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24384000" cy="13716000"/>
  <p:notesSz cx="6797675" cy="9928225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Helvetica Neue Light" panose="020B060402020202020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5360">
          <p15:clr>
            <a:srgbClr val="747775"/>
          </p15:clr>
        </p15:guide>
        <p15:guide id="2" orient="horz" pos="43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tLIT8ypmk2+IiVuKspUyccRU5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318"/>
      </p:cViewPr>
      <p:guideLst>
        <p:guide pos="1536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" name="Google Shape;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5628fcdc0c_0_5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g35628fcdc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395fd8ef3b_0_30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g3395fd8ef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477d855b3_0_16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36477d855b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Page Light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Page Dark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272B2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656D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g Master Blank">
  <p:cSld name="Light Bg Master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21702095" y="12960767"/>
            <a:ext cx="1645395" cy="42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Bg">
  <p:cSld name="Dark Bg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21704300" y="12960767"/>
            <a:ext cx="1645394" cy="42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656D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44958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4958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4958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4958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4957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4957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4957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4957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4957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480"/>
              <a:buFont typeface="Montserrat"/>
              <a:buChar char="•"/>
              <a:defRPr sz="2400" b="0" i="0" u="none" strike="noStrike" cap="none">
                <a:solidFill>
                  <a:srgbClr val="656D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sldNum" idx="12"/>
          </p:nvPr>
        </p:nvSpPr>
        <p:spPr>
          <a:xfrm>
            <a:off x="21702095" y="12960767"/>
            <a:ext cx="1645395" cy="42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3354424" y="4491557"/>
            <a:ext cx="11179500" cy="236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5000"/>
              <a:buFont typeface="Bebas Neue"/>
              <a:buNone/>
            </a:pPr>
            <a:r>
              <a:rPr lang="pt-BR" sz="3200" b="1" dirty="0">
                <a:latin typeface="+mj-lt"/>
                <a:ea typeface="Montserrat"/>
                <a:cs typeface="Montserrat"/>
                <a:sym typeface="Montserrat"/>
              </a:rPr>
              <a:t>CLÁUSULA PRIMEIRA</a:t>
            </a:r>
            <a:br>
              <a:rPr lang="pt-BR" sz="3200" b="1" dirty="0">
                <a:latin typeface="+mj-lt"/>
                <a:ea typeface="Montserrat"/>
                <a:cs typeface="Montserrat"/>
                <a:sym typeface="Montserrat"/>
              </a:rPr>
            </a:br>
            <a:r>
              <a:rPr lang="pt-BR" sz="3200" b="1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Montserrat"/>
                <a:cs typeface="Montserrat"/>
                <a:sym typeface="Montserrat"/>
              </a:rPr>
              <a:t>§ 1º</a:t>
            </a:r>
            <a:br>
              <a:rPr lang="pt-BR" sz="3200" b="1" i="0" u="none" strike="noStrike" cap="none" dirty="0">
                <a:solidFill>
                  <a:srgbClr val="000000"/>
                </a:solidFill>
                <a:latin typeface="+mj-lt"/>
                <a:ea typeface="Montserrat"/>
                <a:cs typeface="Montserrat"/>
                <a:sym typeface="Montserrat"/>
              </a:rPr>
            </a:br>
            <a:r>
              <a:rPr lang="pt-BR" sz="3200" b="1" i="0" u="none" strike="noStrike" cap="none" dirty="0">
                <a:solidFill>
                  <a:srgbClr val="000000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3200" b="1" i="0" u="none" strike="noStrike" cap="none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- </a:t>
            </a:r>
            <a:r>
              <a:rPr lang="pt-BR" sz="3200" b="1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ABRANGÊNCIA NACIONAL</a:t>
            </a:r>
          </a:p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5000"/>
              <a:buFont typeface="Bebas Neue"/>
              <a:buNone/>
            </a:pPr>
            <a:br>
              <a:rPr lang="pt-BR" sz="3200" b="1" dirty="0">
                <a:latin typeface="+mj-lt"/>
                <a:ea typeface="Montserrat"/>
                <a:cs typeface="Montserrat"/>
                <a:sym typeface="Montserrat"/>
              </a:rPr>
            </a:br>
            <a:endParaRPr sz="3200" b="1" i="0" u="none" strike="noStrike" cap="none" dirty="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5BBF1B-02A3-4D20-94F9-DD0332DED44B}"/>
              </a:ext>
            </a:extLst>
          </p:cNvPr>
          <p:cNvSpPr txBox="1"/>
          <p:nvPr/>
        </p:nvSpPr>
        <p:spPr>
          <a:xfrm>
            <a:off x="2235075" y="1748900"/>
            <a:ext cx="16005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ACORDO COLETIVO DE TRABALHO</a:t>
            </a:r>
            <a:b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IMPLANTAÇÃO DO NOVO PLANO DE </a:t>
            </a:r>
          </a:p>
          <a:p>
            <a:pPr algn="ctr"/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ASSISTÊNCIA MÉDICA E ODONTOLÓGICA</a:t>
            </a:r>
            <a:b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ITAÚ-UNIBANCO – MARÇO DE 2010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828158E-9F64-4878-B9F8-387A021F52DF}"/>
              </a:ext>
            </a:extLst>
          </p:cNvPr>
          <p:cNvSpPr/>
          <p:nvPr/>
        </p:nvSpPr>
        <p:spPr>
          <a:xfrm>
            <a:off x="3226087" y="6328827"/>
            <a:ext cx="16746609" cy="7280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3333"/>
              </a:lnSpc>
              <a:buClr>
                <a:srgbClr val="656D78"/>
              </a:buClr>
              <a:buSzPts val="15000"/>
            </a:pPr>
            <a:r>
              <a:rPr lang="pt-BR" sz="3200" b="1" dirty="0">
                <a:solidFill>
                  <a:schemeClr val="tx2"/>
                </a:solidFill>
                <a:latin typeface="+mj-lt"/>
                <a:sym typeface="Montserrat"/>
              </a:rPr>
              <a:t>CLÁUSULA SEGUNDA - PARTICIPANTES</a:t>
            </a:r>
            <a:b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</a:br>
            <a:b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</a:br>
            <a: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  <a:t>	B) USUÁRIOS APOSENTADOS ASSISTIDOS, PENSIONISTAS VINCULADOS A 		ALGUM PLANO DE PREVIDÊNCIA DE ENTIDADE FECHADA PATROCINADA 	   	POR EMPRESA DO ITAÚ-UNIBANCO</a:t>
            </a:r>
          </a:p>
          <a:p>
            <a:pPr lvl="0">
              <a:lnSpc>
                <a:spcPct val="113333"/>
              </a:lnSpc>
              <a:buClr>
                <a:srgbClr val="656D78"/>
              </a:buClr>
              <a:buSzPts val="15000"/>
            </a:pPr>
            <a:b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</a:br>
            <a: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  <a:t>	C) VIÚVAS DE EMPREGADOS FALECIDOS DURANTE A VIGÊNCIA DO 	CONTRATO DE TRABALHO E VIÚVAS DE APOSENTADOS, DESDE QUE 	INSCRITOS NA ASSISTÊNCIA MÉDICA\</a:t>
            </a:r>
          </a:p>
          <a:p>
            <a:pPr lvl="0">
              <a:lnSpc>
                <a:spcPct val="113333"/>
              </a:lnSpc>
              <a:buClr>
                <a:srgbClr val="656D78"/>
              </a:buClr>
              <a:buSzPts val="15000"/>
            </a:pPr>
            <a:endParaRPr lang="pt-BR" sz="3200" b="1" dirty="0">
              <a:solidFill>
                <a:srgbClr val="FF0000"/>
              </a:solidFill>
              <a:latin typeface="+mj-lt"/>
              <a:sym typeface="Montserrat"/>
            </a:endParaRPr>
          </a:p>
          <a:p>
            <a:pPr lvl="0">
              <a:lnSpc>
                <a:spcPct val="113333"/>
              </a:lnSpc>
              <a:buClr>
                <a:srgbClr val="656D78"/>
              </a:buClr>
              <a:buSzPts val="15000"/>
            </a:pPr>
            <a: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  <a:t>	</a:t>
            </a:r>
            <a:b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</a:br>
            <a:b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</a:br>
            <a:r>
              <a:rPr lang="pt-BR" sz="3200" b="1" dirty="0">
                <a:solidFill>
                  <a:srgbClr val="FF0000"/>
                </a:solidFill>
                <a:latin typeface="+mj-lt"/>
                <a:sym typeface="Montserrat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0D69B3-9608-4DDD-8489-7CCD71B4CF38}"/>
              </a:ext>
            </a:extLst>
          </p:cNvPr>
          <p:cNvSpPr txBox="1"/>
          <p:nvPr/>
        </p:nvSpPr>
        <p:spPr>
          <a:xfrm>
            <a:off x="2235075" y="11611166"/>
            <a:ext cx="17256083" cy="60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333"/>
              </a:lnSpc>
              <a:buClr>
                <a:srgbClr val="656D78"/>
              </a:buClr>
              <a:buSzPts val="15000"/>
            </a:pPr>
            <a:r>
              <a:rPr lang="pt-BR" sz="3200" b="1" dirty="0">
                <a:latin typeface="+mj-lt"/>
              </a:rPr>
              <a:t>		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E) AGREGADOS VINCULADOS AOS TITULARES PARTICIPANTES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9B70D6-41FB-404F-94D4-555FA37DF803}"/>
              </a:ext>
            </a:extLst>
          </p:cNvPr>
          <p:cNvSpPr txBox="1"/>
          <p:nvPr/>
        </p:nvSpPr>
        <p:spPr>
          <a:xfrm>
            <a:off x="2443656" y="3767958"/>
            <a:ext cx="17673144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§ 4º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b="1" dirty="0">
                <a:solidFill>
                  <a:srgbClr val="FF0000"/>
                </a:solidFill>
              </a:rPr>
              <a:t>SÃO CONSIDERADOS USUÁRIOS APOSENTADOS ASSISTIDOS OS EX-EMPREGADOS DESLIGADOS DOS BANCOS ACORDANTES E SUAS COLIGADAS, QUE ESTEJAM PERCEBENDO BENEFÍCIO PREVIDENCIÁRIO DE ENTIDADE FECHADA DE PREVIDÊNCIA COMPLEMENTAR POR EMPRESA DO CONGLOMERADO ITAÚ-UNIBANCO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35628fcdc0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7377ACC-869D-4AAD-BF20-F24C6FF06FD3}"/>
              </a:ext>
            </a:extLst>
          </p:cNvPr>
          <p:cNvSpPr txBox="1"/>
          <p:nvPr/>
        </p:nvSpPr>
        <p:spPr>
          <a:xfrm>
            <a:off x="1331495" y="3160296"/>
            <a:ext cx="557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	CLÁUSULA TERCEIRA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14F1CE-BD80-4674-ACBF-32E773E7C522}"/>
              </a:ext>
            </a:extLst>
          </p:cNvPr>
          <p:cNvSpPr txBox="1"/>
          <p:nvPr/>
        </p:nvSpPr>
        <p:spPr>
          <a:xfrm>
            <a:off x="1331495" y="4090736"/>
            <a:ext cx="6511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	  PADRÕES DE CONFORTO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1CC70C-A037-4E96-8894-38B262FA9C45}"/>
              </a:ext>
            </a:extLst>
          </p:cNvPr>
          <p:cNvSpPr txBox="1"/>
          <p:nvPr/>
        </p:nvSpPr>
        <p:spPr>
          <a:xfrm>
            <a:off x="2005262" y="4745124"/>
            <a:ext cx="8935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	2) AGREGADOS E APOSENTADOS</a:t>
            </a:r>
          </a:p>
          <a:p>
            <a:endParaRPr lang="pt-BR" sz="3200" b="1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91D31F9-B87D-454C-9B97-1977EF5F1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56730"/>
              </p:ext>
            </p:extLst>
          </p:nvPr>
        </p:nvGraphicFramePr>
        <p:xfrm>
          <a:off x="3080083" y="5618621"/>
          <a:ext cx="972151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569">
                  <a:extLst>
                    <a:ext uri="{9D8B030D-6E8A-4147-A177-3AD203B41FA5}">
                      <a16:colId xmlns:a16="http://schemas.microsoft.com/office/drawing/2014/main" val="3478099880"/>
                    </a:ext>
                  </a:extLst>
                </a:gridCol>
                <a:gridCol w="5694947">
                  <a:extLst>
                    <a:ext uri="{9D8B030D-6E8A-4147-A177-3AD203B41FA5}">
                      <a16:colId xmlns:a16="http://schemas.microsoft.com/office/drawing/2014/main" val="1931754177"/>
                    </a:ext>
                  </a:extLst>
                </a:gridCol>
              </a:tblGrid>
              <a:tr h="493139">
                <a:tc>
                  <a:txBody>
                    <a:bodyPr/>
                    <a:lstStyle/>
                    <a:p>
                      <a:r>
                        <a:rPr lang="pt-BR" sz="3200" dirty="0"/>
                        <a:t>PADRÕES DE CONFORTO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/>
                        <a:t>ACOMODAÇÃO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697721"/>
                  </a:ext>
                </a:extLst>
              </a:tr>
              <a:tr h="493139">
                <a:tc>
                  <a:txBody>
                    <a:bodyPr/>
                    <a:lstStyle/>
                    <a:p>
                      <a:r>
                        <a:rPr lang="pt-BR" sz="3200" dirty="0"/>
                        <a:t>BÁSICO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ENFERMARIA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024286"/>
                  </a:ext>
                </a:extLst>
              </a:tr>
              <a:tr h="493139">
                <a:tc>
                  <a:txBody>
                    <a:bodyPr/>
                    <a:lstStyle/>
                    <a:p>
                      <a:r>
                        <a:rPr lang="pt-BR" sz="3200" dirty="0"/>
                        <a:t>ESPECIAL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pt-BR" sz="3200" dirty="0"/>
                    </a:p>
                    <a:p>
                      <a:pPr algn="ctr"/>
                      <a:r>
                        <a:rPr lang="pt-BR" sz="3200" dirty="0"/>
                        <a:t>APARTAMENTO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368262"/>
                  </a:ext>
                </a:extLst>
              </a:tr>
              <a:tr h="493139">
                <a:tc>
                  <a:txBody>
                    <a:bodyPr/>
                    <a:lstStyle/>
                    <a:p>
                      <a:r>
                        <a:rPr lang="pt-BR" sz="3200" dirty="0"/>
                        <a:t>EXECUTIVO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659316"/>
                  </a:ext>
                </a:extLst>
              </a:tr>
              <a:tr h="493139">
                <a:tc>
                  <a:txBody>
                    <a:bodyPr/>
                    <a:lstStyle/>
                    <a:p>
                      <a:r>
                        <a:rPr lang="pt-BR" sz="3200" dirty="0"/>
                        <a:t>PREMIUM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5915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FD00461-46DC-4B66-BBBE-3B3E3BCF1440}"/>
              </a:ext>
            </a:extLst>
          </p:cNvPr>
          <p:cNvSpPr txBox="1"/>
          <p:nvPr/>
        </p:nvSpPr>
        <p:spPr>
          <a:xfrm>
            <a:off x="2245893" y="9363692"/>
            <a:ext cx="166058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	§ 4º</a:t>
            </a:r>
          </a:p>
          <a:p>
            <a:endParaRPr lang="pt-BR" sz="3200" b="1" dirty="0"/>
          </a:p>
          <a:p>
            <a:r>
              <a:rPr lang="pt-BR" sz="3200" b="1" dirty="0">
                <a:solidFill>
                  <a:srgbClr val="FF0000"/>
                </a:solidFill>
              </a:rPr>
              <a:t>NÃO HOUVE ALTERAÇÕES NOS PADRÕES DE CONFORTO E NAS CONDIÇÕES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VIGENTES PARA OS PLANOS OFERECIDOS AOS AGREGADOS E APOSENTADOS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3395fd8ef3b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69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3395fd8ef3b_0_30"/>
          <p:cNvSpPr txBox="1"/>
          <p:nvPr/>
        </p:nvSpPr>
        <p:spPr>
          <a:xfrm>
            <a:off x="728924" y="3578150"/>
            <a:ext cx="20029559" cy="1071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	CLÁUSULA QUINTA – CUSTEIO</a:t>
            </a:r>
          </a:p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endParaRPr lang="pt-BR" sz="3200" b="1" dirty="0">
              <a:solidFill>
                <a:schemeClr val="tx2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3333"/>
              </a:lnSpc>
              <a:buClr>
                <a:schemeClr val="dk1"/>
              </a:buClr>
              <a:buSzPts val="15000"/>
            </a:pP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3200" b="1" i="0" u="none" strike="noStrike" cap="none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O CUSTEIO DA ASSISTÊNCIA MÉDICA E ODONTOLÓGICA É GARANTIDO POR MEIO DAS 	CONTRIBUIÇÕES DOS PARTICIPANTES, PELO SUBSÍDIO DOS BANCOS ACORDANTES 	CONCEDIDOS AOS SEUS EMPREGADOS E PELA RECEITA ORIUNDA DA COPARTICIPAÇÃO</a:t>
            </a:r>
          </a:p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endParaRPr lang="pt-BR" sz="3200" b="1" dirty="0">
              <a:solidFill>
                <a:schemeClr val="tx2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32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+mj-lt"/>
                <a:ea typeface="Montserrat"/>
                <a:cs typeface="Montserrat"/>
                <a:sym typeface="Montserrat"/>
              </a:rPr>
              <a:t>§ 2º </a:t>
            </a: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- O VALOR MENSAL A SER PAGO PELOS EMPREGADOS DOS BANCOS ACORDANTES E 	SUAS COLIGADAS RELATIVO À PRESTAÇÃO DOS SERVIÇOS MÉDICO-AMBULATORIAIS E 	HOSPITALARES, OBSERVARÁ OS SEGUINTES CRITÉRIOS</a:t>
            </a:r>
            <a:b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</a:br>
            <a:b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</a:b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32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+mj-lt"/>
                <a:ea typeface="Montserrat"/>
                <a:cs typeface="Montserrat"/>
                <a:sym typeface="Montserrat"/>
              </a:rPr>
              <a:t>I) PADRÃO BÁSICO COM ACOMODAÇÃO EM ENFERMARIA</a:t>
            </a: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:</a:t>
            </a:r>
          </a:p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endParaRPr lang="pt-BR" sz="3200" b="1" dirty="0">
              <a:solidFill>
                <a:schemeClr val="tx2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3200" b="1" i="0" u="none" strike="noStrike" cap="none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A) 1 VIDA .................................0,8% DO SALÁRIO</a:t>
            </a:r>
            <a:br>
              <a:rPr lang="pt-BR" sz="3200" b="1" i="0" u="none" strike="noStrike" cap="none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</a:br>
            <a:r>
              <a:rPr lang="pt-BR" sz="3200" b="1" i="0" u="none" strike="noStrike" cap="none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	B) 2 VIDAS ...............................1,6% DO SALÁRIO</a:t>
            </a:r>
            <a:br>
              <a:rPr lang="pt-BR" sz="3200" b="1" i="0" u="none" strike="noStrike" cap="none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</a:br>
            <a:r>
              <a:rPr lang="pt-BR" sz="3200" b="1" i="0" u="none" strike="noStrike" cap="none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	C) 3 OU MAIS VIDAS ...............2,4% DO SALÁRIO</a:t>
            </a:r>
          </a:p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endParaRPr lang="pt-BR" sz="3200" b="1" dirty="0">
              <a:solidFill>
                <a:schemeClr val="tx2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b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</a:br>
            <a:b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</a:br>
            <a:r>
              <a:rPr lang="pt-BR" sz="3200" b="1" i="0" u="none" strike="noStrike" cap="none" dirty="0">
                <a:solidFill>
                  <a:schemeClr val="tx2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3200" b="1" i="0" u="none" strike="noStrike" cap="none" dirty="0">
              <a:solidFill>
                <a:schemeClr val="tx2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69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D5D85D-418B-4CD9-9538-837BD72A832A}"/>
              </a:ext>
            </a:extLst>
          </p:cNvPr>
          <p:cNvSpPr/>
          <p:nvPr/>
        </p:nvSpPr>
        <p:spPr>
          <a:xfrm>
            <a:off x="1652336" y="3080084"/>
            <a:ext cx="16411074" cy="762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I) PADRÕES ESPECIAL I, EXECUTIVO I, EXECUTIVO II E PREMIUM</a:t>
            </a:r>
            <a:r>
              <a:rPr lang="pt-BR" sz="3200" b="1" dirty="0">
                <a:solidFill>
                  <a:schemeClr val="tx2"/>
                </a:solidFill>
                <a:ea typeface="Montserrat"/>
                <a:cs typeface="Montserrat"/>
                <a:sym typeface="Montserrat"/>
              </a:rPr>
              <a:t>:</a:t>
            </a:r>
          </a:p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endParaRPr lang="pt-BR" sz="3200" b="1" dirty="0">
              <a:solidFill>
                <a:schemeClr val="tx2"/>
              </a:solidFill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r>
              <a:rPr lang="pt-BR" sz="3200" b="1" dirty="0">
                <a:solidFill>
                  <a:schemeClr val="tx2"/>
                </a:solidFill>
                <a:ea typeface="Montserrat"/>
                <a:cs typeface="Montserrat"/>
                <a:sym typeface="Montserrat"/>
              </a:rPr>
              <a:t>	</a:t>
            </a:r>
            <a:r>
              <a:rPr lang="pt-BR" sz="3200" b="1" dirty="0">
                <a:solidFill>
                  <a:srgbClr val="FF0000"/>
                </a:solidFill>
                <a:ea typeface="Montserrat"/>
                <a:cs typeface="Montserrat"/>
                <a:sym typeface="Montserrat"/>
              </a:rPr>
              <a:t>A) 1 VIDA .................................2,0% DO SALÁRIO</a:t>
            </a:r>
            <a:br>
              <a:rPr lang="pt-BR" sz="3200" b="1" dirty="0">
                <a:solidFill>
                  <a:srgbClr val="FF0000"/>
                </a:solidFill>
                <a:ea typeface="Montserrat"/>
                <a:cs typeface="Montserrat"/>
                <a:sym typeface="Montserrat"/>
              </a:rPr>
            </a:br>
            <a:r>
              <a:rPr lang="pt-BR" sz="3200" b="1" dirty="0">
                <a:solidFill>
                  <a:srgbClr val="FF0000"/>
                </a:solidFill>
                <a:ea typeface="Montserrat"/>
                <a:cs typeface="Montserrat"/>
                <a:sym typeface="Montserrat"/>
              </a:rPr>
              <a:t>	B) 2 VIDAS ...............................3,0% DO SALÁRIO</a:t>
            </a:r>
            <a:br>
              <a:rPr lang="pt-BR" sz="3200" b="1" dirty="0">
                <a:solidFill>
                  <a:srgbClr val="FF0000"/>
                </a:solidFill>
                <a:ea typeface="Montserrat"/>
                <a:cs typeface="Montserrat"/>
                <a:sym typeface="Montserrat"/>
              </a:rPr>
            </a:br>
            <a:r>
              <a:rPr lang="pt-BR" sz="3200" b="1" dirty="0">
                <a:solidFill>
                  <a:srgbClr val="FF0000"/>
                </a:solidFill>
                <a:ea typeface="Montserrat"/>
                <a:cs typeface="Montserrat"/>
                <a:sym typeface="Montserrat"/>
              </a:rPr>
              <a:t>	C) 3 OU MAIS VIDAS ...............4,0% DO SALÁRIO</a:t>
            </a:r>
          </a:p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endParaRPr lang="pt-BR" sz="3200" b="1" dirty="0">
              <a:solidFill>
                <a:srgbClr val="FF0000"/>
              </a:solidFill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§ 3º - </a:t>
            </a:r>
            <a:r>
              <a:rPr lang="pt-BR" sz="2800" b="1" dirty="0">
                <a:solidFill>
                  <a:srgbClr val="FF0000"/>
                </a:solidFill>
                <a:ea typeface="Montserrat"/>
                <a:cs typeface="Montserrat"/>
                <a:sym typeface="Montserrat"/>
              </a:rPr>
              <a:t>O PAGAMENTO DA MENSALIDADE DE QUE TRATA O PARÁGRAFO SEGUNDO DESTA CLÁUSULA, NÃO PODERÁ ULTRAPASSAR A 60% DA TAXA MÉDIA NACIONAL FAMILIAR DO PADRÃO DE ELEGIBILIDADE OU INFERIOR, CONFORME VALORES CITADOS A SEGUIR, EXCLUÍDOS DESTE LIMITE OS CASOS DE OPÇÃO DE UPGRADE</a:t>
            </a:r>
          </a:p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endParaRPr lang="pt-BR" sz="3200" b="1" dirty="0">
              <a:solidFill>
                <a:srgbClr val="FF0000"/>
              </a:solidFill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endParaRPr lang="pt-BR" sz="3200" b="1" dirty="0">
              <a:solidFill>
                <a:srgbClr val="FF0000"/>
              </a:solidFill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3333"/>
              </a:lnSpc>
              <a:buClr>
                <a:schemeClr val="dk1"/>
              </a:buClr>
              <a:buSzPts val="15000"/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9B0D62C-BBD6-4C87-AC33-3CB566ABF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446973"/>
              </p:ext>
            </p:extLst>
          </p:nvPr>
        </p:nvGraphicFramePr>
        <p:xfrm>
          <a:off x="2743200" y="8690831"/>
          <a:ext cx="1150218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515">
                  <a:extLst>
                    <a:ext uri="{9D8B030D-6E8A-4147-A177-3AD203B41FA5}">
                      <a16:colId xmlns:a16="http://schemas.microsoft.com/office/drawing/2014/main" val="1651451571"/>
                    </a:ext>
                  </a:extLst>
                </a:gridCol>
                <a:gridCol w="7876674">
                  <a:extLst>
                    <a:ext uri="{9D8B030D-6E8A-4147-A177-3AD203B41FA5}">
                      <a16:colId xmlns:a16="http://schemas.microsoft.com/office/drawing/2014/main" val="184766355"/>
                    </a:ext>
                  </a:extLst>
                </a:gridCol>
              </a:tblGrid>
              <a:tr h="926665">
                <a:tc>
                  <a:txBody>
                    <a:bodyPr/>
                    <a:lstStyle/>
                    <a:p>
                      <a:r>
                        <a:rPr lang="pt-BR" sz="2800" dirty="0"/>
                        <a:t>PADRÃO DE CONFORTO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VALOR MÁXIMO DA MENSALIDADE </a:t>
                      </a:r>
                      <a:br>
                        <a:rPr lang="pt-BR" sz="2800" dirty="0"/>
                      </a:br>
                      <a:r>
                        <a:rPr lang="pt-BR" sz="2800" dirty="0"/>
                        <a:t>(60% DA TAXA MÉDIA NACIONAL FAMILIAR)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61929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r>
                        <a:rPr lang="pt-BR" sz="2800" dirty="0"/>
                        <a:t>BÁSICO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R$ 136,46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860807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r>
                        <a:rPr lang="pt-BR" sz="2800" dirty="0"/>
                        <a:t>ESPECIAL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 227,64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9773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r>
                        <a:rPr lang="pt-BR" sz="2800" dirty="0"/>
                        <a:t>EXECUTIVO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 404,63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83683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r>
                        <a:rPr lang="pt-BR" sz="2800" dirty="0"/>
                        <a:t>EXECUTIVO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 618,15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363078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r>
                        <a:rPr lang="pt-BR" sz="2800" dirty="0"/>
                        <a:t>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R$  846,44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086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36477d855b3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695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E626CF4-47DD-4DA3-9C91-DBE25833EB25}"/>
              </a:ext>
            </a:extLst>
          </p:cNvPr>
          <p:cNvSpPr txBox="1"/>
          <p:nvPr/>
        </p:nvSpPr>
        <p:spPr>
          <a:xfrm>
            <a:off x="2123642" y="3876654"/>
            <a:ext cx="19404863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§ 5º</a:t>
            </a:r>
          </a:p>
          <a:p>
            <a:endParaRPr lang="pt-B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COMO FORMA DE PROPORCIONAR A VIABILIDADE ECONÔMICA DESSE BENEFÍCIO, PARTE DAS</a:t>
            </a:r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CONTRIBUIÇÕES MENSAIS PAGAS PELOS </a:t>
            </a:r>
            <a:r>
              <a:rPr lang="pt-BR" sz="3200" b="1">
                <a:solidFill>
                  <a:srgbClr val="FF0000"/>
                </a:solidFill>
              </a:rPr>
              <a:t>MEPREGADOS PARTICIPANTES </a:t>
            </a:r>
            <a:r>
              <a:rPr lang="pt-BR" sz="3200" b="1" dirty="0">
                <a:solidFill>
                  <a:srgbClr val="FF0000"/>
                </a:solidFill>
              </a:rPr>
              <a:t>DA ASSISTÊNCIA MÉDICA SERÁ UTILIZADA PARA COMPOR UM SUBSÍDIO PARA OS APOSENTADOS E PENSIONISTAS QUE PERCEBEM BENEFÍCIO PREVIDENCIÁRIO DE ENTIDADE DE PREVIDÊNCIA PATROCINADA POR EMPRESA DO GRUPO ITAÚ-UNIBANCO</a:t>
            </a:r>
          </a:p>
          <a:p>
            <a:pPr algn="just"/>
            <a:endParaRPr lang="pt-BR" sz="3200" b="1" dirty="0">
              <a:solidFill>
                <a:srgbClr val="FF0000"/>
              </a:solidFill>
            </a:endParaRPr>
          </a:p>
          <a:p>
            <a:pPr algn="just"/>
            <a:r>
              <a:rPr lang="pt-BR" sz="3200" b="1" dirty="0">
                <a:solidFill>
                  <a:schemeClr val="tx2"/>
                </a:solidFill>
              </a:rPr>
              <a:t>CLÁUSULA SÉTIMA – COPARTICIPAÇÃO</a:t>
            </a:r>
          </a:p>
          <a:p>
            <a:pPr algn="just"/>
            <a:endParaRPr lang="pt-BR" sz="3200" b="1" dirty="0">
              <a:solidFill>
                <a:schemeClr val="tx2"/>
              </a:solidFill>
            </a:endParaRPr>
          </a:p>
          <a:p>
            <a:pPr algn="just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§ 2º</a:t>
            </a:r>
          </a:p>
          <a:p>
            <a:pPr algn="just"/>
            <a:endParaRPr lang="pt-BR" sz="3200" b="1" dirty="0">
              <a:solidFill>
                <a:schemeClr val="tx2"/>
              </a:solidFill>
            </a:endParaRPr>
          </a:p>
          <a:p>
            <a:pPr algn="just"/>
            <a:r>
              <a:rPr lang="pt-BR" sz="3200" b="1" dirty="0">
                <a:solidFill>
                  <a:schemeClr val="accent3">
                    <a:lumMod val="75000"/>
                  </a:schemeClr>
                </a:solidFill>
              </a:rPr>
              <a:t>OS PARTICIPANTES APOSENTADOS, VIÚVAS E PENSIONISTAS NÃO TERÃO DESCONTO SUPERIOR A R$ 42,00 POR MÊS, POR VIDA (TITULAR E DEPENDENTES) INSCRITA NO PLANO, A TÍTULO DE COPARTICIPAÇÃO, SENDO QUE A PARCELA DEVIDA QUE ULTRAPASSAR ESTE VALOR NÃO SERÁ COBRADA NOS MESES SUBSEQÜENTES.</a:t>
            </a:r>
          </a:p>
          <a:p>
            <a:pPr algn="just"/>
            <a:endParaRPr lang="pt-BR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212E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0823725" y="-3400250"/>
            <a:ext cx="9419400" cy="9419400"/>
          </a:xfrm>
          <a:prstGeom prst="ellipse">
            <a:avLst/>
          </a:prstGeom>
          <a:solidFill>
            <a:srgbClr val="CE1B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6318000" y="7003625"/>
            <a:ext cx="117480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Bebas Neue"/>
              <a:buNone/>
            </a:pPr>
            <a:r>
              <a:rPr lang="pt-BR" sz="10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sz="10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0350" y="9103900"/>
            <a:ext cx="187833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 rotWithShape="1">
          <a:blip r:embed="rId4">
            <a:alphaModFix/>
          </a:blip>
          <a:srcRect l="28105" t="25389" r="42313" b="30753"/>
          <a:stretch/>
        </p:blipFill>
        <p:spPr>
          <a:xfrm>
            <a:off x="9665700" y="1726650"/>
            <a:ext cx="5052600" cy="4992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Powerbiz-Builder">
      <a:dk1>
        <a:srgbClr val="656D78"/>
      </a:dk1>
      <a:lt1>
        <a:srgbClr val="FFFFFF"/>
      </a:lt1>
      <a:dk2>
        <a:srgbClr val="B3B7BE"/>
      </a:dk2>
      <a:lt2>
        <a:srgbClr val="272B2F"/>
      </a:lt2>
      <a:accent1>
        <a:srgbClr val="18188C"/>
      </a:accent1>
      <a:accent2>
        <a:srgbClr val="3A65F2"/>
      </a:accent2>
      <a:accent3>
        <a:srgbClr val="FB4D3D"/>
      </a:accent3>
      <a:accent4>
        <a:srgbClr val="FFB400"/>
      </a:accent4>
      <a:accent5>
        <a:srgbClr val="06A77D"/>
      </a:accent5>
      <a:accent6>
        <a:srgbClr val="95C623"/>
      </a:accent6>
      <a:hlink>
        <a:srgbClr val="3A65F2"/>
      </a:hlink>
      <a:folHlink>
        <a:srgbClr val="3A65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553</Words>
  <Application>Microsoft Office PowerPoint</Application>
  <PresentationFormat>Personalizar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Montserrat</vt:lpstr>
      <vt:lpstr>Helvetica Neue</vt:lpstr>
      <vt:lpstr>Bebas Neue</vt:lpstr>
      <vt:lpstr>Helvetica Neue Light</vt:lpstr>
      <vt:lpstr>Arial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SUSAN MEIRE DE ARAUJO RIBEIRO</dc:creator>
  <cp:lastModifiedBy>SUSAN MEIRE DE ARAUJO RIBEIRO</cp:lastModifiedBy>
  <cp:revision>15</cp:revision>
  <cp:lastPrinted>2025-08-18T17:17:26Z</cp:lastPrinted>
  <dcterms:modified xsi:type="dcterms:W3CDTF">2025-08-18T20:40:50Z</dcterms:modified>
</cp:coreProperties>
</file>