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65" r:id="rId12"/>
  </p:sldIdLst>
  <p:sldSz cx="12192000" cy="6858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A0DKCNFV1P/SzDo6bhaPGWB8/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9F2F8252-0E8C-7C6E-3498-25AE20DEA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>
            <a:extLst>
              <a:ext uri="{FF2B5EF4-FFF2-40B4-BE49-F238E27FC236}">
                <a16:creationId xmlns:a16="http://schemas.microsoft.com/office/drawing/2014/main" id="{19970616-272B-1CCE-791F-2E6D9BF0E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>
            <a:extLst>
              <a:ext uri="{FF2B5EF4-FFF2-40B4-BE49-F238E27FC236}">
                <a16:creationId xmlns:a16="http://schemas.microsoft.com/office/drawing/2014/main" id="{44254C07-2F55-BBBB-7819-1F99662E04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5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372F8BD2-BEFD-2F5E-7EB3-4CD3F94E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>
            <a:extLst>
              <a:ext uri="{FF2B5EF4-FFF2-40B4-BE49-F238E27FC236}">
                <a16:creationId xmlns:a16="http://schemas.microsoft.com/office/drawing/2014/main" id="{B9120BE9-4FB8-7E03-B90E-2692A075F6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>
            <a:extLst>
              <a:ext uri="{FF2B5EF4-FFF2-40B4-BE49-F238E27FC236}">
                <a16:creationId xmlns:a16="http://schemas.microsoft.com/office/drawing/2014/main" id="{2D59578C-77A1-D25D-3B54-7D15D5DF4F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00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D549B6AB-5D56-0B15-3B58-9E94EA7EE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>
            <a:extLst>
              <a:ext uri="{FF2B5EF4-FFF2-40B4-BE49-F238E27FC236}">
                <a16:creationId xmlns:a16="http://schemas.microsoft.com/office/drawing/2014/main" id="{F3BCDC84-2C0E-3FC6-1E7D-C699734F72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>
            <a:extLst>
              <a:ext uri="{FF2B5EF4-FFF2-40B4-BE49-F238E27FC236}">
                <a16:creationId xmlns:a16="http://schemas.microsoft.com/office/drawing/2014/main" id="{A61BF0C6-49A1-82B2-7B79-8477BE7B8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69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1AA6B223-AFFD-79A2-AA3A-8B877884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>
            <a:extLst>
              <a:ext uri="{FF2B5EF4-FFF2-40B4-BE49-F238E27FC236}">
                <a16:creationId xmlns:a16="http://schemas.microsoft.com/office/drawing/2014/main" id="{CF844F78-409E-185F-9067-7EAD4C9864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>
            <a:extLst>
              <a:ext uri="{FF2B5EF4-FFF2-40B4-BE49-F238E27FC236}">
                <a16:creationId xmlns:a16="http://schemas.microsoft.com/office/drawing/2014/main" id="{DAF0550D-CF0D-4F05-D773-41FC4E5002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49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sc.org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sc.org.b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153149" y="0"/>
            <a:ext cx="6038851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5535837" y="0"/>
            <a:ext cx="617312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6096000" y="1335314"/>
            <a:ext cx="5916930" cy="274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br>
              <a:rPr lang="pt-BR" sz="4400" b="1" dirty="0">
                <a:solidFill>
                  <a:schemeClr val="lt1"/>
                </a:solidFill>
                <a:latin typeface="Montserrat"/>
                <a:sym typeface="Montserrat"/>
              </a:rPr>
            </a:br>
            <a:br>
              <a:rPr lang="pt-BR" sz="4400" b="1" dirty="0">
                <a:solidFill>
                  <a:schemeClr val="lt1"/>
                </a:solidFill>
                <a:latin typeface="Montserrat"/>
                <a:sym typeface="Montserrat"/>
              </a:rPr>
            </a:br>
            <a:r>
              <a:rPr lang="pt-BR" sz="4400" b="1" dirty="0">
                <a:solidFill>
                  <a:schemeClr val="lt1"/>
                </a:solidFill>
                <a:latin typeface="Montserrat"/>
                <a:sym typeface="Montserrat"/>
              </a:rPr>
              <a:t>Energia e interseccionalidade: </a:t>
            </a:r>
            <a:r>
              <a:rPr lang="pt-BR" sz="4400" dirty="0">
                <a:solidFill>
                  <a:schemeClr val="lt1"/>
                </a:solidFill>
                <a:latin typeface="Montserrat"/>
                <a:sym typeface="Montserrat"/>
              </a:rPr>
              <a:t>o impacto das bandeiras tarifárias de energia elétrica no orçamento das famílias brasileiras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7961085" y="4340769"/>
            <a:ext cx="3846286" cy="18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Cássio Cardoso Carvalho – Engenheiro eletricista e Assessor político do Inesc</a:t>
            </a:r>
            <a:endParaRPr dirty="0"/>
          </a:p>
        </p:txBody>
      </p:sp>
      <p:pic>
        <p:nvPicPr>
          <p:cNvPr id="88" name="Google Shape;88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523" y="2222500"/>
            <a:ext cx="2819415" cy="18593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889043" y="0"/>
            <a:ext cx="646794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271731" y="0"/>
            <a:ext cx="646794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624937" y="0"/>
            <a:ext cx="646794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6DE4FA6A-E592-A66A-A353-C47C3A4D2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>
            <a:extLst>
              <a:ext uri="{FF2B5EF4-FFF2-40B4-BE49-F238E27FC236}">
                <a16:creationId xmlns:a16="http://schemas.microsoft.com/office/drawing/2014/main" id="{7B73B35B-D5A8-9BAC-4DDC-1BC4D2A8D1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110" y="283969"/>
            <a:ext cx="10515600" cy="160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96BF3C"/>
              </a:buClr>
              <a:buSzPts val="4000"/>
            </a:pPr>
            <a:r>
              <a:rPr lang="pt-BR" sz="4000" b="1" dirty="0">
                <a:solidFill>
                  <a:srgbClr val="E95A0C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  <a:endParaRPr sz="4000" dirty="0">
              <a:solidFill>
                <a:srgbClr val="96BF3C"/>
              </a:solidFill>
            </a:endParaRPr>
          </a:p>
        </p:txBody>
      </p:sp>
      <p:sp>
        <p:nvSpPr>
          <p:cNvPr id="148" name="Google Shape;148;p6">
            <a:extLst>
              <a:ext uri="{FF2B5EF4-FFF2-40B4-BE49-F238E27FC236}">
                <a16:creationId xmlns:a16="http://schemas.microsoft.com/office/drawing/2014/main" id="{BF5B3F9E-B9D2-C53E-78BA-F911FD0E2269}"/>
              </a:ext>
            </a:extLst>
          </p:cNvPr>
          <p:cNvSpPr/>
          <p:nvPr/>
        </p:nvSpPr>
        <p:spPr>
          <a:xfrm>
            <a:off x="11811633" y="0"/>
            <a:ext cx="380367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>
            <a:extLst>
              <a:ext uri="{FF2B5EF4-FFF2-40B4-BE49-F238E27FC236}">
                <a16:creationId xmlns:a16="http://schemas.microsoft.com/office/drawing/2014/main" id="{CC37FC7E-3CD7-E60E-5884-0F3225B02241}"/>
              </a:ext>
            </a:extLst>
          </p:cNvPr>
          <p:cNvSpPr/>
          <p:nvPr/>
        </p:nvSpPr>
        <p:spPr>
          <a:xfrm>
            <a:off x="11434194" y="0"/>
            <a:ext cx="380367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>
            <a:extLst>
              <a:ext uri="{FF2B5EF4-FFF2-40B4-BE49-F238E27FC236}">
                <a16:creationId xmlns:a16="http://schemas.microsoft.com/office/drawing/2014/main" id="{96331F54-D974-32F1-7725-2EFFFC5BCF0A}"/>
              </a:ext>
            </a:extLst>
          </p:cNvPr>
          <p:cNvSpPr/>
          <p:nvPr/>
        </p:nvSpPr>
        <p:spPr>
          <a:xfrm>
            <a:off x="10673460" y="0"/>
            <a:ext cx="380367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BCE91C60-5CF7-B599-8989-16D0D4A6A6AF}"/>
              </a:ext>
            </a:extLst>
          </p:cNvPr>
          <p:cNvSpPr/>
          <p:nvPr/>
        </p:nvSpPr>
        <p:spPr>
          <a:xfrm>
            <a:off x="11053827" y="0"/>
            <a:ext cx="380367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87BC97-38CA-79A4-AAD5-E93B69FB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9" y="1530694"/>
            <a:ext cx="6507864" cy="50433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8473977-0FEC-7CEC-E223-09D5E9F0A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641" y="1280917"/>
            <a:ext cx="4135069" cy="52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5651500" y="0"/>
            <a:ext cx="65405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 txBox="1">
            <a:spLocks noGrp="1"/>
          </p:cNvSpPr>
          <p:nvPr>
            <p:ph type="ctrTitle"/>
          </p:nvPr>
        </p:nvSpPr>
        <p:spPr>
          <a:xfrm>
            <a:off x="8108442" y="2450473"/>
            <a:ext cx="3425371" cy="81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pt-BR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 dirty="0"/>
          </a:p>
        </p:txBody>
      </p:sp>
      <p:sp>
        <p:nvSpPr>
          <p:cNvPr id="180" name="Google Shape;180;p10"/>
          <p:cNvSpPr txBox="1">
            <a:spLocks noGrp="1"/>
          </p:cNvSpPr>
          <p:nvPr>
            <p:ph type="subTitle" idx="1"/>
          </p:nvPr>
        </p:nvSpPr>
        <p:spPr>
          <a:xfrm>
            <a:off x="7665357" y="5263104"/>
            <a:ext cx="3802743" cy="133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pt-BR" sz="16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Para nos conhecer melhor,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pt-BR" sz="16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acesse nosso site: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pt-BR" sz="1600" i="1" u="sng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www.Inesc.org.br</a:t>
            </a:r>
            <a:r>
              <a:rPr lang="pt-BR" sz="1600" i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5535837" y="0"/>
            <a:ext cx="617312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173" y="5010703"/>
            <a:ext cx="2284916" cy="15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"/>
          <p:cNvSpPr/>
          <p:nvPr/>
        </p:nvSpPr>
        <p:spPr>
          <a:xfrm>
            <a:off x="4889043" y="0"/>
            <a:ext cx="646794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4271731" y="0"/>
            <a:ext cx="646794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3624937" y="0"/>
            <a:ext cx="646794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6770462" y="3336280"/>
            <a:ext cx="4697638" cy="133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b="0" i="1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Cássio Cardoso Carvalho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pt-BR" sz="2000" i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pt-BR" sz="2000" b="0" i="1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assio.carvalho@</a:t>
            </a:r>
            <a:r>
              <a:rPr lang="pt-BR" sz="2000" i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pt-BR" sz="2000" b="0" i="1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nesc.org.br</a:t>
            </a:r>
            <a:endParaRPr dirty="0"/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173" y="436512"/>
            <a:ext cx="1844934" cy="1506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5715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2482"/>
              </a:buClr>
              <a:buSzPts val="4000"/>
              <a:buFont typeface="Montserrat"/>
              <a:buNone/>
            </a:pPr>
            <a:r>
              <a:rPr lang="pt-BR" sz="4000" b="1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377431" y="1897078"/>
            <a:ext cx="9119532" cy="381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457200" algn="just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  <a:sym typeface="Montserrat"/>
              </a:rPr>
              <a:t>Desenho e estrutura do setor elétrico brasileiro.</a:t>
            </a:r>
          </a:p>
          <a:p>
            <a:pPr indent="-457200" algn="just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  <a:sym typeface="Montserrat"/>
              </a:rPr>
              <a:t>Necessidade de um aprofundamento entre gênero raça e classe nas discussões sobre energia.</a:t>
            </a:r>
          </a:p>
          <a:p>
            <a:pPr indent="-457200" algn="just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  <a:sym typeface="Montserrat"/>
              </a:rPr>
              <a:t>Dados da POF – IBGE.</a:t>
            </a:r>
          </a:p>
          <a:p>
            <a:pPr indent="-457200" algn="just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</a:rPr>
              <a:t>Objetivo: Analisar como as tarifas de energia elétrica afetam de forma desigual diferentes grupos sociais no Brasil.</a:t>
            </a:r>
            <a:endParaRPr lang="pt-BR" sz="2400" dirty="0">
              <a:latin typeface="Montserrat"/>
              <a:sym typeface="Montserrat"/>
            </a:endParaRPr>
          </a:p>
          <a:p>
            <a:pPr indent="-457200" algn="just">
              <a:lnSpc>
                <a:spcPct val="100000"/>
              </a:lnSpc>
              <a:spcBef>
                <a:spcPts val="0"/>
              </a:spcBef>
              <a:buSzPts val="2400"/>
            </a:pPr>
            <a:endParaRPr lang="pt-BR" sz="2400" dirty="0">
              <a:latin typeface="Montserrat"/>
              <a:sym typeface="Montserrat"/>
            </a:endParaRPr>
          </a:p>
          <a:p>
            <a:pPr indent="-457200">
              <a:lnSpc>
                <a:spcPct val="100000"/>
              </a:lnSpc>
              <a:spcBef>
                <a:spcPts val="0"/>
              </a:spcBef>
              <a:buSzPts val="2400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99" name="Google Shape;99;p2"/>
          <p:cNvSpPr/>
          <p:nvPr/>
        </p:nvSpPr>
        <p:spPr>
          <a:xfrm>
            <a:off x="11811608" y="0"/>
            <a:ext cx="380400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434169" y="0"/>
            <a:ext cx="380400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0673435" y="0"/>
            <a:ext cx="380400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1053802" y="0"/>
            <a:ext cx="380400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-14540" y="268921"/>
            <a:ext cx="1068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2482"/>
              </a:buClr>
              <a:buSzPts val="4000"/>
              <a:buFont typeface="Montserrat"/>
              <a:buNone/>
            </a:pPr>
            <a:r>
              <a:rPr lang="pt-BR" sz="4000" b="1" dirty="0">
                <a:solidFill>
                  <a:srgbClr val="662482"/>
                </a:solidFill>
                <a:latin typeface="Montserrat"/>
                <a:ea typeface="Montserrat"/>
                <a:cs typeface="Montserrat"/>
                <a:sym typeface="Montserrat"/>
              </a:rPr>
              <a:t>Setor elétrico brasileiro – pontos centrais</a:t>
            </a:r>
            <a:endParaRPr sz="4000" dirty="0">
              <a:solidFill>
                <a:srgbClr val="662482"/>
              </a:solidFill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67504" y="1434464"/>
            <a:ext cx="4424595" cy="432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Monopólio natural.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Privatização e financeirização do setor.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Ambiente de Contratação Regulado (ACR) e Ambiente de Contratação Livre (ACL).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 mudanças climáticas são uma realidade para o setor elétrico.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Sistema de bandeiras tarifárias.</a:t>
            </a:r>
            <a:endParaRPr lang="pt-BR" sz="24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12" name="Google Shape;112;p3"/>
          <p:cNvSpPr/>
          <p:nvPr/>
        </p:nvSpPr>
        <p:spPr>
          <a:xfrm>
            <a:off x="11811633" y="0"/>
            <a:ext cx="380367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1434194" y="0"/>
            <a:ext cx="380367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0673460" y="0"/>
            <a:ext cx="380367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1053827" y="0"/>
            <a:ext cx="380367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B72D0F-FB92-C87C-1315-1F562CE0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59" y="1434464"/>
            <a:ext cx="6020640" cy="5068007"/>
          </a:xfrm>
          <a:prstGeom prst="rect">
            <a:avLst/>
          </a:prstGeom>
        </p:spPr>
      </p:pic>
      <p:sp>
        <p:nvSpPr>
          <p:cNvPr id="8" name="Google Shape;132;p5">
            <a:extLst>
              <a:ext uri="{FF2B5EF4-FFF2-40B4-BE49-F238E27FC236}">
                <a16:creationId xmlns:a16="http://schemas.microsoft.com/office/drawing/2014/main" id="{302EC286-ED4D-DF3C-6DA7-226890A6D9A9}"/>
              </a:ext>
            </a:extLst>
          </p:cNvPr>
          <p:cNvSpPr txBox="1">
            <a:spLocks/>
          </p:cNvSpPr>
          <p:nvPr/>
        </p:nvSpPr>
        <p:spPr>
          <a:xfrm>
            <a:off x="5243956" y="1196339"/>
            <a:ext cx="5618223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pt-BR" sz="1400" dirty="0"/>
              <a:t>Tabela 1: Histórico das bandeiras tarifárias entre 2015 e 2024.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348043" y="3543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A0C"/>
              </a:buClr>
              <a:buSzPts val="4000"/>
              <a:buFont typeface="Montserrat"/>
              <a:buNone/>
            </a:pPr>
            <a:r>
              <a:rPr lang="pt-BR" sz="4000" b="1" dirty="0">
                <a:solidFill>
                  <a:srgbClr val="E95A0C"/>
                </a:solidFill>
                <a:latin typeface="Montserrat"/>
                <a:sym typeface="Montserrat"/>
              </a:rPr>
              <a:t>Perfil das famílias e do consumo de energia elétrica</a:t>
            </a:r>
            <a:endParaRPr sz="4000" dirty="0">
              <a:solidFill>
                <a:srgbClr val="E95A0C"/>
              </a:solidFill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92188" y="1679908"/>
            <a:ext cx="5418564" cy="429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>
                <a:latin typeface="Montserrat"/>
                <a:ea typeface="Montserrat"/>
                <a:cs typeface="Montserrat"/>
                <a:sym typeface="Montserrat"/>
              </a:rPr>
              <a:t>Perfil socioeconômico materializa as desigualdades de renda e gastos (incluindo energia elétrica) das famílias brasileiras.</a:t>
            </a:r>
          </a:p>
          <a:p>
            <a:pPr marL="228600" lvl="0" indent="-22860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>
                <a:latin typeface="Montserrat"/>
                <a:sym typeface="Montserrat"/>
              </a:rPr>
              <a:t>Ex.: Homens brancos chefes de família de renda alta recebem 21x mais do que mulheres negras de renda baixa.</a:t>
            </a:r>
          </a:p>
          <a:p>
            <a:pPr marL="228600" lvl="0" indent="-228600" algn="just">
              <a:lnSpc>
                <a:spcPct val="17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</a:rPr>
              <a:t>Afetam diretamente a proporção do orçamento destinado ao pagamento da energia elétrica. </a:t>
            </a:r>
          </a:p>
          <a:p>
            <a:pPr marL="228600" lvl="0" indent="-228600" algn="just">
              <a:lnSpc>
                <a:spcPct val="17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</a:rPr>
              <a:t>A interseccionalidade entre gênero, raça e renda, as desigualdades tornam-se ainda mais acentuadas, revelando grupos específicos que acumulam múltiplas desvantagens econômicas.</a:t>
            </a: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buSzPts val="2400"/>
            </a:pPr>
            <a:endParaRPr lang="pt-BR" sz="2400" dirty="0">
              <a:latin typeface="Montserrat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buSzPts val="2400"/>
            </a:pPr>
            <a:endParaRPr lang="pt-BR" sz="2400" dirty="0">
              <a:latin typeface="Montserrat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endParaRPr lang="pt-BR" sz="2400" dirty="0">
              <a:latin typeface="Montserrat"/>
            </a:endParaRPr>
          </a:p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buSzPts val="2400"/>
            </a:pPr>
            <a:endParaRPr sz="2400" dirty="0">
              <a:latin typeface="Montserrat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1811633" y="0"/>
            <a:ext cx="380367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1434194" y="0"/>
            <a:ext cx="380367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10673460" y="0"/>
            <a:ext cx="380367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053827" y="0"/>
            <a:ext cx="380367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1E0E52-C101-4044-2DB9-FB500090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935" y="1334041"/>
            <a:ext cx="4782341" cy="5523959"/>
          </a:xfrm>
          <a:prstGeom prst="rect">
            <a:avLst/>
          </a:prstGeom>
        </p:spPr>
      </p:pic>
      <p:sp>
        <p:nvSpPr>
          <p:cNvPr id="4" name="Google Shape;121;p4">
            <a:extLst>
              <a:ext uri="{FF2B5EF4-FFF2-40B4-BE49-F238E27FC236}">
                <a16:creationId xmlns:a16="http://schemas.microsoft.com/office/drawing/2014/main" id="{697B6972-CB75-A6A4-8F64-670E32A47AE9}"/>
              </a:ext>
            </a:extLst>
          </p:cNvPr>
          <p:cNvSpPr txBox="1">
            <a:spLocks/>
          </p:cNvSpPr>
          <p:nvPr/>
        </p:nvSpPr>
        <p:spPr>
          <a:xfrm>
            <a:off x="6096001" y="928276"/>
            <a:ext cx="4387276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pt-BR" sz="1400" dirty="0"/>
              <a:t>Tabela 2: Percentual do gasto com energia elétrica em relação à renda total, por gênero, raça e renda</a:t>
            </a:r>
          </a:p>
          <a:p>
            <a:pPr marL="228600" indent="-228600" algn="just">
              <a:lnSpc>
                <a:spcPct val="150000"/>
              </a:lnSpc>
              <a:spcBef>
                <a:spcPts val="0"/>
              </a:spcBef>
              <a:buSzPts val="2400"/>
            </a:pPr>
            <a:endParaRPr lang="pt-BR" sz="2400" dirty="0">
              <a:latin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87048" y="240045"/>
            <a:ext cx="105864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E95A0C"/>
              </a:buClr>
              <a:buSzPts val="4000"/>
            </a:pPr>
            <a:r>
              <a:rPr lang="pt-BR" sz="4000" b="1" dirty="0">
                <a:solidFill>
                  <a:srgbClr val="E95A0C"/>
                </a:solidFill>
                <a:latin typeface="Montserrat"/>
                <a:ea typeface="Montserrat"/>
                <a:cs typeface="Montserrat"/>
                <a:sym typeface="Montserrat"/>
              </a:rPr>
              <a:t>Perfil </a:t>
            </a:r>
            <a:r>
              <a:rPr lang="pt-BR" sz="4000" b="1" dirty="0">
                <a:solidFill>
                  <a:srgbClr val="E95A0C"/>
                </a:solidFill>
                <a:latin typeface="Montserrat"/>
              </a:rPr>
              <a:t>do consumo de eletricidade pelas características socioeconômicas</a:t>
            </a:r>
            <a:endParaRPr sz="4000" b="1" dirty="0">
              <a:solidFill>
                <a:srgbClr val="E95A0C"/>
              </a:solidFill>
              <a:latin typeface="Montserrat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2"/>
          </p:nvPr>
        </p:nvSpPr>
        <p:spPr>
          <a:xfrm>
            <a:off x="87048" y="1897078"/>
            <a:ext cx="369792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</a:rPr>
              <a:t>Famílias chefiadas por mulheres negras de baixa renda têm a maior parcela do orçamento comprometida com energia elétrica.</a:t>
            </a:r>
            <a:endParaRPr dirty="0"/>
          </a:p>
        </p:txBody>
      </p:sp>
      <p:sp>
        <p:nvSpPr>
          <p:cNvPr id="136" name="Google Shape;136;p5"/>
          <p:cNvSpPr/>
          <p:nvPr/>
        </p:nvSpPr>
        <p:spPr>
          <a:xfrm>
            <a:off x="11811633" y="0"/>
            <a:ext cx="380367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1434194" y="0"/>
            <a:ext cx="380367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0673460" y="0"/>
            <a:ext cx="380367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1053827" y="0"/>
            <a:ext cx="380367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0C2C4F-D295-E7B8-F46C-B9378B5AE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556" y="2164762"/>
            <a:ext cx="6658904" cy="3877216"/>
          </a:xfrm>
          <a:prstGeom prst="rect">
            <a:avLst/>
          </a:prstGeom>
        </p:spPr>
      </p:pic>
      <p:sp>
        <p:nvSpPr>
          <p:cNvPr id="6" name="Google Shape;132;p5">
            <a:extLst>
              <a:ext uri="{FF2B5EF4-FFF2-40B4-BE49-F238E27FC236}">
                <a16:creationId xmlns:a16="http://schemas.microsoft.com/office/drawing/2014/main" id="{5C0DE227-4082-CDAC-E458-18A15BC00DA7}"/>
              </a:ext>
            </a:extLst>
          </p:cNvPr>
          <p:cNvSpPr txBox="1">
            <a:spLocks/>
          </p:cNvSpPr>
          <p:nvPr/>
        </p:nvSpPr>
        <p:spPr>
          <a:xfrm>
            <a:off x="4865053" y="1782491"/>
            <a:ext cx="5618223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pt-BR" sz="1400" dirty="0"/>
              <a:t>Gráfico 1: Percentual do gasto com energia elétrica em relação à renda total, por gênero, raça e renda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118110" y="283969"/>
            <a:ext cx="10515600" cy="160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BF3C"/>
              </a:buClr>
              <a:buSzPts val="4000"/>
              <a:buFont typeface="Montserrat"/>
              <a:buNone/>
            </a:pPr>
            <a:r>
              <a:rPr lang="pt-BR" sz="4000" b="1" dirty="0">
                <a:solidFill>
                  <a:srgbClr val="96BF3C"/>
                </a:solidFill>
                <a:latin typeface="Montserrat"/>
                <a:ea typeface="Montserrat"/>
                <a:cs typeface="Montserrat"/>
                <a:sym typeface="Montserrat"/>
              </a:rPr>
              <a:t>O peso das bandeiras tarifárias na renda das famílias</a:t>
            </a:r>
            <a:endParaRPr sz="4000" dirty="0">
              <a:solidFill>
                <a:srgbClr val="96BF3C"/>
              </a:solidFill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0" y="1993308"/>
            <a:ext cx="4389841" cy="472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indent="-457200" algn="just">
              <a:lnSpc>
                <a:spcPct val="17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</a:rPr>
              <a:t>O aumento no custo da eletricidade não é um impacto uniforme para as diferentes famílias.</a:t>
            </a:r>
          </a:p>
          <a:p>
            <a:pPr indent="-457200" algn="just">
              <a:lnSpc>
                <a:spcPct val="17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</a:rPr>
              <a:t>Algumas poderão reduzir seu consumo com maior facilidade, enquanto outras terão menos margem - </a:t>
            </a:r>
            <a:r>
              <a:rPr lang="pt-BR" sz="2400" b="1" dirty="0">
                <a:latin typeface="Montserrat"/>
              </a:rPr>
              <a:t>elasticidade-preço da demanda.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11811633" y="0"/>
            <a:ext cx="380367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1434194" y="0"/>
            <a:ext cx="380367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0673460" y="0"/>
            <a:ext cx="380367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1053827" y="0"/>
            <a:ext cx="380367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62A445-85FB-1454-5A39-07C7FB6A2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841" y="1993309"/>
            <a:ext cx="6283619" cy="3551223"/>
          </a:xfrm>
          <a:prstGeom prst="rect">
            <a:avLst/>
          </a:prstGeom>
        </p:spPr>
      </p:pic>
      <p:sp>
        <p:nvSpPr>
          <p:cNvPr id="6" name="Google Shape;132;p5">
            <a:extLst>
              <a:ext uri="{FF2B5EF4-FFF2-40B4-BE49-F238E27FC236}">
                <a16:creationId xmlns:a16="http://schemas.microsoft.com/office/drawing/2014/main" id="{449C4D50-B3C4-ED35-5E4C-E879F665DDAC}"/>
              </a:ext>
            </a:extLst>
          </p:cNvPr>
          <p:cNvSpPr txBox="1">
            <a:spLocks/>
          </p:cNvSpPr>
          <p:nvPr/>
        </p:nvSpPr>
        <p:spPr>
          <a:xfrm>
            <a:off x="4865053" y="1782491"/>
            <a:ext cx="5618223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pt-BR" sz="1400" dirty="0"/>
              <a:t>Gráfico 2: Elasticidade-preço da demanda por energia elétrica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410C17F9-4C53-09CC-ECB9-6C3801378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>
            <a:extLst>
              <a:ext uri="{FF2B5EF4-FFF2-40B4-BE49-F238E27FC236}">
                <a16:creationId xmlns:a16="http://schemas.microsoft.com/office/drawing/2014/main" id="{D99CF344-570D-0FBA-1F60-DD848FAB74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110" y="283969"/>
            <a:ext cx="10515600" cy="160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BF3C"/>
              </a:buClr>
              <a:buSzPts val="4000"/>
              <a:buFont typeface="Montserrat"/>
              <a:buNone/>
            </a:pPr>
            <a:r>
              <a:rPr lang="pt-BR" sz="4000" b="1" dirty="0">
                <a:solidFill>
                  <a:srgbClr val="96BF3C"/>
                </a:solidFill>
                <a:latin typeface="Montserrat"/>
                <a:ea typeface="Montserrat"/>
                <a:cs typeface="Montserrat"/>
                <a:sym typeface="Montserrat"/>
              </a:rPr>
              <a:t>O peso das bandeiras tarifárias na renda das famílias</a:t>
            </a:r>
            <a:endParaRPr sz="4000" dirty="0">
              <a:solidFill>
                <a:srgbClr val="96BF3C"/>
              </a:solidFill>
            </a:endParaRPr>
          </a:p>
        </p:txBody>
      </p:sp>
      <p:sp>
        <p:nvSpPr>
          <p:cNvPr id="145" name="Google Shape;145;p6">
            <a:extLst>
              <a:ext uri="{FF2B5EF4-FFF2-40B4-BE49-F238E27FC236}">
                <a16:creationId xmlns:a16="http://schemas.microsoft.com/office/drawing/2014/main" id="{085443A6-B6BF-0739-13FC-D45BAED650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993308"/>
            <a:ext cx="4389841" cy="472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algn="just">
              <a:lnSpc>
                <a:spcPct val="17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</a:rPr>
              <a:t>Impacto dessas alterações tarifárias (amarela, vermelha 1 e 2) sobre o gasto mensal com energia elétrica de diferentes tipos de famílias.</a:t>
            </a:r>
          </a:p>
          <a:p>
            <a:pPr marL="342900" algn="just">
              <a:lnSpc>
                <a:spcPct val="170000"/>
              </a:lnSpc>
              <a:spcBef>
                <a:spcPts val="0"/>
              </a:spcBef>
              <a:buSzPts val="2400"/>
            </a:pPr>
            <a:r>
              <a:rPr lang="pt-BR" sz="2400" dirty="0">
                <a:latin typeface="Montserrat"/>
              </a:rPr>
              <a:t>Aumenta 9,74% para mulheres negras de renda alta. Em contraste, para homens brancos de renda alta, o aumento é de apenas 6,24%.</a:t>
            </a:r>
          </a:p>
        </p:txBody>
      </p:sp>
      <p:sp>
        <p:nvSpPr>
          <p:cNvPr id="148" name="Google Shape;148;p6">
            <a:extLst>
              <a:ext uri="{FF2B5EF4-FFF2-40B4-BE49-F238E27FC236}">
                <a16:creationId xmlns:a16="http://schemas.microsoft.com/office/drawing/2014/main" id="{985BBFD6-DE78-F692-8274-594D8CA0A9BD}"/>
              </a:ext>
            </a:extLst>
          </p:cNvPr>
          <p:cNvSpPr/>
          <p:nvPr/>
        </p:nvSpPr>
        <p:spPr>
          <a:xfrm>
            <a:off x="11811633" y="0"/>
            <a:ext cx="380367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>
            <a:extLst>
              <a:ext uri="{FF2B5EF4-FFF2-40B4-BE49-F238E27FC236}">
                <a16:creationId xmlns:a16="http://schemas.microsoft.com/office/drawing/2014/main" id="{D5C3751D-26DC-C0B7-8599-F64AF54D9319}"/>
              </a:ext>
            </a:extLst>
          </p:cNvPr>
          <p:cNvSpPr/>
          <p:nvPr/>
        </p:nvSpPr>
        <p:spPr>
          <a:xfrm>
            <a:off x="11434194" y="0"/>
            <a:ext cx="380367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>
            <a:extLst>
              <a:ext uri="{FF2B5EF4-FFF2-40B4-BE49-F238E27FC236}">
                <a16:creationId xmlns:a16="http://schemas.microsoft.com/office/drawing/2014/main" id="{FB1BAA3E-6E6A-5AA2-136C-C10E096A6144}"/>
              </a:ext>
            </a:extLst>
          </p:cNvPr>
          <p:cNvSpPr/>
          <p:nvPr/>
        </p:nvSpPr>
        <p:spPr>
          <a:xfrm>
            <a:off x="10673460" y="0"/>
            <a:ext cx="380367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4A95A9DA-248C-001C-2727-B36614634AB8}"/>
              </a:ext>
            </a:extLst>
          </p:cNvPr>
          <p:cNvSpPr/>
          <p:nvPr/>
        </p:nvSpPr>
        <p:spPr>
          <a:xfrm>
            <a:off x="11053827" y="0"/>
            <a:ext cx="380367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2;p5">
            <a:extLst>
              <a:ext uri="{FF2B5EF4-FFF2-40B4-BE49-F238E27FC236}">
                <a16:creationId xmlns:a16="http://schemas.microsoft.com/office/drawing/2014/main" id="{169F6B3A-25B1-8EB5-9E6A-1553DD8BD9F7}"/>
              </a:ext>
            </a:extLst>
          </p:cNvPr>
          <p:cNvSpPr txBox="1">
            <a:spLocks/>
          </p:cNvSpPr>
          <p:nvPr/>
        </p:nvSpPr>
        <p:spPr>
          <a:xfrm>
            <a:off x="4876116" y="1887900"/>
            <a:ext cx="5618223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pt-BR" sz="1400" dirty="0"/>
              <a:t>Gráfico 3: Aumento percentual do gasto mensal de energia elétrica com mudança de bandeira verde para vermelha patamar 2 (%)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31F2C3-BB22-626B-A62A-147323A1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62" y="2447044"/>
            <a:ext cx="592537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EBD57B39-70B2-7CFD-23C2-CE2A22E05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>
            <a:extLst>
              <a:ext uri="{FF2B5EF4-FFF2-40B4-BE49-F238E27FC236}">
                <a16:creationId xmlns:a16="http://schemas.microsoft.com/office/drawing/2014/main" id="{DC228311-AB7E-1311-0837-F35094723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110" y="283969"/>
            <a:ext cx="10515600" cy="160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BF3C"/>
              </a:buClr>
              <a:buSzPts val="4000"/>
              <a:buFont typeface="Montserrat"/>
              <a:buNone/>
            </a:pPr>
            <a:r>
              <a:rPr lang="pt-BR" sz="4000" b="1" dirty="0">
                <a:solidFill>
                  <a:srgbClr val="96BF3C"/>
                </a:solidFill>
                <a:latin typeface="Montserrat"/>
                <a:ea typeface="Montserrat"/>
                <a:cs typeface="Montserrat"/>
                <a:sym typeface="Montserrat"/>
              </a:rPr>
              <a:t>O peso das bandeiras tarifárias na renda das famílias</a:t>
            </a:r>
            <a:endParaRPr sz="4000" dirty="0">
              <a:solidFill>
                <a:srgbClr val="96BF3C"/>
              </a:solidFill>
            </a:endParaRPr>
          </a:p>
        </p:txBody>
      </p:sp>
      <p:sp>
        <p:nvSpPr>
          <p:cNvPr id="145" name="Google Shape;145;p6">
            <a:extLst>
              <a:ext uri="{FF2B5EF4-FFF2-40B4-BE49-F238E27FC236}">
                <a16:creationId xmlns:a16="http://schemas.microsoft.com/office/drawing/2014/main" id="{4DB2ACD8-DEEB-AA88-A290-D9055364F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993308"/>
            <a:ext cx="4389841" cy="472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Montserrat"/>
              </a:rPr>
              <a:t>Todos os cenários, as famílias chefiadas por mulheres negras de renda média e por homens negros de renda média são consistentemente as mais afetadas pela aplicação de qualquer uma das três bandeiras.</a:t>
            </a:r>
          </a:p>
        </p:txBody>
      </p:sp>
      <p:sp>
        <p:nvSpPr>
          <p:cNvPr id="148" name="Google Shape;148;p6">
            <a:extLst>
              <a:ext uri="{FF2B5EF4-FFF2-40B4-BE49-F238E27FC236}">
                <a16:creationId xmlns:a16="http://schemas.microsoft.com/office/drawing/2014/main" id="{B6CCC02A-7E1D-3234-3497-B22127DA11F1}"/>
              </a:ext>
            </a:extLst>
          </p:cNvPr>
          <p:cNvSpPr/>
          <p:nvPr/>
        </p:nvSpPr>
        <p:spPr>
          <a:xfrm>
            <a:off x="11811633" y="0"/>
            <a:ext cx="380367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>
            <a:extLst>
              <a:ext uri="{FF2B5EF4-FFF2-40B4-BE49-F238E27FC236}">
                <a16:creationId xmlns:a16="http://schemas.microsoft.com/office/drawing/2014/main" id="{D4501AA2-8658-5FAC-C4F4-04663AB6649F}"/>
              </a:ext>
            </a:extLst>
          </p:cNvPr>
          <p:cNvSpPr/>
          <p:nvPr/>
        </p:nvSpPr>
        <p:spPr>
          <a:xfrm>
            <a:off x="11434194" y="0"/>
            <a:ext cx="380367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>
            <a:extLst>
              <a:ext uri="{FF2B5EF4-FFF2-40B4-BE49-F238E27FC236}">
                <a16:creationId xmlns:a16="http://schemas.microsoft.com/office/drawing/2014/main" id="{6B78B657-9FAC-86D0-CE7E-F6E66FAC01A2}"/>
              </a:ext>
            </a:extLst>
          </p:cNvPr>
          <p:cNvSpPr/>
          <p:nvPr/>
        </p:nvSpPr>
        <p:spPr>
          <a:xfrm>
            <a:off x="10673460" y="0"/>
            <a:ext cx="380367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8ECEB233-C5FA-3A0C-F7E9-A0DBB4D639CA}"/>
              </a:ext>
            </a:extLst>
          </p:cNvPr>
          <p:cNvSpPr/>
          <p:nvPr/>
        </p:nvSpPr>
        <p:spPr>
          <a:xfrm>
            <a:off x="11053827" y="0"/>
            <a:ext cx="380367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2;p5">
            <a:extLst>
              <a:ext uri="{FF2B5EF4-FFF2-40B4-BE49-F238E27FC236}">
                <a16:creationId xmlns:a16="http://schemas.microsoft.com/office/drawing/2014/main" id="{C363EC3A-80FE-AF64-A943-66388B2FD744}"/>
              </a:ext>
            </a:extLst>
          </p:cNvPr>
          <p:cNvSpPr txBox="1">
            <a:spLocks/>
          </p:cNvSpPr>
          <p:nvPr/>
        </p:nvSpPr>
        <p:spPr>
          <a:xfrm>
            <a:off x="4767280" y="1887900"/>
            <a:ext cx="5866430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pt-BR" sz="1400" dirty="0"/>
              <a:t>Gráfico 4: Impactos das bandeiras tarifárias sobre o gasto total das famílias (%)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C53BFE9-FEF6-16AF-D91B-585DDBF2D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0" y="2346074"/>
            <a:ext cx="4389841" cy="45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0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FA3669DA-1936-9791-ACC7-7C3B26168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>
            <a:extLst>
              <a:ext uri="{FF2B5EF4-FFF2-40B4-BE49-F238E27FC236}">
                <a16:creationId xmlns:a16="http://schemas.microsoft.com/office/drawing/2014/main" id="{23C36413-CB5D-6C98-4105-847F4B6B57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110" y="283969"/>
            <a:ext cx="10515600" cy="160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BF3C"/>
              </a:buClr>
              <a:buSzPts val="4000"/>
              <a:buFont typeface="Montserrat"/>
              <a:buNone/>
            </a:pPr>
            <a:r>
              <a:rPr lang="pt-BR" sz="4000" b="1" dirty="0">
                <a:solidFill>
                  <a:srgbClr val="96BF3C"/>
                </a:solidFill>
                <a:latin typeface="Montserrat"/>
                <a:ea typeface="Montserrat"/>
                <a:cs typeface="Montserrat"/>
                <a:sym typeface="Montserrat"/>
              </a:rPr>
              <a:t>O peso das bandeiras tarifárias na renda das famílias</a:t>
            </a:r>
            <a:endParaRPr sz="4000" dirty="0">
              <a:solidFill>
                <a:srgbClr val="96BF3C"/>
              </a:solidFill>
            </a:endParaRPr>
          </a:p>
        </p:txBody>
      </p:sp>
      <p:sp>
        <p:nvSpPr>
          <p:cNvPr id="145" name="Google Shape;145;p6">
            <a:extLst>
              <a:ext uri="{FF2B5EF4-FFF2-40B4-BE49-F238E27FC236}">
                <a16:creationId xmlns:a16="http://schemas.microsoft.com/office/drawing/2014/main" id="{7AD2C6DC-FE7F-E1B9-05D6-5A0FD161C4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57228" y="1565910"/>
            <a:ext cx="4623778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2400" dirty="0">
                <a:latin typeface="Montserrat"/>
              </a:rPr>
              <a:t>Estimativa do impacto absoluto das bandeiras tarifárias em 2024.</a:t>
            </a:r>
          </a:p>
          <a:p>
            <a:pPr algn="just">
              <a:lnSpc>
                <a:spcPct val="170000"/>
              </a:lnSpc>
            </a:pPr>
            <a:r>
              <a:rPr lang="pt-BR" sz="2400" dirty="0">
                <a:latin typeface="Montserrat"/>
              </a:rPr>
              <a:t>Mulheres negras de renda média, chefes de família, arcaram, em conjunto, com R$ 230,77 milhões em custos adicionais de bandeiras tarifárias. Já entre as mulheres brancas de renda alta, o valor foi de R$ 33,80 milhões, ainda que se trate de um número menor de famílias.</a:t>
            </a:r>
          </a:p>
        </p:txBody>
      </p:sp>
      <p:sp>
        <p:nvSpPr>
          <p:cNvPr id="148" name="Google Shape;148;p6">
            <a:extLst>
              <a:ext uri="{FF2B5EF4-FFF2-40B4-BE49-F238E27FC236}">
                <a16:creationId xmlns:a16="http://schemas.microsoft.com/office/drawing/2014/main" id="{D5CBD9D4-9BAC-6F0F-D558-F193188D54E8}"/>
              </a:ext>
            </a:extLst>
          </p:cNvPr>
          <p:cNvSpPr/>
          <p:nvPr/>
        </p:nvSpPr>
        <p:spPr>
          <a:xfrm>
            <a:off x="11811633" y="0"/>
            <a:ext cx="380367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>
            <a:extLst>
              <a:ext uri="{FF2B5EF4-FFF2-40B4-BE49-F238E27FC236}">
                <a16:creationId xmlns:a16="http://schemas.microsoft.com/office/drawing/2014/main" id="{48921DC5-18C5-19F5-8DC8-586D94FC0A0D}"/>
              </a:ext>
            </a:extLst>
          </p:cNvPr>
          <p:cNvSpPr/>
          <p:nvPr/>
        </p:nvSpPr>
        <p:spPr>
          <a:xfrm>
            <a:off x="11434194" y="0"/>
            <a:ext cx="380367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>
            <a:extLst>
              <a:ext uri="{FF2B5EF4-FFF2-40B4-BE49-F238E27FC236}">
                <a16:creationId xmlns:a16="http://schemas.microsoft.com/office/drawing/2014/main" id="{181C009F-5A74-FB2B-B32E-802DA18AEFB3}"/>
              </a:ext>
            </a:extLst>
          </p:cNvPr>
          <p:cNvSpPr/>
          <p:nvPr/>
        </p:nvSpPr>
        <p:spPr>
          <a:xfrm>
            <a:off x="10673460" y="0"/>
            <a:ext cx="380367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>
            <a:extLst>
              <a:ext uri="{FF2B5EF4-FFF2-40B4-BE49-F238E27FC236}">
                <a16:creationId xmlns:a16="http://schemas.microsoft.com/office/drawing/2014/main" id="{9991B9D3-D875-68F1-67AD-C50C793ED3A5}"/>
              </a:ext>
            </a:extLst>
          </p:cNvPr>
          <p:cNvSpPr/>
          <p:nvPr/>
        </p:nvSpPr>
        <p:spPr>
          <a:xfrm>
            <a:off x="11053827" y="0"/>
            <a:ext cx="380367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2;p5">
            <a:extLst>
              <a:ext uri="{FF2B5EF4-FFF2-40B4-BE49-F238E27FC236}">
                <a16:creationId xmlns:a16="http://schemas.microsoft.com/office/drawing/2014/main" id="{7DD340CE-D3C5-8131-EB0D-915FAC5042F5}"/>
              </a:ext>
            </a:extLst>
          </p:cNvPr>
          <p:cNvSpPr txBox="1">
            <a:spLocks/>
          </p:cNvSpPr>
          <p:nvPr/>
        </p:nvSpPr>
        <p:spPr>
          <a:xfrm>
            <a:off x="118110" y="1823770"/>
            <a:ext cx="5361679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pt-BR" sz="1400" dirty="0"/>
              <a:t>Tabela 3: Estimativa do gasto adicional absoluto anual por família e agregado por tipo de família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E042B1-3BD7-ECFA-363D-759D1C1B8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" y="2258750"/>
            <a:ext cx="5401429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1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Widescreen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Calibri</vt:lpstr>
      <vt:lpstr>Arial</vt:lpstr>
      <vt:lpstr>Montserrat</vt:lpstr>
      <vt:lpstr>Tema do Office</vt:lpstr>
      <vt:lpstr>  Energia e interseccionalidade: o impacto das bandeiras tarifárias de energia elétrica no orçamento das famílias brasileiras</vt:lpstr>
      <vt:lpstr>Introdução</vt:lpstr>
      <vt:lpstr>Setor elétrico brasileiro – pontos centrais</vt:lpstr>
      <vt:lpstr>Perfil das famílias e do consumo de energia elétrica</vt:lpstr>
      <vt:lpstr>Perfil do consumo de eletricidade pelas características socioeconômicas</vt:lpstr>
      <vt:lpstr>O peso das bandeiras tarifárias na renda das famílias</vt:lpstr>
      <vt:lpstr>O peso das bandeiras tarifárias na renda das famílias</vt:lpstr>
      <vt:lpstr>O peso das bandeiras tarifárias na renda das famílias</vt:lpstr>
      <vt:lpstr>O peso das bandeiras tarifárias na renda das famílias</vt:lpstr>
      <vt:lpstr>Recomendações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Thaís Andrade Vivas</dc:creator>
  <cp:lastModifiedBy>Cássio Carvalho</cp:lastModifiedBy>
  <cp:revision>1</cp:revision>
  <dcterms:created xsi:type="dcterms:W3CDTF">2019-07-16T16:55:19Z</dcterms:created>
  <dcterms:modified xsi:type="dcterms:W3CDTF">2025-10-20T21:23:32Z</dcterms:modified>
</cp:coreProperties>
</file>