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Arimo" panose="020B0604020202020204"/>
      <p:regular r:id="rId13"/>
    </p:embeddedFont>
    <p:embeddedFont>
      <p:font typeface="Maven Pro Regular Bold" panose="00000600000000000000"/>
      <p:regular r:id="rId14"/>
    </p:embeddedFont>
    <p:embeddedFont>
      <p:font typeface="Maven Pro Regular" panose="00000500000000000000"/>
      <p:regular r:id="rId15"/>
    </p:embeddedFont>
    <p:embeddedFont>
      <p:font typeface="Gloria Hallelujah" panose="02000000000000000000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12.png"/><Relationship Id="rId7" Type="http://schemas.openxmlformats.org/officeDocument/2006/relationships/image" Target="../media/image4.svg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sv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6.svg"/><Relationship Id="rId12" Type="http://schemas.openxmlformats.org/officeDocument/2006/relationships/image" Target="../media/image14.png"/><Relationship Id="rId11" Type="http://schemas.openxmlformats.org/officeDocument/2006/relationships/image" Target="../media/image7.png"/><Relationship Id="rId10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8.svg"/><Relationship Id="rId7" Type="http://schemas.openxmlformats.org/officeDocument/2006/relationships/image" Target="../media/image16.png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7.svg"/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0.jpeg"/><Relationship Id="rId11" Type="http://schemas.openxmlformats.org/officeDocument/2006/relationships/image" Target="../media/image19.jpe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4.pn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svg"/><Relationship Id="rId8" Type="http://schemas.openxmlformats.org/officeDocument/2006/relationships/image" Target="../media/image31.png"/><Relationship Id="rId7" Type="http://schemas.openxmlformats.org/officeDocument/2006/relationships/image" Target="../media/image10.svg"/><Relationship Id="rId6" Type="http://schemas.openxmlformats.org/officeDocument/2006/relationships/image" Target="../media/image30.png"/><Relationship Id="rId5" Type="http://schemas.openxmlformats.org/officeDocument/2006/relationships/image" Target="../media/image9.sv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5.svg"/><Relationship Id="rId12" Type="http://schemas.openxmlformats.org/officeDocument/2006/relationships/image" Target="../media/image12.png"/><Relationship Id="rId11" Type="http://schemas.openxmlformats.org/officeDocument/2006/relationships/image" Target="../media/image8.svg"/><Relationship Id="rId10" Type="http://schemas.openxmlformats.org/officeDocument/2006/relationships/image" Target="../media/image16.pn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6949" r="694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8288000" y="1726803"/>
            <a:ext cx="2497177" cy="2779876"/>
          </a:xfrm>
          <a:custGeom>
            <a:avLst/>
            <a:gdLst/>
            <a:ahLst/>
            <a:cxnLst/>
            <a:rect l="l" t="t" r="r" b="b"/>
            <a:pathLst>
              <a:path w="2497177" h="2779876">
                <a:moveTo>
                  <a:pt x="0" y="0"/>
                </a:moveTo>
                <a:lnTo>
                  <a:pt x="2497177" y="0"/>
                </a:lnTo>
                <a:lnTo>
                  <a:pt x="2497177" y="2779876"/>
                </a:lnTo>
                <a:lnTo>
                  <a:pt x="0" y="2779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3665474" y="-9709861"/>
            <a:ext cx="24614161" cy="19419723"/>
          </a:xfrm>
          <a:custGeom>
            <a:avLst/>
            <a:gdLst/>
            <a:ahLst/>
            <a:cxnLst/>
            <a:rect l="l" t="t" r="r" b="b"/>
            <a:pathLst>
              <a:path w="24614161" h="19419723">
                <a:moveTo>
                  <a:pt x="0" y="0"/>
                </a:moveTo>
                <a:lnTo>
                  <a:pt x="24614162" y="0"/>
                </a:lnTo>
                <a:lnTo>
                  <a:pt x="24614162" y="19419722"/>
                </a:lnTo>
                <a:lnTo>
                  <a:pt x="0" y="19419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149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0249" y="-128039"/>
            <a:ext cx="1877403" cy="1854842"/>
          </a:xfrm>
          <a:custGeom>
            <a:avLst/>
            <a:gdLst/>
            <a:ahLst/>
            <a:cxnLst/>
            <a:rect l="l" t="t" r="r" b="b"/>
            <a:pathLst>
              <a:path w="1877403" h="1854842">
                <a:moveTo>
                  <a:pt x="0" y="0"/>
                </a:moveTo>
                <a:lnTo>
                  <a:pt x="1877404" y="0"/>
                </a:lnTo>
                <a:lnTo>
                  <a:pt x="1877404" y="1854842"/>
                </a:lnTo>
                <a:lnTo>
                  <a:pt x="0" y="18548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000"/>
            </a:blip>
            <a:stretch>
              <a:fillRect r="-5171" b="-605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51408" y="7088092"/>
            <a:ext cx="2459723" cy="4277766"/>
          </a:xfrm>
          <a:custGeom>
            <a:avLst/>
            <a:gdLst/>
            <a:ahLst/>
            <a:cxnLst/>
            <a:rect l="l" t="t" r="r" b="b"/>
            <a:pathLst>
              <a:path w="2459723" h="4277766">
                <a:moveTo>
                  <a:pt x="0" y="0"/>
                </a:moveTo>
                <a:lnTo>
                  <a:pt x="2459722" y="0"/>
                </a:lnTo>
                <a:lnTo>
                  <a:pt x="2459722" y="4277766"/>
                </a:lnTo>
                <a:lnTo>
                  <a:pt x="0" y="42777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5375" t="-3655" r="-77191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5421348" y="7088092"/>
            <a:ext cx="2722493" cy="3197305"/>
          </a:xfrm>
          <a:custGeom>
            <a:avLst/>
            <a:gdLst/>
            <a:ahLst/>
            <a:cxnLst/>
            <a:rect l="l" t="t" r="r" b="b"/>
            <a:pathLst>
              <a:path w="2722493" h="3197305">
                <a:moveTo>
                  <a:pt x="2722493" y="0"/>
                </a:moveTo>
                <a:lnTo>
                  <a:pt x="0" y="0"/>
                </a:lnTo>
                <a:lnTo>
                  <a:pt x="0" y="3197304"/>
                </a:lnTo>
                <a:lnTo>
                  <a:pt x="2722493" y="3197304"/>
                </a:lnTo>
                <a:lnTo>
                  <a:pt x="2722493" y="0"/>
                </a:lnTo>
                <a:close/>
              </a:path>
            </a:pathLst>
          </a:custGeom>
          <a:blipFill>
            <a:blip r:embed="rId7"/>
            <a:stretch>
              <a:fillRect l="-36358" t="-14661" r="-19984" b="-19978"/>
            </a:stretch>
          </a:blipFill>
        </p:spPr>
      </p:sp>
      <p:sp>
        <p:nvSpPr>
          <p:cNvPr id="8" name="Freeform 8"/>
          <p:cNvSpPr/>
          <p:nvPr/>
        </p:nvSpPr>
        <p:spPr>
          <a:xfrm rot="1481958">
            <a:off x="204426" y="8826442"/>
            <a:ext cx="603099" cy="741780"/>
          </a:xfrm>
          <a:custGeom>
            <a:avLst/>
            <a:gdLst/>
            <a:ahLst/>
            <a:cxnLst/>
            <a:rect l="l" t="t" r="r" b="b"/>
            <a:pathLst>
              <a:path w="603099" h="741780">
                <a:moveTo>
                  <a:pt x="0" y="0"/>
                </a:moveTo>
                <a:lnTo>
                  <a:pt x="603098" y="0"/>
                </a:lnTo>
                <a:lnTo>
                  <a:pt x="603098" y="741780"/>
                </a:lnTo>
                <a:lnTo>
                  <a:pt x="0" y="7417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8931" r="-2070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92969" y="8673995"/>
            <a:ext cx="11789144" cy="72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</a:pPr>
            <a:r>
              <a:rPr lang="en-US" sz="1610">
                <a:solidFill>
                  <a:srgbClr val="FFFFFF">
                    <a:alpha val="60000"/>
                  </a:srgbClr>
                </a:solidFill>
                <a:latin typeface="Arimo" panose="020B0604020202020204"/>
              </a:rPr>
              <a:t>Sede Rondônia – Rua Rio Pardo Nº 1655 - Setor 02 – CEP 76.873-036 – Ariquemes/RO – Contato 69 992530196</a:t>
            </a:r>
            <a:endParaRPr lang="en-US" sz="1610">
              <a:solidFill>
                <a:srgbClr val="FFFFFF">
                  <a:alpha val="60000"/>
                </a:srgbClr>
              </a:solidFill>
              <a:latin typeface="Arimo" panose="020B0604020202020204"/>
            </a:endParaRPr>
          </a:p>
          <a:p>
            <a:pPr algn="ctr">
              <a:lnSpc>
                <a:spcPts val="1725"/>
              </a:lnSpc>
            </a:pPr>
            <a:r>
              <a:rPr lang="en-US" sz="1610">
                <a:solidFill>
                  <a:srgbClr val="FFFFFF">
                    <a:alpha val="60000"/>
                  </a:srgbClr>
                </a:solidFill>
                <a:latin typeface="Arimo" panose="020B0604020202020204"/>
              </a:rPr>
              <a:t>Sede Nacional - Av. Victorio Fornazaro, 2.215 – CEP: 06397-510 – Carapicuíba/ Contato 011 947667053</a:t>
            </a:r>
            <a:endParaRPr lang="en-US" sz="1610">
              <a:solidFill>
                <a:srgbClr val="FFFFFF">
                  <a:alpha val="60000"/>
                </a:srgbClr>
              </a:solidFill>
              <a:latin typeface="Arimo" panose="020B0604020202020204"/>
            </a:endParaRPr>
          </a:p>
          <a:p>
            <a:pPr algn="ctr">
              <a:lnSpc>
                <a:spcPts val="1725"/>
              </a:lnSpc>
            </a:pPr>
            <a:r>
              <a:rPr lang="en-US" sz="1610">
                <a:solidFill>
                  <a:srgbClr val="FFFFFF">
                    <a:alpha val="60000"/>
                  </a:srgbClr>
                </a:solidFill>
                <a:latin typeface="Arimo" panose="020B0604020202020204"/>
              </a:rPr>
              <a:t>Registro RTD Barueri nº 205439 -  CNPJ 13.975.402/0001-0</a:t>
            </a:r>
            <a:endParaRPr lang="en-US" sz="1610">
              <a:solidFill>
                <a:srgbClr val="FFFFFF">
                  <a:alpha val="60000"/>
                </a:srgbClr>
              </a:solidFill>
              <a:latin typeface="Arimo" panose="020B0604020202020204"/>
            </a:endParaRPr>
          </a:p>
          <a:p>
            <a:pPr algn="ctr">
              <a:lnSpc>
                <a:spcPts val="480"/>
              </a:lnSpc>
              <a:spcBef>
                <a:spcPct val="0"/>
              </a:spcBef>
            </a:pPr>
            <a:r>
              <a:rPr lang="en-US" sz="445">
                <a:solidFill>
                  <a:srgbClr val="FFFFFF">
                    <a:alpha val="60000"/>
                  </a:srgbClr>
                </a:solidFill>
                <a:latin typeface="Arimo" panose="020B0604020202020204"/>
              </a:rPr>
              <a:t>-</a:t>
            </a:r>
            <a:endParaRPr lang="en-US" sz="445">
              <a:solidFill>
                <a:srgbClr val="FFFFFF">
                  <a:alpha val="60000"/>
                </a:srgbClr>
              </a:solidFill>
              <a:latin typeface="Arimo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6949" r="694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5400000">
            <a:off x="-3163081" y="2815569"/>
            <a:ext cx="24614161" cy="19419723"/>
          </a:xfrm>
          <a:custGeom>
            <a:avLst/>
            <a:gdLst/>
            <a:ahLst/>
            <a:cxnLst/>
            <a:rect l="l" t="t" r="r" b="b"/>
            <a:pathLst>
              <a:path w="24614161" h="19419723">
                <a:moveTo>
                  <a:pt x="0" y="0"/>
                </a:moveTo>
                <a:lnTo>
                  <a:pt x="24614162" y="0"/>
                </a:lnTo>
                <a:lnTo>
                  <a:pt x="24614162" y="19419723"/>
                </a:lnTo>
                <a:lnTo>
                  <a:pt x="0" y="19419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149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708140" y="218350"/>
            <a:ext cx="2423612" cy="1008293"/>
            <a:chOff x="0" y="0"/>
            <a:chExt cx="3231483" cy="1344391"/>
          </a:xfrm>
        </p:grpSpPr>
        <p:sp>
          <p:nvSpPr>
            <p:cNvPr id="5" name="TextBox 5"/>
            <p:cNvSpPr txBox="1"/>
            <p:nvPr/>
          </p:nvSpPr>
          <p:spPr>
            <a:xfrm>
              <a:off x="1238307" y="132594"/>
              <a:ext cx="1993176" cy="1069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40"/>
                </a:lnSpc>
              </a:pPr>
              <a:r>
                <a:rPr lang="en-US" sz="1785">
                  <a:solidFill>
                    <a:srgbClr val="FFFFFF"/>
                  </a:solidFill>
                  <a:latin typeface="Maven Pro Regular Bold" panose="00000600000000000000"/>
                </a:rPr>
                <a:t>ONG SOS</a:t>
              </a:r>
              <a:endParaRPr lang="en-US" sz="178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2140"/>
                </a:lnSpc>
              </a:pPr>
              <a:r>
                <a:rPr lang="en-US" sz="1785">
                  <a:solidFill>
                    <a:srgbClr val="FFFFFF"/>
                  </a:solidFill>
                  <a:latin typeface="Maven Pro Regular Bold" panose="00000600000000000000"/>
                </a:rPr>
                <a:t>SEGURANÇA</a:t>
              </a:r>
              <a:endParaRPr lang="en-US" sz="178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2140"/>
                </a:lnSpc>
                <a:spcBef>
                  <a:spcPct val="0"/>
                </a:spcBef>
              </a:pPr>
              <a:r>
                <a:rPr lang="en-US" sz="1785">
                  <a:solidFill>
                    <a:srgbClr val="FFFFFF"/>
                  </a:solidFill>
                  <a:latin typeface="Maven Pro Regular Bold" panose="00000600000000000000"/>
                </a:rPr>
                <a:t> DÁ VIDA</a:t>
              </a:r>
              <a:endParaRPr lang="en-US" sz="1785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023763" cy="1344391"/>
            </a:xfrm>
            <a:custGeom>
              <a:avLst/>
              <a:gdLst/>
              <a:ahLst/>
              <a:cxnLst/>
              <a:rect l="l" t="t" r="r" b="b"/>
              <a:pathLst>
                <a:path w="1023763" h="1344391">
                  <a:moveTo>
                    <a:pt x="0" y="0"/>
                  </a:moveTo>
                  <a:lnTo>
                    <a:pt x="1023763" y="0"/>
                  </a:lnTo>
                  <a:lnTo>
                    <a:pt x="1023763" y="1344391"/>
                  </a:lnTo>
                  <a:lnTo>
                    <a:pt x="0" y="1344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91596" t="-47205" r="-91596" b="-1620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flipH="1">
            <a:off x="15798163" y="7256918"/>
            <a:ext cx="2489837" cy="3030082"/>
          </a:xfrm>
          <a:custGeom>
            <a:avLst/>
            <a:gdLst/>
            <a:ahLst/>
            <a:cxnLst/>
            <a:rect l="l" t="t" r="r" b="b"/>
            <a:pathLst>
              <a:path w="2489837" h="3030082">
                <a:moveTo>
                  <a:pt x="2489837" y="0"/>
                </a:moveTo>
                <a:lnTo>
                  <a:pt x="0" y="0"/>
                </a:lnTo>
                <a:lnTo>
                  <a:pt x="0" y="3030082"/>
                </a:lnTo>
                <a:lnTo>
                  <a:pt x="2489837" y="3030082"/>
                </a:lnTo>
                <a:lnTo>
                  <a:pt x="2489837" y="0"/>
                </a:lnTo>
                <a:close/>
              </a:path>
            </a:pathLst>
          </a:custGeom>
          <a:blipFill>
            <a:blip r:embed="rId5"/>
            <a:stretch>
              <a:fillRect l="-31656" t="-12139" r="-28668" b="-2109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3629" y="2472567"/>
            <a:ext cx="14943699" cy="35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5"/>
              </a:lnSpc>
            </a:pPr>
            <a:r>
              <a:rPr lang="en-US" sz="7780">
                <a:solidFill>
                  <a:srgbClr val="F1C86A"/>
                </a:solidFill>
                <a:latin typeface="Maven Pro Bold Bold"/>
              </a:rPr>
              <a:t> ONG SOS SEGURANÇA, PROTEGENDO O PRESENTE E GARANTINDO O FUTURO.</a:t>
            </a:r>
            <a:endParaRPr lang="en-US" sz="7780">
              <a:solidFill>
                <a:srgbClr val="F1C86A"/>
              </a:solidFill>
              <a:latin typeface="Maven Pro Bold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462839" y="9258300"/>
            <a:ext cx="8115300" cy="773102"/>
            <a:chOff x="0" y="0"/>
            <a:chExt cx="10820400" cy="103080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108204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Maven Pro Regular Bold" panose="00000600000000000000"/>
                </a:rPr>
                <a:t>Apresentado por: ROSI BRITO</a:t>
              </a:r>
              <a:endParaRPr lang="en-US" sz="2200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36985"/>
              <a:ext cx="108204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Maven Pro Regular" panose="00000500000000000000"/>
                </a:rPr>
                <a:t>VICE-PRESIDENTE DA ONG SOS SEGURANÇA</a:t>
              </a:r>
              <a:endParaRPr lang="en-US" sz="2200">
                <a:solidFill>
                  <a:srgbClr val="FFFFFF"/>
                </a:solidFill>
                <a:latin typeface="Maven Pro Regular" panose="0000050000000000000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728942" y="-978487"/>
            <a:ext cx="24614161" cy="19419723"/>
          </a:xfrm>
          <a:custGeom>
            <a:avLst/>
            <a:gdLst/>
            <a:ahLst/>
            <a:cxnLst/>
            <a:rect l="l" t="t" r="r" b="b"/>
            <a:pathLst>
              <a:path w="24614161" h="19419723">
                <a:moveTo>
                  <a:pt x="0" y="0"/>
                </a:moveTo>
                <a:lnTo>
                  <a:pt x="24614161" y="0"/>
                </a:lnTo>
                <a:lnTo>
                  <a:pt x="24614161" y="19419723"/>
                </a:lnTo>
                <a:lnTo>
                  <a:pt x="0" y="194197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65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1494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054279" y="518810"/>
            <a:ext cx="3157521" cy="2912814"/>
          </a:xfrm>
          <a:custGeom>
            <a:avLst/>
            <a:gdLst/>
            <a:ahLst/>
            <a:cxnLst/>
            <a:rect l="l" t="t" r="r" b="b"/>
            <a:pathLst>
              <a:path w="3157521" h="2912814">
                <a:moveTo>
                  <a:pt x="3157521" y="0"/>
                </a:moveTo>
                <a:lnTo>
                  <a:pt x="0" y="0"/>
                </a:lnTo>
                <a:lnTo>
                  <a:pt x="0" y="2912813"/>
                </a:lnTo>
                <a:lnTo>
                  <a:pt x="3157521" y="2912813"/>
                </a:lnTo>
                <a:lnTo>
                  <a:pt x="3157521" y="0"/>
                </a:lnTo>
                <a:close/>
              </a:path>
            </a:pathLst>
          </a:custGeom>
          <a:blipFill>
            <a:blip r:embed="rId3">
              <a:alphaModFix amt="5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731466" y="7175749"/>
            <a:ext cx="2556534" cy="3111251"/>
          </a:xfrm>
          <a:custGeom>
            <a:avLst/>
            <a:gdLst/>
            <a:ahLst/>
            <a:cxnLst/>
            <a:rect l="l" t="t" r="r" b="b"/>
            <a:pathLst>
              <a:path w="2556534" h="3111251">
                <a:moveTo>
                  <a:pt x="2556534" y="0"/>
                </a:moveTo>
                <a:lnTo>
                  <a:pt x="0" y="0"/>
                </a:lnTo>
                <a:lnTo>
                  <a:pt x="0" y="3111251"/>
                </a:lnTo>
                <a:lnTo>
                  <a:pt x="2556534" y="3111251"/>
                </a:lnTo>
                <a:lnTo>
                  <a:pt x="2556534" y="0"/>
                </a:lnTo>
                <a:close/>
              </a:path>
            </a:pathLst>
          </a:custGeom>
          <a:blipFill>
            <a:blip r:embed="rId5"/>
            <a:stretch>
              <a:fillRect l="-31656" t="-12139" r="-28668" b="-210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3909" y="4884359"/>
            <a:ext cx="1525553" cy="1595160"/>
          </a:xfrm>
          <a:custGeom>
            <a:avLst/>
            <a:gdLst/>
            <a:ahLst/>
            <a:cxnLst/>
            <a:rect l="l" t="t" r="r" b="b"/>
            <a:pathLst>
              <a:path w="1525553" h="1595160">
                <a:moveTo>
                  <a:pt x="0" y="0"/>
                </a:moveTo>
                <a:lnTo>
                  <a:pt x="1525553" y="0"/>
                </a:lnTo>
                <a:lnTo>
                  <a:pt x="1525553" y="1595159"/>
                </a:lnTo>
                <a:lnTo>
                  <a:pt x="0" y="1595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2203" y="1975216"/>
            <a:ext cx="2143430" cy="1779047"/>
          </a:xfrm>
          <a:custGeom>
            <a:avLst/>
            <a:gdLst/>
            <a:ahLst/>
            <a:cxnLst/>
            <a:rect l="l" t="t" r="r" b="b"/>
            <a:pathLst>
              <a:path w="2143430" h="1779047">
                <a:moveTo>
                  <a:pt x="0" y="0"/>
                </a:moveTo>
                <a:lnTo>
                  <a:pt x="2143430" y="0"/>
                </a:lnTo>
                <a:lnTo>
                  <a:pt x="2143430" y="1779048"/>
                </a:lnTo>
                <a:lnTo>
                  <a:pt x="0" y="17790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47515" y="906271"/>
            <a:ext cx="938418" cy="636578"/>
          </a:xfrm>
          <a:custGeom>
            <a:avLst/>
            <a:gdLst/>
            <a:ahLst/>
            <a:cxnLst/>
            <a:rect l="l" t="t" r="r" b="b"/>
            <a:pathLst>
              <a:path w="938418" h="636578">
                <a:moveTo>
                  <a:pt x="0" y="0"/>
                </a:moveTo>
                <a:lnTo>
                  <a:pt x="938418" y="0"/>
                </a:lnTo>
                <a:lnTo>
                  <a:pt x="938418" y="636579"/>
                </a:lnTo>
                <a:lnTo>
                  <a:pt x="0" y="636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534" t="-25104" r="-12534" b="-58573"/>
            </a:stretch>
          </a:blipFill>
        </p:spPr>
      </p:sp>
      <p:grpSp>
        <p:nvGrpSpPr>
          <p:cNvPr id="8" name="Group 8"/>
          <p:cNvGrpSpPr/>
          <p:nvPr/>
        </p:nvGrpSpPr>
        <p:grpSpPr>
          <a:xfrm rot="0">
            <a:off x="645228" y="273418"/>
            <a:ext cx="2062262" cy="857961"/>
            <a:chOff x="0" y="0"/>
            <a:chExt cx="2749683" cy="1143948"/>
          </a:xfrm>
        </p:grpSpPr>
        <p:sp>
          <p:nvSpPr>
            <p:cNvPr id="9" name="TextBox 9"/>
            <p:cNvSpPr txBox="1"/>
            <p:nvPr/>
          </p:nvSpPr>
          <p:spPr>
            <a:xfrm>
              <a:off x="1053681" y="111405"/>
              <a:ext cx="1696002" cy="911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</a:pPr>
              <a:r>
                <a:rPr lang="en-US" sz="1515">
                  <a:solidFill>
                    <a:srgbClr val="FFFFFF"/>
                  </a:solidFill>
                  <a:latin typeface="Maven Pro Regular Bold" panose="00000600000000000000"/>
                </a:rPr>
                <a:t>ONG SOS</a:t>
              </a:r>
              <a:endParaRPr lang="en-US" sz="151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1820"/>
                </a:lnSpc>
              </a:pPr>
              <a:r>
                <a:rPr lang="en-US" sz="1515">
                  <a:solidFill>
                    <a:srgbClr val="FFFFFF"/>
                  </a:solidFill>
                  <a:latin typeface="Maven Pro Regular Bold" panose="00000600000000000000"/>
                </a:rPr>
                <a:t>SEGURANÇA</a:t>
              </a:r>
              <a:endParaRPr lang="en-US" sz="151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r>
                <a:rPr lang="en-US" sz="1515">
                  <a:solidFill>
                    <a:srgbClr val="FFFFFF"/>
                  </a:solidFill>
                  <a:latin typeface="Maven Pro Regular Bold" panose="00000600000000000000"/>
                </a:rPr>
                <a:t> DÁ VIDA</a:t>
              </a:r>
              <a:endParaRPr lang="en-US" sz="1515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871124" cy="1143948"/>
            </a:xfrm>
            <a:custGeom>
              <a:avLst/>
              <a:gdLst/>
              <a:ahLst/>
              <a:cxnLst/>
              <a:rect l="l" t="t" r="r" b="b"/>
              <a:pathLst>
                <a:path w="871124" h="1143948">
                  <a:moveTo>
                    <a:pt x="0" y="0"/>
                  </a:moveTo>
                  <a:lnTo>
                    <a:pt x="871124" y="0"/>
                  </a:lnTo>
                  <a:lnTo>
                    <a:pt x="871124" y="1143948"/>
                  </a:lnTo>
                  <a:lnTo>
                    <a:pt x="0" y="1143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91596" t="-47205" r="-91596" b="-16204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842934" y="7653336"/>
            <a:ext cx="1707503" cy="1731308"/>
          </a:xfrm>
          <a:custGeom>
            <a:avLst/>
            <a:gdLst/>
            <a:ahLst/>
            <a:cxnLst/>
            <a:rect l="l" t="t" r="r" b="b"/>
            <a:pathLst>
              <a:path w="1707503" h="1731308">
                <a:moveTo>
                  <a:pt x="0" y="0"/>
                </a:moveTo>
                <a:lnTo>
                  <a:pt x="1707503" y="0"/>
                </a:lnTo>
                <a:lnTo>
                  <a:pt x="1707503" y="1731308"/>
                </a:lnTo>
                <a:lnTo>
                  <a:pt x="0" y="17313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89476" y="392468"/>
            <a:ext cx="10212303" cy="1327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5"/>
              </a:lnSpc>
            </a:pPr>
            <a:r>
              <a:rPr lang="en-US" sz="9730" spc="-418">
                <a:solidFill>
                  <a:srgbClr val="D44803">
                    <a:alpha val="83922"/>
                  </a:srgbClr>
                </a:solidFill>
                <a:latin typeface="Maven Pro Regular Bold" panose="00000600000000000000"/>
              </a:rPr>
              <a:t>ONG SOS DÁ VIDA</a:t>
            </a:r>
            <a:endParaRPr lang="en-US" sz="9730" spc="-418">
              <a:solidFill>
                <a:srgbClr val="D44803">
                  <a:alpha val="83922"/>
                </a:srgbClr>
              </a:solidFill>
              <a:latin typeface="Maven Pro Regular Bold" panose="00000600000000000000"/>
            </a:endParaRPr>
          </a:p>
        </p:txBody>
      </p:sp>
      <p:grpSp>
        <p:nvGrpSpPr>
          <p:cNvPr id="13" name="Group 13"/>
          <p:cNvGrpSpPr/>
          <p:nvPr/>
        </p:nvGrpSpPr>
        <p:grpSpPr>
          <a:xfrm rot="0">
            <a:off x="6817218" y="9259476"/>
            <a:ext cx="5579322" cy="716522"/>
            <a:chOff x="0" y="0"/>
            <a:chExt cx="7439096" cy="95536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7439096" cy="461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040">
                  <a:solidFill>
                    <a:srgbClr val="FFFFFF"/>
                  </a:solidFill>
                  <a:latin typeface="Maven Pro Regular Bold" panose="00000600000000000000"/>
                </a:rPr>
                <a:t>Apresentado por: ROSI BRITO</a:t>
              </a:r>
              <a:endParaRPr lang="en-US" sz="2040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94305"/>
              <a:ext cx="7439096" cy="461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040">
                  <a:solidFill>
                    <a:srgbClr val="FFFFFF"/>
                  </a:solidFill>
                  <a:latin typeface="Maven Pro Regular" panose="00000500000000000000"/>
                </a:rPr>
                <a:t>VICE-PRESIDENTE DA ONG SOS SEGURANÇA</a:t>
              </a:r>
              <a:endParaRPr lang="en-US" sz="2040">
                <a:solidFill>
                  <a:srgbClr val="FFFFFF"/>
                </a:solidFill>
                <a:latin typeface="Maven Pro Regular" panose="0000050000000000000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139576" y="2490089"/>
            <a:ext cx="8008847" cy="126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5"/>
              </a:lnSpc>
            </a:pPr>
            <a:r>
              <a:rPr lang="en-US" sz="7375" u="sng" spc="-317">
                <a:solidFill>
                  <a:srgbClr val="FFFFFF">
                    <a:alpha val="83922"/>
                  </a:srgbClr>
                </a:solidFill>
                <a:latin typeface="Gloria Hallelujah" panose="02000000000000000000"/>
              </a:rPr>
              <a:t>AÇÕES SOCIAIS</a:t>
            </a:r>
            <a:endParaRPr lang="en-US" sz="7375" u="sng" spc="-317">
              <a:solidFill>
                <a:srgbClr val="FFFFFF">
                  <a:alpha val="83922"/>
                </a:srgbClr>
              </a:solidFill>
              <a:latin typeface="Gloria Hallelujah" panose="020000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4057" y="3930291"/>
            <a:ext cx="1579721" cy="224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0"/>
              </a:lnSpc>
            </a:pPr>
            <a:r>
              <a:rPr lang="en-US" sz="1710" spc="270">
                <a:solidFill>
                  <a:srgbClr val="FFFFFF"/>
                </a:solidFill>
                <a:latin typeface="HK Modular Bold Italics"/>
              </a:rPr>
              <a:t>FAMILIA</a:t>
            </a:r>
            <a:endParaRPr lang="en-US" sz="1710" spc="270">
              <a:solidFill>
                <a:srgbClr val="FFFFFF"/>
              </a:solidFill>
              <a:latin typeface="HK Modular Bold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0312" y="9556094"/>
            <a:ext cx="1845231" cy="47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750" spc="276">
                <a:solidFill>
                  <a:srgbClr val="FFFFFF"/>
                </a:solidFill>
                <a:latin typeface="HK Modular Bold Italics"/>
              </a:rPr>
              <a:t>PROTEÇÃO</a:t>
            </a:r>
            <a:endParaRPr lang="en-US" sz="1750" spc="276">
              <a:solidFill>
                <a:srgbClr val="FFFFFF"/>
              </a:solidFill>
              <a:latin typeface="HK Modular Bold Italics"/>
            </a:endParaRPr>
          </a:p>
          <a:p>
            <a:pPr algn="ctr">
              <a:lnSpc>
                <a:spcPts val="2195"/>
              </a:lnSpc>
            </a:pPr>
            <a:r>
              <a:rPr lang="en-US" sz="1625" spc="256">
                <a:solidFill>
                  <a:srgbClr val="FFFFFF"/>
                </a:solidFill>
                <a:latin typeface="HK Modular Bold Italics"/>
              </a:rPr>
              <a:t>ANIMAL</a:t>
            </a:r>
            <a:endParaRPr lang="en-US" sz="1625" spc="256">
              <a:solidFill>
                <a:srgbClr val="FFFFFF"/>
              </a:solidFill>
              <a:latin typeface="HK Modular Bold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0345" y="6650968"/>
            <a:ext cx="1927146" cy="47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750" spc="276">
                <a:solidFill>
                  <a:srgbClr val="FFFFFF"/>
                </a:solidFill>
                <a:latin typeface="HK Modular Bold Italics"/>
              </a:rPr>
              <a:t>PROTEÇÃO</a:t>
            </a:r>
            <a:endParaRPr lang="en-US" sz="1750" spc="276">
              <a:solidFill>
                <a:srgbClr val="FFFFFF"/>
              </a:solidFill>
              <a:latin typeface="HK Modular Bold Italics"/>
            </a:endParaRPr>
          </a:p>
          <a:p>
            <a:pPr algn="ctr">
              <a:lnSpc>
                <a:spcPts val="2195"/>
              </a:lnSpc>
            </a:pPr>
            <a:r>
              <a:rPr lang="en-US" sz="1625" spc="256">
                <a:solidFill>
                  <a:srgbClr val="FFFFFF"/>
                </a:solidFill>
                <a:latin typeface="HK Modular Bold Italics"/>
              </a:rPr>
              <a:t>AMBIENTAL</a:t>
            </a:r>
            <a:endParaRPr lang="en-US" sz="1625" spc="256">
              <a:solidFill>
                <a:srgbClr val="FFFFFF"/>
              </a:solidFill>
              <a:latin typeface="HK Modular Bold Itali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76916" y="4943866"/>
            <a:ext cx="6166342" cy="269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0"/>
              </a:lnSpc>
            </a:pPr>
            <a:r>
              <a:rPr lang="en-US" sz="5185" spc="-222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RONDÔNIA;</a:t>
            </a:r>
            <a:endParaRPr lang="en-US" sz="5185" spc="-222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  <a:p>
            <a:pPr>
              <a:lnSpc>
                <a:spcPts val="5290"/>
              </a:lnSpc>
            </a:pPr>
            <a:r>
              <a:rPr lang="en-US" sz="5185" spc="-222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BAHIA;</a:t>
            </a:r>
            <a:endParaRPr lang="en-US" sz="5185" spc="-222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  <a:p>
            <a:pPr>
              <a:lnSpc>
                <a:spcPts val="5290"/>
              </a:lnSpc>
            </a:pPr>
            <a:r>
              <a:rPr lang="en-US" sz="5185" spc="-222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MATO GROSSO;</a:t>
            </a:r>
            <a:endParaRPr lang="en-US" sz="5185" spc="-222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  <a:p>
            <a:pPr>
              <a:lnSpc>
                <a:spcPts val="5290"/>
              </a:lnSpc>
            </a:pPr>
            <a:r>
              <a:rPr lang="en-US" sz="5185" spc="-222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SÃO PAULO;</a:t>
            </a:r>
            <a:endParaRPr lang="en-US" sz="5185" spc="-222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759063" y="-1398589"/>
            <a:ext cx="24614161" cy="19419723"/>
          </a:xfrm>
          <a:custGeom>
            <a:avLst/>
            <a:gdLst/>
            <a:ahLst/>
            <a:cxnLst/>
            <a:rect l="l" t="t" r="r" b="b"/>
            <a:pathLst>
              <a:path w="24614161" h="19419723">
                <a:moveTo>
                  <a:pt x="0" y="0"/>
                </a:moveTo>
                <a:lnTo>
                  <a:pt x="24614162" y="0"/>
                </a:lnTo>
                <a:lnTo>
                  <a:pt x="24614162" y="19419723"/>
                </a:lnTo>
                <a:lnTo>
                  <a:pt x="0" y="194197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65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14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7171" y="2891598"/>
            <a:ext cx="4980595" cy="4594598"/>
          </a:xfrm>
          <a:custGeom>
            <a:avLst/>
            <a:gdLst/>
            <a:ahLst/>
            <a:cxnLst/>
            <a:rect l="l" t="t" r="r" b="b"/>
            <a:pathLst>
              <a:path w="4980595" h="4594598">
                <a:moveTo>
                  <a:pt x="0" y="0"/>
                </a:moveTo>
                <a:lnTo>
                  <a:pt x="4980594" y="0"/>
                </a:lnTo>
                <a:lnTo>
                  <a:pt x="4980594" y="4594598"/>
                </a:lnTo>
                <a:lnTo>
                  <a:pt x="0" y="4594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91319" y="513282"/>
            <a:ext cx="2477800" cy="1030837"/>
            <a:chOff x="0" y="0"/>
            <a:chExt cx="3303734" cy="1374449"/>
          </a:xfrm>
        </p:grpSpPr>
        <p:sp>
          <p:nvSpPr>
            <p:cNvPr id="5" name="TextBox 5"/>
            <p:cNvSpPr txBox="1"/>
            <p:nvPr/>
          </p:nvSpPr>
          <p:spPr>
            <a:xfrm>
              <a:off x="1265994" y="135772"/>
              <a:ext cx="2037740" cy="1093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0"/>
                </a:lnSpc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ONG SOS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2190"/>
                </a:lnSpc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SEGURANÇA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2190"/>
                </a:lnSpc>
                <a:spcBef>
                  <a:spcPct val="0"/>
                </a:spcBef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 DÁ VIDA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046652" cy="1374449"/>
            </a:xfrm>
            <a:custGeom>
              <a:avLst/>
              <a:gdLst/>
              <a:ahLst/>
              <a:cxnLst/>
              <a:rect l="l" t="t" r="r" b="b"/>
              <a:pathLst>
                <a:path w="1046652" h="1374449">
                  <a:moveTo>
                    <a:pt x="0" y="0"/>
                  </a:moveTo>
                  <a:lnTo>
                    <a:pt x="1046652" y="0"/>
                  </a:lnTo>
                  <a:lnTo>
                    <a:pt x="1046652" y="1374449"/>
                  </a:lnTo>
                  <a:lnTo>
                    <a:pt x="0" y="1374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1596" t="-47205" r="-91596" b="-1620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flipH="1">
            <a:off x="17230262" y="9258300"/>
            <a:ext cx="908375" cy="1105474"/>
          </a:xfrm>
          <a:custGeom>
            <a:avLst/>
            <a:gdLst/>
            <a:ahLst/>
            <a:cxnLst/>
            <a:rect l="l" t="t" r="r" b="b"/>
            <a:pathLst>
              <a:path w="908375" h="1105474">
                <a:moveTo>
                  <a:pt x="908374" y="0"/>
                </a:moveTo>
                <a:lnTo>
                  <a:pt x="0" y="0"/>
                </a:lnTo>
                <a:lnTo>
                  <a:pt x="0" y="1105474"/>
                </a:lnTo>
                <a:lnTo>
                  <a:pt x="908374" y="1105474"/>
                </a:lnTo>
                <a:lnTo>
                  <a:pt x="908374" y="0"/>
                </a:lnTo>
                <a:close/>
              </a:path>
            </a:pathLst>
          </a:custGeom>
          <a:blipFill>
            <a:blip r:embed="rId6"/>
            <a:stretch>
              <a:fillRect l="-31656" t="-12139" r="-28668" b="-2109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09619" y="3765668"/>
            <a:ext cx="615699" cy="712389"/>
          </a:xfrm>
          <a:custGeom>
            <a:avLst/>
            <a:gdLst/>
            <a:ahLst/>
            <a:cxnLst/>
            <a:rect l="l" t="t" r="r" b="b"/>
            <a:pathLst>
              <a:path w="615699" h="712389">
                <a:moveTo>
                  <a:pt x="0" y="0"/>
                </a:moveTo>
                <a:lnTo>
                  <a:pt x="615698" y="0"/>
                </a:lnTo>
                <a:lnTo>
                  <a:pt x="615698" y="712389"/>
                </a:lnTo>
                <a:lnTo>
                  <a:pt x="0" y="7123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1372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26364" y="3129415"/>
            <a:ext cx="2517321" cy="1479717"/>
          </a:xfrm>
          <a:custGeom>
            <a:avLst/>
            <a:gdLst/>
            <a:ahLst/>
            <a:cxnLst/>
            <a:rect l="l" t="t" r="r" b="b"/>
            <a:pathLst>
              <a:path w="2517321" h="1479717">
                <a:moveTo>
                  <a:pt x="0" y="0"/>
                </a:moveTo>
                <a:lnTo>
                  <a:pt x="2517321" y="0"/>
                </a:lnTo>
                <a:lnTo>
                  <a:pt x="2517321" y="1479717"/>
                </a:lnTo>
                <a:lnTo>
                  <a:pt x="0" y="14797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334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05872" y="821239"/>
            <a:ext cx="2517321" cy="1445759"/>
          </a:xfrm>
          <a:custGeom>
            <a:avLst/>
            <a:gdLst/>
            <a:ahLst/>
            <a:cxnLst/>
            <a:rect l="l" t="t" r="r" b="b"/>
            <a:pathLst>
              <a:path w="2517321" h="1445759">
                <a:moveTo>
                  <a:pt x="0" y="0"/>
                </a:moveTo>
                <a:lnTo>
                  <a:pt x="2517321" y="0"/>
                </a:lnTo>
                <a:lnTo>
                  <a:pt x="2517321" y="1445759"/>
                </a:lnTo>
                <a:lnTo>
                  <a:pt x="0" y="14457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26364" y="5258225"/>
            <a:ext cx="2517321" cy="1678214"/>
          </a:xfrm>
          <a:custGeom>
            <a:avLst/>
            <a:gdLst/>
            <a:ahLst/>
            <a:cxnLst/>
            <a:rect l="l" t="t" r="r" b="b"/>
            <a:pathLst>
              <a:path w="2517321" h="1678214">
                <a:moveTo>
                  <a:pt x="0" y="0"/>
                </a:moveTo>
                <a:lnTo>
                  <a:pt x="2517321" y="0"/>
                </a:lnTo>
                <a:lnTo>
                  <a:pt x="2517321" y="1678214"/>
                </a:lnTo>
                <a:lnTo>
                  <a:pt x="0" y="16782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573894" y="7324059"/>
            <a:ext cx="2612272" cy="1267601"/>
          </a:xfrm>
          <a:custGeom>
            <a:avLst/>
            <a:gdLst/>
            <a:ahLst/>
            <a:cxnLst/>
            <a:rect l="l" t="t" r="r" b="b"/>
            <a:pathLst>
              <a:path w="2612272" h="1267601">
                <a:moveTo>
                  <a:pt x="0" y="0"/>
                </a:moveTo>
                <a:lnTo>
                  <a:pt x="2612272" y="0"/>
                </a:lnTo>
                <a:lnTo>
                  <a:pt x="2612272" y="1267601"/>
                </a:lnTo>
                <a:lnTo>
                  <a:pt x="0" y="12676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527" b="-2337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781054" y="4181825"/>
            <a:ext cx="6961519" cy="473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0"/>
              </a:lnSpc>
            </a:pPr>
            <a:r>
              <a:rPr lang="en-US" sz="4685" spc="-201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CACOAL/RO;</a:t>
            </a:r>
            <a:endParaRPr lang="en-US" sz="4685" spc="-201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  <a:p>
            <a:pPr>
              <a:lnSpc>
                <a:spcPts val="6230"/>
              </a:lnSpc>
            </a:pPr>
            <a:r>
              <a:rPr lang="en-US" sz="4685" spc="-201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JACOBINA/BA;</a:t>
            </a:r>
            <a:endParaRPr lang="en-US" sz="4685" spc="-201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  <a:p>
            <a:pPr>
              <a:lnSpc>
                <a:spcPts val="6230"/>
              </a:lnSpc>
            </a:pPr>
            <a:r>
              <a:rPr lang="en-US" sz="4685" spc="-201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OSASCO/SP</a:t>
            </a:r>
            <a:endParaRPr lang="en-US" sz="4685" spc="-201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  <a:p>
            <a:pPr>
              <a:lnSpc>
                <a:spcPts val="6230"/>
              </a:lnSpc>
            </a:pPr>
            <a:r>
              <a:rPr lang="en-US" sz="4685" spc="-201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BOA ESPERANÇA/MG</a:t>
            </a:r>
            <a:endParaRPr lang="en-US" sz="4685" spc="-201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  <a:p>
            <a:pPr>
              <a:lnSpc>
                <a:spcPts val="6230"/>
              </a:lnSpc>
            </a:pPr>
            <a:r>
              <a:rPr lang="en-US" sz="4685" spc="-201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BRASILIA/DF</a:t>
            </a:r>
            <a:endParaRPr lang="en-US" sz="4685" spc="-201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  <a:p>
            <a:pPr>
              <a:lnSpc>
                <a:spcPts val="6230"/>
              </a:lnSpc>
            </a:pPr>
            <a:r>
              <a:rPr lang="en-US" sz="4685" spc="-201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ARIQUEMES/RO</a:t>
            </a:r>
            <a:endParaRPr lang="en-US" sz="4685" spc="-201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>
            <a:off x="327171" y="9258300"/>
            <a:ext cx="8115300" cy="773102"/>
            <a:chOff x="0" y="0"/>
            <a:chExt cx="10820400" cy="103080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47625"/>
              <a:ext cx="108204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Maven Pro Regular Bold" panose="00000600000000000000"/>
                </a:rPr>
                <a:t>Apresentado por: ROSI BRITO</a:t>
              </a:r>
              <a:endParaRPr lang="en-US" sz="2200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36985"/>
              <a:ext cx="108204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Maven Pro Regular" panose="00000500000000000000"/>
                </a:rPr>
                <a:t>VICE-PRESIDENTE DA ONG SOS SEGURANÇA</a:t>
              </a:r>
              <a:endParaRPr lang="en-US" sz="2200">
                <a:solidFill>
                  <a:srgbClr val="FFFFFF"/>
                </a:solidFill>
                <a:latin typeface="Maven Pro Regular" panose="0000050000000000000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052133" y="627582"/>
            <a:ext cx="9999301" cy="109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0"/>
              </a:lnSpc>
            </a:pPr>
            <a:r>
              <a:rPr lang="en-US" sz="7950" spc="-341">
                <a:solidFill>
                  <a:srgbClr val="D44803">
                    <a:alpha val="83922"/>
                  </a:srgbClr>
                </a:solidFill>
                <a:latin typeface="Maven Pro Regular Bold" panose="00000600000000000000"/>
              </a:rPr>
              <a:t>ONG SOS SEGURANÇA</a:t>
            </a:r>
            <a:endParaRPr lang="en-US" sz="7950" spc="-341">
              <a:solidFill>
                <a:srgbClr val="D44803">
                  <a:alpha val="83922"/>
                </a:srgbClr>
              </a:solidFill>
              <a:latin typeface="Maven Pro Regular Bold" panose="000006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781054" y="1910154"/>
            <a:ext cx="7420596" cy="217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5"/>
              </a:lnSpc>
            </a:pPr>
            <a:r>
              <a:rPr lang="en-US" sz="4160" u="sng" spc="-178">
                <a:solidFill>
                  <a:srgbClr val="FFFFFF">
                    <a:alpha val="83922"/>
                  </a:srgbClr>
                </a:solidFill>
                <a:latin typeface="Gloria Hallelujah" panose="02000000000000000000"/>
              </a:rPr>
              <a:t>CONSTRUIR INSTITUIÇÕES EFICAZES DE</a:t>
            </a:r>
            <a:endParaRPr lang="en-US" sz="4160" u="sng" spc="-178">
              <a:solidFill>
                <a:srgbClr val="FFFFFF">
                  <a:alpha val="83922"/>
                </a:srgbClr>
              </a:solidFill>
              <a:latin typeface="Gloria Hallelujah" panose="02000000000000000000"/>
            </a:endParaRPr>
          </a:p>
          <a:p>
            <a:pPr algn="ctr">
              <a:lnSpc>
                <a:spcPts val="5825"/>
              </a:lnSpc>
            </a:pPr>
            <a:r>
              <a:rPr lang="en-US" sz="4160" u="sng" spc="-178">
                <a:solidFill>
                  <a:srgbClr val="FFFFFF">
                    <a:alpha val="83922"/>
                  </a:srgbClr>
                </a:solidFill>
                <a:latin typeface="Gloria Hallelujah" panose="02000000000000000000"/>
              </a:rPr>
              <a:t> SEGURANÇA PÚBLICA</a:t>
            </a:r>
            <a:endParaRPr lang="en-US" sz="4160" u="sng" spc="-178">
              <a:solidFill>
                <a:srgbClr val="FFFFFF">
                  <a:alpha val="83922"/>
                </a:srgbClr>
              </a:solidFill>
              <a:latin typeface="Gloria Hallelujah" panose="020000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69448" y="8820573"/>
            <a:ext cx="5221473" cy="39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5"/>
              </a:lnSpc>
            </a:pPr>
            <a:r>
              <a:rPr lang="en-US" sz="2890" spc="-124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... MAIS 28 CIDADES DO BRASIL</a:t>
            </a:r>
            <a:endParaRPr lang="en-US" sz="2890" spc="-124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434446" y="2295573"/>
            <a:ext cx="2517321" cy="61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0"/>
              </a:lnSpc>
            </a:pPr>
            <a:r>
              <a:rPr lang="en-US" sz="1590" spc="251">
                <a:solidFill>
                  <a:srgbClr val="FFFFFF"/>
                </a:solidFill>
                <a:latin typeface="HK Modular" panose="00000800000000000000"/>
              </a:rPr>
              <a:t>POLICIAMENTO</a:t>
            </a:r>
            <a:endParaRPr lang="en-US" sz="1590" spc="251">
              <a:solidFill>
                <a:srgbClr val="FFFFFF"/>
              </a:solidFill>
              <a:latin typeface="HK Modular" panose="00000800000000000000"/>
            </a:endParaRPr>
          </a:p>
          <a:p>
            <a:pPr algn="ctr">
              <a:lnSpc>
                <a:spcPts val="1590"/>
              </a:lnSpc>
            </a:pPr>
            <a:r>
              <a:rPr lang="en-US" sz="1590" spc="251">
                <a:solidFill>
                  <a:srgbClr val="FFFFFF"/>
                </a:solidFill>
                <a:latin typeface="HK Modular" panose="00000800000000000000"/>
              </a:rPr>
              <a:t>PREVENTIVO</a:t>
            </a:r>
            <a:endParaRPr lang="en-US" sz="1590" spc="251">
              <a:solidFill>
                <a:srgbClr val="FFFFFF"/>
              </a:solidFill>
              <a:latin typeface="HK Modular" panose="00000800000000000000"/>
            </a:endParaRPr>
          </a:p>
          <a:p>
            <a:pPr algn="ctr">
              <a:lnSpc>
                <a:spcPts val="1940"/>
              </a:lnSpc>
            </a:pPr>
            <a:r>
              <a:rPr lang="en-US" sz="1590" spc="251">
                <a:solidFill>
                  <a:srgbClr val="FFFFFF"/>
                </a:solidFill>
                <a:latin typeface="HK Modular" panose="00000800000000000000"/>
              </a:rPr>
              <a:t>COMUNITÁRTIO</a:t>
            </a:r>
            <a:endParaRPr lang="en-US" sz="1590" spc="251">
              <a:solidFill>
                <a:srgbClr val="FFFFFF"/>
              </a:solidFill>
              <a:latin typeface="HK Modular" panose="000008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621315" y="4637707"/>
            <a:ext cx="2517321" cy="401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0"/>
              </a:lnSpc>
            </a:pPr>
            <a:r>
              <a:rPr lang="en-US" sz="1590" spc="251">
                <a:solidFill>
                  <a:srgbClr val="FFFFFF"/>
                </a:solidFill>
                <a:latin typeface="HK Modular Bold Italics"/>
              </a:rPr>
              <a:t>QUALIFICAÇÃO</a:t>
            </a:r>
            <a:endParaRPr lang="en-US" sz="1590" spc="251">
              <a:solidFill>
                <a:srgbClr val="FFFFFF"/>
              </a:solidFill>
              <a:latin typeface="HK Modular Bold Italics"/>
            </a:endParaRPr>
          </a:p>
          <a:p>
            <a:pPr algn="ctr">
              <a:lnSpc>
                <a:spcPts val="1590"/>
              </a:lnSpc>
            </a:pPr>
            <a:r>
              <a:rPr lang="en-US" sz="1590" spc="251">
                <a:solidFill>
                  <a:srgbClr val="FFFFFF"/>
                </a:solidFill>
                <a:latin typeface="HK Modular Bold Italics"/>
              </a:rPr>
              <a:t>TREINAMENTO</a:t>
            </a:r>
            <a:endParaRPr lang="en-US" sz="1590" spc="251">
              <a:solidFill>
                <a:srgbClr val="FFFFFF"/>
              </a:solidFill>
              <a:latin typeface="HK Modular Bold Itali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726185" y="6965014"/>
            <a:ext cx="2307581" cy="20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0"/>
              </a:lnSpc>
            </a:pPr>
            <a:r>
              <a:rPr lang="en-US" sz="1590" spc="251">
                <a:solidFill>
                  <a:srgbClr val="FFFFFF"/>
                </a:solidFill>
                <a:latin typeface="HK Modular Bold Italics"/>
              </a:rPr>
              <a:t>CONSULTORIA</a:t>
            </a:r>
            <a:endParaRPr lang="en-US" sz="1590" spc="251">
              <a:solidFill>
                <a:srgbClr val="FFFFFF"/>
              </a:solidFill>
              <a:latin typeface="HK Modular Bold Itali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201006" y="8693438"/>
            <a:ext cx="1468511" cy="20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0"/>
              </a:lnSpc>
            </a:pPr>
            <a:r>
              <a:rPr lang="en-US" sz="1590" spc="251">
                <a:solidFill>
                  <a:srgbClr val="FFFFFF"/>
                </a:solidFill>
                <a:latin typeface="HK Modular Bold Italics"/>
              </a:rPr>
              <a:t>EVENTOS</a:t>
            </a:r>
            <a:endParaRPr lang="en-US" sz="1590" spc="251">
              <a:solidFill>
                <a:srgbClr val="FFFFFF"/>
              </a:solidFill>
              <a:latin typeface="HK Modular Bold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759063" y="-1398589"/>
            <a:ext cx="24614161" cy="19419723"/>
          </a:xfrm>
          <a:custGeom>
            <a:avLst/>
            <a:gdLst/>
            <a:ahLst/>
            <a:cxnLst/>
            <a:rect l="l" t="t" r="r" b="b"/>
            <a:pathLst>
              <a:path w="24614161" h="19419723">
                <a:moveTo>
                  <a:pt x="0" y="0"/>
                </a:moveTo>
                <a:lnTo>
                  <a:pt x="24614162" y="0"/>
                </a:lnTo>
                <a:lnTo>
                  <a:pt x="24614162" y="19419723"/>
                </a:lnTo>
                <a:lnTo>
                  <a:pt x="0" y="194197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65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1494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91319" y="513282"/>
            <a:ext cx="2477800" cy="1030837"/>
            <a:chOff x="0" y="0"/>
            <a:chExt cx="3303734" cy="1374449"/>
          </a:xfrm>
        </p:grpSpPr>
        <p:sp>
          <p:nvSpPr>
            <p:cNvPr id="4" name="TextBox 4"/>
            <p:cNvSpPr txBox="1"/>
            <p:nvPr/>
          </p:nvSpPr>
          <p:spPr>
            <a:xfrm>
              <a:off x="1265994" y="135772"/>
              <a:ext cx="2037740" cy="1093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0"/>
                </a:lnSpc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ONG SOS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2190"/>
                </a:lnSpc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SEGURANÇA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2190"/>
                </a:lnSpc>
                <a:spcBef>
                  <a:spcPct val="0"/>
                </a:spcBef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 DÁ VIDA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46652" cy="1374449"/>
            </a:xfrm>
            <a:custGeom>
              <a:avLst/>
              <a:gdLst/>
              <a:ahLst/>
              <a:cxnLst/>
              <a:rect l="l" t="t" r="r" b="b"/>
              <a:pathLst>
                <a:path w="1046652" h="1374449">
                  <a:moveTo>
                    <a:pt x="0" y="0"/>
                  </a:moveTo>
                  <a:lnTo>
                    <a:pt x="1046652" y="0"/>
                  </a:lnTo>
                  <a:lnTo>
                    <a:pt x="1046652" y="1374449"/>
                  </a:lnTo>
                  <a:lnTo>
                    <a:pt x="0" y="1374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1596" t="-47205" r="-91596" b="-16204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16664533" y="8270436"/>
            <a:ext cx="1623467" cy="1975727"/>
          </a:xfrm>
          <a:custGeom>
            <a:avLst/>
            <a:gdLst/>
            <a:ahLst/>
            <a:cxnLst/>
            <a:rect l="l" t="t" r="r" b="b"/>
            <a:pathLst>
              <a:path w="1623467" h="1975727">
                <a:moveTo>
                  <a:pt x="1623467" y="0"/>
                </a:moveTo>
                <a:lnTo>
                  <a:pt x="0" y="0"/>
                </a:lnTo>
                <a:lnTo>
                  <a:pt x="0" y="1975728"/>
                </a:lnTo>
                <a:lnTo>
                  <a:pt x="1623467" y="1975728"/>
                </a:lnTo>
                <a:lnTo>
                  <a:pt x="1623467" y="0"/>
                </a:lnTo>
                <a:close/>
              </a:path>
            </a:pathLst>
          </a:custGeom>
          <a:blipFill>
            <a:blip r:embed="rId4"/>
            <a:stretch>
              <a:fillRect l="-31656" t="-12139" r="-28668" b="-2109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7169" y="2606157"/>
            <a:ext cx="4623816" cy="4602410"/>
          </a:xfrm>
          <a:custGeom>
            <a:avLst/>
            <a:gdLst/>
            <a:ahLst/>
            <a:cxnLst/>
            <a:rect l="l" t="t" r="r" b="b"/>
            <a:pathLst>
              <a:path w="4623816" h="4602410">
                <a:moveTo>
                  <a:pt x="0" y="0"/>
                </a:moveTo>
                <a:lnTo>
                  <a:pt x="4623816" y="0"/>
                </a:lnTo>
                <a:lnTo>
                  <a:pt x="4623816" y="4602410"/>
                </a:lnTo>
                <a:lnTo>
                  <a:pt x="0" y="4602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74234" y="2606157"/>
            <a:ext cx="4572244" cy="4602410"/>
          </a:xfrm>
          <a:custGeom>
            <a:avLst/>
            <a:gdLst/>
            <a:ahLst/>
            <a:cxnLst/>
            <a:rect l="l" t="t" r="r" b="b"/>
            <a:pathLst>
              <a:path w="4572244" h="4602410">
                <a:moveTo>
                  <a:pt x="0" y="0"/>
                </a:moveTo>
                <a:lnTo>
                  <a:pt x="4572244" y="0"/>
                </a:lnTo>
                <a:lnTo>
                  <a:pt x="4572244" y="4602410"/>
                </a:lnTo>
                <a:lnTo>
                  <a:pt x="0" y="46024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327171" y="9258300"/>
            <a:ext cx="8115300" cy="773102"/>
            <a:chOff x="0" y="0"/>
            <a:chExt cx="10820400" cy="103080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108204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Maven Pro Regular Bold" panose="00000600000000000000"/>
                </a:rPr>
                <a:t>Apresentado por: ROSI BRITO</a:t>
              </a:r>
              <a:endParaRPr lang="en-US" sz="2200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36985"/>
              <a:ext cx="108204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Maven Pro Regular" panose="00000500000000000000"/>
                </a:rPr>
                <a:t>VICE-PRESIDENTE DA ONG SOS SEGURANÇA</a:t>
              </a:r>
              <a:endParaRPr lang="en-US" sz="2200">
                <a:solidFill>
                  <a:srgbClr val="FFFFFF"/>
                </a:solidFill>
                <a:latin typeface="Maven Pro Regular" panose="0000050000000000000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52133" y="627582"/>
            <a:ext cx="9999301" cy="109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0"/>
              </a:lnSpc>
            </a:pPr>
            <a:r>
              <a:rPr lang="en-US" sz="7950" spc="-341">
                <a:solidFill>
                  <a:srgbClr val="D44803">
                    <a:alpha val="83922"/>
                  </a:srgbClr>
                </a:solidFill>
                <a:latin typeface="Maven Pro Regular Bold" panose="00000600000000000000"/>
              </a:rPr>
              <a:t>DESTAQUE  </a:t>
            </a:r>
            <a:endParaRPr lang="en-US" sz="7950" spc="-341">
              <a:solidFill>
                <a:srgbClr val="D44803">
                  <a:alpha val="83922"/>
                </a:srgbClr>
              </a:solidFill>
              <a:latin typeface="Maven Pro Regular Bold" panose="00000600000000000000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0">
            <a:off x="12162852" y="2635793"/>
            <a:ext cx="5487750" cy="4543137"/>
            <a:chOff x="0" y="0"/>
            <a:chExt cx="12395200" cy="10261600"/>
          </a:xfrm>
        </p:grpSpPr>
        <p:sp>
          <p:nvSpPr>
            <p:cNvPr id="14" name="Freeform 14"/>
            <p:cNvSpPr/>
            <p:nvPr/>
          </p:nvSpPr>
          <p:spPr>
            <a:xfrm>
              <a:off x="444500" y="342900"/>
              <a:ext cx="11430000" cy="9525000"/>
            </a:xfrm>
            <a:custGeom>
              <a:avLst/>
              <a:gdLst/>
              <a:ahLst/>
              <a:cxnLst/>
              <a:rect l="l" t="t" r="r" b="b"/>
              <a:pathLst>
                <a:path w="11430000" h="9525000">
                  <a:moveTo>
                    <a:pt x="0" y="0"/>
                  </a:moveTo>
                  <a:lnTo>
                    <a:pt x="11430000" y="0"/>
                  </a:lnTo>
                  <a:lnTo>
                    <a:pt x="11430000" y="9525000"/>
                  </a:lnTo>
                  <a:lnTo>
                    <a:pt x="0" y="9525000"/>
                  </a:lnTo>
                  <a:close/>
                </a:path>
              </a:pathLst>
            </a:custGeom>
            <a:blipFill>
              <a:blip r:embed="rId7"/>
              <a:stretch>
                <a:fillRect b="-8599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2395200" cy="10261600"/>
            </a:xfrm>
            <a:custGeom>
              <a:avLst/>
              <a:gdLst/>
              <a:ahLst/>
              <a:cxnLst/>
              <a:rect l="l" t="t" r="r" b="b"/>
              <a:pathLst>
                <a:path w="12395200" h="10261600">
                  <a:moveTo>
                    <a:pt x="0" y="0"/>
                  </a:moveTo>
                  <a:lnTo>
                    <a:pt x="12395200" y="0"/>
                  </a:lnTo>
                  <a:lnTo>
                    <a:pt x="12395200" y="10261600"/>
                  </a:lnTo>
                  <a:lnTo>
                    <a:pt x="0" y="10261600"/>
                  </a:lnTo>
                  <a:close/>
                </a:path>
              </a:pathLst>
            </a:custGeom>
            <a:blipFill>
              <a:blip r:embed="rId8"/>
              <a:stretch>
                <a:fillRect l="-97" r="-97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739118" y="-1637928"/>
            <a:ext cx="24614161" cy="19419723"/>
          </a:xfrm>
          <a:custGeom>
            <a:avLst/>
            <a:gdLst/>
            <a:ahLst/>
            <a:cxnLst/>
            <a:rect l="l" t="t" r="r" b="b"/>
            <a:pathLst>
              <a:path w="24614161" h="19419723">
                <a:moveTo>
                  <a:pt x="0" y="0"/>
                </a:moveTo>
                <a:lnTo>
                  <a:pt x="24614162" y="0"/>
                </a:lnTo>
                <a:lnTo>
                  <a:pt x="24614162" y="19419723"/>
                </a:lnTo>
                <a:lnTo>
                  <a:pt x="0" y="194197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65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1494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91319" y="513282"/>
            <a:ext cx="2477800" cy="1030837"/>
            <a:chOff x="0" y="0"/>
            <a:chExt cx="3303734" cy="1374449"/>
          </a:xfrm>
        </p:grpSpPr>
        <p:sp>
          <p:nvSpPr>
            <p:cNvPr id="4" name="TextBox 4"/>
            <p:cNvSpPr txBox="1"/>
            <p:nvPr/>
          </p:nvSpPr>
          <p:spPr>
            <a:xfrm>
              <a:off x="1265994" y="135772"/>
              <a:ext cx="2037740" cy="1093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90"/>
                </a:lnSpc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ONG SOS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2190"/>
                </a:lnSpc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SEGURANÇA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  <a:p>
              <a:pPr algn="just">
                <a:lnSpc>
                  <a:spcPts val="2190"/>
                </a:lnSpc>
                <a:spcBef>
                  <a:spcPct val="0"/>
                </a:spcBef>
              </a:pPr>
              <a:r>
                <a:rPr lang="en-US" sz="1825">
                  <a:solidFill>
                    <a:srgbClr val="FFFFFF"/>
                  </a:solidFill>
                  <a:latin typeface="Maven Pro Regular Bold" panose="00000600000000000000"/>
                </a:rPr>
                <a:t> DÁ VIDA</a:t>
              </a:r>
              <a:endParaRPr lang="en-US" sz="1825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46652" cy="1374449"/>
            </a:xfrm>
            <a:custGeom>
              <a:avLst/>
              <a:gdLst/>
              <a:ahLst/>
              <a:cxnLst/>
              <a:rect l="l" t="t" r="r" b="b"/>
              <a:pathLst>
                <a:path w="1046652" h="1374449">
                  <a:moveTo>
                    <a:pt x="0" y="0"/>
                  </a:moveTo>
                  <a:lnTo>
                    <a:pt x="1046652" y="0"/>
                  </a:lnTo>
                  <a:lnTo>
                    <a:pt x="1046652" y="1374449"/>
                  </a:lnTo>
                  <a:lnTo>
                    <a:pt x="0" y="1374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1596" t="-47205" r="-91596" b="-16204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16664533" y="8270436"/>
            <a:ext cx="1623467" cy="1975727"/>
          </a:xfrm>
          <a:custGeom>
            <a:avLst/>
            <a:gdLst/>
            <a:ahLst/>
            <a:cxnLst/>
            <a:rect l="l" t="t" r="r" b="b"/>
            <a:pathLst>
              <a:path w="1623467" h="1975727">
                <a:moveTo>
                  <a:pt x="1623467" y="0"/>
                </a:moveTo>
                <a:lnTo>
                  <a:pt x="0" y="0"/>
                </a:lnTo>
                <a:lnTo>
                  <a:pt x="0" y="1975728"/>
                </a:lnTo>
                <a:lnTo>
                  <a:pt x="1623467" y="1975728"/>
                </a:lnTo>
                <a:lnTo>
                  <a:pt x="1623467" y="0"/>
                </a:lnTo>
                <a:close/>
              </a:path>
            </a:pathLst>
          </a:custGeom>
          <a:blipFill>
            <a:blip r:embed="rId4"/>
            <a:stretch>
              <a:fillRect l="-31656" t="-12139" r="-28668" b="-2109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0219" y="2890239"/>
            <a:ext cx="15234313" cy="1865866"/>
          </a:xfrm>
          <a:custGeom>
            <a:avLst/>
            <a:gdLst/>
            <a:ahLst/>
            <a:cxnLst/>
            <a:rect l="l" t="t" r="r" b="b"/>
            <a:pathLst>
              <a:path w="15234313" h="1865866">
                <a:moveTo>
                  <a:pt x="0" y="0"/>
                </a:moveTo>
                <a:lnTo>
                  <a:pt x="15234314" y="0"/>
                </a:lnTo>
                <a:lnTo>
                  <a:pt x="15234314" y="1865866"/>
                </a:lnTo>
                <a:lnTo>
                  <a:pt x="0" y="1865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570" r="-1283" b="-25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0218" y="5143500"/>
            <a:ext cx="2917729" cy="4123848"/>
          </a:xfrm>
          <a:custGeom>
            <a:avLst/>
            <a:gdLst/>
            <a:ahLst/>
            <a:cxnLst/>
            <a:rect l="l" t="t" r="r" b="b"/>
            <a:pathLst>
              <a:path w="2917729" h="4123848">
                <a:moveTo>
                  <a:pt x="0" y="0"/>
                </a:moveTo>
                <a:lnTo>
                  <a:pt x="2917729" y="0"/>
                </a:lnTo>
                <a:lnTo>
                  <a:pt x="2917729" y="4123848"/>
                </a:lnTo>
                <a:lnTo>
                  <a:pt x="0" y="4123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0">
            <a:off x="745056" y="8485198"/>
            <a:ext cx="8115300" cy="773102"/>
            <a:chOff x="0" y="0"/>
            <a:chExt cx="10820400" cy="103080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108204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Maven Pro Regular Bold" panose="00000600000000000000"/>
                </a:rPr>
                <a:t>Apresentado por: ROSI BRITO</a:t>
              </a:r>
              <a:endParaRPr lang="en-US" sz="2200">
                <a:solidFill>
                  <a:srgbClr val="FFFFFF"/>
                </a:solidFill>
                <a:latin typeface="Maven Pro Regular Bold" panose="0000060000000000000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36985"/>
              <a:ext cx="108204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Maven Pro Regular" panose="00000500000000000000"/>
                </a:rPr>
                <a:t>VICE-PRESIDENTE DA ONG SOS SEGURANÇA</a:t>
              </a:r>
              <a:endParaRPr lang="en-US" sz="2200">
                <a:solidFill>
                  <a:srgbClr val="FFFFFF"/>
                </a:solidFill>
                <a:latin typeface="Maven Pro Regular" panose="0000050000000000000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52133" y="627582"/>
            <a:ext cx="9999301" cy="109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0"/>
              </a:lnSpc>
            </a:pPr>
            <a:r>
              <a:rPr lang="en-US" sz="7950" spc="-341">
                <a:solidFill>
                  <a:srgbClr val="D44803">
                    <a:alpha val="83922"/>
                  </a:srgbClr>
                </a:solidFill>
                <a:latin typeface="Maven Pro Regular Bold" panose="00000600000000000000"/>
              </a:rPr>
              <a:t>CONHEÇA!!!</a:t>
            </a:r>
            <a:endParaRPr lang="en-US" sz="7950" spc="-341">
              <a:solidFill>
                <a:srgbClr val="D44803">
                  <a:alpha val="83922"/>
                </a:srgbClr>
              </a:solidFill>
              <a:latin typeface="Maven Pro Regular Bold" panose="000006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20078" y="4908556"/>
            <a:ext cx="8361496" cy="527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5"/>
              </a:lnSpc>
            </a:pPr>
            <a:r>
              <a:rPr lang="en-US" sz="3890" spc="-167">
                <a:solidFill>
                  <a:srgbClr val="F4C511">
                    <a:alpha val="83922"/>
                  </a:srgbClr>
                </a:solidFill>
                <a:latin typeface="Maven Pro Regular Bold" panose="00000600000000000000"/>
              </a:rPr>
              <a:t>WWW.GUARDASMUNICIPAIS.COM.BR</a:t>
            </a:r>
            <a:endParaRPr lang="en-US" sz="3890" spc="-167">
              <a:solidFill>
                <a:srgbClr val="F4C511">
                  <a:alpha val="83922"/>
                </a:srgbClr>
              </a:solidFill>
              <a:latin typeface="Maven Pro Regular Bold" panose="000006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421" t="744" r="421" b="74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0">
            <a:off x="1609885" y="-1037726"/>
            <a:ext cx="23051711" cy="12223042"/>
            <a:chOff x="0" y="0"/>
            <a:chExt cx="30735614" cy="16297389"/>
          </a:xfrm>
        </p:grpSpPr>
        <p:sp>
          <p:nvSpPr>
            <p:cNvPr id="4" name="Freeform 4"/>
            <p:cNvSpPr/>
            <p:nvPr/>
          </p:nvSpPr>
          <p:spPr>
            <a:xfrm>
              <a:off x="0" y="795702"/>
              <a:ext cx="8052152" cy="8134897"/>
            </a:xfrm>
            <a:custGeom>
              <a:avLst/>
              <a:gdLst/>
              <a:ahLst/>
              <a:cxnLst/>
              <a:rect l="l" t="t" r="r" b="b"/>
              <a:pathLst>
                <a:path w="8052152" h="8134897">
                  <a:moveTo>
                    <a:pt x="0" y="0"/>
                  </a:moveTo>
                  <a:lnTo>
                    <a:pt x="8052152" y="0"/>
                  </a:lnTo>
                  <a:lnTo>
                    <a:pt x="8052152" y="8134897"/>
                  </a:lnTo>
                  <a:lnTo>
                    <a:pt x="0" y="813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l="-703" r="-703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162492"/>
              <a:ext cx="8052152" cy="8134897"/>
            </a:xfrm>
            <a:custGeom>
              <a:avLst/>
              <a:gdLst/>
              <a:ahLst/>
              <a:cxnLst/>
              <a:rect l="l" t="t" r="r" b="b"/>
              <a:pathLst>
                <a:path w="8052152" h="8134897">
                  <a:moveTo>
                    <a:pt x="0" y="0"/>
                  </a:moveTo>
                  <a:lnTo>
                    <a:pt x="8052152" y="0"/>
                  </a:lnTo>
                  <a:lnTo>
                    <a:pt x="8052152" y="8134897"/>
                  </a:lnTo>
                  <a:lnTo>
                    <a:pt x="0" y="813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l="-703" r="-703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7696944" y="542004"/>
              <a:ext cx="8052152" cy="8134897"/>
            </a:xfrm>
            <a:custGeom>
              <a:avLst/>
              <a:gdLst/>
              <a:ahLst/>
              <a:cxnLst/>
              <a:rect l="l" t="t" r="r" b="b"/>
              <a:pathLst>
                <a:path w="8052152" h="8134897">
                  <a:moveTo>
                    <a:pt x="0" y="0"/>
                  </a:moveTo>
                  <a:lnTo>
                    <a:pt x="8052153" y="0"/>
                  </a:lnTo>
                  <a:lnTo>
                    <a:pt x="8052153" y="8134897"/>
                  </a:lnTo>
                  <a:lnTo>
                    <a:pt x="0" y="813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l="-703" r="-703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696944" y="7908794"/>
              <a:ext cx="8052152" cy="8134897"/>
            </a:xfrm>
            <a:custGeom>
              <a:avLst/>
              <a:gdLst/>
              <a:ahLst/>
              <a:cxnLst/>
              <a:rect l="l" t="t" r="r" b="b"/>
              <a:pathLst>
                <a:path w="8052152" h="8134897">
                  <a:moveTo>
                    <a:pt x="0" y="0"/>
                  </a:moveTo>
                  <a:lnTo>
                    <a:pt x="8052153" y="0"/>
                  </a:lnTo>
                  <a:lnTo>
                    <a:pt x="8052153" y="8134897"/>
                  </a:lnTo>
                  <a:lnTo>
                    <a:pt x="0" y="813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l="-703" r="-70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4986517" y="253698"/>
              <a:ext cx="8052152" cy="8134897"/>
            </a:xfrm>
            <a:custGeom>
              <a:avLst/>
              <a:gdLst/>
              <a:ahLst/>
              <a:cxnLst/>
              <a:rect l="l" t="t" r="r" b="b"/>
              <a:pathLst>
                <a:path w="8052152" h="8134897">
                  <a:moveTo>
                    <a:pt x="0" y="0"/>
                  </a:moveTo>
                  <a:lnTo>
                    <a:pt x="8052153" y="0"/>
                  </a:lnTo>
                  <a:lnTo>
                    <a:pt x="8052153" y="8134897"/>
                  </a:lnTo>
                  <a:lnTo>
                    <a:pt x="0" y="813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19"/>
              </a:blip>
              <a:stretch>
                <a:fillRect l="-703" r="-70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4986517" y="7620488"/>
              <a:ext cx="8052152" cy="8134897"/>
            </a:xfrm>
            <a:custGeom>
              <a:avLst/>
              <a:gdLst/>
              <a:ahLst/>
              <a:cxnLst/>
              <a:rect l="l" t="t" r="r" b="b"/>
              <a:pathLst>
                <a:path w="8052152" h="8134897">
                  <a:moveTo>
                    <a:pt x="0" y="0"/>
                  </a:moveTo>
                  <a:lnTo>
                    <a:pt x="8052153" y="0"/>
                  </a:lnTo>
                  <a:lnTo>
                    <a:pt x="8052153" y="8134897"/>
                  </a:lnTo>
                  <a:lnTo>
                    <a:pt x="0" y="813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l="-703" r="-70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2683462" y="0"/>
              <a:ext cx="8052152" cy="8134897"/>
            </a:xfrm>
            <a:custGeom>
              <a:avLst/>
              <a:gdLst/>
              <a:ahLst/>
              <a:cxnLst/>
              <a:rect l="l" t="t" r="r" b="b"/>
              <a:pathLst>
                <a:path w="8052152" h="8134897">
                  <a:moveTo>
                    <a:pt x="0" y="0"/>
                  </a:moveTo>
                  <a:lnTo>
                    <a:pt x="8052152" y="0"/>
                  </a:lnTo>
                  <a:lnTo>
                    <a:pt x="8052152" y="8134897"/>
                  </a:lnTo>
                  <a:lnTo>
                    <a:pt x="0" y="813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l="-703" r="-70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2683462" y="7366790"/>
              <a:ext cx="8052152" cy="8134897"/>
            </a:xfrm>
            <a:custGeom>
              <a:avLst/>
              <a:gdLst/>
              <a:ahLst/>
              <a:cxnLst/>
              <a:rect l="l" t="t" r="r" b="b"/>
              <a:pathLst>
                <a:path w="8052152" h="8134897">
                  <a:moveTo>
                    <a:pt x="0" y="0"/>
                  </a:moveTo>
                  <a:lnTo>
                    <a:pt x="8052152" y="0"/>
                  </a:lnTo>
                  <a:lnTo>
                    <a:pt x="8052152" y="8134897"/>
                  </a:lnTo>
                  <a:lnTo>
                    <a:pt x="0" y="813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l="-703" r="-70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-4011021" y="4875947"/>
            <a:ext cx="23006895" cy="1809635"/>
            <a:chOff x="0" y="0"/>
            <a:chExt cx="8325084" cy="654820"/>
          </a:xfrm>
        </p:grpSpPr>
        <p:sp>
          <p:nvSpPr>
            <p:cNvPr id="13" name="Freeform 13"/>
            <p:cNvSpPr/>
            <p:nvPr/>
          </p:nvSpPr>
          <p:spPr>
            <a:xfrm>
              <a:off x="203200" y="-525"/>
              <a:ext cx="7918684" cy="655869"/>
            </a:xfrm>
            <a:custGeom>
              <a:avLst/>
              <a:gdLst/>
              <a:ahLst/>
              <a:cxnLst/>
              <a:rect l="l" t="t" r="r" b="b"/>
              <a:pathLst>
                <a:path w="7918684" h="655869">
                  <a:moveTo>
                    <a:pt x="7918684" y="525"/>
                  </a:moveTo>
                  <a:cubicBezTo>
                    <a:pt x="7801363" y="0"/>
                    <a:pt x="7692729" y="62289"/>
                    <a:pt x="7633916" y="163806"/>
                  </a:cubicBezTo>
                  <a:cubicBezTo>
                    <a:pt x="7575104" y="265322"/>
                    <a:pt x="7575104" y="390547"/>
                    <a:pt x="7633916" y="492064"/>
                  </a:cubicBezTo>
                  <a:cubicBezTo>
                    <a:pt x="7692729" y="593580"/>
                    <a:pt x="7801363" y="655869"/>
                    <a:pt x="7918684" y="655345"/>
                  </a:cubicBezTo>
                  <a:lnTo>
                    <a:pt x="0" y="655345"/>
                  </a:lnTo>
                  <a:cubicBezTo>
                    <a:pt x="117321" y="655869"/>
                    <a:pt x="225955" y="593580"/>
                    <a:pt x="284768" y="492064"/>
                  </a:cubicBezTo>
                  <a:cubicBezTo>
                    <a:pt x="343580" y="390547"/>
                    <a:pt x="343580" y="265322"/>
                    <a:pt x="284768" y="163806"/>
                  </a:cubicBezTo>
                  <a:cubicBezTo>
                    <a:pt x="225955" y="62289"/>
                    <a:pt x="117321" y="0"/>
                    <a:pt x="0" y="525"/>
                  </a:cubicBezTo>
                  <a:close/>
                </a:path>
              </a:pathLst>
            </a:custGeom>
            <a:solidFill>
              <a:srgbClr val="FFE00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>
            <a:off x="13828052" y="1052958"/>
            <a:ext cx="3935937" cy="3683576"/>
          </a:xfrm>
          <a:custGeom>
            <a:avLst/>
            <a:gdLst/>
            <a:ahLst/>
            <a:cxnLst/>
            <a:rect l="l" t="t" r="r" b="b"/>
            <a:pathLst>
              <a:path w="3935937" h="3683576">
                <a:moveTo>
                  <a:pt x="0" y="0"/>
                </a:moveTo>
                <a:lnTo>
                  <a:pt x="3935937" y="0"/>
                </a:lnTo>
                <a:lnTo>
                  <a:pt x="3935937" y="3683577"/>
                </a:lnTo>
                <a:lnTo>
                  <a:pt x="0" y="3683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70" t="-15182" r="-12297" b="-14652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01834" y="7546968"/>
            <a:ext cx="1349921" cy="1336422"/>
          </a:xfrm>
          <a:custGeom>
            <a:avLst/>
            <a:gdLst/>
            <a:ahLst/>
            <a:cxnLst/>
            <a:rect l="l" t="t" r="r" b="b"/>
            <a:pathLst>
              <a:path w="1349921" h="1336422">
                <a:moveTo>
                  <a:pt x="0" y="0"/>
                </a:moveTo>
                <a:lnTo>
                  <a:pt x="1349922" y="0"/>
                </a:lnTo>
                <a:lnTo>
                  <a:pt x="1349922" y="1336422"/>
                </a:lnTo>
                <a:lnTo>
                  <a:pt x="0" y="13364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001834" y="398692"/>
            <a:ext cx="9403543" cy="11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00"/>
              </a:lnSpc>
            </a:pPr>
            <a:r>
              <a:rPr lang="en-US" sz="6645" spc="405">
                <a:solidFill>
                  <a:srgbClr val="10115F"/>
                </a:solidFill>
                <a:latin typeface="Peace Sans" panose="02000505040000020004"/>
              </a:rPr>
              <a:t>SEJA VOLUNTÁRIO</a:t>
            </a:r>
            <a:endParaRPr lang="en-US" sz="6645" spc="405">
              <a:solidFill>
                <a:srgbClr val="10115F"/>
              </a:solidFill>
              <a:latin typeface="Peace Sans" panose="020005050400000200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180409" y="1960086"/>
            <a:ext cx="6655938" cy="93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30"/>
              </a:lnSpc>
            </a:pPr>
            <a:r>
              <a:rPr lang="en-US" sz="5450">
                <a:solidFill>
                  <a:srgbClr val="10115F"/>
                </a:solidFill>
                <a:latin typeface="Now" panose="00000500000000000000"/>
              </a:rPr>
              <a:t>EM NOSSAS AÇÕES </a:t>
            </a:r>
            <a:endParaRPr lang="en-US" sz="5450">
              <a:solidFill>
                <a:srgbClr val="10115F"/>
              </a:solidFill>
              <a:latin typeface="Now" panose="000005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95115" y="4741049"/>
            <a:ext cx="14624916" cy="18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00"/>
              </a:lnSpc>
            </a:pPr>
            <a:r>
              <a:rPr lang="en-US" sz="10930" spc="666">
                <a:solidFill>
                  <a:srgbClr val="D44803">
                    <a:alpha val="96863"/>
                  </a:srgbClr>
                </a:solidFill>
                <a:latin typeface="Peace Sans" panose="02000505040000020004"/>
              </a:rPr>
              <a:t>Faça sua Doação!</a:t>
            </a:r>
            <a:endParaRPr lang="en-US" sz="10930" spc="666">
              <a:solidFill>
                <a:srgbClr val="D44803">
                  <a:alpha val="96863"/>
                </a:srgbClr>
              </a:solidFill>
              <a:latin typeface="Peace Sans" panose="020005050400000200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90225" y="5927158"/>
            <a:ext cx="8411374" cy="476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0"/>
              </a:lnSpc>
            </a:pPr>
          </a:p>
          <a:p>
            <a:pPr algn="ctr">
              <a:lnSpc>
                <a:spcPts val="9490"/>
              </a:lnSpc>
            </a:pPr>
            <a:r>
              <a:rPr lang="en-US" sz="6780" spc="413">
                <a:solidFill>
                  <a:srgbClr val="10115F"/>
                </a:solidFill>
                <a:latin typeface="Peace Sans" panose="02000505040000020004"/>
              </a:rPr>
              <a:t>C/C: 63547-2</a:t>
            </a:r>
            <a:endParaRPr lang="en-US" sz="6780" spc="413">
              <a:solidFill>
                <a:srgbClr val="10115F"/>
              </a:solidFill>
              <a:latin typeface="Peace Sans" panose="02000505040000020004"/>
            </a:endParaRPr>
          </a:p>
          <a:p>
            <a:pPr algn="ctr">
              <a:lnSpc>
                <a:spcPts val="9490"/>
              </a:lnSpc>
            </a:pPr>
            <a:r>
              <a:rPr lang="en-US" sz="6780" spc="413">
                <a:solidFill>
                  <a:srgbClr val="10115F"/>
                </a:solidFill>
                <a:latin typeface="Peace Sans" panose="02000505040000020004"/>
              </a:rPr>
              <a:t>Ag.:  1008-1</a:t>
            </a:r>
            <a:endParaRPr lang="en-US" sz="6780" spc="413">
              <a:solidFill>
                <a:srgbClr val="10115F"/>
              </a:solidFill>
              <a:latin typeface="Peace Sans" panose="02000505040000020004"/>
            </a:endParaRPr>
          </a:p>
          <a:p>
            <a:pPr algn="ctr">
              <a:lnSpc>
                <a:spcPts val="9490"/>
              </a:lnSpc>
            </a:pPr>
          </a:p>
        </p:txBody>
      </p:sp>
      <p:sp>
        <p:nvSpPr>
          <p:cNvPr id="21" name="TextBox 21"/>
          <p:cNvSpPr txBox="1"/>
          <p:nvPr/>
        </p:nvSpPr>
        <p:spPr>
          <a:xfrm>
            <a:off x="10901600" y="8648915"/>
            <a:ext cx="5430964" cy="139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0"/>
              </a:lnSpc>
            </a:pPr>
            <a:r>
              <a:rPr lang="en-US" sz="4015" spc="244">
                <a:solidFill>
                  <a:srgbClr val="10115F"/>
                </a:solidFill>
                <a:latin typeface="Peace Sans" panose="02000505040000020004"/>
              </a:rPr>
              <a:t>(69) 99243 8328 </a:t>
            </a:r>
            <a:endParaRPr lang="en-US" sz="4015" spc="244">
              <a:solidFill>
                <a:srgbClr val="10115F"/>
              </a:solidFill>
              <a:latin typeface="Peace Sans" panose="02000505040000020004"/>
            </a:endParaRPr>
          </a:p>
          <a:p>
            <a:pPr algn="ctr">
              <a:lnSpc>
                <a:spcPts val="5620"/>
              </a:lnSpc>
            </a:pPr>
          </a:p>
        </p:txBody>
      </p:sp>
      <p:sp>
        <p:nvSpPr>
          <p:cNvPr id="22" name="TextBox 22"/>
          <p:cNvSpPr txBox="1"/>
          <p:nvPr/>
        </p:nvSpPr>
        <p:spPr>
          <a:xfrm>
            <a:off x="10714144" y="7960264"/>
            <a:ext cx="5430964" cy="687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0"/>
              </a:lnSpc>
            </a:pPr>
            <a:r>
              <a:rPr lang="en-US" sz="4015" spc="244">
                <a:solidFill>
                  <a:srgbClr val="10115F"/>
                </a:solidFill>
                <a:latin typeface="Peace Sans" panose="02000505040000020004"/>
              </a:rPr>
              <a:t>(11) 94766 7053</a:t>
            </a:r>
            <a:endParaRPr lang="en-US" sz="4015" spc="244">
              <a:solidFill>
                <a:srgbClr val="10115F"/>
              </a:solidFill>
              <a:latin typeface="Peace Sans" panose="020005050400000200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850827" y="7374070"/>
            <a:ext cx="3532510" cy="58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5"/>
              </a:lnSpc>
            </a:pPr>
            <a:r>
              <a:rPr lang="en-US" sz="3335">
                <a:solidFill>
                  <a:srgbClr val="AA1945"/>
                </a:solidFill>
                <a:latin typeface="Now Bold" panose="00000600000000000000"/>
              </a:rPr>
              <a:t>INFORMAÇÕES </a:t>
            </a:r>
            <a:endParaRPr lang="en-US" sz="3335">
              <a:solidFill>
                <a:srgbClr val="AA1945"/>
              </a:solidFill>
              <a:latin typeface="Now Bold" panose="00000600000000000000"/>
            </a:endParaRPr>
          </a:p>
        </p:txBody>
      </p:sp>
      <p:sp>
        <p:nvSpPr>
          <p:cNvPr id="24" name="Freeform 24"/>
          <p:cNvSpPr/>
          <p:nvPr/>
        </p:nvSpPr>
        <p:spPr>
          <a:xfrm rot="-883790" flipH="1">
            <a:off x="10174523" y="7962519"/>
            <a:ext cx="884724" cy="821901"/>
          </a:xfrm>
          <a:custGeom>
            <a:avLst/>
            <a:gdLst/>
            <a:ahLst/>
            <a:cxnLst/>
            <a:rect l="l" t="t" r="r" b="b"/>
            <a:pathLst>
              <a:path w="884724" h="821901">
                <a:moveTo>
                  <a:pt x="884724" y="0"/>
                </a:moveTo>
                <a:lnTo>
                  <a:pt x="0" y="0"/>
                </a:lnTo>
                <a:lnTo>
                  <a:pt x="0" y="821901"/>
                </a:lnTo>
                <a:lnTo>
                  <a:pt x="884724" y="821901"/>
                </a:lnTo>
                <a:lnTo>
                  <a:pt x="8847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42916"/>
            </a:stretch>
          </a:blipFill>
        </p:spPr>
      </p:sp>
      <p:grpSp>
        <p:nvGrpSpPr>
          <p:cNvPr id="25" name="Group 25"/>
          <p:cNvGrpSpPr/>
          <p:nvPr/>
        </p:nvGrpSpPr>
        <p:grpSpPr>
          <a:xfrm rot="0">
            <a:off x="2490225" y="3056672"/>
            <a:ext cx="7594347" cy="1655605"/>
            <a:chOff x="0" y="0"/>
            <a:chExt cx="10125795" cy="2207473"/>
          </a:xfrm>
        </p:grpSpPr>
        <p:sp>
          <p:nvSpPr>
            <p:cNvPr id="26" name="Freeform 26"/>
            <p:cNvSpPr/>
            <p:nvPr/>
          </p:nvSpPr>
          <p:spPr>
            <a:xfrm>
              <a:off x="8346599" y="0"/>
              <a:ext cx="1779196" cy="2090098"/>
            </a:xfrm>
            <a:custGeom>
              <a:avLst/>
              <a:gdLst/>
              <a:ahLst/>
              <a:cxnLst/>
              <a:rect l="l" t="t" r="r" b="b"/>
              <a:pathLst>
                <a:path w="1779196" h="2090098">
                  <a:moveTo>
                    <a:pt x="0" y="0"/>
                  </a:moveTo>
                  <a:lnTo>
                    <a:pt x="1779196" y="0"/>
                  </a:lnTo>
                  <a:lnTo>
                    <a:pt x="1779196" y="2090098"/>
                  </a:lnTo>
                  <a:lnTo>
                    <a:pt x="0" y="2090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3346136" y="154069"/>
              <a:ext cx="1890755" cy="1977025"/>
            </a:xfrm>
            <a:custGeom>
              <a:avLst/>
              <a:gdLst/>
              <a:ahLst/>
              <a:cxnLst/>
              <a:rect l="l" t="t" r="r" b="b"/>
              <a:pathLst>
                <a:path w="1890755" h="1977025">
                  <a:moveTo>
                    <a:pt x="0" y="0"/>
                  </a:moveTo>
                  <a:lnTo>
                    <a:pt x="1890755" y="0"/>
                  </a:lnTo>
                  <a:lnTo>
                    <a:pt x="1890755" y="1977025"/>
                  </a:lnTo>
                  <a:lnTo>
                    <a:pt x="0" y="1977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6098056" y="117246"/>
              <a:ext cx="1806528" cy="2090227"/>
            </a:xfrm>
            <a:custGeom>
              <a:avLst/>
              <a:gdLst/>
              <a:ahLst/>
              <a:cxnLst/>
              <a:rect l="l" t="t" r="r" b="b"/>
              <a:pathLst>
                <a:path w="1806528" h="2090227">
                  <a:moveTo>
                    <a:pt x="0" y="0"/>
                  </a:moveTo>
                  <a:lnTo>
                    <a:pt x="1806527" y="0"/>
                  </a:lnTo>
                  <a:lnTo>
                    <a:pt x="1806527" y="2090227"/>
                  </a:lnTo>
                  <a:lnTo>
                    <a:pt x="0" y="2090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b="-13729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2567583" cy="2131094"/>
            </a:xfrm>
            <a:custGeom>
              <a:avLst/>
              <a:gdLst/>
              <a:ahLst/>
              <a:cxnLst/>
              <a:rect l="l" t="t" r="r" b="b"/>
              <a:pathLst>
                <a:path w="2567583" h="2131094">
                  <a:moveTo>
                    <a:pt x="0" y="0"/>
                  </a:moveTo>
                  <a:lnTo>
                    <a:pt x="2567583" y="0"/>
                  </a:lnTo>
                  <a:lnTo>
                    <a:pt x="2567583" y="2131094"/>
                  </a:lnTo>
                  <a:lnTo>
                    <a:pt x="0" y="2131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WPS Presentation</Application>
  <PresentationFormat>On-screen Show (4:3)</PresentationFormat>
  <Paragraphs>112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Arimo</vt:lpstr>
      <vt:lpstr>Maven Pro Regular Bold</vt:lpstr>
      <vt:lpstr>Maven Pro Bold Bold</vt:lpstr>
      <vt:lpstr>Segoe Print</vt:lpstr>
      <vt:lpstr>Maven Pro Regular</vt:lpstr>
      <vt:lpstr>Gloria Hallelujah</vt:lpstr>
      <vt:lpstr>HK Modular Bold Italics</vt:lpstr>
      <vt:lpstr>HK Modular</vt:lpstr>
      <vt:lpstr>Peace Sans</vt:lpstr>
      <vt:lpstr>Now</vt:lpstr>
      <vt:lpstr>Now Bold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Persona de Usuário Gradientes Simples Profissional Preto Roxo</dc:title>
  <dc:creator/>
  <cp:lastModifiedBy>semaa</cp:lastModifiedBy>
  <cp:revision>2</cp:revision>
  <dcterms:created xsi:type="dcterms:W3CDTF">2006-08-16T00:00:00Z</dcterms:created>
  <dcterms:modified xsi:type="dcterms:W3CDTF">2023-05-31T03:53:12Z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A5B7CB6675FD4E0CAA48E92AA3E9E7B1</vt:lpwstr>
  </property>
  <property fmtid="{D5CDD505-2E9C-101B-9397-08002B2CF9AE}" pid="3" name="KSOProductBuildVer">
    <vt:lpwstr>1046-11.2.0.11537</vt:lpwstr>
  </property>
</Properties>
</file>