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1" r:id="rId3"/>
    <p:sldId id="260" r:id="rId4"/>
    <p:sldId id="547" r:id="rId5"/>
    <p:sldId id="554" r:id="rId6"/>
    <p:sldId id="522" r:id="rId7"/>
    <p:sldId id="527" r:id="rId8"/>
    <p:sldId id="530" r:id="rId9"/>
    <p:sldId id="529" r:id="rId10"/>
    <p:sldId id="534" r:id="rId11"/>
    <p:sldId id="535" r:id="rId12"/>
    <p:sldId id="536" r:id="rId13"/>
    <p:sldId id="525" r:id="rId14"/>
    <p:sldId id="549" r:id="rId15"/>
    <p:sldId id="550" r:id="rId16"/>
    <p:sldId id="551" r:id="rId17"/>
    <p:sldId id="531" r:id="rId18"/>
    <p:sldId id="533" r:id="rId19"/>
    <p:sldId id="532" r:id="rId20"/>
    <p:sldId id="528" r:id="rId21"/>
    <p:sldId id="553" r:id="rId22"/>
    <p:sldId id="538" r:id="rId23"/>
    <p:sldId id="546" r:id="rId24"/>
    <p:sldId id="541" r:id="rId25"/>
    <p:sldId id="543" r:id="rId26"/>
    <p:sldId id="545" r:id="rId27"/>
    <p:sldId id="542" r:id="rId28"/>
    <p:sldId id="544" r:id="rId29"/>
    <p:sldId id="540" r:id="rId30"/>
    <p:sldId id="518" r:id="rId31"/>
    <p:sldId id="512" r:id="rId32"/>
    <p:sldId id="520" r:id="rId33"/>
    <p:sldId id="510" r:id="rId34"/>
  </p:sldIdLst>
  <p:sldSz cx="9144000" cy="6858000" type="screen4x3"/>
  <p:notesSz cx="6858000" cy="9144000"/>
  <p:embeddedFontLst>
    <p:embeddedFont>
      <p:font typeface="Amasis MT Pro" panose="020405040500050203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Impact" panose="020B0806030902050204" pitchFamily="3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aOFOtQzRUoQWdnb4Zxx/bDETS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02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40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05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41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779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7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2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93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039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0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594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200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277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563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854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599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082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427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115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502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3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163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34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013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88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57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12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26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04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58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ebp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ebp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planalto.gov.br/ccivil_03/Constituicao/Constituicao.htm#art156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nalto.gov.br/ccivil_03/Constituicao/Constituicao.htm#art159%C2%A73" TargetMode="External"/><Relationship Id="rId5" Type="http://schemas.openxmlformats.org/officeDocument/2006/relationships/hyperlink" Target="http://www.planalto.gov.br/ccivil_03/Constituicao/Constituicao.htm#art159ib" TargetMode="External"/><Relationship Id="rId4" Type="http://schemas.openxmlformats.org/officeDocument/2006/relationships/hyperlink" Target="http://www.planalto.gov.br/ccivil_03/Constituicao/Constituicao.htm#art15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taleza.ce.gov.br/" TargetMode="External"/><Relationship Id="rId3" Type="http://schemas.openxmlformats.org/officeDocument/2006/relationships/hyperlink" Target="http://www.caf.com/" TargetMode="External"/><Relationship Id="rId7" Type="http://schemas.openxmlformats.org/officeDocument/2006/relationships/hyperlink" Target="http://www.camara.leg.b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ndes.gov.br/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www.ipea.gov.br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://www.iadb.org/" TargetMode="External"/><Relationship Id="rId9" Type="http://schemas.openxmlformats.org/officeDocument/2006/relationships/hyperlink" Target="http://www.institutoagmbrasil.com.b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sesecfortaleza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5000636"/>
            <a:ext cx="9144000" cy="185738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9144000" cy="2066932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RECURSOS E INVESTIMENTOS  PARA AS POLÍTICAS PÚBLICAS DE SEGURANÇA NOS MUNICÍPIOS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3" name="Imagem 2" descr="Ícone&#10;&#10;Descrição gerada automaticamente com confiança média">
            <a:extLst>
              <a:ext uri="{FF2B5EF4-FFF2-40B4-BE49-F238E27FC236}">
                <a16:creationId xmlns:a16="http://schemas.microsoft.com/office/drawing/2014/main" id="{312EEF55-2375-4558-A42D-AA2BA568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204" y="2177086"/>
            <a:ext cx="3161496" cy="28235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60774-D5C1-A15B-6FBE-E3BC7A896465}"/>
              </a:ext>
            </a:extLst>
          </p:cNvPr>
          <p:cNvSpPr txBox="1"/>
          <p:nvPr/>
        </p:nvSpPr>
        <p:spPr>
          <a:xfrm>
            <a:off x="0" y="501420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ROBERTO NASCIMENTO</a:t>
            </a:r>
          </a:p>
          <a:p>
            <a:endParaRPr lang="pt-BR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pt-BR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Cientista Social</a:t>
            </a:r>
          </a:p>
          <a:p>
            <a:r>
              <a:rPr lang="pt-BR" sz="1800" dirty="0">
                <a:solidFill>
                  <a:srgbClr val="002060"/>
                </a:solidFill>
                <a:latin typeface="Georgia" panose="02040502050405020303" pitchFamily="18" charset="0"/>
              </a:rPr>
              <a:t>Subinspetor da Guarda Municipal de Fortaleza</a:t>
            </a:r>
          </a:p>
          <a:p>
            <a:r>
              <a:rPr lang="pt-BR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Pesquisador de Segurança Pública membro do Instituto AGM Brasil</a:t>
            </a:r>
          </a:p>
          <a:p>
            <a:r>
              <a:rPr lang="pt-BR" sz="1800" dirty="0">
                <a:solidFill>
                  <a:srgbClr val="002060"/>
                </a:solidFill>
                <a:latin typeface="Georgia" panose="02040502050405020303" pitchFamily="18" charset="0"/>
              </a:rPr>
              <a:t>Especialista em Desenvolvimento Local e Objetivos de Desenvolvimento Sustentável</a:t>
            </a:r>
            <a:endParaRPr lang="pt-BR" sz="255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ADC0FE77-B105-4CA5-89A1-10D4340B09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8341" y="2567764"/>
            <a:ext cx="2067083" cy="20670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47439E-AFE3-2D0E-CD85-9F9967B28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52" y="2488000"/>
            <a:ext cx="2743200" cy="22170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192247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Legislativo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1" y="2939243"/>
            <a:ext cx="91440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EMENDAS PARLAMENTARES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Repasse de recursos aos Estados, DF e Municípios, na maioria das vezes, requer celebração de convênios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Observância do Decreto 6.170 de 25/07/2007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Portaria Interministerial 424 MP/MF/CGU de 30/12/2016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Vedação à celebração de convênios para execução de obras e serviços de engenharia (salvo pontuais exceções)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0" y="9939"/>
            <a:ext cx="990801" cy="95247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037AA1B-C260-FEB6-23F1-A4C962649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18230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Legislativo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1" y="2939243"/>
            <a:ext cx="91440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EMENDAS PARLAMENTARES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Vedação à celebração de convênios para execução de atividades cujo o objeto esteja relacionado ao pagamento continuado do proponente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Valor mínimo de repasse da emenda de R$ 100.000,00 para custeio ou aquisição de equipamentos e R$ 250.000,00 para obras e serviços de engenharia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4" y="9939"/>
            <a:ext cx="990801" cy="968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94F2786-FF9B-4166-6832-8509A4A69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152491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Legislativo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1" y="3217536"/>
            <a:ext cx="91440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EMENDAS PARLAMENTARES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Conformidade com toda a legislação que disciplina os convênios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Observância ao artigo 166, §14 inciso I da CF (1988) que disciplina as regras do orçamento impositivo 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4" y="19878"/>
            <a:ext cx="990801" cy="968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265060A-2D69-19CB-3EBD-24CB05C6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4282" y="1502640"/>
            <a:ext cx="876164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LINHA DE FINANCIAMENTO DO BANCO NACIONAL DE DESENVOLVIMENTO E</a:t>
            </a:r>
            <a:r>
              <a:rPr lang="pt-BR" sz="2200" b="1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CONÔMICO E SOCIAL (BNDES)</a:t>
            </a:r>
            <a:endParaRPr lang="pt-BR" sz="2200" b="1" i="0" u="none" strike="noStrike" cap="none" dirty="0">
              <a:solidFill>
                <a:srgbClr val="002060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1366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8865" y="2510064"/>
            <a:ext cx="9105135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OBJETIVO: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contribuir para a redução dos altos índices de criminalidade e violência por meio do apoio a projetos orientados a resultados e alinhados ao Sistema Único de Segurança Pública (SUSP)</a:t>
            </a:r>
          </a:p>
          <a:p>
            <a:pPr algn="just"/>
            <a:endParaRPr lang="pt-BR" sz="2400" dirty="0">
              <a:latin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</a:rPr>
              <a:t>SUPORTE TÉCNICO: </a:t>
            </a:r>
            <a:r>
              <a:rPr lang="pt-BR" sz="2400" dirty="0">
                <a:latin typeface="Times New Roman" panose="02020603050405020304" pitchFamily="18" charset="0"/>
              </a:rPr>
              <a:t>em parceria com o BID e uma rede de especialistas (nacionais e internacionais) para apoio a elaboração do projeto (carta consulta)</a:t>
            </a:r>
          </a:p>
          <a:p>
            <a:pPr algn="just"/>
            <a:endParaRPr lang="pt-BR" sz="2400" dirty="0">
              <a:latin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</a:rPr>
              <a:t>ÁREAS DE APOIO: </a:t>
            </a:r>
            <a:r>
              <a:rPr lang="pt-BR" sz="2400" dirty="0">
                <a:latin typeface="Times New Roman" panose="02020603050405020304" pitchFamily="18" charset="0"/>
              </a:rPr>
              <a:t>infinitas possibilidades (da prevenção à violência até a reinserção social)</a:t>
            </a:r>
          </a:p>
          <a:p>
            <a:pPr algn="just"/>
            <a:endParaRPr lang="pt-BR" sz="2400" dirty="0">
              <a:latin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</a:endParaRP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endParaRPr lang="pt-BR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2" y="19878"/>
            <a:ext cx="990801" cy="968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12B40EB-3E55-AB1F-460B-0FF69BB8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24" y="436063"/>
            <a:ext cx="1512539" cy="3262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13BECB-179B-022A-BC9C-51CCAA03E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4282" y="1393311"/>
            <a:ext cx="87616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LINHA PARA A SEGURANÇA PÚBLICA</a:t>
            </a: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1366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8987" y="2142314"/>
            <a:ext cx="9105135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b="1" dirty="0">
                <a:latin typeface="Times New Roman" panose="02020603050405020304" pitchFamily="18" charset="0"/>
              </a:rPr>
              <a:t>EXEMPLOS DE ÁREAS DE APOIO (rol não exaustivo): </a:t>
            </a: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Apoio a ações/projetos para o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ortalecimento da gestão e da governança da segurança municipal por meio de processos, sistemas e protocolos integrados de atuação alinhados</a:t>
            </a: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 princípios e objetivos do SUSP;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Implementação de modelos inovadores de prevenção social/situacional da violência para diminuição dos fatores de risco, bem como fortalecimento dos fatores protetivos,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do alinhamento claro entre problemas, soluções baseadas em evidências (modelos já testados) e resultados esperados, com definição de indicadores e metas associados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Modernização da Guarda Municipal a partir de projetos como reforma/construção de uma sede e/ou bases, projetos de videomonitoramento e adoção de outras tecnologias na cidade; e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Apoio a projetos para reinserção social, com foco na redução da reincidência criminal.</a:t>
            </a:r>
            <a:endParaRPr lang="pt-BR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2" y="19878"/>
            <a:ext cx="990801" cy="968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12B40EB-3E55-AB1F-460B-0FF69BB8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24" y="436063"/>
            <a:ext cx="1512539" cy="3262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13BECB-179B-022A-BC9C-51CCAA03E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4282" y="1393311"/>
            <a:ext cx="87616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LINHA PARA A SEGURANÇA PÚBLICA</a:t>
            </a: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1366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8865" y="2122443"/>
            <a:ext cx="910513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3000" dirty="0">
                <a:latin typeface="Amasis MT Pro" panose="02040504050005020304" pitchFamily="18" charset="0"/>
              </a:rPr>
              <a:t>ALGUMAS CIDADES CONTEMPLADAS:</a:t>
            </a:r>
          </a:p>
          <a:p>
            <a:endParaRPr lang="pt-BR" sz="3000" b="1" dirty="0">
              <a:latin typeface="Amasis MT Pro" panose="020405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3000" b="1" dirty="0">
                <a:latin typeface="Amasis MT Pro" panose="02040504050005020304" pitchFamily="18" charset="0"/>
              </a:rPr>
              <a:t>Guarulhos (SP) – R$ 45 milhões (2022)</a:t>
            </a:r>
          </a:p>
          <a:p>
            <a:endParaRPr lang="pt-BR" sz="3000" b="1" dirty="0">
              <a:latin typeface="Amasis MT Pro" panose="020405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3000" b="1" dirty="0">
                <a:latin typeface="Amasis MT Pro" panose="02040504050005020304" pitchFamily="18" charset="0"/>
              </a:rPr>
              <a:t>Jundiaí (SP) – R$ 28 milhões </a:t>
            </a:r>
          </a:p>
          <a:p>
            <a:r>
              <a:rPr lang="pt-BR" sz="3000" b="1" dirty="0">
                <a:latin typeface="Amasis MT Pro" panose="02040504050005020304" pitchFamily="18" charset="0"/>
              </a:rPr>
              <a:t>- </a:t>
            </a:r>
            <a:r>
              <a:rPr lang="pt-BR" sz="3000" dirty="0">
                <a:latin typeface="Amasis MT Pro" panose="02040504050005020304" pitchFamily="18" charset="0"/>
              </a:rPr>
              <a:t>90% de 31,1 milhões </a:t>
            </a:r>
            <a:r>
              <a:rPr lang="pt-BR" sz="3000" b="1" dirty="0">
                <a:latin typeface="Amasis MT Pro" panose="02040504050005020304" pitchFamily="18" charset="0"/>
              </a:rPr>
              <a:t>(2020)</a:t>
            </a:r>
          </a:p>
          <a:p>
            <a:endParaRPr lang="pt-BR" sz="3000" b="1" dirty="0">
              <a:latin typeface="Amasis MT Pro" panose="020405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3000" dirty="0">
                <a:latin typeface="Amasis MT Pro" panose="02040504050005020304" pitchFamily="18" charset="0"/>
              </a:rPr>
              <a:t> </a:t>
            </a:r>
            <a:r>
              <a:rPr lang="pt-BR" sz="3000" b="1" dirty="0">
                <a:latin typeface="Amasis MT Pro" panose="02040504050005020304" pitchFamily="18" charset="0"/>
              </a:rPr>
              <a:t>São Bernardo do Campo (SP) – R$ 25 milhões</a:t>
            </a:r>
          </a:p>
          <a:p>
            <a:r>
              <a:rPr lang="pt-BR" sz="3000" b="1" dirty="0">
                <a:latin typeface="Amasis MT Pro" panose="02040504050005020304" pitchFamily="18" charset="0"/>
              </a:rPr>
              <a:t>-</a:t>
            </a:r>
            <a:r>
              <a:rPr lang="pt-BR" sz="3000" dirty="0">
                <a:latin typeface="Amasis MT Pro" panose="02040504050005020304" pitchFamily="18" charset="0"/>
              </a:rPr>
              <a:t> 90% de 27,5 milhões</a:t>
            </a:r>
            <a:r>
              <a:rPr lang="pt-BR" sz="3000" b="1" dirty="0">
                <a:latin typeface="Amasis MT Pro" panose="02040504050005020304" pitchFamily="18" charset="0"/>
              </a:rPr>
              <a:t> (2020)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8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2" y="19878"/>
            <a:ext cx="990801" cy="968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12B40EB-3E55-AB1F-460B-0FF69BB8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24" y="436063"/>
            <a:ext cx="1512539" cy="3262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13BECB-179B-022A-BC9C-51CCAA03E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9270" y="249077"/>
            <a:ext cx="89703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                        EM GUARAULHOS      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0470" y="1372818"/>
            <a:ext cx="910513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do Observatório da Segurança Municipal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Fortalecimento administrativo e operacional da GCM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Implantação do Centro de Comando e Controle Integrado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da capacidade de gestão da segurança municipal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Modernização da Escola de Formação e Aperfeiçoamento 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Guardas (EFAG)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Aprimoramento de programas de prevenção à violência nas escolas, contra a mulher e jovens</a:t>
            </a: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2" y="19878"/>
            <a:ext cx="990801" cy="968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12B40EB-3E55-AB1F-460B-0FF69BB8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107" y="388286"/>
            <a:ext cx="1512539" cy="3262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13BECB-179B-022A-BC9C-51CCAA03E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8FE4EF-1142-ED7C-896B-0C50F222D9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59" b="5335"/>
          <a:stretch/>
        </p:blipFill>
        <p:spPr>
          <a:xfrm>
            <a:off x="30470" y="3250096"/>
            <a:ext cx="4392443" cy="35576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BBA330-E155-5DF8-638C-75FC9F9A20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802"/>
          <a:stretch/>
        </p:blipFill>
        <p:spPr>
          <a:xfrm>
            <a:off x="4472608" y="3250096"/>
            <a:ext cx="4616977" cy="35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9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162430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No âmbito 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Internacional</a:t>
            </a:r>
            <a:endParaRPr lang="pt-BR" sz="2400" b="1" i="0" u="none" strike="noStrike" cap="none" dirty="0">
              <a:solidFill>
                <a:srgbClr val="002060"/>
              </a:solidFill>
              <a:highlight>
                <a:srgbClr val="FFFF00"/>
              </a:highlight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52734" y="2924306"/>
            <a:ext cx="883853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EXEMPLOS DE FONTES EXTERNAS DE CRÉDITO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4" y="19878"/>
            <a:ext cx="990801" cy="968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9A9E88-12EC-D4E5-7B50-A0E262DF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5718"/>
            <a:ext cx="4403036" cy="15337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475604-B11A-67AF-D240-F82E5171F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05" b="27429"/>
          <a:stretch/>
        </p:blipFill>
        <p:spPr>
          <a:xfrm>
            <a:off x="5807857" y="3570983"/>
            <a:ext cx="3164166" cy="150189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BB456AC-02F2-6F9C-1F18-1631BC248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478" y="3593623"/>
            <a:ext cx="2528448" cy="15018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7CA486-72E3-09A4-2A9B-9D53CA0AA5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28" t="17614" r="4072" b="16096"/>
          <a:stretch/>
        </p:blipFill>
        <p:spPr>
          <a:xfrm>
            <a:off x="422985" y="5263292"/>
            <a:ext cx="4081971" cy="148186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31810E2-39AA-6ED7-CE44-977A09F49A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65" t="8581" r="33000" b="16173"/>
          <a:stretch/>
        </p:blipFill>
        <p:spPr>
          <a:xfrm>
            <a:off x="4688631" y="5078896"/>
            <a:ext cx="2694289" cy="177910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51D3DF-E9C6-8412-85A2-B8B0BA946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212125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No âmbito 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Internacional</a:t>
            </a:r>
            <a:endParaRPr lang="pt-BR" sz="2400" b="1" i="0" u="none" strike="noStrike" cap="none" dirty="0">
              <a:solidFill>
                <a:srgbClr val="002060"/>
              </a:solidFill>
              <a:highlight>
                <a:srgbClr val="FFFF00"/>
              </a:highlight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52734" y="2974001"/>
            <a:ext cx="883853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EXEMPLOS DE FONTES EXTERNAS DE CRÉDITO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29" y="0"/>
            <a:ext cx="990801" cy="9689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ACB7E7-DF17-8858-B70A-1A50940F2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2" y="2746401"/>
            <a:ext cx="5179206" cy="31075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F152CF-F5DF-2921-FAE7-72840A70E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492" y="4299501"/>
            <a:ext cx="5451787" cy="3271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BD2565-E13D-93EF-F40B-3B39886DF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730" y="3513371"/>
            <a:ext cx="2571750" cy="17811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15C934-ABB5-BD29-7D4B-BA4AEEED1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295" y="5063219"/>
            <a:ext cx="3167776" cy="19006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3780D81-0F0D-7C9B-2D36-3CBED665C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2381088"/>
            <a:ext cx="9144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omposta por diferentes órgãos federais, ligada à Secretaria de Assuntos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Internacionais e Desenvolvimento do Ministério do Planejamento e Orçamento</a:t>
            </a:r>
            <a:endParaRPr lang="pt-BR" sz="2000" i="0" u="none" strike="noStrike" cap="none" dirty="0">
              <a:solidFill>
                <a:srgbClr val="002060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37397" y="3213237"/>
            <a:ext cx="883853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FINALIDADE: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avaliar programas/projetos do setor público, cuja matriz de financiamento possua recursos externos de Organismos Financeiros Internacionais ou Agências Governamentais Estrangeiras</a:t>
            </a: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Legislação COFIEX</a:t>
            </a: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Decreto nº 9075, de 6 de junho de 2017 - Composição e Competências da COFIEX</a:t>
            </a:r>
          </a:p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2 - Resolução nº 1, de 10 de fevereiro de 2021 - Regimento da COFIEX</a:t>
            </a:r>
          </a:p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3 - Resolução nº 2, de 10 de fevereiro de 2021 - Regimento do GTEC</a:t>
            </a:r>
          </a:p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4 - Resolução nº 3, de 29 de maio de 2019 - Critérios para pleitos de entes subnacionais</a:t>
            </a: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Resolução n º 17, de 7 de junho de 2021 - Critérios de Avaliação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PROCESSO</a:t>
            </a:r>
            <a:r>
              <a:rPr lang="pt-BR" sz="3200" b="1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 PARA O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 FINANCIAMENTO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COMISSÃO DE FINANCIAMENTOS EXTERNOS (COFIEX)</a:t>
            </a:r>
            <a:endParaRPr lang="pt-BR" sz="28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1" y="9939"/>
            <a:ext cx="990801" cy="968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4AF2330-0346-ABFB-2FB3-BFA3567A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4288" y="3386136"/>
            <a:ext cx="3532011" cy="2886075"/>
          </a:xfrm>
          <a:prstGeom prst="ellipse">
            <a:avLst/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1" y="1550477"/>
            <a:ext cx="914399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 dirty="0">
                <a:solidFill>
                  <a:srgbClr val="6197ED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CONSTITUIÇÃO DA REPÚBLICA FEDERATIVA DO BRASIL</a:t>
            </a:r>
            <a:endParaRPr sz="2200" b="1" i="0" u="none" strike="noStrike" cap="none" dirty="0">
              <a:solidFill>
                <a:srgbClr val="6197ED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46801" y="3866321"/>
            <a:ext cx="333936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pt-BR" sz="3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endParaRPr sz="36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pt-BR" sz="3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sz="3600"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pt-BR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457952" y="2651130"/>
            <a:ext cx="2659466" cy="1981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endParaRPr lang="pt-BR" sz="28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FUNDEB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LDB</a:t>
            </a:r>
            <a:endParaRPr sz="2800" b="1" dirty="0"/>
          </a:p>
        </p:txBody>
      </p:sp>
      <p:sp>
        <p:nvSpPr>
          <p:cNvPr id="102" name="Google Shape;102;p2"/>
          <p:cNvSpPr/>
          <p:nvPr/>
        </p:nvSpPr>
        <p:spPr>
          <a:xfrm>
            <a:off x="6500816" y="4781485"/>
            <a:ext cx="2659466" cy="198135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sz="32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S.U.S.</a:t>
            </a:r>
            <a:endParaRPr sz="3200" b="1" dirty="0"/>
          </a:p>
        </p:txBody>
      </p:sp>
      <p:sp>
        <p:nvSpPr>
          <p:cNvPr id="103" name="Google Shape;103;p2"/>
          <p:cNvSpPr/>
          <p:nvPr/>
        </p:nvSpPr>
        <p:spPr>
          <a:xfrm>
            <a:off x="3571876" y="3762230"/>
            <a:ext cx="3339363" cy="198135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SEGURANÇA PÚBLICA</a:t>
            </a:r>
            <a:endParaRPr lang="pt-BR" sz="32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S.U.S.P.</a:t>
            </a:r>
            <a:endParaRPr sz="3000" b="1" dirty="0"/>
          </a:p>
        </p:txBody>
      </p:sp>
      <p:sp>
        <p:nvSpPr>
          <p:cNvPr id="105" name="Google Shape;105;p2"/>
          <p:cNvSpPr/>
          <p:nvPr/>
        </p:nvSpPr>
        <p:spPr>
          <a:xfrm>
            <a:off x="281981" y="298705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SISTEMA ÚNICO DE SEGURANÇA PÚBLICA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115616" y="2033582"/>
            <a:ext cx="60709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PRINCIPAIS PILARES DO ESTADO BRASILEIRO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3" name="Imagem 12" descr="Ícone&#10;&#10;Descrição gerada automaticamente com confiança média">
            <a:extLst>
              <a:ext uri="{FF2B5EF4-FFF2-40B4-BE49-F238E27FC236}">
                <a16:creationId xmlns:a16="http://schemas.microsoft.com/office/drawing/2014/main" id="{B6C2ADB9-7BF3-478A-9CAB-31AB6EEB1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0" y="0"/>
            <a:ext cx="990801" cy="100010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EEA301F-282D-101E-BF23-E5F946D97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8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38108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No âmbito 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Internacional</a:t>
            </a:r>
            <a:endParaRPr lang="pt-BR" sz="2400" b="1" i="0" u="none" strike="noStrike" cap="none" dirty="0">
              <a:solidFill>
                <a:srgbClr val="002060"/>
              </a:solidFill>
              <a:highlight>
                <a:srgbClr val="FFFF00"/>
              </a:highlight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" y="3475956"/>
            <a:ext cx="9126532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RECURSOS DE ORGANIZAÇÕES ESTRANGEIRAS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CORPORAÇÃO ANDINA DE FOMENTO (CAF)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BANCO INTERAMERICANO DE DESENVOLVIMENTO (BID)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2" y="19878"/>
            <a:ext cx="990801" cy="968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276E3C9-F850-F8C1-9A34-C477B481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38108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No âmbito 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Internacional</a:t>
            </a:r>
            <a:endParaRPr lang="pt-BR" sz="2400" b="1" i="0" u="none" strike="noStrike" cap="none" dirty="0">
              <a:solidFill>
                <a:srgbClr val="002060"/>
              </a:solidFill>
              <a:highlight>
                <a:srgbClr val="FFFF00"/>
              </a:highlight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" y="3475956"/>
            <a:ext cx="9126532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RECURSOS DE ORGANIZAÇÕES ESTRANGEIRAS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FUNDO PARA A CONVERGÊNCIA ESTRUTURAL DO MERCOSUL (FOCEM)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OBSERVAÇÃO: </a:t>
            </a: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exclusivamente para cidades das áreas de fronteira nas regiões Norte, Centro-oeste e Sul.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2" y="19878"/>
            <a:ext cx="990801" cy="968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276E3C9-F850-F8C1-9A34-C477B481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8863" y="4581940"/>
            <a:ext cx="89138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DAF09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Montante empréstimo CAF Segurança: </a:t>
            </a:r>
            <a:r>
              <a:rPr lang="pt-BR" sz="2400" b="1" dirty="0">
                <a:solidFill>
                  <a:srgbClr val="0DAF09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US$ 6.000.000,00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Montante da contrapartida Segurança</a:t>
            </a:r>
            <a:r>
              <a:rPr lang="pt-BR" sz="2400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: </a:t>
            </a:r>
            <a:r>
              <a:rPr lang="pt-BR" sz="2400" b="1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US$ 390.000,00</a:t>
            </a:r>
            <a:endParaRPr lang="pt-BR" sz="2400" b="1" i="0" u="none" strike="noStrike" cap="none" dirty="0">
              <a:solidFill>
                <a:srgbClr val="002060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271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0" y="1345171"/>
            <a:ext cx="914400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PROGRAMA MUNICIPAL DE PROTEÇÃO URBANA (PMPU)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300" b="1" dirty="0">
              <a:solidFill>
                <a:schemeClr val="dk1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300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Guarda Municipal de Fortaleza </a:t>
            </a:r>
            <a:r>
              <a:rPr lang="pt-BR" sz="23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(GMF)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300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Secretaria de Segurança Cidadã </a:t>
            </a:r>
            <a:r>
              <a:rPr lang="pt-BR" sz="23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(SESEC)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300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Prefeitura de Fortaleza </a:t>
            </a:r>
            <a:r>
              <a:rPr lang="pt-BR" sz="23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(Programa Cidade com Futuro)</a:t>
            </a: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6" y="0"/>
            <a:ext cx="990801" cy="968947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431454" y="112705"/>
            <a:ext cx="3261432" cy="8731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434604-8ECE-837E-C555-45F525994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C2314033-FF4A-CB8B-B0C0-57F1872776B8}"/>
              </a:ext>
            </a:extLst>
          </p:cNvPr>
          <p:cNvSpPr/>
          <p:nvPr/>
        </p:nvSpPr>
        <p:spPr>
          <a:xfrm>
            <a:off x="101813" y="5857455"/>
            <a:ext cx="69781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Período de execuç</a:t>
            </a: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ão: </a:t>
            </a:r>
            <a:r>
              <a:rPr lang="pt-BR" sz="2400" b="1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5 anos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Prazo do empréstimo: </a:t>
            </a:r>
            <a:r>
              <a:rPr lang="pt-BR" sz="24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16 anos (até 2034)</a:t>
            </a:r>
          </a:p>
        </p:txBody>
      </p:sp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586AFCC4-C211-2E01-8473-D44972A59A62}"/>
              </a:ext>
            </a:extLst>
          </p:cNvPr>
          <p:cNvSpPr/>
          <p:nvPr/>
        </p:nvSpPr>
        <p:spPr>
          <a:xfrm>
            <a:off x="38864" y="3443015"/>
            <a:ext cx="89138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DAF09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Montante empréstimo CAF: </a:t>
            </a:r>
            <a:r>
              <a:rPr lang="pt-BR" sz="2400" b="1" dirty="0">
                <a:solidFill>
                  <a:srgbClr val="0DAF09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US$ 83.250.000,00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Montante da contrapartida</a:t>
            </a:r>
            <a:r>
              <a:rPr lang="pt-BR" sz="2400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: </a:t>
            </a:r>
            <a:r>
              <a:rPr lang="pt-BR" sz="2400" b="1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US$ 83.250.000,00</a:t>
            </a:r>
            <a:endParaRPr lang="pt-BR" sz="2400" b="1" i="0" u="none" strike="noStrike" cap="none" dirty="0">
              <a:solidFill>
                <a:srgbClr val="002060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1057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6271" y="298772"/>
            <a:ext cx="4373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6" y="0"/>
            <a:ext cx="990801" cy="968947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81759" y="112705"/>
            <a:ext cx="3261432" cy="8731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434604-8ECE-837E-C555-45F525994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FD33120-ABBF-2962-274C-876622DD2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475" y="913288"/>
            <a:ext cx="5927593" cy="59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3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4" y="0"/>
            <a:ext cx="990801" cy="98581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22125" y="112705"/>
            <a:ext cx="3261432" cy="8731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941EE1-17F1-FB04-DE67-7313871C2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5E94277-1F9D-08CE-FD53-2267421BEA18}"/>
              </a:ext>
            </a:extLst>
          </p:cNvPr>
          <p:cNvSpPr/>
          <p:nvPr/>
        </p:nvSpPr>
        <p:spPr>
          <a:xfrm>
            <a:off x="9939" y="1383673"/>
            <a:ext cx="911659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PROGRAMA MUNICIPAL DE PROTEÇÃO URBANA (PMPU)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3108BC2-AD2B-4A08-A9A7-2033658371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17917" b="2594"/>
          <a:stretch/>
        </p:blipFill>
        <p:spPr>
          <a:xfrm>
            <a:off x="129209" y="1929016"/>
            <a:ext cx="8875643" cy="48361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E4879F5-919B-4F46-8052-95E77ED36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137" y="5949337"/>
            <a:ext cx="815837" cy="8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3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4" y="0"/>
            <a:ext cx="990801" cy="98581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22125" y="112705"/>
            <a:ext cx="3261432" cy="8731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941EE1-17F1-FB04-DE67-7313871C2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5E94277-1F9D-08CE-FD53-2267421BEA18}"/>
              </a:ext>
            </a:extLst>
          </p:cNvPr>
          <p:cNvSpPr/>
          <p:nvPr/>
        </p:nvSpPr>
        <p:spPr>
          <a:xfrm>
            <a:off x="9939" y="1652026"/>
            <a:ext cx="911659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PROGRAMA MUNICIPAL DE PROTEÇÃO URBANA (PMPU)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8B8986-D709-431E-8C38-4E00187D8B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794"/>
            <a:ext cx="9144000" cy="43338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993911-8850-6A80-106E-56F94779C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344" y="5790313"/>
            <a:ext cx="815837" cy="8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3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4" y="0"/>
            <a:ext cx="990801" cy="98581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22125" y="112705"/>
            <a:ext cx="3261432" cy="8731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941EE1-17F1-FB04-DE67-7313871C2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5E94277-1F9D-08CE-FD53-2267421BEA18}"/>
              </a:ext>
            </a:extLst>
          </p:cNvPr>
          <p:cNvSpPr/>
          <p:nvPr/>
        </p:nvSpPr>
        <p:spPr>
          <a:xfrm>
            <a:off x="9939" y="1512880"/>
            <a:ext cx="911659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CENTRAL DE OPERAÇÕES INTEGRADAS DA BEIRA-MAR (COI-BM)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BF446D7-6350-3C02-2A17-E797810C1D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0" t="8285" r="5017" b="10422"/>
          <a:stretch/>
        </p:blipFill>
        <p:spPr>
          <a:xfrm>
            <a:off x="36291" y="2291577"/>
            <a:ext cx="9071418" cy="3183024"/>
          </a:xfrm>
          <a:prstGeom prst="rect">
            <a:avLst/>
          </a:prstGeom>
        </p:spPr>
      </p:pic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80017BB8-E2FA-9AEE-1C43-B6DE8A0ACEE5}"/>
              </a:ext>
            </a:extLst>
          </p:cNvPr>
          <p:cNvSpPr/>
          <p:nvPr/>
        </p:nvSpPr>
        <p:spPr>
          <a:xfrm>
            <a:off x="1" y="5710495"/>
            <a:ext cx="907141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Considerada pela CAF como </a:t>
            </a:r>
            <a:r>
              <a:rPr lang="pt-BR" sz="2200" b="1" i="1" dirty="0">
                <a:solidFill>
                  <a:srgbClr val="0070C0"/>
                </a:solidFill>
                <a:latin typeface="Georgia" panose="02040502050405020303" pitchFamily="18" charset="0"/>
              </a:rPr>
              <a:t>Case </a:t>
            </a:r>
            <a:r>
              <a:rPr lang="pt-BR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de Sucesso dentre os equipamentos do gênero financiados na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77143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3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4" y="0"/>
            <a:ext cx="990801" cy="98581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22125" y="112705"/>
            <a:ext cx="3261432" cy="8731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941EE1-17F1-FB04-DE67-7313871C2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5E94277-1F9D-08CE-FD53-2267421BEA18}"/>
              </a:ext>
            </a:extLst>
          </p:cNvPr>
          <p:cNvSpPr/>
          <p:nvPr/>
        </p:nvSpPr>
        <p:spPr>
          <a:xfrm>
            <a:off x="9939" y="1324039"/>
            <a:ext cx="911659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REFORMA DA BASE DO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GRUPAMENTO DE OPRAÇÕES ESPECIAIS (GOE)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EA51C0-C108-5916-0BB4-B8BF93C54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t="3755" b="12502"/>
          <a:stretch/>
        </p:blipFill>
        <p:spPr>
          <a:xfrm>
            <a:off x="171709" y="2066942"/>
            <a:ext cx="8793386" cy="474135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5B08408-5A69-70EA-84CD-B66704E687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973" t="7070" r="20392" b="6219"/>
          <a:stretch>
            <a:fillRect/>
          </a:stretch>
        </p:blipFill>
        <p:spPr>
          <a:xfrm>
            <a:off x="171709" y="5607312"/>
            <a:ext cx="1130317" cy="11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7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3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4" y="0"/>
            <a:ext cx="990801" cy="98581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22125" y="112705"/>
            <a:ext cx="3261432" cy="8731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941EE1-17F1-FB04-DE67-7313871C2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5E94277-1F9D-08CE-FD53-2267421BEA18}"/>
              </a:ext>
            </a:extLst>
          </p:cNvPr>
          <p:cNvSpPr/>
          <p:nvPr/>
        </p:nvSpPr>
        <p:spPr>
          <a:xfrm>
            <a:off x="9939" y="1383673"/>
            <a:ext cx="911659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REFORMA DA SEDE DA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COORDENADORIA DE PROTEÇÃO E DEFESA CIVIL</a:t>
            </a:r>
          </a:p>
        </p:txBody>
      </p:sp>
      <p:pic>
        <p:nvPicPr>
          <p:cNvPr id="3" name="Imagem 2" descr="WhatsApp Image 2023-02-08 at 13.16.35">
            <a:extLst>
              <a:ext uri="{FF2B5EF4-FFF2-40B4-BE49-F238E27FC236}">
                <a16:creationId xmlns:a16="http://schemas.microsoft.com/office/drawing/2014/main" id="{D4D78CA8-B49C-FAC7-3C07-8E3782FE9F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39" t="17784" r="119" b="23077"/>
          <a:stretch/>
        </p:blipFill>
        <p:spPr>
          <a:xfrm>
            <a:off x="195328" y="2260826"/>
            <a:ext cx="8780433" cy="4526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970EC-AF9C-CA80-BCF6-F05DD13B58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13" b="616"/>
          <a:stretch>
            <a:fillRect/>
          </a:stretch>
        </p:blipFill>
        <p:spPr>
          <a:xfrm>
            <a:off x="7921233" y="5768400"/>
            <a:ext cx="1054528" cy="10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03720" y="1741221"/>
            <a:ext cx="839016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CENTRO DE GESTÃO INTEGRADA POR VIDEOMONITORAMENTO DE FORTALEZA (CGIVFOR)</a:t>
            </a:r>
            <a:endParaRPr lang="pt-BR" sz="3200" b="1" i="0" u="none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3" y="298772"/>
            <a:ext cx="4592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FINANCIAMENTO 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4" y="0"/>
            <a:ext cx="990801" cy="98581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42551BD-57FF-09D6-6BD0-CC6674C8B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8" t="14140" r="8498" b="18424"/>
          <a:stretch/>
        </p:blipFill>
        <p:spPr>
          <a:xfrm>
            <a:off x="4322125" y="112705"/>
            <a:ext cx="3261432" cy="873109"/>
          </a:xfrm>
          <a:prstGeom prst="rect">
            <a:avLst/>
          </a:prstGeom>
        </p:spPr>
      </p:pic>
      <p:pic>
        <p:nvPicPr>
          <p:cNvPr id="3" name="Imagem 2" descr="WhatsApp Image 2023-05-20 at 19.21.41">
            <a:extLst>
              <a:ext uri="{FF2B5EF4-FFF2-40B4-BE49-F238E27FC236}">
                <a16:creationId xmlns:a16="http://schemas.microsoft.com/office/drawing/2014/main" id="{C9794C1D-9295-CE27-3843-6A64D5BCA5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5"/>
          <a:stretch/>
        </p:blipFill>
        <p:spPr>
          <a:xfrm>
            <a:off x="69574" y="3429000"/>
            <a:ext cx="4647381" cy="32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24775-8B7B-C757-35C5-A701315927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11" t="7800" r="18757" b="10201"/>
          <a:stretch/>
        </p:blipFill>
        <p:spPr>
          <a:xfrm>
            <a:off x="4784701" y="3429001"/>
            <a:ext cx="4289725" cy="32332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941EE1-17F1-FB04-DE67-7313871C2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rgbClr val="B7CCE4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463200" y="4427982"/>
            <a:ext cx="3224216" cy="7479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EDUCAÇÃO PÚBLICA BÁSICA 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– Art. 212 CRFB – 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25%</a:t>
            </a:r>
            <a:endParaRPr sz="1600" dirty="0">
              <a:latin typeface="Georgia" panose="02040502050405020303" pitchFamily="18" charset="0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70912" y="2327482"/>
            <a:ext cx="3216503" cy="89880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SAÚDE PÚBLICA BÁSICA -  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Art. 198, §2º CRFB e Lei Comp. 141 de 2012 – 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15%</a:t>
            </a:r>
            <a:endParaRPr sz="1600" dirty="0">
              <a:latin typeface="Georgia" panose="02040502050405020303" pitchFamily="18" charset="0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63200" y="5867557"/>
            <a:ext cx="3224216" cy="50006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SEGURANÇA PÚBLICA BÁSICA</a:t>
            </a:r>
            <a:endParaRPr sz="1600" b="1" dirty="0">
              <a:latin typeface="Georgia" panose="02040502050405020303" pitchFamily="18" charset="0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348268" y="5852299"/>
            <a:ext cx="3505592" cy="546381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5356381" y="1697219"/>
            <a:ext cx="3454431" cy="203777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Art. 7</a:t>
            </a:r>
            <a:r>
              <a:rPr lang="pt-BR" sz="1400" b="0" i="0" u="sng" baseline="3000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o</a:t>
            </a: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  Os Municípios e o Distrito Federal aplicarão anualmente em ações e serviços públicos de saúde, </a:t>
            </a:r>
            <a:r>
              <a:rPr lang="pt-BR" sz="1400" b="1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no mínimo, 15% (quinze por cento) da arrecadação</a:t>
            </a: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 dos impostos a que se refere o </a:t>
            </a:r>
            <a:r>
              <a:rPr lang="pt-BR" sz="1400" b="0" i="0" u="sng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156</a:t>
            </a: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 e dos recursos de que tratam o </a:t>
            </a:r>
            <a:r>
              <a:rPr lang="pt-BR" sz="1400" b="0" i="0" u="sng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158</a:t>
            </a: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 e a </a:t>
            </a:r>
            <a:r>
              <a:rPr lang="pt-BR" sz="1400" b="0" i="0" u="sng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alínea “b” do inciso I do caput</a:t>
            </a: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 e o </a:t>
            </a:r>
            <a:r>
              <a:rPr lang="pt-BR" sz="1400" b="0" i="0" u="sng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3º do art. 159, todos da Constituição Federal</a:t>
            </a:r>
            <a:r>
              <a:rPr lang="pt-BR" sz="1400" b="0" i="0" dirty="0">
                <a:solidFill>
                  <a:schemeClr val="dk1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. </a:t>
            </a:r>
            <a:endParaRPr sz="1400" dirty="0">
              <a:solidFill>
                <a:schemeClr val="dk1"/>
              </a:solidFill>
              <a:latin typeface="Georgia" panose="02040502050405020303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5356381" y="3873873"/>
            <a:ext cx="3497479" cy="183119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Art. 212.</a:t>
            </a:r>
            <a:r>
              <a:rPr lang="pt-BR" b="0" i="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 A União aplicará, anualmente, nunca menos de dezoito, e os Estados, o Distrito Federal e os </a:t>
            </a:r>
            <a:r>
              <a:rPr lang="pt-BR" b="1" i="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Municípios vinte e cinco por cento, no mínimo, da receita</a:t>
            </a:r>
            <a:r>
              <a:rPr lang="pt-BR" b="0" i="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rPr>
              <a:t> resultante de impostos, compreendida a proveniente de transferências, na manutenção e desenvolvimento do ensino.</a:t>
            </a:r>
            <a:endParaRPr dirty="0">
              <a:solidFill>
                <a:schemeClr val="dk2"/>
              </a:solidFill>
              <a:latin typeface="Georgia" panose="02040502050405020303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6581015" y="1292289"/>
            <a:ext cx="22509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35, Inciso III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122287" y="99460"/>
            <a:ext cx="894278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700" b="1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</a:t>
            </a:r>
            <a:r>
              <a:rPr lang="pt-BR" sz="27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REVISÃO CONSTITUCIONAL</a:t>
            </a:r>
          </a:p>
          <a:p>
            <a:pPr algn="ctr"/>
            <a:r>
              <a:rPr lang="pt-BR" sz="2700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(mínimo exigido da receita municipal)</a:t>
            </a:r>
            <a:endParaRPr lang="pt-BR" sz="2700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79912" y="5895735"/>
            <a:ext cx="1483973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3779912" y="2561005"/>
            <a:ext cx="1483973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779912" y="4570394"/>
            <a:ext cx="1483973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m 17" descr="Ícone&#10;&#10;Descrição gerada automaticamente com confiança média">
            <a:extLst>
              <a:ext uri="{FF2B5EF4-FFF2-40B4-BE49-F238E27FC236}">
                <a16:creationId xmlns:a16="http://schemas.microsoft.com/office/drawing/2014/main" id="{AE81FB64-A8E2-4631-BCFD-58E08D206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792" y="14882"/>
            <a:ext cx="990801" cy="97093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F2CEC90-CE42-1481-0F4B-106F1B613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98257" y="291657"/>
            <a:ext cx="81885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       OS 17 OBJETIVOS GLOBAIS (ODS)</a:t>
            </a:r>
            <a:endParaRPr sz="30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1" y="0"/>
            <a:ext cx="990801" cy="968947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493D508-C182-ADE9-1E39-B636D641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5471"/>
            <a:ext cx="9122314" cy="45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7743368-0CDB-61DF-5E73-02E5412FC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14282" y="1350448"/>
            <a:ext cx="83901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LEI FEDERAL 13.022/2014 e os ODS</a:t>
            </a:r>
            <a:endParaRPr lang="pt-BR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24814" y="298705"/>
            <a:ext cx="84796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ESTATUTO GERAL DAS GUARDAS MUNICIPAIS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14281" y="1762115"/>
            <a:ext cx="8711911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endParaRPr lang="pt-BR" sz="1800" b="1" dirty="0">
              <a:solidFill>
                <a:srgbClr val="0070C0"/>
              </a:solidFill>
            </a:endParaRPr>
          </a:p>
          <a:p>
            <a:pPr algn="just"/>
            <a:r>
              <a:rPr lang="pt-BR" sz="1800" b="1" dirty="0">
                <a:solidFill>
                  <a:srgbClr val="0070C0"/>
                </a:solidFill>
                <a:latin typeface="Georgia" panose="02040502050405020303" pitchFamily="18" charset="0"/>
              </a:rPr>
              <a:t>ARTIGO 5º -  </a:t>
            </a:r>
            <a:r>
              <a:rPr lang="pt-BR" sz="1800" dirty="0">
                <a:solidFill>
                  <a:srgbClr val="002060"/>
                </a:solidFill>
                <a:latin typeface="Georgia" panose="02040502050405020303" pitchFamily="18" charset="0"/>
              </a:rPr>
              <a:t>São competências específicas das guardas municipais (...):</a:t>
            </a:r>
          </a:p>
          <a:p>
            <a:pPr algn="just"/>
            <a:endParaRPr lang="pt-BR" sz="18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1800" b="1" dirty="0">
                <a:solidFill>
                  <a:srgbClr val="0070C0"/>
                </a:solidFill>
                <a:latin typeface="Georgia" panose="02040502050405020303" pitchFamily="18" charset="0"/>
              </a:rPr>
              <a:t>IV - colaborar, de forma integrada com os órgãos de segurança pública, em ações conjuntas que contribuam com a paz social; </a:t>
            </a:r>
          </a:p>
          <a:p>
            <a:pPr algn="just"/>
            <a:endParaRPr lang="pt-BR" sz="1800" dirty="0">
              <a:latin typeface="Georgia" panose="02040502050405020303" pitchFamily="18" charset="0"/>
            </a:endParaRPr>
          </a:p>
          <a:p>
            <a:pPr algn="just"/>
            <a:r>
              <a:rPr lang="pt-BR" sz="1800" b="1" dirty="0">
                <a:solidFill>
                  <a:srgbClr val="0070C0"/>
                </a:solidFill>
                <a:latin typeface="Georgia" panose="02040502050405020303" pitchFamily="18" charset="0"/>
              </a:rPr>
              <a:t>V - colaborar com a pacificação de conflitos que seus integrantes presenciarem, atentando para o respeito aos direitos fundamentais das pessoas; </a:t>
            </a:r>
          </a:p>
          <a:p>
            <a:pPr algn="just"/>
            <a:endParaRPr lang="pt-BR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VII - proteger o patrimônio ecológico, histórico, cultural, arquitetônico e ambiental do Município, inclusive adotando medidas educativas e preventivas; </a:t>
            </a:r>
          </a:p>
          <a:p>
            <a:pPr algn="just"/>
            <a:endParaRPr lang="pt-BR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endParaRPr lang="pt-BR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VIII - cooperar com os demais órgãos de defesa civil em suas atividades;  </a:t>
            </a: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260" y="9940"/>
            <a:ext cx="990801" cy="967814"/>
          </a:xfrm>
          <a:prstGeom prst="rect">
            <a:avLst/>
          </a:prstGeom>
        </p:spPr>
      </p:pic>
      <p:pic>
        <p:nvPicPr>
          <p:cNvPr id="10" name="Picture 8" descr="Resultado de imagem para ods 17 da ONU  parcerias e implementação">
            <a:extLst>
              <a:ext uri="{FF2B5EF4-FFF2-40B4-BE49-F238E27FC236}">
                <a16:creationId xmlns:a16="http://schemas.microsoft.com/office/drawing/2014/main" id="{3FD351A0-E7AF-39E4-5F70-C6222A06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57" y="2951445"/>
            <a:ext cx="466445" cy="46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Resultado de imagem para ODS 16 da ONU">
            <a:extLst>
              <a:ext uri="{FF2B5EF4-FFF2-40B4-BE49-F238E27FC236}">
                <a16:creationId xmlns:a16="http://schemas.microsoft.com/office/drawing/2014/main" id="{4E08A6B5-40AF-DCC7-27DC-3E034C6C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15" y="4013476"/>
            <a:ext cx="530089" cy="5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Resultado de imagem para 17 icones dos ODS individual">
            <a:extLst>
              <a:ext uri="{FF2B5EF4-FFF2-40B4-BE49-F238E27FC236}">
                <a16:creationId xmlns:a16="http://schemas.microsoft.com/office/drawing/2014/main" id="{A18ABB27-9ED4-770E-1033-14193362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84" y="6217609"/>
            <a:ext cx="533349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D9B98BA-81B7-71DA-CD2D-45777860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2"/>
          <a:stretch>
            <a:fillRect/>
          </a:stretch>
        </p:blipFill>
        <p:spPr bwMode="auto">
          <a:xfrm>
            <a:off x="2975612" y="5124895"/>
            <a:ext cx="498172" cy="4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39D1DDF-1025-36C1-01D3-7D0405D9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r="51289"/>
          <a:stretch>
            <a:fillRect/>
          </a:stretch>
        </p:blipFill>
        <p:spPr bwMode="auto">
          <a:xfrm>
            <a:off x="3531950" y="5131531"/>
            <a:ext cx="537456" cy="48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Resultado de imagem para 17 icones dos ODS individual">
            <a:extLst>
              <a:ext uri="{FF2B5EF4-FFF2-40B4-BE49-F238E27FC236}">
                <a16:creationId xmlns:a16="http://schemas.microsoft.com/office/drawing/2014/main" id="{52EE3DEB-560C-43A8-741D-64AECB4F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6" y="5145953"/>
            <a:ext cx="476476" cy="47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CDDA1A0-8F26-4B32-4D31-9D440FED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67992"/>
          <a:stretch>
            <a:fillRect/>
          </a:stretch>
        </p:blipFill>
        <p:spPr bwMode="auto">
          <a:xfrm>
            <a:off x="2220697" y="6220626"/>
            <a:ext cx="585318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esultado de imagem para ODS 16 da ONU">
            <a:extLst>
              <a:ext uri="{FF2B5EF4-FFF2-40B4-BE49-F238E27FC236}">
                <a16:creationId xmlns:a16="http://schemas.microsoft.com/office/drawing/2014/main" id="{C78E5688-C734-73BA-E8C4-89B7C7B1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60" y="2953755"/>
            <a:ext cx="467554" cy="4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Resultado de imagem para 17 icones dos ODS individual">
            <a:extLst>
              <a:ext uri="{FF2B5EF4-FFF2-40B4-BE49-F238E27FC236}">
                <a16:creationId xmlns:a16="http://schemas.microsoft.com/office/drawing/2014/main" id="{FDB4D048-88B2-8ADE-30E9-833A0110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92" y="5125065"/>
            <a:ext cx="497325" cy="4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3A9DA35-BD7D-8404-8BD2-D10FC3874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6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1295788"/>
            <a:ext cx="9144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www.caf.com</a:t>
            </a:r>
            <a:endParaRPr lang="pt-BR" sz="2150" b="1" i="0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endParaRPr lang="pt-BR" sz="2150" b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pt-BR" sz="2150" b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.iadb.org</a:t>
            </a:r>
            <a:endParaRPr lang="pt-BR" sz="2150" b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endParaRPr lang="pt-BR" sz="2150" b="1" i="0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r>
              <a:rPr lang="pt-BR" sz="2150" b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www.ipea.gov.br</a:t>
            </a:r>
            <a:r>
              <a:rPr lang="pt-BR" sz="2150" b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 </a:t>
            </a:r>
            <a:endParaRPr lang="pt-BR" sz="2150" b="1" i="0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endParaRPr lang="pt-BR" sz="2150" b="1" i="0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www.bndes.gov.br</a:t>
            </a:r>
            <a:endParaRPr lang="pt-BR" sz="2150" b="1" i="0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endParaRPr lang="pt-BR" sz="2150" b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www.camara.leg.br</a:t>
            </a:r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 </a:t>
            </a:r>
          </a:p>
          <a:p>
            <a:endParaRPr lang="pt-BR" sz="2150" b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www.fortaleza.ce.gov.br</a:t>
            </a:r>
            <a:endParaRPr lang="pt-BR" sz="2150" b="1" i="0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endParaRPr lang="pt-BR" sz="2150" b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www.institutoagmbrasil.com.br</a:t>
            </a:r>
            <a:r>
              <a:rPr lang="pt-BR" sz="2150" b="1" i="0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 </a:t>
            </a:r>
          </a:p>
          <a:p>
            <a:endParaRPr lang="pt-BR" sz="2150" b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r>
              <a:rPr lang="pt-BR" sz="2150" b="1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BRASIL. Fontes de financiamento da Segurança Pública</a:t>
            </a:r>
            <a:r>
              <a:rPr lang="pt-BR" sz="2150" b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: onde buscar recursos?. Brasília: </a:t>
            </a:r>
            <a:r>
              <a:rPr lang="pt-BR" sz="2150" b="1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MJSP/SENASP, 2021.</a:t>
            </a:r>
            <a:endParaRPr sz="2150" b="1" i="0" u="none" strike="noStrike" cap="none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6847" y="248793"/>
            <a:ext cx="76482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</a:t>
            </a:r>
            <a:r>
              <a:rPr lang="pt-BR" sz="36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ALGUMAS REFERÊNCIAS</a:t>
            </a:r>
            <a:endParaRPr sz="36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5793" y="19878"/>
            <a:ext cx="990801" cy="968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AFB6242-207F-5276-C0CA-64A3708F2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2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28560"/>
            <a:ext cx="9144000" cy="1857364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SEGURANÇA PÚBLICA BÁSICA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– Um direito social</a:t>
            </a:r>
            <a:endParaRPr sz="400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4989431"/>
            <a:ext cx="9144000" cy="1857364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err="1">
                <a:solidFill>
                  <a:schemeClr val="bg1"/>
                </a:solidFill>
              </a:rPr>
              <a:t>instituto_agmbrasil</a:t>
            </a:r>
            <a:endParaRPr lang="pt-BR" sz="4000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bg1"/>
                </a:solidFill>
              </a:rPr>
              <a:t>www.institutoagmbrasil.com.br</a:t>
            </a:r>
          </a:p>
        </p:txBody>
      </p:sp>
      <p:pic>
        <p:nvPicPr>
          <p:cNvPr id="3" name="Imagem 2" descr="Ícone&#10;&#10;Descrição gerada automaticamente com confiança média">
            <a:extLst>
              <a:ext uri="{FF2B5EF4-FFF2-40B4-BE49-F238E27FC236}">
                <a16:creationId xmlns:a16="http://schemas.microsoft.com/office/drawing/2014/main" id="{312EEF55-2375-4558-A42D-AA2BA568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53" y="1942053"/>
            <a:ext cx="3043356" cy="3036259"/>
          </a:xfrm>
          <a:prstGeom prst="rect">
            <a:avLst/>
          </a:prstGeom>
        </p:spPr>
      </p:pic>
      <p:pic>
        <p:nvPicPr>
          <p:cNvPr id="27" name="Picture 2" descr="B:\Desktop\SDG Wheel.jpeg">
            <a:extLst>
              <a:ext uri="{FF2B5EF4-FFF2-40B4-BE49-F238E27FC236}">
                <a16:creationId xmlns:a16="http://schemas.microsoft.com/office/drawing/2014/main" id="{0B4D5201-8A2A-B95D-1716-63D81D1B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377" y="2152221"/>
            <a:ext cx="2682248" cy="2682248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BD5011-E80C-E865-CE26-352E6218A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17" y="2276061"/>
            <a:ext cx="2904315" cy="2438662"/>
          </a:xfrm>
          <a:prstGeom prst="rect">
            <a:avLst/>
          </a:prstGeom>
        </p:spPr>
      </p:pic>
      <p:pic>
        <p:nvPicPr>
          <p:cNvPr id="4" name="Picture 7">
            <a:hlinkClick r:id="rId6" tooltip="https://www.instagram.com/sesecfortaleza/"/>
            <a:extLst>
              <a:ext uri="{FF2B5EF4-FFF2-40B4-BE49-F238E27FC236}">
                <a16:creationId xmlns:a16="http://schemas.microsoft.com/office/drawing/2014/main" id="{C6ABC6B8-58DD-181C-619F-632D33F191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438" y="5380640"/>
            <a:ext cx="556233" cy="55623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1983528"/>
            <a:ext cx="914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C0000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DESAFIOS RECORRENTES</a:t>
            </a:r>
            <a:r>
              <a:rPr lang="pt-BR" sz="2400" b="1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i="0" u="none" strike="noStrike" cap="none" dirty="0">
              <a:solidFill>
                <a:srgbClr val="002060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MPV 1153 que tira a competência de atuação no trânsito da GCM</a:t>
            </a:r>
            <a:r>
              <a:rPr lang="pt-BR" sz="2400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 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38865" y="3009853"/>
            <a:ext cx="906627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  <a:sym typeface="Calibri"/>
              </a:rPr>
              <a:t>Defesa do veto presidencial ao § 5º do Art. 280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Parlamentares comprometidos com a causa: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400" b="1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Dep. GCM Jones Moura (PSD) e Gleisi Hoffmann (PT)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pt-BR" sz="2600" b="1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0" y="1403068"/>
            <a:ext cx="91440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AMEAÇAS AO FINANCIAMENTO DA SEGURANÇA MUNICIPAL</a:t>
            </a:r>
            <a:endParaRPr lang="pt-BR" sz="21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334" y="8527"/>
            <a:ext cx="990801" cy="9772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C4AC529-E41E-7CEE-AF28-3D508D857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1983528"/>
            <a:ext cx="9144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NOVIDADE: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PL 259/2022 tramita para alterar dispositivos da Lei 13.756/2018 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38865" y="3009853"/>
            <a:ext cx="906627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TRANSFERÊNCIA DIRETA FUNDO A FUNDO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Projeto de lei visa garantir a transferência direta de  recursos do Fundo Nacional de Segurança Pública (FNSP) para os Municípios que tenham GCMs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Autor: </a:t>
            </a:r>
            <a:r>
              <a:rPr lang="pt-BR" sz="2600" b="1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Guilherme </a:t>
            </a:r>
            <a:r>
              <a:rPr lang="pt-BR" sz="2600" b="1" dirty="0" err="1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Derrite</a:t>
            </a:r>
            <a:r>
              <a:rPr lang="pt-BR" sz="2600" b="1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 (PP-SP)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Relator: </a:t>
            </a:r>
            <a:r>
              <a:rPr lang="pt-BR" sz="2600" b="1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Delegado Palumbo (MDB-SP)</a:t>
            </a: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334" y="8527"/>
            <a:ext cx="990801" cy="9772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C4AC529-E41E-7CEE-AF28-3D508D857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38108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Executivo (federal/estaduais)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376918" y="3407414"/>
            <a:ext cx="859901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FUNDOS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FUNDO DE DEFESA DOS DIREITOS DIFUSOS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indent="-342900" algn="just"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FUNDO NACIONAL DE SEGURANÇA PÚBLICA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334" y="8527"/>
            <a:ext cx="990801" cy="9772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C4AC529-E41E-7CEE-AF28-3D508D857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8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38108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Executivo (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f</a:t>
            </a: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ederal/estaduais)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376918" y="3407414"/>
            <a:ext cx="859901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INCENTIVOS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INCENTIVOS FISCAIS NA ESFERA ESTADUAL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INCENTIVO FISCAL DO PROGRAMA NACIONAL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DE APOIO À CULTURA</a:t>
            </a: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334" y="41778"/>
            <a:ext cx="990801" cy="91069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8578958-A310-655E-E233-215B07833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0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38108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Executivo (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e</a:t>
            </a: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staduais)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376918" y="3407414"/>
            <a:ext cx="859901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ÁREA AMBIENTAL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TERMOS DE PARCERIA/COOPERAÇÃO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COM ÓRGÃOS AMBIENTAIS DOS ESTADOS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37" y="32480"/>
            <a:ext cx="990801" cy="9676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687A018-BAC3-4381-8A7E-8854E2EB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FFC00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000108"/>
            <a:ext cx="9144000" cy="200020"/>
          </a:xfrm>
          <a:prstGeom prst="rect">
            <a:avLst/>
          </a:prstGeom>
          <a:solidFill>
            <a:srgbClr val="002060">
              <a:alpha val="9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6917" y="2381088"/>
            <a:ext cx="83901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2060"/>
                </a:solidFill>
                <a:highlight>
                  <a:srgbClr val="FFFF00"/>
                </a:highlight>
                <a:latin typeface="Georgia" panose="02040502050405020303" pitchFamily="18" charset="0"/>
                <a:ea typeface="Impact"/>
                <a:cs typeface="Impact"/>
                <a:sym typeface="Impact"/>
              </a:rPr>
              <a:t>Poder Judiciário</a:t>
            </a:r>
          </a:p>
        </p:txBody>
      </p:sp>
      <p:sp>
        <p:nvSpPr>
          <p:cNvPr id="100" name="Google Shape;100;p2"/>
          <p:cNvSpPr txBox="1"/>
          <p:nvPr/>
        </p:nvSpPr>
        <p:spPr>
          <a:xfrm>
            <a:off x="376918" y="3407414"/>
            <a:ext cx="859901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pt-BR" sz="2600" b="1" dirty="0">
                <a:solidFill>
                  <a:schemeClr val="tx1"/>
                </a:solidFill>
                <a:latin typeface="Georgia" panose="02040502050405020303" pitchFamily="18" charset="0"/>
                <a:cs typeface="Calibri"/>
                <a:sym typeface="Calibri"/>
              </a:rPr>
              <a:t>APLICAÇÕES DE PENA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indent="-342900" algn="just"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PENAS PECUNIÁRIAS PELA JUSTIÇA DO TRABALHO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2060"/>
              </a:solidFill>
              <a:latin typeface="Georgia" panose="02040502050405020303" pitchFamily="18" charset="0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  <a:sym typeface="Calibri"/>
              </a:rPr>
              <a:t>PENAS DE PRESTAÇÃO PECUNIÁRIA PELA JUSTIÇA CRIMINAL</a:t>
            </a:r>
            <a:endParaRPr lang="pt-BR" sz="2400" dirty="0">
              <a:solidFill>
                <a:srgbClr val="0070C0"/>
              </a:solidFill>
              <a:latin typeface="Georgia" panose="02040502050405020303" pitchFamily="18" charset="0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27004" y="298772"/>
            <a:ext cx="7648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6197ED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lang="pt-BR" sz="3200" b="1" i="0" u="none" strike="noStrike" cap="none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ONDE BUSCAR RECURSOS?</a:t>
            </a:r>
            <a:endParaRPr sz="3200" b="1" i="0" u="none" strike="noStrike" cap="none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2164" y="1333495"/>
            <a:ext cx="8939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cs typeface="Calibri"/>
                <a:sym typeface="Calibri"/>
              </a:rPr>
              <a:t>FINANCIAMENTO PARA SEGURANÇA PÚBLICA</a:t>
            </a:r>
            <a:endParaRPr lang="pt-BR" sz="2400" dirty="0">
              <a:latin typeface="Georgia" panose="02040502050405020303" pitchFamily="18" charset="0"/>
            </a:endParaRPr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4D0A6C7F-7E50-437C-83D2-5FCCEAA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93" y="0"/>
            <a:ext cx="990801" cy="100010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9FC9CD-499C-B0A0-6D63-0757C2462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" y="94570"/>
            <a:ext cx="971292" cy="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1678</Words>
  <Application>Microsoft Office PowerPoint</Application>
  <PresentationFormat>Apresentação na tela (4:3)</PresentationFormat>
  <Paragraphs>278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Wingdings</vt:lpstr>
      <vt:lpstr>Times New Roman</vt:lpstr>
      <vt:lpstr>Noto Sans Symbols</vt:lpstr>
      <vt:lpstr>Impact</vt:lpstr>
      <vt:lpstr>Arial</vt:lpstr>
      <vt:lpstr>Georgia</vt:lpstr>
      <vt:lpstr>Calibri</vt:lpstr>
      <vt:lpstr>Amasis MT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</dc:creator>
  <cp:lastModifiedBy>Roberto do Nascimento da Silva</cp:lastModifiedBy>
  <cp:revision>54</cp:revision>
  <dcterms:created xsi:type="dcterms:W3CDTF">2018-11-09T12:23:02Z</dcterms:created>
  <dcterms:modified xsi:type="dcterms:W3CDTF">2023-05-31T18:32:21Z</dcterms:modified>
</cp:coreProperties>
</file>