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10" r:id="rId12"/>
    <p:sldId id="309" r:id="rId13"/>
    <p:sldId id="272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E7B2A-8305-4ADB-8918-9A38EB78E202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4907C-C881-441E-A35A-52D922E8BE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3874F6-09A0-4608-8165-37B5B0F36B42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61803E-30E4-4745-BD58-02667D5416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874F6-09A0-4608-8165-37B5B0F36B42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1803E-30E4-4745-BD58-02667D5416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874F6-09A0-4608-8165-37B5B0F36B42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1803E-30E4-4745-BD58-02667D5416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874F6-09A0-4608-8165-37B5B0F36B42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1803E-30E4-4745-BD58-02667D54164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874F6-09A0-4608-8165-37B5B0F36B42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1803E-30E4-4745-BD58-02667D54164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874F6-09A0-4608-8165-37B5B0F36B42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1803E-30E4-4745-BD58-02667D54164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874F6-09A0-4608-8165-37B5B0F36B42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1803E-30E4-4745-BD58-02667D5416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874F6-09A0-4608-8165-37B5B0F36B42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1803E-30E4-4745-BD58-02667D54164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874F6-09A0-4608-8165-37B5B0F36B42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1803E-30E4-4745-BD58-02667D5416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53874F6-09A0-4608-8165-37B5B0F36B42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1803E-30E4-4745-BD58-02667D5416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3874F6-09A0-4608-8165-37B5B0F36B42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61803E-30E4-4745-BD58-02667D54164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3874F6-09A0-4608-8165-37B5B0F36B42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61803E-30E4-4745-BD58-02667D5416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facebook.com/gcmmogimiri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GUARDA BR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2058022" cy="21436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41992"/>
            <a:ext cx="7772400" cy="1829761"/>
          </a:xfrm>
        </p:spPr>
        <p:txBody>
          <a:bodyPr>
            <a:noAutofit/>
          </a:bodyPr>
          <a:lstStyle/>
          <a:p>
            <a:r>
              <a:rPr lang="pt-BR" sz="3200" dirty="0" smtClean="0"/>
              <a:t>XV SEMINÁRIO NACIONAL DE GUARDAS MUNICIPAIS </a:t>
            </a:r>
            <a:br>
              <a:rPr lang="pt-BR" sz="3200" dirty="0" smtClean="0"/>
            </a:br>
            <a:r>
              <a:rPr lang="pt-BR" sz="3200" dirty="0" smtClean="0"/>
              <a:t>E SEGURANÇA PÚBLICA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4300998"/>
            <a:ext cx="7772400" cy="1199704"/>
          </a:xfrm>
        </p:spPr>
        <p:txBody>
          <a:bodyPr/>
          <a:lstStyle/>
          <a:p>
            <a:r>
              <a:rPr lang="pt-BR" dirty="0" smtClean="0"/>
              <a:t>Guarda Civil Municipal de Mogi Mirim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9558" y="5795979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pt-BR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TRABALHOS EDUCATIVOS</a:t>
            </a:r>
            <a:endParaRPr lang="pt-BR" dirty="0"/>
          </a:p>
        </p:txBody>
      </p:sp>
      <p:pic>
        <p:nvPicPr>
          <p:cNvPr id="4" name="Imagem 3" descr="339115561_764617525221975_6625054368951495784_n.jpg"/>
          <p:cNvPicPr>
            <a:picLocks noChangeAspect="1"/>
          </p:cNvPicPr>
          <p:nvPr/>
        </p:nvPicPr>
        <p:blipFill>
          <a:blip r:embed="rId2" cstate="print"/>
          <a:srcRect t="20235"/>
          <a:stretch>
            <a:fillRect/>
          </a:stretch>
        </p:blipFill>
        <p:spPr>
          <a:xfrm>
            <a:off x="539552" y="1340768"/>
            <a:ext cx="2735520" cy="2909326"/>
          </a:xfrm>
          <a:prstGeom prst="rect">
            <a:avLst/>
          </a:prstGeom>
          <a:ln w="1905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m 4" descr="317374607_436373662037619_2864988528723941248_n.jpg"/>
          <p:cNvPicPr>
            <a:picLocks noChangeAspect="1"/>
          </p:cNvPicPr>
          <p:nvPr/>
        </p:nvPicPr>
        <p:blipFill>
          <a:blip r:embed="rId3" cstate="print"/>
          <a:srcRect t="25266"/>
          <a:stretch>
            <a:fillRect/>
          </a:stretch>
        </p:blipFill>
        <p:spPr>
          <a:xfrm>
            <a:off x="1978944" y="3429000"/>
            <a:ext cx="2781774" cy="2771903"/>
          </a:xfrm>
          <a:prstGeom prst="rect">
            <a:avLst/>
          </a:prstGeom>
          <a:ln w="1905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m 5" descr="334262846_898854584666805_914270998990630521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6584" y="1233162"/>
            <a:ext cx="3791880" cy="2843910"/>
          </a:xfrm>
          <a:prstGeom prst="rect">
            <a:avLst/>
          </a:prstGeom>
          <a:ln w="1905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m 6" descr="334510443_2035542183305959_6608906502469560762_n.jpg"/>
          <p:cNvPicPr>
            <a:picLocks noChangeAspect="1"/>
          </p:cNvPicPr>
          <p:nvPr/>
        </p:nvPicPr>
        <p:blipFill>
          <a:blip r:embed="rId5" cstate="print"/>
          <a:srcRect t="15192" b="16444"/>
          <a:stretch>
            <a:fillRect/>
          </a:stretch>
        </p:blipFill>
        <p:spPr>
          <a:xfrm>
            <a:off x="4956584" y="4221088"/>
            <a:ext cx="3791880" cy="1944216"/>
          </a:xfrm>
          <a:prstGeom prst="rect">
            <a:avLst/>
          </a:prstGeom>
          <a:ln w="1905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agem do WhatsApp de 2023-04-27 à(s) 10.28.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5739"/>
          <a:stretch>
            <a:fillRect/>
          </a:stretch>
        </p:blipFill>
        <p:spPr>
          <a:xfrm>
            <a:off x="4355976" y="1844824"/>
            <a:ext cx="3730093" cy="2077490"/>
          </a:xfrm>
          <a:prstGeom prst="rect">
            <a:avLst/>
          </a:prstGeom>
          <a:ln w="1905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PREPARAÇÃO DO CORPO DOCENTE</a:t>
            </a:r>
            <a:endParaRPr lang="pt-BR" dirty="0"/>
          </a:p>
        </p:txBody>
      </p:sp>
      <p:pic>
        <p:nvPicPr>
          <p:cNvPr id="5" name="Imagem 4" descr="Imagem do WhatsApp de 2023-05-24 à(s) 21.30.42.jpg"/>
          <p:cNvPicPr>
            <a:picLocks noChangeAspect="1"/>
          </p:cNvPicPr>
          <p:nvPr/>
        </p:nvPicPr>
        <p:blipFill>
          <a:blip r:embed="rId3" cstate="print"/>
          <a:srcRect t="23781" b="42245"/>
          <a:stretch>
            <a:fillRect/>
          </a:stretch>
        </p:blipFill>
        <p:spPr>
          <a:xfrm>
            <a:off x="1043608" y="4005064"/>
            <a:ext cx="2960524" cy="1788090"/>
          </a:xfrm>
          <a:prstGeom prst="rect">
            <a:avLst/>
          </a:prstGeom>
          <a:ln w="1905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 descr="Imagem do WhatsApp de 2023-05-24 à(s) 21.30.422.jpg"/>
          <p:cNvPicPr>
            <a:picLocks noChangeAspect="1"/>
          </p:cNvPicPr>
          <p:nvPr/>
        </p:nvPicPr>
        <p:blipFill>
          <a:blip r:embed="rId4" cstate="print"/>
          <a:srcRect l="7644" r="5723"/>
          <a:stretch>
            <a:fillRect/>
          </a:stretch>
        </p:blipFill>
        <p:spPr>
          <a:xfrm>
            <a:off x="4067944" y="4005064"/>
            <a:ext cx="4896544" cy="2605244"/>
          </a:xfrm>
          <a:prstGeom prst="rect">
            <a:avLst/>
          </a:prstGeom>
          <a:ln w="1905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Imagem do WhatsApp de 2023-05-24 à(s) 20.03.51.jpg"/>
          <p:cNvPicPr>
            <a:picLocks noChangeAspect="1"/>
          </p:cNvPicPr>
          <p:nvPr/>
        </p:nvPicPr>
        <p:blipFill>
          <a:blip r:embed="rId5" cstate="print"/>
          <a:srcRect t="21016" b="38887"/>
          <a:stretch>
            <a:fillRect/>
          </a:stretch>
        </p:blipFill>
        <p:spPr>
          <a:xfrm>
            <a:off x="467544" y="1196752"/>
            <a:ext cx="3838629" cy="2736304"/>
          </a:xfrm>
          <a:prstGeom prst="rect">
            <a:avLst/>
          </a:prstGeom>
          <a:ln w="1905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338432695_702079931673235_696644553432337008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98008" y="1916832"/>
            <a:ext cx="3394472" cy="4525962"/>
          </a:xfrm>
          <a:prstGeom prst="rect">
            <a:avLst/>
          </a:prstGeom>
          <a:ln w="1905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SABER OUVIR</a:t>
            </a:r>
            <a:endParaRPr lang="pt-BR" dirty="0"/>
          </a:p>
        </p:txBody>
      </p:sp>
      <p:pic>
        <p:nvPicPr>
          <p:cNvPr id="5" name="Imagem 4" descr="338413612_132816343086446_6192877882264050868_n.jpg"/>
          <p:cNvPicPr>
            <a:picLocks noChangeAspect="1"/>
          </p:cNvPicPr>
          <p:nvPr/>
        </p:nvPicPr>
        <p:blipFill>
          <a:blip r:embed="rId3" cstate="print"/>
          <a:srcRect t="20600" r="-3199" b="6951"/>
          <a:stretch>
            <a:fillRect/>
          </a:stretch>
        </p:blipFill>
        <p:spPr>
          <a:xfrm>
            <a:off x="539552" y="1268760"/>
            <a:ext cx="4846484" cy="4536504"/>
          </a:xfrm>
          <a:prstGeom prst="rect">
            <a:avLst/>
          </a:prstGeom>
          <a:ln w="1905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3108" y="1481328"/>
            <a:ext cx="654369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	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FACEBOOK </a:t>
            </a:r>
          </a:p>
          <a:p>
            <a:pPr>
              <a:buNone/>
            </a:pPr>
            <a:r>
              <a:rPr lang="pt-BR" sz="1800" dirty="0" smtClean="0">
                <a:solidFill>
                  <a:srgbClr val="00B0F0"/>
                </a:solidFill>
                <a:hlinkClick r:id="rId2"/>
              </a:rPr>
              <a:t>https://www.facebook.com/gcmmogimirim/</a:t>
            </a:r>
            <a:endParaRPr lang="pt-BR" sz="18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	</a:t>
            </a:r>
          </a:p>
          <a:p>
            <a:pPr>
              <a:buNone/>
            </a:pPr>
            <a:r>
              <a:rPr lang="pt-BR" sz="1800" dirty="0" smtClean="0"/>
              <a:t>INSTAGRAM </a:t>
            </a:r>
          </a:p>
          <a:p>
            <a:pPr>
              <a:buNone/>
            </a:pPr>
            <a:r>
              <a:rPr lang="pt-BR" sz="1800" dirty="0" smtClean="0">
                <a:solidFill>
                  <a:schemeClr val="accent3"/>
                </a:solidFill>
              </a:rPr>
              <a:t>@</a:t>
            </a:r>
            <a:r>
              <a:rPr lang="pt-BR" sz="1800" dirty="0" err="1" smtClean="0">
                <a:solidFill>
                  <a:schemeClr val="accent3"/>
                </a:solidFill>
              </a:rPr>
              <a:t>gcmmogimirim</a:t>
            </a:r>
            <a:endParaRPr lang="pt-BR" sz="1800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88952"/>
            <a:ext cx="8229600" cy="3011486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/>
              <a:t>OBRIGADA</a:t>
            </a:r>
            <a:r>
              <a:rPr lang="pt-BR" sz="6000" dirty="0" smtClean="0"/>
              <a:t>!</a:t>
            </a:r>
            <a:br>
              <a:rPr lang="pt-BR" sz="6000" dirty="0" smtClean="0"/>
            </a:br>
            <a:r>
              <a:rPr lang="pt-BR" sz="4800" dirty="0" smtClean="0"/>
              <a:t>Elaine Navarro</a:t>
            </a:r>
            <a:r>
              <a:rPr lang="pt-BR" sz="6000" dirty="0" smtClean="0"/>
              <a:t/>
            </a:r>
            <a:br>
              <a:rPr lang="pt-BR" sz="6000" dirty="0" smtClean="0"/>
            </a:br>
            <a:r>
              <a:rPr lang="pt-BR" sz="2400" dirty="0" smtClean="0">
                <a:solidFill>
                  <a:srgbClr val="0070C0"/>
                </a:solidFill>
              </a:rPr>
              <a:t>Secretaria de Segurança Pública de Mogi Mirim</a:t>
            </a:r>
            <a:endParaRPr lang="pt-BR" sz="4000" b="0" dirty="0">
              <a:solidFill>
                <a:srgbClr val="0070C0"/>
              </a:solidFill>
            </a:endParaRPr>
          </a:p>
        </p:txBody>
      </p:sp>
      <p:pic>
        <p:nvPicPr>
          <p:cNvPr id="1026" name="Picture 2" descr="Resultado de imagem para simbolo 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86" y="3357562"/>
            <a:ext cx="1023922" cy="1023922"/>
          </a:xfrm>
          <a:prstGeom prst="rect">
            <a:avLst/>
          </a:prstGeom>
          <a:noFill/>
        </p:spPr>
      </p:pic>
      <p:pic>
        <p:nvPicPr>
          <p:cNvPr id="1028" name="Picture 4" descr="Resultado de imagem para simbolo insta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857760"/>
            <a:ext cx="1116746" cy="1094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43204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GUARDA MUNICIPAL ESTRUTURADA CONFORME LEI Nº 13.022/14 É A SOLUÇÃO EFICAZ </a:t>
            </a:r>
            <a:br>
              <a:rPr lang="pt-BR" dirty="0" smtClean="0"/>
            </a:br>
            <a:r>
              <a:rPr lang="pt-BR" dirty="0" smtClean="0"/>
              <a:t>E DEFINITIVA NA SEGURANÇA ESCOLAR PRESTANDO SERVIÇOS DE FORMA PREVENTIVA E COMUNITÁRIA</a:t>
            </a:r>
            <a:endParaRPr lang="pt-BR" dirty="0"/>
          </a:p>
        </p:txBody>
      </p:sp>
      <p:pic>
        <p:nvPicPr>
          <p:cNvPr id="6" name="Imagem 5" descr="LOGO GUARDA BR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653136"/>
            <a:ext cx="1800200" cy="18657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Art</a:t>
            </a:r>
            <a:r>
              <a:rPr lang="pt-BR" dirty="0" smtClean="0"/>
              <a:t>. 3º São princípios mínimos de atuação das guardas municipais</a:t>
            </a:r>
            <a:r>
              <a:rPr lang="pt-BR" dirty="0" smtClean="0"/>
              <a:t>: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 - proteção dos direitos humanos fundamentais, do exercício da cidadania e das liberdades públicas;</a:t>
            </a:r>
          </a:p>
          <a:p>
            <a:pPr algn="just"/>
            <a:r>
              <a:rPr lang="pt-BR" dirty="0" smtClean="0"/>
              <a:t>II - preservação da vida, redução do sofrimento e diminuição das perdas;</a:t>
            </a:r>
          </a:p>
          <a:p>
            <a:pPr algn="just"/>
            <a:r>
              <a:rPr lang="pt-BR" dirty="0" smtClean="0"/>
              <a:t>III - patrulhamento preventivo;</a:t>
            </a:r>
          </a:p>
          <a:p>
            <a:pPr algn="just"/>
            <a:r>
              <a:rPr lang="pt-BR" dirty="0" smtClean="0"/>
              <a:t>IV - compromisso com a evolução social da comunidade; e</a:t>
            </a:r>
          </a:p>
          <a:p>
            <a:pPr algn="just"/>
            <a:r>
              <a:rPr lang="pt-BR" dirty="0" smtClean="0"/>
              <a:t>V - uso progressivo da força</a:t>
            </a:r>
            <a:r>
              <a:rPr lang="pt-BR" dirty="0" smtClean="0"/>
              <a:t>.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CAPÍTULO II</a:t>
            </a:r>
            <a:br>
              <a:rPr lang="pt-BR" dirty="0" smtClean="0"/>
            </a:br>
            <a:r>
              <a:rPr lang="pt-BR" dirty="0" smtClean="0"/>
              <a:t>DOS </a:t>
            </a:r>
            <a:r>
              <a:rPr lang="pt-BR" dirty="0" smtClean="0"/>
              <a:t>PRINCÍPIOS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Art. 4º É competência geral das guardas municipais a proteção de bens, serviços, logradouros públicos municipais e instalações do </a:t>
            </a:r>
            <a:r>
              <a:rPr lang="pt-BR" dirty="0" smtClean="0"/>
              <a:t>município.</a:t>
            </a:r>
          </a:p>
          <a:p>
            <a:pPr algn="just"/>
            <a:r>
              <a:rPr lang="pt-BR" dirty="0" smtClean="0"/>
              <a:t>...</a:t>
            </a:r>
          </a:p>
          <a:p>
            <a:pPr algn="just"/>
            <a:r>
              <a:rPr lang="pt-BR" b="1" dirty="0" smtClean="0">
                <a:solidFill>
                  <a:schemeClr val="accent4"/>
                </a:solidFill>
              </a:rPr>
              <a:t>XVIII - atuar mediante ações preventivas na segurança escolar, zelando pelo entorno e participando de ações educativas com o corpo discente e docente das unidades de ensino municipal, de forma a colaborar com a implantação da cultura de paz na comunidade local.</a:t>
            </a:r>
            <a:endParaRPr lang="pt-BR" b="1" dirty="0">
              <a:solidFill>
                <a:schemeClr val="accent4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0" dirty="0" smtClean="0"/>
              <a:t>CAPÍTULO III</a:t>
            </a:r>
            <a:br>
              <a:rPr lang="pt-BR" b="0" dirty="0" smtClean="0"/>
            </a:br>
            <a:r>
              <a:rPr lang="pt-BR" b="0" dirty="0" smtClean="0"/>
              <a:t>DAS </a:t>
            </a:r>
            <a:r>
              <a:rPr lang="pt-BR" b="0" dirty="0" smtClean="0"/>
              <a:t>COMPETÉNCIAS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Qualquer VTR, seja ela especializada ou não, faz o policiamento preventivo escolar, realizando paradas estratégicas, entradas e saídas das escolas, o que traz maior sensação de segurança aos profissionais da rede de educação,   alunos   e </a:t>
            </a:r>
          </a:p>
          <a:p>
            <a:pPr algn="just">
              <a:buNone/>
            </a:pPr>
            <a:r>
              <a:rPr lang="pt-BR" dirty="0" smtClean="0"/>
              <a:t>	</a:t>
            </a:r>
            <a:r>
              <a:rPr lang="pt-BR" dirty="0" smtClean="0"/>
              <a:t>comunidade em geral.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POLICIAMENTO ESCOLAR</a:t>
            </a:r>
            <a:endParaRPr lang="pt-BR" dirty="0"/>
          </a:p>
        </p:txBody>
      </p:sp>
      <p:pic>
        <p:nvPicPr>
          <p:cNvPr id="5" name="Espaço Reservado para Conteúdo 3" descr="h.jpg"/>
          <p:cNvPicPr>
            <a:picLocks noChangeAspect="1"/>
          </p:cNvPicPr>
          <p:nvPr/>
        </p:nvPicPr>
        <p:blipFill>
          <a:blip r:embed="rId2" cstate="print"/>
          <a:srcRect t="22274" b="39542"/>
          <a:stretch>
            <a:fillRect/>
          </a:stretch>
        </p:blipFill>
        <p:spPr>
          <a:xfrm>
            <a:off x="4788024" y="3717031"/>
            <a:ext cx="3960440" cy="2689759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POLICIAMENTO ESCOLAR</a:t>
            </a:r>
            <a:endParaRPr lang="pt-BR" dirty="0"/>
          </a:p>
        </p:txBody>
      </p:sp>
      <p:pic>
        <p:nvPicPr>
          <p:cNvPr id="6" name="Imagem 5" descr="f.jpg"/>
          <p:cNvPicPr>
            <a:picLocks noChangeAspect="1"/>
          </p:cNvPicPr>
          <p:nvPr/>
        </p:nvPicPr>
        <p:blipFill>
          <a:blip r:embed="rId2" cstate="print"/>
          <a:srcRect l="15789"/>
          <a:stretch>
            <a:fillRect/>
          </a:stretch>
        </p:blipFill>
        <p:spPr>
          <a:xfrm>
            <a:off x="4796026" y="3717032"/>
            <a:ext cx="4096454" cy="2736304"/>
          </a:xfrm>
          <a:prstGeom prst="rect">
            <a:avLst/>
          </a:prstGeom>
          <a:ln w="1270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m 6" descr="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3638" y="1340769"/>
            <a:ext cx="4098449" cy="2304256"/>
          </a:xfrm>
          <a:prstGeom prst="rect">
            <a:avLst/>
          </a:prstGeom>
          <a:ln w="1270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Imagem 8" descr="a.jpg"/>
          <p:cNvPicPr>
            <a:picLocks noChangeAspect="1"/>
          </p:cNvPicPr>
          <p:nvPr/>
        </p:nvPicPr>
        <p:blipFill>
          <a:blip r:embed="rId4" cstate="print"/>
          <a:srcRect t="19950" b="17450"/>
          <a:stretch>
            <a:fillRect/>
          </a:stretch>
        </p:blipFill>
        <p:spPr>
          <a:xfrm>
            <a:off x="539552" y="1340768"/>
            <a:ext cx="4176464" cy="3485946"/>
          </a:xfrm>
          <a:prstGeom prst="rect">
            <a:avLst/>
          </a:prstGeom>
          <a:ln w="1905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POLICIAMENTO ESCOLAR</a:t>
            </a:r>
            <a:endParaRPr lang="pt-BR" dirty="0"/>
          </a:p>
        </p:txBody>
      </p:sp>
      <p:pic>
        <p:nvPicPr>
          <p:cNvPr id="4" name="Espaço Reservado para Conteúdo 3" descr="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4709384" cy="3532038"/>
          </a:xfrm>
          <a:prstGeom prst="rect">
            <a:avLst/>
          </a:prstGeom>
          <a:ln w="1905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m 4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861048"/>
            <a:ext cx="4700077" cy="2642507"/>
          </a:xfrm>
          <a:prstGeom prst="rect">
            <a:avLst/>
          </a:prstGeom>
          <a:ln w="1905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m 5" descr="g.jpg"/>
          <p:cNvPicPr>
            <a:picLocks noChangeAspect="1"/>
          </p:cNvPicPr>
          <p:nvPr/>
        </p:nvPicPr>
        <p:blipFill>
          <a:blip r:embed="rId4" cstate="print"/>
          <a:srcRect t="22700" b="26900"/>
          <a:stretch>
            <a:fillRect/>
          </a:stretch>
        </p:blipFill>
        <p:spPr>
          <a:xfrm>
            <a:off x="5364088" y="1196752"/>
            <a:ext cx="2811484" cy="2520280"/>
          </a:xfrm>
          <a:prstGeom prst="rect">
            <a:avLst/>
          </a:prstGeom>
          <a:ln w="1905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magem do WhatsApp de 2023-05-23 à(s) 13.16.21.jpg"/>
          <p:cNvPicPr>
            <a:picLocks noChangeAspect="1"/>
          </p:cNvPicPr>
          <p:nvPr/>
        </p:nvPicPr>
        <p:blipFill>
          <a:blip r:embed="rId2" cstate="print"/>
          <a:srcRect t="15844" b="10218"/>
          <a:stretch>
            <a:fillRect/>
          </a:stretch>
        </p:blipFill>
        <p:spPr>
          <a:xfrm>
            <a:off x="5292080" y="4221088"/>
            <a:ext cx="3635896" cy="2016224"/>
          </a:xfrm>
          <a:prstGeom prst="rect">
            <a:avLst/>
          </a:prstGeom>
          <a:ln w="1905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PRESENÇA DO GCM NA ESCOLA</a:t>
            </a:r>
            <a:endParaRPr lang="pt-BR" dirty="0"/>
          </a:p>
        </p:txBody>
      </p:sp>
      <p:pic>
        <p:nvPicPr>
          <p:cNvPr id="6" name="Imagem 5" descr="Imagem do WhatsApp de 2023-04-19 à(s) 07.18.41.jpg"/>
          <p:cNvPicPr>
            <a:picLocks noChangeAspect="1"/>
          </p:cNvPicPr>
          <p:nvPr/>
        </p:nvPicPr>
        <p:blipFill>
          <a:blip r:embed="rId3" cstate="print"/>
          <a:srcRect t="33200"/>
          <a:stretch>
            <a:fillRect/>
          </a:stretch>
        </p:blipFill>
        <p:spPr>
          <a:xfrm>
            <a:off x="395536" y="1268760"/>
            <a:ext cx="3857625" cy="4581128"/>
          </a:xfrm>
          <a:prstGeom prst="rect">
            <a:avLst/>
          </a:prstGeom>
          <a:ln w="1905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m 6" descr="11111.jpg"/>
          <p:cNvPicPr>
            <a:picLocks noChangeAspect="1"/>
          </p:cNvPicPr>
          <p:nvPr/>
        </p:nvPicPr>
        <p:blipFill>
          <a:blip r:embed="rId4" cstate="print"/>
          <a:srcRect t="13422"/>
          <a:stretch>
            <a:fillRect/>
          </a:stretch>
        </p:blipFill>
        <p:spPr>
          <a:xfrm>
            <a:off x="4456517" y="1268760"/>
            <a:ext cx="4291947" cy="2786912"/>
          </a:xfrm>
          <a:prstGeom prst="rect">
            <a:avLst/>
          </a:prstGeom>
          <a:ln w="1905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811768"/>
          </a:xfrm>
        </p:spPr>
        <p:txBody>
          <a:bodyPr/>
          <a:lstStyle/>
          <a:p>
            <a:r>
              <a:rPr lang="pt-BR" dirty="0" smtClean="0"/>
              <a:t>Projeto Protetor e Amigo</a:t>
            </a:r>
          </a:p>
          <a:p>
            <a:r>
              <a:rPr lang="pt-BR" dirty="0" smtClean="0"/>
              <a:t>Projeto Guardião</a:t>
            </a:r>
          </a:p>
          <a:p>
            <a:r>
              <a:rPr lang="pt-BR" dirty="0" smtClean="0"/>
              <a:t>Projeto Drogas - Caminho sem volta</a:t>
            </a:r>
          </a:p>
          <a:p>
            <a:r>
              <a:rPr lang="pt-BR" dirty="0" smtClean="0"/>
              <a:t>Projeto CEBE Cidadania</a:t>
            </a:r>
          </a:p>
          <a:p>
            <a:r>
              <a:rPr lang="pt-BR" dirty="0" smtClean="0"/>
              <a:t>Projeto Patrulha Maria da Penha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TRABALHOS EDUCATIVOS</a:t>
            </a:r>
            <a:endParaRPr lang="pt-BR" dirty="0"/>
          </a:p>
        </p:txBody>
      </p:sp>
      <p:pic>
        <p:nvPicPr>
          <p:cNvPr id="5" name="Imagem 4" descr="336191925_594417152301775_3022730769822956061_n.jpg"/>
          <p:cNvPicPr>
            <a:picLocks noChangeAspect="1"/>
          </p:cNvPicPr>
          <p:nvPr/>
        </p:nvPicPr>
        <p:blipFill>
          <a:blip r:embed="rId2" cstate="print"/>
          <a:srcRect l="12859" t="26649" b="13344"/>
          <a:stretch>
            <a:fillRect/>
          </a:stretch>
        </p:blipFill>
        <p:spPr>
          <a:xfrm>
            <a:off x="611560" y="3861048"/>
            <a:ext cx="3903923" cy="2016224"/>
          </a:xfrm>
          <a:prstGeom prst="rect">
            <a:avLst/>
          </a:prstGeom>
          <a:ln w="1905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m 5" descr="1111.jpg"/>
          <p:cNvPicPr>
            <a:picLocks noChangeAspect="1"/>
          </p:cNvPicPr>
          <p:nvPr/>
        </p:nvPicPr>
        <p:blipFill>
          <a:blip r:embed="rId3" cstate="print"/>
          <a:srcRect t="12060" b="10759"/>
          <a:stretch>
            <a:fillRect/>
          </a:stretch>
        </p:blipFill>
        <p:spPr>
          <a:xfrm>
            <a:off x="4682447" y="4149080"/>
            <a:ext cx="4282041" cy="2470430"/>
          </a:xfrm>
          <a:prstGeom prst="rect">
            <a:avLst/>
          </a:prstGeom>
          <a:ln w="1905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2554</TotalTime>
  <Words>248</Words>
  <Application>Microsoft Office PowerPoint</Application>
  <PresentationFormat>Apresentação na tela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Concurso</vt:lpstr>
      <vt:lpstr>XV SEMINÁRIO NACIONAL DE GUARDAS MUNICIPAIS  E SEGURANÇA PÚBLICA</vt:lpstr>
      <vt:lpstr>GUARDA MUNICIPAL ESTRUTURADA CONFORME LEI Nº 13.022/14 É A SOLUÇÃO EFICAZ  E DEFINITIVA NA SEGURANÇA ESCOLAR PRESTANDO SERVIÇOS DE FORMA PREVENTIVA E COMUNITÁRIA</vt:lpstr>
      <vt:lpstr>CAPÍTULO II DOS PRINCÍPIOS</vt:lpstr>
      <vt:lpstr>CAPÍTULO III DAS COMPETÉNCIAS</vt:lpstr>
      <vt:lpstr>POLICIAMENTO ESCOLAR</vt:lpstr>
      <vt:lpstr>POLICIAMENTO ESCOLAR</vt:lpstr>
      <vt:lpstr>POLICIAMENTO ESCOLAR</vt:lpstr>
      <vt:lpstr>PRESENÇA DO GCM NA ESCOLA</vt:lpstr>
      <vt:lpstr>TRABALHOS EDUCATIVOS</vt:lpstr>
      <vt:lpstr>TRABALHOS EDUCATIVOS</vt:lpstr>
      <vt:lpstr>PREPARAÇÃO DO CORPO DOCENTE</vt:lpstr>
      <vt:lpstr>SABER OUVIR</vt:lpstr>
      <vt:lpstr>OBRIGADA! Elaine Navarro Secretaria de Segurança Pública de Mogi Mirim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Protetor e Amigo</dc:title>
  <dc:creator>DEFESA CIVIL</dc:creator>
  <cp:lastModifiedBy>elaine.navarro</cp:lastModifiedBy>
  <cp:revision>196</cp:revision>
  <dcterms:created xsi:type="dcterms:W3CDTF">2019-02-21T12:08:06Z</dcterms:created>
  <dcterms:modified xsi:type="dcterms:W3CDTF">2023-05-29T14:45:05Z</dcterms:modified>
</cp:coreProperties>
</file>