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57" r:id="rId4"/>
    <p:sldId id="258" r:id="rId5"/>
    <p:sldId id="271" r:id="rId6"/>
    <p:sldId id="272" r:id="rId7"/>
    <p:sldId id="259" r:id="rId8"/>
    <p:sldId id="260" r:id="rId9"/>
    <p:sldId id="273" r:id="rId10"/>
    <p:sldId id="261" r:id="rId11"/>
    <p:sldId id="262" r:id="rId12"/>
    <p:sldId id="263" r:id="rId13"/>
    <p:sldId id="276" r:id="rId14"/>
    <p:sldId id="265" r:id="rId15"/>
    <p:sldId id="266" r:id="rId16"/>
    <p:sldId id="277" r:id="rId17"/>
    <p:sldId id="268" r:id="rId18"/>
    <p:sldId id="269" r:id="rId19"/>
    <p:sldId id="270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leismunicipais.com.br/a/ba/j/jacobina/lei-ordinaria/2012/111/1111/lei-ordinaria-n-1111-2012-altera-o-artigo-1-da-lei-n-683-de-04-de-novembro-de-2004-e-da-outras-providencia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LEIS/2003/L10.826.htm#art6v" TargetMode="External"/><Relationship Id="rId2" Type="http://schemas.openxmlformats.org/officeDocument/2006/relationships/hyperlink" Target="https://www.planalto.gov.br/ccivil_03/LEIS/2003/L10.826.htm#art6ii.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lanalto.gov.br/ccivil_03/LEIS/2003/L10.826.htm#art4iii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lanalto.gov.br/ccivil_03/_Ato2007-2010/2008/Lei/L11706.htm#art1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lanalto.gov.br/ccivil_03/_Ato2011-2014/2014/Lei/L12993.htm#art1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lanalto.gov.br/ccivil_03/_ato2019-2022/2019/decreto/D10030.htm#art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legislacao.planalto.gov.br/legisla/legislacao.nsf/Viw_Identificacao/lei%2010.826-2003?OpenDocumen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ismunicipais.com.br/a/ba/j/jacobina/lei-ordinaria/2004/68/683/lei-ordinaria-n-683-2004-altera-a-lei-municipal-n-20-de-24-de-julho-de-1967-e-da-outras-providencias" TargetMode="External"/><Relationship Id="rId2" Type="http://schemas.openxmlformats.org/officeDocument/2006/relationships/hyperlink" Target="https://leismunicipais.com.br/a/ba/j/jacobina/lei-ordinaria/1967/2/20/lei-ordinaria-n-20-1967-este-ato-ainda-nao-esta-disponivel-no-sistema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447800"/>
            <a:ext cx="12192000" cy="2143539"/>
          </a:xfrm>
        </p:spPr>
        <p:txBody>
          <a:bodyPr/>
          <a:lstStyle/>
          <a:p>
            <a:pPr algn="ctr"/>
            <a:r>
              <a:rPr lang="pt-BR" sz="5400" b="1" dirty="0" smtClean="0">
                <a:latin typeface="Arial Narrow" panose="020B0606020202030204" pitchFamily="34" charset="0"/>
              </a:rPr>
              <a:t>AS NUANCES DO PORTE DE ARMA DAS GUARDAS CIVIS DO BRASIL</a:t>
            </a:r>
            <a:endParaRPr lang="pt-BR" sz="5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15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662609"/>
            <a:ext cx="11953461" cy="5585791"/>
          </a:xfrm>
        </p:spPr>
        <p:txBody>
          <a:bodyPr>
            <a:noAutofit/>
          </a:bodyPr>
          <a:lstStyle/>
          <a:p>
            <a:pPr algn="just"/>
            <a:r>
              <a:rPr lang="pt-BR" sz="3200" u="sng" dirty="0"/>
              <a:t>Art. 1º</a:t>
            </a:r>
            <a:r>
              <a:rPr lang="pt-BR" sz="3200" b="1" dirty="0"/>
              <a:t>  A GUARDA MUNICIPAL DE JACOBINA, criada em 24 de Julho de 1967 subordinada ao Gabinete do (a) prefeito (a), vinculada a Secretaria de Administração Geral é Corporação permanente, uniformizada na cor azul marinho, </a:t>
            </a:r>
            <a:r>
              <a:rPr lang="pt-BR" sz="4400" b="1" dirty="0">
                <a:solidFill>
                  <a:srgbClr val="FF0000"/>
                </a:solidFill>
                <a:effectLst>
                  <a:outerShdw blurRad="12700" dist="38100" dir="2700000" algn="tl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ARMADA</a:t>
            </a:r>
            <a:r>
              <a:rPr lang="pt-BR" sz="3200" b="1" dirty="0">
                <a:effectLst>
                  <a:outerShdw blurRad="12700" dist="38100" dir="2700000" algn="tl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pt-BR" sz="3200" b="1" dirty="0"/>
              <a:t>e devidamente aparelhada, efetuando o policiamento diurno e noturno da cidade, tendo como principio à defesa da vida, bens, serviços, instalações e o meio ambiente, respeitando a doutrina dos Direitos Humanos, conforme artigo 5º e artigo 144 parágrafo 8º da Constituição Federal. (Redação dada pela Lei nº </a:t>
            </a:r>
            <a:r>
              <a:rPr lang="pt-BR" sz="3200" b="1" u="sng" dirty="0">
                <a:hlinkClick r:id="rId2"/>
              </a:rPr>
              <a:t>1111</a:t>
            </a:r>
            <a:r>
              <a:rPr lang="pt-BR" sz="3200" b="1" dirty="0"/>
              <a:t>/2012)</a:t>
            </a:r>
            <a:endParaRPr lang="pt-BR" sz="3200" dirty="0"/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92263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01332" cy="1400530"/>
          </a:xfrm>
        </p:spPr>
        <p:txBody>
          <a:bodyPr/>
          <a:lstStyle/>
          <a:p>
            <a:pPr algn="ctr"/>
            <a:r>
              <a:rPr lang="pt-BR" b="1" dirty="0"/>
              <a:t>INSTRUÇÃO NORMATIVA Nº 201-DG/PF, DE 9 DE JULHO DE 2021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3312" y="3167270"/>
            <a:ext cx="10850149" cy="3081129"/>
          </a:xfrm>
        </p:spPr>
        <p:txBody>
          <a:bodyPr/>
          <a:lstStyle/>
          <a:p>
            <a:pPr algn="ctr"/>
            <a:r>
              <a:rPr lang="pt-BR" sz="4800" dirty="0"/>
              <a:t>Do porte funcional das Guardas Civis Municipais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928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2052918"/>
            <a:ext cx="11516139" cy="4195481"/>
          </a:xfrm>
        </p:spPr>
        <p:txBody>
          <a:bodyPr/>
          <a:lstStyle/>
          <a:p>
            <a:pPr algn="just"/>
            <a:r>
              <a:rPr lang="pt-BR" sz="3200" dirty="0"/>
              <a:t>Art. 38. Os superintendentes regionais - mediante acordo de cooperação técnica com as prefeituras com vigência de dez anos - </a:t>
            </a:r>
            <a:r>
              <a:rPr lang="pt-BR" sz="4400" b="1" dirty="0">
                <a:solidFill>
                  <a:srgbClr val="FF0000"/>
                </a:solidFill>
              </a:rPr>
              <a:t>PODERÃO</a:t>
            </a:r>
            <a:r>
              <a:rPr lang="pt-BR" sz="3200" dirty="0"/>
              <a:t> conceder porte de arma de fogo funcional aos guardas civis municipais, desde que atendidos os requisitos mencionados nos </a:t>
            </a:r>
            <a:r>
              <a:rPr lang="pt-BR" sz="3200" dirty="0" err="1"/>
              <a:t>arts</a:t>
            </a:r>
            <a:r>
              <a:rPr lang="pt-BR" sz="3200" dirty="0"/>
              <a:t>. 29-A a 29-D do Decreto nº 9.847, de 2019.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308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800" b="1" dirty="0" smtClean="0"/>
              <a:t>NÃO FOMOS LEMBRADOS</a:t>
            </a:r>
            <a:endParaRPr lang="pt-BR" sz="4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942" y="2052918"/>
            <a:ext cx="11510682" cy="4195481"/>
          </a:xfrm>
        </p:spPr>
        <p:txBody>
          <a:bodyPr>
            <a:normAutofit/>
          </a:bodyPr>
          <a:lstStyle/>
          <a:p>
            <a:pPr lvl="0" algn="just">
              <a:buClr>
                <a:srgbClr val="ACD433"/>
              </a:buClr>
            </a:pPr>
            <a:r>
              <a:rPr lang="pt-BR" sz="3600" dirty="0">
                <a:solidFill>
                  <a:prstClr val="white"/>
                </a:solidFill>
              </a:rPr>
              <a:t>Art. 50. Para conservar a autorização de porte de arma de fogo, os integrantes dos órgãos e instituições mencionados no art. </a:t>
            </a:r>
            <a:r>
              <a:rPr lang="pt-BR" sz="4000" b="1" dirty="0">
                <a:solidFill>
                  <a:srgbClr val="FF0000"/>
                </a:solidFill>
              </a:rPr>
              <a:t>30 do Decreto </a:t>
            </a:r>
            <a:r>
              <a:rPr lang="pt-BR" sz="3600" dirty="0">
                <a:solidFill>
                  <a:prstClr val="white"/>
                </a:solidFill>
              </a:rPr>
              <a:t>nº 9.847, de 2019, quando aposentados, </a:t>
            </a:r>
            <a:r>
              <a:rPr lang="pt-BR" sz="4000" b="1" dirty="0">
                <a:solidFill>
                  <a:srgbClr val="FF0000"/>
                </a:solidFill>
              </a:rPr>
              <a:t>DEVERÃO</a:t>
            </a:r>
            <a:r>
              <a:rPr lang="pt-BR" sz="3600" dirty="0">
                <a:solidFill>
                  <a:prstClr val="white"/>
                </a:solidFill>
              </a:rPr>
              <a:t> submeter-se a avaliação de aptidão psicológica a cada DEZ ANOS.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017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DECRETO 9.847 DE 2019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2052918"/>
            <a:ext cx="11582400" cy="4195481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pt-BR" sz="7600" dirty="0" smtClean="0"/>
              <a:t>Art</a:t>
            </a:r>
            <a:r>
              <a:rPr lang="pt-BR" sz="7600" dirty="0"/>
              <a:t>. 30.  Os integrantes das Forças Armadas e os servidores dos órgãos, instituições e corporações mencionados nos </a:t>
            </a:r>
            <a:r>
              <a:rPr lang="pt-BR" sz="7600" u="sng" dirty="0">
                <a:hlinkClick r:id="rId2"/>
              </a:rPr>
              <a:t>incisos II</a:t>
            </a:r>
            <a:r>
              <a:rPr lang="pt-BR" sz="7600" dirty="0"/>
              <a:t>, </a:t>
            </a:r>
            <a:r>
              <a:rPr lang="pt-BR" sz="7600" u="sng" dirty="0">
                <a:hlinkClick r:id="rId3"/>
              </a:rPr>
              <a:t>V, VI e VII do </a:t>
            </a:r>
            <a:r>
              <a:rPr lang="pt-BR" sz="7600" b="1" u="sng" dirty="0">
                <a:hlinkClick r:id="rId3"/>
              </a:rPr>
              <a:t>caput</a:t>
            </a:r>
            <a:r>
              <a:rPr lang="pt-BR" sz="7600" u="sng" dirty="0">
                <a:hlinkClick r:id="rId3"/>
              </a:rPr>
              <a:t> do art. 6º da Lei nº 10.826, de 2003</a:t>
            </a:r>
            <a:r>
              <a:rPr lang="pt-BR" sz="7600" dirty="0"/>
              <a:t>, transferidos para a reserva remunerada ou aposentados, para conservarem a autorização de porte de arma de fogo de sua propriedade deverão </a:t>
            </a:r>
            <a:r>
              <a:rPr lang="pt-BR" sz="7600" dirty="0" smtClean="0"/>
              <a:t>submeter-</a:t>
            </a:r>
          </a:p>
          <a:p>
            <a:pPr algn="just"/>
            <a:endParaRPr lang="pt-BR" sz="7600" dirty="0"/>
          </a:p>
          <a:p>
            <a:pPr algn="just"/>
            <a:r>
              <a:rPr lang="pt-BR" sz="7600" dirty="0" smtClean="0"/>
              <a:t>se</a:t>
            </a:r>
            <a:r>
              <a:rPr lang="pt-BR" sz="7600" dirty="0"/>
              <a:t>, a cada dez anos, aos testes de avaliação psicológica a que faz menção o </a:t>
            </a:r>
            <a:r>
              <a:rPr lang="pt-BR" sz="7600" u="sng" dirty="0">
                <a:hlinkClick r:id="rId4"/>
              </a:rPr>
              <a:t>inciso III do </a:t>
            </a:r>
            <a:r>
              <a:rPr lang="pt-BR" sz="7600" b="1" u="sng" dirty="0">
                <a:hlinkClick r:id="rId4"/>
              </a:rPr>
              <a:t>caput</a:t>
            </a:r>
            <a:r>
              <a:rPr lang="pt-BR" sz="7600" u="sng" dirty="0">
                <a:hlinkClick r:id="rId4"/>
              </a:rPr>
              <a:t> do art. 4º da Lei nº 10.826, de 2003</a:t>
            </a:r>
            <a:r>
              <a:rPr lang="pt-BR" sz="7600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834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9270" y="452718"/>
            <a:ext cx="12072730" cy="1400530"/>
          </a:xfrm>
        </p:spPr>
        <p:txBody>
          <a:bodyPr/>
          <a:lstStyle/>
          <a:p>
            <a:pPr marL="342900" lvl="0" indent="-342900" algn="ctr">
              <a:spcBef>
                <a:spcPts val="1000"/>
              </a:spcBef>
            </a:pPr>
            <a:r>
              <a:rPr lang="pt-BR" sz="3600" b="1" dirty="0" smtClean="0">
                <a:solidFill>
                  <a:srgbClr val="FF0000"/>
                </a:solidFill>
              </a:rPr>
              <a:t>AQUI TEMOS  MAIS UMA DISCRIMINAÇÃO</a:t>
            </a:r>
            <a:r>
              <a:rPr lang="pt-BR" sz="2800" b="1" dirty="0" smtClean="0">
                <a:solidFill>
                  <a:prstClr val="white"/>
                </a:solidFill>
              </a:rPr>
              <a:t/>
            </a:r>
            <a:br>
              <a:rPr lang="pt-BR" sz="2800" b="1" dirty="0" smtClean="0">
                <a:solidFill>
                  <a:prstClr val="white"/>
                </a:solidFill>
              </a:rPr>
            </a:br>
            <a:r>
              <a:rPr lang="da-DK" sz="3600" b="1" dirty="0">
                <a:solidFill>
                  <a:prstClr val="white"/>
                </a:solidFill>
              </a:rPr>
              <a:t>(Vide ADIN 5538)   (Vide ADIN 5948)   </a:t>
            </a:r>
            <a:r>
              <a:rPr lang="da-DK" sz="3600" b="1" dirty="0" smtClean="0">
                <a:solidFill>
                  <a:prstClr val="white"/>
                </a:solidFill>
              </a:rPr>
              <a:t>(</a:t>
            </a:r>
            <a:r>
              <a:rPr lang="da-DK" sz="3600" b="1" dirty="0">
                <a:solidFill>
                  <a:prstClr val="white"/>
                </a:solidFill>
              </a:rPr>
              <a:t>Vide ADC 38)</a:t>
            </a:r>
            <a:r>
              <a:rPr lang="pt-BR" sz="3600" b="1" dirty="0">
                <a:solidFill>
                  <a:prstClr val="white"/>
                </a:solidFill>
              </a:rPr>
              <a:t/>
            </a:r>
            <a:br>
              <a:rPr lang="pt-BR" sz="3600" b="1" dirty="0">
                <a:solidFill>
                  <a:prstClr val="white"/>
                </a:solidFill>
              </a:rPr>
            </a:br>
            <a:r>
              <a:rPr lang="pt-BR" sz="3600" dirty="0">
                <a:solidFill>
                  <a:prstClr val="white"/>
                </a:solidFill>
              </a:rPr>
              <a:t/>
            </a:r>
            <a:br>
              <a:rPr lang="pt-BR" sz="3600" dirty="0">
                <a:solidFill>
                  <a:prstClr val="white"/>
                </a:solidFill>
              </a:rPr>
            </a:b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9270" y="2353235"/>
            <a:ext cx="11820939" cy="389516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sz="3200" dirty="0" smtClean="0"/>
              <a:t>ART. 6º DA LEI 10.826 DE 22 DE DEZEMBRO DE 2003</a:t>
            </a:r>
          </a:p>
          <a:p>
            <a:pPr algn="just"/>
            <a:r>
              <a:rPr lang="pt-BR" sz="3200" dirty="0" smtClean="0"/>
              <a:t>§ </a:t>
            </a:r>
            <a:r>
              <a:rPr lang="pt-BR" sz="3200" dirty="0"/>
              <a:t>1</a:t>
            </a:r>
            <a:r>
              <a:rPr lang="pt-BR" sz="3200" u="sng" baseline="30000" dirty="0"/>
              <a:t>o</a:t>
            </a:r>
            <a:r>
              <a:rPr lang="pt-BR" sz="3200" dirty="0"/>
              <a:t>  As pessoas previstas nos incisos I, II, III, V e VI do caput</a:t>
            </a:r>
            <a:r>
              <a:rPr lang="pt-BR" sz="3200" i="1" dirty="0"/>
              <a:t> </a:t>
            </a:r>
            <a:r>
              <a:rPr lang="pt-BR" sz="3200" dirty="0"/>
              <a:t>deste artigo </a:t>
            </a:r>
            <a:r>
              <a:rPr lang="pt-BR" sz="4000" b="1" dirty="0" smtClean="0">
                <a:solidFill>
                  <a:srgbClr val="FF0000"/>
                </a:solidFill>
              </a:rPr>
              <a:t>TERÃO</a:t>
            </a:r>
            <a:r>
              <a:rPr lang="pt-BR" sz="3200" dirty="0" smtClean="0"/>
              <a:t> </a:t>
            </a:r>
            <a:r>
              <a:rPr lang="pt-BR" sz="3200" dirty="0"/>
              <a:t>direito de portar arma de fogo de propriedade particular ou fornecida pela respectiva corporação ou instituição, mesmo fora de serviço, nos termos do regulamento desta Lei, com validade em </a:t>
            </a:r>
            <a:r>
              <a:rPr lang="pt-BR" sz="4800" b="1" dirty="0" smtClean="0">
                <a:solidFill>
                  <a:srgbClr val="FF0000"/>
                </a:solidFill>
              </a:rPr>
              <a:t>ÂMBITO NACIONAL</a:t>
            </a:r>
            <a:r>
              <a:rPr lang="pt-BR" sz="3200" dirty="0" smtClean="0"/>
              <a:t> </a:t>
            </a:r>
            <a:r>
              <a:rPr lang="pt-BR" sz="3200" dirty="0"/>
              <a:t>para aquelas constantes dos incisos I, II, V e VI.                   </a:t>
            </a:r>
            <a:r>
              <a:rPr lang="pt-BR" sz="3200" u="sng" dirty="0">
                <a:hlinkClick r:id="rId2"/>
              </a:rPr>
              <a:t>(Redação dada pela Lei nº 11.706, de 2008)</a:t>
            </a:r>
            <a:r>
              <a:rPr lang="pt-BR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5518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800" b="1" dirty="0" smtClean="0"/>
              <a:t>TRATAMENTO DESIGUAL</a:t>
            </a:r>
            <a:endParaRPr lang="pt-BR" sz="4800" b="1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057400"/>
            <a:ext cx="5459506" cy="4128247"/>
          </a:xfrm>
        </p:spPr>
      </p:pic>
    </p:spTree>
    <p:extLst>
      <p:ext uri="{BB962C8B-B14F-4D97-AF65-F5344CB8AC3E}">
        <p14:creationId xmlns:p14="http://schemas.microsoft.com/office/powerpoint/2010/main" val="148209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b="1" dirty="0" smtClean="0"/>
              <a:t>PRESTÍGIO OU ESQUECIMENTO?</a:t>
            </a:r>
            <a:endParaRPr lang="pt-BR" sz="4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783" y="2052918"/>
            <a:ext cx="11622155" cy="4195481"/>
          </a:xfrm>
        </p:spPr>
        <p:txBody>
          <a:bodyPr>
            <a:norm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  <a:buClr>
                <a:srgbClr val="ACD433"/>
              </a:buClr>
            </a:pPr>
            <a:r>
              <a:rPr lang="pt-BR" sz="37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§ 1º-B. Os integrantes do quadro efetivo de agentes e guardas prisionais poderão portar arma de fogo de propriedade particular ou </a:t>
            </a:r>
            <a:r>
              <a:rPr lang="pt-BR" sz="44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FORNECIDA </a:t>
            </a:r>
            <a:r>
              <a:rPr lang="pt-BR" sz="37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 respectiva corporação ou instituição, mesmo fora de serviço, desde que estejam:                        </a:t>
            </a:r>
            <a:r>
              <a:rPr lang="pt-BR" sz="3700" u="sng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(Incluído pela Lei nº 12.993, de 2014)</a:t>
            </a:r>
            <a:r>
              <a:rPr lang="pt-BR" sz="37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4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0271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PRESTÍGIO OU DISCRIMINAÇÃO?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2052918"/>
            <a:ext cx="11463130" cy="4195481"/>
          </a:xfrm>
        </p:spPr>
        <p:txBody>
          <a:bodyPr>
            <a:normAutofit fontScale="925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§ 4</a:t>
            </a:r>
            <a:r>
              <a:rPr lang="pt-BR" sz="3600" u="sng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pt-BR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Os integrantes das Forças Armadas, das polícias federais e estaduais e do Distrito Federal, bem como os militares dos Estados e do Distrito Federal, ao exercerem o direito descrito no </a:t>
            </a:r>
            <a:r>
              <a:rPr lang="pt-BR" sz="4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4</a:t>
            </a:r>
            <a:r>
              <a:rPr lang="pt-BR" sz="4400" b="1" u="sng" baseline="300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pt-BR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ficam dispensados do cumprimento do disposto nos incisos </a:t>
            </a:r>
            <a:r>
              <a:rPr lang="pt-BR" sz="4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I, II e III </a:t>
            </a:r>
            <a:r>
              <a:rPr lang="pt-BR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mesmo artigo, na forma do regulamento desta Lei.</a:t>
            </a:r>
            <a:endParaRPr lang="pt-BR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546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600200"/>
          </a:xfrm>
        </p:spPr>
        <p:txBody>
          <a:bodyPr/>
          <a:lstStyle/>
          <a:p>
            <a:pPr marL="342900" lvl="0" indent="-342900" algn="ctr">
              <a:spcBef>
                <a:spcPts val="1000"/>
              </a:spcBef>
            </a:pPr>
            <a:r>
              <a:rPr lang="pt-BR" sz="3200" b="1" dirty="0">
                <a:solidFill>
                  <a:prstClr val="white"/>
                </a:solidFill>
              </a:rPr>
              <a:t>AINDA NO ARTIGO 29-A DO MESMO DECRETO EM SEU PARÁGRAFO ÚNICO, VEJAMOS</a:t>
            </a:r>
            <a:r>
              <a:rPr lang="pt-BR" sz="3200" b="1" dirty="0" smtClean="0">
                <a:solidFill>
                  <a:prstClr val="white"/>
                </a:solidFill>
              </a:rPr>
              <a:t>:</a:t>
            </a:r>
            <a:br>
              <a:rPr lang="pt-BR" sz="3200" b="1" dirty="0" smtClean="0">
                <a:solidFill>
                  <a:prstClr val="white"/>
                </a:solidFill>
              </a:rPr>
            </a:br>
            <a:r>
              <a:rPr lang="pt-BR" sz="3200" b="1" dirty="0" smtClean="0">
                <a:solidFill>
                  <a:srgbClr val="FF0000"/>
                </a:solidFill>
              </a:rPr>
              <a:t>ESTADOS LIMITROFES</a:t>
            </a:r>
            <a:r>
              <a:rPr lang="pt-BR" sz="2000" b="1" dirty="0">
                <a:solidFill>
                  <a:srgbClr val="FF0000"/>
                </a:solidFill>
              </a:rPr>
              <a:t/>
            </a:r>
            <a:br>
              <a:rPr lang="pt-BR" sz="2000" b="1" dirty="0">
                <a:solidFill>
                  <a:srgbClr val="FF0000"/>
                </a:solidFill>
              </a:rPr>
            </a:b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5287" y="2205318"/>
            <a:ext cx="11622155" cy="4043081"/>
          </a:xfrm>
        </p:spPr>
        <p:txBody>
          <a:bodyPr>
            <a:normAutofit lnSpcReduction="10000"/>
          </a:bodyPr>
          <a:lstStyle/>
          <a:p>
            <a:pPr algn="just"/>
            <a:r>
              <a:rPr lang="pt-PT" sz="3600" dirty="0" smtClean="0"/>
              <a:t>Parágrafo </a:t>
            </a:r>
            <a:r>
              <a:rPr lang="pt-PT" sz="3600" dirty="0"/>
              <a:t>único.  </a:t>
            </a:r>
            <a:r>
              <a:rPr lang="pt-BR" sz="3600" dirty="0"/>
              <a:t>Os guardas municipais autorizados a portar arma de fogo, nos termos do inciso II do </a:t>
            </a:r>
            <a:r>
              <a:rPr lang="pt-BR" sz="3600" b="1" dirty="0"/>
              <a:t>caput</a:t>
            </a:r>
            <a:r>
              <a:rPr lang="pt-BR" sz="3600" dirty="0"/>
              <a:t>, poderão portá-la nos deslocamentos para suas residências, mesmo quando localizadas em município situado em Estado limítrofe.   </a:t>
            </a:r>
            <a:r>
              <a:rPr lang="pt-BR" sz="3600" u="sng" dirty="0">
                <a:hlinkClick r:id="rId2"/>
              </a:rPr>
              <a:t>(Incluído pelo Decreto nº 10.030, de 2019)</a:t>
            </a:r>
            <a:r>
              <a:rPr lang="pt-BR" sz="3600" dirty="0"/>
              <a:t>. </a:t>
            </a:r>
            <a:r>
              <a:rPr lang="pt-BR" sz="4400" b="1" dirty="0">
                <a:solidFill>
                  <a:srgbClr val="FF0000"/>
                </a:solidFill>
              </a:rPr>
              <a:t>INCROGUÊNCIA</a:t>
            </a:r>
            <a:r>
              <a:rPr lang="pt-BR" sz="4400" dirty="0">
                <a:solidFill>
                  <a:srgbClr val="FF0000"/>
                </a:solidFill>
              </a:rPr>
              <a:t>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0677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b="1" dirty="0"/>
              <a:t>A GUARDA E A LEI</a:t>
            </a:r>
            <a:br>
              <a:rPr lang="pt-BR" sz="4400" b="1" dirty="0"/>
            </a:b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471" y="2023683"/>
            <a:ext cx="6300448" cy="3765176"/>
          </a:xfrm>
        </p:spPr>
      </p:pic>
    </p:spTree>
    <p:extLst>
      <p:ext uri="{BB962C8B-B14F-4D97-AF65-F5344CB8AC3E}">
        <p14:creationId xmlns:p14="http://schemas.microsoft.com/office/powerpoint/2010/main" val="408604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6176" y="443753"/>
            <a:ext cx="9713677" cy="5804647"/>
          </a:xfrm>
        </p:spPr>
        <p:txBody>
          <a:bodyPr>
            <a:noAutofit/>
          </a:bodyPr>
          <a:lstStyle/>
          <a:p>
            <a:r>
              <a:rPr lang="pt-BR" sz="3200" dirty="0" smtClean="0"/>
              <a:t>INSP. ALMIR LIMA</a:t>
            </a:r>
          </a:p>
          <a:p>
            <a:r>
              <a:rPr lang="pt-BR" sz="3200" dirty="0" smtClean="0"/>
              <a:t>VEREADOR </a:t>
            </a:r>
          </a:p>
          <a:p>
            <a:r>
              <a:rPr lang="pt-BR" sz="3200" dirty="0" smtClean="0"/>
              <a:t>VICE-PRESIDENTE DA CÂMARA MUNCIPAL DA CIDADE DE JACOBIN-BA</a:t>
            </a:r>
          </a:p>
          <a:p>
            <a:r>
              <a:rPr lang="pt-BR" sz="3200" dirty="0" smtClean="0"/>
              <a:t>PROFESSOR: </a:t>
            </a:r>
          </a:p>
          <a:p>
            <a:r>
              <a:rPr lang="pt-BR" sz="3200" dirty="0" smtClean="0"/>
              <a:t>DE ARMAMENTO E TIRO</a:t>
            </a:r>
          </a:p>
          <a:p>
            <a:r>
              <a:rPr lang="pt-BR" sz="3200" dirty="0" smtClean="0"/>
              <a:t>POLICIAMENTO COMUNITÁRIO</a:t>
            </a:r>
          </a:p>
          <a:p>
            <a:r>
              <a:rPr lang="pt-BR" sz="3200" dirty="0" smtClean="0"/>
              <a:t>DIREITOS HUMANOS</a:t>
            </a:r>
          </a:p>
          <a:p>
            <a:r>
              <a:rPr lang="pt-BR" sz="3200" dirty="0" smtClean="0"/>
              <a:t>TÉCNICAS E PROCEDIMENTOS DE ABORDAGEM POLICIAL</a:t>
            </a: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418260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3496430"/>
          </a:xfrm>
        </p:spPr>
        <p:txBody>
          <a:bodyPr/>
          <a:lstStyle/>
          <a:p>
            <a:pPr algn="ctr"/>
            <a:r>
              <a:rPr lang="pt-BR" b="1" cap="all" dirty="0"/>
              <a:t>TÍTULO II </a:t>
            </a:r>
            <a:r>
              <a:rPr lang="pt-BR" dirty="0"/>
              <a:t/>
            </a:r>
            <a:br>
              <a:rPr lang="pt-BR" dirty="0"/>
            </a:br>
            <a:r>
              <a:rPr lang="pt-BR" b="1" cap="all" dirty="0"/>
              <a:t>Dos Direitos e Garantias Fundamentais 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3312" y="3949148"/>
            <a:ext cx="8946541" cy="2299251"/>
          </a:xfrm>
        </p:spPr>
        <p:txBody>
          <a:bodyPr/>
          <a:lstStyle/>
          <a:p>
            <a:pPr algn="ctr"/>
            <a:r>
              <a:rPr lang="pt-BR" sz="4200" b="1" dirty="0">
                <a:solidFill>
                  <a:srgbClr val="EBEBEB"/>
                </a:solidFill>
              </a:rPr>
              <a:t>CAPÍTULO I </a:t>
            </a:r>
            <a:br>
              <a:rPr lang="pt-BR" sz="4200" b="1" dirty="0">
                <a:solidFill>
                  <a:srgbClr val="EBEBEB"/>
                </a:solidFill>
              </a:rPr>
            </a:br>
            <a:r>
              <a:rPr lang="pt-BR" sz="4200" b="1" dirty="0">
                <a:solidFill>
                  <a:srgbClr val="EBEBEB"/>
                </a:solidFill>
              </a:rPr>
              <a:t>DOS DIREITOS E DEVERES INDIVIDUAIS E COLETIVOS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2811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PÁCTO FEDERATIVO DE 1988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9270" y="2052918"/>
            <a:ext cx="11741426" cy="4195481"/>
          </a:xfrm>
        </p:spPr>
        <p:txBody>
          <a:bodyPr>
            <a:noAutofit/>
          </a:bodyPr>
          <a:lstStyle/>
          <a:p>
            <a:pPr algn="just"/>
            <a:r>
              <a:rPr lang="pt-BR" sz="3600" dirty="0"/>
              <a:t>Art. 5º Todos são iguais perante a lei, sem distinção de qualquer natureza, garantindo-se aos brasileiros e aos estrangeiros residentes no País a inviolabilidade do direito à vida, à liberdade, à igualdade, à segurança e à propriedade, nos termos seguintes:</a:t>
            </a:r>
          </a:p>
        </p:txBody>
      </p:sp>
    </p:spTree>
    <p:extLst>
      <p:ext uri="{BB962C8B-B14F-4D97-AF65-F5344CB8AC3E}">
        <p14:creationId xmlns:p14="http://schemas.microsoft.com/office/powerpoint/2010/main" val="188396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5288" y="452718"/>
            <a:ext cx="10959548" cy="1400530"/>
          </a:xfrm>
        </p:spPr>
        <p:txBody>
          <a:bodyPr/>
          <a:lstStyle/>
          <a:p>
            <a:pPr algn="ctr"/>
            <a:r>
              <a:rPr lang="pt-BR" b="1" smtClean="0"/>
              <a:t>PORTE DE ARMA POR PRERROGATIVA</a:t>
            </a:r>
            <a:endParaRPr lang="pt-BR" b="1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513" y="1683026"/>
            <a:ext cx="8653670" cy="4876801"/>
          </a:xfr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24281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46111" y="253936"/>
            <a:ext cx="10525472" cy="1075852"/>
          </a:xfrm>
        </p:spPr>
        <p:txBody>
          <a:bodyPr/>
          <a:lstStyle/>
          <a:p>
            <a:r>
              <a:rPr lang="pt-BR" b="1" dirty="0"/>
              <a:t>Número de municípios com Guardas Municipais cresce no Brasil</a:t>
            </a:r>
            <a:br>
              <a:rPr lang="pt-BR" b="1" dirty="0"/>
            </a:b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>
          <a:xfrm>
            <a:off x="265043" y="1656522"/>
            <a:ext cx="3922644" cy="583096"/>
          </a:xfrm>
        </p:spPr>
        <p:txBody>
          <a:bodyPr/>
          <a:lstStyle/>
          <a:p>
            <a:r>
              <a:rPr lang="pt-BR" sz="3200" b="1" dirty="0" smtClean="0"/>
              <a:t>Nº DE INTITUIÇÕES</a:t>
            </a:r>
            <a:endParaRPr lang="pt-BR" sz="3200" b="1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half" idx="15"/>
          </p:nvPr>
        </p:nvSpPr>
        <p:spPr>
          <a:xfrm>
            <a:off x="119270" y="2367570"/>
            <a:ext cx="4214191" cy="3888768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O número de cidades brasileiras com Guardas Municipais instituídas cresceu 5,7%, saindo de 1.188 municípios para 1.256, de acordo com dados atualizados pela Pesquisa de Informações Básicas Municipais 2020 do IBGE.</a:t>
            </a:r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3"/>
          </p:nvPr>
        </p:nvSpPr>
        <p:spPr>
          <a:xfrm>
            <a:off x="4996070" y="1656522"/>
            <a:ext cx="1823830" cy="583096"/>
          </a:xfrm>
        </p:spPr>
        <p:txBody>
          <a:bodyPr/>
          <a:lstStyle/>
          <a:p>
            <a:pPr algn="just"/>
            <a:r>
              <a:rPr lang="pt-BR" sz="3200" b="1" dirty="0" smtClean="0"/>
              <a:t>BAHIA</a:t>
            </a:r>
            <a:endParaRPr lang="pt-BR" sz="3200" b="1" dirty="0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sz="half" idx="16"/>
          </p:nvPr>
        </p:nvSpPr>
        <p:spPr>
          <a:xfrm>
            <a:off x="4638261" y="2239618"/>
            <a:ext cx="2743200" cy="3776870"/>
          </a:xfrm>
        </p:spPr>
        <p:txBody>
          <a:bodyPr>
            <a:noAutofit/>
          </a:bodyPr>
          <a:lstStyle/>
          <a:p>
            <a:pPr algn="just"/>
            <a:r>
              <a:rPr lang="pt-BR" sz="3200" dirty="0"/>
              <a:t>SEGUNDO IBGE EM 2020 SÃO </a:t>
            </a:r>
            <a:r>
              <a:rPr lang="pt-BR" sz="3200" b="1" dirty="0" smtClean="0">
                <a:solidFill>
                  <a:srgbClr val="FF0000"/>
                </a:solidFill>
              </a:rPr>
              <a:t>213</a:t>
            </a:r>
            <a:r>
              <a:rPr lang="pt-BR" sz="3200" dirty="0" smtClean="0"/>
              <a:t> </a:t>
            </a:r>
            <a:r>
              <a:rPr lang="pt-BR" sz="3200" dirty="0"/>
              <a:t>CIDADES QUE MANTEM GUARDAS MUNICIPAIS</a:t>
            </a:r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13"/>
          </p:nvPr>
        </p:nvSpPr>
        <p:spPr>
          <a:xfrm>
            <a:off x="8587409" y="1656522"/>
            <a:ext cx="3101008" cy="583096"/>
          </a:xfrm>
        </p:spPr>
        <p:txBody>
          <a:bodyPr/>
          <a:lstStyle/>
          <a:p>
            <a:r>
              <a:rPr lang="pt-BR" sz="3200" b="1" dirty="0" smtClean="0"/>
              <a:t>SÃO PAULO</a:t>
            </a:r>
            <a:endParaRPr lang="pt-BR" sz="3200" b="1" dirty="0"/>
          </a:p>
        </p:txBody>
      </p:sp>
      <p:sp>
        <p:nvSpPr>
          <p:cNvPr id="10" name="Espaço Reservado para Texto 9"/>
          <p:cNvSpPr>
            <a:spLocks noGrp="1"/>
          </p:cNvSpPr>
          <p:nvPr>
            <p:ph type="body" sz="half" idx="17"/>
          </p:nvPr>
        </p:nvSpPr>
        <p:spPr>
          <a:xfrm>
            <a:off x="7712764" y="2367570"/>
            <a:ext cx="3975653" cy="3888768"/>
          </a:xfrm>
        </p:spPr>
        <p:txBody>
          <a:bodyPr>
            <a:normAutofit/>
          </a:bodyPr>
          <a:lstStyle/>
          <a:p>
            <a:pPr algn="just"/>
            <a:r>
              <a:rPr lang="pt-BR" sz="3200" dirty="0" smtClean="0"/>
              <a:t>SEGUNDO IBGE EM 2020 SÃO </a:t>
            </a:r>
            <a:r>
              <a:rPr lang="pt-BR" sz="3200" b="1" dirty="0" smtClean="0">
                <a:solidFill>
                  <a:srgbClr val="FF0000"/>
                </a:solidFill>
              </a:rPr>
              <a:t>222</a:t>
            </a:r>
            <a:r>
              <a:rPr lang="pt-BR" sz="3200" dirty="0" smtClean="0"/>
              <a:t> CIDADES QUE MANTEM GUARDAS MUNICIPAIS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12286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8539" y="2637183"/>
            <a:ext cx="11529391" cy="3611216"/>
          </a:xfrm>
        </p:spPr>
        <p:txBody>
          <a:bodyPr>
            <a:normAutofit/>
          </a:bodyPr>
          <a:lstStyle/>
          <a:p>
            <a:r>
              <a:rPr lang="pt-BR" sz="4000" dirty="0"/>
              <a:t>Art. 6</a:t>
            </a:r>
            <a:r>
              <a:rPr lang="pt-BR" sz="4000" u="sng" baseline="30000" dirty="0"/>
              <a:t>o</a:t>
            </a:r>
            <a:r>
              <a:rPr lang="pt-BR" sz="4000" dirty="0"/>
              <a:t> É proibido o porte de arma de fogo em todo o território nacional, salvo para os casos previstos em </a:t>
            </a:r>
            <a:r>
              <a:rPr lang="pt-BR" sz="4400" b="1" dirty="0">
                <a:solidFill>
                  <a:srgbClr val="FF0000"/>
                </a:solidFill>
                <a:effectLst>
                  <a:outerShdw blurRad="12700" dist="38100" dir="2700000" algn="tl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LEGISLAÇÃO PRÓPRIA </a:t>
            </a:r>
            <a:r>
              <a:rPr lang="pt-BR" sz="4000" dirty="0"/>
              <a:t>e para: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38539" y="799039"/>
            <a:ext cx="1137036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40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LEI N</a:t>
            </a:r>
            <a:r>
              <a:rPr kumimoji="0" lang="pt-BR" altLang="pt-BR" sz="4000" b="1" i="0" u="none" strike="noStrike" cap="none" normalizeH="0" baseline="3000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o</a:t>
            </a:r>
            <a:r>
              <a:rPr kumimoji="0" lang="pt-BR" altLang="pt-BR" sz="40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10.826, DE 22 DE DEZEMBRO DE 2003.</a:t>
            </a:r>
            <a:r>
              <a:rPr kumimoji="0" lang="pt-BR" alt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BR" alt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34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445959" cy="1400530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6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LEI 13.022 É </a:t>
            </a:r>
            <a:r>
              <a:rPr lang="pt-BR" sz="4400" b="1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12700" dist="38100" dir="2700000" algn="tl">
                    <a:schemeClr val="accent5">
                      <a:lumMod val="60000"/>
                      <a:lumOff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LEGISLAÇÃO </a:t>
            </a:r>
            <a:r>
              <a:rPr lang="pt-BR" sz="4400" b="1" dirty="0" smtClean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12700" dist="38100" dir="2700000" algn="tl">
                    <a:schemeClr val="accent5">
                      <a:lumMod val="60000"/>
                      <a:lumOff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PRÓPRIA?</a:t>
            </a:r>
            <a:r>
              <a:rPr lang="pt-BR" sz="4400" b="1" dirty="0" smtClean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4472C4"/>
                </a:solidFill>
                <a:effectLst>
                  <a:outerShdw blurRad="12700" dist="38100" dir="2700000" algn="tl">
                    <a:schemeClr val="accent5">
                      <a:lumMod val="60000"/>
                      <a:lumOff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BR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2035" y="2052918"/>
            <a:ext cx="11661913" cy="4195481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2º Incumbe às guardas municipais, instituições de caráter civil, uniformizadas e </a:t>
            </a:r>
            <a:r>
              <a:rPr lang="pt-BR" sz="36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ARMADAS</a:t>
            </a:r>
            <a:r>
              <a:rPr lang="pt-BR" sz="36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conforme </a:t>
            </a:r>
            <a:r>
              <a:rPr lang="pt-BR" sz="3600" b="1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12700" dist="38100" dir="2700000" algn="tl">
                    <a:schemeClr val="accent5">
                      <a:lumMod val="60000"/>
                      <a:lumOff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PREVISTO EM LEI</a:t>
            </a:r>
            <a:r>
              <a:rPr lang="pt-BR" sz="36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3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função de proteção municipal preventiva, ressalvadas as competências da União, dos Estados e do Distrito Federal.</a:t>
            </a:r>
            <a:endParaRPr lang="pt-BR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651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b="1" dirty="0" smtClean="0"/>
              <a:t>.</a:t>
            </a:r>
            <a:br>
              <a:rPr lang="pt-BR" b="1" dirty="0" smtClean="0"/>
            </a:b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0" y="2060575"/>
            <a:ext cx="6069496" cy="4195763"/>
          </a:xfrm>
        </p:spPr>
        <p:txBody>
          <a:bodyPr/>
          <a:lstStyle/>
          <a:p>
            <a:r>
              <a:rPr lang="pt-BR" sz="3200" b="1" dirty="0"/>
              <a:t>LEI Nº 683, DE 04 DE NOVEMBRO DE 2004.</a:t>
            </a:r>
          </a:p>
          <a:p>
            <a:r>
              <a:rPr lang="pt-BR" sz="3200" dirty="0"/>
              <a:t/>
            </a:r>
            <a:br>
              <a:rPr lang="pt-BR" sz="3200" dirty="0"/>
            </a:br>
            <a:r>
              <a:rPr lang="pt-BR" sz="3200" b="1" dirty="0"/>
              <a:t>ALTERA A LEI MUNICIPAL Nº </a:t>
            </a:r>
            <a:r>
              <a:rPr lang="pt-BR" sz="3200" b="1" dirty="0">
                <a:hlinkClick r:id="rId2"/>
              </a:rPr>
              <a:t>20</a:t>
            </a:r>
            <a:r>
              <a:rPr lang="pt-BR" sz="3200" b="1" dirty="0"/>
              <a:t>, DE 24 DE JULHO DE 1967 E DÁ OUTRAS PROVIDÊNCIAS.</a:t>
            </a:r>
          </a:p>
          <a:p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2"/>
          </p:nvPr>
        </p:nvSpPr>
        <p:spPr>
          <a:xfrm>
            <a:off x="6069496" y="2056092"/>
            <a:ext cx="5817704" cy="4200245"/>
          </a:xfrm>
        </p:spPr>
        <p:txBody>
          <a:bodyPr/>
          <a:lstStyle/>
          <a:p>
            <a:r>
              <a:rPr lang="pt-BR" sz="3200" b="1" dirty="0"/>
              <a:t>LEI Nº 1.111, DE 05 DE DEZEMBRO DE 2012.</a:t>
            </a:r>
          </a:p>
          <a:p>
            <a:r>
              <a:rPr lang="pt-BR" sz="3200" dirty="0"/>
              <a:t/>
            </a:r>
            <a:br>
              <a:rPr lang="pt-BR" sz="3200" dirty="0"/>
            </a:br>
            <a:r>
              <a:rPr lang="pt-BR" sz="3200" b="1" dirty="0"/>
              <a:t>ALTERA O ARTIGO 1º DA LEI Nº </a:t>
            </a:r>
            <a:r>
              <a:rPr lang="pt-BR" sz="3200" b="1" dirty="0">
                <a:hlinkClick r:id="rId3"/>
              </a:rPr>
              <a:t>683</a:t>
            </a:r>
            <a:r>
              <a:rPr lang="pt-BR" sz="3200" b="1" dirty="0"/>
              <a:t>, DE 04 DE NOVEMBRO DE 2004 E DÁ OUTRAS PROVIDÊNCIAS.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849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632</TotalTime>
  <Words>570</Words>
  <Application>Microsoft Office PowerPoint</Application>
  <PresentationFormat>Widescreen</PresentationFormat>
  <Paragraphs>51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7" baseType="lpstr">
      <vt:lpstr>Arial</vt:lpstr>
      <vt:lpstr>Arial Narrow</vt:lpstr>
      <vt:lpstr>Calibri</vt:lpstr>
      <vt:lpstr>Century Gothic</vt:lpstr>
      <vt:lpstr>Times New Roman</vt:lpstr>
      <vt:lpstr>Wingdings 3</vt:lpstr>
      <vt:lpstr>Íon</vt:lpstr>
      <vt:lpstr>AS NUANCES DO PORTE DE ARMA DAS GUARDAS CIVIS DO BRASIL</vt:lpstr>
      <vt:lpstr>A GUARDA E A LEI </vt:lpstr>
      <vt:lpstr>TÍTULO II  Dos Direitos e Garantias Fundamentais   </vt:lpstr>
      <vt:lpstr>PÁCTO FEDERATIVO DE 1988</vt:lpstr>
      <vt:lpstr>PORTE DE ARMA POR PRERROGATIVA</vt:lpstr>
      <vt:lpstr>Número de municípios com Guardas Municipais cresce no Brasil </vt:lpstr>
      <vt:lpstr>LEI No 10.826, DE 22 DE DEZEMBRO DE 2003. </vt:lpstr>
      <vt:lpstr>A LEI 13.022 É LEGISLAÇÃO PRÓPRIA?    </vt:lpstr>
      <vt:lpstr>. </vt:lpstr>
      <vt:lpstr>Apresentação do PowerPoint</vt:lpstr>
      <vt:lpstr>INSTRUÇÃO NORMATIVA Nº 201-DG/PF, DE 9 DE JULHO DE 2021 </vt:lpstr>
      <vt:lpstr>Apresentação do PowerPoint</vt:lpstr>
      <vt:lpstr>NÃO FOMOS LEMBRADOS</vt:lpstr>
      <vt:lpstr>DECRETO 9.847 DE 2019 </vt:lpstr>
      <vt:lpstr>AQUI TEMOS  MAIS UMA DISCRIMINAÇÃO (Vide ADIN 5538)   (Vide ADIN 5948)   (Vide ADC 38)  </vt:lpstr>
      <vt:lpstr>TRATAMENTO DESIGUAL</vt:lpstr>
      <vt:lpstr>PRESTÍGIO OU ESQUECIMENTO?</vt:lpstr>
      <vt:lpstr>PRESTÍGIO OU DISCRIMINAÇÃO?</vt:lpstr>
      <vt:lpstr>AINDA NO ARTIGO 29-A DO MESMO DECRETO EM SEU PARÁGRAFO ÚNICO, VEJAMOS: ESTADOS LIMITROFES 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 NUANCES DO PORTE DE ARMA DAS GUARDAS CIVIS DO BRASIL</dc:title>
  <dc:creator>ADM</dc:creator>
  <cp:lastModifiedBy>ADM</cp:lastModifiedBy>
  <cp:revision>23</cp:revision>
  <dcterms:created xsi:type="dcterms:W3CDTF">2023-05-28T02:10:05Z</dcterms:created>
  <dcterms:modified xsi:type="dcterms:W3CDTF">2023-05-30T00:28:37Z</dcterms:modified>
</cp:coreProperties>
</file>