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bookmarkIdSeed="3">
  <p:sldMasterIdLst>
    <p:sldMasterId id="2147483648" r:id="rId1"/>
  </p:sldMasterIdLst>
  <p:sldIdLst>
    <p:sldId id="256" r:id="rId2"/>
    <p:sldId id="390" r:id="rId3"/>
    <p:sldId id="385" r:id="rId4"/>
    <p:sldId id="386" r:id="rId5"/>
    <p:sldId id="387" r:id="rId6"/>
    <p:sldId id="388" r:id="rId7"/>
    <p:sldId id="392" r:id="rId8"/>
    <p:sldId id="389" r:id="rId9"/>
    <p:sldId id="391" r:id="rId10"/>
    <p:sldId id="372" r:id="rId11"/>
    <p:sldId id="373" r:id="rId12"/>
    <p:sldId id="383" r:id="rId13"/>
    <p:sldId id="374" r:id="rId14"/>
    <p:sldId id="375" r:id="rId15"/>
    <p:sldId id="376" r:id="rId16"/>
    <p:sldId id="377" r:id="rId17"/>
    <p:sldId id="378" r:id="rId18"/>
    <p:sldId id="379" r:id="rId19"/>
    <p:sldId id="381" r:id="rId20"/>
    <p:sldId id="384" r:id="rId21"/>
    <p:sldId id="38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uciane Moessa de Souza" initials="LMdS" lastIdx="1" clrIdx="0">
    <p:extLst>
      <p:ext uri="{19B8F6BF-5375-455C-9EA6-DF929625EA0E}">
        <p15:presenceInfo xmlns:p15="http://schemas.microsoft.com/office/powerpoint/2012/main" userId="Luciane Moessa de Souza" providerId="None"/>
      </p:ext>
    </p:extLst>
  </p:cmAuthor>
  <p:cmAuthor id="2" name="Luciane Moessa de Souza" initials="LMdS [2]" lastIdx="1" clrIdx="1">
    <p:extLst>
      <p:ext uri="{19B8F6BF-5375-455C-9EA6-DF929625EA0E}">
        <p15:presenceInfo xmlns:p15="http://schemas.microsoft.com/office/powerpoint/2012/main" userId="0bd19d0f3f74c0b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132" autoAdjust="0"/>
    <p:restoredTop sz="94660"/>
  </p:normalViewPr>
  <p:slideViewPr>
    <p:cSldViewPr snapToGrid="0">
      <p:cViewPr varScale="1">
        <p:scale>
          <a:sx n="64" d="100"/>
          <a:sy n="64" d="100"/>
        </p:scale>
        <p:origin x="32"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iane Moessa de Souza" userId="0bd19d0f3f74c0be" providerId="LiveId" clId="{0D679B00-CFD0-4661-9F54-34A6FCFE7A18}"/>
    <pc:docChg chg="custSel addSld modSld">
      <pc:chgData name="Luciane Moessa de Souza" userId="0bd19d0f3f74c0be" providerId="LiveId" clId="{0D679B00-CFD0-4661-9F54-34A6FCFE7A18}" dt="2023-06-07T14:48:16.975" v="642" actId="27636"/>
      <pc:docMkLst>
        <pc:docMk/>
      </pc:docMkLst>
      <pc:sldChg chg="modSp mod">
        <pc:chgData name="Luciane Moessa de Souza" userId="0bd19d0f3f74c0be" providerId="LiveId" clId="{0D679B00-CFD0-4661-9F54-34A6FCFE7A18}" dt="2023-06-07T14:48:16.975" v="642" actId="27636"/>
        <pc:sldMkLst>
          <pc:docMk/>
          <pc:sldMk cId="1535640224" sldId="256"/>
        </pc:sldMkLst>
        <pc:spChg chg="mod">
          <ac:chgData name="Luciane Moessa de Souza" userId="0bd19d0f3f74c0be" providerId="LiveId" clId="{0D679B00-CFD0-4661-9F54-34A6FCFE7A18}" dt="2023-06-07T14:40:54.659" v="204" actId="14100"/>
          <ac:spMkLst>
            <pc:docMk/>
            <pc:sldMk cId="1535640224" sldId="256"/>
            <ac:spMk id="2" creationId="{2040588E-5777-44EC-A3BF-CB578C20D775}"/>
          </ac:spMkLst>
        </pc:spChg>
        <pc:spChg chg="mod">
          <ac:chgData name="Luciane Moessa de Souza" userId="0bd19d0f3f74c0be" providerId="LiveId" clId="{0D679B00-CFD0-4661-9F54-34A6FCFE7A18}" dt="2023-06-07T14:48:16.975" v="642" actId="27636"/>
          <ac:spMkLst>
            <pc:docMk/>
            <pc:sldMk cId="1535640224" sldId="256"/>
            <ac:spMk id="3" creationId="{EE5C631E-E484-48AF-BD99-47362838A9CE}"/>
          </ac:spMkLst>
        </pc:spChg>
      </pc:sldChg>
      <pc:sldChg chg="modSp add mod">
        <pc:chgData name="Luciane Moessa de Souza" userId="0bd19d0f3f74c0be" providerId="LiveId" clId="{0D679B00-CFD0-4661-9F54-34A6FCFE7A18}" dt="2023-06-07T14:43:37.203" v="427" actId="20577"/>
        <pc:sldMkLst>
          <pc:docMk/>
          <pc:sldMk cId="2972918050" sldId="385"/>
        </pc:sldMkLst>
        <pc:spChg chg="mod">
          <ac:chgData name="Luciane Moessa de Souza" userId="0bd19d0f3f74c0be" providerId="LiveId" clId="{0D679B00-CFD0-4661-9F54-34A6FCFE7A18}" dt="2023-06-07T14:42:43.445" v="348" actId="14100"/>
          <ac:spMkLst>
            <pc:docMk/>
            <pc:sldMk cId="2972918050" sldId="385"/>
            <ac:spMk id="2" creationId="{C223C7BE-D865-4BE1-9835-557DC882C5E6}"/>
          </ac:spMkLst>
        </pc:spChg>
        <pc:spChg chg="mod">
          <ac:chgData name="Luciane Moessa de Souza" userId="0bd19d0f3f74c0be" providerId="LiveId" clId="{0D679B00-CFD0-4661-9F54-34A6FCFE7A18}" dt="2023-06-07T14:43:37.203" v="427" actId="20577"/>
          <ac:spMkLst>
            <pc:docMk/>
            <pc:sldMk cId="2972918050" sldId="385"/>
            <ac:spMk id="3" creationId="{CC9AD722-E1D9-4E79-9D85-ED351EB975BE}"/>
          </ac:spMkLst>
        </pc:spChg>
      </pc:sldChg>
      <pc:sldChg chg="modSp add mod">
        <pc:chgData name="Luciane Moessa de Souza" userId="0bd19d0f3f74c0be" providerId="LiveId" clId="{0D679B00-CFD0-4661-9F54-34A6FCFE7A18}" dt="2023-06-07T14:44:50.678" v="558" actId="14100"/>
        <pc:sldMkLst>
          <pc:docMk/>
          <pc:sldMk cId="1664359762" sldId="386"/>
        </pc:sldMkLst>
        <pc:spChg chg="mod">
          <ac:chgData name="Luciane Moessa de Souza" userId="0bd19d0f3f74c0be" providerId="LiveId" clId="{0D679B00-CFD0-4661-9F54-34A6FCFE7A18}" dt="2023-06-07T14:43:51.037" v="429" actId="14100"/>
          <ac:spMkLst>
            <pc:docMk/>
            <pc:sldMk cId="1664359762" sldId="386"/>
            <ac:spMk id="2" creationId="{C223C7BE-D865-4BE1-9835-557DC882C5E6}"/>
          </ac:spMkLst>
        </pc:spChg>
        <pc:spChg chg="mod">
          <ac:chgData name="Luciane Moessa de Souza" userId="0bd19d0f3f74c0be" providerId="LiveId" clId="{0D679B00-CFD0-4661-9F54-34A6FCFE7A18}" dt="2023-06-07T14:44:50.678" v="558" actId="14100"/>
          <ac:spMkLst>
            <pc:docMk/>
            <pc:sldMk cId="1664359762" sldId="386"/>
            <ac:spMk id="3" creationId="{CC9AD722-E1D9-4E79-9D85-ED351EB975BE}"/>
          </ac:spMkLst>
        </pc:spChg>
        <pc:picChg chg="mod">
          <ac:chgData name="Luciane Moessa de Souza" userId="0bd19d0f3f74c0be" providerId="LiveId" clId="{0D679B00-CFD0-4661-9F54-34A6FCFE7A18}" dt="2023-06-07T14:34:29.209" v="5" actId="1076"/>
          <ac:picMkLst>
            <pc:docMk/>
            <pc:sldMk cId="1664359762" sldId="386"/>
            <ac:picMk id="6" creationId="{B8177E50-A5EB-08EF-C2B2-8B2591CCAD7B}"/>
          </ac:picMkLst>
        </pc:picChg>
        <pc:picChg chg="mod">
          <ac:chgData name="Luciane Moessa de Souza" userId="0bd19d0f3f74c0be" providerId="LiveId" clId="{0D679B00-CFD0-4661-9F54-34A6FCFE7A18}" dt="2023-06-07T14:34:34.127" v="6" actId="1076"/>
          <ac:picMkLst>
            <pc:docMk/>
            <pc:sldMk cId="1664359762" sldId="386"/>
            <ac:picMk id="7" creationId="{018006F9-6885-CEF2-EF8A-68DC26D05340}"/>
          </ac:picMkLst>
        </pc:picChg>
      </pc:sldChg>
      <pc:sldChg chg="modSp add mod">
        <pc:chgData name="Luciane Moessa de Souza" userId="0bd19d0f3f74c0be" providerId="LiveId" clId="{0D679B00-CFD0-4661-9F54-34A6FCFE7A18}" dt="2023-06-07T14:45:23.324" v="560" actId="14100"/>
        <pc:sldMkLst>
          <pc:docMk/>
          <pc:sldMk cId="2251700672" sldId="387"/>
        </pc:sldMkLst>
        <pc:spChg chg="mod">
          <ac:chgData name="Luciane Moessa de Souza" userId="0bd19d0f3f74c0be" providerId="LiveId" clId="{0D679B00-CFD0-4661-9F54-34A6FCFE7A18}" dt="2023-06-07T14:45:23.324" v="560" actId="14100"/>
          <ac:spMkLst>
            <pc:docMk/>
            <pc:sldMk cId="2251700672" sldId="387"/>
            <ac:spMk id="2" creationId="{C223C7BE-D865-4BE1-9835-557DC882C5E6}"/>
          </ac:spMkLst>
        </pc:spChg>
        <pc:spChg chg="mod">
          <ac:chgData name="Luciane Moessa de Souza" userId="0bd19d0f3f74c0be" providerId="LiveId" clId="{0D679B00-CFD0-4661-9F54-34A6FCFE7A18}" dt="2023-06-07T14:38:25.903" v="91" actId="20577"/>
          <ac:spMkLst>
            <pc:docMk/>
            <pc:sldMk cId="2251700672" sldId="387"/>
            <ac:spMk id="3" creationId="{CC9AD722-E1D9-4E79-9D85-ED351EB975BE}"/>
          </ac:spMkLst>
        </pc:spChg>
      </pc:sldChg>
      <pc:sldChg chg="modSp add mod">
        <pc:chgData name="Luciane Moessa de Souza" userId="0bd19d0f3f74c0be" providerId="LiveId" clId="{0D679B00-CFD0-4661-9F54-34A6FCFE7A18}" dt="2023-06-07T14:45:36.546" v="562" actId="14100"/>
        <pc:sldMkLst>
          <pc:docMk/>
          <pc:sldMk cId="2684274741" sldId="388"/>
        </pc:sldMkLst>
        <pc:spChg chg="mod">
          <ac:chgData name="Luciane Moessa de Souza" userId="0bd19d0f3f74c0be" providerId="LiveId" clId="{0D679B00-CFD0-4661-9F54-34A6FCFE7A18}" dt="2023-06-07T14:45:36.546" v="562" actId="14100"/>
          <ac:spMkLst>
            <pc:docMk/>
            <pc:sldMk cId="2684274741" sldId="388"/>
            <ac:spMk id="2" creationId="{C223C7BE-D865-4BE1-9835-557DC882C5E6}"/>
          </ac:spMkLst>
        </pc:spChg>
        <pc:spChg chg="mod">
          <ac:chgData name="Luciane Moessa de Souza" userId="0bd19d0f3f74c0be" providerId="LiveId" clId="{0D679B00-CFD0-4661-9F54-34A6FCFE7A18}" dt="2023-06-07T14:38:32.861" v="93" actId="20577"/>
          <ac:spMkLst>
            <pc:docMk/>
            <pc:sldMk cId="2684274741" sldId="388"/>
            <ac:spMk id="3" creationId="{CC9AD722-E1D9-4E79-9D85-ED351EB975BE}"/>
          </ac:spMkLst>
        </pc:spChg>
      </pc:sldChg>
      <pc:sldChg chg="modSp add mod">
        <pc:chgData name="Luciane Moessa de Souza" userId="0bd19d0f3f74c0be" providerId="LiveId" clId="{0D679B00-CFD0-4661-9F54-34A6FCFE7A18}" dt="2023-06-07T14:47:18.439" v="617" actId="14100"/>
        <pc:sldMkLst>
          <pc:docMk/>
          <pc:sldMk cId="2818106007" sldId="389"/>
        </pc:sldMkLst>
        <pc:spChg chg="mod">
          <ac:chgData name="Luciane Moessa de Souza" userId="0bd19d0f3f74c0be" providerId="LiveId" clId="{0D679B00-CFD0-4661-9F54-34A6FCFE7A18}" dt="2023-06-07T14:47:18.439" v="617" actId="14100"/>
          <ac:spMkLst>
            <pc:docMk/>
            <pc:sldMk cId="2818106007" sldId="389"/>
            <ac:spMk id="2" creationId="{C223C7BE-D865-4BE1-9835-557DC882C5E6}"/>
          </ac:spMkLst>
        </pc:spChg>
        <pc:spChg chg="mod">
          <ac:chgData name="Luciane Moessa de Souza" userId="0bd19d0f3f74c0be" providerId="LiveId" clId="{0D679B00-CFD0-4661-9F54-34A6FCFE7A18}" dt="2023-06-07T14:45:55.245" v="566" actId="20577"/>
          <ac:spMkLst>
            <pc:docMk/>
            <pc:sldMk cId="2818106007" sldId="389"/>
            <ac:spMk id="3" creationId="{CC9AD722-E1D9-4E79-9D85-ED351EB975BE}"/>
          </ac:spMkLst>
        </pc:spChg>
      </pc:sldChg>
      <pc:sldChg chg="modSp add mod">
        <pc:chgData name="Luciane Moessa de Souza" userId="0bd19d0f3f74c0be" providerId="LiveId" clId="{0D679B00-CFD0-4661-9F54-34A6FCFE7A18}" dt="2023-06-07T14:42:14.860" v="346" actId="27636"/>
        <pc:sldMkLst>
          <pc:docMk/>
          <pc:sldMk cId="928997355" sldId="390"/>
        </pc:sldMkLst>
        <pc:spChg chg="mod">
          <ac:chgData name="Luciane Moessa de Souza" userId="0bd19d0f3f74c0be" providerId="LiveId" clId="{0D679B00-CFD0-4661-9F54-34A6FCFE7A18}" dt="2023-06-07T14:41:58.379" v="343" actId="14100"/>
          <ac:spMkLst>
            <pc:docMk/>
            <pc:sldMk cId="928997355" sldId="390"/>
            <ac:spMk id="2" creationId="{C223C7BE-D865-4BE1-9835-557DC882C5E6}"/>
          </ac:spMkLst>
        </pc:spChg>
        <pc:spChg chg="mod">
          <ac:chgData name="Luciane Moessa de Souza" userId="0bd19d0f3f74c0be" providerId="LiveId" clId="{0D679B00-CFD0-4661-9F54-34A6FCFE7A18}" dt="2023-06-07T14:42:14.860" v="346" actId="27636"/>
          <ac:spMkLst>
            <pc:docMk/>
            <pc:sldMk cId="928997355" sldId="390"/>
            <ac:spMk id="3" creationId="{CC9AD722-E1D9-4E79-9D85-ED351EB975BE}"/>
          </ac:spMkLst>
        </pc:spChg>
        <pc:picChg chg="mod">
          <ac:chgData name="Luciane Moessa de Souza" userId="0bd19d0f3f74c0be" providerId="LiveId" clId="{0D679B00-CFD0-4661-9F54-34A6FCFE7A18}" dt="2023-06-07T14:39:50.506" v="100" actId="1076"/>
          <ac:picMkLst>
            <pc:docMk/>
            <pc:sldMk cId="928997355" sldId="390"/>
            <ac:picMk id="4" creationId="{BF28E0F3-B0BB-6A13-3F5E-AFCDE9771876}"/>
          </ac:picMkLst>
        </pc:picChg>
      </pc:sldChg>
      <pc:sldChg chg="modSp add mod">
        <pc:chgData name="Luciane Moessa de Souza" userId="0bd19d0f3f74c0be" providerId="LiveId" clId="{0D679B00-CFD0-4661-9F54-34A6FCFE7A18}" dt="2023-06-07T14:47:36.754" v="621" actId="1076"/>
        <pc:sldMkLst>
          <pc:docMk/>
          <pc:sldMk cId="3933228795" sldId="391"/>
        </pc:sldMkLst>
        <pc:spChg chg="mod">
          <ac:chgData name="Luciane Moessa de Souza" userId="0bd19d0f3f74c0be" providerId="LiveId" clId="{0D679B00-CFD0-4661-9F54-34A6FCFE7A18}" dt="2023-06-07T14:47:30.256" v="619" actId="14100"/>
          <ac:spMkLst>
            <pc:docMk/>
            <pc:sldMk cId="3933228795" sldId="391"/>
            <ac:spMk id="2" creationId="{C223C7BE-D865-4BE1-9835-557DC882C5E6}"/>
          </ac:spMkLst>
        </pc:spChg>
        <pc:spChg chg="mod">
          <ac:chgData name="Luciane Moessa de Souza" userId="0bd19d0f3f74c0be" providerId="LiveId" clId="{0D679B00-CFD0-4661-9F54-34A6FCFE7A18}" dt="2023-06-07T14:39:14.200" v="99" actId="20577"/>
          <ac:spMkLst>
            <pc:docMk/>
            <pc:sldMk cId="3933228795" sldId="391"/>
            <ac:spMk id="3" creationId="{CC9AD722-E1D9-4E79-9D85-ED351EB975BE}"/>
          </ac:spMkLst>
        </pc:spChg>
        <pc:picChg chg="mod">
          <ac:chgData name="Luciane Moessa de Souza" userId="0bd19d0f3f74c0be" providerId="LiveId" clId="{0D679B00-CFD0-4661-9F54-34A6FCFE7A18}" dt="2023-06-07T14:47:36.754" v="621" actId="1076"/>
          <ac:picMkLst>
            <pc:docMk/>
            <pc:sldMk cId="3933228795" sldId="391"/>
            <ac:picMk id="4" creationId="{BF28E0F3-B0BB-6A13-3F5E-AFCDE9771876}"/>
          </ac:picMkLst>
        </pc:picChg>
      </pc:sldChg>
      <pc:sldChg chg="modSp add mod">
        <pc:chgData name="Luciane Moessa de Souza" userId="0bd19d0f3f74c0be" providerId="LiveId" clId="{0D679B00-CFD0-4661-9F54-34A6FCFE7A18}" dt="2023-06-07T14:46:59.262" v="615" actId="14100"/>
        <pc:sldMkLst>
          <pc:docMk/>
          <pc:sldMk cId="1771155815" sldId="392"/>
        </pc:sldMkLst>
        <pc:spChg chg="mod">
          <ac:chgData name="Luciane Moessa de Souza" userId="0bd19d0f3f74c0be" providerId="LiveId" clId="{0D679B00-CFD0-4661-9F54-34A6FCFE7A18}" dt="2023-06-07T14:46:59.262" v="615" actId="14100"/>
          <ac:spMkLst>
            <pc:docMk/>
            <pc:sldMk cId="1771155815" sldId="392"/>
            <ac:spMk id="2" creationId="{C223C7BE-D865-4BE1-9835-557DC882C5E6}"/>
          </ac:spMkLst>
        </pc:spChg>
        <pc:spChg chg="mod">
          <ac:chgData name="Luciane Moessa de Souza" userId="0bd19d0f3f74c0be" providerId="LiveId" clId="{0D679B00-CFD0-4661-9F54-34A6FCFE7A18}" dt="2023-06-07T14:46:32.329" v="569" actId="20577"/>
          <ac:spMkLst>
            <pc:docMk/>
            <pc:sldMk cId="1771155815" sldId="392"/>
            <ac:spMk id="3" creationId="{CC9AD722-E1D9-4E79-9D85-ED351EB975B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pt-BR"/>
              <a:t>Clique para editar o título Mestre</a:t>
            </a:r>
            <a:endParaRPr lang="en-US" dirty="0"/>
          </a:p>
        </p:txBody>
      </p:sp>
      <p:sp>
        <p:nvSpPr>
          <p:cNvPr id="3" name="Content Placeholder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fld id="{42A54C80-263E-416B-A8E0-580EDEADCBDC}" type="datetimeFigureOut">
              <a:rPr lang="en-US" dirty="0"/>
              <a:t>6/7/2023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Date Placeholder 4"/>
          <p:cNvSpPr>
            <a:spLocks noGrp="1"/>
          </p:cNvSpPr>
          <p:nvPr>
            <p:ph type="dt" sz="half" idx="10"/>
          </p:nvPr>
        </p:nvSpPr>
        <p:spPr/>
        <p:txBody>
          <a:bodyPr/>
          <a:lstStyle/>
          <a:p>
            <a:fld id="{B61BEF0D-F0BB-DE4B-95CE-6DB70DBA9567}" type="datetimeFigureOut">
              <a:rPr lang="en-US" dirty="0"/>
              <a:pPr/>
              <a:t>6/7/2023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6/7/2023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sis.org.b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40588E-5777-44EC-A3BF-CB578C20D775}"/>
              </a:ext>
            </a:extLst>
          </p:cNvPr>
          <p:cNvSpPr>
            <a:spLocks noGrp="1"/>
          </p:cNvSpPr>
          <p:nvPr>
            <p:ph type="ctrTitle"/>
          </p:nvPr>
        </p:nvSpPr>
        <p:spPr>
          <a:xfrm>
            <a:off x="1144318" y="312470"/>
            <a:ext cx="8228281" cy="1406999"/>
          </a:xfrm>
        </p:spPr>
        <p:txBody>
          <a:bodyPr>
            <a:noAutofit/>
          </a:bodyPr>
          <a:lstStyle/>
          <a:p>
            <a:r>
              <a:rPr lang="pt-BR" sz="4000" b="1" dirty="0">
                <a:solidFill>
                  <a:schemeClr val="accent1">
                    <a:lumMod val="75000"/>
                  </a:schemeClr>
                </a:solidFill>
                <a:effectLst/>
                <a:latin typeface="Calibri" panose="020F0502020204030204" pitchFamily="34" charset="0"/>
                <a:ea typeface="Times New Roman" panose="02020603050405020304" pitchFamily="18" charset="0"/>
              </a:rPr>
              <a:t>Taxonomia </a:t>
            </a:r>
            <a:r>
              <a:rPr lang="pt-BR" sz="4000" b="1" dirty="0">
                <a:solidFill>
                  <a:schemeClr val="accent1">
                    <a:lumMod val="75000"/>
                  </a:schemeClr>
                </a:solidFill>
                <a:latin typeface="Calibri" panose="020F0502020204030204" pitchFamily="34" charset="0"/>
                <a:ea typeface="Times New Roman" panose="02020603050405020304" pitchFamily="18" charset="0"/>
              </a:rPr>
              <a:t>Verde/Social/Sustentável</a:t>
            </a:r>
            <a:r>
              <a:rPr lang="pt-BR" sz="4000" b="1" dirty="0">
                <a:solidFill>
                  <a:schemeClr val="accent1">
                    <a:lumMod val="75000"/>
                  </a:schemeClr>
                </a:solidFill>
                <a:effectLst/>
                <a:latin typeface="Calibri" panose="020F0502020204030204" pitchFamily="34" charset="0"/>
                <a:ea typeface="Times New Roman" panose="02020603050405020304" pitchFamily="18" charset="0"/>
              </a:rPr>
              <a:t>: </a:t>
            </a:r>
            <a:br>
              <a:rPr lang="pt-BR" sz="4000" b="1" dirty="0">
                <a:solidFill>
                  <a:schemeClr val="accent1">
                    <a:lumMod val="75000"/>
                  </a:schemeClr>
                </a:solidFill>
                <a:effectLst/>
                <a:latin typeface="Calibri" panose="020F0502020204030204" pitchFamily="34" charset="0"/>
                <a:ea typeface="Times New Roman" panose="02020603050405020304" pitchFamily="18" charset="0"/>
              </a:rPr>
            </a:br>
            <a:r>
              <a:rPr lang="pt-BR" sz="4000" b="1"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4000" b="1" dirty="0"/>
          </a:p>
        </p:txBody>
      </p:sp>
      <p:sp>
        <p:nvSpPr>
          <p:cNvPr id="3" name="Subtítulo 2">
            <a:extLst>
              <a:ext uri="{FF2B5EF4-FFF2-40B4-BE49-F238E27FC236}">
                <a16:creationId xmlns:a16="http://schemas.microsoft.com/office/drawing/2014/main" id="{EE5C631E-E484-48AF-BD99-47362838A9CE}"/>
              </a:ext>
            </a:extLst>
          </p:cNvPr>
          <p:cNvSpPr>
            <a:spLocks noGrp="1"/>
          </p:cNvSpPr>
          <p:nvPr>
            <p:ph type="subTitle" idx="1"/>
          </p:nvPr>
        </p:nvSpPr>
        <p:spPr>
          <a:xfrm>
            <a:off x="2584175" y="5227983"/>
            <a:ext cx="5546034" cy="1308392"/>
          </a:xfrm>
        </p:spPr>
        <p:txBody>
          <a:bodyPr>
            <a:normAutofit fontScale="92500" lnSpcReduction="20000"/>
          </a:bodyPr>
          <a:lstStyle/>
          <a:p>
            <a:r>
              <a:rPr lang="pt-BR" sz="2600" b="1" dirty="0">
                <a:solidFill>
                  <a:schemeClr val="tx1"/>
                </a:solidFill>
              </a:rPr>
              <a:t>Luciane Moessa, PhD</a:t>
            </a:r>
          </a:p>
          <a:p>
            <a:r>
              <a:rPr lang="pt-BR" sz="2600" b="1" dirty="0">
                <a:solidFill>
                  <a:schemeClr val="tx1"/>
                </a:solidFill>
              </a:rPr>
              <a:t>Diretora Executiva e Técnica da SIS</a:t>
            </a:r>
          </a:p>
          <a:p>
            <a:r>
              <a:rPr lang="pt-BR" sz="2600" b="1" dirty="0">
                <a:solidFill>
                  <a:schemeClr val="tx1"/>
                </a:solidFill>
              </a:rPr>
              <a:t>www.sis.org.br</a:t>
            </a:r>
          </a:p>
        </p:txBody>
      </p:sp>
      <p:sp>
        <p:nvSpPr>
          <p:cNvPr id="5" name="Rectangle 2">
            <a:extLst>
              <a:ext uri="{FF2B5EF4-FFF2-40B4-BE49-F238E27FC236}">
                <a16:creationId xmlns:a16="http://schemas.microsoft.com/office/drawing/2014/main" id="{D64BA525-4F32-4CC9-90E2-EFA855E78D0A}"/>
              </a:ext>
            </a:extLst>
          </p:cNvPr>
          <p:cNvSpPr>
            <a:spLocks noChangeArrowheads="1"/>
          </p:cNvSpPr>
          <p:nvPr/>
        </p:nvSpPr>
        <p:spPr bwMode="auto">
          <a:xfrm>
            <a:off x="6542467" y="850006"/>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6" name="Rectangle 3">
            <a:extLst>
              <a:ext uri="{FF2B5EF4-FFF2-40B4-BE49-F238E27FC236}">
                <a16:creationId xmlns:a16="http://schemas.microsoft.com/office/drawing/2014/main" id="{70790DA3-A6FF-4580-BAB1-1CC11DB04A7F}"/>
              </a:ext>
            </a:extLst>
          </p:cNvPr>
          <p:cNvSpPr>
            <a:spLocks noChangeArrowheads="1"/>
          </p:cNvSpPr>
          <p:nvPr/>
        </p:nvSpPr>
        <p:spPr bwMode="auto">
          <a:xfrm>
            <a:off x="6542467" y="2297806"/>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7" name="Rectangle 5">
            <a:extLst>
              <a:ext uri="{FF2B5EF4-FFF2-40B4-BE49-F238E27FC236}">
                <a16:creationId xmlns:a16="http://schemas.microsoft.com/office/drawing/2014/main" id="{0556D250-E4CD-431A-89C7-F38F10E79C3B}"/>
              </a:ext>
            </a:extLst>
          </p:cNvPr>
          <p:cNvSpPr>
            <a:spLocks noChangeArrowheads="1"/>
          </p:cNvSpPr>
          <p:nvPr/>
        </p:nvSpPr>
        <p:spPr bwMode="auto">
          <a:xfrm>
            <a:off x="10390465" y="5317142"/>
            <a:ext cx="12288560" cy="606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pt-BR"/>
          </a:p>
        </p:txBody>
      </p:sp>
      <p:pic>
        <p:nvPicPr>
          <p:cNvPr id="10" name="Imagem 9">
            <a:extLst>
              <a:ext uri="{FF2B5EF4-FFF2-40B4-BE49-F238E27FC236}">
                <a16:creationId xmlns:a16="http://schemas.microsoft.com/office/drawing/2014/main" id="{451029C4-04CA-6069-C84C-256CFA3BB4E9}"/>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8996980" y="4680836"/>
            <a:ext cx="2478084" cy="1409694"/>
          </a:xfrm>
          <a:prstGeom prst="rect">
            <a:avLst/>
          </a:prstGeom>
        </p:spPr>
      </p:pic>
      <p:pic>
        <p:nvPicPr>
          <p:cNvPr id="8" name="Picture 7">
            <a:extLst>
              <a:ext uri="{FF2B5EF4-FFF2-40B4-BE49-F238E27FC236}">
                <a16:creationId xmlns:a16="http://schemas.microsoft.com/office/drawing/2014/main" id="{D099AE20-FB1B-8686-6332-AF72628D7163}"/>
              </a:ext>
            </a:extLst>
          </p:cNvPr>
          <p:cNvPicPr>
            <a:picLocks noChangeAspect="1"/>
          </p:cNvPicPr>
          <p:nvPr/>
        </p:nvPicPr>
        <p:blipFill>
          <a:blip r:embed="rId3"/>
          <a:stretch>
            <a:fillRect/>
          </a:stretch>
        </p:blipFill>
        <p:spPr>
          <a:xfrm>
            <a:off x="1144318" y="2142192"/>
            <a:ext cx="3566160" cy="2846832"/>
          </a:xfrm>
          <a:prstGeom prst="rect">
            <a:avLst/>
          </a:prstGeom>
        </p:spPr>
      </p:pic>
    </p:spTree>
    <p:extLst>
      <p:ext uri="{BB962C8B-B14F-4D97-AF65-F5344CB8AC3E}">
        <p14:creationId xmlns:p14="http://schemas.microsoft.com/office/powerpoint/2010/main" val="15356402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891614"/>
            <a:ext cx="9660229" cy="5966386"/>
          </a:xfrm>
        </p:spPr>
        <p:txBody>
          <a:bodyPr>
            <a:normAutofit fontScale="85000" lnSpcReduction="20000"/>
          </a:bodyPr>
          <a:lstStyle/>
          <a:p>
            <a:pPr algn="just">
              <a:lnSpc>
                <a:spcPct val="110000"/>
              </a:lnSpc>
              <a:spcBef>
                <a:spcPts val="0"/>
              </a:spcBef>
              <a:spcAft>
                <a:spcPts val="600"/>
              </a:spcAft>
            </a:pPr>
            <a:r>
              <a:rPr lang="pt-BR" sz="2600" dirty="0">
                <a:solidFill>
                  <a:schemeClr val="tx1"/>
                </a:solidFill>
                <a:latin typeface="Calibri" panose="020F0502020204030204" pitchFamily="34" charset="0"/>
                <a:cs typeface="Calibri" panose="020F0502020204030204" pitchFamily="34" charset="0"/>
              </a:rPr>
              <a:t>Estabelece normas e diretrizes para o desenvolvimento e aplicação da Taxonomia Ambiental e Social de atividades econômicas, projetos de infraestrutura e tecnologias para fins de destinação de incentivos econômicos, fiscais e creditícios e outras providências.</a:t>
            </a:r>
          </a:p>
          <a:p>
            <a:pPr marL="0" indent="0" algn="just">
              <a:lnSpc>
                <a:spcPct val="110000"/>
              </a:lnSpc>
              <a:spcBef>
                <a:spcPts val="0"/>
              </a:spcBef>
              <a:spcAft>
                <a:spcPts val="600"/>
              </a:spcAft>
              <a:buNone/>
            </a:pPr>
            <a:r>
              <a:rPr lang="pt-BR" sz="2600" b="1" dirty="0">
                <a:solidFill>
                  <a:schemeClr val="tx1"/>
                </a:solidFill>
                <a:latin typeface="Calibri" panose="020F0502020204030204" pitchFamily="34" charset="0"/>
                <a:cs typeface="Calibri" panose="020F0502020204030204" pitchFamily="34" charset="0"/>
              </a:rPr>
              <a:t>O Congresso Nacional decreta: </a:t>
            </a:r>
          </a:p>
          <a:p>
            <a:pPr marL="0" indent="0" algn="just">
              <a:lnSpc>
                <a:spcPct val="110000"/>
              </a:lnSpc>
              <a:spcBef>
                <a:spcPts val="0"/>
              </a:spcBef>
              <a:spcAft>
                <a:spcPts val="600"/>
              </a:spcAft>
              <a:buNone/>
            </a:pPr>
            <a:r>
              <a:rPr lang="pt-BR" sz="2600" dirty="0">
                <a:solidFill>
                  <a:schemeClr val="tx1"/>
                </a:solidFill>
                <a:latin typeface="Calibri" panose="020F0502020204030204" pitchFamily="34" charset="0"/>
                <a:cs typeface="Calibri" panose="020F0502020204030204" pitchFamily="34" charset="0"/>
              </a:rPr>
              <a:t>Art. 1º Atividades econômicas, projetos e tecnologias poderão ser classificadas nos termos desta Lei, de acordo com seus impactos ambientais e sociais (incluídos os climáticos) positivos ou negativos: </a:t>
            </a:r>
          </a:p>
          <a:p>
            <a:pPr marL="0" indent="0" algn="just">
              <a:lnSpc>
                <a:spcPct val="110000"/>
              </a:lnSpc>
              <a:spcBef>
                <a:spcPts val="0"/>
              </a:spcBef>
              <a:spcAft>
                <a:spcPts val="600"/>
              </a:spcAft>
              <a:buNone/>
            </a:pPr>
            <a:r>
              <a:rPr lang="pt-BR" sz="2600" dirty="0">
                <a:solidFill>
                  <a:schemeClr val="tx1"/>
                </a:solidFill>
                <a:latin typeface="Calibri" panose="020F0502020204030204" pitchFamily="34" charset="0"/>
                <a:cs typeface="Calibri" panose="020F0502020204030204" pitchFamily="34" charset="0"/>
              </a:rPr>
              <a:t>§ 1º  Essa taxonomia será utilizada para as seguintes finalidades: </a:t>
            </a:r>
          </a:p>
          <a:p>
            <a:pPr marL="0" indent="0" algn="just">
              <a:lnSpc>
                <a:spcPct val="110000"/>
              </a:lnSpc>
              <a:spcBef>
                <a:spcPts val="0"/>
              </a:spcBef>
              <a:spcAft>
                <a:spcPts val="600"/>
              </a:spcAft>
              <a:buNone/>
            </a:pPr>
            <a:r>
              <a:rPr lang="pt-BR" sz="2600" dirty="0">
                <a:solidFill>
                  <a:schemeClr val="tx1"/>
                </a:solidFill>
                <a:latin typeface="Calibri" panose="020F0502020204030204" pitchFamily="34" charset="0"/>
                <a:cs typeface="Calibri" panose="020F0502020204030204" pitchFamily="34" charset="0"/>
              </a:rPr>
              <a:t>a) direcionamento de benefícios fiscais e creditícios para atividades com impactos positivos e redução gradual ou extinção de benefícios fiscais e creditícios para atividades com impactos negativos;</a:t>
            </a:r>
          </a:p>
          <a:p>
            <a:pPr marL="0" indent="0" algn="just">
              <a:lnSpc>
                <a:spcPct val="110000"/>
              </a:lnSpc>
              <a:spcBef>
                <a:spcPts val="0"/>
              </a:spcBef>
              <a:spcAft>
                <a:spcPts val="600"/>
              </a:spcAft>
              <a:buNone/>
            </a:pPr>
            <a:r>
              <a:rPr lang="pt-BR" sz="2600" dirty="0">
                <a:solidFill>
                  <a:schemeClr val="tx1"/>
                </a:solidFill>
                <a:latin typeface="Calibri" panose="020F0502020204030204" pitchFamily="34" charset="0"/>
                <a:cs typeface="Calibri" panose="020F0502020204030204" pitchFamily="34" charset="0"/>
              </a:rPr>
              <a:t>b) enquadramento de atividades de empresas emissoras de títulos e valores mobiliários; e </a:t>
            </a:r>
          </a:p>
          <a:p>
            <a:pPr marL="0" indent="0" algn="just">
              <a:lnSpc>
                <a:spcPct val="110000"/>
              </a:lnSpc>
              <a:spcBef>
                <a:spcPts val="0"/>
              </a:spcBef>
              <a:spcAft>
                <a:spcPts val="600"/>
              </a:spcAft>
              <a:buNone/>
            </a:pPr>
            <a:r>
              <a:rPr lang="pt-BR" sz="2600" dirty="0">
                <a:solidFill>
                  <a:schemeClr val="tx1"/>
                </a:solidFill>
                <a:latin typeface="Calibri" panose="020F0502020204030204" pitchFamily="34" charset="0"/>
                <a:cs typeface="Calibri" panose="020F0502020204030204" pitchFamily="34" charset="0"/>
              </a:rPr>
              <a:t>c) rotulagem de produtos financeiros, incluindo operações de crédito (de qualquer natureza) e operações de investimentos (fundos de investimentos, títulos de renda fixa e de renda variável), bem como títulos da dívida pública. </a:t>
            </a:r>
            <a:endParaRPr lang="pt-PT" sz="2600" dirty="0">
              <a:solidFill>
                <a:schemeClr val="tx1"/>
              </a:solidFill>
              <a:latin typeface="Calibri" panose="020F0502020204030204" pitchFamily="34" charset="0"/>
              <a:cs typeface="Calibri" panose="020F0502020204030204" pitchFamily="34" charset="0"/>
            </a:endParaRPr>
          </a:p>
          <a:p>
            <a:pPr algn="just"/>
            <a:endParaRPr lang="pt-BR" sz="3600" dirty="0"/>
          </a:p>
        </p:txBody>
      </p:sp>
      <p:pic>
        <p:nvPicPr>
          <p:cNvPr id="6" name="Imagem 5">
            <a:extLst>
              <a:ext uri="{FF2B5EF4-FFF2-40B4-BE49-F238E27FC236}">
                <a16:creationId xmlns:a16="http://schemas.microsoft.com/office/drawing/2014/main" id="{B8177E50-A5EB-08EF-C2B2-8B2591CCAD7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800094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2" y="891614"/>
            <a:ext cx="9515048" cy="5966386"/>
          </a:xfrm>
        </p:spPr>
        <p:txBody>
          <a:bodyPr>
            <a:normAutofit lnSpcReduction="10000"/>
          </a:bodyPr>
          <a:lstStyle/>
          <a:p>
            <a:pPr marL="0" indent="0" algn="just">
              <a:lnSpc>
                <a:spcPct val="110000"/>
              </a:lnSpc>
              <a:spcBef>
                <a:spcPts val="0"/>
              </a:spcBef>
              <a:spcAft>
                <a:spcPts val="600"/>
              </a:spcAft>
              <a:buNone/>
            </a:pPr>
            <a:r>
              <a:rPr lang="pt-BR" sz="2000" dirty="0">
                <a:solidFill>
                  <a:schemeClr val="tx1"/>
                </a:solidFill>
                <a:latin typeface="Calibri" panose="020F0502020204030204" pitchFamily="34" charset="0"/>
                <a:cs typeface="Calibri" panose="020F0502020204030204" pitchFamily="34" charset="0"/>
              </a:rPr>
              <a:t>§ 2º. Para fins da alínea “a”, o enquadramento será realizado pelos órgãos fiscais competentes para arrecadar o tributo ou criar o benefício, ou instituição por ele credenciada.</a:t>
            </a:r>
          </a:p>
          <a:p>
            <a:pPr marL="0" indent="0" algn="just">
              <a:lnSpc>
                <a:spcPct val="110000"/>
              </a:lnSpc>
              <a:spcBef>
                <a:spcPts val="0"/>
              </a:spcBef>
              <a:spcAft>
                <a:spcPts val="600"/>
              </a:spcAft>
              <a:buNone/>
            </a:pPr>
            <a:r>
              <a:rPr lang="pt-BR" sz="2000" dirty="0">
                <a:solidFill>
                  <a:schemeClr val="tx1"/>
                </a:solidFill>
                <a:latin typeface="Calibri" panose="020F0502020204030204" pitchFamily="34" charset="0"/>
                <a:cs typeface="Calibri" panose="020F0502020204030204" pitchFamily="34" charset="0"/>
              </a:rPr>
              <a:t>§ 3º. Para fins da alínea “b”, o enquadramento será realizado pelas instituições financeiras que realizarem a análise de risco/impacto socioambiental e climático de empreendimentos ou projetos.</a:t>
            </a:r>
          </a:p>
          <a:p>
            <a:pPr marL="0" indent="0" algn="just">
              <a:lnSpc>
                <a:spcPct val="110000"/>
              </a:lnSpc>
              <a:spcBef>
                <a:spcPts val="0"/>
              </a:spcBef>
              <a:spcAft>
                <a:spcPts val="600"/>
              </a:spcAft>
              <a:buNone/>
            </a:pPr>
            <a:r>
              <a:rPr lang="pt-BR" sz="2000" dirty="0">
                <a:solidFill>
                  <a:schemeClr val="tx1"/>
                </a:solidFill>
                <a:latin typeface="Calibri" panose="020F0502020204030204" pitchFamily="34" charset="0"/>
                <a:cs typeface="Calibri" panose="020F0502020204030204" pitchFamily="34" charset="0"/>
              </a:rPr>
              <a:t> § 4º. Para fins da alínea “c”, o enquadramento será realizado pelos investidores ao analisarem riscos/impactos socioambientais e climáticos de empreendimentos ou projetos. </a:t>
            </a:r>
          </a:p>
          <a:p>
            <a:pPr marL="0" indent="0" algn="just">
              <a:lnSpc>
                <a:spcPct val="110000"/>
              </a:lnSpc>
              <a:spcBef>
                <a:spcPts val="0"/>
              </a:spcBef>
              <a:spcAft>
                <a:spcPts val="600"/>
              </a:spcAft>
              <a:buNone/>
            </a:pPr>
            <a:r>
              <a:rPr lang="pt-BR" sz="2000" dirty="0">
                <a:solidFill>
                  <a:schemeClr val="tx1"/>
                </a:solidFill>
                <a:latin typeface="Calibri" panose="020F0502020204030204" pitchFamily="34" charset="0"/>
                <a:cs typeface="Calibri" panose="020F0502020204030204" pitchFamily="34" charset="0"/>
              </a:rPr>
              <a:t>§ 5º. As empresas emissoras de títulos e valores mobiliários, ao realizarem seus relatórios de sustentabilidade, deverão fazer o enquadramento de suas atividades à luz dos critérios previstos na taxonomia, separadamente por estabelecimento/local de operação.</a:t>
            </a:r>
          </a:p>
          <a:p>
            <a:pPr marL="0" indent="0" algn="just">
              <a:lnSpc>
                <a:spcPct val="110000"/>
              </a:lnSpc>
              <a:spcBef>
                <a:spcPts val="0"/>
              </a:spcBef>
              <a:spcAft>
                <a:spcPts val="600"/>
              </a:spcAft>
              <a:buNone/>
            </a:pPr>
            <a:r>
              <a:rPr lang="pt-BR" sz="2000" dirty="0">
                <a:solidFill>
                  <a:schemeClr val="tx1"/>
                </a:solidFill>
                <a:latin typeface="Calibri" panose="020F0502020204030204" pitchFamily="34" charset="0"/>
                <a:cs typeface="Calibri" panose="020F0502020204030204" pitchFamily="34" charset="0"/>
              </a:rPr>
              <a:t>§ 6º. Poderão ser criados mecanismos institucionais de cooperação envolvendo instituições financeiras, investidores e/ou autoridades fiscais, a fim de evitar duplicidade de esforços, tal como a criação de uma plataforma comum de dados sociais, ambientais e climáticos de empreendimentos e projetos específicos, bem como os respectivos enquadramentos realizados por órgãos fiscais, instituições financeiras ou por investidores e as respectivas datas.</a:t>
            </a:r>
            <a:endParaRPr lang="pt-BR" sz="2000" dirty="0">
              <a:solidFill>
                <a:schemeClr val="tx1"/>
              </a:solidFill>
              <a:latin typeface="Calibri" panose="020F0502020204030204" pitchFamily="34" charset="0"/>
              <a:ea typeface="Calibri" panose="020F0502020204030204" pitchFamily="34" charset="0"/>
              <a:cs typeface="Calibri" panose="020F0502020204030204" pitchFamily="34" charset="0"/>
            </a:endParaRPr>
          </a:p>
          <a:p>
            <a:pPr>
              <a:lnSpc>
                <a:spcPct val="110000"/>
              </a:lnSpc>
              <a:spcBef>
                <a:spcPts val="0"/>
              </a:spcBef>
              <a:spcAft>
                <a:spcPts val="600"/>
              </a:spcAft>
              <a:buFontTx/>
              <a:buChar char="-"/>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pt-PT" sz="8800" dirty="0">
              <a:latin typeface="Calibri" panose="020F0502020204030204" pitchFamily="34" charset="0"/>
              <a:cs typeface="Times New Roman" panose="02020603050405020304" pitchFamily="18" charset="0"/>
            </a:endParaRPr>
          </a:p>
          <a:p>
            <a:pPr algn="just"/>
            <a:endParaRPr lang="pt-PT" sz="8800" dirty="0">
              <a:latin typeface="Calibri" panose="020F0502020204030204" pitchFamily="34" charset="0"/>
              <a:cs typeface="Times New Roman" panose="02020603050405020304" pitchFamily="18" charset="0"/>
            </a:endParaRPr>
          </a:p>
          <a:p>
            <a:pPr algn="just"/>
            <a:endParaRPr lang="pt-BR" sz="3600" dirty="0"/>
          </a:p>
        </p:txBody>
      </p:sp>
      <p:pic>
        <p:nvPicPr>
          <p:cNvPr id="8" name="Imagem 7">
            <a:extLst>
              <a:ext uri="{FF2B5EF4-FFF2-40B4-BE49-F238E27FC236}">
                <a16:creationId xmlns:a16="http://schemas.microsoft.com/office/drawing/2014/main" id="{D1A03ED0-9831-4841-80BA-D465FD487CA0}"/>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3274698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891614"/>
            <a:ext cx="9469729" cy="5966386"/>
          </a:xfrm>
        </p:spPr>
        <p:txBody>
          <a:bodyPr>
            <a:normAutofit fontScale="92500" lnSpcReduction="10000"/>
          </a:bodyPr>
          <a:lstStyle/>
          <a:p>
            <a:pPr marL="0" indent="0" algn="just">
              <a:lnSpc>
                <a:spcPct val="110000"/>
              </a:lnSpc>
              <a:spcBef>
                <a:spcPts val="0"/>
              </a:spcBef>
              <a:spcAft>
                <a:spcPts val="600"/>
              </a:spcAft>
              <a:buNone/>
            </a:pPr>
            <a:r>
              <a:rPr lang="pt-BR" sz="2400" dirty="0">
                <a:solidFill>
                  <a:schemeClr val="tx1"/>
                </a:solidFill>
                <a:latin typeface="Calibri" panose="020F0502020204030204" pitchFamily="34" charset="0"/>
                <a:cs typeface="Calibri" panose="020F0502020204030204" pitchFamily="34" charset="0"/>
              </a:rPr>
              <a:t>Art. 2º. Os critérios a serem adotados para a aplicação da taxonomia devem considerar a natureza das atividades econômicas, empreendimentos e tecnologias envolvidas e grau de eficiência ambiental ou social, à luz de indicadores pré-definidos, que considerem todo o ciclo de vida da atividade, dos produtos ou serviços correspondentes. </a:t>
            </a:r>
          </a:p>
          <a:p>
            <a:pPr marL="0" indent="0" algn="just">
              <a:lnSpc>
                <a:spcPct val="110000"/>
              </a:lnSpc>
              <a:spcBef>
                <a:spcPts val="0"/>
              </a:spcBef>
              <a:spcAft>
                <a:spcPts val="600"/>
              </a:spcAft>
              <a:buNone/>
            </a:pPr>
            <a:r>
              <a:rPr lang="pt-BR" sz="2400" dirty="0">
                <a:solidFill>
                  <a:schemeClr val="tx1"/>
                </a:solidFill>
                <a:latin typeface="Calibri" panose="020F0502020204030204" pitchFamily="34" charset="0"/>
                <a:cs typeface="Calibri" panose="020F0502020204030204" pitchFamily="34" charset="0"/>
              </a:rPr>
              <a:t>§ 1º. O local de implantação e funcionamento das atividades econômicas e os elementos mais relevantes de sua cadeia produtiva devem ser, sempre que possível, considerados para fins de aplicação e dosagem da taxonomia de que trata essa lei, inclusive a adequação e a pertinência locacional da atividade econômica em face dos instrumentos normativos de planejamento territorial aplicáveis, existentes nas diferentes esferas.</a:t>
            </a:r>
          </a:p>
          <a:p>
            <a:pPr marL="0" indent="0" algn="just">
              <a:lnSpc>
                <a:spcPct val="110000"/>
              </a:lnSpc>
              <a:spcBef>
                <a:spcPts val="0"/>
              </a:spcBef>
              <a:spcAft>
                <a:spcPts val="600"/>
              </a:spcAft>
              <a:buNone/>
            </a:pPr>
            <a:r>
              <a:rPr lang="pt-BR" sz="2400" dirty="0">
                <a:solidFill>
                  <a:schemeClr val="tx1"/>
                </a:solidFill>
                <a:latin typeface="Calibri" panose="020F0502020204030204" pitchFamily="34" charset="0"/>
                <a:cs typeface="Calibri" panose="020F0502020204030204" pitchFamily="34" charset="0"/>
              </a:rPr>
              <a:t>§ 2º. Entende-se por cadeia produtiva, referida no parágrafo anterior, as atividades associadas diretamente à atividade principal ao longo de todo o ciclo de vida, ou seja, fornecedores de matéria-prima relativa às atividades-fim e clientes, sempre que desenvolverem atividades econômicas e empreendimentos com impactos ou riscos relevantes. </a:t>
            </a:r>
            <a:endParaRPr lang="pt-PT" sz="2400" dirty="0">
              <a:solidFill>
                <a:schemeClr val="tx1"/>
              </a:solidFill>
              <a:latin typeface="Calibri" panose="020F0502020204030204" pitchFamily="34" charset="0"/>
              <a:cs typeface="Calibri" panose="020F0502020204030204" pitchFamily="34" charset="0"/>
            </a:endParaRPr>
          </a:p>
          <a:p>
            <a:pPr algn="just"/>
            <a:endParaRPr lang="pt-BR" sz="3200" dirty="0"/>
          </a:p>
        </p:txBody>
      </p:sp>
      <p:pic>
        <p:nvPicPr>
          <p:cNvPr id="10" name="Imagem 9">
            <a:extLst>
              <a:ext uri="{FF2B5EF4-FFF2-40B4-BE49-F238E27FC236}">
                <a16:creationId xmlns:a16="http://schemas.microsoft.com/office/drawing/2014/main" id="{B6BFBE39-C91E-4E8C-91F7-75BEFE08BC6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18549084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818147"/>
            <a:ext cx="9495797" cy="6039853"/>
          </a:xfrm>
        </p:spPr>
        <p:txBody>
          <a:bodyPr>
            <a:normAutofit fontScale="25000" lnSpcReduction="20000"/>
          </a:bodyPr>
          <a:lstStyle/>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Art. 3º. A taxonomia “verde” considerará os seguintes indicadores ambientais, para toda a cadeia de produção, sendo que cada um destes receberá um peso proporcional à sua relevância para a atividade econômica:</a:t>
            </a:r>
          </a:p>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I - natureza e volume de resíduos sólidos gerados (destacando-se os resíduos tóxicos), em proporção à produção; </a:t>
            </a:r>
          </a:p>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II - natureza e volume de efluentes líquidos, em proporção à produção; </a:t>
            </a:r>
          </a:p>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III - natureza e volume de emissões atmosféricas poluentes, em proporção à produção; </a:t>
            </a:r>
          </a:p>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IV - emissões de gases com efeito estufa, em proporção à produção; </a:t>
            </a:r>
          </a:p>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V - fonte/matriz energética; </a:t>
            </a:r>
          </a:p>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VI - eficiência energética;</a:t>
            </a:r>
          </a:p>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VII - eficiência no uso de água;</a:t>
            </a:r>
          </a:p>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VIII - sustentabilidade na seleção e eficiência no uso de matéria-prima ou insumos; e</a:t>
            </a:r>
          </a:p>
          <a:p>
            <a:pPr marL="0" indent="0" algn="just">
              <a:lnSpc>
                <a:spcPct val="110000"/>
              </a:lnSpc>
              <a:spcBef>
                <a:spcPts val="0"/>
              </a:spcBef>
              <a:spcAft>
                <a:spcPts val="600"/>
              </a:spcAft>
              <a:buNone/>
            </a:pPr>
            <a:r>
              <a:rPr lang="pt-BR" sz="9200" dirty="0">
                <a:solidFill>
                  <a:schemeClr val="tx1"/>
                </a:solidFill>
                <a:latin typeface="Calibri" panose="020F0502020204030204" pitchFamily="34" charset="0"/>
                <a:cs typeface="Calibri" panose="020F0502020204030204" pitchFamily="34" charset="0"/>
              </a:rPr>
              <a:t>IX - impactos na indução de desmatamentos ilegais e na biodiversidade local/regional.</a:t>
            </a:r>
            <a:endParaRPr lang="pt-PT" sz="9200" dirty="0">
              <a:solidFill>
                <a:schemeClr val="tx1"/>
              </a:solidFill>
              <a:latin typeface="Calibri" panose="020F0502020204030204" pitchFamily="34" charset="0"/>
              <a:cs typeface="Calibri" panose="020F0502020204030204" pitchFamily="34" charset="0"/>
            </a:endParaRPr>
          </a:p>
          <a:p>
            <a:pPr algn="just"/>
            <a:endParaRPr lang="pt-BR" sz="3200" dirty="0"/>
          </a:p>
        </p:txBody>
      </p:sp>
      <p:pic>
        <p:nvPicPr>
          <p:cNvPr id="7" name="Imagem 6">
            <a:extLst>
              <a:ext uri="{FF2B5EF4-FFF2-40B4-BE49-F238E27FC236}">
                <a16:creationId xmlns:a16="http://schemas.microsoft.com/office/drawing/2014/main" id="{578038E3-BF78-4AC9-B9BF-1FFD400A0B34}"/>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20355046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750772"/>
            <a:ext cx="9660229" cy="6107228"/>
          </a:xfrm>
        </p:spPr>
        <p:txBody>
          <a:bodyPr>
            <a:normAutofit fontScale="62500" lnSpcReduction="20000"/>
          </a:bodyPr>
          <a:lstStyle/>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Art. 4º. A taxonomia “social” considerará os seguintes indicadores, incluindo-se análise para toda a cadeia de produção, sendo que cada um deles receberá um peso proporcional à sua relevância para a atividade econômica:</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I - potencial para aumento/redução de acidentes do trabalho (separadamente por categoria de gravidade);</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II - potencial para aumento/redução de doenças ocupacionais; </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III - potencial para aumentar/reduzir risco de trabalho infantil;</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IV - potencial para aumentar/reduzir risco de trabalho análogo ao escravo;</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V - potencial para aumentar/reduzir discriminações por gênero, etnia, deficiência de qualquer natureza ou orientação sexual; </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VI - potencial criação/redução de empregos, e qualidade desses empregos; </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VII - impactos (positivos ou negativos) e eventuais riscos à saúde e segurança das comunidades adjacentes; </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VIII - impactos (positivos ou negativos) e eventuais riscos para comunidades tradicionais, tais como indígenas, quilombolas e similares; </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IX - impactos (positivos ou negativos) e eventuais riscos à saúde e segurança dos consumidores;</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X - impactos (positivos ou negativos) e eventuais riscos à prevenção e combate à corrupção.</a:t>
            </a:r>
            <a:endParaRPr lang="en-GB" sz="3200" u="sng"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p:txBody>
      </p:sp>
      <p:pic>
        <p:nvPicPr>
          <p:cNvPr id="7" name="Imagem 6">
            <a:extLst>
              <a:ext uri="{FF2B5EF4-FFF2-40B4-BE49-F238E27FC236}">
                <a16:creationId xmlns:a16="http://schemas.microsoft.com/office/drawing/2014/main" id="{98D3C4B5-6FF3-4415-A5D5-220937595298}"/>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2054815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2" y="702644"/>
            <a:ext cx="9457296" cy="6155356"/>
          </a:xfrm>
        </p:spPr>
        <p:txBody>
          <a:bodyPr>
            <a:normAutofit fontScale="92500" lnSpcReduction="20000"/>
          </a:bodyPr>
          <a:lstStyle/>
          <a:p>
            <a:pPr marL="0" indent="0" algn="just">
              <a:lnSpc>
                <a:spcPct val="110000"/>
              </a:lnSpc>
              <a:spcBef>
                <a:spcPts val="0"/>
              </a:spcBef>
              <a:spcAft>
                <a:spcPts val="600"/>
              </a:spcAft>
              <a:buNone/>
            </a:pPr>
            <a:r>
              <a:rPr lang="pt-BR" sz="2400" dirty="0">
                <a:solidFill>
                  <a:schemeClr val="tx1"/>
                </a:solidFill>
                <a:latin typeface="Calibri" panose="020F0502020204030204" pitchFamily="34" charset="0"/>
                <a:cs typeface="Calibri" panose="020F0502020204030204" pitchFamily="34" charset="0"/>
              </a:rPr>
              <a:t>Art. 5º O Zoneamento Ecológico Econômico produzido pelo poder público federal e/ou estadual e o zoneamento ambiental desenvolvido pelo poder público local, nos termos de regulamentação e legislação específica, deverão, quando vigentes, ser considerados para fins de enquadramento e aplicação da taxonomia ambiental e social, em função dos indicadores estabelecidos nos termos dos artigos 3º e 4º desta Lei.</a:t>
            </a:r>
          </a:p>
          <a:p>
            <a:pPr marL="0" indent="0" algn="just">
              <a:lnSpc>
                <a:spcPct val="110000"/>
              </a:lnSpc>
              <a:spcBef>
                <a:spcPts val="0"/>
              </a:spcBef>
              <a:spcAft>
                <a:spcPts val="600"/>
              </a:spcAft>
              <a:buNone/>
            </a:pPr>
            <a:endParaRPr lang="pt-BR" sz="2400" dirty="0">
              <a:solidFill>
                <a:schemeClr val="tx1"/>
              </a:solidFill>
              <a:latin typeface="Calibri" panose="020F0502020204030204" pitchFamily="34" charset="0"/>
              <a:cs typeface="Calibri" panose="020F0502020204030204" pitchFamily="34" charset="0"/>
            </a:endParaRPr>
          </a:p>
          <a:p>
            <a:pPr marL="0" indent="0" algn="just">
              <a:lnSpc>
                <a:spcPct val="110000"/>
              </a:lnSpc>
              <a:spcBef>
                <a:spcPts val="0"/>
              </a:spcBef>
              <a:spcAft>
                <a:spcPts val="600"/>
              </a:spcAft>
              <a:buNone/>
            </a:pPr>
            <a:r>
              <a:rPr lang="pt-BR" sz="2400" dirty="0">
                <a:solidFill>
                  <a:schemeClr val="tx1"/>
                </a:solidFill>
                <a:latin typeface="Calibri" panose="020F0502020204030204" pitchFamily="34" charset="0"/>
                <a:cs typeface="Calibri" panose="020F0502020204030204" pitchFamily="34" charset="0"/>
              </a:rPr>
              <a:t>Art. 6º. A classificação ou taxonomia será positiva e negativa, considerando-se os indicadores definidos nos artigos 3º e 4º, podendo abranger os seguintes níveis, dentro de cronograma definido em regulamento:</a:t>
            </a:r>
          </a:p>
          <a:p>
            <a:pPr marL="0" indent="0" algn="just">
              <a:lnSpc>
                <a:spcPct val="110000"/>
              </a:lnSpc>
              <a:spcBef>
                <a:spcPts val="0"/>
              </a:spcBef>
              <a:spcAft>
                <a:spcPts val="600"/>
              </a:spcAft>
              <a:buNone/>
            </a:pPr>
            <a:r>
              <a:rPr lang="pt-BR" sz="2400" dirty="0">
                <a:solidFill>
                  <a:schemeClr val="tx1"/>
                </a:solidFill>
                <a:latin typeface="Calibri" panose="020F0502020204030204" pitchFamily="34" charset="0"/>
                <a:cs typeface="Calibri" panose="020F0502020204030204" pitchFamily="34" charset="0"/>
              </a:rPr>
              <a:t>I – atividades, projetos e tecnologias cujo impacto ambiental e/ou social tenha saldo positivo muito alto (verde escuro), aí considerados todos os impactos ambientais e sociais relevantes, positivos e negativos, tanto do ponto de vista qualitativo quanto do ponto de vista quantitativo; </a:t>
            </a:r>
          </a:p>
          <a:p>
            <a:pPr marL="0" indent="0" algn="just">
              <a:lnSpc>
                <a:spcPct val="110000"/>
              </a:lnSpc>
              <a:spcBef>
                <a:spcPts val="0"/>
              </a:spcBef>
              <a:spcAft>
                <a:spcPts val="600"/>
              </a:spcAft>
              <a:buNone/>
            </a:pPr>
            <a:r>
              <a:rPr lang="pt-BR" sz="2400" dirty="0">
                <a:solidFill>
                  <a:schemeClr val="tx1"/>
                </a:solidFill>
                <a:latin typeface="Calibri" panose="020F0502020204030204" pitchFamily="34" charset="0"/>
                <a:cs typeface="Calibri" panose="020F0502020204030204" pitchFamily="34" charset="0"/>
              </a:rPr>
              <a:t>II – atividades, projetos e tecnologias cujo impacto ambiental e/ou social tenha saldo positivo de nível médio/alto (verde), aí considerados todos os impactos ambientais e sociais relevantes, positivos e negativos, tanto do ponto de vista qualitativo quanto do ponto de vista quantitativo; </a:t>
            </a:r>
          </a:p>
          <a:p>
            <a:pPr marL="0" indent="0" algn="just">
              <a:lnSpc>
                <a:spcPct val="110000"/>
              </a:lnSpc>
              <a:spcBef>
                <a:spcPts val="0"/>
              </a:spcBef>
              <a:spcAft>
                <a:spcPts val="600"/>
              </a:spcAft>
              <a:buNone/>
            </a:pPr>
            <a:endParaRPr lang="pt-PT" sz="2000" dirty="0">
              <a:solidFill>
                <a:schemeClr val="tx1"/>
              </a:solidFill>
              <a:latin typeface="Calibri" panose="020F0502020204030204" pitchFamily="34" charset="0"/>
              <a:cs typeface="Calibri" panose="020F0502020204030204" pitchFamily="34" charset="0"/>
            </a:endParaRPr>
          </a:p>
          <a:p>
            <a:pPr algn="just"/>
            <a:endParaRPr lang="pt-BR" sz="3200" dirty="0"/>
          </a:p>
        </p:txBody>
      </p:sp>
      <p:pic>
        <p:nvPicPr>
          <p:cNvPr id="7" name="Imagem 6">
            <a:extLst>
              <a:ext uri="{FF2B5EF4-FFF2-40B4-BE49-F238E27FC236}">
                <a16:creationId xmlns:a16="http://schemas.microsoft.com/office/drawing/2014/main" id="{DB1C0239-CFED-4CE3-B4C6-1DFCDA2A084A}"/>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9597007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891614"/>
            <a:ext cx="9660229" cy="5966386"/>
          </a:xfrm>
        </p:spPr>
        <p:txBody>
          <a:bodyPr>
            <a:normAutofit fontScale="25000" lnSpcReduction="20000"/>
          </a:bodyPr>
          <a:lstStyle/>
          <a:p>
            <a:pPr marL="0" indent="0" algn="just">
              <a:lnSpc>
                <a:spcPct val="110000"/>
              </a:lnSpc>
              <a:spcBef>
                <a:spcPts val="0"/>
              </a:spcBef>
              <a:spcAft>
                <a:spcPts val="600"/>
              </a:spcAft>
              <a:buNone/>
            </a:pPr>
            <a:r>
              <a:rPr lang="pt-BR" sz="9600" dirty="0">
                <a:solidFill>
                  <a:schemeClr val="tx1"/>
                </a:solidFill>
                <a:latin typeface="Calibri" panose="020F0502020204030204" pitchFamily="34" charset="0"/>
                <a:cs typeface="Calibri" panose="020F0502020204030204" pitchFamily="34" charset="0"/>
              </a:rPr>
              <a:t>III – atividades, projetos e tecnologias cujo impacto ambiental e/ou social tenha saldo positivo (verde claro), aí considerados todos os impactos ambientais e sociais relevantes, positivos e negativos, tanto do ponto de vista qualitativo quanto do ponto de vista quantitativo; </a:t>
            </a:r>
          </a:p>
          <a:p>
            <a:pPr marL="0" indent="0" algn="just">
              <a:lnSpc>
                <a:spcPct val="110000"/>
              </a:lnSpc>
              <a:spcBef>
                <a:spcPts val="0"/>
              </a:spcBef>
              <a:spcAft>
                <a:spcPts val="600"/>
              </a:spcAft>
              <a:buNone/>
            </a:pPr>
            <a:r>
              <a:rPr lang="pt-BR" sz="9600" dirty="0">
                <a:solidFill>
                  <a:schemeClr val="tx1"/>
                </a:solidFill>
                <a:latin typeface="Calibri" panose="020F0502020204030204" pitchFamily="34" charset="0"/>
                <a:cs typeface="Calibri" panose="020F0502020204030204" pitchFamily="34" charset="0"/>
              </a:rPr>
              <a:t>IV - atividades, projetos e tecnologias cujo impacto ambiental e/ou social tenha saldo relativamente neutro (amarelo), aí considerados tanto do ponto de vista qualitativo quanto do ponto de vista quantitativo, seja porque não há impactos ambientais e sociais relevantes, seja porque os impactos positivos e negativos se equivalem; </a:t>
            </a:r>
          </a:p>
          <a:p>
            <a:pPr marL="0" indent="0" algn="just">
              <a:lnSpc>
                <a:spcPct val="110000"/>
              </a:lnSpc>
              <a:spcBef>
                <a:spcPts val="0"/>
              </a:spcBef>
              <a:spcAft>
                <a:spcPts val="600"/>
              </a:spcAft>
              <a:buNone/>
            </a:pPr>
            <a:r>
              <a:rPr lang="pt-BR" sz="9600" dirty="0">
                <a:solidFill>
                  <a:schemeClr val="tx1"/>
                </a:solidFill>
                <a:latin typeface="Calibri" panose="020F0502020204030204" pitchFamily="34" charset="0"/>
                <a:cs typeface="Calibri" panose="020F0502020204030204" pitchFamily="34" charset="0"/>
              </a:rPr>
              <a:t>V – atividades, projetos e tecnologias cujo impacto ambiental e/ou social tenha saldo negativo baixo (vermelho claro), aí considerados todos os impactos ambientais e sociais relevantes, negativos e positivos, tanto do ponto de vista qualitativo quanto do ponto de vista quantitativo; </a:t>
            </a:r>
          </a:p>
          <a:p>
            <a:pPr marL="0" indent="0" algn="just">
              <a:lnSpc>
                <a:spcPct val="110000"/>
              </a:lnSpc>
              <a:spcBef>
                <a:spcPts val="0"/>
              </a:spcBef>
              <a:spcAft>
                <a:spcPts val="600"/>
              </a:spcAft>
              <a:buNone/>
            </a:pPr>
            <a:r>
              <a:rPr lang="pt-BR" sz="9600" dirty="0">
                <a:solidFill>
                  <a:schemeClr val="tx1"/>
                </a:solidFill>
                <a:latin typeface="Calibri" panose="020F0502020204030204" pitchFamily="34" charset="0"/>
                <a:cs typeface="Calibri" panose="020F0502020204030204" pitchFamily="34" charset="0"/>
              </a:rPr>
              <a:t>VI – atividades, projetos e tecnologias cujo impacto ambiental e/ou social tenha saldo negativo de nível médio (vermelho), aí considerados todos os impactos ambientais e sociais relevantes, negativos e positivos, tanto do ponto de vista qualitativo quanto do ponto de vista quantitativo; </a:t>
            </a:r>
          </a:p>
          <a:p>
            <a:pPr marL="0" indent="0" algn="just">
              <a:lnSpc>
                <a:spcPct val="110000"/>
              </a:lnSpc>
              <a:spcBef>
                <a:spcPts val="0"/>
              </a:spcBef>
              <a:spcAft>
                <a:spcPts val="600"/>
              </a:spcAft>
              <a:buNone/>
            </a:pPr>
            <a:endParaRPr lang="pt-BR" sz="3600" dirty="0">
              <a:solidFill>
                <a:schemeClr val="tx1"/>
              </a:solidFill>
            </a:endParaRPr>
          </a:p>
        </p:txBody>
      </p:sp>
      <p:pic>
        <p:nvPicPr>
          <p:cNvPr id="7" name="Imagem 6">
            <a:extLst>
              <a:ext uri="{FF2B5EF4-FFF2-40B4-BE49-F238E27FC236}">
                <a16:creationId xmlns:a16="http://schemas.microsoft.com/office/drawing/2014/main" id="{A59CD91C-333F-416C-8D86-FE1356A27925}"/>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4507170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m 6">
            <a:extLst>
              <a:ext uri="{FF2B5EF4-FFF2-40B4-BE49-F238E27FC236}">
                <a16:creationId xmlns:a16="http://schemas.microsoft.com/office/drawing/2014/main" id="{A610CFA8-5DA5-4CB0-B6AA-2016BCC4A131}"/>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658475" y="5807360"/>
            <a:ext cx="1533525" cy="891614"/>
          </a:xfrm>
          <a:prstGeom prst="rect">
            <a:avLst/>
          </a:prstGeom>
        </p:spPr>
      </p:pic>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891614"/>
            <a:ext cx="9466922" cy="5966386"/>
          </a:xfrm>
        </p:spPr>
        <p:txBody>
          <a:bodyPr>
            <a:normAutofit fontScale="55000" lnSpcReduction="20000"/>
          </a:bodyPr>
          <a:lstStyle/>
          <a:p>
            <a:pPr marL="0" indent="0" algn="just">
              <a:lnSpc>
                <a:spcPct val="110000"/>
              </a:lnSpc>
              <a:spcBef>
                <a:spcPts val="0"/>
              </a:spcBef>
              <a:spcAft>
                <a:spcPts val="600"/>
              </a:spcAft>
              <a:buNone/>
            </a:pPr>
            <a:r>
              <a:rPr lang="pt-BR" sz="5000" dirty="0">
                <a:solidFill>
                  <a:schemeClr val="tx1"/>
                </a:solidFill>
                <a:latin typeface="Calibri" panose="020F0502020204030204" pitchFamily="34" charset="0"/>
                <a:cs typeface="Calibri" panose="020F0502020204030204" pitchFamily="34" charset="0"/>
              </a:rPr>
              <a:t>VII – atividades, projetos e tecnologias cujo impacto ambiental e/ou social tenha saldo muito negativo (vermelho escuro), aí considerados todos os impactos ambientais e sociais relevantes, negativos e positivos, tanto do ponto de vista qualitativo quanto do ponto de vista quantitativo. </a:t>
            </a:r>
          </a:p>
          <a:p>
            <a:pPr marL="0" indent="0" algn="just">
              <a:lnSpc>
                <a:spcPct val="110000"/>
              </a:lnSpc>
              <a:spcBef>
                <a:spcPts val="0"/>
              </a:spcBef>
              <a:spcAft>
                <a:spcPts val="600"/>
              </a:spcAft>
              <a:buNone/>
            </a:pPr>
            <a:r>
              <a:rPr lang="pt-BR" sz="5000" dirty="0">
                <a:solidFill>
                  <a:schemeClr val="tx1"/>
                </a:solidFill>
                <a:latin typeface="Calibri" panose="020F0502020204030204" pitchFamily="34" charset="0"/>
                <a:cs typeface="Calibri" panose="020F0502020204030204" pitchFamily="34" charset="0"/>
              </a:rPr>
              <a:t>§ 1º. Regulamento desta lei definirá os critérios de aplicação dos indicadores para fins de classificação, positiva ou negativa, e suas diferentes subclassificações conforme incisos I a VII deste artigo.</a:t>
            </a:r>
          </a:p>
          <a:p>
            <a:pPr marL="0" indent="0" algn="just">
              <a:lnSpc>
                <a:spcPct val="110000"/>
              </a:lnSpc>
              <a:spcBef>
                <a:spcPts val="0"/>
              </a:spcBef>
              <a:spcAft>
                <a:spcPts val="600"/>
              </a:spcAft>
              <a:buNone/>
            </a:pPr>
            <a:r>
              <a:rPr lang="pt-BR" sz="5000" dirty="0">
                <a:solidFill>
                  <a:schemeClr val="tx1"/>
                </a:solidFill>
                <a:latin typeface="Calibri" panose="020F0502020204030204" pitchFamily="34" charset="0"/>
                <a:cs typeface="Calibri" panose="020F0502020204030204" pitchFamily="34" charset="0"/>
              </a:rPr>
              <a:t>§ 2º. O enquadramento de atividades econômicas, tecnologias e projetos na taxonomia deve levar em conta também o nível de cumprimento da regulação ambiental e social, utilizando-se para essa aferição todas as bases de dados publicamente disponíveis na esfera administrativa e judicial.</a:t>
            </a:r>
            <a:endParaRPr lang="pt-PT" sz="5000" dirty="0">
              <a:solidFill>
                <a:schemeClr val="tx1"/>
              </a:solidFill>
              <a:latin typeface="Calibri" panose="020F0502020204030204" pitchFamily="34" charset="0"/>
              <a:cs typeface="Calibri" panose="020F0502020204030204" pitchFamily="34" charset="0"/>
            </a:endParaRPr>
          </a:p>
          <a:p>
            <a:pPr algn="just"/>
            <a:endParaRPr lang="pt-PT" sz="4800" dirty="0">
              <a:latin typeface="Calibri" panose="020F0502020204030204" pitchFamily="34" charset="0"/>
              <a:cs typeface="Times New Roman" panose="02020603050405020304" pitchFamily="18" charset="0"/>
            </a:endParaRPr>
          </a:p>
          <a:p>
            <a:pPr>
              <a:lnSpc>
                <a:spcPct val="110000"/>
              </a:lnSpc>
              <a:spcBef>
                <a:spcPts val="0"/>
              </a:spcBef>
              <a:spcAft>
                <a:spcPts val="600"/>
              </a:spcAft>
            </a:pPr>
            <a:endParaRPr lang="pt-PT" sz="3200" dirty="0">
              <a:latin typeface="Calibri" panose="020F0502020204030204" pitchFamily="34" charset="0"/>
              <a:cs typeface="Times New Roman" panose="02020603050405020304" pitchFamily="18" charset="0"/>
            </a:endParaRPr>
          </a:p>
          <a:p>
            <a:pPr algn="just"/>
            <a:endParaRPr lang="pt-PT" sz="3200" dirty="0">
              <a:latin typeface="Calibri" panose="020F0502020204030204" pitchFamily="34" charset="0"/>
              <a:cs typeface="Times New Roman" panose="02020603050405020304" pitchFamily="18" charset="0"/>
            </a:endParaRPr>
          </a:p>
          <a:p>
            <a:pPr algn="just"/>
            <a:endParaRPr lang="pt-BR" sz="3200" dirty="0"/>
          </a:p>
        </p:txBody>
      </p:sp>
    </p:spTree>
    <p:extLst>
      <p:ext uri="{BB962C8B-B14F-4D97-AF65-F5344CB8AC3E}">
        <p14:creationId xmlns:p14="http://schemas.microsoft.com/office/powerpoint/2010/main" val="1585163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161924"/>
            <a:ext cx="9155403" cy="923925"/>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933652"/>
            <a:ext cx="9601675" cy="5924348"/>
          </a:xfrm>
        </p:spPr>
        <p:txBody>
          <a:bodyPr>
            <a:normAutofit fontScale="85000" lnSpcReduction="20000"/>
          </a:bodyPr>
          <a:lstStyle/>
          <a:p>
            <a:pPr marL="0" indent="0" algn="just">
              <a:lnSpc>
                <a:spcPct val="110000"/>
              </a:lnSpc>
              <a:spcBef>
                <a:spcPts val="0"/>
              </a:spcBef>
              <a:spcAft>
                <a:spcPts val="600"/>
              </a:spcAft>
              <a:buNone/>
            </a:pPr>
            <a:r>
              <a:rPr lang="pt-BR" sz="2900" dirty="0">
                <a:solidFill>
                  <a:schemeClr val="tx1"/>
                </a:solidFill>
                <a:latin typeface="Calibri" panose="020F0502020204030204" pitchFamily="34" charset="0"/>
                <a:cs typeface="Calibri" panose="020F0502020204030204" pitchFamily="34" charset="0"/>
              </a:rPr>
              <a:t>Art. 7º. A construção da taxonomia de atividades econômicas, tecnologias e projetos aqui prevista deverá ser realizada mediante a elaboração de minutas a serem submetidas a consultas públicas, com a participação da comunidade científica, dos entes públicos das diversas esferas federativas com competência na matéria, do setor produtivo, do setor financeiro, de entidades de defesa de interesses de trabalhadores, de consumidores, de comunidades tradicionais e das diversas categorias de direitos humanos. </a:t>
            </a:r>
          </a:p>
          <a:p>
            <a:pPr marL="0" indent="0" algn="just">
              <a:lnSpc>
                <a:spcPct val="110000"/>
              </a:lnSpc>
              <a:spcBef>
                <a:spcPts val="0"/>
              </a:spcBef>
              <a:spcAft>
                <a:spcPts val="600"/>
              </a:spcAft>
              <a:buNone/>
            </a:pPr>
            <a:r>
              <a:rPr lang="pt-BR" sz="2900" dirty="0">
                <a:solidFill>
                  <a:schemeClr val="tx1"/>
                </a:solidFill>
                <a:latin typeface="Calibri" panose="020F0502020204030204" pitchFamily="34" charset="0"/>
                <a:cs typeface="Calibri" panose="020F0502020204030204" pitchFamily="34" charset="0"/>
              </a:rPr>
              <a:t>Art. 8º. A competência para regulamentação da Taxonomia Verde (ambiental) é do Conselho Nacional de Meio Ambiente – CONAMA. </a:t>
            </a:r>
          </a:p>
          <a:p>
            <a:pPr marL="0" indent="0" algn="just">
              <a:lnSpc>
                <a:spcPct val="110000"/>
              </a:lnSpc>
              <a:spcBef>
                <a:spcPts val="0"/>
              </a:spcBef>
              <a:spcAft>
                <a:spcPts val="600"/>
              </a:spcAft>
              <a:buNone/>
            </a:pPr>
            <a:r>
              <a:rPr lang="pt-BR" sz="2900" dirty="0">
                <a:solidFill>
                  <a:schemeClr val="tx1"/>
                </a:solidFill>
                <a:latin typeface="Calibri" panose="020F0502020204030204" pitchFamily="34" charset="0"/>
                <a:cs typeface="Calibri" panose="020F0502020204030204" pitchFamily="34" charset="0"/>
              </a:rPr>
              <a:t>Parágrafo único. As resoluções que regulamentarem a Taxonomia Verde definirão os pesos para cada indicador de natureza ambiental mencionado no art. 3º e para cada categoria de atividade econômica e diretrizes gerais para sua aplicabilidade em face da adequação ou pertinência locacional e sensibilidade ambiental da área potencialmente afetada.</a:t>
            </a:r>
            <a:endParaRPr lang="pt-PT" sz="2900" dirty="0">
              <a:solidFill>
                <a:schemeClr val="tx1"/>
              </a:solidFill>
              <a:latin typeface="Calibri" panose="020F0502020204030204" pitchFamily="34" charset="0"/>
              <a:cs typeface="Calibri" panose="020F0502020204030204" pitchFamily="34" charset="0"/>
            </a:endParaRPr>
          </a:p>
          <a:p>
            <a:pPr algn="just"/>
            <a:endParaRPr lang="pt-PT" sz="3200" dirty="0">
              <a:latin typeface="Calibri" panose="020F0502020204030204" pitchFamily="34" charset="0"/>
              <a:cs typeface="Times New Roman" panose="02020603050405020304" pitchFamily="18" charset="0"/>
            </a:endParaRPr>
          </a:p>
          <a:p>
            <a:pPr algn="just"/>
            <a:endParaRPr lang="pt-BR" sz="3200" dirty="0"/>
          </a:p>
        </p:txBody>
      </p:sp>
      <p:pic>
        <p:nvPicPr>
          <p:cNvPr id="7" name="Imagem 6">
            <a:extLst>
              <a:ext uri="{FF2B5EF4-FFF2-40B4-BE49-F238E27FC236}">
                <a16:creationId xmlns:a16="http://schemas.microsoft.com/office/drawing/2014/main" id="{01B8A9C8-D284-44CC-B462-B140555DCE6A}"/>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687709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891614"/>
            <a:ext cx="9524673" cy="5966386"/>
          </a:xfrm>
        </p:spPr>
        <p:txBody>
          <a:bodyPr>
            <a:normAutofit fontScale="77500" lnSpcReduction="20000"/>
          </a:bodyPr>
          <a:lstStyle/>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Art. 9º A competência para regulamentação da Taxonomia Social é de Conselho a ser definido em regulamento do chefe do Poder Executivo federal. </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Parágrafo único. As resoluções que regulamentam a Taxonomia Social definirão os pesos para cada indicador de natureza social mencionado no art. 3º para cada categoria de atividade econômica e diretrizes gerais para sua aplicabilidade em face da adequação ou pertinência locacional e sensibilidade social da área afetada. </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Art. 10. O processo de elaboração da taxonomia deverá ser iniciado pelas atividades enquadráveis nas categorias: “verde escuro”, ou seja, aquelas que trazem inegáveis e/ou múltiplos benefícios ambientais e/ou sociais, e “vermelho escuro”, que trazem inegáveis e significativos riscos/impactos negativos ambientais e/ou sociais. </a:t>
            </a:r>
          </a:p>
          <a:p>
            <a:pPr marL="0" indent="0" algn="just">
              <a:lnSpc>
                <a:spcPct val="110000"/>
              </a:lnSpc>
              <a:spcBef>
                <a:spcPts val="0"/>
              </a:spcBef>
              <a:spcAft>
                <a:spcPts val="600"/>
              </a:spcAft>
              <a:buNone/>
            </a:pPr>
            <a:r>
              <a:rPr lang="pt-BR" sz="3200" dirty="0">
                <a:solidFill>
                  <a:schemeClr val="tx1"/>
                </a:solidFill>
                <a:latin typeface="Calibri" panose="020F0502020204030204" pitchFamily="34" charset="0"/>
                <a:cs typeface="Calibri" panose="020F0502020204030204" pitchFamily="34" charset="0"/>
              </a:rPr>
              <a:t>Parágrafo único. As atividades de maior complexidade, por trazerem impactos positivos e negativos múltiplos, serão analisadas após dois anos de vigência das normas relativas à primeira fase. </a:t>
            </a:r>
            <a:endParaRPr lang="en-GB" sz="3200" u="sng" dirty="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endParaRPr lang="pt-PT" sz="8800" dirty="0">
              <a:latin typeface="Calibri" panose="020F0502020204030204" pitchFamily="34" charset="0"/>
              <a:cs typeface="Times New Roman" panose="02020603050405020304" pitchFamily="18" charset="0"/>
            </a:endParaRPr>
          </a:p>
          <a:p>
            <a:pPr algn="just"/>
            <a:endParaRPr lang="pt-BR" sz="3600" dirty="0"/>
          </a:p>
        </p:txBody>
      </p:sp>
      <p:pic>
        <p:nvPicPr>
          <p:cNvPr id="7" name="Imagem 6">
            <a:extLst>
              <a:ext uri="{FF2B5EF4-FFF2-40B4-BE49-F238E27FC236}">
                <a16:creationId xmlns:a16="http://schemas.microsoft.com/office/drawing/2014/main" id="{65EB5B65-C87C-449C-B555-A7F2BB8F995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2767457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161924"/>
            <a:ext cx="9155403" cy="665849"/>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 Verde/Social/Sustentável</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827773"/>
            <a:ext cx="9899615" cy="6030227"/>
          </a:xfrm>
        </p:spPr>
        <p:txBody>
          <a:bodyPr>
            <a:normAutofit fontScale="92500" lnSpcReduction="10000"/>
          </a:bodyPr>
          <a:lstStyle/>
          <a:p>
            <a:pPr>
              <a:lnSpc>
                <a:spcPct val="110000"/>
              </a:lnSpc>
              <a:spcBef>
                <a:spcPts val="0"/>
              </a:spcBef>
              <a:spcAft>
                <a:spcPts val="600"/>
              </a:spcAft>
            </a:pPr>
            <a:r>
              <a:rPr lang="pt-BR" sz="3200" dirty="0">
                <a:latin typeface="Calibri" panose="020F0502020204030204" pitchFamily="34" charset="0"/>
                <a:ea typeface="Calibri" panose="020F0502020204030204" pitchFamily="34" charset="0"/>
                <a:cs typeface="Times New Roman" panose="02020603050405020304" pitchFamily="18" charset="0"/>
              </a:rPr>
              <a:t>1</a:t>
            </a:r>
            <a:r>
              <a:rPr lang="pt-BR" sz="3200" dirty="0">
                <a:effectLst/>
                <a:latin typeface="Calibri" panose="020F0502020204030204" pitchFamily="34" charset="0"/>
                <a:ea typeface="Calibri" panose="020F0502020204030204" pitchFamily="34" charset="0"/>
                <a:cs typeface="Times New Roman" panose="02020603050405020304" pitchFamily="18" charset="0"/>
              </a:rPr>
              <a:t>.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Definição dos usos da taxonomia</a:t>
            </a:r>
            <a:endParaRPr lang="en-GB" sz="3200" u="sng" dirty="0">
              <a:effectLst/>
              <a:latin typeface="Calibri" panose="020F0502020204030204" pitchFamily="34" charset="0"/>
              <a:ea typeface="Calibri" panose="020F0502020204030204" pitchFamily="34" charset="0"/>
              <a:cs typeface="Times New Roman" panose="02020603050405020304" pitchFamily="18" charset="0"/>
            </a:endParaRPr>
          </a:p>
          <a:p>
            <a:pPr algn="just">
              <a:buFontTx/>
              <a:buChar char="-"/>
            </a:pPr>
            <a:r>
              <a:rPr lang="pt-PT" sz="3200" dirty="0">
                <a:latin typeface="Calibri" panose="020F0502020204030204" pitchFamily="34" charset="0"/>
                <a:cs typeface="Times New Roman" panose="02020603050405020304" pitchFamily="18" charset="0"/>
              </a:rPr>
              <a:t>Mensuração do crédito verde/social/sustentável</a:t>
            </a:r>
          </a:p>
          <a:p>
            <a:pPr algn="just">
              <a:buFontTx/>
              <a:buChar char="-"/>
            </a:pPr>
            <a:r>
              <a:rPr lang="pt-PT" sz="3200" dirty="0">
                <a:latin typeface="Calibri" panose="020F0502020204030204" pitchFamily="34" charset="0"/>
                <a:cs typeface="Times New Roman" panose="02020603050405020304" pitchFamily="18" charset="0"/>
              </a:rPr>
              <a:t>Mensuração do nível de risco dos portfólios de crédito/investimentos</a:t>
            </a:r>
          </a:p>
          <a:p>
            <a:pPr algn="just">
              <a:buFontTx/>
              <a:buChar char="-"/>
            </a:pPr>
            <a:r>
              <a:rPr lang="pt-PT" sz="3200" dirty="0">
                <a:latin typeface="Calibri" panose="020F0502020204030204" pitchFamily="34" charset="0"/>
                <a:cs typeface="Times New Roman" panose="02020603050405020304" pitchFamily="18" charset="0"/>
              </a:rPr>
              <a:t>Confiabilidade para rotulagem de produtos financeiros no mercado de investimentos (títulos de renda fixa, fundos de investimento, </a:t>
            </a:r>
            <a:r>
              <a:rPr lang="pt-PT" sz="3200" dirty="0" err="1">
                <a:latin typeface="Calibri" panose="020F0502020204030204" pitchFamily="34" charset="0"/>
                <a:cs typeface="Times New Roman" panose="02020603050405020304" pitchFamily="18" charset="0"/>
              </a:rPr>
              <a:t>etc</a:t>
            </a:r>
            <a:r>
              <a:rPr lang="pt-PT" sz="3200" dirty="0">
                <a:latin typeface="Calibri" panose="020F0502020204030204" pitchFamily="34" charset="0"/>
                <a:cs typeface="Times New Roman" panose="02020603050405020304" pitchFamily="18" charset="0"/>
              </a:rPr>
              <a:t>)</a:t>
            </a:r>
          </a:p>
          <a:p>
            <a:pPr algn="just">
              <a:buFontTx/>
              <a:buChar char="-"/>
            </a:pPr>
            <a:r>
              <a:rPr lang="pt-PT" sz="3200" dirty="0">
                <a:latin typeface="Calibri" panose="020F0502020204030204" pitchFamily="34" charset="0"/>
                <a:cs typeface="Times New Roman" panose="02020603050405020304" pitchFamily="18" charset="0"/>
              </a:rPr>
              <a:t>Rotulagem de seguros</a:t>
            </a:r>
          </a:p>
          <a:p>
            <a:pPr algn="just">
              <a:buFontTx/>
              <a:buChar char="-"/>
            </a:pPr>
            <a:r>
              <a:rPr lang="pt-PT" sz="3200" dirty="0">
                <a:latin typeface="Calibri" panose="020F0502020204030204" pitchFamily="34" charset="0"/>
                <a:cs typeface="Times New Roman" panose="02020603050405020304" pitchFamily="18" charset="0"/>
              </a:rPr>
              <a:t>Mensuração do grau de alinhamento de atividades empresariais a objetivos ambientais/sociais (relatórios de sustentabilidade tendo a taxonomia como referência)</a:t>
            </a:r>
          </a:p>
          <a:p>
            <a:pPr algn="just">
              <a:buFontTx/>
              <a:buChar char="-"/>
            </a:pPr>
            <a:r>
              <a:rPr lang="pt-PT" sz="3200" dirty="0">
                <a:latin typeface="Calibri" panose="020F0502020204030204" pitchFamily="34" charset="0"/>
                <a:cs typeface="Times New Roman" panose="02020603050405020304" pitchFamily="18" charset="0"/>
              </a:rPr>
              <a:t>Definição de incentivos tributários e da carga tributária</a:t>
            </a:r>
          </a:p>
          <a:p>
            <a:pPr algn="just">
              <a:buFontTx/>
              <a:buChar char="-"/>
            </a:pPr>
            <a:endParaRPr lang="pt-PT" sz="3200" dirty="0">
              <a:latin typeface="Calibri" panose="020F0502020204030204" pitchFamily="34" charset="0"/>
              <a:cs typeface="Times New Roman" panose="02020603050405020304" pitchFamily="18" charset="0"/>
            </a:endParaRPr>
          </a:p>
          <a:p>
            <a:pPr algn="just"/>
            <a:endParaRPr lang="pt-PT" sz="3200" dirty="0">
              <a:latin typeface="Calibri" panose="020F0502020204030204" pitchFamily="34" charset="0"/>
              <a:cs typeface="Times New Roman" panose="02020603050405020304" pitchFamily="18" charset="0"/>
            </a:endParaRPr>
          </a:p>
          <a:p>
            <a:pPr algn="just"/>
            <a:endParaRPr lang="pt-BR" sz="3200" dirty="0"/>
          </a:p>
        </p:txBody>
      </p:sp>
      <p:pic>
        <p:nvPicPr>
          <p:cNvPr id="6" name="Imagem 5">
            <a:extLst>
              <a:ext uri="{FF2B5EF4-FFF2-40B4-BE49-F238E27FC236}">
                <a16:creationId xmlns:a16="http://schemas.microsoft.com/office/drawing/2014/main" id="{B8177E50-A5EB-08EF-C2B2-8B2591CCAD7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pic>
        <p:nvPicPr>
          <p:cNvPr id="4" name="Picture 3">
            <a:extLst>
              <a:ext uri="{FF2B5EF4-FFF2-40B4-BE49-F238E27FC236}">
                <a16:creationId xmlns:a16="http://schemas.microsoft.com/office/drawing/2014/main" id="{BF28E0F3-B0BB-6A13-3F5E-AFCDE9771876}"/>
              </a:ext>
            </a:extLst>
          </p:cNvPr>
          <p:cNvPicPr>
            <a:picLocks noChangeAspect="1"/>
          </p:cNvPicPr>
          <p:nvPr/>
        </p:nvPicPr>
        <p:blipFill>
          <a:blip r:embed="rId3"/>
          <a:stretch>
            <a:fillRect/>
          </a:stretch>
        </p:blipFill>
        <p:spPr>
          <a:xfrm>
            <a:off x="9623887" y="601026"/>
            <a:ext cx="2083414" cy="1663170"/>
          </a:xfrm>
          <a:prstGeom prst="rect">
            <a:avLst/>
          </a:prstGeom>
        </p:spPr>
      </p:pic>
    </p:spTree>
    <p:extLst>
      <p:ext uri="{BB962C8B-B14F-4D97-AF65-F5344CB8AC3E}">
        <p14:creationId xmlns:p14="http://schemas.microsoft.com/office/powerpoint/2010/main" val="9289973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89161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Taxonomias em Finanças ASG: </a:t>
            </a:r>
            <a:r>
              <a:rPr lang="pt-BR" sz="3200" dirty="0">
                <a:solidFill>
                  <a:schemeClr val="accent1">
                    <a:lumMod val="75000"/>
                  </a:schemeClr>
                </a:solidFill>
                <a:effectLst/>
                <a:latin typeface="Calibri" panose="020F0502020204030204" pitchFamily="34" charset="0"/>
                <a:ea typeface="Times New Roman" panose="02020603050405020304" pitchFamily="18" charset="0"/>
              </a:rPr>
              <a:t>PL 2838/2022</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891614"/>
            <a:ext cx="9660229" cy="5760998"/>
          </a:xfrm>
        </p:spPr>
        <p:txBody>
          <a:bodyPr>
            <a:normAutofit fontScale="25000" lnSpcReduction="20000"/>
          </a:bodyPr>
          <a:lstStyle/>
          <a:p>
            <a:pPr marL="0" indent="0" algn="just">
              <a:lnSpc>
                <a:spcPct val="110000"/>
              </a:lnSpc>
              <a:spcBef>
                <a:spcPts val="0"/>
              </a:spcBef>
              <a:spcAft>
                <a:spcPts val="600"/>
              </a:spcAft>
              <a:buNone/>
            </a:pPr>
            <a:r>
              <a:rPr lang="pt-BR" sz="9600" dirty="0">
                <a:solidFill>
                  <a:schemeClr val="tx1"/>
                </a:solidFill>
                <a:latin typeface="Calibri" panose="020F0502020204030204" pitchFamily="34" charset="0"/>
                <a:cs typeface="Calibri" panose="020F0502020204030204" pitchFamily="34" charset="0"/>
              </a:rPr>
              <a:t>Art. 11. Novos incentivos econômicos, financeiros, fiscais, tributários e creditícios subsidiados com recursos públicos de qualquer ordem, seja federal ou estadual, devem ser objeto de avaliação conclusiva em face dos critérios da taxonomia de que dispõe essa lei, bem como estar em consonância com os planos e estratégias nacionais e estaduais que estabeleçam metas de redução de emissões de gases de efeito estufa e outros poluentes, bem como relativas à conservação e recuperação da biodiversidade e dos biomas e ecossistemas associados. </a:t>
            </a:r>
          </a:p>
          <a:p>
            <a:pPr marL="0" indent="0" algn="just">
              <a:lnSpc>
                <a:spcPct val="110000"/>
              </a:lnSpc>
              <a:spcBef>
                <a:spcPts val="0"/>
              </a:spcBef>
              <a:spcAft>
                <a:spcPts val="600"/>
              </a:spcAft>
              <a:buNone/>
            </a:pPr>
            <a:r>
              <a:rPr lang="pt-BR" sz="9600" dirty="0">
                <a:solidFill>
                  <a:schemeClr val="tx1"/>
                </a:solidFill>
                <a:latin typeface="Calibri" panose="020F0502020204030204" pitchFamily="34" charset="0"/>
                <a:cs typeface="Calibri" panose="020F0502020204030204" pitchFamily="34" charset="0"/>
              </a:rPr>
              <a:t>Parágrafo único. A avaliação de que trata o caput deverá ser submetida à apreciação consultiva por parte do Conselho Nacional de Meio Ambiente no caso de incentivos federais e respectivos Conselhos Estaduais de Meio Ambiente no que se refere aos potenciais impactos socioambientais e climáticos e ao(s) Conselho(s) estabelecidos em regulamento federal e estadual no caso dos impactos sociais. </a:t>
            </a:r>
          </a:p>
          <a:p>
            <a:pPr marL="0" indent="0" algn="just">
              <a:lnSpc>
                <a:spcPct val="110000"/>
              </a:lnSpc>
              <a:spcBef>
                <a:spcPts val="0"/>
              </a:spcBef>
              <a:spcAft>
                <a:spcPts val="600"/>
              </a:spcAft>
              <a:buNone/>
            </a:pPr>
            <a:r>
              <a:rPr lang="pt-BR" sz="9600" dirty="0">
                <a:solidFill>
                  <a:schemeClr val="tx1"/>
                </a:solidFill>
                <a:latin typeface="Calibri" panose="020F0502020204030204" pitchFamily="34" charset="0"/>
                <a:cs typeface="Calibri" panose="020F0502020204030204" pitchFamily="34" charset="0"/>
              </a:rPr>
              <a:t>Art. 12. O Poder Público federal deve regulamentar essa Lei no prazo máximo de doze meses. </a:t>
            </a:r>
          </a:p>
          <a:p>
            <a:pPr marL="0" indent="0" algn="just">
              <a:lnSpc>
                <a:spcPct val="110000"/>
              </a:lnSpc>
              <a:spcBef>
                <a:spcPts val="0"/>
              </a:spcBef>
              <a:spcAft>
                <a:spcPts val="600"/>
              </a:spcAft>
              <a:buNone/>
            </a:pPr>
            <a:r>
              <a:rPr lang="pt-BR" sz="9600" dirty="0">
                <a:solidFill>
                  <a:schemeClr val="tx1"/>
                </a:solidFill>
                <a:latin typeface="Calibri" panose="020F0502020204030204" pitchFamily="34" charset="0"/>
                <a:cs typeface="Calibri" panose="020F0502020204030204" pitchFamily="34" charset="0"/>
              </a:rPr>
              <a:t>Art. 13. Esta Lei entra em vigor na data de sua publicação. </a:t>
            </a:r>
            <a:endParaRPr lang="pt-PT" sz="9600" dirty="0">
              <a:solidFill>
                <a:schemeClr val="tx1"/>
              </a:solidFill>
              <a:latin typeface="Calibri" panose="020F0502020204030204" pitchFamily="34" charset="0"/>
              <a:cs typeface="Calibri" panose="020F0502020204030204" pitchFamily="34"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endParaRPr lang="pt-PT" sz="8800" dirty="0">
              <a:latin typeface="Calibri" panose="020F0502020204030204" pitchFamily="34" charset="0"/>
              <a:cs typeface="Times New Roman" panose="02020603050405020304" pitchFamily="18" charset="0"/>
            </a:endParaRPr>
          </a:p>
          <a:p>
            <a:pPr algn="just"/>
            <a:endParaRPr lang="pt-BR" sz="3600" dirty="0"/>
          </a:p>
        </p:txBody>
      </p:sp>
      <p:pic>
        <p:nvPicPr>
          <p:cNvPr id="7" name="Imagem 6">
            <a:extLst>
              <a:ext uri="{FF2B5EF4-FFF2-40B4-BE49-F238E27FC236}">
                <a16:creationId xmlns:a16="http://schemas.microsoft.com/office/drawing/2014/main" id="{43FE0E3F-5910-4DB5-B008-31C9C42A978F}"/>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spTree>
    <p:extLst>
      <p:ext uri="{BB962C8B-B14F-4D97-AF65-F5344CB8AC3E}">
        <p14:creationId xmlns:p14="http://schemas.microsoft.com/office/powerpoint/2010/main" val="3586710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1190624"/>
          </a:xfrm>
        </p:spPr>
        <p:txBody>
          <a:bodyPr>
            <a:noAutofit/>
          </a:bodyPr>
          <a:lstStyle/>
          <a:p>
            <a:pPr algn="ctr"/>
            <a:br>
              <a:rPr lang="pt-BR" b="1" dirty="0">
                <a:solidFill>
                  <a:schemeClr val="accent1">
                    <a:lumMod val="75000"/>
                  </a:schemeClr>
                </a:solidFill>
                <a:latin typeface="Calibri" panose="020F0502020204030204" pitchFamily="34" charset="0"/>
              </a:rPr>
            </a:br>
            <a:r>
              <a:rPr lang="pt-BR" b="1" dirty="0">
                <a:solidFill>
                  <a:schemeClr val="accent1">
                    <a:lumMod val="75000"/>
                  </a:schemeClr>
                </a:solidFill>
                <a:latin typeface="Calibri" panose="020F0502020204030204" pitchFamily="34" charset="0"/>
              </a:rPr>
              <a:t>Permaneça em contato!</a:t>
            </a:r>
            <a:endParaRPr lang="pt-BR"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2" y="1190624"/>
            <a:ext cx="9079204" cy="5667375"/>
          </a:xfrm>
        </p:spPr>
        <p:txBody>
          <a:bodyPr>
            <a:normAutofit/>
          </a:bodyPr>
          <a:lstStyle/>
          <a:p>
            <a:pPr marL="0" indent="0" algn="just">
              <a:buNone/>
            </a:pPr>
            <a:endParaRPr lang="pt-PT" sz="1200" dirty="0">
              <a:latin typeface="Calibri" panose="020F0502020204030204" pitchFamily="34" charset="0"/>
              <a:cs typeface="Times New Roman" panose="02020603050405020304" pitchFamily="18" charset="0"/>
            </a:endParaRPr>
          </a:p>
          <a:p>
            <a:pPr marL="0" indent="0" algn="ctr">
              <a:buNone/>
            </a:pPr>
            <a:r>
              <a:rPr lang="pt-BR" sz="3200" dirty="0">
                <a:latin typeface="Calibri" panose="020F0502020204030204" pitchFamily="34" charset="0"/>
                <a:cs typeface="Calibri" panose="020F0502020204030204" pitchFamily="34" charset="0"/>
              </a:rPr>
              <a:t>Para saber mais sobre esse e outros projetos, visite:</a:t>
            </a:r>
          </a:p>
          <a:p>
            <a:pPr marL="0" indent="0" algn="ctr">
              <a:buNone/>
            </a:pPr>
            <a:r>
              <a:rPr lang="pt-BR" sz="3600" dirty="0">
                <a:latin typeface="Calibri" panose="020F0502020204030204" pitchFamily="34" charset="0"/>
                <a:cs typeface="Calibri" panose="020F0502020204030204" pitchFamily="34" charset="0"/>
                <a:hlinkClick r:id="rId2"/>
              </a:rPr>
              <a:t>www.sis.org.br</a:t>
            </a:r>
            <a:endParaRPr lang="pt-BR" sz="3600" dirty="0">
              <a:latin typeface="Calibri" panose="020F0502020204030204" pitchFamily="34" charset="0"/>
              <a:cs typeface="Calibri" panose="020F0502020204030204" pitchFamily="34" charset="0"/>
            </a:endParaRPr>
          </a:p>
          <a:p>
            <a:pPr marL="0" indent="0" algn="ctr">
              <a:buNone/>
            </a:pPr>
            <a:r>
              <a:rPr lang="pt-BR" sz="3600" i="1" dirty="0">
                <a:latin typeface="Calibri" panose="020F0502020204030204" pitchFamily="34" charset="0"/>
                <a:cs typeface="Calibri" panose="020F0502020204030204" pitchFamily="34" charset="0"/>
              </a:rPr>
              <a:t>e-mail</a:t>
            </a:r>
            <a:r>
              <a:rPr lang="pt-BR" sz="3600" dirty="0">
                <a:latin typeface="Calibri" panose="020F0502020204030204" pitchFamily="34" charset="0"/>
                <a:cs typeface="Calibri" panose="020F0502020204030204" pitchFamily="34" charset="0"/>
              </a:rPr>
              <a:t>: luciane.moessa@sis.org.br</a:t>
            </a:r>
          </a:p>
        </p:txBody>
      </p:sp>
      <p:pic>
        <p:nvPicPr>
          <p:cNvPr id="6" name="Imagem 5">
            <a:extLst>
              <a:ext uri="{FF2B5EF4-FFF2-40B4-BE49-F238E27FC236}">
                <a16:creationId xmlns:a16="http://schemas.microsoft.com/office/drawing/2014/main" id="{B8177E50-A5EB-08EF-C2B2-8B2591CCAD7B}"/>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3466792" y="4871041"/>
            <a:ext cx="2789564" cy="1592670"/>
          </a:xfrm>
          <a:prstGeom prst="rect">
            <a:avLst/>
          </a:prstGeom>
        </p:spPr>
      </p:pic>
    </p:spTree>
    <p:extLst>
      <p:ext uri="{BB962C8B-B14F-4D97-AF65-F5344CB8AC3E}">
        <p14:creationId xmlns:p14="http://schemas.microsoft.com/office/powerpoint/2010/main" val="2448854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0"/>
            <a:ext cx="9155403" cy="635267"/>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 Verde/Social/Sustentável</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635268"/>
            <a:ext cx="9660229" cy="6222732"/>
          </a:xfrm>
        </p:spPr>
        <p:txBody>
          <a:bodyPr>
            <a:normAutofit/>
          </a:bodyPr>
          <a:lstStyle/>
          <a:p>
            <a:pPr>
              <a:lnSpc>
                <a:spcPct val="110000"/>
              </a:lnSpc>
              <a:spcBef>
                <a:spcPts val="0"/>
              </a:spcBef>
              <a:spcAft>
                <a:spcPts val="600"/>
              </a:spcAft>
            </a:pPr>
            <a:r>
              <a:rPr lang="pt-BR" sz="3200" dirty="0">
                <a:latin typeface="Calibri" panose="020F0502020204030204" pitchFamily="34" charset="0"/>
                <a:ea typeface="Calibri" panose="020F0502020204030204" pitchFamily="34" charset="0"/>
                <a:cs typeface="Times New Roman" panose="02020603050405020304" pitchFamily="18" charset="0"/>
              </a:rPr>
              <a:t>2</a:t>
            </a:r>
            <a:r>
              <a:rPr lang="pt-BR" sz="3200" dirty="0">
                <a:effectLst/>
                <a:latin typeface="Calibri" panose="020F0502020204030204" pitchFamily="34" charset="0"/>
                <a:ea typeface="Calibri" panose="020F0502020204030204" pitchFamily="34" charset="0"/>
                <a:cs typeface="Times New Roman" panose="02020603050405020304" pitchFamily="18" charset="0"/>
              </a:rPr>
              <a:t>.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Definição e priorização de objetivos ambientais e sociais</a:t>
            </a:r>
          </a:p>
          <a:p>
            <a:pPr algn="just">
              <a:lnSpc>
                <a:spcPct val="110000"/>
              </a:lnSpc>
              <a:spcBef>
                <a:spcPts val="0"/>
              </a:spcBef>
              <a:spcAft>
                <a:spcPts val="600"/>
              </a:spcAft>
              <a:buFontTx/>
              <a:buChar char="-"/>
            </a:pPr>
            <a:r>
              <a:rPr lang="pt-BR" sz="3200" dirty="0">
                <a:latin typeface="Calibri" panose="020F0502020204030204" pitchFamily="34" charset="0"/>
                <a:ea typeface="Calibri" panose="020F0502020204030204" pitchFamily="34" charset="0"/>
                <a:cs typeface="Times New Roman" panose="02020603050405020304" pitchFamily="18" charset="0"/>
              </a:rPr>
              <a:t>muitas taxonomias focam apenas em objetivos climáticos; todavia, essa definição e priorização deve se basear nas </a:t>
            </a:r>
            <a:r>
              <a:rPr lang="pt-BR" sz="3200" b="1" dirty="0">
                <a:latin typeface="Calibri" panose="020F0502020204030204" pitchFamily="34" charset="0"/>
                <a:ea typeface="Calibri" panose="020F0502020204030204" pitchFamily="34" charset="0"/>
                <a:cs typeface="Times New Roman" panose="02020603050405020304" pitchFamily="18" charset="0"/>
              </a:rPr>
              <a:t>necessidades específicas do país</a:t>
            </a:r>
            <a:r>
              <a:rPr lang="pt-BR" sz="3200" dirty="0">
                <a:latin typeface="Calibri" panose="020F0502020204030204" pitchFamily="34" charset="0"/>
                <a:ea typeface="Calibri" panose="020F0502020204030204" pitchFamily="34" charset="0"/>
                <a:cs typeface="Times New Roman" panose="02020603050405020304" pitchFamily="18" charset="0"/>
              </a:rPr>
              <a:t>, seus compromissos internacionais e suas políticas públicas</a:t>
            </a:r>
          </a:p>
          <a:p>
            <a:pPr algn="just">
              <a:buFontTx/>
              <a:buChar char="-"/>
            </a:pPr>
            <a:r>
              <a:rPr lang="pt-PT" sz="3200" dirty="0">
                <a:latin typeface="Calibri" panose="020F0502020204030204" pitchFamily="34" charset="0"/>
                <a:cs typeface="Times New Roman" panose="02020603050405020304" pitchFamily="18" charset="0"/>
              </a:rPr>
              <a:t>Relatório conjunto IPBES-IPCC (2021) – interdependência entre objetivos climáticos e biodiversidade  - lições se aplicam ao Brasil</a:t>
            </a:r>
          </a:p>
          <a:p>
            <a:pPr algn="just">
              <a:buFontTx/>
              <a:buChar char="-"/>
            </a:pPr>
            <a:r>
              <a:rPr lang="pt-PT" sz="3200" b="1" dirty="0">
                <a:latin typeface="Calibri" panose="020F0502020204030204" pitchFamily="34" charset="0"/>
                <a:cs typeface="Times New Roman" panose="02020603050405020304" pitchFamily="18" charset="0"/>
              </a:rPr>
              <a:t>Justiça climática</a:t>
            </a:r>
            <a:r>
              <a:rPr lang="pt-PT" sz="3200" dirty="0">
                <a:latin typeface="Calibri" panose="020F0502020204030204" pitchFamily="34" charset="0"/>
                <a:cs typeface="Times New Roman" panose="02020603050405020304" pitchFamily="18" charset="0"/>
              </a:rPr>
              <a:t>: populações mais vulneráveis socialmente são mais afetadas</a:t>
            </a:r>
          </a:p>
          <a:p>
            <a:pPr>
              <a:lnSpc>
                <a:spcPct val="110000"/>
              </a:lnSpc>
              <a:spcBef>
                <a:spcPts val="0"/>
              </a:spcBef>
              <a:spcAft>
                <a:spcPts val="600"/>
              </a:spcAft>
              <a:buFontTx/>
              <a:buChar char="-"/>
            </a:pPr>
            <a:endParaRPr lang="pt-BR" sz="3200" dirty="0">
              <a:latin typeface="Calibri" panose="020F0502020204030204" pitchFamily="34" charset="0"/>
              <a:ea typeface="Calibri" panose="020F0502020204030204" pitchFamily="34" charset="0"/>
              <a:cs typeface="Times New Roman" panose="02020603050405020304" pitchFamily="18" charset="0"/>
            </a:endParaRPr>
          </a:p>
          <a:p>
            <a:pPr>
              <a:lnSpc>
                <a:spcPct val="110000"/>
              </a:lnSpc>
              <a:spcBef>
                <a:spcPts val="0"/>
              </a:spcBef>
              <a:spcAft>
                <a:spcPts val="600"/>
              </a:spcAft>
              <a:buFontTx/>
              <a:buChar char="-"/>
            </a:pP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pt-PT" sz="8800" dirty="0">
              <a:latin typeface="Calibri" panose="020F0502020204030204" pitchFamily="34" charset="0"/>
              <a:cs typeface="Times New Roman" panose="02020603050405020304" pitchFamily="18" charset="0"/>
            </a:endParaRPr>
          </a:p>
          <a:p>
            <a:pPr algn="just"/>
            <a:endParaRPr lang="pt-PT" sz="8800" dirty="0">
              <a:latin typeface="Calibri" panose="020F0502020204030204" pitchFamily="34" charset="0"/>
              <a:cs typeface="Times New Roman" panose="02020603050405020304" pitchFamily="18" charset="0"/>
            </a:endParaRPr>
          </a:p>
          <a:p>
            <a:pPr algn="just"/>
            <a:endParaRPr lang="pt-BR" sz="3600" dirty="0"/>
          </a:p>
        </p:txBody>
      </p:sp>
      <p:pic>
        <p:nvPicPr>
          <p:cNvPr id="6" name="Imagem 5">
            <a:extLst>
              <a:ext uri="{FF2B5EF4-FFF2-40B4-BE49-F238E27FC236}">
                <a16:creationId xmlns:a16="http://schemas.microsoft.com/office/drawing/2014/main" id="{B8177E50-A5EB-08EF-C2B2-8B2591CCAD7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pic>
        <p:nvPicPr>
          <p:cNvPr id="7" name="Picture 6">
            <a:extLst>
              <a:ext uri="{FF2B5EF4-FFF2-40B4-BE49-F238E27FC236}">
                <a16:creationId xmlns:a16="http://schemas.microsoft.com/office/drawing/2014/main" id="{018006F9-6885-CEF2-EF8A-68DC26D05340}"/>
              </a:ext>
            </a:extLst>
          </p:cNvPr>
          <p:cNvPicPr>
            <a:picLocks noChangeAspect="1"/>
          </p:cNvPicPr>
          <p:nvPr/>
        </p:nvPicPr>
        <p:blipFill>
          <a:blip r:embed="rId3"/>
          <a:stretch>
            <a:fillRect/>
          </a:stretch>
        </p:blipFill>
        <p:spPr>
          <a:xfrm>
            <a:off x="10009945" y="2111640"/>
            <a:ext cx="2083414" cy="1663170"/>
          </a:xfrm>
          <a:prstGeom prst="rect">
            <a:avLst/>
          </a:prstGeom>
        </p:spPr>
      </p:pic>
    </p:spTree>
    <p:extLst>
      <p:ext uri="{BB962C8B-B14F-4D97-AF65-F5344CB8AC3E}">
        <p14:creationId xmlns:p14="http://schemas.microsoft.com/office/powerpoint/2010/main" val="2972918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154004"/>
            <a:ext cx="9155403" cy="737609"/>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 Verde/Social/Sustentável</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891614"/>
            <a:ext cx="9469729" cy="5966386"/>
          </a:xfrm>
        </p:spPr>
        <p:txBody>
          <a:bodyPr>
            <a:normAutofit lnSpcReduction="10000"/>
          </a:bodyPr>
          <a:lstStyle/>
          <a:p>
            <a:pPr>
              <a:lnSpc>
                <a:spcPct val="110000"/>
              </a:lnSpc>
              <a:spcBef>
                <a:spcPts val="0"/>
              </a:spcBef>
              <a:spcAft>
                <a:spcPts val="600"/>
              </a:spcAft>
            </a:pPr>
            <a:r>
              <a:rPr lang="pt-BR" sz="3200" dirty="0">
                <a:latin typeface="Calibri" panose="020F0502020204030204" pitchFamily="34" charset="0"/>
                <a:ea typeface="Calibri" panose="020F0502020204030204" pitchFamily="34" charset="0"/>
                <a:cs typeface="Times New Roman" panose="02020603050405020304" pitchFamily="18" charset="0"/>
              </a:rPr>
              <a:t>3</a:t>
            </a:r>
            <a:r>
              <a:rPr lang="pt-BR" sz="3200" dirty="0">
                <a:effectLst/>
                <a:latin typeface="Calibri" panose="020F0502020204030204" pitchFamily="34" charset="0"/>
                <a:ea typeface="Calibri" panose="020F0502020204030204" pitchFamily="34" charset="0"/>
                <a:cs typeface="Times New Roman" panose="02020603050405020304" pitchFamily="18" charset="0"/>
              </a:rPr>
              <a:t>.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Abordagem integrada de objetivos ambientais e sociais</a:t>
            </a:r>
            <a:endParaRPr lang="en-GB" sz="3200" u="sng" dirty="0">
              <a:effectLst/>
              <a:latin typeface="Calibri" panose="020F0502020204030204" pitchFamily="34" charset="0"/>
              <a:ea typeface="Calibri" panose="020F0502020204030204" pitchFamily="34" charset="0"/>
              <a:cs typeface="Times New Roman" panose="02020603050405020304" pitchFamily="18" charset="0"/>
            </a:endParaRPr>
          </a:p>
          <a:p>
            <a:pPr algn="just">
              <a:buFontTx/>
              <a:buChar char="-"/>
            </a:pPr>
            <a:r>
              <a:rPr lang="pt-PT" sz="3200" dirty="0">
                <a:latin typeface="Calibri" panose="020F0502020204030204" pitchFamily="34" charset="0"/>
                <a:cs typeface="Times New Roman" panose="02020603050405020304" pitchFamily="18" charset="0"/>
              </a:rPr>
              <a:t>União Europeia: “do no </a:t>
            </a:r>
            <a:r>
              <a:rPr lang="pt-PT" sz="3200" dirty="0" err="1">
                <a:latin typeface="Calibri" panose="020F0502020204030204" pitchFamily="34" charset="0"/>
                <a:cs typeface="Times New Roman" panose="02020603050405020304" pitchFamily="18" charset="0"/>
              </a:rPr>
              <a:t>significant</a:t>
            </a:r>
            <a:r>
              <a:rPr lang="pt-PT" sz="3200" dirty="0">
                <a:latin typeface="Calibri" panose="020F0502020204030204" pitchFamily="34" charset="0"/>
                <a:cs typeface="Times New Roman" panose="02020603050405020304" pitchFamily="18" charset="0"/>
              </a:rPr>
              <a:t> </a:t>
            </a:r>
            <a:r>
              <a:rPr lang="pt-PT" sz="3200" dirty="0" err="1">
                <a:latin typeface="Calibri" panose="020F0502020204030204" pitchFamily="34" charset="0"/>
                <a:cs typeface="Times New Roman" panose="02020603050405020304" pitchFamily="18" charset="0"/>
              </a:rPr>
              <a:t>harm</a:t>
            </a:r>
            <a:r>
              <a:rPr lang="pt-PT" sz="3200" dirty="0">
                <a:latin typeface="Calibri" panose="020F0502020204030204" pitchFamily="34" charset="0"/>
                <a:cs typeface="Times New Roman" panose="02020603050405020304" pitchFamily="18" charset="0"/>
              </a:rPr>
              <a:t>” + salvaguardas sociais– uma atividade não pode trazer benefícios ambientais de um lado e danos ambientais ou sociais de outro</a:t>
            </a:r>
          </a:p>
          <a:p>
            <a:pPr algn="just">
              <a:buFontTx/>
              <a:buChar char="-"/>
            </a:pPr>
            <a:r>
              <a:rPr lang="pt-PT" sz="3200" dirty="0">
                <a:latin typeface="Calibri" panose="020F0502020204030204" pitchFamily="34" charset="0"/>
                <a:cs typeface="Times New Roman" panose="02020603050405020304" pitchFamily="18" charset="0"/>
              </a:rPr>
              <a:t>UNEP-FI: </a:t>
            </a:r>
            <a:r>
              <a:rPr lang="pt-PT" sz="3200" b="1" dirty="0">
                <a:latin typeface="Calibri" panose="020F0502020204030204" pitchFamily="34" charset="0"/>
                <a:cs typeface="Times New Roman" panose="02020603050405020304" pitchFamily="18" charset="0"/>
              </a:rPr>
              <a:t>Positive </a:t>
            </a:r>
            <a:r>
              <a:rPr lang="pt-PT" sz="3200" b="1" dirty="0" err="1">
                <a:latin typeface="Calibri" panose="020F0502020204030204" pitchFamily="34" charset="0"/>
                <a:cs typeface="Times New Roman" panose="02020603050405020304" pitchFamily="18" charset="0"/>
              </a:rPr>
              <a:t>Impact</a:t>
            </a:r>
            <a:r>
              <a:rPr lang="pt-PT" sz="3200" b="1" dirty="0">
                <a:latin typeface="Calibri" panose="020F0502020204030204" pitchFamily="34" charset="0"/>
                <a:cs typeface="Times New Roman" panose="02020603050405020304" pitchFamily="18" charset="0"/>
              </a:rPr>
              <a:t> </a:t>
            </a:r>
            <a:r>
              <a:rPr lang="pt-PT" sz="3200" b="1" dirty="0" err="1">
                <a:latin typeface="Calibri" panose="020F0502020204030204" pitchFamily="34" charset="0"/>
                <a:cs typeface="Times New Roman" panose="02020603050405020304" pitchFamily="18" charset="0"/>
              </a:rPr>
              <a:t>Finance</a:t>
            </a:r>
            <a:r>
              <a:rPr lang="pt-PT" sz="3200" dirty="0">
                <a:latin typeface="Calibri" panose="020F0502020204030204" pitchFamily="34" charset="0"/>
                <a:cs typeface="Times New Roman" panose="02020603050405020304" pitchFamily="18" charset="0"/>
              </a:rPr>
              <a:t> (desde 2015) – identificação e mitigação dos impactos negativos</a:t>
            </a:r>
          </a:p>
          <a:p>
            <a:pPr algn="just">
              <a:buFontTx/>
              <a:buChar char="-"/>
            </a:pPr>
            <a:r>
              <a:rPr lang="pt-PT" sz="3200" dirty="0">
                <a:latin typeface="Calibri" panose="020F0502020204030204" pitchFamily="34" charset="0"/>
                <a:cs typeface="Times New Roman" panose="02020603050405020304" pitchFamily="18" charset="0"/>
              </a:rPr>
              <a:t>necessidade de </a:t>
            </a:r>
            <a:r>
              <a:rPr lang="pt-PT" sz="3200" b="1" dirty="0">
                <a:latin typeface="Calibri" panose="020F0502020204030204" pitchFamily="34" charset="0"/>
                <a:cs typeface="Times New Roman" panose="02020603050405020304" pitchFamily="18" charset="0"/>
              </a:rPr>
              <a:t>consideração do ciclo de vida dos produtos e serviços: da extração da matéria-prima à destinação dos resíduos produzidos</a:t>
            </a:r>
          </a:p>
          <a:p>
            <a:pPr algn="just"/>
            <a:endParaRPr lang="pt-PT" sz="3200" dirty="0">
              <a:latin typeface="Calibri" panose="020F0502020204030204" pitchFamily="34" charset="0"/>
              <a:cs typeface="Times New Roman" panose="02020603050405020304" pitchFamily="18" charset="0"/>
            </a:endParaRPr>
          </a:p>
          <a:p>
            <a:pPr algn="just"/>
            <a:endParaRPr lang="pt-BR" sz="3200" dirty="0"/>
          </a:p>
        </p:txBody>
      </p:sp>
      <p:pic>
        <p:nvPicPr>
          <p:cNvPr id="6" name="Imagem 5">
            <a:extLst>
              <a:ext uri="{FF2B5EF4-FFF2-40B4-BE49-F238E27FC236}">
                <a16:creationId xmlns:a16="http://schemas.microsoft.com/office/drawing/2014/main" id="{B8177E50-A5EB-08EF-C2B2-8B2591CCAD7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9998256" y="5561498"/>
            <a:ext cx="1871773" cy="1053907"/>
          </a:xfrm>
          <a:prstGeom prst="rect">
            <a:avLst/>
          </a:prstGeom>
        </p:spPr>
      </p:pic>
      <p:pic>
        <p:nvPicPr>
          <p:cNvPr id="7" name="Picture 6">
            <a:extLst>
              <a:ext uri="{FF2B5EF4-FFF2-40B4-BE49-F238E27FC236}">
                <a16:creationId xmlns:a16="http://schemas.microsoft.com/office/drawing/2014/main" id="{018006F9-6885-CEF2-EF8A-68DC26D05340}"/>
              </a:ext>
            </a:extLst>
          </p:cNvPr>
          <p:cNvPicPr>
            <a:picLocks noChangeAspect="1"/>
          </p:cNvPicPr>
          <p:nvPr/>
        </p:nvPicPr>
        <p:blipFill>
          <a:blip r:embed="rId3"/>
          <a:stretch>
            <a:fillRect/>
          </a:stretch>
        </p:blipFill>
        <p:spPr>
          <a:xfrm>
            <a:off x="9608072" y="572100"/>
            <a:ext cx="2083414" cy="1663170"/>
          </a:xfrm>
          <a:prstGeom prst="rect">
            <a:avLst/>
          </a:prstGeom>
        </p:spPr>
      </p:pic>
    </p:spTree>
    <p:extLst>
      <p:ext uri="{BB962C8B-B14F-4D97-AF65-F5344CB8AC3E}">
        <p14:creationId xmlns:p14="http://schemas.microsoft.com/office/powerpoint/2010/main" val="16643597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144379"/>
            <a:ext cx="9155403" cy="747234"/>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 Verde/Social/Sustentável</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1190624"/>
            <a:ext cx="9660229" cy="5667375"/>
          </a:xfrm>
        </p:spPr>
        <p:txBody>
          <a:bodyPr>
            <a:normAutofit/>
          </a:bodyPr>
          <a:lstStyle/>
          <a:p>
            <a:pPr>
              <a:lnSpc>
                <a:spcPct val="110000"/>
              </a:lnSpc>
              <a:spcBef>
                <a:spcPts val="0"/>
              </a:spcBef>
              <a:spcAft>
                <a:spcPts val="600"/>
              </a:spcAft>
            </a:pPr>
            <a:r>
              <a:rPr lang="pt-BR" sz="3200" dirty="0">
                <a:effectLst/>
                <a:latin typeface="Calibri" panose="020F0502020204030204" pitchFamily="34" charset="0"/>
                <a:ea typeface="Calibri" panose="020F0502020204030204" pitchFamily="34" charset="0"/>
                <a:cs typeface="Times New Roman" panose="02020603050405020304" pitchFamily="18" charset="0"/>
              </a:rPr>
              <a:t>4.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Mapeamento de novas tecnologias ou atividades econômicas alinhadas a objetivos sociais e ambientais, com indicadores objetivos de impacto</a:t>
            </a:r>
            <a:endParaRPr lang="en-GB" sz="3200" u="sng"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PT" sz="3200" dirty="0">
                <a:latin typeface="Calibri" panose="020F0502020204030204" pitchFamily="34" charset="0"/>
                <a:cs typeface="Times New Roman" panose="02020603050405020304" pitchFamily="18" charset="0"/>
              </a:rPr>
              <a:t>Além de mitigar riscos e impactos negativos de atividades econômicas tradicionais, é preciso mapear novas atividades e também tecnologias transversais, que podem gerar impactos positivos ou reduzir os negativos de diversos setores.</a:t>
            </a:r>
          </a:p>
          <a:p>
            <a:pPr marL="0" indent="0" algn="just">
              <a:buNone/>
            </a:pPr>
            <a:r>
              <a:rPr lang="pt-PT" sz="3200" dirty="0">
                <a:latin typeface="Calibri" panose="020F0502020204030204" pitchFamily="34" charset="0"/>
                <a:cs typeface="Times New Roman" panose="02020603050405020304" pitchFamily="18" charset="0"/>
              </a:rPr>
              <a:t>Exemplos: eficiência hídrica, eficiência energética, processos que reduzam insumos ou matéria-prima</a:t>
            </a:r>
          </a:p>
          <a:p>
            <a:pPr marL="0" indent="0" algn="just">
              <a:buNone/>
            </a:pPr>
            <a:endParaRPr lang="pt-PT" sz="3200" dirty="0">
              <a:latin typeface="Calibri" panose="020F0502020204030204" pitchFamily="34" charset="0"/>
              <a:cs typeface="Times New Roman" panose="02020603050405020304" pitchFamily="18" charset="0"/>
            </a:endParaRPr>
          </a:p>
          <a:p>
            <a:pPr algn="just"/>
            <a:endParaRPr lang="pt-BR" sz="3200" dirty="0"/>
          </a:p>
        </p:txBody>
      </p:sp>
      <p:pic>
        <p:nvPicPr>
          <p:cNvPr id="6" name="Imagem 5">
            <a:extLst>
              <a:ext uri="{FF2B5EF4-FFF2-40B4-BE49-F238E27FC236}">
                <a16:creationId xmlns:a16="http://schemas.microsoft.com/office/drawing/2014/main" id="{B8177E50-A5EB-08EF-C2B2-8B2591CCAD7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pic>
        <p:nvPicPr>
          <p:cNvPr id="4" name="Picture 3">
            <a:extLst>
              <a:ext uri="{FF2B5EF4-FFF2-40B4-BE49-F238E27FC236}">
                <a16:creationId xmlns:a16="http://schemas.microsoft.com/office/drawing/2014/main" id="{BF28E0F3-B0BB-6A13-3F5E-AFCDE9771876}"/>
              </a:ext>
            </a:extLst>
          </p:cNvPr>
          <p:cNvPicPr>
            <a:picLocks noChangeAspect="1"/>
          </p:cNvPicPr>
          <p:nvPr/>
        </p:nvPicPr>
        <p:blipFill>
          <a:blip r:embed="rId3"/>
          <a:stretch>
            <a:fillRect/>
          </a:stretch>
        </p:blipFill>
        <p:spPr>
          <a:xfrm>
            <a:off x="10009945" y="2235465"/>
            <a:ext cx="2083414" cy="1663170"/>
          </a:xfrm>
          <a:prstGeom prst="rect">
            <a:avLst/>
          </a:prstGeom>
        </p:spPr>
      </p:pic>
    </p:spTree>
    <p:extLst>
      <p:ext uri="{BB962C8B-B14F-4D97-AF65-F5344CB8AC3E}">
        <p14:creationId xmlns:p14="http://schemas.microsoft.com/office/powerpoint/2010/main" val="2251700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192505"/>
            <a:ext cx="9155403" cy="699108"/>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 Verde/Social/Sustentável</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1190624"/>
            <a:ext cx="9660229" cy="5667375"/>
          </a:xfrm>
        </p:spPr>
        <p:txBody>
          <a:bodyPr>
            <a:normAutofit/>
          </a:bodyPr>
          <a:lstStyle/>
          <a:p>
            <a:pPr>
              <a:lnSpc>
                <a:spcPct val="110000"/>
              </a:lnSpc>
              <a:spcBef>
                <a:spcPts val="0"/>
              </a:spcBef>
              <a:spcAft>
                <a:spcPts val="600"/>
              </a:spcAft>
            </a:pPr>
            <a:r>
              <a:rPr lang="pt-BR" sz="3200" dirty="0">
                <a:latin typeface="Calibri" panose="020F0502020204030204" pitchFamily="34" charset="0"/>
                <a:ea typeface="Calibri" panose="020F0502020204030204" pitchFamily="34" charset="0"/>
                <a:cs typeface="Times New Roman" panose="02020603050405020304" pitchFamily="18" charset="0"/>
              </a:rPr>
              <a:t>5</a:t>
            </a:r>
            <a:r>
              <a:rPr lang="pt-BR" sz="3200" dirty="0">
                <a:effectLst/>
                <a:latin typeface="Calibri" panose="020F0502020204030204" pitchFamily="34" charset="0"/>
                <a:ea typeface="Calibri" panose="020F0502020204030204" pitchFamily="34" charset="0"/>
                <a:cs typeface="Times New Roman" panose="02020603050405020304" pitchFamily="18" charset="0"/>
              </a:rPr>
              <a:t>.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Definição de categorias de impacto, com o propósito de identificar atividades que devem paulatinamente deixar de financiadas, as que devem ser prioritárias e as que estão a caminho da transição</a:t>
            </a:r>
            <a:r>
              <a:rPr lang="pt-BR" sz="3200" dirty="0">
                <a:effectLst/>
                <a:latin typeface="Calibri" panose="020F0502020204030204" pitchFamily="34" charset="0"/>
                <a:ea typeface="Calibri" panose="020F0502020204030204" pitchFamily="34" charset="0"/>
                <a:cs typeface="Times New Roman" panose="02020603050405020304" pitchFamily="18" charset="0"/>
              </a:rPr>
              <a:t>:</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spcBef>
                <a:spcPts val="0"/>
              </a:spcBef>
              <a:spcAft>
                <a:spcPts val="600"/>
              </a:spcAft>
              <a:buFontTx/>
              <a:buChar char="-"/>
            </a:pPr>
            <a:r>
              <a:rPr lang="pt-BR" sz="3200" dirty="0">
                <a:effectLst/>
                <a:latin typeface="Calibri" panose="020F0502020204030204" pitchFamily="34" charset="0"/>
                <a:ea typeface="Calibri" panose="020F0502020204030204" pitchFamily="34" charset="0"/>
                <a:cs typeface="Times New Roman" panose="02020603050405020304" pitchFamily="18" charset="0"/>
              </a:rPr>
              <a:t>taxonomias de transição;</a:t>
            </a:r>
          </a:p>
          <a:p>
            <a:pPr>
              <a:lnSpc>
                <a:spcPct val="110000"/>
              </a:lnSpc>
              <a:spcBef>
                <a:spcPts val="0"/>
              </a:spcBef>
              <a:spcAft>
                <a:spcPts val="600"/>
              </a:spcAft>
              <a:buFontTx/>
              <a:buChar char="-"/>
            </a:pPr>
            <a:r>
              <a:rPr lang="pt-BR" sz="3200" dirty="0">
                <a:effectLst/>
                <a:latin typeface="Calibri" panose="020F0502020204030204" pitchFamily="34" charset="0"/>
                <a:ea typeface="Calibri" panose="020F0502020204030204" pitchFamily="34" charset="0"/>
                <a:cs typeface="Times New Roman" panose="02020603050405020304" pitchFamily="18" charset="0"/>
              </a:rPr>
              <a:t>diferentes graus de impactos positivos;</a:t>
            </a:r>
          </a:p>
          <a:p>
            <a:pPr>
              <a:lnSpc>
                <a:spcPct val="110000"/>
              </a:lnSpc>
              <a:spcBef>
                <a:spcPts val="0"/>
              </a:spcBef>
              <a:spcAft>
                <a:spcPts val="600"/>
              </a:spcAft>
              <a:buFontTx/>
              <a:buChar char="-"/>
            </a:pPr>
            <a:r>
              <a:rPr lang="pt-BR" sz="3200" dirty="0">
                <a:effectLst/>
                <a:latin typeface="Calibri" panose="020F0502020204030204" pitchFamily="34" charset="0"/>
                <a:ea typeface="Calibri" panose="020F0502020204030204" pitchFamily="34" charset="0"/>
                <a:cs typeface="Times New Roman" panose="02020603050405020304" pitchFamily="18" charset="0"/>
              </a:rPr>
              <a:t>taxonomia das atividades que causam danos;</a:t>
            </a:r>
          </a:p>
          <a:p>
            <a:pPr>
              <a:lnSpc>
                <a:spcPct val="110000"/>
              </a:lnSpc>
              <a:spcBef>
                <a:spcPts val="0"/>
              </a:spcBef>
              <a:spcAft>
                <a:spcPts val="600"/>
              </a:spcAft>
              <a:buFontTx/>
              <a:buChar char="-"/>
            </a:pPr>
            <a:r>
              <a:rPr lang="pt-BR" sz="3200" dirty="0">
                <a:effectLst/>
                <a:latin typeface="Calibri" panose="020F0502020204030204" pitchFamily="34" charset="0"/>
                <a:ea typeface="Calibri" panose="020F0502020204030204" pitchFamily="34" charset="0"/>
                <a:cs typeface="Times New Roman" panose="02020603050405020304" pitchFamily="18" charset="0"/>
              </a:rPr>
              <a:t>uma proposta de categorias para o Brasil – do vermelho escuro ao verde escuro…</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pt-PT" sz="8800" dirty="0">
              <a:latin typeface="Calibri" panose="020F0502020204030204" pitchFamily="34" charset="0"/>
              <a:cs typeface="Times New Roman" panose="02020603050405020304" pitchFamily="18" charset="0"/>
            </a:endParaRPr>
          </a:p>
          <a:p>
            <a:pPr algn="just"/>
            <a:endParaRPr lang="pt-PT" sz="8800" dirty="0">
              <a:latin typeface="Calibri" panose="020F0502020204030204" pitchFamily="34" charset="0"/>
              <a:cs typeface="Times New Roman" panose="02020603050405020304" pitchFamily="18" charset="0"/>
            </a:endParaRPr>
          </a:p>
          <a:p>
            <a:pPr algn="just"/>
            <a:endParaRPr lang="pt-BR" sz="3600" dirty="0"/>
          </a:p>
        </p:txBody>
      </p:sp>
      <p:pic>
        <p:nvPicPr>
          <p:cNvPr id="6" name="Imagem 5">
            <a:extLst>
              <a:ext uri="{FF2B5EF4-FFF2-40B4-BE49-F238E27FC236}">
                <a16:creationId xmlns:a16="http://schemas.microsoft.com/office/drawing/2014/main" id="{B8177E50-A5EB-08EF-C2B2-8B2591CCAD7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pic>
        <p:nvPicPr>
          <p:cNvPr id="4" name="Picture 3">
            <a:extLst>
              <a:ext uri="{FF2B5EF4-FFF2-40B4-BE49-F238E27FC236}">
                <a16:creationId xmlns:a16="http://schemas.microsoft.com/office/drawing/2014/main" id="{BF28E0F3-B0BB-6A13-3F5E-AFCDE9771876}"/>
              </a:ext>
            </a:extLst>
          </p:cNvPr>
          <p:cNvPicPr>
            <a:picLocks noChangeAspect="1"/>
          </p:cNvPicPr>
          <p:nvPr/>
        </p:nvPicPr>
        <p:blipFill>
          <a:blip r:embed="rId3"/>
          <a:stretch>
            <a:fillRect/>
          </a:stretch>
        </p:blipFill>
        <p:spPr>
          <a:xfrm>
            <a:off x="9881865" y="2692665"/>
            <a:ext cx="2083414" cy="1663170"/>
          </a:xfrm>
          <a:prstGeom prst="rect">
            <a:avLst/>
          </a:prstGeom>
        </p:spPr>
      </p:pic>
    </p:spTree>
    <p:extLst>
      <p:ext uri="{BB962C8B-B14F-4D97-AF65-F5344CB8AC3E}">
        <p14:creationId xmlns:p14="http://schemas.microsoft.com/office/powerpoint/2010/main" val="2684274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163629"/>
            <a:ext cx="9155403" cy="727984"/>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 Verde/Social/Sustentável</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1190624"/>
            <a:ext cx="9660229" cy="5667375"/>
          </a:xfrm>
        </p:spPr>
        <p:txBody>
          <a:bodyPr>
            <a:normAutofit/>
          </a:bodyPr>
          <a:lstStyle/>
          <a:p>
            <a:pPr>
              <a:lnSpc>
                <a:spcPct val="110000"/>
              </a:lnSpc>
              <a:spcBef>
                <a:spcPts val="0"/>
              </a:spcBef>
              <a:spcAft>
                <a:spcPts val="600"/>
              </a:spcAft>
            </a:pPr>
            <a:r>
              <a:rPr lang="pt-BR" sz="3200" dirty="0">
                <a:latin typeface="Calibri" panose="020F0502020204030204" pitchFamily="34" charset="0"/>
                <a:ea typeface="Calibri" panose="020F0502020204030204" pitchFamily="34" charset="0"/>
                <a:cs typeface="Times New Roman" panose="02020603050405020304" pitchFamily="18" charset="0"/>
              </a:rPr>
              <a:t>6</a:t>
            </a:r>
            <a:r>
              <a:rPr lang="pt-BR" sz="3200" dirty="0">
                <a:effectLst/>
                <a:latin typeface="Calibri" panose="020F0502020204030204" pitchFamily="34" charset="0"/>
                <a:ea typeface="Calibri" panose="020F0502020204030204" pitchFamily="34" charset="0"/>
                <a:cs typeface="Times New Roman" panose="02020603050405020304" pitchFamily="18" charset="0"/>
              </a:rPr>
              <a:t>.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Identificação de indicadores-chave de desempenho (KPIs) e de seu peso por setor econômico</a:t>
            </a:r>
            <a:endParaRPr lang="en-GB" sz="3200" u="sng" dirty="0">
              <a:effectLst/>
              <a:latin typeface="Calibri" panose="020F0502020204030204" pitchFamily="34" charset="0"/>
              <a:ea typeface="Calibri" panose="020F0502020204030204" pitchFamily="34" charset="0"/>
              <a:cs typeface="Times New Roman" panose="02020603050405020304" pitchFamily="18" charset="0"/>
            </a:endParaRPr>
          </a:p>
          <a:p>
            <a:pPr algn="just">
              <a:buFontTx/>
              <a:buChar char="-"/>
            </a:pPr>
            <a:r>
              <a:rPr lang="pt-PT" sz="3200" dirty="0">
                <a:latin typeface="Calibri" panose="020F0502020204030204" pitchFamily="34" charset="0"/>
                <a:cs typeface="Times New Roman" panose="02020603050405020304" pitchFamily="18" charset="0"/>
              </a:rPr>
              <a:t>Princípio da contribuição substancial – critérios quantitativos</a:t>
            </a:r>
          </a:p>
          <a:p>
            <a:pPr algn="just">
              <a:buFontTx/>
              <a:buChar char="-"/>
            </a:pPr>
            <a:r>
              <a:rPr lang="pt-PT" sz="3200" dirty="0">
                <a:latin typeface="Calibri" panose="020F0502020204030204" pitchFamily="34" charset="0"/>
                <a:cs typeface="Times New Roman" panose="02020603050405020304" pitchFamily="18" charset="0"/>
              </a:rPr>
              <a:t>Cada setor tem seus próprios indicadores relevantes, como uso de energia, uso de água, uso de solo, geração de resíduos, geração de efluentes, emissões atmosféricas, riscos/impactos  na saúde e segurança de trabalhadores, da comunidade adjacente ou consumidores, entre muitos outros</a:t>
            </a:r>
          </a:p>
          <a:p>
            <a:pPr algn="just"/>
            <a:endParaRPr lang="pt-BR" sz="3200" dirty="0"/>
          </a:p>
        </p:txBody>
      </p:sp>
      <p:pic>
        <p:nvPicPr>
          <p:cNvPr id="6" name="Imagem 5">
            <a:extLst>
              <a:ext uri="{FF2B5EF4-FFF2-40B4-BE49-F238E27FC236}">
                <a16:creationId xmlns:a16="http://schemas.microsoft.com/office/drawing/2014/main" id="{B8177E50-A5EB-08EF-C2B2-8B2591CCAD7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pic>
        <p:nvPicPr>
          <p:cNvPr id="4" name="Picture 3">
            <a:extLst>
              <a:ext uri="{FF2B5EF4-FFF2-40B4-BE49-F238E27FC236}">
                <a16:creationId xmlns:a16="http://schemas.microsoft.com/office/drawing/2014/main" id="{BF28E0F3-B0BB-6A13-3F5E-AFCDE9771876}"/>
              </a:ext>
            </a:extLst>
          </p:cNvPr>
          <p:cNvPicPr>
            <a:picLocks noChangeAspect="1"/>
          </p:cNvPicPr>
          <p:nvPr/>
        </p:nvPicPr>
        <p:blipFill>
          <a:blip r:embed="rId3"/>
          <a:stretch>
            <a:fillRect/>
          </a:stretch>
        </p:blipFill>
        <p:spPr>
          <a:xfrm>
            <a:off x="9872340" y="891613"/>
            <a:ext cx="2083414" cy="1663170"/>
          </a:xfrm>
          <a:prstGeom prst="rect">
            <a:avLst/>
          </a:prstGeom>
        </p:spPr>
      </p:pic>
    </p:spTree>
    <p:extLst>
      <p:ext uri="{BB962C8B-B14F-4D97-AF65-F5344CB8AC3E}">
        <p14:creationId xmlns:p14="http://schemas.microsoft.com/office/powerpoint/2010/main" val="1771155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276040"/>
            <a:ext cx="9155403" cy="615573"/>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 Verde/Social/Sustentável</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1190624"/>
            <a:ext cx="10336504" cy="5667375"/>
          </a:xfrm>
        </p:spPr>
        <p:txBody>
          <a:bodyPr>
            <a:normAutofit lnSpcReduction="10000"/>
          </a:bodyPr>
          <a:lstStyle/>
          <a:p>
            <a:pPr>
              <a:lnSpc>
                <a:spcPct val="110000"/>
              </a:lnSpc>
              <a:spcBef>
                <a:spcPts val="0"/>
              </a:spcBef>
              <a:spcAft>
                <a:spcPts val="600"/>
              </a:spcAft>
            </a:pPr>
            <a:r>
              <a:rPr lang="pt-BR" sz="3200" dirty="0">
                <a:effectLst/>
                <a:latin typeface="Calibri" panose="020F0502020204030204" pitchFamily="34" charset="0"/>
                <a:ea typeface="Calibri" panose="020F0502020204030204" pitchFamily="34" charset="0"/>
                <a:cs typeface="Times New Roman" panose="02020603050405020304" pitchFamily="18" charset="0"/>
              </a:rPr>
              <a:t>7.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Consideração do local das atividades econômicas</a:t>
            </a:r>
            <a:r>
              <a:rPr lang="pt-BR" sz="3200" dirty="0">
                <a:effectLst/>
                <a:latin typeface="Calibri" panose="020F0502020204030204" pitchFamily="34" charset="0"/>
                <a:ea typeface="Calibri" panose="020F0502020204030204" pitchFamily="34" charset="0"/>
                <a:cs typeface="Times New Roman" panose="02020603050405020304" pitchFamily="18" charset="0"/>
              </a:rPr>
              <a:t> (e </a:t>
            </a:r>
          </a:p>
          <a:p>
            <a:pPr marL="0" indent="0">
              <a:lnSpc>
                <a:spcPct val="110000"/>
              </a:lnSpc>
              <a:spcBef>
                <a:spcPts val="0"/>
              </a:spcBef>
              <a:spcAft>
                <a:spcPts val="600"/>
              </a:spcAft>
              <a:buNone/>
            </a:pPr>
            <a:r>
              <a:rPr lang="pt-BR" sz="3200" dirty="0">
                <a:effectLst/>
                <a:latin typeface="Calibri" panose="020F0502020204030204" pitchFamily="34" charset="0"/>
                <a:ea typeface="Calibri" panose="020F0502020204030204" pitchFamily="34" charset="0"/>
                <a:cs typeface="Times New Roman" panose="02020603050405020304" pitchFamily="18" charset="0"/>
              </a:rPr>
              <a:t>sua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cadeia de valor</a:t>
            </a:r>
            <a:r>
              <a:rPr lang="pt-BR" sz="3200" dirty="0">
                <a:effectLst/>
                <a:latin typeface="Calibri" panose="020F0502020204030204" pitchFamily="34" charset="0"/>
                <a:ea typeface="Calibri" panose="020F0502020204030204" pitchFamily="34" charset="0"/>
                <a:cs typeface="Times New Roman" panose="02020603050405020304" pitchFamily="18" charset="0"/>
              </a:rPr>
              <a:t>, quando relevante)</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PT" sz="3200" dirty="0">
                <a:latin typeface="Calibri" panose="020F0502020204030204" pitchFamily="34" charset="0"/>
                <a:cs typeface="Times New Roman" panose="02020603050405020304" pitchFamily="18" charset="0"/>
              </a:rPr>
              <a:t>Exemplos de temas ambientais e sociais para os quais a</a:t>
            </a:r>
          </a:p>
          <a:p>
            <a:pPr marL="0" indent="0" algn="just">
              <a:buNone/>
            </a:pPr>
            <a:r>
              <a:rPr lang="pt-PT" sz="3200" dirty="0">
                <a:latin typeface="Calibri" panose="020F0502020204030204" pitchFamily="34" charset="0"/>
                <a:cs typeface="Times New Roman" panose="02020603050405020304" pitchFamily="18" charset="0"/>
              </a:rPr>
              <a:t>consideração do local é absolutamente essencial:</a:t>
            </a:r>
          </a:p>
          <a:p>
            <a:pPr algn="just">
              <a:buFontTx/>
              <a:buChar char="-"/>
            </a:pPr>
            <a:r>
              <a:rPr lang="pt-PT" sz="3200" dirty="0">
                <a:latin typeface="Calibri" panose="020F0502020204030204" pitchFamily="34" charset="0"/>
                <a:cs typeface="Times New Roman" panose="02020603050405020304" pitchFamily="18" charset="0"/>
              </a:rPr>
              <a:t>adaptação a riscos climáticos (riscos climáticos físicos);</a:t>
            </a:r>
          </a:p>
          <a:p>
            <a:pPr algn="just">
              <a:buFontTx/>
              <a:buChar char="-"/>
            </a:pPr>
            <a:r>
              <a:rPr lang="pt-PT" sz="3200" dirty="0">
                <a:latin typeface="Calibri" panose="020F0502020204030204" pitchFamily="34" charset="0"/>
                <a:cs typeface="Times New Roman" panose="02020603050405020304" pitchFamily="18" charset="0"/>
              </a:rPr>
              <a:t>impactos em comunidades tradicionais;</a:t>
            </a:r>
          </a:p>
          <a:p>
            <a:pPr algn="just">
              <a:buFontTx/>
              <a:buChar char="-"/>
            </a:pPr>
            <a:r>
              <a:rPr lang="pt-PT" sz="3200" dirty="0">
                <a:latin typeface="Calibri" panose="020F0502020204030204" pitchFamily="34" charset="0"/>
                <a:cs typeface="Times New Roman" panose="02020603050405020304" pitchFamily="18" charset="0"/>
              </a:rPr>
              <a:t>riscos/impactos em cursos hídricos (água doce ou oceanos);</a:t>
            </a:r>
          </a:p>
          <a:p>
            <a:pPr algn="just">
              <a:buFontTx/>
              <a:buChar char="-"/>
            </a:pPr>
            <a:r>
              <a:rPr lang="pt-PT" sz="3200" dirty="0">
                <a:latin typeface="Calibri" panose="020F0502020204030204" pitchFamily="34" charset="0"/>
                <a:cs typeface="Times New Roman" panose="02020603050405020304" pitchFamily="18" charset="0"/>
              </a:rPr>
              <a:t>riscos/impactos na biodiversidade terrestre;</a:t>
            </a:r>
          </a:p>
          <a:p>
            <a:pPr algn="just">
              <a:buFontTx/>
              <a:buChar char="-"/>
            </a:pPr>
            <a:r>
              <a:rPr lang="pt-PT" sz="3200" dirty="0">
                <a:latin typeface="Calibri" panose="020F0502020204030204" pitchFamily="34" charset="0"/>
                <a:cs typeface="Times New Roman" panose="02020603050405020304" pitchFamily="18" charset="0"/>
              </a:rPr>
              <a:t>riscos/impactos no desenvolvimento local.</a:t>
            </a:r>
          </a:p>
          <a:p>
            <a:pPr marL="0" indent="0" algn="just">
              <a:buNone/>
            </a:pPr>
            <a:endParaRPr lang="pt-PT" sz="3200" dirty="0">
              <a:latin typeface="Calibri" panose="020F0502020204030204" pitchFamily="34" charset="0"/>
              <a:cs typeface="Times New Roman" panose="02020603050405020304" pitchFamily="18" charset="0"/>
            </a:endParaRPr>
          </a:p>
          <a:p>
            <a:pPr algn="just"/>
            <a:endParaRPr lang="pt-PT" sz="3200" dirty="0">
              <a:latin typeface="Calibri" panose="020F0502020204030204" pitchFamily="34" charset="0"/>
              <a:cs typeface="Times New Roman" panose="02020603050405020304" pitchFamily="18" charset="0"/>
            </a:endParaRPr>
          </a:p>
          <a:p>
            <a:pPr algn="just"/>
            <a:endParaRPr lang="pt-BR" sz="3200" dirty="0"/>
          </a:p>
        </p:txBody>
      </p:sp>
      <p:pic>
        <p:nvPicPr>
          <p:cNvPr id="6" name="Imagem 5">
            <a:extLst>
              <a:ext uri="{FF2B5EF4-FFF2-40B4-BE49-F238E27FC236}">
                <a16:creationId xmlns:a16="http://schemas.microsoft.com/office/drawing/2014/main" id="{B8177E50-A5EB-08EF-C2B2-8B2591CCAD7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088020" y="276040"/>
            <a:ext cx="1871773" cy="1053907"/>
          </a:xfrm>
          <a:prstGeom prst="rect">
            <a:avLst/>
          </a:prstGeom>
        </p:spPr>
      </p:pic>
      <p:pic>
        <p:nvPicPr>
          <p:cNvPr id="4" name="Picture 3">
            <a:extLst>
              <a:ext uri="{FF2B5EF4-FFF2-40B4-BE49-F238E27FC236}">
                <a16:creationId xmlns:a16="http://schemas.microsoft.com/office/drawing/2014/main" id="{BF28E0F3-B0BB-6A13-3F5E-AFCDE9771876}"/>
              </a:ext>
            </a:extLst>
          </p:cNvPr>
          <p:cNvPicPr>
            <a:picLocks noChangeAspect="1"/>
          </p:cNvPicPr>
          <p:nvPr/>
        </p:nvPicPr>
        <p:blipFill>
          <a:blip r:embed="rId3"/>
          <a:stretch>
            <a:fillRect/>
          </a:stretch>
        </p:blipFill>
        <p:spPr>
          <a:xfrm>
            <a:off x="9982200" y="3102240"/>
            <a:ext cx="2083414" cy="1663170"/>
          </a:xfrm>
          <a:prstGeom prst="rect">
            <a:avLst/>
          </a:prstGeom>
        </p:spPr>
      </p:pic>
    </p:spTree>
    <p:extLst>
      <p:ext uri="{BB962C8B-B14F-4D97-AF65-F5344CB8AC3E}">
        <p14:creationId xmlns:p14="http://schemas.microsoft.com/office/powerpoint/2010/main" val="2818106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23C7BE-D865-4BE1-9835-557DC882C5E6}"/>
              </a:ext>
            </a:extLst>
          </p:cNvPr>
          <p:cNvSpPr>
            <a:spLocks noGrp="1"/>
          </p:cNvSpPr>
          <p:nvPr>
            <p:ph type="title"/>
          </p:nvPr>
        </p:nvSpPr>
        <p:spPr>
          <a:xfrm>
            <a:off x="321971" y="163629"/>
            <a:ext cx="9155403" cy="727984"/>
          </a:xfrm>
        </p:spPr>
        <p:txBody>
          <a:bodyPr>
            <a:noAutofit/>
          </a:bodyPr>
          <a:lstStyle/>
          <a:p>
            <a:pPr algn="ctr"/>
            <a:r>
              <a:rPr lang="pt-BR" sz="3200" b="1" dirty="0">
                <a:solidFill>
                  <a:schemeClr val="accent1">
                    <a:lumMod val="75000"/>
                  </a:schemeClr>
                </a:solidFill>
                <a:effectLst/>
                <a:latin typeface="Calibri" panose="020F0502020204030204" pitchFamily="34" charset="0"/>
                <a:ea typeface="Times New Roman" panose="02020603050405020304" pitchFamily="18" charset="0"/>
              </a:rPr>
              <a:t>Taxonomia Verde/Social/Sustentável</a:t>
            </a:r>
            <a:endParaRPr lang="pt-BR" sz="3200" b="1" dirty="0">
              <a:solidFill>
                <a:schemeClr val="accent1">
                  <a:lumMod val="75000"/>
                </a:schemeClr>
              </a:solidFill>
            </a:endParaRPr>
          </a:p>
        </p:txBody>
      </p:sp>
      <p:sp>
        <p:nvSpPr>
          <p:cNvPr id="3" name="Espaço Reservado para Conteúdo 2">
            <a:extLst>
              <a:ext uri="{FF2B5EF4-FFF2-40B4-BE49-F238E27FC236}">
                <a16:creationId xmlns:a16="http://schemas.microsoft.com/office/drawing/2014/main" id="{CC9AD722-E1D9-4E79-9D85-ED351EB975BE}"/>
              </a:ext>
            </a:extLst>
          </p:cNvPr>
          <p:cNvSpPr>
            <a:spLocks noGrp="1"/>
          </p:cNvSpPr>
          <p:nvPr>
            <p:ph idx="1"/>
          </p:nvPr>
        </p:nvSpPr>
        <p:spPr>
          <a:xfrm>
            <a:off x="321971" y="1190624"/>
            <a:ext cx="9660229" cy="5667375"/>
          </a:xfrm>
        </p:spPr>
        <p:txBody>
          <a:bodyPr>
            <a:normAutofit/>
          </a:bodyPr>
          <a:lstStyle/>
          <a:p>
            <a:pPr>
              <a:lnSpc>
                <a:spcPct val="110000"/>
              </a:lnSpc>
              <a:spcBef>
                <a:spcPts val="0"/>
              </a:spcBef>
              <a:spcAft>
                <a:spcPts val="600"/>
              </a:spcAft>
            </a:pPr>
            <a:r>
              <a:rPr lang="pt-BR" sz="3200" dirty="0">
                <a:latin typeface="Calibri" panose="020F0502020204030204" pitchFamily="34" charset="0"/>
                <a:ea typeface="Calibri" panose="020F0502020204030204" pitchFamily="34" charset="0"/>
                <a:cs typeface="Times New Roman" panose="02020603050405020304" pitchFamily="18" charset="0"/>
              </a:rPr>
              <a:t>8</a:t>
            </a:r>
            <a:r>
              <a:rPr lang="pt-BR" sz="3200" dirty="0">
                <a:effectLst/>
                <a:latin typeface="Calibri" panose="020F0502020204030204" pitchFamily="34" charset="0"/>
                <a:ea typeface="Calibri" panose="020F0502020204030204" pitchFamily="34" charset="0"/>
                <a:cs typeface="Times New Roman" panose="02020603050405020304" pitchFamily="18" charset="0"/>
              </a:rPr>
              <a:t>.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Princípios para elaboração e governança</a:t>
            </a:r>
          </a:p>
          <a:p>
            <a:pPr algn="just">
              <a:buFontTx/>
              <a:buChar char="-"/>
            </a:pPr>
            <a:r>
              <a:rPr lang="pt-PT" sz="3200" dirty="0">
                <a:latin typeface="Calibri" panose="020F0502020204030204" pitchFamily="34" charset="0"/>
                <a:cs typeface="Times New Roman" panose="02020603050405020304" pitchFamily="18" charset="0"/>
              </a:rPr>
              <a:t>embasamento científico robusto</a:t>
            </a:r>
          </a:p>
          <a:p>
            <a:pPr algn="just">
              <a:buFontTx/>
              <a:buChar char="-"/>
            </a:pPr>
            <a:r>
              <a:rPr lang="pt-PT" sz="3200" dirty="0">
                <a:latin typeface="Calibri" panose="020F0502020204030204" pitchFamily="34" charset="0"/>
                <a:cs typeface="Times New Roman" panose="02020603050405020304" pitchFamily="18" charset="0"/>
              </a:rPr>
              <a:t>liderança/expertise de entes públicos competentes (área </a:t>
            </a:r>
            <a:r>
              <a:rPr lang="pt-PT" sz="3200" dirty="0" err="1">
                <a:latin typeface="Calibri" panose="020F0502020204030204" pitchFamily="34" charset="0"/>
                <a:cs typeface="Times New Roman" panose="02020603050405020304" pitchFamily="18" charset="0"/>
              </a:rPr>
              <a:t>econômico-financeira</a:t>
            </a:r>
            <a:r>
              <a:rPr lang="pt-PT" sz="3200" dirty="0">
                <a:latin typeface="Calibri" panose="020F0502020204030204" pitchFamily="34" charset="0"/>
                <a:cs typeface="Times New Roman" panose="02020603050405020304" pitchFamily="18" charset="0"/>
              </a:rPr>
              <a:t> + área socioambiental)</a:t>
            </a:r>
          </a:p>
          <a:p>
            <a:pPr algn="just">
              <a:buFontTx/>
              <a:buChar char="-"/>
            </a:pPr>
            <a:r>
              <a:rPr lang="pt-PT" sz="3200" dirty="0">
                <a:latin typeface="Calibri" panose="020F0502020204030204" pitchFamily="34" charset="0"/>
                <a:cs typeface="Times New Roman" panose="02020603050405020304" pitchFamily="18" charset="0"/>
              </a:rPr>
              <a:t>diálogos com setor produtivo e com sociedade civil organizada (com análise técnica de cada contribuição)</a:t>
            </a:r>
          </a:p>
          <a:p>
            <a:pPr>
              <a:lnSpc>
                <a:spcPct val="110000"/>
              </a:lnSpc>
              <a:spcBef>
                <a:spcPts val="0"/>
              </a:spcBef>
              <a:spcAft>
                <a:spcPts val="600"/>
              </a:spcAft>
            </a:pPr>
            <a:endParaRPr lang="pt-BR"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0000"/>
              </a:lnSpc>
              <a:spcBef>
                <a:spcPts val="0"/>
              </a:spcBef>
              <a:spcAft>
                <a:spcPts val="600"/>
              </a:spcAft>
            </a:pPr>
            <a:r>
              <a:rPr lang="pt-BR" sz="3200" dirty="0">
                <a:latin typeface="Calibri" panose="020F0502020204030204" pitchFamily="34" charset="0"/>
                <a:ea typeface="Calibri" panose="020F0502020204030204" pitchFamily="34" charset="0"/>
                <a:cs typeface="Times New Roman" panose="02020603050405020304" pitchFamily="18" charset="0"/>
              </a:rPr>
              <a:t>9</a:t>
            </a:r>
            <a:r>
              <a:rPr lang="pt-BR" sz="3200" dirty="0">
                <a:effectLst/>
                <a:latin typeface="Calibri" panose="020F0502020204030204" pitchFamily="34" charset="0"/>
                <a:ea typeface="Calibri" panose="020F0502020204030204" pitchFamily="34" charset="0"/>
                <a:cs typeface="Times New Roman" panose="02020603050405020304" pitchFamily="18" charset="0"/>
              </a:rPr>
              <a:t>. </a:t>
            </a:r>
            <a:r>
              <a:rPr lang="pt-BR" sz="3200" u="sng" dirty="0">
                <a:effectLst/>
                <a:latin typeface="Calibri" panose="020F0502020204030204" pitchFamily="34" charset="0"/>
                <a:ea typeface="Calibri" panose="020F0502020204030204" pitchFamily="34" charset="0"/>
                <a:cs typeface="Times New Roman" panose="02020603050405020304" pitchFamily="18" charset="0"/>
              </a:rPr>
              <a:t>Metodologia para revisão constante, à luz da evolução científica e tecnológica</a:t>
            </a:r>
          </a:p>
          <a:p>
            <a:pPr>
              <a:lnSpc>
                <a:spcPct val="110000"/>
              </a:lnSpc>
              <a:spcBef>
                <a:spcPts val="0"/>
              </a:spcBef>
              <a:spcAft>
                <a:spcPts val="600"/>
              </a:spcAft>
            </a:pPr>
            <a:endParaRPr lang="en-GB" sz="3200" u="sng" dirty="0">
              <a:effectLst/>
              <a:latin typeface="Calibri" panose="020F0502020204030204" pitchFamily="34" charset="0"/>
              <a:ea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buFontTx/>
              <a:buChar char="-"/>
            </a:pPr>
            <a:endParaRPr lang="pt-PT" sz="3200" dirty="0">
              <a:latin typeface="Calibri" panose="020F0502020204030204" pitchFamily="34" charset="0"/>
              <a:cs typeface="Times New Roman" panose="02020603050405020304" pitchFamily="18" charset="0"/>
            </a:endParaRPr>
          </a:p>
          <a:p>
            <a:pPr algn="just"/>
            <a:endParaRPr lang="pt-PT" sz="8800" dirty="0">
              <a:latin typeface="Calibri" panose="020F0502020204030204" pitchFamily="34" charset="0"/>
              <a:cs typeface="Times New Roman" panose="02020603050405020304" pitchFamily="18" charset="0"/>
            </a:endParaRPr>
          </a:p>
          <a:p>
            <a:pPr algn="just"/>
            <a:endParaRPr lang="pt-BR" sz="3600" dirty="0"/>
          </a:p>
        </p:txBody>
      </p:sp>
      <p:pic>
        <p:nvPicPr>
          <p:cNvPr id="6" name="Imagem 5">
            <a:extLst>
              <a:ext uri="{FF2B5EF4-FFF2-40B4-BE49-F238E27FC236}">
                <a16:creationId xmlns:a16="http://schemas.microsoft.com/office/drawing/2014/main" id="{B8177E50-A5EB-08EF-C2B2-8B2591CCAD7B}"/>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0221586" y="5598705"/>
            <a:ext cx="1871773" cy="1053907"/>
          </a:xfrm>
          <a:prstGeom prst="rect">
            <a:avLst/>
          </a:prstGeom>
        </p:spPr>
      </p:pic>
      <p:pic>
        <p:nvPicPr>
          <p:cNvPr id="4" name="Picture 3">
            <a:extLst>
              <a:ext uri="{FF2B5EF4-FFF2-40B4-BE49-F238E27FC236}">
                <a16:creationId xmlns:a16="http://schemas.microsoft.com/office/drawing/2014/main" id="{BF28E0F3-B0BB-6A13-3F5E-AFCDE9771876}"/>
              </a:ext>
            </a:extLst>
          </p:cNvPr>
          <p:cNvPicPr>
            <a:picLocks noChangeAspect="1"/>
          </p:cNvPicPr>
          <p:nvPr/>
        </p:nvPicPr>
        <p:blipFill>
          <a:blip r:embed="rId3"/>
          <a:stretch>
            <a:fillRect/>
          </a:stretch>
        </p:blipFill>
        <p:spPr>
          <a:xfrm>
            <a:off x="9601212" y="619873"/>
            <a:ext cx="2083414" cy="1663170"/>
          </a:xfrm>
          <a:prstGeom prst="rect">
            <a:avLst/>
          </a:prstGeom>
        </p:spPr>
      </p:pic>
    </p:spTree>
    <p:extLst>
      <p:ext uri="{BB962C8B-B14F-4D97-AF65-F5344CB8AC3E}">
        <p14:creationId xmlns:p14="http://schemas.microsoft.com/office/powerpoint/2010/main" val="3933228795"/>
      </p:ext>
    </p:extLst>
  </p:cSld>
  <p:clrMapOvr>
    <a:masterClrMapping/>
  </p:clrMapOvr>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82397</TotalTime>
  <Words>2729</Words>
  <Application>Microsoft Office PowerPoint</Application>
  <PresentationFormat>Widescreen</PresentationFormat>
  <Paragraphs>156</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Trebuchet MS</vt:lpstr>
      <vt:lpstr>Wingdings 3</vt:lpstr>
      <vt:lpstr>Facetado</vt:lpstr>
      <vt:lpstr>Taxonomia Verde/Social/Sustentável:  PL 2838/2022</vt:lpstr>
      <vt:lpstr>Taxonomia Verde/Social/Sustentável</vt:lpstr>
      <vt:lpstr>Taxonomia Verde/Social/Sustentável</vt:lpstr>
      <vt:lpstr>Taxonomia Verde/Social/Sustentável</vt:lpstr>
      <vt:lpstr>Taxonomia Verde/Social/Sustentável</vt:lpstr>
      <vt:lpstr>Taxonomia Verde/Social/Sustentável</vt:lpstr>
      <vt:lpstr>Taxonomia Verde/Social/Sustentável</vt:lpstr>
      <vt:lpstr>Taxonomia Verde/Social/Sustentável</vt:lpstr>
      <vt:lpstr>Taxonomia Verde/Social/Sustentável</vt:lpstr>
      <vt:lpstr>Taxonomias em Finanças ASG: PL 2838/2022</vt:lpstr>
      <vt:lpstr>Taxonomias em Finanças ASG: PL 2838/2022</vt:lpstr>
      <vt:lpstr>Taxonomias em Finanças ASG: PL 2838/2022</vt:lpstr>
      <vt:lpstr>Taxonomias em Finanças ASG: PL 2838/2022</vt:lpstr>
      <vt:lpstr>Taxonomias em Finanças ASG: PL 2838/2022</vt:lpstr>
      <vt:lpstr>Taxonomias em Finanças ASG: PL 2838/2022</vt:lpstr>
      <vt:lpstr>Taxonomias em Finanças ASG: PL 2838/2022</vt:lpstr>
      <vt:lpstr>Taxonomias em Finanças ASG: PL 2838/2022</vt:lpstr>
      <vt:lpstr>Taxonomias em Finanças ASG: PL 2838/2022</vt:lpstr>
      <vt:lpstr>Taxonomias em Finanças ASG: PL 2838/2022</vt:lpstr>
      <vt:lpstr>Taxonomias em Finanças ASG: PL 2838/2022</vt:lpstr>
      <vt:lpstr> Permaneça em contato!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Finanças Sustentáveis:  Setor Bancário</dc:title>
  <dc:creator>Luciane Moessa de Souza</dc:creator>
  <cp:lastModifiedBy>Luciane Moessa de Souza</cp:lastModifiedBy>
  <cp:revision>461</cp:revision>
  <dcterms:created xsi:type="dcterms:W3CDTF">2018-06-27T17:00:34Z</dcterms:created>
  <dcterms:modified xsi:type="dcterms:W3CDTF">2023-06-07T14:48:19Z</dcterms:modified>
</cp:coreProperties>
</file>