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75" r:id="rId10"/>
  </p:sldIdLst>
  <p:sldSz cx="18288000" cy="10287000"/>
  <p:notesSz cx="6797675" cy="9928225"/>
  <p:embeddedFontLst>
    <p:embeddedFont>
      <p:font typeface="Staatliches" panose="020B0604020202020204" charset="0"/>
      <p:regular r:id="rId12"/>
    </p:embeddedFont>
    <p:embeddedFont>
      <p:font typeface="Quicksand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BB8713-498C-4838-AAA7-9FB1F90FC74B}">
  <a:tblStyle styleId="{40BB8713-498C-4838-AAA7-9FB1F90FC7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993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11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28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02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06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9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77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68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12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18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uana.passos@economia.gov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7812" b="781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rot="-239556">
            <a:off x="1319976" y="7106941"/>
            <a:ext cx="5744724" cy="1807677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3"/>
          <p:cNvCxnSpPr/>
          <p:nvPr/>
        </p:nvCxnSpPr>
        <p:spPr>
          <a:xfrm rot="5401591">
            <a:off x="-4048809" y="578290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3"/>
          <p:cNvSpPr txBox="1"/>
          <p:nvPr/>
        </p:nvSpPr>
        <p:spPr>
          <a:xfrm>
            <a:off x="1091969" y="4049385"/>
            <a:ext cx="1011341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Caminho</a:t>
            </a:r>
            <a:r>
              <a:rPr lang="en-US" sz="54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s</a:t>
            </a:r>
            <a:r>
              <a:rPr lang="en-US" sz="5400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para </a:t>
            </a:r>
            <a:r>
              <a:rPr lang="en-US" sz="54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eficiência</a:t>
            </a:r>
            <a:r>
              <a:rPr lang="en-US" sz="5400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e </a:t>
            </a:r>
            <a:r>
              <a:rPr lang="en-US" sz="54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equidade</a:t>
            </a:r>
            <a:r>
              <a:rPr lang="en-US" sz="5400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no</a:t>
            </a:r>
            <a:r>
              <a:rPr lang="en-US" sz="5400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Sistema </a:t>
            </a:r>
            <a:r>
              <a:rPr lang="en-US" sz="54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tributário</a:t>
            </a:r>
            <a:r>
              <a:rPr lang="en-US" sz="5400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54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brasileiro</a:t>
            </a:r>
            <a:endParaRPr sz="5400" dirty="0"/>
          </a:p>
        </p:txBody>
      </p:sp>
      <p:cxnSp>
        <p:nvCxnSpPr>
          <p:cNvPr id="90" name="Google Shape;90;p13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CaixaDeTexto 1"/>
          <p:cNvSpPr txBox="1"/>
          <p:nvPr/>
        </p:nvSpPr>
        <p:spPr>
          <a:xfrm>
            <a:off x="2096586" y="7698008"/>
            <a:ext cx="497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Staatliches" panose="020B0604020202020204" charset="0"/>
              </a:rPr>
              <a:t>Luana Passos  - MGI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 rot="-317428">
            <a:off x="1264667" y="2702340"/>
            <a:ext cx="5505326" cy="1260375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>
            <a:off x="4762" y="-103050"/>
            <a:ext cx="3086104" cy="3194601"/>
            <a:chOff x="0" y="-28575"/>
            <a:chExt cx="812800" cy="841375"/>
          </a:xfrm>
        </p:grpSpPr>
        <p:sp>
          <p:nvSpPr>
            <p:cNvPr id="100" name="Google Shape;100;p14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101" name="Google Shape;101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2" name="Google Shape;102;p14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14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4"/>
          <p:cNvSpPr txBox="1"/>
          <p:nvPr/>
        </p:nvSpPr>
        <p:spPr>
          <a:xfrm>
            <a:off x="1675072" y="2701798"/>
            <a:ext cx="13037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Problemas</a:t>
            </a:r>
            <a:r>
              <a:rPr lang="en-US" sz="6000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 do Sistema </a:t>
            </a:r>
            <a:r>
              <a:rPr lang="en-US" sz="60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tributári</a:t>
            </a:r>
            <a:r>
              <a:rPr lang="en-US" sz="60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o</a:t>
            </a:r>
            <a:r>
              <a:rPr lang="en-US" sz="6000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60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brasileiro</a:t>
            </a:r>
            <a:endParaRPr sz="6000"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1395732" y="5302987"/>
            <a:ext cx="7467282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Cumulatividade</a:t>
            </a:r>
            <a:endParaRPr lang="en-US" sz="3200" b="0" i="0" u="none" strike="noStrike" cap="none" dirty="0">
              <a:solidFill>
                <a:srgbClr val="2D2D2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marR="0" lvl="0" indent="-34290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Elevado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tempo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gasto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com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obrigações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dirty="0" err="1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tributárias</a:t>
            </a:r>
            <a:r>
              <a:rPr lang="en-US" sz="3200" dirty="0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dirty="0" err="1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acessórias</a:t>
            </a:r>
            <a:endParaRPr lang="en-US" sz="3200" dirty="0">
              <a:solidFill>
                <a:srgbClr val="2D2D2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marR="0" lvl="0" indent="-34290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2D2D2D"/>
                </a:solidFill>
                <a:latin typeface="Quicksand"/>
                <a:sym typeface="Quicksand"/>
              </a:rPr>
              <a:t>Quantitativo</a:t>
            </a:r>
            <a:r>
              <a:rPr lang="en-US" sz="3200" dirty="0">
                <a:solidFill>
                  <a:srgbClr val="2D2D2D"/>
                </a:solidFill>
                <a:latin typeface="Quicksand"/>
                <a:sym typeface="Quicksand"/>
              </a:rPr>
              <a:t> de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sym typeface="Quicksand"/>
              </a:rPr>
              <a:t>normas</a:t>
            </a:r>
            <a:r>
              <a:rPr lang="en-US" sz="3200" dirty="0">
                <a:solidFill>
                  <a:srgbClr val="2D2D2D"/>
                </a:solidFill>
                <a:latin typeface="Quicksand"/>
                <a:sym typeface="Quicksand"/>
              </a:rPr>
              <a:t>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sym typeface="Quicksand"/>
              </a:rPr>
              <a:t>tributárias</a:t>
            </a:r>
            <a:r>
              <a:rPr lang="en-US" sz="3200" dirty="0">
                <a:solidFill>
                  <a:srgbClr val="2D2D2D"/>
                </a:solidFill>
                <a:latin typeface="Quicksand"/>
                <a:sym typeface="Quicksand"/>
              </a:rPr>
              <a:t>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sym typeface="Quicksand"/>
              </a:rPr>
              <a:t>vigentes</a:t>
            </a:r>
            <a:endParaRPr lang="en-US" sz="3200" dirty="0">
              <a:solidFill>
                <a:srgbClr val="2D2D2D"/>
              </a:solidFill>
              <a:latin typeface="Quicksand"/>
              <a:sym typeface="Quicksand"/>
            </a:endParaRPr>
          </a:p>
          <a:p>
            <a:pPr marL="342900" marR="0" lvl="0" indent="-34290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2D2D2D"/>
                </a:solidFill>
                <a:latin typeface="Quicksand"/>
                <a:sym typeface="Quicksand"/>
              </a:rPr>
              <a:t>Guerra fiscal</a:t>
            </a:r>
            <a:endParaRPr sz="3200" dirty="0"/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dirty="0"/>
          </a:p>
        </p:txBody>
      </p:sp>
      <p:sp>
        <p:nvSpPr>
          <p:cNvPr id="106" name="Google Shape;106;p14"/>
          <p:cNvSpPr txBox="1"/>
          <p:nvPr/>
        </p:nvSpPr>
        <p:spPr>
          <a:xfrm>
            <a:off x="1675072" y="4419314"/>
            <a:ext cx="5141301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Eficiência</a:t>
            </a:r>
            <a:endParaRPr b="1"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10174329" y="5138396"/>
            <a:ext cx="7339878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 err="1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Reduzido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dirty="0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peso e</a:t>
            </a:r>
            <a:r>
              <a:rPr lang="en-US" sz="3200" b="0" i="0" u="none" strike="noStrike" cap="none" dirty="0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baixa</a:t>
            </a:r>
            <a:r>
              <a:rPr lang="en-US" sz="3200" b="0" i="0" u="none" strike="noStrike" cap="none" dirty="0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progressividade</a:t>
            </a:r>
            <a:r>
              <a:rPr lang="en-US" sz="3200" b="0" i="0" u="none" strike="noStrike" cap="none" dirty="0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da </a:t>
            </a:r>
            <a:r>
              <a:rPr lang="en-US" sz="32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tributação</a:t>
            </a:r>
            <a:r>
              <a:rPr lang="en-US" sz="32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b="0" i="0" u="none" strike="noStrike" cap="none" dirty="0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de </a:t>
            </a:r>
            <a:r>
              <a:rPr lang="en-US" sz="3200" b="0" i="0" u="none" strike="noStrike" cap="none" dirty="0" err="1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renda</a:t>
            </a:r>
            <a:r>
              <a:rPr lang="en-US" sz="3200" b="0" i="0" u="none" strike="noStrike" cap="none" dirty="0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e </a:t>
            </a:r>
            <a:r>
              <a:rPr lang="en-US" sz="3200" b="0" i="0" u="none" strike="noStrike" cap="none" dirty="0" err="1" smtClean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patrimônio</a:t>
            </a:r>
            <a:endParaRPr lang="en-US" sz="3200" b="0" i="0" u="none" strike="noStrike" cap="none" dirty="0">
              <a:solidFill>
                <a:srgbClr val="2D2D2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marR="0" lvl="0" indent="-34290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Captura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benefícios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fiscais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pelas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elites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econômicas</a:t>
            </a:r>
            <a:endParaRPr lang="en-US" sz="3200" dirty="0">
              <a:solidFill>
                <a:srgbClr val="2D2D2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marR="0" lvl="0" indent="-34290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Tratamento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diferenciado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da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renda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do </a:t>
            </a:r>
            <a:r>
              <a:rPr lang="en-US" sz="32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trabalho</a:t>
            </a:r>
            <a:r>
              <a:rPr lang="en-US" sz="32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e do capital</a:t>
            </a:r>
          </a:p>
        </p:txBody>
      </p:sp>
      <p:sp>
        <p:nvSpPr>
          <p:cNvPr id="108" name="Google Shape;108;p14"/>
          <p:cNvSpPr txBox="1"/>
          <p:nvPr/>
        </p:nvSpPr>
        <p:spPr>
          <a:xfrm>
            <a:off x="10501083" y="4419314"/>
            <a:ext cx="5143480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Equidade</a:t>
            </a:r>
            <a:endParaRPr b="1" dirty="0"/>
          </a:p>
        </p:txBody>
      </p:sp>
      <p:sp>
        <p:nvSpPr>
          <p:cNvPr id="111" name="Google Shape;111;p14"/>
          <p:cNvSpPr txBox="1"/>
          <p:nvPr/>
        </p:nvSpPr>
        <p:spPr>
          <a:xfrm>
            <a:off x="400996" y="128929"/>
            <a:ext cx="361004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CCCCCC"/>
                </a:solidFill>
                <a:latin typeface="Staatliches"/>
                <a:ea typeface="Staatliches"/>
                <a:cs typeface="Staatliches"/>
                <a:sym typeface="Staatliches"/>
              </a:rPr>
              <a:t>1.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 rot="-199180">
            <a:off x="1057260" y="1701541"/>
            <a:ext cx="8045701" cy="1055076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620764" y="1675281"/>
            <a:ext cx="7868700" cy="10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problemAS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NA EQUIDADE</a:t>
            </a:r>
            <a:endParaRPr dirty="0"/>
          </a:p>
        </p:txBody>
      </p:sp>
      <p:sp>
        <p:nvSpPr>
          <p:cNvPr id="122" name="Google Shape;122;p15"/>
          <p:cNvSpPr/>
          <p:nvPr/>
        </p:nvSpPr>
        <p:spPr>
          <a:xfrm>
            <a:off x="1339849" y="3434219"/>
            <a:ext cx="6359828" cy="6057714"/>
          </a:xfrm>
          <a:prstGeom prst="rect">
            <a:avLst/>
          </a:prstGeom>
          <a:solidFill>
            <a:srgbClr val="EBFF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5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-9525" y="-127825"/>
            <a:ext cx="3086104" cy="3194601"/>
            <a:chOff x="0" y="-28575"/>
            <a:chExt cx="812800" cy="841375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128" name="Google Shape;12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5"/>
          <p:cNvSpPr txBox="1"/>
          <p:nvPr/>
        </p:nvSpPr>
        <p:spPr>
          <a:xfrm>
            <a:off x="9595564" y="4726884"/>
            <a:ext cx="8143796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16"/>
              </a:lnSpc>
            </a:pPr>
            <a:r>
              <a:rPr lang="pt-BR" sz="2800" dirty="0">
                <a:latin typeface="Quicksand" panose="020B0604020202020204" charset="0"/>
              </a:rPr>
              <a:t>Baixa progressividade dos impostos diretos: o </a:t>
            </a:r>
            <a:r>
              <a:rPr lang="pt-BR" sz="2800" b="1" dirty="0">
                <a:latin typeface="Quicksand" panose="020B0604020202020204" charset="0"/>
              </a:rPr>
              <a:t>décimo mais pobre destina 3,1% da sua renda </a:t>
            </a:r>
            <a:r>
              <a:rPr lang="pt-BR" sz="2800" dirty="0">
                <a:latin typeface="Quicksand" panose="020B0604020202020204" charset="0"/>
              </a:rPr>
              <a:t>para o pagamento dos impostos diretos enquanto o </a:t>
            </a:r>
            <a:r>
              <a:rPr lang="pt-BR" sz="2800" b="1" dirty="0">
                <a:latin typeface="Quicksand" panose="020B0604020202020204" charset="0"/>
              </a:rPr>
              <a:t>décimo mais rico apenas 10,6% </a:t>
            </a:r>
            <a:r>
              <a:rPr lang="en-US" sz="2800" b="0" i="0" u="none" strike="noStrike" cap="none" dirty="0">
                <a:solidFill>
                  <a:srgbClr val="2D2D2D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.</a:t>
            </a:r>
            <a:endParaRPr sz="2800" dirty="0">
              <a:latin typeface="Quicksand" panose="020B0604020202020204" charset="0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9623986" y="7685521"/>
            <a:ext cx="8115373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16"/>
              </a:lnSpc>
            </a:pPr>
            <a:r>
              <a:rPr lang="pt-BR" sz="2800" dirty="0">
                <a:latin typeface="Quicksand" panose="020B0604020202020204" charset="0"/>
              </a:rPr>
              <a:t>No décimo mais pobre, a participação do </a:t>
            </a:r>
            <a:r>
              <a:rPr lang="pt-BR" sz="2800" b="1" dirty="0">
                <a:latin typeface="Quicksand" panose="020B0604020202020204" charset="0"/>
              </a:rPr>
              <a:t>IPVA</a:t>
            </a:r>
            <a:r>
              <a:rPr lang="pt-BR" sz="2800" dirty="0">
                <a:latin typeface="Quicksand" panose="020B0604020202020204" charset="0"/>
              </a:rPr>
              <a:t>, </a:t>
            </a:r>
            <a:r>
              <a:rPr lang="pt-BR" sz="2800" b="1" dirty="0">
                <a:latin typeface="Quicksand" panose="020B0604020202020204" charset="0"/>
              </a:rPr>
              <a:t>contribuições previdenciárias e do IPTU </a:t>
            </a:r>
            <a:r>
              <a:rPr lang="pt-BR" sz="2800" dirty="0">
                <a:latin typeface="Quicksand" panose="020B0604020202020204" charset="0"/>
              </a:rPr>
              <a:t>no total de impostos diretos pagos são </a:t>
            </a:r>
            <a:r>
              <a:rPr lang="pt-BR" sz="2800" b="1" dirty="0">
                <a:latin typeface="Quicksand" panose="020B0604020202020204" charset="0"/>
              </a:rPr>
              <a:t>de 41%, 27% e 19%</a:t>
            </a:r>
            <a:r>
              <a:rPr lang="pt-BR" sz="2800" dirty="0">
                <a:latin typeface="Quicksand" panose="020B0604020202020204" charset="0"/>
              </a:rPr>
              <a:t>, respectivamente. </a:t>
            </a:r>
            <a:endParaRPr sz="2800" dirty="0">
              <a:latin typeface="Quicksand" panose="020B0604020202020204" charset="0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8533938" y="2626732"/>
            <a:ext cx="44005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1.</a:t>
            </a:r>
            <a:endParaRPr dirty="0"/>
          </a:p>
        </p:txBody>
      </p:sp>
      <p:sp>
        <p:nvSpPr>
          <p:cNvPr id="132" name="Google Shape;132;p15"/>
          <p:cNvSpPr txBox="1"/>
          <p:nvPr/>
        </p:nvSpPr>
        <p:spPr>
          <a:xfrm>
            <a:off x="8621314" y="5114048"/>
            <a:ext cx="496609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2.</a:t>
            </a:r>
            <a:endParaRPr dirty="0"/>
          </a:p>
        </p:txBody>
      </p:sp>
      <p:sp>
        <p:nvSpPr>
          <p:cNvPr id="133" name="Google Shape;133;p15"/>
          <p:cNvSpPr txBox="1"/>
          <p:nvPr/>
        </p:nvSpPr>
        <p:spPr>
          <a:xfrm>
            <a:off x="8621314" y="7963314"/>
            <a:ext cx="621566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3.</a:t>
            </a:r>
            <a:endParaRPr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9623986" y="2408736"/>
            <a:ext cx="8115373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16"/>
              </a:lnSpc>
            </a:pPr>
            <a:r>
              <a:rPr lang="pt-BR" sz="2800" dirty="0">
                <a:latin typeface="Quicksand" panose="020B0604020202020204" charset="0"/>
              </a:rPr>
              <a:t>Elevada desigualdade da renda - renda média dos </a:t>
            </a:r>
            <a:r>
              <a:rPr lang="pt-BR" sz="2800" b="1" dirty="0">
                <a:latin typeface="Quicksand" panose="020B0604020202020204" charset="0"/>
              </a:rPr>
              <a:t>10%</a:t>
            </a:r>
            <a:r>
              <a:rPr lang="pt-BR" sz="2800" dirty="0">
                <a:latin typeface="Quicksand" panose="020B0604020202020204" charset="0"/>
              </a:rPr>
              <a:t> </a:t>
            </a:r>
            <a:r>
              <a:rPr lang="pt-BR" sz="2800" b="1" dirty="0">
                <a:latin typeface="Quicksand" panose="020B0604020202020204" charset="0"/>
              </a:rPr>
              <a:t>mais pobres </a:t>
            </a:r>
            <a:r>
              <a:rPr lang="pt-BR" sz="2800" dirty="0">
                <a:latin typeface="Quicksand" panose="020B0604020202020204" charset="0"/>
              </a:rPr>
              <a:t>representar tão somente </a:t>
            </a:r>
            <a:r>
              <a:rPr lang="pt-BR" sz="2800" b="1" dirty="0">
                <a:latin typeface="Quicksand" panose="020B0604020202020204" charset="0"/>
              </a:rPr>
              <a:t>2,75% </a:t>
            </a:r>
            <a:r>
              <a:rPr lang="pt-BR" sz="2800" dirty="0">
                <a:latin typeface="Quicksand" panose="020B0604020202020204" charset="0"/>
              </a:rPr>
              <a:t>da dos </a:t>
            </a:r>
            <a:r>
              <a:rPr lang="pt-BR" sz="2800" b="1" dirty="0">
                <a:latin typeface="Quicksand" panose="020B0604020202020204" charset="0"/>
              </a:rPr>
              <a:t>10% mais ricos</a:t>
            </a:r>
            <a:r>
              <a:rPr lang="en-US" sz="2399" b="0" i="0" u="none" strike="noStrike" cap="none" dirty="0">
                <a:solidFill>
                  <a:srgbClr val="2D2D2D"/>
                </a:solidFill>
                <a:latin typeface="Quicksand" panose="020B0604020202020204" charset="0"/>
                <a:ea typeface="Quicksand"/>
                <a:cs typeface="Quicksand"/>
                <a:sym typeface="Quicksand"/>
              </a:rPr>
              <a:t>.</a:t>
            </a:r>
            <a:endParaRPr dirty="0">
              <a:latin typeface="Quicksand" panose="020B0604020202020204" charset="0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321273" y="104150"/>
            <a:ext cx="440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2.</a:t>
            </a:r>
            <a:endParaRPr/>
          </a:p>
        </p:txBody>
      </p:sp>
      <p:pic>
        <p:nvPicPr>
          <p:cNvPr id="20" name="Imagem 19"/>
          <p:cNvPicPr/>
          <p:nvPr/>
        </p:nvPicPr>
        <p:blipFill rotWithShape="1">
          <a:blip r:embed="rId3"/>
          <a:srcRect l="16757" t="33571" r="56961" b="35683"/>
          <a:stretch/>
        </p:blipFill>
        <p:spPr bwMode="auto">
          <a:xfrm>
            <a:off x="1620764" y="3701398"/>
            <a:ext cx="5789612" cy="561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3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 rot="-199180">
            <a:off x="1057260" y="1701541"/>
            <a:ext cx="8045701" cy="1055076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620764" y="1675281"/>
            <a:ext cx="7868700" cy="10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problemAS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NA EQUIDADE</a:t>
            </a:r>
            <a:endParaRPr dirty="0"/>
          </a:p>
        </p:txBody>
      </p:sp>
      <p:sp>
        <p:nvSpPr>
          <p:cNvPr id="122" name="Google Shape;122;p15"/>
          <p:cNvSpPr/>
          <p:nvPr/>
        </p:nvSpPr>
        <p:spPr>
          <a:xfrm>
            <a:off x="1339849" y="3434219"/>
            <a:ext cx="6359828" cy="6057714"/>
          </a:xfrm>
          <a:prstGeom prst="rect">
            <a:avLst/>
          </a:prstGeom>
          <a:solidFill>
            <a:srgbClr val="EBFF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5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-9525" y="-127825"/>
            <a:ext cx="3086104" cy="3194601"/>
            <a:chOff x="0" y="-28575"/>
            <a:chExt cx="812800" cy="841375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128" name="Google Shape;12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5"/>
          <p:cNvSpPr txBox="1"/>
          <p:nvPr/>
        </p:nvSpPr>
        <p:spPr>
          <a:xfrm>
            <a:off x="9522410" y="5542649"/>
            <a:ext cx="8143796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16"/>
              </a:lnSpc>
            </a:pPr>
            <a:r>
              <a:rPr lang="pt-BR" sz="2800" b="1" dirty="0">
                <a:latin typeface="Quicksand" panose="020B0604020202020204" charset="0"/>
              </a:rPr>
              <a:t>Tributos diretos são levemente progressivos</a:t>
            </a:r>
            <a:r>
              <a:rPr lang="pt-BR" sz="2800" dirty="0">
                <a:latin typeface="Quicksand" panose="020B0604020202020204" charset="0"/>
              </a:rPr>
              <a:t>, mas à medida que caminha para </a:t>
            </a:r>
            <a:r>
              <a:rPr lang="pt-BR" sz="2800" b="1" dirty="0">
                <a:latin typeface="Quicksand" panose="020B0604020202020204" charset="0"/>
              </a:rPr>
              <a:t>1% mais rico</a:t>
            </a:r>
            <a:r>
              <a:rPr lang="pt-BR" sz="2800" dirty="0">
                <a:latin typeface="Quicksand" panose="020B0604020202020204" charset="0"/>
              </a:rPr>
              <a:t> essa </a:t>
            </a:r>
            <a:r>
              <a:rPr lang="pt-BR" sz="2800" b="1" dirty="0">
                <a:latin typeface="Quicksand" panose="020B0604020202020204" charset="0"/>
              </a:rPr>
              <a:t>progressividade diminui.</a:t>
            </a:r>
            <a:endParaRPr sz="2800" b="1" dirty="0">
              <a:latin typeface="Quicksand" panose="020B0604020202020204" charset="0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9623986" y="7685521"/>
            <a:ext cx="8115373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16"/>
              </a:lnSpc>
            </a:pPr>
            <a:r>
              <a:rPr lang="pt-BR" sz="2800" dirty="0">
                <a:latin typeface="Quicksand" panose="020B0604020202020204" charset="0"/>
              </a:rPr>
              <a:t>Os </a:t>
            </a:r>
            <a:r>
              <a:rPr lang="pt-BR" sz="2800" b="1" dirty="0">
                <a:latin typeface="Quicksand" panose="020B0604020202020204" charset="0"/>
              </a:rPr>
              <a:t>efeitos redistributivos dos tributos diretos são bem reduzidos</a:t>
            </a:r>
            <a:r>
              <a:rPr lang="pt-BR" sz="2800" dirty="0">
                <a:latin typeface="Quicksand" panose="020B0604020202020204" charset="0"/>
              </a:rPr>
              <a:t>, com a desigualdade medida pelo </a:t>
            </a:r>
            <a:r>
              <a:rPr lang="pt-BR" sz="2800" dirty="0" err="1">
                <a:latin typeface="Quicksand" panose="020B0604020202020204" charset="0"/>
              </a:rPr>
              <a:t>Gini</a:t>
            </a:r>
            <a:r>
              <a:rPr lang="pt-BR" sz="2800" dirty="0">
                <a:latin typeface="Quicksand" panose="020B0604020202020204" charset="0"/>
              </a:rPr>
              <a:t> diminuindo tão somente </a:t>
            </a:r>
            <a:r>
              <a:rPr lang="pt-BR" sz="2800" b="1" dirty="0">
                <a:latin typeface="Quicksand" panose="020B0604020202020204" charset="0"/>
              </a:rPr>
              <a:t>2,1% entre a renda inicial e disponível.</a:t>
            </a:r>
            <a:endParaRPr sz="2800" b="1" dirty="0">
              <a:latin typeface="Quicksand" panose="020B0604020202020204" charset="0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8466772" y="3159478"/>
            <a:ext cx="44005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4.</a:t>
            </a:r>
            <a:endParaRPr dirty="0"/>
          </a:p>
        </p:txBody>
      </p:sp>
      <p:sp>
        <p:nvSpPr>
          <p:cNvPr id="132" name="Google Shape;132;p15"/>
          <p:cNvSpPr txBox="1"/>
          <p:nvPr/>
        </p:nvSpPr>
        <p:spPr>
          <a:xfrm>
            <a:off x="8621314" y="5114048"/>
            <a:ext cx="496609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5</a:t>
            </a:r>
            <a:r>
              <a:rPr lang="en-US" sz="4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dirty="0"/>
          </a:p>
        </p:txBody>
      </p:sp>
      <p:sp>
        <p:nvSpPr>
          <p:cNvPr id="133" name="Google Shape;133;p15"/>
          <p:cNvSpPr txBox="1"/>
          <p:nvPr/>
        </p:nvSpPr>
        <p:spPr>
          <a:xfrm>
            <a:off x="8621314" y="7963314"/>
            <a:ext cx="621566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6</a:t>
            </a:r>
            <a:r>
              <a:rPr lang="en-US" sz="4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9306262" y="2193293"/>
            <a:ext cx="8115373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t-BR" sz="2800" dirty="0">
                <a:latin typeface="Quicksand" panose="020B0604020202020204" charset="0"/>
              </a:rPr>
              <a:t>  Impostos diretos </a:t>
            </a:r>
            <a:r>
              <a:rPr lang="pt-BR" sz="2800" b="1" dirty="0">
                <a:latin typeface="Quicksand" panose="020B0604020202020204" charset="0"/>
              </a:rPr>
              <a:t>progressivos:</a:t>
            </a:r>
            <a:r>
              <a:rPr lang="pt-BR" sz="2800" dirty="0">
                <a:latin typeface="Quicksand" panose="020B0604020202020204" charset="0"/>
              </a:rPr>
              <a:t> IRPF; deduções da renda do trabalho e não trabalho.</a:t>
            </a:r>
          </a:p>
          <a:p>
            <a:pPr algn="just"/>
            <a:endParaRPr lang="pt-BR" sz="2800" dirty="0">
              <a:latin typeface="Quicksand" panose="020B0604020202020204" charset="0"/>
            </a:endParaRPr>
          </a:p>
          <a:p>
            <a:pPr algn="just"/>
            <a:r>
              <a:rPr lang="pt-BR" sz="2800" dirty="0">
                <a:latin typeface="Quicksand" panose="020B0604020202020204" charset="0"/>
              </a:rPr>
              <a:t>  Impostos diretos </a:t>
            </a:r>
            <a:r>
              <a:rPr lang="pt-BR" sz="2800" b="1" dirty="0">
                <a:latin typeface="Quicksand" panose="020B0604020202020204" charset="0"/>
              </a:rPr>
              <a:t>neutros:</a:t>
            </a:r>
            <a:r>
              <a:rPr lang="pt-BR" sz="2800" dirty="0">
                <a:latin typeface="Quicksand" panose="020B0604020202020204" charset="0"/>
              </a:rPr>
              <a:t> contribuições previdenciárias, IPTU, outros.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>
              <a:latin typeface="Quicksand" panose="020B0604020202020204" charset="0"/>
            </a:endParaRPr>
          </a:p>
          <a:p>
            <a:pPr algn="just"/>
            <a:r>
              <a:rPr lang="pt-BR" sz="2800" dirty="0">
                <a:latin typeface="Quicksand" panose="020B0604020202020204" charset="0"/>
              </a:rPr>
              <a:t>  Imposto direto </a:t>
            </a:r>
            <a:r>
              <a:rPr lang="pt-BR" sz="2800" b="1" dirty="0">
                <a:latin typeface="Quicksand" panose="020B0604020202020204" charset="0"/>
              </a:rPr>
              <a:t>regressivo</a:t>
            </a:r>
            <a:r>
              <a:rPr lang="pt-BR" sz="2800" dirty="0">
                <a:latin typeface="Quicksand" panose="020B0604020202020204" charset="0"/>
              </a:rPr>
              <a:t>: IPVA</a:t>
            </a:r>
          </a:p>
        </p:txBody>
      </p:sp>
      <p:sp>
        <p:nvSpPr>
          <p:cNvPr id="135" name="Google Shape;135;p15"/>
          <p:cNvSpPr txBox="1"/>
          <p:nvPr/>
        </p:nvSpPr>
        <p:spPr>
          <a:xfrm>
            <a:off x="321273" y="104150"/>
            <a:ext cx="440100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3</a:t>
            </a:r>
            <a:r>
              <a:rPr lang="en-US" sz="4500" b="0" i="0" u="none" strike="noStrike" cap="none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dirty="0"/>
          </a:p>
        </p:txBody>
      </p:sp>
      <p:pic>
        <p:nvPicPr>
          <p:cNvPr id="20" name="Imagem 19"/>
          <p:cNvPicPr/>
          <p:nvPr/>
        </p:nvPicPr>
        <p:blipFill rotWithShape="1">
          <a:blip r:embed="rId3"/>
          <a:srcRect l="16757" t="33571" r="56961" b="35683"/>
          <a:stretch/>
        </p:blipFill>
        <p:spPr bwMode="auto">
          <a:xfrm>
            <a:off x="1620764" y="3701398"/>
            <a:ext cx="5789612" cy="561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have esquerda 3"/>
          <p:cNvSpPr/>
          <p:nvPr/>
        </p:nvSpPr>
        <p:spPr>
          <a:xfrm>
            <a:off x="8900977" y="2143289"/>
            <a:ext cx="451563" cy="2909317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 rot="-199180">
            <a:off x="1057232" y="1465521"/>
            <a:ext cx="14177474" cy="1388345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620763" y="1675281"/>
            <a:ext cx="15285341" cy="10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problemAS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NA </a:t>
            </a: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equidade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de </a:t>
            </a: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gênero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e </a:t>
            </a: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raça</a:t>
            </a:r>
            <a:endParaRPr dirty="0"/>
          </a:p>
        </p:txBody>
      </p:sp>
      <p:sp>
        <p:nvSpPr>
          <p:cNvPr id="122" name="Google Shape;122;p15"/>
          <p:cNvSpPr/>
          <p:nvPr/>
        </p:nvSpPr>
        <p:spPr>
          <a:xfrm>
            <a:off x="1620763" y="3263187"/>
            <a:ext cx="15488677" cy="6916576"/>
          </a:xfrm>
          <a:prstGeom prst="rect">
            <a:avLst/>
          </a:prstGeom>
          <a:solidFill>
            <a:srgbClr val="EBFF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5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-9525" y="-127825"/>
            <a:ext cx="3086104" cy="3194601"/>
            <a:chOff x="0" y="-28575"/>
            <a:chExt cx="812800" cy="841375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128" name="Google Shape;12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321273" y="104150"/>
            <a:ext cx="440100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4</a:t>
            </a:r>
            <a:r>
              <a:rPr lang="en-US" sz="4500" b="0" i="0" u="none" strike="noStrike" cap="none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56616"/>
              </p:ext>
            </p:extLst>
          </p:nvPr>
        </p:nvGraphicFramePr>
        <p:xfrm>
          <a:off x="2303833" y="3641901"/>
          <a:ext cx="14163039" cy="628980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070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6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9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7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69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955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Parcelas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Coeficiente de concentração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(C.C.)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participação renda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(</a:t>
                      </a:r>
                      <a:r>
                        <a:rPr lang="pt-BR" sz="2800" dirty="0" err="1">
                          <a:effectLst/>
                        </a:rPr>
                        <a:t>pct</a:t>
                      </a:r>
                      <a:r>
                        <a:rPr lang="pt-BR" sz="2800" dirty="0">
                          <a:effectLst/>
                        </a:rPr>
                        <a:t> </a:t>
                      </a:r>
                      <a:r>
                        <a:rPr lang="pt-BR" sz="2800" dirty="0" err="1">
                          <a:effectLst/>
                        </a:rPr>
                        <a:t>rda</a:t>
                      </a:r>
                      <a:r>
                        <a:rPr lang="pt-BR" sz="2800" dirty="0">
                          <a:effectLst/>
                        </a:rPr>
                        <a:t>)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contribuição </a:t>
                      </a:r>
                      <a:r>
                        <a:rPr lang="pt-BR" sz="2800" dirty="0" err="1">
                          <a:effectLst/>
                        </a:rPr>
                        <a:t>Gini</a:t>
                      </a:r>
                      <a:endParaRPr lang="pt-BR" sz="28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(C.C. * </a:t>
                      </a:r>
                      <a:r>
                        <a:rPr lang="pt-BR" sz="2800" dirty="0" err="1">
                          <a:effectLst/>
                        </a:rPr>
                        <a:t>pct</a:t>
                      </a:r>
                      <a:r>
                        <a:rPr lang="pt-BR" sz="2800" dirty="0">
                          <a:effectLst/>
                        </a:rPr>
                        <a:t> </a:t>
                      </a:r>
                      <a:r>
                        <a:rPr lang="pt-BR" sz="2800" dirty="0" err="1">
                          <a:effectLst/>
                        </a:rPr>
                        <a:t>rda</a:t>
                      </a:r>
                      <a:r>
                        <a:rPr lang="pt-BR" sz="2800" dirty="0">
                          <a:effectLst/>
                        </a:rPr>
                        <a:t>)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participação </a:t>
                      </a:r>
                      <a:r>
                        <a:rPr lang="pt-BR" sz="2800" dirty="0" err="1">
                          <a:effectLst/>
                        </a:rPr>
                        <a:t>Gini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diretos negros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0,4706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-3,6%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-0,0168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-3,1%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diretos brancos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highlight>
                            <a:srgbClr val="FFFF00"/>
                          </a:highlight>
                        </a:rPr>
                        <a:t>0,7132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-6,6%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-0,0467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-8,7%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indiretos negros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highlight>
                            <a:srgbClr val="FFFF00"/>
                          </a:highlight>
                        </a:rPr>
                        <a:t>0,1789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-5,3%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-0,0096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-1,8%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indiretos brancos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0,5201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-7,1%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-0,0371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-6,9%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diretos mulheres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0,6139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-3,3%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-0,0203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-3,8%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diretos homens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highlight>
                            <a:srgbClr val="FFFF00"/>
                          </a:highlight>
                        </a:rPr>
                        <a:t>0,6343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-6,8%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-0,0432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-8,0%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indiretos mulheres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highlight>
                            <a:srgbClr val="FFFF00"/>
                          </a:highlight>
                        </a:rPr>
                        <a:t>0,3373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-4,5%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-0,0151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-2,8%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88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indiretos homens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0,3946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-8,0%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-0,0316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-5,9%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4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 rot="-199180">
            <a:off x="1052355" y="1297213"/>
            <a:ext cx="14177474" cy="1556795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620763" y="1675281"/>
            <a:ext cx="15285341" cy="10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problemAS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NA </a:t>
            </a: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equidade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de </a:t>
            </a: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gênero</a:t>
            </a:r>
            <a:r>
              <a:rPr lang="en-US" sz="6499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e </a:t>
            </a: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raça</a:t>
            </a:r>
            <a:endParaRPr dirty="0"/>
          </a:p>
        </p:txBody>
      </p:sp>
      <p:sp>
        <p:nvSpPr>
          <p:cNvPr id="122" name="Google Shape;122;p15"/>
          <p:cNvSpPr/>
          <p:nvPr/>
        </p:nvSpPr>
        <p:spPr>
          <a:xfrm>
            <a:off x="1620763" y="3215877"/>
            <a:ext cx="15488678" cy="6916576"/>
          </a:xfrm>
          <a:prstGeom prst="rect">
            <a:avLst/>
          </a:prstGeom>
          <a:solidFill>
            <a:srgbClr val="EBFF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5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-9525" y="-127825"/>
            <a:ext cx="3086104" cy="3194601"/>
            <a:chOff x="0" y="-28575"/>
            <a:chExt cx="812800" cy="841375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128" name="Google Shape;12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321273" y="104150"/>
            <a:ext cx="440100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5</a:t>
            </a:r>
            <a:r>
              <a:rPr lang="en-US" sz="4500" b="0" i="0" u="none" strike="noStrike" cap="none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478274"/>
              </p:ext>
            </p:extLst>
          </p:nvPr>
        </p:nvGraphicFramePr>
        <p:xfrm>
          <a:off x="2092962" y="3519211"/>
          <a:ext cx="14467837" cy="658761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801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8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8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3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4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Parcelas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Coeficiente de concentração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(C.C.)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participação renda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(</a:t>
                      </a:r>
                      <a:r>
                        <a:rPr lang="pt-BR" sz="2800" dirty="0" err="1">
                          <a:effectLst/>
                        </a:rPr>
                        <a:t>pct</a:t>
                      </a:r>
                      <a:r>
                        <a:rPr lang="pt-BR" sz="2800" dirty="0">
                          <a:effectLst/>
                        </a:rPr>
                        <a:t> </a:t>
                      </a:r>
                      <a:r>
                        <a:rPr lang="pt-BR" sz="2800" dirty="0" err="1">
                          <a:effectLst/>
                        </a:rPr>
                        <a:t>rda</a:t>
                      </a:r>
                      <a:r>
                        <a:rPr lang="pt-BR" sz="2800" dirty="0">
                          <a:effectLst/>
                        </a:rPr>
                        <a:t>)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contribuição Gini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(C.C. * pct rda)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participação </a:t>
                      </a:r>
                      <a:r>
                        <a:rPr lang="pt-BR" sz="2800" dirty="0" err="1">
                          <a:effectLst/>
                        </a:rPr>
                        <a:t>Gini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diretos mulheres negras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0,4329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-1,2%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-0,0051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-0,9%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diretos mulheres brancas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highlight>
                            <a:srgbClr val="FFFF00"/>
                          </a:highlight>
                        </a:rPr>
                        <a:t>0,7147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-2,1%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-0,0152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-2,8%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diretos homens negros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0,4893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-2,4%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-0,0117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-2,2%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diretos homens brancos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highlight>
                            <a:srgbClr val="FFFF00"/>
                          </a:highlight>
                        </a:rPr>
                        <a:t>0,7125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-4,4%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-0,0315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-5,8%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indiretos mulheres negras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highlight>
                            <a:srgbClr val="FFFF00"/>
                          </a:highlight>
                        </a:rPr>
                        <a:t>0,1339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-2,0%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-0,0027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-0,5%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indiretos mulheres brancas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0,5020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-2,5%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-0,0124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-2,3%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indiretos homens negros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highlight>
                            <a:srgbClr val="FFFF00"/>
                          </a:highlight>
                        </a:rPr>
                        <a:t>0,2058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-3,3%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-0,0069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-1,3%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indiretos homens brancos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0,5297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-4,7%</a:t>
                      </a:r>
                      <a:endParaRPr lang="pt-B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-0,0247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-4,6%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41" marR="3404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 rot="-353330">
            <a:off x="4775551" y="1582348"/>
            <a:ext cx="5950586" cy="1238887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156715" y="1466173"/>
            <a:ext cx="12507891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Rumo</a:t>
            </a:r>
            <a:r>
              <a:rPr lang="en-US" sz="6600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a </a:t>
            </a:r>
            <a:r>
              <a:rPr lang="en-US" sz="66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uma</a:t>
            </a:r>
            <a:r>
              <a:rPr lang="en-US" sz="6600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66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reforma</a:t>
            </a:r>
            <a:r>
              <a:rPr lang="en-US" sz="6600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66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tributária</a:t>
            </a:r>
            <a:r>
              <a:rPr lang="en-US" sz="6600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66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eficiente</a:t>
            </a:r>
            <a:r>
              <a:rPr lang="en-US" sz="6600" b="0" i="0" u="none" strike="noStrike" cap="none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 e </a:t>
            </a:r>
            <a:r>
              <a:rPr lang="en-US" sz="6600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solidária</a:t>
            </a:r>
            <a:endParaRPr sz="6600" dirty="0"/>
          </a:p>
        </p:txBody>
      </p:sp>
      <p:sp>
        <p:nvSpPr>
          <p:cNvPr id="163" name="Google Shape;163;p17"/>
          <p:cNvSpPr txBox="1"/>
          <p:nvPr/>
        </p:nvSpPr>
        <p:spPr>
          <a:xfrm>
            <a:off x="2609919" y="3970333"/>
            <a:ext cx="77205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Tributação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indireta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: IVA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simplificado</a:t>
            </a:r>
            <a:endParaRPr dirty="0"/>
          </a:p>
        </p:txBody>
      </p:sp>
      <p:sp>
        <p:nvSpPr>
          <p:cNvPr id="164" name="Google Shape;164;p17"/>
          <p:cNvSpPr txBox="1"/>
          <p:nvPr/>
        </p:nvSpPr>
        <p:spPr>
          <a:xfrm>
            <a:off x="2609917" y="7363439"/>
            <a:ext cx="77205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Revisão</a:t>
            </a:r>
            <a:r>
              <a:rPr lang="en-US" sz="3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de </a:t>
            </a:r>
            <a:r>
              <a:rPr lang="en-US" sz="35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benefícios</a:t>
            </a:r>
            <a:r>
              <a:rPr lang="en-US" sz="3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fiscais</a:t>
            </a:r>
            <a:endParaRPr dirty="0"/>
          </a:p>
        </p:txBody>
      </p:sp>
      <p:sp>
        <p:nvSpPr>
          <p:cNvPr id="165" name="Google Shape;165;p17"/>
          <p:cNvSpPr txBox="1"/>
          <p:nvPr/>
        </p:nvSpPr>
        <p:spPr>
          <a:xfrm>
            <a:off x="2609919" y="5052361"/>
            <a:ext cx="772059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Tributação</a:t>
            </a:r>
            <a:r>
              <a:rPr lang="en-US" sz="3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direta</a:t>
            </a:r>
            <a:r>
              <a:rPr lang="en-US" sz="3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dirty="0"/>
          </a:p>
        </p:txBody>
      </p:sp>
      <p:sp>
        <p:nvSpPr>
          <p:cNvPr id="166" name="Google Shape;166;p17"/>
          <p:cNvSpPr txBox="1"/>
          <p:nvPr/>
        </p:nvSpPr>
        <p:spPr>
          <a:xfrm>
            <a:off x="2609918" y="5987369"/>
            <a:ext cx="809419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2D2D2D"/>
                </a:solidFill>
                <a:latin typeface="Quicksand"/>
                <a:sym typeface="Quicksand"/>
              </a:rPr>
              <a:t>Fim</a:t>
            </a:r>
            <a:r>
              <a:rPr lang="en-US" sz="3500" dirty="0">
                <a:solidFill>
                  <a:srgbClr val="2D2D2D"/>
                </a:solidFill>
                <a:latin typeface="Quicksand"/>
                <a:sym typeface="Quicksand"/>
              </a:rPr>
              <a:t> da </a:t>
            </a:r>
            <a:r>
              <a:rPr lang="en-US" sz="3500" dirty="0" err="1">
                <a:solidFill>
                  <a:srgbClr val="2D2D2D"/>
                </a:solidFill>
                <a:latin typeface="Quicksand"/>
                <a:sym typeface="Quicksand"/>
              </a:rPr>
              <a:t>isenção</a:t>
            </a:r>
            <a:r>
              <a:rPr lang="en-US" sz="3500" dirty="0">
                <a:solidFill>
                  <a:srgbClr val="2D2D2D"/>
                </a:solidFill>
                <a:latin typeface="Quicksand"/>
                <a:sym typeface="Quicksand"/>
              </a:rPr>
              <a:t> de </a:t>
            </a:r>
            <a:r>
              <a:rPr lang="en-US" sz="3500" dirty="0" err="1">
                <a:solidFill>
                  <a:srgbClr val="2D2D2D"/>
                </a:solidFill>
                <a:latin typeface="Quicksand"/>
                <a:sym typeface="Quicksand"/>
              </a:rPr>
              <a:t>lucros</a:t>
            </a:r>
            <a:r>
              <a:rPr lang="en-US" sz="3500" dirty="0">
                <a:solidFill>
                  <a:srgbClr val="2D2D2D"/>
                </a:solidFill>
                <a:latin typeface="Quicksand"/>
                <a:sym typeface="Quicksand"/>
              </a:rPr>
              <a:t> e </a:t>
            </a:r>
            <a:r>
              <a:rPr lang="en-US" sz="3500" dirty="0" err="1">
                <a:solidFill>
                  <a:srgbClr val="2D2D2D"/>
                </a:solidFill>
                <a:latin typeface="Quicksand"/>
                <a:sym typeface="Quicksand"/>
              </a:rPr>
              <a:t>dividendos</a:t>
            </a:r>
            <a:r>
              <a:rPr lang="en-US" sz="3500" dirty="0">
                <a:solidFill>
                  <a:srgbClr val="2D2D2D"/>
                </a:solidFill>
                <a:latin typeface="Quicksand"/>
                <a:sym typeface="Quicksand"/>
              </a:rPr>
              <a:t> </a:t>
            </a:r>
            <a:r>
              <a:rPr lang="en-US" sz="3500" dirty="0" err="1">
                <a:solidFill>
                  <a:srgbClr val="2D2D2D"/>
                </a:solidFill>
                <a:latin typeface="Quicksand"/>
                <a:sym typeface="Quicksand"/>
              </a:rPr>
              <a:t>distribuídos</a:t>
            </a:r>
            <a:r>
              <a:rPr lang="en-US" sz="3500" dirty="0">
                <a:solidFill>
                  <a:srgbClr val="2D2D2D"/>
                </a:solidFill>
                <a:latin typeface="Quicksand"/>
                <a:sym typeface="Quicksand"/>
              </a:rPr>
              <a:t> </a:t>
            </a:r>
            <a:endParaRPr dirty="0"/>
          </a:p>
        </p:txBody>
      </p:sp>
      <p:sp>
        <p:nvSpPr>
          <p:cNvPr id="167" name="Google Shape;167;p17"/>
          <p:cNvSpPr txBox="1"/>
          <p:nvPr/>
        </p:nvSpPr>
        <p:spPr>
          <a:xfrm>
            <a:off x="2681117" y="8274550"/>
            <a:ext cx="8741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Instituir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imposto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sobre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riqueza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líquida</a:t>
            </a:r>
            <a:endParaRPr dirty="0"/>
          </a:p>
        </p:txBody>
      </p:sp>
      <p:cxnSp>
        <p:nvCxnSpPr>
          <p:cNvPr id="168" name="Google Shape;168;p17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7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" name="Google Shape;170;p17"/>
          <p:cNvGrpSpPr/>
          <p:nvPr/>
        </p:nvGrpSpPr>
        <p:grpSpPr>
          <a:xfrm>
            <a:off x="-9525" y="-103050"/>
            <a:ext cx="3086104" cy="3194601"/>
            <a:chOff x="0" y="-28575"/>
            <a:chExt cx="812800" cy="841375"/>
          </a:xfrm>
        </p:grpSpPr>
        <p:sp>
          <p:nvSpPr>
            <p:cNvPr id="171" name="Google Shape;171;p17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172" name="Google Shape;172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7"/>
          <p:cNvSpPr txBox="1"/>
          <p:nvPr/>
        </p:nvSpPr>
        <p:spPr>
          <a:xfrm>
            <a:off x="317823" y="128925"/>
            <a:ext cx="578100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6</a:t>
            </a:r>
            <a:r>
              <a:rPr lang="en-US" sz="4500" b="0" i="0" u="none" strike="noStrike" cap="none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dirty="0"/>
          </a:p>
        </p:txBody>
      </p:sp>
      <p:grpSp>
        <p:nvGrpSpPr>
          <p:cNvPr id="174" name="Google Shape;174;p17"/>
          <p:cNvGrpSpPr/>
          <p:nvPr/>
        </p:nvGrpSpPr>
        <p:grpSpPr>
          <a:xfrm>
            <a:off x="1818119" y="3925615"/>
            <a:ext cx="578118" cy="578118"/>
            <a:chOff x="0" y="0"/>
            <a:chExt cx="812800" cy="812800"/>
          </a:xfrm>
        </p:grpSpPr>
        <p:sp>
          <p:nvSpPr>
            <p:cNvPr id="175" name="Google Shape;175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BFF45"/>
            </a:solidFill>
            <a:ln>
              <a:noFill/>
            </a:ln>
          </p:spPr>
        </p:sp>
        <p:sp>
          <p:nvSpPr>
            <p:cNvPr id="176" name="Google Shape;176;p17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1818119" y="5030002"/>
            <a:ext cx="578118" cy="578118"/>
            <a:chOff x="0" y="0"/>
            <a:chExt cx="812800" cy="812800"/>
          </a:xfrm>
        </p:grpSpPr>
        <p:sp>
          <p:nvSpPr>
            <p:cNvPr id="178" name="Google Shape;178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BFF45"/>
            </a:solidFill>
            <a:ln>
              <a:noFill/>
            </a:ln>
          </p:spPr>
        </p:sp>
        <p:sp>
          <p:nvSpPr>
            <p:cNvPr id="179" name="Google Shape;179;p17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7"/>
          <p:cNvGrpSpPr/>
          <p:nvPr/>
        </p:nvGrpSpPr>
        <p:grpSpPr>
          <a:xfrm>
            <a:off x="2057496" y="6101389"/>
            <a:ext cx="478754" cy="567982"/>
            <a:chOff x="0" y="0"/>
            <a:chExt cx="812800" cy="812800"/>
          </a:xfrm>
        </p:grpSpPr>
        <p:sp>
          <p:nvSpPr>
            <p:cNvPr id="181" name="Google Shape;181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BFF45"/>
            </a:solidFill>
            <a:ln>
              <a:noFill/>
            </a:ln>
          </p:spPr>
        </p:sp>
        <p:sp>
          <p:nvSpPr>
            <p:cNvPr id="182" name="Google Shape;182;p17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2057496" y="7269341"/>
            <a:ext cx="478754" cy="517033"/>
            <a:chOff x="0" y="0"/>
            <a:chExt cx="812800" cy="812800"/>
          </a:xfrm>
        </p:grpSpPr>
        <p:sp>
          <p:nvSpPr>
            <p:cNvPr id="184" name="Google Shape;184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BFF45"/>
            </a:solidFill>
            <a:ln>
              <a:noFill/>
            </a:ln>
          </p:spPr>
        </p:sp>
        <p:sp>
          <p:nvSpPr>
            <p:cNvPr id="185" name="Google Shape;185;p17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2069095" y="8250229"/>
            <a:ext cx="478754" cy="555759"/>
            <a:chOff x="0" y="0"/>
            <a:chExt cx="812800" cy="812800"/>
          </a:xfrm>
        </p:grpSpPr>
        <p:sp>
          <p:nvSpPr>
            <p:cNvPr id="187" name="Google Shape;187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BFF45"/>
            </a:solidFill>
            <a:ln>
              <a:noFill/>
            </a:ln>
          </p:spPr>
        </p:sp>
        <p:sp>
          <p:nvSpPr>
            <p:cNvPr id="188" name="Google Shape;188;p17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Imagem 30"/>
          <p:cNvPicPr/>
          <p:nvPr/>
        </p:nvPicPr>
        <p:blipFill rotWithShape="1">
          <a:blip r:embed="rId3"/>
          <a:srcRect l="5645" t="26982" r="32796" b="12780"/>
          <a:stretch/>
        </p:blipFill>
        <p:spPr bwMode="auto">
          <a:xfrm>
            <a:off x="10941176" y="2411984"/>
            <a:ext cx="7025697" cy="6562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oogle Shape;186;p17"/>
          <p:cNvGrpSpPr/>
          <p:nvPr/>
        </p:nvGrpSpPr>
        <p:grpSpPr>
          <a:xfrm>
            <a:off x="2036836" y="9089352"/>
            <a:ext cx="478754" cy="555759"/>
            <a:chOff x="0" y="0"/>
            <a:chExt cx="812800" cy="812800"/>
          </a:xfrm>
        </p:grpSpPr>
        <p:sp>
          <p:nvSpPr>
            <p:cNvPr id="33" name="Google Shape;187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BFF45"/>
            </a:solidFill>
            <a:ln>
              <a:noFill/>
            </a:ln>
          </p:spPr>
        </p:sp>
        <p:sp>
          <p:nvSpPr>
            <p:cNvPr id="34" name="Google Shape;188;p17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167;p17"/>
          <p:cNvSpPr txBox="1"/>
          <p:nvPr/>
        </p:nvSpPr>
        <p:spPr>
          <a:xfrm>
            <a:off x="2681117" y="9028186"/>
            <a:ext cx="874193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Aumentar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o peso e a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progressividade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dos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impostos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sobre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renda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 e </a:t>
            </a:r>
            <a:r>
              <a:rPr lang="en-US" sz="3500" b="0" i="0" u="none" strike="noStrike" cap="none" dirty="0" err="1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patrimônio</a:t>
            </a:r>
            <a:r>
              <a:rPr lang="en-US" sz="3500" b="0" i="0" u="none" strike="noStrike" cap="none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5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 rot="-199180">
            <a:off x="1057260" y="1701541"/>
            <a:ext cx="8045701" cy="1055076"/>
          </a:xfrm>
          <a:prstGeom prst="ellipse">
            <a:avLst/>
          </a:prstGeom>
          <a:solidFill>
            <a:srgbClr val="EBFF45"/>
          </a:solidFill>
          <a:ln w="25400" cap="flat" cmpd="sng">
            <a:solidFill>
              <a:srgbClr val="EBF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620764" y="1675281"/>
            <a:ext cx="7868700" cy="100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0" i="0" u="none" strike="noStrike" cap="none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referências</a:t>
            </a:r>
            <a:endParaRPr dirty="0"/>
          </a:p>
        </p:txBody>
      </p:sp>
      <p:sp>
        <p:nvSpPr>
          <p:cNvPr id="122" name="Google Shape;122;p15"/>
          <p:cNvSpPr/>
          <p:nvPr/>
        </p:nvSpPr>
        <p:spPr>
          <a:xfrm>
            <a:off x="1339849" y="3434219"/>
            <a:ext cx="5699306" cy="6057714"/>
          </a:xfrm>
          <a:prstGeom prst="rect">
            <a:avLst/>
          </a:prstGeom>
          <a:solidFill>
            <a:srgbClr val="EBFF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5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-9525" y="-127825"/>
            <a:ext cx="3086104" cy="3194601"/>
            <a:chOff x="0" y="-28575"/>
            <a:chExt cx="812800" cy="841375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128" name="Google Shape;12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5"/>
          <p:cNvSpPr txBox="1"/>
          <p:nvPr/>
        </p:nvSpPr>
        <p:spPr>
          <a:xfrm>
            <a:off x="7370161" y="2675427"/>
            <a:ext cx="9454551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Quicksand" panose="020B0604020202020204" charset="0"/>
              </a:rPr>
              <a:t> SILVEIRA, </a:t>
            </a:r>
            <a:r>
              <a:rPr lang="pt-BR" sz="2800" dirty="0" err="1">
                <a:latin typeface="Quicksand" panose="020B0604020202020204" charset="0"/>
              </a:rPr>
              <a:t>Fernado</a:t>
            </a:r>
            <a:r>
              <a:rPr lang="pt-BR" sz="2800" dirty="0">
                <a:latin typeface="Quicksand" panose="020B0604020202020204" charset="0"/>
              </a:rPr>
              <a:t> </a:t>
            </a:r>
            <a:r>
              <a:rPr lang="pt-BR" sz="2800" dirty="0" err="1">
                <a:latin typeface="Quicksand" panose="020B0604020202020204" charset="0"/>
              </a:rPr>
              <a:t>Gaiger</a:t>
            </a:r>
            <a:r>
              <a:rPr lang="pt-BR" sz="2800" dirty="0">
                <a:latin typeface="Quicksand" panose="020B0604020202020204" charset="0"/>
              </a:rPr>
              <a:t>; PASSOS, Luana; GUEDES, </a:t>
            </a:r>
            <a:r>
              <a:rPr lang="pt-BR" sz="2800" dirty="0" err="1">
                <a:latin typeface="Quicksand" panose="020B0604020202020204" charset="0"/>
              </a:rPr>
              <a:t>Dyeggo</a:t>
            </a:r>
            <a:r>
              <a:rPr lang="pt-BR" sz="2800" dirty="0">
                <a:latin typeface="Quicksand" panose="020B0604020202020204" charset="0"/>
              </a:rPr>
              <a:t> Rocha. Reforma tributária no Brasil: por onde começar?. </a:t>
            </a:r>
            <a:r>
              <a:rPr lang="pt-BR" sz="2800" i="1" dirty="0">
                <a:latin typeface="Quicksand" panose="020B0604020202020204" charset="0"/>
              </a:rPr>
              <a:t>Saúde em Debate</a:t>
            </a:r>
            <a:r>
              <a:rPr lang="pt-BR" sz="2800" dirty="0">
                <a:latin typeface="Quicksand" panose="020B0604020202020204" charset="0"/>
              </a:rPr>
              <a:t>, v. 42, p. 212-225, 2018.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Quicksand" panose="020B0604020202020204" charset="0"/>
              </a:rPr>
              <a:t>SILVEIRA, </a:t>
            </a:r>
            <a:r>
              <a:rPr lang="pt-BR" sz="2800" dirty="0" err="1">
                <a:latin typeface="Quicksand" panose="020B0604020202020204" charset="0"/>
              </a:rPr>
              <a:t>Fernado</a:t>
            </a:r>
            <a:r>
              <a:rPr lang="pt-BR" sz="2800" dirty="0">
                <a:latin typeface="Quicksand" panose="020B0604020202020204" charset="0"/>
              </a:rPr>
              <a:t> </a:t>
            </a:r>
            <a:r>
              <a:rPr lang="pt-BR" sz="2800" dirty="0" err="1">
                <a:latin typeface="Quicksand" panose="020B0604020202020204" charset="0"/>
              </a:rPr>
              <a:t>Gaiger</a:t>
            </a:r>
            <a:r>
              <a:rPr lang="pt-BR" sz="2800" dirty="0">
                <a:latin typeface="Quicksand" panose="020B0604020202020204" charset="0"/>
              </a:rPr>
              <a:t>; PASSOS, Luana; SILVA, </a:t>
            </a:r>
            <a:r>
              <a:rPr lang="pt-BR" sz="2800" dirty="0" err="1">
                <a:latin typeface="Quicksand" panose="020B0604020202020204" charset="0"/>
              </a:rPr>
              <a:t>Edruado</a:t>
            </a:r>
            <a:r>
              <a:rPr lang="pt-BR" sz="2800" dirty="0">
                <a:latin typeface="Quicksand" panose="020B0604020202020204" charset="0"/>
              </a:rPr>
              <a:t> Gil; PALOMO, Theo Ribas. Impactos Redistributivos das Transferências Públicas Monetárias e da Tributação Direta: Evidências Com a POF 2017-2018. Brasília: </a:t>
            </a:r>
            <a:r>
              <a:rPr lang="pt-BR" sz="2800" i="1" dirty="0">
                <a:latin typeface="Quicksand" panose="020B0604020202020204" charset="0"/>
              </a:rPr>
              <a:t>IPEA</a:t>
            </a:r>
            <a:r>
              <a:rPr lang="pt-BR" sz="2800" dirty="0">
                <a:latin typeface="Quicksand" panose="020B0604020202020204" charset="0"/>
              </a:rPr>
              <a:t>, 2020 (Nota Técnica do Ipea nº 89).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>
              <a:latin typeface="Quicksand" panose="020B060402020202020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Quicksand" panose="020B0604020202020204" charset="0"/>
              </a:rPr>
              <a:t>PASSOS, Luana; SILVEIRA, Fernando </a:t>
            </a:r>
            <a:r>
              <a:rPr lang="pt-BR" sz="2800" dirty="0" err="1">
                <a:latin typeface="Quicksand" panose="020B0604020202020204" charset="0"/>
              </a:rPr>
              <a:t>Gaiger</a:t>
            </a:r>
            <a:r>
              <a:rPr lang="pt-BR" sz="2800" dirty="0">
                <a:latin typeface="Quicksand" panose="020B0604020202020204" charset="0"/>
              </a:rPr>
              <a:t>; CARDMINGO, Matias. Impactos distributivos da tributação e das transferências monetárias públicas: um olhar de gênero e raça</a:t>
            </a:r>
            <a:r>
              <a:rPr lang="pt-BR" sz="2800" dirty="0" smtClean="0">
                <a:latin typeface="Quicksand" panose="020B0604020202020204" charset="0"/>
              </a:rPr>
              <a:t>. INESC, </a:t>
            </a:r>
            <a:r>
              <a:rPr lang="pt-BR" sz="2800" dirty="0">
                <a:latin typeface="Quicksand" panose="020B0604020202020204" charset="0"/>
              </a:rPr>
              <a:t>2023.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>
              <a:latin typeface="Quicksand" panose="020B0604020202020204" charset="0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321273" y="104150"/>
            <a:ext cx="440100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7</a:t>
            </a:r>
            <a:r>
              <a:rPr lang="en-US" sz="4500" b="0" i="0" u="none" strike="noStrike" cap="none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dirty="0"/>
          </a:p>
        </p:txBody>
      </p:sp>
      <p:pic>
        <p:nvPicPr>
          <p:cNvPr id="22" name="Imagem 21"/>
          <p:cNvPicPr/>
          <p:nvPr/>
        </p:nvPicPr>
        <p:blipFill rotWithShape="1">
          <a:blip r:embed="rId3"/>
          <a:srcRect l="60677" t="25413" r="8631" b="39134"/>
          <a:stretch/>
        </p:blipFill>
        <p:spPr bwMode="auto">
          <a:xfrm>
            <a:off x="1579629" y="3966467"/>
            <a:ext cx="5249332" cy="5173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2"/>
          <p:cNvGrpSpPr/>
          <p:nvPr/>
        </p:nvGrpSpPr>
        <p:grpSpPr>
          <a:xfrm>
            <a:off x="2111530" y="3481873"/>
            <a:ext cx="9833812" cy="3335717"/>
            <a:chOff x="0" y="-28575"/>
            <a:chExt cx="2480404" cy="841375"/>
          </a:xfrm>
        </p:grpSpPr>
        <p:sp>
          <p:nvSpPr>
            <p:cNvPr id="518" name="Google Shape;518;p32"/>
            <p:cNvSpPr/>
            <p:nvPr/>
          </p:nvSpPr>
          <p:spPr>
            <a:xfrm>
              <a:off x="0" y="0"/>
              <a:ext cx="2480404" cy="781518"/>
            </a:xfrm>
            <a:custGeom>
              <a:avLst/>
              <a:gdLst/>
              <a:ahLst/>
              <a:cxnLst/>
              <a:rect l="l" t="t" r="r" b="b"/>
              <a:pathLst>
                <a:path w="2480404" h="781518" extrusionOk="0">
                  <a:moveTo>
                    <a:pt x="0" y="0"/>
                  </a:moveTo>
                  <a:lnTo>
                    <a:pt x="2480404" y="0"/>
                  </a:lnTo>
                  <a:lnTo>
                    <a:pt x="2480404" y="781518"/>
                  </a:lnTo>
                  <a:lnTo>
                    <a:pt x="0" y="7815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32"/>
          <p:cNvGrpSpPr/>
          <p:nvPr/>
        </p:nvGrpSpPr>
        <p:grpSpPr>
          <a:xfrm>
            <a:off x="2263930" y="3634273"/>
            <a:ext cx="9833812" cy="3335717"/>
            <a:chOff x="0" y="-28575"/>
            <a:chExt cx="2480404" cy="841375"/>
          </a:xfrm>
        </p:grpSpPr>
        <p:sp>
          <p:nvSpPr>
            <p:cNvPr id="521" name="Google Shape;521;p32"/>
            <p:cNvSpPr/>
            <p:nvPr/>
          </p:nvSpPr>
          <p:spPr>
            <a:xfrm>
              <a:off x="0" y="0"/>
              <a:ext cx="2480404" cy="781518"/>
            </a:xfrm>
            <a:custGeom>
              <a:avLst/>
              <a:gdLst/>
              <a:ahLst/>
              <a:cxnLst/>
              <a:rect l="l" t="t" r="r" b="b"/>
              <a:pathLst>
                <a:path w="2480404" h="781518" extrusionOk="0">
                  <a:moveTo>
                    <a:pt x="0" y="0"/>
                  </a:moveTo>
                  <a:lnTo>
                    <a:pt x="2480404" y="0"/>
                  </a:lnTo>
                  <a:lnTo>
                    <a:pt x="2480404" y="781518"/>
                  </a:lnTo>
                  <a:lnTo>
                    <a:pt x="0" y="7815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EBFF4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2" name="Google Shape;522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32"/>
          <p:cNvSpPr txBox="1"/>
          <p:nvPr/>
        </p:nvSpPr>
        <p:spPr>
          <a:xfrm>
            <a:off x="2237498" y="3762033"/>
            <a:ext cx="7789685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Obrigada</a:t>
            </a:r>
            <a:r>
              <a:rPr lang="en-US" sz="9000" dirty="0">
                <a:solidFill>
                  <a:srgbClr val="2D2D2D"/>
                </a:solidFill>
                <a:latin typeface="Staatliches"/>
                <a:ea typeface="Staatliches"/>
                <a:cs typeface="Staatliches"/>
                <a:sym typeface="Staatliches"/>
              </a:rPr>
              <a:t>!</a:t>
            </a:r>
            <a:endParaRPr dirty="0"/>
          </a:p>
        </p:txBody>
      </p:sp>
      <p:cxnSp>
        <p:nvCxnSpPr>
          <p:cNvPr id="524" name="Google Shape;524;p32"/>
          <p:cNvCxnSpPr/>
          <p:nvPr/>
        </p:nvCxnSpPr>
        <p:spPr>
          <a:xfrm rot="5401591">
            <a:off x="-4116840" y="5138396"/>
            <a:ext cx="10286318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32"/>
          <p:cNvCxnSpPr/>
          <p:nvPr/>
        </p:nvCxnSpPr>
        <p:spPr>
          <a:xfrm rot="10797133">
            <a:off x="-3" y="1016313"/>
            <a:ext cx="18288006" cy="0"/>
          </a:xfrm>
          <a:prstGeom prst="straightConnector1">
            <a:avLst/>
          </a:prstGeom>
          <a:noFill/>
          <a:ln w="9525" cap="flat" cmpd="sng">
            <a:solidFill>
              <a:srgbClr val="2D2D2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26" name="Google Shape;526;p32"/>
          <p:cNvGrpSpPr/>
          <p:nvPr/>
        </p:nvGrpSpPr>
        <p:grpSpPr>
          <a:xfrm>
            <a:off x="-9525" y="-115437"/>
            <a:ext cx="3086104" cy="3194601"/>
            <a:chOff x="0" y="-28575"/>
            <a:chExt cx="812800" cy="841375"/>
          </a:xfrm>
        </p:grpSpPr>
        <p:sp>
          <p:nvSpPr>
            <p:cNvPr id="527" name="Google Shape;527;p32"/>
            <p:cNvSpPr/>
            <p:nvPr/>
          </p:nvSpPr>
          <p:spPr>
            <a:xfrm>
              <a:off x="0" y="0"/>
              <a:ext cx="270933" cy="270753"/>
            </a:xfrm>
            <a:custGeom>
              <a:avLst/>
              <a:gdLst/>
              <a:ahLst/>
              <a:cxnLst/>
              <a:rect l="l" t="t" r="r" b="b"/>
              <a:pathLst>
                <a:path w="270933" h="27075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753"/>
                  </a:lnTo>
                  <a:lnTo>
                    <a:pt x="0" y="270753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</p:sp>
        <p:sp>
          <p:nvSpPr>
            <p:cNvPr id="528" name="Google Shape;528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32"/>
          <p:cNvSpPr txBox="1"/>
          <p:nvPr/>
        </p:nvSpPr>
        <p:spPr>
          <a:xfrm>
            <a:off x="2001425" y="7795928"/>
            <a:ext cx="90971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</a:rPr>
              <a:t>E-mail: </a:t>
            </a:r>
            <a:r>
              <a:rPr lang="en-US" sz="3500" dirty="0">
                <a:solidFill>
                  <a:srgbClr val="2D2D2D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luana.passos@economia.gov.br</a:t>
            </a:r>
            <a:endParaRPr dirty="0"/>
          </a:p>
        </p:txBody>
      </p:sp>
      <p:sp>
        <p:nvSpPr>
          <p:cNvPr id="531" name="Google Shape;531;p32"/>
          <p:cNvSpPr txBox="1"/>
          <p:nvPr/>
        </p:nvSpPr>
        <p:spPr>
          <a:xfrm>
            <a:off x="258418" y="116542"/>
            <a:ext cx="493750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D9D9D9"/>
                </a:solidFill>
                <a:latin typeface="Staatliches"/>
                <a:ea typeface="Staatliches"/>
                <a:cs typeface="Staatliches"/>
                <a:sym typeface="Staatliches"/>
              </a:rPr>
              <a:t>8.</a:t>
            </a:r>
            <a:endParaRPr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8" name="Imagem 17"/>
          <p:cNvPicPr/>
          <p:nvPr/>
        </p:nvPicPr>
        <p:blipFill rotWithShape="1">
          <a:blip r:embed="rId4"/>
          <a:srcRect l="66851" t="26485" r="1575" b="36310"/>
          <a:stretch/>
        </p:blipFill>
        <p:spPr bwMode="auto">
          <a:xfrm>
            <a:off x="12643848" y="4099515"/>
            <a:ext cx="5061972" cy="574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573</Words>
  <Application>Microsoft Office PowerPoint</Application>
  <PresentationFormat>Personalizar</PresentationFormat>
  <Paragraphs>155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Staatliches</vt:lpstr>
      <vt:lpstr>Arial</vt:lpstr>
      <vt:lpstr>Wingdings</vt:lpstr>
      <vt:lpstr>Quicksand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Conta da Microsoft</cp:lastModifiedBy>
  <cp:revision>65</cp:revision>
  <cp:lastPrinted>2023-06-12T20:28:44Z</cp:lastPrinted>
  <dcterms:modified xsi:type="dcterms:W3CDTF">2023-06-13T20:53:39Z</dcterms:modified>
</cp:coreProperties>
</file>