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71" r:id="rId5"/>
    <p:sldId id="486" r:id="rId6"/>
    <p:sldId id="519" r:id="rId7"/>
    <p:sldId id="520" r:id="rId8"/>
    <p:sldId id="521" r:id="rId9"/>
    <p:sldId id="275" r:id="rId10"/>
    <p:sldId id="282" r:id="rId11"/>
    <p:sldId id="522" r:id="rId12"/>
    <p:sldId id="531" r:id="rId13"/>
    <p:sldId id="533" r:id="rId14"/>
    <p:sldId id="534" r:id="rId15"/>
    <p:sldId id="535" r:id="rId16"/>
    <p:sldId id="283" r:id="rId17"/>
    <p:sldId id="536" r:id="rId18"/>
    <p:sldId id="537" r:id="rId19"/>
    <p:sldId id="281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ＭＳ Ｐゴシック" panose="020B0600070205080204" pitchFamily="34" charset="-12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u+YIlTbuvnpYS9UbsfBVxLuFq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9C82DE-3030-40CC-BE15-4FE8D63562E6}">
  <a:tblStyle styleId="{8D9C82DE-3030-40CC-BE15-4FE8D63562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A2705F-4039-4C78-A357-D06319F271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21B44E-F056-4078-9877-2A5869BFC02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3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nadecassiacarmelio\Documents\GIZ-Acai\P3-carga-tributaria-cadeia-acai\Simulacoes\Resum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Planilha1!$C$15</c:f>
              <c:strCache>
                <c:ptCount val="1"/>
                <c:pt idx="0">
                  <c:v>Simples Nacional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C97-684C-AC52-D7D3C4DB9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Planilha1!$D$14:$K$14</c:f>
              <c:strCache>
                <c:ptCount val="8"/>
                <c:pt idx="0">
                  <c:v>IPI</c:v>
                </c:pt>
                <c:pt idx="1">
                  <c:v>PIS/Cofins</c:v>
                </c:pt>
                <c:pt idx="2">
                  <c:v>ICMS</c:v>
                </c:pt>
                <c:pt idx="3">
                  <c:v>Cont. trabalhistas</c:v>
                </c:pt>
                <c:pt idx="4">
                  <c:v>IRPJ</c:v>
                </c:pt>
                <c:pt idx="5">
                  <c:v>CSLL</c:v>
                </c:pt>
                <c:pt idx="6">
                  <c:v>Simples N</c:v>
                </c:pt>
                <c:pt idx="7">
                  <c:v>Total</c:v>
                </c:pt>
              </c:strCache>
            </c:strRef>
          </c:cat>
          <c:val>
            <c:numRef>
              <c:f>Planilha1!$D$15:$K$15</c:f>
              <c:numCache>
                <c:formatCode>0%</c:formatCode>
                <c:ptCount val="8"/>
                <c:pt idx="0" formatCode="0.00%">
                  <c:v>0</c:v>
                </c:pt>
                <c:pt idx="1">
                  <c:v>8.5406375548736341E-2</c:v>
                </c:pt>
                <c:pt idx="2">
                  <c:v>0.23418972713283306</c:v>
                </c:pt>
                <c:pt idx="3">
                  <c:v>1.0723972246442413E-2</c:v>
                </c:pt>
                <c:pt idx="4">
                  <c:v>1.089759621531792E-2</c:v>
                </c:pt>
                <c:pt idx="5">
                  <c:v>6.5385577291907524E-3</c:v>
                </c:pt>
                <c:pt idx="6">
                  <c:v>6.4896804862698956E-2</c:v>
                </c:pt>
                <c:pt idx="7">
                  <c:v>0.41265303373521944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7-684C-AC52-D7D3C4DB9F7E}"/>
            </c:ext>
          </c:extLst>
        </c:ser>
        <c:ser>
          <c:idx val="1"/>
          <c:order val="1"/>
          <c:tx>
            <c:strRef>
              <c:f>Planilha1!$C$16</c:f>
              <c:strCache>
                <c:ptCount val="1"/>
                <c:pt idx="0">
                  <c:v>Agroindústria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Planilha1!$D$14:$K$14</c:f>
              <c:strCache>
                <c:ptCount val="8"/>
                <c:pt idx="0">
                  <c:v>IPI</c:v>
                </c:pt>
                <c:pt idx="1">
                  <c:v>PIS/Cofins</c:v>
                </c:pt>
                <c:pt idx="2">
                  <c:v>ICMS</c:v>
                </c:pt>
                <c:pt idx="3">
                  <c:v>Cont. trabalhistas</c:v>
                </c:pt>
                <c:pt idx="4">
                  <c:v>IRPJ</c:v>
                </c:pt>
                <c:pt idx="5">
                  <c:v>CSLL</c:v>
                </c:pt>
                <c:pt idx="6">
                  <c:v>Simples N</c:v>
                </c:pt>
                <c:pt idx="7">
                  <c:v>Total</c:v>
                </c:pt>
              </c:strCache>
            </c:strRef>
          </c:cat>
          <c:val>
            <c:numRef>
              <c:f>Planilha1!$D$16:$K$16</c:f>
              <c:numCache>
                <c:formatCode>0%</c:formatCode>
                <c:ptCount val="8"/>
                <c:pt idx="0" formatCode="0.00%">
                  <c:v>-5.1710586339032637E-4</c:v>
                </c:pt>
                <c:pt idx="1">
                  <c:v>8.0409326443906928E-2</c:v>
                </c:pt>
                <c:pt idx="2">
                  <c:v>0.1926007873809259</c:v>
                </c:pt>
                <c:pt idx="3">
                  <c:v>2.7597141510744144E-2</c:v>
                </c:pt>
                <c:pt idx="4">
                  <c:v>2.9516271668683557E-2</c:v>
                </c:pt>
                <c:pt idx="5">
                  <c:v>1.7709763001210133E-2</c:v>
                </c:pt>
                <c:pt idx="6" formatCode="General">
                  <c:v>0</c:v>
                </c:pt>
                <c:pt idx="7">
                  <c:v>0.34731618414208032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97-684C-AC52-D7D3C4DB9F7E}"/>
            </c:ext>
          </c:extLst>
        </c:ser>
        <c:ser>
          <c:idx val="2"/>
          <c:order val="2"/>
          <c:tx>
            <c:strRef>
              <c:f>Planilha1!$C$17</c:f>
              <c:strCache>
                <c:ptCount val="1"/>
                <c:pt idx="0">
                  <c:v>Empresa lucro real, não cooperativa, não Simples Nacional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Planilha1!$D$14:$K$14</c:f>
              <c:strCache>
                <c:ptCount val="8"/>
                <c:pt idx="0">
                  <c:v>IPI</c:v>
                </c:pt>
                <c:pt idx="1">
                  <c:v>PIS/Cofins</c:v>
                </c:pt>
                <c:pt idx="2">
                  <c:v>ICMS</c:v>
                </c:pt>
                <c:pt idx="3">
                  <c:v>Cont. trabalhistas</c:v>
                </c:pt>
                <c:pt idx="4">
                  <c:v>IRPJ</c:v>
                </c:pt>
                <c:pt idx="5">
                  <c:v>CSLL</c:v>
                </c:pt>
                <c:pt idx="6">
                  <c:v>Simples N</c:v>
                </c:pt>
                <c:pt idx="7">
                  <c:v>Total</c:v>
                </c:pt>
              </c:strCache>
            </c:strRef>
          </c:cat>
          <c:val>
            <c:numRef>
              <c:f>Planilha1!$D$17:$K$17</c:f>
              <c:numCache>
                <c:formatCode>0%</c:formatCode>
                <c:ptCount val="8"/>
                <c:pt idx="0" formatCode="0.00%">
                  <c:v>-5.1710586339032637E-4</c:v>
                </c:pt>
                <c:pt idx="1">
                  <c:v>8.0409326443906928E-2</c:v>
                </c:pt>
                <c:pt idx="2">
                  <c:v>0.1926007873809259</c:v>
                </c:pt>
                <c:pt idx="3">
                  <c:v>1.4983545611809663E-2</c:v>
                </c:pt>
                <c:pt idx="4">
                  <c:v>2.9516271668683557E-2</c:v>
                </c:pt>
                <c:pt idx="5">
                  <c:v>1.7709763001210133E-2</c:v>
                </c:pt>
                <c:pt idx="6">
                  <c:v>0</c:v>
                </c:pt>
                <c:pt idx="7">
                  <c:v>0.3347025882431458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97-684C-AC52-D7D3C4DB9F7E}"/>
            </c:ext>
          </c:extLst>
        </c:ser>
        <c:ser>
          <c:idx val="3"/>
          <c:order val="3"/>
          <c:tx>
            <c:strRef>
              <c:f>Planilha1!$C$18</c:f>
              <c:strCache>
                <c:ptCount val="1"/>
                <c:pt idx="0">
                  <c:v>Beneficiária da Zona Franca de Manaus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Planilha1!$D$14:$K$14</c:f>
              <c:strCache>
                <c:ptCount val="8"/>
                <c:pt idx="0">
                  <c:v>IPI</c:v>
                </c:pt>
                <c:pt idx="1">
                  <c:v>PIS/Cofins</c:v>
                </c:pt>
                <c:pt idx="2">
                  <c:v>ICMS</c:v>
                </c:pt>
                <c:pt idx="3">
                  <c:v>Cont. trabalhistas</c:v>
                </c:pt>
                <c:pt idx="4">
                  <c:v>IRPJ</c:v>
                </c:pt>
                <c:pt idx="5">
                  <c:v>CSLL</c:v>
                </c:pt>
                <c:pt idx="6">
                  <c:v>Simples N</c:v>
                </c:pt>
                <c:pt idx="7">
                  <c:v>Total</c:v>
                </c:pt>
              </c:strCache>
            </c:strRef>
          </c:cat>
          <c:val>
            <c:numRef>
              <c:f>Planilha1!$D$18:$K$18</c:f>
              <c:numCache>
                <c:formatCode>0.00%</c:formatCode>
                <c:ptCount val="8"/>
                <c:pt idx="0">
                  <c:v>-5.1710586339032637E-4</c:v>
                </c:pt>
                <c:pt idx="1">
                  <c:v>4.4067115720795511E-2</c:v>
                </c:pt>
                <c:pt idx="2">
                  <c:v>0.14976889617154462</c:v>
                </c:pt>
                <c:pt idx="3">
                  <c:v>1.4983545611809663E-2</c:v>
                </c:pt>
                <c:pt idx="4">
                  <c:v>3.5233898038830029E-2</c:v>
                </c:pt>
                <c:pt idx="5">
                  <c:v>6.4945682105619809E-2</c:v>
                </c:pt>
                <c:pt idx="7" formatCode="0%">
                  <c:v>0.30848203178520933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7-684C-AC52-D7D3C4DB9F7E}"/>
            </c:ext>
          </c:extLst>
        </c:ser>
        <c:ser>
          <c:idx val="4"/>
          <c:order val="4"/>
          <c:tx>
            <c:strRef>
              <c:f>Planilha1!$C$19</c:f>
              <c:strCache>
                <c:ptCount val="1"/>
                <c:pt idx="0">
                  <c:v>Associação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Planilha1!$D$14:$K$14</c:f>
              <c:strCache>
                <c:ptCount val="8"/>
                <c:pt idx="0">
                  <c:v>IPI</c:v>
                </c:pt>
                <c:pt idx="1">
                  <c:v>PIS/Cofins</c:v>
                </c:pt>
                <c:pt idx="2">
                  <c:v>ICMS</c:v>
                </c:pt>
                <c:pt idx="3">
                  <c:v>Cont. trabalhistas</c:v>
                </c:pt>
                <c:pt idx="4">
                  <c:v>IRPJ</c:v>
                </c:pt>
                <c:pt idx="5">
                  <c:v>CSLL</c:v>
                </c:pt>
                <c:pt idx="6">
                  <c:v>Simples N</c:v>
                </c:pt>
                <c:pt idx="7">
                  <c:v>Total</c:v>
                </c:pt>
              </c:strCache>
            </c:strRef>
          </c:cat>
          <c:val>
            <c:numRef>
              <c:f>Planilha1!$D$19:$K$19</c:f>
              <c:numCache>
                <c:formatCode>0%</c:formatCode>
                <c:ptCount val="8"/>
                <c:pt idx="0" formatCode="0.00%">
                  <c:v>-5.1710586339032637E-4</c:v>
                </c:pt>
                <c:pt idx="1">
                  <c:v>8.0409326443906928E-2</c:v>
                </c:pt>
                <c:pt idx="2">
                  <c:v>0.1926007873809259</c:v>
                </c:pt>
                <c:pt idx="3">
                  <c:v>1.4983545611809663E-2</c:v>
                </c:pt>
                <c:pt idx="4">
                  <c:v>1.089759621531792E-2</c:v>
                </c:pt>
                <c:pt idx="5">
                  <c:v>6.5385577291907524E-3</c:v>
                </c:pt>
                <c:pt idx="6" formatCode="General">
                  <c:v>0</c:v>
                </c:pt>
                <c:pt idx="7">
                  <c:v>0.30491270751776084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97-684C-AC52-D7D3C4DB9F7E}"/>
            </c:ext>
          </c:extLst>
        </c:ser>
        <c:ser>
          <c:idx val="5"/>
          <c:order val="5"/>
          <c:tx>
            <c:strRef>
              <c:f>Planilha1!$C$20</c:f>
              <c:strCache>
                <c:ptCount val="1"/>
                <c:pt idx="0">
                  <c:v>Cooperativa em ato cooperativo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Planilha1!$D$14:$K$14</c:f>
              <c:strCache>
                <c:ptCount val="8"/>
                <c:pt idx="0">
                  <c:v>IPI</c:v>
                </c:pt>
                <c:pt idx="1">
                  <c:v>PIS/Cofins</c:v>
                </c:pt>
                <c:pt idx="2">
                  <c:v>ICMS</c:v>
                </c:pt>
                <c:pt idx="3">
                  <c:v>Cont. trabalhistas</c:v>
                </c:pt>
                <c:pt idx="4">
                  <c:v>IRPJ</c:v>
                </c:pt>
                <c:pt idx="5">
                  <c:v>CSLL</c:v>
                </c:pt>
                <c:pt idx="6">
                  <c:v>Simples N</c:v>
                </c:pt>
                <c:pt idx="7">
                  <c:v>Total</c:v>
                </c:pt>
              </c:strCache>
            </c:strRef>
          </c:cat>
          <c:val>
            <c:numRef>
              <c:f>Planilha1!$D$20:$K$20</c:f>
              <c:numCache>
                <c:formatCode>0%</c:formatCode>
                <c:ptCount val="8"/>
                <c:pt idx="0" formatCode="0.00%">
                  <c:v>-5.1710586339032637E-4</c:v>
                </c:pt>
                <c:pt idx="1">
                  <c:v>2.0379781945910398E-2</c:v>
                </c:pt>
                <c:pt idx="2">
                  <c:v>0.1926007873809259</c:v>
                </c:pt>
                <c:pt idx="3">
                  <c:v>1.4983545611809663E-2</c:v>
                </c:pt>
                <c:pt idx="4">
                  <c:v>1.089759621531792E-2</c:v>
                </c:pt>
                <c:pt idx="5">
                  <c:v>6.5385577291907524E-3</c:v>
                </c:pt>
                <c:pt idx="6" formatCode="General">
                  <c:v>0</c:v>
                </c:pt>
                <c:pt idx="7">
                  <c:v>0.24488316301976432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97-684C-AC52-D7D3C4DB9F7E}"/>
            </c:ext>
          </c:extLst>
        </c:ser>
        <c:ser>
          <c:idx val="6"/>
          <c:order val="6"/>
          <c:tx>
            <c:strRef>
              <c:f>Planilha1!$C$21</c:f>
              <c:strCache>
                <c:ptCount val="1"/>
                <c:pt idx="0">
                  <c:v>Cooperativa em ato cooperativo na Zona Franca de Manaus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0973936899862825E-2"/>
                  <c:y val="-6.18317758770616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97-684C-AC52-D7D3C4DB9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Planilha1!$D$14:$K$14</c:f>
              <c:strCache>
                <c:ptCount val="8"/>
                <c:pt idx="0">
                  <c:v>IPI</c:v>
                </c:pt>
                <c:pt idx="1">
                  <c:v>PIS/Cofins</c:v>
                </c:pt>
                <c:pt idx="2">
                  <c:v>ICMS</c:v>
                </c:pt>
                <c:pt idx="3">
                  <c:v>Cont. trabalhistas</c:v>
                </c:pt>
                <c:pt idx="4">
                  <c:v>IRPJ</c:v>
                </c:pt>
                <c:pt idx="5">
                  <c:v>CSLL</c:v>
                </c:pt>
                <c:pt idx="6">
                  <c:v>Simples N</c:v>
                </c:pt>
                <c:pt idx="7">
                  <c:v>Total</c:v>
                </c:pt>
              </c:strCache>
            </c:strRef>
          </c:cat>
          <c:val>
            <c:numRef>
              <c:f>Planilha1!$D$21:$K$21</c:f>
              <c:numCache>
                <c:formatCode>0%</c:formatCode>
                <c:ptCount val="8"/>
                <c:pt idx="0" formatCode="0.00%">
                  <c:v>-5.1710586339032637E-4</c:v>
                </c:pt>
                <c:pt idx="1">
                  <c:v>2.0379781945910398E-2</c:v>
                </c:pt>
                <c:pt idx="2">
                  <c:v>0.14976889617154462</c:v>
                </c:pt>
                <c:pt idx="3">
                  <c:v>1.4983545611809663E-2</c:v>
                </c:pt>
                <c:pt idx="4">
                  <c:v>1.089759621531792E-2</c:v>
                </c:pt>
                <c:pt idx="5">
                  <c:v>6.5385577291907524E-3</c:v>
                </c:pt>
                <c:pt idx="7">
                  <c:v>0.20205127181038304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97-684C-AC52-D7D3C4DB9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716480"/>
        <c:axId val="1734718128"/>
      </c:barChart>
      <c:catAx>
        <c:axId val="17347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34718128"/>
        <c:crosses val="autoZero"/>
        <c:auto val="1"/>
        <c:lblAlgn val="ctr"/>
        <c:lblOffset val="100"/>
        <c:noMultiLvlLbl val="0"/>
      </c:catAx>
      <c:valAx>
        <c:axId val="173471812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347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305834938434214"/>
          <c:y val="0.12647554806070826"/>
          <c:w val="0.64690704030072965"/>
          <c:h val="0.39446342081635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2A75A-6410-5D4C-A2D1-109A68362E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81354E-8D94-8F41-965E-089D42AD8DCC}">
      <dgm:prSet phldrT="[Texto]"/>
      <dgm:spPr/>
      <dgm:t>
        <a:bodyPr/>
        <a:lstStyle/>
        <a:p>
          <a:r>
            <a:rPr lang="pt-BR" dirty="0"/>
            <a:t>Penalização do produtor rural/extrativista</a:t>
          </a:r>
        </a:p>
      </dgm:t>
    </dgm:pt>
    <dgm:pt modelId="{AFBCEFE9-CDD2-3F4A-86BE-2A53A2918CF9}" type="parTrans" cxnId="{69B156B8-1366-EA48-9380-2D4C5278EA25}">
      <dgm:prSet/>
      <dgm:spPr/>
      <dgm:t>
        <a:bodyPr/>
        <a:lstStyle/>
        <a:p>
          <a:endParaRPr lang="pt-BR"/>
        </a:p>
      </dgm:t>
    </dgm:pt>
    <dgm:pt modelId="{15B682DC-A995-4640-9F61-8B988857340B}" type="sibTrans" cxnId="{69B156B8-1366-EA48-9380-2D4C5278EA25}">
      <dgm:prSet/>
      <dgm:spPr/>
      <dgm:t>
        <a:bodyPr/>
        <a:lstStyle/>
        <a:p>
          <a:endParaRPr lang="pt-BR"/>
        </a:p>
      </dgm:t>
    </dgm:pt>
    <dgm:pt modelId="{44F685A0-FEAA-B84D-9341-E300B7E6A964}">
      <dgm:prSet phldrT="[Texto]"/>
      <dgm:spPr/>
      <dgm:t>
        <a:bodyPr/>
        <a:lstStyle/>
        <a:p>
          <a:r>
            <a:rPr lang="pt-BR" dirty="0"/>
            <a:t>Suportará 13X mais tributo (passa de 1,5% para 21,5% sobre a receita)</a:t>
          </a:r>
        </a:p>
      </dgm:t>
    </dgm:pt>
    <dgm:pt modelId="{1967D076-9D2F-534A-8217-D190274C365B}" type="parTrans" cxnId="{ADAB5EC6-369F-624B-A6F7-5FD32A9CA83F}">
      <dgm:prSet/>
      <dgm:spPr/>
      <dgm:t>
        <a:bodyPr/>
        <a:lstStyle/>
        <a:p>
          <a:endParaRPr lang="pt-BR"/>
        </a:p>
      </dgm:t>
    </dgm:pt>
    <dgm:pt modelId="{13D0035F-BA64-D541-A86F-48C7DC5ED2B2}" type="sibTrans" cxnId="{ADAB5EC6-369F-624B-A6F7-5FD32A9CA83F}">
      <dgm:prSet/>
      <dgm:spPr/>
      <dgm:t>
        <a:bodyPr/>
        <a:lstStyle/>
        <a:p>
          <a:endParaRPr lang="pt-BR"/>
        </a:p>
      </dgm:t>
    </dgm:pt>
    <dgm:pt modelId="{F3FC3153-3E40-6441-96D4-96F608D9E556}">
      <dgm:prSet phldrT="[Texto]"/>
      <dgm:spPr/>
      <dgm:t>
        <a:bodyPr/>
        <a:lstStyle/>
        <a:p>
          <a:r>
            <a:rPr lang="pt-BR" dirty="0"/>
            <a:t>Tira benefício de cooperativas</a:t>
          </a:r>
        </a:p>
      </dgm:t>
    </dgm:pt>
    <dgm:pt modelId="{858DDA13-D9D3-9C47-B9CA-1910606CC036}" type="parTrans" cxnId="{7ADB47B1-9513-E945-8BFB-EA6FFA7706C1}">
      <dgm:prSet/>
      <dgm:spPr/>
      <dgm:t>
        <a:bodyPr/>
        <a:lstStyle/>
        <a:p>
          <a:endParaRPr lang="pt-BR"/>
        </a:p>
      </dgm:t>
    </dgm:pt>
    <dgm:pt modelId="{4DE24FCF-468F-A34F-901E-3CCFCC599AE3}" type="sibTrans" cxnId="{7ADB47B1-9513-E945-8BFB-EA6FFA7706C1}">
      <dgm:prSet/>
      <dgm:spPr/>
      <dgm:t>
        <a:bodyPr/>
        <a:lstStyle/>
        <a:p>
          <a:endParaRPr lang="pt-BR"/>
        </a:p>
      </dgm:t>
    </dgm:pt>
    <dgm:pt modelId="{87FE81C7-6FC5-0343-B141-09D4BFDA7A03}">
      <dgm:prSet phldrT="[Texto]"/>
      <dgm:spPr/>
      <dgm:t>
        <a:bodyPr/>
        <a:lstStyle/>
        <a:p>
          <a:r>
            <a:rPr lang="pt-BR" dirty="0"/>
            <a:t>A carga tributária na cooperativa aumenta em 9,5%</a:t>
          </a:r>
        </a:p>
      </dgm:t>
    </dgm:pt>
    <dgm:pt modelId="{2FBC9D59-1F92-FC43-BAD3-A05B1AF280ED}" type="parTrans" cxnId="{22B0AA81-D95D-BA4B-8C5E-7617995E1CFC}">
      <dgm:prSet/>
      <dgm:spPr/>
      <dgm:t>
        <a:bodyPr/>
        <a:lstStyle/>
        <a:p>
          <a:endParaRPr lang="pt-BR"/>
        </a:p>
      </dgm:t>
    </dgm:pt>
    <dgm:pt modelId="{94EA78F6-D3D1-A44E-BA33-B0D7FC37ACF1}" type="sibTrans" cxnId="{22B0AA81-D95D-BA4B-8C5E-7617995E1CFC}">
      <dgm:prSet/>
      <dgm:spPr/>
      <dgm:t>
        <a:bodyPr/>
        <a:lstStyle/>
        <a:p>
          <a:endParaRPr lang="pt-BR"/>
        </a:p>
      </dgm:t>
    </dgm:pt>
    <dgm:pt modelId="{D84857A7-FA60-1045-B3E5-3C10584CFA34}">
      <dgm:prSet/>
      <dgm:spPr/>
      <dgm:t>
        <a:bodyPr/>
        <a:lstStyle/>
        <a:p>
          <a:r>
            <a:rPr lang="pt-BR" dirty="0"/>
            <a:t>O Funrural se manterá vigente</a:t>
          </a:r>
        </a:p>
      </dgm:t>
    </dgm:pt>
    <dgm:pt modelId="{63204CE3-D165-E04F-8ADC-E8F944E0DADA}" type="parTrans" cxnId="{C31F5451-EDDA-D844-8765-2F7F934FCBF8}">
      <dgm:prSet/>
      <dgm:spPr/>
      <dgm:t>
        <a:bodyPr/>
        <a:lstStyle/>
        <a:p>
          <a:endParaRPr lang="pt-BR"/>
        </a:p>
      </dgm:t>
    </dgm:pt>
    <dgm:pt modelId="{C5A30465-DC47-7944-AE7B-D071A2FF5317}" type="sibTrans" cxnId="{C31F5451-EDDA-D844-8765-2F7F934FCBF8}">
      <dgm:prSet/>
      <dgm:spPr/>
      <dgm:t>
        <a:bodyPr/>
        <a:lstStyle/>
        <a:p>
          <a:endParaRPr lang="pt-BR"/>
        </a:p>
      </dgm:t>
    </dgm:pt>
    <dgm:pt modelId="{7676F8B4-5F87-2D47-A1DA-3F8D728B1AE3}">
      <dgm:prSet/>
      <dgm:spPr/>
      <dgm:t>
        <a:bodyPr/>
        <a:lstStyle/>
        <a:p>
          <a:r>
            <a:rPr lang="pt-BR" dirty="0"/>
            <a:t>Se usar insumos, não se creditará (IBS cumulativo)</a:t>
          </a:r>
        </a:p>
      </dgm:t>
    </dgm:pt>
    <dgm:pt modelId="{0DBD75D0-EC8D-8D42-B4DC-D60E301758F6}" type="parTrans" cxnId="{91116563-6A52-8943-A76C-B280EF1F5E19}">
      <dgm:prSet/>
      <dgm:spPr/>
      <dgm:t>
        <a:bodyPr/>
        <a:lstStyle/>
        <a:p>
          <a:endParaRPr lang="pt-BR"/>
        </a:p>
      </dgm:t>
    </dgm:pt>
    <dgm:pt modelId="{3F2F6237-D658-6145-AC24-80961922CEAE}" type="sibTrans" cxnId="{91116563-6A52-8943-A76C-B280EF1F5E19}">
      <dgm:prSet/>
      <dgm:spPr/>
      <dgm:t>
        <a:bodyPr/>
        <a:lstStyle/>
        <a:p>
          <a:endParaRPr lang="pt-BR"/>
        </a:p>
      </dgm:t>
    </dgm:pt>
    <dgm:pt modelId="{B28C9B24-6C9F-FD43-99EC-4FCBE1D0418E}" type="pres">
      <dgm:prSet presAssocID="{B682A75A-6410-5D4C-A2D1-109A68362E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64C65C-27A2-B14B-BB5B-525E96440B3D}" type="pres">
      <dgm:prSet presAssocID="{8A81354E-8D94-8F41-965E-089D42AD8DCC}" presName="parentLin" presStyleCnt="0"/>
      <dgm:spPr/>
    </dgm:pt>
    <dgm:pt modelId="{25221ADC-6605-A549-8D2A-7347EC481D5A}" type="pres">
      <dgm:prSet presAssocID="{8A81354E-8D94-8F41-965E-089D42AD8DCC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F541E91-2C50-1B4D-BE3B-72F6FE34DCF8}" type="pres">
      <dgm:prSet presAssocID="{8A81354E-8D94-8F41-965E-089D42AD8D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512C80-3C56-AB4C-BFB3-5629879A25E8}" type="pres">
      <dgm:prSet presAssocID="{8A81354E-8D94-8F41-965E-089D42AD8DCC}" presName="negativeSpace" presStyleCnt="0"/>
      <dgm:spPr/>
    </dgm:pt>
    <dgm:pt modelId="{D56B3EFA-BD29-FD41-A9D3-9B9196FEEDB6}" type="pres">
      <dgm:prSet presAssocID="{8A81354E-8D94-8F41-965E-089D42AD8DC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A0DDCF-D0FB-A746-9C30-BBAA5242EF78}" type="pres">
      <dgm:prSet presAssocID="{15B682DC-A995-4640-9F61-8B988857340B}" presName="spaceBetweenRectangles" presStyleCnt="0"/>
      <dgm:spPr/>
    </dgm:pt>
    <dgm:pt modelId="{4E1A5003-7F4F-654F-9F6C-E86CA7C1D9EE}" type="pres">
      <dgm:prSet presAssocID="{F3FC3153-3E40-6441-96D4-96F608D9E556}" presName="parentLin" presStyleCnt="0"/>
      <dgm:spPr/>
    </dgm:pt>
    <dgm:pt modelId="{F4A5668B-B9E7-C64C-AFFD-A12635019076}" type="pres">
      <dgm:prSet presAssocID="{F3FC3153-3E40-6441-96D4-96F608D9E556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B2F178D9-6684-5F48-863E-693ECF572FFD}" type="pres">
      <dgm:prSet presAssocID="{F3FC3153-3E40-6441-96D4-96F608D9E5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E5E608-4808-904C-A711-F87BADA21A9F}" type="pres">
      <dgm:prSet presAssocID="{F3FC3153-3E40-6441-96D4-96F608D9E556}" presName="negativeSpace" presStyleCnt="0"/>
      <dgm:spPr/>
    </dgm:pt>
    <dgm:pt modelId="{FE4FEBD9-F126-F247-8AE6-50EE6B289821}" type="pres">
      <dgm:prSet presAssocID="{F3FC3153-3E40-6441-96D4-96F608D9E55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B0807B9-8961-F74C-9940-E3E8DD0761FE}" type="presOf" srcId="{8A81354E-8D94-8F41-965E-089D42AD8DCC}" destId="{0F541E91-2C50-1B4D-BE3B-72F6FE34DCF8}" srcOrd="1" destOrd="0" presId="urn:microsoft.com/office/officeart/2005/8/layout/list1"/>
    <dgm:cxn modelId="{0F989863-5A3E-9E4F-99F6-B4CA27A4835D}" type="presOf" srcId="{7676F8B4-5F87-2D47-A1DA-3F8D728B1AE3}" destId="{D56B3EFA-BD29-FD41-A9D3-9B9196FEEDB6}" srcOrd="0" destOrd="2" presId="urn:microsoft.com/office/officeart/2005/8/layout/list1"/>
    <dgm:cxn modelId="{035EC92A-12F5-7740-8E31-02988480AF1D}" type="presOf" srcId="{44F685A0-FEAA-B84D-9341-E300B7E6A964}" destId="{D56B3EFA-BD29-FD41-A9D3-9B9196FEEDB6}" srcOrd="0" destOrd="0" presId="urn:microsoft.com/office/officeart/2005/8/layout/list1"/>
    <dgm:cxn modelId="{69B156B8-1366-EA48-9380-2D4C5278EA25}" srcId="{B682A75A-6410-5D4C-A2D1-109A68362E88}" destId="{8A81354E-8D94-8F41-965E-089D42AD8DCC}" srcOrd="0" destOrd="0" parTransId="{AFBCEFE9-CDD2-3F4A-86BE-2A53A2918CF9}" sibTransId="{15B682DC-A995-4640-9F61-8B988857340B}"/>
    <dgm:cxn modelId="{91116563-6A52-8943-A76C-B280EF1F5E19}" srcId="{8A81354E-8D94-8F41-965E-089D42AD8DCC}" destId="{7676F8B4-5F87-2D47-A1DA-3F8D728B1AE3}" srcOrd="2" destOrd="0" parTransId="{0DBD75D0-EC8D-8D42-B4DC-D60E301758F6}" sibTransId="{3F2F6237-D658-6145-AC24-80961922CEAE}"/>
    <dgm:cxn modelId="{BE6ADD42-10B5-8B4E-BE4D-8AE46B532121}" type="presOf" srcId="{F3FC3153-3E40-6441-96D4-96F608D9E556}" destId="{F4A5668B-B9E7-C64C-AFFD-A12635019076}" srcOrd="0" destOrd="0" presId="urn:microsoft.com/office/officeart/2005/8/layout/list1"/>
    <dgm:cxn modelId="{6C1EB562-5CFA-7A44-B712-FEAFE8214A0E}" type="presOf" srcId="{F3FC3153-3E40-6441-96D4-96F608D9E556}" destId="{B2F178D9-6684-5F48-863E-693ECF572FFD}" srcOrd="1" destOrd="0" presId="urn:microsoft.com/office/officeart/2005/8/layout/list1"/>
    <dgm:cxn modelId="{C31F5451-EDDA-D844-8765-2F7F934FCBF8}" srcId="{8A81354E-8D94-8F41-965E-089D42AD8DCC}" destId="{D84857A7-FA60-1045-B3E5-3C10584CFA34}" srcOrd="1" destOrd="0" parTransId="{63204CE3-D165-E04F-8ADC-E8F944E0DADA}" sibTransId="{C5A30465-DC47-7944-AE7B-D071A2FF5317}"/>
    <dgm:cxn modelId="{EAC64DBD-94A6-0C48-B023-749876927A40}" type="presOf" srcId="{B682A75A-6410-5D4C-A2D1-109A68362E88}" destId="{B28C9B24-6C9F-FD43-99EC-4FCBE1D0418E}" srcOrd="0" destOrd="0" presId="urn:microsoft.com/office/officeart/2005/8/layout/list1"/>
    <dgm:cxn modelId="{ADAB5EC6-369F-624B-A6F7-5FD32A9CA83F}" srcId="{8A81354E-8D94-8F41-965E-089D42AD8DCC}" destId="{44F685A0-FEAA-B84D-9341-E300B7E6A964}" srcOrd="0" destOrd="0" parTransId="{1967D076-9D2F-534A-8217-D190274C365B}" sibTransId="{13D0035F-BA64-D541-A86F-48C7DC5ED2B2}"/>
    <dgm:cxn modelId="{1DC8FD92-2B40-F641-9DBC-BAE0893A3C59}" type="presOf" srcId="{D84857A7-FA60-1045-B3E5-3C10584CFA34}" destId="{D56B3EFA-BD29-FD41-A9D3-9B9196FEEDB6}" srcOrd="0" destOrd="1" presId="urn:microsoft.com/office/officeart/2005/8/layout/list1"/>
    <dgm:cxn modelId="{16DA883F-A314-AF44-B830-6F453D9EA273}" type="presOf" srcId="{87FE81C7-6FC5-0343-B141-09D4BFDA7A03}" destId="{FE4FEBD9-F126-F247-8AE6-50EE6B289821}" srcOrd="0" destOrd="0" presId="urn:microsoft.com/office/officeart/2005/8/layout/list1"/>
    <dgm:cxn modelId="{E4478F22-154E-F345-8BBD-5994AFB7FF8F}" type="presOf" srcId="{8A81354E-8D94-8F41-965E-089D42AD8DCC}" destId="{25221ADC-6605-A549-8D2A-7347EC481D5A}" srcOrd="0" destOrd="0" presId="urn:microsoft.com/office/officeart/2005/8/layout/list1"/>
    <dgm:cxn modelId="{22B0AA81-D95D-BA4B-8C5E-7617995E1CFC}" srcId="{F3FC3153-3E40-6441-96D4-96F608D9E556}" destId="{87FE81C7-6FC5-0343-B141-09D4BFDA7A03}" srcOrd="0" destOrd="0" parTransId="{2FBC9D59-1F92-FC43-BAD3-A05B1AF280ED}" sibTransId="{94EA78F6-D3D1-A44E-BA33-B0D7FC37ACF1}"/>
    <dgm:cxn modelId="{7ADB47B1-9513-E945-8BFB-EA6FFA7706C1}" srcId="{B682A75A-6410-5D4C-A2D1-109A68362E88}" destId="{F3FC3153-3E40-6441-96D4-96F608D9E556}" srcOrd="1" destOrd="0" parTransId="{858DDA13-D9D3-9C47-B9CA-1910606CC036}" sibTransId="{4DE24FCF-468F-A34F-901E-3CCFCC599AE3}"/>
    <dgm:cxn modelId="{93E00F72-6822-944C-99FB-B4E019D6CEB6}" type="presParOf" srcId="{B28C9B24-6C9F-FD43-99EC-4FCBE1D0418E}" destId="{DC64C65C-27A2-B14B-BB5B-525E96440B3D}" srcOrd="0" destOrd="0" presId="urn:microsoft.com/office/officeart/2005/8/layout/list1"/>
    <dgm:cxn modelId="{2143F629-1533-5643-A9DE-28E86D1C896F}" type="presParOf" srcId="{DC64C65C-27A2-B14B-BB5B-525E96440B3D}" destId="{25221ADC-6605-A549-8D2A-7347EC481D5A}" srcOrd="0" destOrd="0" presId="urn:microsoft.com/office/officeart/2005/8/layout/list1"/>
    <dgm:cxn modelId="{1E8CD794-B6DF-5147-886D-58484C010AB1}" type="presParOf" srcId="{DC64C65C-27A2-B14B-BB5B-525E96440B3D}" destId="{0F541E91-2C50-1B4D-BE3B-72F6FE34DCF8}" srcOrd="1" destOrd="0" presId="urn:microsoft.com/office/officeart/2005/8/layout/list1"/>
    <dgm:cxn modelId="{8B958B26-FCB6-C64F-B963-DA5EE1F647F8}" type="presParOf" srcId="{B28C9B24-6C9F-FD43-99EC-4FCBE1D0418E}" destId="{BC512C80-3C56-AB4C-BFB3-5629879A25E8}" srcOrd="1" destOrd="0" presId="urn:microsoft.com/office/officeart/2005/8/layout/list1"/>
    <dgm:cxn modelId="{D3F67366-06EC-6445-B720-B2A9E1D52DEB}" type="presParOf" srcId="{B28C9B24-6C9F-FD43-99EC-4FCBE1D0418E}" destId="{D56B3EFA-BD29-FD41-A9D3-9B9196FEEDB6}" srcOrd="2" destOrd="0" presId="urn:microsoft.com/office/officeart/2005/8/layout/list1"/>
    <dgm:cxn modelId="{7C2FFD6A-E3FC-AB42-AA92-FFB29EA8444F}" type="presParOf" srcId="{B28C9B24-6C9F-FD43-99EC-4FCBE1D0418E}" destId="{89A0DDCF-D0FB-A746-9C30-BBAA5242EF78}" srcOrd="3" destOrd="0" presId="urn:microsoft.com/office/officeart/2005/8/layout/list1"/>
    <dgm:cxn modelId="{393C76D7-92BF-4144-90C4-EF07AD40903C}" type="presParOf" srcId="{B28C9B24-6C9F-FD43-99EC-4FCBE1D0418E}" destId="{4E1A5003-7F4F-654F-9F6C-E86CA7C1D9EE}" srcOrd="4" destOrd="0" presId="urn:microsoft.com/office/officeart/2005/8/layout/list1"/>
    <dgm:cxn modelId="{1CC146DC-67E8-284B-97F7-F4B03908E91E}" type="presParOf" srcId="{4E1A5003-7F4F-654F-9F6C-E86CA7C1D9EE}" destId="{F4A5668B-B9E7-C64C-AFFD-A12635019076}" srcOrd="0" destOrd="0" presId="urn:microsoft.com/office/officeart/2005/8/layout/list1"/>
    <dgm:cxn modelId="{D53FC4C0-C25B-174E-8B6A-0032513AE550}" type="presParOf" srcId="{4E1A5003-7F4F-654F-9F6C-E86CA7C1D9EE}" destId="{B2F178D9-6684-5F48-863E-693ECF572FFD}" srcOrd="1" destOrd="0" presId="urn:microsoft.com/office/officeart/2005/8/layout/list1"/>
    <dgm:cxn modelId="{6D8D6931-4784-4A4E-B952-7B472E5E3FC6}" type="presParOf" srcId="{B28C9B24-6C9F-FD43-99EC-4FCBE1D0418E}" destId="{13E5E608-4808-904C-A711-F87BADA21A9F}" srcOrd="5" destOrd="0" presId="urn:microsoft.com/office/officeart/2005/8/layout/list1"/>
    <dgm:cxn modelId="{61B6A05E-BCD0-4742-9505-F2C0C99D5340}" type="presParOf" srcId="{B28C9B24-6C9F-FD43-99EC-4FCBE1D0418E}" destId="{FE4FEBD9-F126-F247-8AE6-50EE6B28982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2A75A-6410-5D4C-A2D1-109A68362E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81354E-8D94-8F41-965E-089D42AD8DCC}">
      <dgm:prSet phldrT="[Texto]"/>
      <dgm:spPr/>
      <dgm:t>
        <a:bodyPr/>
        <a:lstStyle/>
        <a:p>
          <a:r>
            <a:rPr lang="pt-BR" dirty="0"/>
            <a:t>IBS federal e estadual zero sobre:</a:t>
          </a:r>
        </a:p>
      </dgm:t>
    </dgm:pt>
    <dgm:pt modelId="{AFBCEFE9-CDD2-3F4A-86BE-2A53A2918CF9}" type="parTrans" cxnId="{69B156B8-1366-EA48-9380-2D4C5278EA25}">
      <dgm:prSet/>
      <dgm:spPr/>
      <dgm:t>
        <a:bodyPr/>
        <a:lstStyle/>
        <a:p>
          <a:endParaRPr lang="pt-BR"/>
        </a:p>
      </dgm:t>
    </dgm:pt>
    <dgm:pt modelId="{15B682DC-A995-4640-9F61-8B988857340B}" type="sibTrans" cxnId="{69B156B8-1366-EA48-9380-2D4C5278EA25}">
      <dgm:prSet/>
      <dgm:spPr/>
      <dgm:t>
        <a:bodyPr/>
        <a:lstStyle/>
        <a:p>
          <a:endParaRPr lang="pt-BR"/>
        </a:p>
      </dgm:t>
    </dgm:pt>
    <dgm:pt modelId="{44F685A0-FEAA-B84D-9341-E300B7E6A964}">
      <dgm:prSet phldrT="[Texto]"/>
      <dgm:spPr/>
      <dgm:t>
        <a:bodyPr/>
        <a:lstStyle/>
        <a:p>
          <a:r>
            <a:rPr lang="pt-BR" dirty="0"/>
            <a:t>Produtos da sociobiodiversidade</a:t>
          </a:r>
        </a:p>
      </dgm:t>
    </dgm:pt>
    <dgm:pt modelId="{1967D076-9D2F-534A-8217-D190274C365B}" type="parTrans" cxnId="{ADAB5EC6-369F-624B-A6F7-5FD32A9CA83F}">
      <dgm:prSet/>
      <dgm:spPr/>
      <dgm:t>
        <a:bodyPr/>
        <a:lstStyle/>
        <a:p>
          <a:endParaRPr lang="pt-BR"/>
        </a:p>
      </dgm:t>
    </dgm:pt>
    <dgm:pt modelId="{13D0035F-BA64-D541-A86F-48C7DC5ED2B2}" type="sibTrans" cxnId="{ADAB5EC6-369F-624B-A6F7-5FD32A9CA83F}">
      <dgm:prSet/>
      <dgm:spPr/>
      <dgm:t>
        <a:bodyPr/>
        <a:lstStyle/>
        <a:p>
          <a:endParaRPr lang="pt-BR"/>
        </a:p>
      </dgm:t>
    </dgm:pt>
    <dgm:pt modelId="{D84857A7-FA60-1045-B3E5-3C10584CFA34}">
      <dgm:prSet/>
      <dgm:spPr/>
      <dgm:t>
        <a:bodyPr/>
        <a:lstStyle/>
        <a:p>
          <a:r>
            <a:rPr lang="pt-BR" dirty="0"/>
            <a:t>Hortícolas e frutas</a:t>
          </a:r>
        </a:p>
      </dgm:t>
    </dgm:pt>
    <dgm:pt modelId="{63204CE3-D165-E04F-8ADC-E8F944E0DADA}" type="parTrans" cxnId="{C31F5451-EDDA-D844-8765-2F7F934FCBF8}">
      <dgm:prSet/>
      <dgm:spPr/>
      <dgm:t>
        <a:bodyPr/>
        <a:lstStyle/>
        <a:p>
          <a:endParaRPr lang="pt-BR"/>
        </a:p>
      </dgm:t>
    </dgm:pt>
    <dgm:pt modelId="{C5A30465-DC47-7944-AE7B-D071A2FF5317}" type="sibTrans" cxnId="{C31F5451-EDDA-D844-8765-2F7F934FCBF8}">
      <dgm:prSet/>
      <dgm:spPr/>
      <dgm:t>
        <a:bodyPr/>
        <a:lstStyle/>
        <a:p>
          <a:endParaRPr lang="pt-BR"/>
        </a:p>
      </dgm:t>
    </dgm:pt>
    <dgm:pt modelId="{7676F8B4-5F87-2D47-A1DA-3F8D728B1AE3}">
      <dgm:prSet/>
      <dgm:spPr/>
      <dgm:t>
        <a:bodyPr/>
        <a:lstStyle/>
        <a:p>
          <a:r>
            <a:rPr lang="pt-BR" dirty="0"/>
            <a:t>Arroz e feijão</a:t>
          </a:r>
        </a:p>
      </dgm:t>
    </dgm:pt>
    <dgm:pt modelId="{0DBD75D0-EC8D-8D42-B4DC-D60E301758F6}" type="parTrans" cxnId="{91116563-6A52-8943-A76C-B280EF1F5E19}">
      <dgm:prSet/>
      <dgm:spPr/>
      <dgm:t>
        <a:bodyPr/>
        <a:lstStyle/>
        <a:p>
          <a:endParaRPr lang="pt-BR"/>
        </a:p>
      </dgm:t>
    </dgm:pt>
    <dgm:pt modelId="{3F2F6237-D658-6145-AC24-80961922CEAE}" type="sibTrans" cxnId="{91116563-6A52-8943-A76C-B280EF1F5E19}">
      <dgm:prSet/>
      <dgm:spPr/>
      <dgm:t>
        <a:bodyPr/>
        <a:lstStyle/>
        <a:p>
          <a:endParaRPr lang="pt-BR"/>
        </a:p>
      </dgm:t>
    </dgm:pt>
    <dgm:pt modelId="{ADCA98BD-50AC-B846-B060-3EFF368FEBF2}">
      <dgm:prSet/>
      <dgm:spPr/>
      <dgm:t>
        <a:bodyPr/>
        <a:lstStyle/>
        <a:p>
          <a:r>
            <a:rPr lang="pt-BR" dirty="0"/>
            <a:t>Cash </a:t>
          </a:r>
          <a:r>
            <a:rPr lang="pt-BR" dirty="0" err="1"/>
            <a:t>back</a:t>
          </a:r>
          <a:r>
            <a:rPr lang="pt-BR" dirty="0"/>
            <a:t> proibido para produtos sujeitos ao IBS seletivo</a:t>
          </a:r>
        </a:p>
      </dgm:t>
    </dgm:pt>
    <dgm:pt modelId="{B20F4F0E-64AC-2043-97F0-6D0B529A208C}" type="parTrans" cxnId="{9AA57A93-BF4C-1A4E-BD1B-EAB5649C55CA}">
      <dgm:prSet/>
      <dgm:spPr/>
      <dgm:t>
        <a:bodyPr/>
        <a:lstStyle/>
        <a:p>
          <a:endParaRPr lang="pt-BR"/>
        </a:p>
      </dgm:t>
    </dgm:pt>
    <dgm:pt modelId="{D607F22D-3359-B945-9C23-8AC488B38FF4}" type="sibTrans" cxnId="{9AA57A93-BF4C-1A4E-BD1B-EAB5649C55CA}">
      <dgm:prSet/>
      <dgm:spPr/>
      <dgm:t>
        <a:bodyPr/>
        <a:lstStyle/>
        <a:p>
          <a:endParaRPr lang="pt-BR"/>
        </a:p>
      </dgm:t>
    </dgm:pt>
    <dgm:pt modelId="{B28C9B24-6C9F-FD43-99EC-4FCBE1D0418E}" type="pres">
      <dgm:prSet presAssocID="{B682A75A-6410-5D4C-A2D1-109A68362E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64C65C-27A2-B14B-BB5B-525E96440B3D}" type="pres">
      <dgm:prSet presAssocID="{8A81354E-8D94-8F41-965E-089D42AD8DCC}" presName="parentLin" presStyleCnt="0"/>
      <dgm:spPr/>
    </dgm:pt>
    <dgm:pt modelId="{25221ADC-6605-A549-8D2A-7347EC481D5A}" type="pres">
      <dgm:prSet presAssocID="{8A81354E-8D94-8F41-965E-089D42AD8DCC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F541E91-2C50-1B4D-BE3B-72F6FE34DCF8}" type="pres">
      <dgm:prSet presAssocID="{8A81354E-8D94-8F41-965E-089D42AD8D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512C80-3C56-AB4C-BFB3-5629879A25E8}" type="pres">
      <dgm:prSet presAssocID="{8A81354E-8D94-8F41-965E-089D42AD8DCC}" presName="negativeSpace" presStyleCnt="0"/>
      <dgm:spPr/>
    </dgm:pt>
    <dgm:pt modelId="{D56B3EFA-BD29-FD41-A9D3-9B9196FEEDB6}" type="pres">
      <dgm:prSet presAssocID="{8A81354E-8D94-8F41-965E-089D42AD8DC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FE25FF-8D89-AD4D-B80F-64991CC8D7E7}" type="pres">
      <dgm:prSet presAssocID="{15B682DC-A995-4640-9F61-8B988857340B}" presName="spaceBetweenRectangles" presStyleCnt="0"/>
      <dgm:spPr/>
    </dgm:pt>
    <dgm:pt modelId="{8A6382B0-457C-1E43-B350-DEE3FEDA508E}" type="pres">
      <dgm:prSet presAssocID="{ADCA98BD-50AC-B846-B060-3EFF368FEBF2}" presName="parentLin" presStyleCnt="0"/>
      <dgm:spPr/>
    </dgm:pt>
    <dgm:pt modelId="{3BBFD026-53FC-4D44-B3F6-677C35D159A0}" type="pres">
      <dgm:prSet presAssocID="{ADCA98BD-50AC-B846-B060-3EFF368FEBF2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E6315A66-6CA2-584D-BA8C-C0C3E0F6D33D}" type="pres">
      <dgm:prSet presAssocID="{ADCA98BD-50AC-B846-B060-3EFF368FEB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5817FF-F2F4-0746-BDF1-AC51AF28D8DE}" type="pres">
      <dgm:prSet presAssocID="{ADCA98BD-50AC-B846-B060-3EFF368FEBF2}" presName="negativeSpace" presStyleCnt="0"/>
      <dgm:spPr/>
    </dgm:pt>
    <dgm:pt modelId="{4B90628E-867C-AE41-8B2A-5AA780439493}" type="pres">
      <dgm:prSet presAssocID="{ADCA98BD-50AC-B846-B060-3EFF368FEBF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53E3616-9C7D-D14B-90AC-405FB5825A06}" type="presOf" srcId="{ADCA98BD-50AC-B846-B060-3EFF368FEBF2}" destId="{E6315A66-6CA2-584D-BA8C-C0C3E0F6D33D}" srcOrd="1" destOrd="0" presId="urn:microsoft.com/office/officeart/2005/8/layout/list1"/>
    <dgm:cxn modelId="{69B156B8-1366-EA48-9380-2D4C5278EA25}" srcId="{B682A75A-6410-5D4C-A2D1-109A68362E88}" destId="{8A81354E-8D94-8F41-965E-089D42AD8DCC}" srcOrd="0" destOrd="0" parTransId="{AFBCEFE9-CDD2-3F4A-86BE-2A53A2918CF9}" sibTransId="{15B682DC-A995-4640-9F61-8B988857340B}"/>
    <dgm:cxn modelId="{91116563-6A52-8943-A76C-B280EF1F5E19}" srcId="{8A81354E-8D94-8F41-965E-089D42AD8DCC}" destId="{7676F8B4-5F87-2D47-A1DA-3F8D728B1AE3}" srcOrd="2" destOrd="0" parTransId="{0DBD75D0-EC8D-8D42-B4DC-D60E301758F6}" sibTransId="{3F2F6237-D658-6145-AC24-80961922CEAE}"/>
    <dgm:cxn modelId="{E4478F22-154E-F345-8BBD-5994AFB7FF8F}" type="presOf" srcId="{8A81354E-8D94-8F41-965E-089D42AD8DCC}" destId="{25221ADC-6605-A549-8D2A-7347EC481D5A}" srcOrd="0" destOrd="0" presId="urn:microsoft.com/office/officeart/2005/8/layout/list1"/>
    <dgm:cxn modelId="{9AA57A93-BF4C-1A4E-BD1B-EAB5649C55CA}" srcId="{B682A75A-6410-5D4C-A2D1-109A68362E88}" destId="{ADCA98BD-50AC-B846-B060-3EFF368FEBF2}" srcOrd="1" destOrd="0" parTransId="{B20F4F0E-64AC-2043-97F0-6D0B529A208C}" sibTransId="{D607F22D-3359-B945-9C23-8AC488B38FF4}"/>
    <dgm:cxn modelId="{C31F5451-EDDA-D844-8765-2F7F934FCBF8}" srcId="{8A81354E-8D94-8F41-965E-089D42AD8DCC}" destId="{D84857A7-FA60-1045-B3E5-3C10584CFA34}" srcOrd="1" destOrd="0" parTransId="{63204CE3-D165-E04F-8ADC-E8F944E0DADA}" sibTransId="{C5A30465-DC47-7944-AE7B-D071A2FF5317}"/>
    <dgm:cxn modelId="{0F989863-5A3E-9E4F-99F6-B4CA27A4835D}" type="presOf" srcId="{7676F8B4-5F87-2D47-A1DA-3F8D728B1AE3}" destId="{D56B3EFA-BD29-FD41-A9D3-9B9196FEEDB6}" srcOrd="0" destOrd="2" presId="urn:microsoft.com/office/officeart/2005/8/layout/list1"/>
    <dgm:cxn modelId="{EAC64DBD-94A6-0C48-B023-749876927A40}" type="presOf" srcId="{B682A75A-6410-5D4C-A2D1-109A68362E88}" destId="{B28C9B24-6C9F-FD43-99EC-4FCBE1D0418E}" srcOrd="0" destOrd="0" presId="urn:microsoft.com/office/officeart/2005/8/layout/list1"/>
    <dgm:cxn modelId="{D689C553-C49E-574F-A444-A151912720E5}" type="presOf" srcId="{ADCA98BD-50AC-B846-B060-3EFF368FEBF2}" destId="{3BBFD026-53FC-4D44-B3F6-677C35D159A0}" srcOrd="0" destOrd="0" presId="urn:microsoft.com/office/officeart/2005/8/layout/list1"/>
    <dgm:cxn modelId="{3B0807B9-8961-F74C-9940-E3E8DD0761FE}" type="presOf" srcId="{8A81354E-8D94-8F41-965E-089D42AD8DCC}" destId="{0F541E91-2C50-1B4D-BE3B-72F6FE34DCF8}" srcOrd="1" destOrd="0" presId="urn:microsoft.com/office/officeart/2005/8/layout/list1"/>
    <dgm:cxn modelId="{035EC92A-12F5-7740-8E31-02988480AF1D}" type="presOf" srcId="{44F685A0-FEAA-B84D-9341-E300B7E6A964}" destId="{D56B3EFA-BD29-FD41-A9D3-9B9196FEEDB6}" srcOrd="0" destOrd="0" presId="urn:microsoft.com/office/officeart/2005/8/layout/list1"/>
    <dgm:cxn modelId="{1DC8FD92-2B40-F641-9DBC-BAE0893A3C59}" type="presOf" srcId="{D84857A7-FA60-1045-B3E5-3C10584CFA34}" destId="{D56B3EFA-BD29-FD41-A9D3-9B9196FEEDB6}" srcOrd="0" destOrd="1" presId="urn:microsoft.com/office/officeart/2005/8/layout/list1"/>
    <dgm:cxn modelId="{ADAB5EC6-369F-624B-A6F7-5FD32A9CA83F}" srcId="{8A81354E-8D94-8F41-965E-089D42AD8DCC}" destId="{44F685A0-FEAA-B84D-9341-E300B7E6A964}" srcOrd="0" destOrd="0" parTransId="{1967D076-9D2F-534A-8217-D190274C365B}" sibTransId="{13D0035F-BA64-D541-A86F-48C7DC5ED2B2}"/>
    <dgm:cxn modelId="{93E00F72-6822-944C-99FB-B4E019D6CEB6}" type="presParOf" srcId="{B28C9B24-6C9F-FD43-99EC-4FCBE1D0418E}" destId="{DC64C65C-27A2-B14B-BB5B-525E96440B3D}" srcOrd="0" destOrd="0" presId="urn:microsoft.com/office/officeart/2005/8/layout/list1"/>
    <dgm:cxn modelId="{2143F629-1533-5643-A9DE-28E86D1C896F}" type="presParOf" srcId="{DC64C65C-27A2-B14B-BB5B-525E96440B3D}" destId="{25221ADC-6605-A549-8D2A-7347EC481D5A}" srcOrd="0" destOrd="0" presId="urn:microsoft.com/office/officeart/2005/8/layout/list1"/>
    <dgm:cxn modelId="{1E8CD794-B6DF-5147-886D-58484C010AB1}" type="presParOf" srcId="{DC64C65C-27A2-B14B-BB5B-525E96440B3D}" destId="{0F541E91-2C50-1B4D-BE3B-72F6FE34DCF8}" srcOrd="1" destOrd="0" presId="urn:microsoft.com/office/officeart/2005/8/layout/list1"/>
    <dgm:cxn modelId="{8B958B26-FCB6-C64F-B963-DA5EE1F647F8}" type="presParOf" srcId="{B28C9B24-6C9F-FD43-99EC-4FCBE1D0418E}" destId="{BC512C80-3C56-AB4C-BFB3-5629879A25E8}" srcOrd="1" destOrd="0" presId="urn:microsoft.com/office/officeart/2005/8/layout/list1"/>
    <dgm:cxn modelId="{D3F67366-06EC-6445-B720-B2A9E1D52DEB}" type="presParOf" srcId="{B28C9B24-6C9F-FD43-99EC-4FCBE1D0418E}" destId="{D56B3EFA-BD29-FD41-A9D3-9B9196FEEDB6}" srcOrd="2" destOrd="0" presId="urn:microsoft.com/office/officeart/2005/8/layout/list1"/>
    <dgm:cxn modelId="{0791A734-7355-2141-A9F0-0B8069EB2888}" type="presParOf" srcId="{B28C9B24-6C9F-FD43-99EC-4FCBE1D0418E}" destId="{ABFE25FF-8D89-AD4D-B80F-64991CC8D7E7}" srcOrd="3" destOrd="0" presId="urn:microsoft.com/office/officeart/2005/8/layout/list1"/>
    <dgm:cxn modelId="{7AAF73AB-E770-F244-869D-E19B21162A4B}" type="presParOf" srcId="{B28C9B24-6C9F-FD43-99EC-4FCBE1D0418E}" destId="{8A6382B0-457C-1E43-B350-DEE3FEDA508E}" srcOrd="4" destOrd="0" presId="urn:microsoft.com/office/officeart/2005/8/layout/list1"/>
    <dgm:cxn modelId="{5F75D959-CD43-CA41-ABAD-ECB5CE715993}" type="presParOf" srcId="{8A6382B0-457C-1E43-B350-DEE3FEDA508E}" destId="{3BBFD026-53FC-4D44-B3F6-677C35D159A0}" srcOrd="0" destOrd="0" presId="urn:microsoft.com/office/officeart/2005/8/layout/list1"/>
    <dgm:cxn modelId="{F56D90CA-9BCF-1E4D-9695-42BC7CEA3273}" type="presParOf" srcId="{8A6382B0-457C-1E43-B350-DEE3FEDA508E}" destId="{E6315A66-6CA2-584D-BA8C-C0C3E0F6D33D}" srcOrd="1" destOrd="0" presId="urn:microsoft.com/office/officeart/2005/8/layout/list1"/>
    <dgm:cxn modelId="{7EF0D771-9A68-AB47-9882-5F6CAE99A7A3}" type="presParOf" srcId="{B28C9B24-6C9F-FD43-99EC-4FCBE1D0418E}" destId="{875817FF-F2F4-0746-BDF1-AC51AF28D8DE}" srcOrd="5" destOrd="0" presId="urn:microsoft.com/office/officeart/2005/8/layout/list1"/>
    <dgm:cxn modelId="{602F6520-6D89-C44D-9AFA-9FC91A2B4009}" type="presParOf" srcId="{B28C9B24-6C9F-FD43-99EC-4FCBE1D0418E}" destId="{4B90628E-867C-AE41-8B2A-5AA7804394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2A75A-6410-5D4C-A2D1-109A68362E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FC3153-3E40-6441-96D4-96F608D9E556}">
      <dgm:prSet phldrT="[Texto]"/>
      <dgm:spPr/>
      <dgm:t>
        <a:bodyPr/>
        <a:lstStyle/>
        <a:p>
          <a:r>
            <a:rPr lang="pt-BR" dirty="0"/>
            <a:t>IBS reduzido:</a:t>
          </a:r>
        </a:p>
      </dgm:t>
    </dgm:pt>
    <dgm:pt modelId="{858DDA13-D9D3-9C47-B9CA-1910606CC036}" type="parTrans" cxnId="{7ADB47B1-9513-E945-8BFB-EA6FFA7706C1}">
      <dgm:prSet/>
      <dgm:spPr/>
      <dgm:t>
        <a:bodyPr/>
        <a:lstStyle/>
        <a:p>
          <a:endParaRPr lang="pt-BR"/>
        </a:p>
      </dgm:t>
    </dgm:pt>
    <dgm:pt modelId="{4DE24FCF-468F-A34F-901E-3CCFCC599AE3}" type="sibTrans" cxnId="{7ADB47B1-9513-E945-8BFB-EA6FFA7706C1}">
      <dgm:prSet/>
      <dgm:spPr/>
      <dgm:t>
        <a:bodyPr/>
        <a:lstStyle/>
        <a:p>
          <a:endParaRPr lang="pt-BR"/>
        </a:p>
      </dgm:t>
    </dgm:pt>
    <dgm:pt modelId="{87FE81C7-6FC5-0343-B141-09D4BFDA7A03}">
      <dgm:prSet phldrT="[Texto]"/>
      <dgm:spPr/>
      <dgm:t>
        <a:bodyPr/>
        <a:lstStyle/>
        <a:p>
          <a:r>
            <a:rPr lang="pt-BR" dirty="0"/>
            <a:t>IBS federal igual a zero para produtos da cesta básica</a:t>
          </a:r>
        </a:p>
      </dgm:t>
    </dgm:pt>
    <dgm:pt modelId="{2FBC9D59-1F92-FC43-BAD3-A05B1AF280ED}" type="parTrans" cxnId="{22B0AA81-D95D-BA4B-8C5E-7617995E1CFC}">
      <dgm:prSet/>
      <dgm:spPr/>
      <dgm:t>
        <a:bodyPr/>
        <a:lstStyle/>
        <a:p>
          <a:endParaRPr lang="pt-BR"/>
        </a:p>
      </dgm:t>
    </dgm:pt>
    <dgm:pt modelId="{94EA78F6-D3D1-A44E-BA33-B0D7FC37ACF1}" type="sibTrans" cxnId="{22B0AA81-D95D-BA4B-8C5E-7617995E1CFC}">
      <dgm:prSet/>
      <dgm:spPr/>
      <dgm:t>
        <a:bodyPr/>
        <a:lstStyle/>
        <a:p>
          <a:endParaRPr lang="pt-BR"/>
        </a:p>
      </dgm:t>
    </dgm:pt>
    <dgm:pt modelId="{038DF65B-9087-1A4E-B27A-3454E36C12B6}">
      <dgm:prSet phldrT="[Texto]"/>
      <dgm:spPr/>
      <dgm:t>
        <a:bodyPr/>
        <a:lstStyle/>
        <a:p>
          <a:r>
            <a:rPr lang="pt-BR" dirty="0"/>
            <a:t>IBS estadual reduzido para produtos da cesta básica em relação à alíquota padrão do estado</a:t>
          </a:r>
        </a:p>
      </dgm:t>
    </dgm:pt>
    <dgm:pt modelId="{EAE2B1FB-83E2-AC4D-9A8D-146B9A06B54A}" type="parTrans" cxnId="{12817DC8-87AD-0D42-901D-7E9A028566A8}">
      <dgm:prSet/>
      <dgm:spPr/>
      <dgm:t>
        <a:bodyPr/>
        <a:lstStyle/>
        <a:p>
          <a:endParaRPr lang="pt-BR"/>
        </a:p>
      </dgm:t>
    </dgm:pt>
    <dgm:pt modelId="{DDCBC86F-4B48-C34D-B243-BB57EF753E3B}" type="sibTrans" cxnId="{12817DC8-87AD-0D42-901D-7E9A028566A8}">
      <dgm:prSet/>
      <dgm:spPr/>
      <dgm:t>
        <a:bodyPr/>
        <a:lstStyle/>
        <a:p>
          <a:endParaRPr lang="pt-BR"/>
        </a:p>
      </dgm:t>
    </dgm:pt>
    <dgm:pt modelId="{2C061810-A8CC-2D4F-8FE7-2C71349059E8}">
      <dgm:prSet phldrT="[Texto]"/>
      <dgm:spPr/>
      <dgm:t>
        <a:bodyPr/>
        <a:lstStyle/>
        <a:p>
          <a:r>
            <a:rPr lang="pt-BR" dirty="0"/>
            <a:t>Bens e serviços resultantes de ato cooperativo com IBS federal igual a zero e IBS estadual reduzido para produtos da cesta básica em relação à alíquota padrão do estado</a:t>
          </a:r>
        </a:p>
      </dgm:t>
    </dgm:pt>
    <dgm:pt modelId="{6B80CA9B-2791-4D4B-B189-F9E407899DCB}" type="parTrans" cxnId="{0D869E8E-9476-DA4F-A60E-44A6E4611D6F}">
      <dgm:prSet/>
      <dgm:spPr/>
      <dgm:t>
        <a:bodyPr/>
        <a:lstStyle/>
        <a:p>
          <a:endParaRPr lang="pt-BR"/>
        </a:p>
      </dgm:t>
    </dgm:pt>
    <dgm:pt modelId="{EED88E30-86A9-5743-B657-36D6D5A1B8DD}" type="sibTrans" cxnId="{0D869E8E-9476-DA4F-A60E-44A6E4611D6F}">
      <dgm:prSet/>
      <dgm:spPr/>
      <dgm:t>
        <a:bodyPr/>
        <a:lstStyle/>
        <a:p>
          <a:endParaRPr lang="pt-BR"/>
        </a:p>
      </dgm:t>
    </dgm:pt>
    <dgm:pt modelId="{B28C9B24-6C9F-FD43-99EC-4FCBE1D0418E}" type="pres">
      <dgm:prSet presAssocID="{B682A75A-6410-5D4C-A2D1-109A68362E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E1A5003-7F4F-654F-9F6C-E86CA7C1D9EE}" type="pres">
      <dgm:prSet presAssocID="{F3FC3153-3E40-6441-96D4-96F608D9E556}" presName="parentLin" presStyleCnt="0"/>
      <dgm:spPr/>
    </dgm:pt>
    <dgm:pt modelId="{F4A5668B-B9E7-C64C-AFFD-A12635019076}" type="pres">
      <dgm:prSet presAssocID="{F3FC3153-3E40-6441-96D4-96F608D9E556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B2F178D9-6684-5F48-863E-693ECF572FFD}" type="pres">
      <dgm:prSet presAssocID="{F3FC3153-3E40-6441-96D4-96F608D9E5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E5E608-4808-904C-A711-F87BADA21A9F}" type="pres">
      <dgm:prSet presAssocID="{F3FC3153-3E40-6441-96D4-96F608D9E556}" presName="negativeSpace" presStyleCnt="0"/>
      <dgm:spPr/>
    </dgm:pt>
    <dgm:pt modelId="{FE4FEBD9-F126-F247-8AE6-50EE6B289821}" type="pres">
      <dgm:prSet presAssocID="{F3FC3153-3E40-6441-96D4-96F608D9E55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869E8E-9476-DA4F-A60E-44A6E4611D6F}" srcId="{F3FC3153-3E40-6441-96D4-96F608D9E556}" destId="{2C061810-A8CC-2D4F-8FE7-2C71349059E8}" srcOrd="2" destOrd="0" parTransId="{6B80CA9B-2791-4D4B-B189-F9E407899DCB}" sibTransId="{EED88E30-86A9-5743-B657-36D6D5A1B8DD}"/>
    <dgm:cxn modelId="{EAC64DBD-94A6-0C48-B023-749876927A40}" type="presOf" srcId="{B682A75A-6410-5D4C-A2D1-109A68362E88}" destId="{B28C9B24-6C9F-FD43-99EC-4FCBE1D0418E}" srcOrd="0" destOrd="0" presId="urn:microsoft.com/office/officeart/2005/8/layout/list1"/>
    <dgm:cxn modelId="{22B0AA81-D95D-BA4B-8C5E-7617995E1CFC}" srcId="{F3FC3153-3E40-6441-96D4-96F608D9E556}" destId="{87FE81C7-6FC5-0343-B141-09D4BFDA7A03}" srcOrd="0" destOrd="0" parTransId="{2FBC9D59-1F92-FC43-BAD3-A05B1AF280ED}" sibTransId="{94EA78F6-D3D1-A44E-BA33-B0D7FC37ACF1}"/>
    <dgm:cxn modelId="{6C1EB562-5CFA-7A44-B712-FEAFE8214A0E}" type="presOf" srcId="{F3FC3153-3E40-6441-96D4-96F608D9E556}" destId="{B2F178D9-6684-5F48-863E-693ECF572FFD}" srcOrd="1" destOrd="0" presId="urn:microsoft.com/office/officeart/2005/8/layout/list1"/>
    <dgm:cxn modelId="{137DDD17-FFAE-D846-9515-86F9E73A12F3}" type="presOf" srcId="{038DF65B-9087-1A4E-B27A-3454E36C12B6}" destId="{FE4FEBD9-F126-F247-8AE6-50EE6B289821}" srcOrd="0" destOrd="1" presId="urn:microsoft.com/office/officeart/2005/8/layout/list1"/>
    <dgm:cxn modelId="{BE6ADD42-10B5-8B4E-BE4D-8AE46B532121}" type="presOf" srcId="{F3FC3153-3E40-6441-96D4-96F608D9E556}" destId="{F4A5668B-B9E7-C64C-AFFD-A12635019076}" srcOrd="0" destOrd="0" presId="urn:microsoft.com/office/officeart/2005/8/layout/list1"/>
    <dgm:cxn modelId="{1EDAEE5D-5092-4A41-97D5-0AB77E5EEC13}" type="presOf" srcId="{2C061810-A8CC-2D4F-8FE7-2C71349059E8}" destId="{FE4FEBD9-F126-F247-8AE6-50EE6B289821}" srcOrd="0" destOrd="2" presId="urn:microsoft.com/office/officeart/2005/8/layout/list1"/>
    <dgm:cxn modelId="{7ADB47B1-9513-E945-8BFB-EA6FFA7706C1}" srcId="{B682A75A-6410-5D4C-A2D1-109A68362E88}" destId="{F3FC3153-3E40-6441-96D4-96F608D9E556}" srcOrd="0" destOrd="0" parTransId="{858DDA13-D9D3-9C47-B9CA-1910606CC036}" sibTransId="{4DE24FCF-468F-A34F-901E-3CCFCC599AE3}"/>
    <dgm:cxn modelId="{16DA883F-A314-AF44-B830-6F453D9EA273}" type="presOf" srcId="{87FE81C7-6FC5-0343-B141-09D4BFDA7A03}" destId="{FE4FEBD9-F126-F247-8AE6-50EE6B289821}" srcOrd="0" destOrd="0" presId="urn:microsoft.com/office/officeart/2005/8/layout/list1"/>
    <dgm:cxn modelId="{12817DC8-87AD-0D42-901D-7E9A028566A8}" srcId="{F3FC3153-3E40-6441-96D4-96F608D9E556}" destId="{038DF65B-9087-1A4E-B27A-3454E36C12B6}" srcOrd="1" destOrd="0" parTransId="{EAE2B1FB-83E2-AC4D-9A8D-146B9A06B54A}" sibTransId="{DDCBC86F-4B48-C34D-B243-BB57EF753E3B}"/>
    <dgm:cxn modelId="{393C76D7-92BF-4144-90C4-EF07AD40903C}" type="presParOf" srcId="{B28C9B24-6C9F-FD43-99EC-4FCBE1D0418E}" destId="{4E1A5003-7F4F-654F-9F6C-E86CA7C1D9EE}" srcOrd="0" destOrd="0" presId="urn:microsoft.com/office/officeart/2005/8/layout/list1"/>
    <dgm:cxn modelId="{1CC146DC-67E8-284B-97F7-F4B03908E91E}" type="presParOf" srcId="{4E1A5003-7F4F-654F-9F6C-E86CA7C1D9EE}" destId="{F4A5668B-B9E7-C64C-AFFD-A12635019076}" srcOrd="0" destOrd="0" presId="urn:microsoft.com/office/officeart/2005/8/layout/list1"/>
    <dgm:cxn modelId="{D53FC4C0-C25B-174E-8B6A-0032513AE550}" type="presParOf" srcId="{4E1A5003-7F4F-654F-9F6C-E86CA7C1D9EE}" destId="{B2F178D9-6684-5F48-863E-693ECF572FFD}" srcOrd="1" destOrd="0" presId="urn:microsoft.com/office/officeart/2005/8/layout/list1"/>
    <dgm:cxn modelId="{6D8D6931-4784-4A4E-B952-7B472E5E3FC6}" type="presParOf" srcId="{B28C9B24-6C9F-FD43-99EC-4FCBE1D0418E}" destId="{13E5E608-4808-904C-A711-F87BADA21A9F}" srcOrd="1" destOrd="0" presId="urn:microsoft.com/office/officeart/2005/8/layout/list1"/>
    <dgm:cxn modelId="{61B6A05E-BCD0-4742-9505-F2C0C99D5340}" type="presParOf" srcId="{B28C9B24-6C9F-FD43-99EC-4FCBE1D0418E}" destId="{FE4FEBD9-F126-F247-8AE6-50EE6B28982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B3EFA-BD29-FD41-A9D3-9B9196FEEDB6}">
      <dsp:nvSpPr>
        <dsp:cNvPr id="0" name=""/>
        <dsp:cNvSpPr/>
      </dsp:nvSpPr>
      <dsp:spPr>
        <a:xfrm>
          <a:off x="0" y="354624"/>
          <a:ext cx="6096000" cy="2083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37388" rIns="47311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Suportará 13X mais tributo (passa de 1,5% para 21,5% sobre a receita)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O Funrural se manterá vigente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Se usar insumos, não se creditará (IBS cumulativo)</a:t>
          </a:r>
        </a:p>
      </dsp:txBody>
      <dsp:txXfrm>
        <a:off x="0" y="354624"/>
        <a:ext cx="6096000" cy="2083725"/>
      </dsp:txXfrm>
    </dsp:sp>
    <dsp:sp modelId="{0F541E91-2C50-1B4D-BE3B-72F6FE34DCF8}">
      <dsp:nvSpPr>
        <dsp:cNvPr id="0" name=""/>
        <dsp:cNvSpPr/>
      </dsp:nvSpPr>
      <dsp:spPr>
        <a:xfrm>
          <a:off x="304800" y="44664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Penalização do produtor rural/extrativista</a:t>
          </a:r>
        </a:p>
      </dsp:txBody>
      <dsp:txXfrm>
        <a:off x="335062" y="74926"/>
        <a:ext cx="4206676" cy="559396"/>
      </dsp:txXfrm>
    </dsp:sp>
    <dsp:sp modelId="{FE4FEBD9-F126-F247-8AE6-50EE6B289821}">
      <dsp:nvSpPr>
        <dsp:cNvPr id="0" name=""/>
        <dsp:cNvSpPr/>
      </dsp:nvSpPr>
      <dsp:spPr>
        <a:xfrm>
          <a:off x="0" y="2861710"/>
          <a:ext cx="60960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37388" rIns="47311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A carga tributária na cooperativa aumenta em 9,5%</a:t>
          </a:r>
        </a:p>
      </dsp:txBody>
      <dsp:txXfrm>
        <a:off x="0" y="2861710"/>
        <a:ext cx="6096000" cy="1157625"/>
      </dsp:txXfrm>
    </dsp:sp>
    <dsp:sp modelId="{B2F178D9-6684-5F48-863E-693ECF572FFD}">
      <dsp:nvSpPr>
        <dsp:cNvPr id="0" name=""/>
        <dsp:cNvSpPr/>
      </dsp:nvSpPr>
      <dsp:spPr>
        <a:xfrm>
          <a:off x="304800" y="2551750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Tira benefício de cooperativas</a:t>
          </a:r>
        </a:p>
      </dsp:txBody>
      <dsp:txXfrm>
        <a:off x="335062" y="2582012"/>
        <a:ext cx="42066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B3EFA-BD29-FD41-A9D3-9B9196FEEDB6}">
      <dsp:nvSpPr>
        <dsp:cNvPr id="0" name=""/>
        <dsp:cNvSpPr/>
      </dsp:nvSpPr>
      <dsp:spPr>
        <a:xfrm>
          <a:off x="0" y="949975"/>
          <a:ext cx="6096000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37388" rIns="47311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Produtos da sociobiodiversidade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Hortícolas e frutas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Arroz e feijão</a:t>
          </a:r>
        </a:p>
      </dsp:txBody>
      <dsp:txXfrm>
        <a:off x="0" y="949975"/>
        <a:ext cx="6096000" cy="1521449"/>
      </dsp:txXfrm>
    </dsp:sp>
    <dsp:sp modelId="{0F541E91-2C50-1B4D-BE3B-72F6FE34DCF8}">
      <dsp:nvSpPr>
        <dsp:cNvPr id="0" name=""/>
        <dsp:cNvSpPr/>
      </dsp:nvSpPr>
      <dsp:spPr>
        <a:xfrm>
          <a:off x="304800" y="640015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IBS federal e estadual zero sobre:</a:t>
          </a:r>
        </a:p>
      </dsp:txBody>
      <dsp:txXfrm>
        <a:off x="335062" y="670277"/>
        <a:ext cx="4206676" cy="559396"/>
      </dsp:txXfrm>
    </dsp:sp>
    <dsp:sp modelId="{4B90628E-867C-AE41-8B2A-5AA780439493}">
      <dsp:nvSpPr>
        <dsp:cNvPr id="0" name=""/>
        <dsp:cNvSpPr/>
      </dsp:nvSpPr>
      <dsp:spPr>
        <a:xfrm>
          <a:off x="0" y="2894784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15A66-6CA2-584D-BA8C-C0C3E0F6D33D}">
      <dsp:nvSpPr>
        <dsp:cNvPr id="0" name=""/>
        <dsp:cNvSpPr/>
      </dsp:nvSpPr>
      <dsp:spPr>
        <a:xfrm>
          <a:off x="304800" y="2584825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Cash </a:t>
          </a:r>
          <a:r>
            <a:rPr lang="pt-BR" sz="2100" kern="1200" dirty="0" err="1"/>
            <a:t>back</a:t>
          </a:r>
          <a:r>
            <a:rPr lang="pt-BR" sz="2100" kern="1200" dirty="0"/>
            <a:t> proibido para produtos sujeitos ao IBS seletivo</a:t>
          </a:r>
        </a:p>
      </dsp:txBody>
      <dsp:txXfrm>
        <a:off x="335062" y="2615087"/>
        <a:ext cx="420667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FEBD9-F126-F247-8AE6-50EE6B289821}">
      <dsp:nvSpPr>
        <dsp:cNvPr id="0" name=""/>
        <dsp:cNvSpPr/>
      </dsp:nvSpPr>
      <dsp:spPr>
        <a:xfrm>
          <a:off x="0" y="392559"/>
          <a:ext cx="6096000" cy="360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58216" rIns="47311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/>
            <a:t>IBS federal igual a zero para produtos da cesta básica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/>
            <a:t>IBS estadual reduzido para produtos da cesta básica em relação à alíquota padrão do estado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/>
            <a:t>Bens e serviços resultantes de ato cooperativo com IBS federal igual a zero e IBS estadual reduzido para produtos da cesta básica em relação à alíquota padrão do estado</a:t>
          </a:r>
        </a:p>
      </dsp:txBody>
      <dsp:txXfrm>
        <a:off x="0" y="392559"/>
        <a:ext cx="6096000" cy="3603600"/>
      </dsp:txXfrm>
    </dsp:sp>
    <dsp:sp modelId="{B2F178D9-6684-5F48-863E-693ECF572FFD}">
      <dsp:nvSpPr>
        <dsp:cNvPr id="0" name=""/>
        <dsp:cNvSpPr/>
      </dsp:nvSpPr>
      <dsp:spPr>
        <a:xfrm>
          <a:off x="304800" y="67839"/>
          <a:ext cx="42672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IBS reduzido:</a:t>
          </a:r>
        </a:p>
      </dsp:txBody>
      <dsp:txXfrm>
        <a:off x="336503" y="99542"/>
        <a:ext cx="420379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FFCA8F9A-F860-1241-A89C-51F4B1BF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 sz="1800">
              <a:latin typeface="Calibri" panose="020F050202020403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8064ED10-3F9A-7C4C-8BEB-E83F7F23F5B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78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059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046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FFCA8F9A-F860-1241-A89C-51F4B1BF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 sz="1800">
              <a:latin typeface="Calibri" panose="020F050202020403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8064ED10-3F9A-7C4C-8BEB-E83F7F23F5B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78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345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FFCA8F9A-F860-1241-A89C-51F4B1BF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 sz="1800">
              <a:latin typeface="Calibri" panose="020F050202020403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8064ED10-3F9A-7C4C-8BEB-E83F7F23F5B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78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190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>
            <a:extLst>
              <a:ext uri="{FF2B5EF4-FFF2-40B4-BE49-F238E27FC236}">
                <a16:creationId xmlns:a16="http://schemas.microsoft.com/office/drawing/2014/main" id="{53F0695B-3022-AB44-9209-CA0C45613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Espaço Reservado para Anotações 2">
            <a:extLst>
              <a:ext uri="{FF2B5EF4-FFF2-40B4-BE49-F238E27FC236}">
                <a16:creationId xmlns:a16="http://schemas.microsoft.com/office/drawing/2014/main" id="{CB252CBD-CFFB-AF4D-88E4-66D22DCCDF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0483" name="Espaço Reservado para Número de Slide 3">
            <a:extLst>
              <a:ext uri="{FF2B5EF4-FFF2-40B4-BE49-F238E27FC236}">
                <a16:creationId xmlns:a16="http://schemas.microsoft.com/office/drawing/2014/main" id="{A51D126E-4207-F147-AC73-401AD638A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7420DD-1D45-3A46-BA31-E6C54448D4B1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51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>
            <a:extLst>
              <a:ext uri="{FF2B5EF4-FFF2-40B4-BE49-F238E27FC236}">
                <a16:creationId xmlns:a16="http://schemas.microsoft.com/office/drawing/2014/main" id="{53F0695B-3022-AB44-9209-CA0C45613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Espaço Reservado para Anotações 2">
            <a:extLst>
              <a:ext uri="{FF2B5EF4-FFF2-40B4-BE49-F238E27FC236}">
                <a16:creationId xmlns:a16="http://schemas.microsoft.com/office/drawing/2014/main" id="{CB252CBD-CFFB-AF4D-88E4-66D22DCCDF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0483" name="Espaço Reservado para Número de Slide 3">
            <a:extLst>
              <a:ext uri="{FF2B5EF4-FFF2-40B4-BE49-F238E27FC236}">
                <a16:creationId xmlns:a16="http://schemas.microsoft.com/office/drawing/2014/main" id="{A51D126E-4207-F147-AC73-401AD638A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7420DD-1D45-3A46-BA31-E6C54448D4B1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6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8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>
            <a:extLst>
              <a:ext uri="{FF2B5EF4-FFF2-40B4-BE49-F238E27FC236}">
                <a16:creationId xmlns:a16="http://schemas.microsoft.com/office/drawing/2014/main" id="{53F0695B-3022-AB44-9209-CA0C45613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Espaço Reservado para Anotações 2">
            <a:extLst>
              <a:ext uri="{FF2B5EF4-FFF2-40B4-BE49-F238E27FC236}">
                <a16:creationId xmlns:a16="http://schemas.microsoft.com/office/drawing/2014/main" id="{CB252CBD-CFFB-AF4D-88E4-66D22DCCDF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0483" name="Espaço Reservado para Número de Slide 3">
            <a:extLst>
              <a:ext uri="{FF2B5EF4-FFF2-40B4-BE49-F238E27FC236}">
                <a16:creationId xmlns:a16="http://schemas.microsoft.com/office/drawing/2014/main" id="{A51D126E-4207-F147-AC73-401AD638A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7420DD-1D45-3A46-BA31-E6C54448D4B1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6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>
            <a:extLst>
              <a:ext uri="{FF2B5EF4-FFF2-40B4-BE49-F238E27FC236}">
                <a16:creationId xmlns:a16="http://schemas.microsoft.com/office/drawing/2014/main" id="{53F0695B-3022-AB44-9209-CA0C45613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Espaço Reservado para Anotações 2">
            <a:extLst>
              <a:ext uri="{FF2B5EF4-FFF2-40B4-BE49-F238E27FC236}">
                <a16:creationId xmlns:a16="http://schemas.microsoft.com/office/drawing/2014/main" id="{CB252CBD-CFFB-AF4D-88E4-66D22DCCDF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0483" name="Espaço Reservado para Número de Slide 3">
            <a:extLst>
              <a:ext uri="{FF2B5EF4-FFF2-40B4-BE49-F238E27FC236}">
                <a16:creationId xmlns:a16="http://schemas.microsoft.com/office/drawing/2014/main" id="{A51D126E-4207-F147-AC73-401AD638A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7420DD-1D45-3A46-BA31-E6C54448D4B1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8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0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766365" y="3812954"/>
            <a:ext cx="4848966" cy="151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-US" sz="3300">
                <a:solidFill>
                  <a:srgbClr val="FFFFFF"/>
                </a:solidFill>
              </a:rPr>
              <a:t>Tributação de produtos florestais não madeireiros 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766365" y="5550568"/>
            <a:ext cx="4848965" cy="60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700"/>
              <a:buNone/>
            </a:pPr>
            <a:r>
              <a:rPr lang="en-US" sz="1700" dirty="0">
                <a:solidFill>
                  <a:srgbClr val="E7E6E6"/>
                </a:solidFill>
              </a:rPr>
              <a:t>Brasília, 04 de </a:t>
            </a:r>
            <a:r>
              <a:rPr lang="en-US" sz="1700" dirty="0" err="1">
                <a:solidFill>
                  <a:srgbClr val="E7E6E6"/>
                </a:solidFill>
              </a:rPr>
              <a:t>maio</a:t>
            </a:r>
            <a:r>
              <a:rPr lang="en-US" sz="1700" dirty="0">
                <a:solidFill>
                  <a:srgbClr val="E7E6E6"/>
                </a:solidFill>
              </a:rPr>
              <a:t> de 2023</a:t>
            </a:r>
            <a:endParaRPr dirty="0"/>
          </a:p>
        </p:txBody>
      </p:sp>
      <p:pic>
        <p:nvPicPr>
          <p:cNvPr id="91" name="Google Shape;91;p1" descr="Logotipo, nome da empr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r="3" b="2282"/>
          <a:stretch/>
        </p:blipFill>
        <p:spPr>
          <a:xfrm>
            <a:off x="238226" y="299363"/>
            <a:ext cx="3120339" cy="304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t="4592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3853715" y="5443086"/>
            <a:ext cx="48006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1" descr="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t="1269" r="2" b="2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0C545-D256-1F26-E867-4B030583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7" y="481915"/>
            <a:ext cx="7674102" cy="761238"/>
          </a:xfrm>
        </p:spPr>
        <p:txBody>
          <a:bodyPr>
            <a:normAutofit/>
          </a:bodyPr>
          <a:lstStyle/>
          <a:p>
            <a:r>
              <a:rPr lang="pt-BR" sz="2325" dirty="0"/>
              <a:t>Simulação: carga tributária em função do enquadramento da indústria –polpa cadeia de polpa de açaí (2022)</a:t>
            </a:r>
          </a:p>
        </p:txBody>
      </p:sp>
      <p:graphicFrame>
        <p:nvGraphicFramePr>
          <p:cNvPr id="27" name="Gráfico 3">
            <a:extLst>
              <a:ext uri="{FF2B5EF4-FFF2-40B4-BE49-F238E27FC236}">
                <a16:creationId xmlns:a16="http://schemas.microsoft.com/office/drawing/2014/main" id="{8B5A2CA0-B214-09DF-06F9-B849DF299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934598"/>
              </p:ext>
            </p:extLst>
          </p:nvPr>
        </p:nvGraphicFramePr>
        <p:xfrm>
          <a:off x="296562" y="1136822"/>
          <a:ext cx="8686799" cy="558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51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0C545-D256-1F26-E867-4B030583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7" y="481915"/>
            <a:ext cx="7674102" cy="761238"/>
          </a:xfrm>
        </p:spPr>
        <p:txBody>
          <a:bodyPr>
            <a:normAutofit/>
          </a:bodyPr>
          <a:lstStyle/>
          <a:p>
            <a:r>
              <a:rPr lang="pt-BR" sz="2325" dirty="0"/>
              <a:t>Simulação: carga tributária e sua distribuição –polpa cadeia de polpa de açaí (2022) em IBS de 20%</a:t>
            </a:r>
          </a:p>
        </p:txBody>
      </p:sp>
      <p:graphicFrame>
        <p:nvGraphicFramePr>
          <p:cNvPr id="5" name="Tabela 7">
            <a:extLst>
              <a:ext uri="{FF2B5EF4-FFF2-40B4-BE49-F238E27FC236}">
                <a16:creationId xmlns:a16="http://schemas.microsoft.com/office/drawing/2014/main" id="{6B6F17D4-00BA-DC31-04E3-77CA9A3E8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43755"/>
              </p:ext>
            </p:extLst>
          </p:nvPr>
        </p:nvGraphicFramePr>
        <p:xfrm>
          <a:off x="617837" y="1443037"/>
          <a:ext cx="8257910" cy="2159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58049">
                  <a:extLst>
                    <a:ext uri="{9D8B030D-6E8A-4147-A177-3AD203B41FA5}">
                      <a16:colId xmlns:a16="http://schemas.microsoft.com/office/drawing/2014/main" val="1415211506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820738271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3922542277"/>
                    </a:ext>
                  </a:extLst>
                </a:gridCol>
              </a:tblGrid>
              <a:tr h="231387">
                <a:tc>
                  <a:txBody>
                    <a:bodyPr/>
                    <a:lstStyle/>
                    <a:p>
                      <a:r>
                        <a:rPr lang="pt-BR" dirty="0"/>
                        <a:t>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Atual*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IBS**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Primário extrativismo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4,91%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Transporte açaí in 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Industria não Simples, não cooperativa (Venda polpa do PA para 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16,05%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15,52%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0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Venda polpa supermercado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16,85%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Carga tributária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33,47%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3174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C702401-65D6-7E97-F761-AC8E63397875}"/>
              </a:ext>
            </a:extLst>
          </p:cNvPr>
          <p:cNvSpPr txBox="1"/>
          <p:nvPr/>
        </p:nvSpPr>
        <p:spPr>
          <a:xfrm>
            <a:off x="494656" y="6114475"/>
            <a:ext cx="815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Inclui: IPI, ICMS, </a:t>
            </a:r>
            <a:r>
              <a:rPr lang="pt-BR" dirty="0" err="1"/>
              <a:t>Difal</a:t>
            </a:r>
            <a:r>
              <a:rPr lang="pt-BR" dirty="0"/>
              <a:t>, Pis/Pasep e Cofins, Contr. Sociais e </a:t>
            </a:r>
            <a:r>
              <a:rPr lang="pt-BR" dirty="0" err="1"/>
              <a:t>trabalhalistas</a:t>
            </a:r>
            <a:r>
              <a:rPr lang="pt-BR" dirty="0"/>
              <a:t>, Funrural, IRPJ e CSLL</a:t>
            </a:r>
          </a:p>
          <a:p>
            <a:r>
              <a:rPr lang="pt-BR" dirty="0"/>
              <a:t>** Não inclui: Contr. Sociais e </a:t>
            </a:r>
            <a:r>
              <a:rPr lang="pt-BR" dirty="0" err="1"/>
              <a:t>trabalhalistas</a:t>
            </a:r>
            <a:r>
              <a:rPr lang="pt-BR" dirty="0"/>
              <a:t>, Funrural, IRPJ e CSLL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F30B73F1-66C0-E06C-CD03-436D4CCB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34308"/>
              </p:ext>
            </p:extLst>
          </p:nvPr>
        </p:nvGraphicFramePr>
        <p:xfrm>
          <a:off x="617837" y="3801921"/>
          <a:ext cx="8257910" cy="2159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58049">
                  <a:extLst>
                    <a:ext uri="{9D8B030D-6E8A-4147-A177-3AD203B41FA5}">
                      <a16:colId xmlns:a16="http://schemas.microsoft.com/office/drawing/2014/main" val="1415211506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820738271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3922542277"/>
                    </a:ext>
                  </a:extLst>
                </a:gridCol>
              </a:tblGrid>
              <a:tr h="231387">
                <a:tc>
                  <a:txBody>
                    <a:bodyPr/>
                    <a:lstStyle/>
                    <a:p>
                      <a:r>
                        <a:rPr lang="pt-BR" dirty="0"/>
                        <a:t>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Atual*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IBS**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Primário extrativismo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4,91%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Transporte açaí in 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Industria cooperativa (Venda polpa do PA para 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7,74%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0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Venda polpa supermercado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16,85%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Carga tributária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24,49%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20,52%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3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60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>
            <a:extLst>
              <a:ext uri="{FF2B5EF4-FFF2-40B4-BE49-F238E27FC236}">
                <a16:creationId xmlns:a16="http://schemas.microsoft.com/office/drawing/2014/main" id="{FA3AB5BD-E91B-6E49-B762-5D81E76C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65125"/>
            <a:ext cx="8126244" cy="118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Problemas</a:t>
            </a:r>
            <a:r>
              <a:rPr lang="en-US" alt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2469407-F845-4071-300A-42119A2B3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2944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9862845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tas de orvalho em uma teia de aranha">
            <a:extLst>
              <a:ext uri="{FF2B5EF4-FFF2-40B4-BE49-F238E27FC236}">
                <a16:creationId xmlns:a16="http://schemas.microsoft.com/office/drawing/2014/main" id="{5654AE78-4F37-8C59-5F77-09D77F75E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27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F56FF1-86D9-C7D2-E8EF-AA54E8CE71F8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teia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tributária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hoje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já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é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limitada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sociobio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 a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reforma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estrangulará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alguns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setores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especialmente</a:t>
            </a:r>
            <a:r>
              <a:rPr 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produção</a:t>
            </a:r>
            <a:endPara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92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Árvores e um rio">
            <a:extLst>
              <a:ext uri="{FF2B5EF4-FFF2-40B4-BE49-F238E27FC236}">
                <a16:creationId xmlns:a16="http://schemas.microsoft.com/office/drawing/2014/main" id="{66216CEB-6CE2-602F-5D59-D79B6BB30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2" b="13784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8A79D6-703A-1166-C179-A37144ADCF39}"/>
              </a:ext>
            </a:extLst>
          </p:cNvPr>
          <p:cNvSpPr txBox="1"/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Proposta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crédito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presumido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equivalente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alíquota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IBS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valor das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matérias-primas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sociobiodiversidade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0C545-D256-1F26-E867-4B030583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7" y="481915"/>
            <a:ext cx="7674102" cy="761238"/>
          </a:xfrm>
        </p:spPr>
        <p:txBody>
          <a:bodyPr>
            <a:normAutofit fontScale="90000"/>
          </a:bodyPr>
          <a:lstStyle/>
          <a:p>
            <a:r>
              <a:rPr lang="pt-BR" sz="2325" dirty="0"/>
              <a:t>Simulação: carga tributária e sua distribuição –polpa cadeia de polpa de açaí (2022) em IBS de 20% com crédito presumido</a:t>
            </a:r>
          </a:p>
        </p:txBody>
      </p:sp>
      <p:graphicFrame>
        <p:nvGraphicFramePr>
          <p:cNvPr id="5" name="Tabela 7">
            <a:extLst>
              <a:ext uri="{FF2B5EF4-FFF2-40B4-BE49-F238E27FC236}">
                <a16:creationId xmlns:a16="http://schemas.microsoft.com/office/drawing/2014/main" id="{6B6F17D4-00BA-DC31-04E3-77CA9A3E8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11968"/>
              </p:ext>
            </p:extLst>
          </p:nvPr>
        </p:nvGraphicFramePr>
        <p:xfrm>
          <a:off x="617837" y="1142989"/>
          <a:ext cx="8257910" cy="2519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45980">
                  <a:extLst>
                    <a:ext uri="{9D8B030D-6E8A-4147-A177-3AD203B41FA5}">
                      <a16:colId xmlns:a16="http://schemas.microsoft.com/office/drawing/2014/main" val="1415211506"/>
                    </a:ext>
                  </a:extLst>
                </a:gridCol>
                <a:gridCol w="970644">
                  <a:extLst>
                    <a:ext uri="{9D8B030D-6E8A-4147-A177-3AD203B41FA5}">
                      <a16:colId xmlns:a16="http://schemas.microsoft.com/office/drawing/2014/main" val="1820738271"/>
                    </a:ext>
                  </a:extLst>
                </a:gridCol>
                <a:gridCol w="970643">
                  <a:extLst>
                    <a:ext uri="{9D8B030D-6E8A-4147-A177-3AD203B41FA5}">
                      <a16:colId xmlns:a16="http://schemas.microsoft.com/office/drawing/2014/main" val="3922542277"/>
                    </a:ext>
                  </a:extLst>
                </a:gridCol>
                <a:gridCol w="970643">
                  <a:extLst>
                    <a:ext uri="{9D8B030D-6E8A-4147-A177-3AD203B41FA5}">
                      <a16:colId xmlns:a16="http://schemas.microsoft.com/office/drawing/2014/main" val="176727962"/>
                    </a:ext>
                  </a:extLst>
                </a:gridCol>
              </a:tblGrid>
              <a:tr h="231387">
                <a:tc>
                  <a:txBody>
                    <a:bodyPr/>
                    <a:lstStyle/>
                    <a:p>
                      <a:r>
                        <a:rPr lang="pt-BR" dirty="0"/>
                        <a:t>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Atual*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IBS**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IBS proposta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Primário extrativismo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4,91%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0,34%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Transporte açaí in 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Industria não Simples, não cooperativa (Venda polpa do PA para 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16,05%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15,52%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15,52%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0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Venda polpa supermercado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16,85%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Carga tributária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33,47%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23,73%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3174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C702401-65D6-7E97-F761-AC8E63397875}"/>
              </a:ext>
            </a:extLst>
          </p:cNvPr>
          <p:cNvSpPr txBox="1"/>
          <p:nvPr/>
        </p:nvSpPr>
        <p:spPr>
          <a:xfrm>
            <a:off x="494656" y="6114475"/>
            <a:ext cx="815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Inclui: IPI, ICMS, </a:t>
            </a:r>
            <a:r>
              <a:rPr lang="pt-BR" dirty="0" err="1"/>
              <a:t>Difal</a:t>
            </a:r>
            <a:r>
              <a:rPr lang="pt-BR" dirty="0"/>
              <a:t>, Pis/Pasep e Cofins, Contr. Sociais e </a:t>
            </a:r>
            <a:r>
              <a:rPr lang="pt-BR" dirty="0" err="1"/>
              <a:t>trabalhalistas</a:t>
            </a:r>
            <a:r>
              <a:rPr lang="pt-BR" dirty="0"/>
              <a:t>, Funrural, IRPJ e CSLL</a:t>
            </a:r>
          </a:p>
          <a:p>
            <a:r>
              <a:rPr lang="pt-BR" dirty="0"/>
              <a:t>** Não inclui: Contr. Sociais e </a:t>
            </a:r>
            <a:r>
              <a:rPr lang="pt-BR" dirty="0" err="1"/>
              <a:t>trabalhalistas</a:t>
            </a:r>
            <a:r>
              <a:rPr lang="pt-BR" dirty="0"/>
              <a:t>, Funrural, IRPJ e CSLL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F30B73F1-66C0-E06C-CD03-436D4CCB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26672"/>
              </p:ext>
            </p:extLst>
          </p:nvPr>
        </p:nvGraphicFramePr>
        <p:xfrm>
          <a:off x="617837" y="3801921"/>
          <a:ext cx="8257910" cy="2159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45980">
                  <a:extLst>
                    <a:ext uri="{9D8B030D-6E8A-4147-A177-3AD203B41FA5}">
                      <a16:colId xmlns:a16="http://schemas.microsoft.com/office/drawing/2014/main" val="1415211506"/>
                    </a:ext>
                  </a:extLst>
                </a:gridCol>
                <a:gridCol w="970644">
                  <a:extLst>
                    <a:ext uri="{9D8B030D-6E8A-4147-A177-3AD203B41FA5}">
                      <a16:colId xmlns:a16="http://schemas.microsoft.com/office/drawing/2014/main" val="1820738271"/>
                    </a:ext>
                  </a:extLst>
                </a:gridCol>
                <a:gridCol w="970643">
                  <a:extLst>
                    <a:ext uri="{9D8B030D-6E8A-4147-A177-3AD203B41FA5}">
                      <a16:colId xmlns:a16="http://schemas.microsoft.com/office/drawing/2014/main" val="3922542277"/>
                    </a:ext>
                  </a:extLst>
                </a:gridCol>
                <a:gridCol w="970643">
                  <a:extLst>
                    <a:ext uri="{9D8B030D-6E8A-4147-A177-3AD203B41FA5}">
                      <a16:colId xmlns:a16="http://schemas.microsoft.com/office/drawing/2014/main" val="3900430184"/>
                    </a:ext>
                  </a:extLst>
                </a:gridCol>
              </a:tblGrid>
              <a:tr h="231387">
                <a:tc>
                  <a:txBody>
                    <a:bodyPr/>
                    <a:lstStyle/>
                    <a:p>
                      <a:r>
                        <a:rPr lang="pt-BR" dirty="0"/>
                        <a:t>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Atual*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IBS**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Primário extrativismo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4,91%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Transporte açaí in 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Industria cooperativa (Venda polpa do PA para 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7,74%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0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Venda polpa supermercado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16,85%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7,69%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Carga tributária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24,49%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20,52%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15,95%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3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92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1703441" y="-1"/>
            <a:ext cx="5737117" cy="5728133"/>
            <a:chOff x="329184" y="1"/>
            <a:chExt cx="524256" cy="5728133"/>
          </a:xfrm>
        </p:grpSpPr>
        <p:cxnSp>
          <p:nvCxnSpPr>
            <p:cNvPr id="109" name="Google Shape;109;p3"/>
            <p:cNvCxnSpPr/>
            <p:nvPr/>
          </p:nvCxnSpPr>
          <p:spPr>
            <a:xfrm rot="10800000">
              <a:off x="329184" y="5728134"/>
              <a:ext cx="523824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0" name="Google Shape;110;p3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/>
          <p:nvPr/>
        </p:nvSpPr>
        <p:spPr>
          <a:xfrm>
            <a:off x="447348" y="318045"/>
            <a:ext cx="8249304" cy="532513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795174" y="3801738"/>
            <a:ext cx="7553652" cy="92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Princípio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essencialidade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tributos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do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saudável</a:t>
            </a:r>
            <a:endParaRPr dirty="0"/>
          </a:p>
        </p:txBody>
      </p:sp>
      <p:pic>
        <p:nvPicPr>
          <p:cNvPr id="113" name="Google Shape;113;p3" descr="8 best breathing techniques"/>
          <p:cNvPicPr preferRelativeResize="0"/>
          <p:nvPr/>
        </p:nvPicPr>
        <p:blipFill rotWithShape="1">
          <a:blip r:embed="rId3">
            <a:alphaModFix/>
          </a:blip>
          <a:srcRect l="38170" r="9668" b="-1"/>
          <a:stretch/>
        </p:blipFill>
        <p:spPr>
          <a:xfrm>
            <a:off x="678369" y="772621"/>
            <a:ext cx="2469592" cy="266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Beber Água: Hábito que Crianas Precisam Criar | Paraná Clínicas"/>
          <p:cNvPicPr preferRelativeResize="0"/>
          <p:nvPr/>
        </p:nvPicPr>
        <p:blipFill rotWithShape="1">
          <a:blip r:embed="rId4">
            <a:alphaModFix/>
          </a:blip>
          <a:srcRect l="38102" r="-3" b="-3"/>
          <a:stretch/>
        </p:blipFill>
        <p:spPr>
          <a:xfrm>
            <a:off x="3342969" y="772621"/>
            <a:ext cx="2469593" cy="266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Resultado de imagem para criança almoçando | Alimentação, Óleo de alho ..."/>
          <p:cNvPicPr preferRelativeResize="0"/>
          <p:nvPr/>
        </p:nvPicPr>
        <p:blipFill rotWithShape="1">
          <a:blip r:embed="rId5">
            <a:alphaModFix/>
          </a:blip>
          <a:srcRect l="25694" r="4" b="4"/>
          <a:stretch/>
        </p:blipFill>
        <p:spPr>
          <a:xfrm>
            <a:off x="6011988" y="772621"/>
            <a:ext cx="2469592" cy="2663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6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>
            <a:extLst>
              <a:ext uri="{FF2B5EF4-FFF2-40B4-BE49-F238E27FC236}">
                <a16:creationId xmlns:a16="http://schemas.microsoft.com/office/drawing/2014/main" id="{FA3AB5BD-E91B-6E49-B762-5D81E76C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65125"/>
            <a:ext cx="8126244" cy="118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Propostas</a:t>
            </a:r>
            <a:r>
              <a:rPr lang="en-US" alt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2469407-F845-4071-300A-42119A2B3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0164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7987927"/>
      </p:ext>
    </p:extLst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>
            <a:extLst>
              <a:ext uri="{FF2B5EF4-FFF2-40B4-BE49-F238E27FC236}">
                <a16:creationId xmlns:a16="http://schemas.microsoft.com/office/drawing/2014/main" id="{FA3AB5BD-E91B-6E49-B762-5D81E76C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65125"/>
            <a:ext cx="8126244" cy="118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Propostas</a:t>
            </a:r>
            <a:r>
              <a:rPr lang="en-US" alt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2469407-F845-4071-300A-42119A2B3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5211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907854"/>
      </p:ext>
    </p:extLst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 txBox="1"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n-US" sz="3100" b="1"/>
              <a:t>Obrigada!</a:t>
            </a:r>
            <a:endParaRPr/>
          </a:p>
        </p:txBody>
      </p:sp>
      <p:pic>
        <p:nvPicPr>
          <p:cNvPr id="369" name="Google Shape;369;p2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27873" b="216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70" name="Google Shape;370;p26"/>
          <p:cNvSpPr txBox="1">
            <a:spLocks noGrp="1"/>
          </p:cNvSpPr>
          <p:nvPr>
            <p:ph type="body" idx="1"/>
          </p:nvPr>
        </p:nvSpPr>
        <p:spPr>
          <a:xfrm>
            <a:off x="3167986" y="3752850"/>
            <a:ext cx="5614060" cy="24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1"/>
              <a:t>Edna Carmelio: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edna@elodevalores.com.br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61 99967-1911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1703441" y="-1"/>
            <a:ext cx="5737117" cy="5728133"/>
            <a:chOff x="329184" y="1"/>
            <a:chExt cx="524256" cy="5728133"/>
          </a:xfrm>
        </p:grpSpPr>
        <p:cxnSp>
          <p:nvCxnSpPr>
            <p:cNvPr id="109" name="Google Shape;109;p3"/>
            <p:cNvCxnSpPr/>
            <p:nvPr/>
          </p:nvCxnSpPr>
          <p:spPr>
            <a:xfrm rot="10800000">
              <a:off x="329184" y="5728134"/>
              <a:ext cx="523824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0" name="Google Shape;110;p3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/>
          <p:nvPr/>
        </p:nvSpPr>
        <p:spPr>
          <a:xfrm>
            <a:off x="447348" y="318045"/>
            <a:ext cx="8249304" cy="532513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795174" y="3801738"/>
            <a:ext cx="7553652" cy="92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Princípio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essencialidade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tributos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respeitado</a:t>
            </a:r>
            <a:r>
              <a:rPr lang="en-US" sz="2800" dirty="0"/>
              <a:t> pela </a:t>
            </a:r>
            <a:r>
              <a:rPr lang="en-US" sz="2800" dirty="0" err="1"/>
              <a:t>tributação</a:t>
            </a:r>
            <a:r>
              <a:rPr lang="en-US" sz="2800" dirty="0"/>
              <a:t> </a:t>
            </a:r>
            <a:r>
              <a:rPr lang="en-US" sz="2800" dirty="0" err="1"/>
              <a:t>atual</a:t>
            </a:r>
            <a:r>
              <a:rPr lang="en-US" sz="2800" dirty="0"/>
              <a:t> e </a:t>
            </a:r>
            <a:r>
              <a:rPr lang="en-US" sz="2800" dirty="0" err="1"/>
              <a:t>planejada</a:t>
            </a:r>
            <a:r>
              <a:rPr lang="en-US" sz="2800" dirty="0"/>
              <a:t>?</a:t>
            </a:r>
            <a:endParaRPr dirty="0"/>
          </a:p>
        </p:txBody>
      </p:sp>
      <p:pic>
        <p:nvPicPr>
          <p:cNvPr id="113" name="Google Shape;113;p3" descr="8 best breathing techniques"/>
          <p:cNvPicPr preferRelativeResize="0"/>
          <p:nvPr/>
        </p:nvPicPr>
        <p:blipFill rotWithShape="1">
          <a:blip r:embed="rId3">
            <a:alphaModFix/>
          </a:blip>
          <a:srcRect l="38170" r="9668" b="-1"/>
          <a:stretch/>
        </p:blipFill>
        <p:spPr>
          <a:xfrm>
            <a:off x="678369" y="772621"/>
            <a:ext cx="2469592" cy="266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Beber Água: Hábito que Crianas Precisam Criar | Paraná Clínicas"/>
          <p:cNvPicPr preferRelativeResize="0"/>
          <p:nvPr/>
        </p:nvPicPr>
        <p:blipFill rotWithShape="1">
          <a:blip r:embed="rId4">
            <a:alphaModFix/>
          </a:blip>
          <a:srcRect l="38102" r="-3" b="-3"/>
          <a:stretch/>
        </p:blipFill>
        <p:spPr>
          <a:xfrm>
            <a:off x="3342969" y="772621"/>
            <a:ext cx="2469593" cy="266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Resultado de imagem para criança almoçando | Alimentação, Óleo de alho ..."/>
          <p:cNvPicPr preferRelativeResize="0"/>
          <p:nvPr/>
        </p:nvPicPr>
        <p:blipFill rotWithShape="1">
          <a:blip r:embed="rId5">
            <a:alphaModFix/>
          </a:blip>
          <a:srcRect l="25694" r="4" b="4"/>
          <a:stretch/>
        </p:blipFill>
        <p:spPr>
          <a:xfrm>
            <a:off x="6011988" y="772621"/>
            <a:ext cx="2469592" cy="266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3724072" y="629268"/>
            <a:ext cx="4939868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Algumas</a:t>
            </a:r>
            <a:r>
              <a:rPr lang="en-US" sz="4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políticas</a:t>
            </a:r>
            <a:r>
              <a:rPr lang="en-US" sz="4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4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vigor para </a:t>
            </a:r>
            <a:r>
              <a:rPr lang="en-US" sz="41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sociobio</a:t>
            </a:r>
            <a:endParaRPr dirty="0"/>
          </a:p>
        </p:txBody>
      </p:sp>
      <p:sp>
        <p:nvSpPr>
          <p:cNvPr id="130" name="Google Shape;130;p5"/>
          <p:cNvSpPr txBox="1"/>
          <p:nvPr/>
        </p:nvSpPr>
        <p:spPr>
          <a:xfrm>
            <a:off x="3724073" y="2438400"/>
            <a:ext cx="4939867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107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501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216"/>
              </a:spcBef>
              <a:spcAft>
                <a:spcPts val="0"/>
              </a:spcAft>
              <a:buClr>
                <a:srgbClr val="1D4501"/>
              </a:buClr>
              <a:buSzPts val="1700"/>
              <a:buFont typeface="Arial"/>
              <a:buChar char="•"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PIS/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Pasep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 Cofins 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castanha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Pará= 0 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(art. 28, III) </a:t>
            </a:r>
            <a:endParaRPr dirty="0"/>
          </a:p>
          <a:p>
            <a:pPr marL="74295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D450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 8 NCM: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castanha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frescos,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mesmo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pelados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embalados</a:t>
            </a:r>
            <a:endParaRPr dirty="0"/>
          </a:p>
          <a:p>
            <a:pPr marL="742950" marR="0" lvl="1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D4501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D4501"/>
              </a:buClr>
              <a:buSzPts val="1700"/>
              <a:buFont typeface="Arial"/>
              <a:buChar char="•"/>
            </a:pPr>
            <a:r>
              <a:rPr lang="en-US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presumido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adquirente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3,2375% (art. 8)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legal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Lei n. 10.865, de 30/04/2004</a:t>
            </a:r>
            <a:endParaRPr dirty="0"/>
          </a:p>
          <a:p>
            <a:pPr marL="457200" marR="0" lvl="1" indent="-120650" algn="l" rtl="0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rgbClr val="1D4501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20650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1D4501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r="107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5"/>
          <p:cNvCxnSpPr/>
          <p:nvPr/>
        </p:nvCxnSpPr>
        <p:spPr>
          <a:xfrm>
            <a:off x="3810700" y="2115117"/>
            <a:ext cx="4732020" cy="0"/>
          </a:xfrm>
          <a:prstGeom prst="straightConnector1">
            <a:avLst/>
          </a:prstGeom>
          <a:noFill/>
          <a:ln w="19050" cap="flat" cmpd="sng">
            <a:solidFill>
              <a:srgbClr val="E88F7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/>
          <p:nvPr/>
        </p:nvSpPr>
        <p:spPr>
          <a:xfrm>
            <a:off x="8338899" y="918266"/>
            <a:ext cx="529596" cy="5863534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1573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8338409" y="643467"/>
            <a:ext cx="315230" cy="5668919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0E4D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2" name="Google Shape;262;p16"/>
          <p:cNvGraphicFramePr/>
          <p:nvPr>
            <p:extLst>
              <p:ext uri="{D42A27DB-BD31-4B8C-83A1-F6EECF244321}">
                <p14:modId xmlns:p14="http://schemas.microsoft.com/office/powerpoint/2010/main" val="1342269561"/>
              </p:ext>
            </p:extLst>
          </p:nvPr>
        </p:nvGraphicFramePr>
        <p:xfrm>
          <a:off x="1296041" y="1286934"/>
          <a:ext cx="6551925" cy="4299750"/>
        </p:xfrm>
        <a:graphic>
          <a:graphicData uri="http://schemas.openxmlformats.org/drawingml/2006/table">
            <a:tbl>
              <a:tblPr firstRow="1" bandRow="1">
                <a:noFill/>
                <a:tableStyleId>{8821B44E-F056-4078-9877-2A5869BFC02D}</a:tableStyleId>
              </a:tblPr>
              <a:tblGrid>
                <a:gridCol w="86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UF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ICMS </a:t>
                      </a:r>
                      <a:r>
                        <a:rPr lang="en-US" sz="1500" dirty="0" err="1"/>
                        <a:t>interno</a:t>
                      </a:r>
                      <a:r>
                        <a:rPr lang="en-US" sz="1500" dirty="0"/>
                        <a:t> Castanha Pará</a:t>
                      </a:r>
                      <a:endParaRPr sz="1500" dirty="0"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Ref</a:t>
                      </a:r>
                      <a:endParaRPr/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PA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3,4% </a:t>
                      </a:r>
                      <a:r>
                        <a:rPr lang="en-US" sz="1500" dirty="0" err="1"/>
                        <a:t>interno</a:t>
                      </a:r>
                      <a:r>
                        <a:rPr lang="en-US" sz="1500" dirty="0"/>
                        <a:t> e 2,4% para outros </a:t>
                      </a:r>
                      <a:r>
                        <a:rPr lang="en-US" sz="1500" dirty="0" err="1"/>
                        <a:t>estados</a:t>
                      </a:r>
                      <a:endParaRPr dirty="0"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 u="none" strike="noStrike"/>
                        <a:t>Dec. 4676 (Art. N. 167, Anexo I)</a:t>
                      </a:r>
                      <a:endParaRPr sz="1500"/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AM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Isento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 u="none" strike="noStrike"/>
                        <a:t>Convênio ICMS 58/2005</a:t>
                      </a:r>
                      <a:endParaRPr sz="1500"/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AC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17%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RICMS/AC</a:t>
                      </a:r>
                      <a:endParaRPr/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AP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 u="none" strike="noStrike"/>
                        <a:t>isento se feita por cooperativas </a:t>
                      </a:r>
                      <a:endParaRPr sz="15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 u="none" strike="noStrike"/>
                        <a:t>(dec. 2.297/2004)</a:t>
                      </a:r>
                      <a:endParaRPr sz="1500"/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RO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Isento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 u="none" strike="noStrike"/>
                        <a:t>dec. 22.721/2018</a:t>
                      </a:r>
                      <a:endParaRPr sz="1500"/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RR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Isento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 u="none" strike="noStrike"/>
                        <a:t>RICMS-RR, Anexo I, Seção I, Sub Seção I, Artigo 1, Parágrafo único, Inciso XLIV-C, Alínea c</a:t>
                      </a:r>
                      <a:endParaRPr sz="1500"/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MT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Isento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Art 123, anexo IV, Cap XXIII, inc. III</a:t>
                      </a:r>
                      <a:endParaRPr sz="15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/>
                        <a:t>TO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/>
                        <a:t>18%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/>
                        <a:t>RICMS/TO</a:t>
                      </a:r>
                      <a:endParaRPr/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/>
                        <a:t>MA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/>
                        <a:t>18%</a:t>
                      </a:r>
                      <a:endParaRPr/>
                    </a:p>
                  </a:txBody>
                  <a:tcPr marL="77475" marR="77475" marT="38725" marB="38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dirty="0"/>
                        <a:t>RICMS/MA</a:t>
                      </a:r>
                      <a:endParaRPr dirty="0"/>
                    </a:p>
                  </a:txBody>
                  <a:tcPr marL="77475" marR="77475" marT="38725" marB="38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F6186C6-6343-2148-967B-68B6C97B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5" y="365125"/>
            <a:ext cx="8555254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Produtos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sociobio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incentivo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ICMS no PA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23CD140F-24D7-6440-BF4B-753BF920A695}"/>
              </a:ext>
            </a:extLst>
          </p:cNvPr>
          <p:cNvGraphicFramePr>
            <a:graphicFrameLocks noGrp="1"/>
          </p:cNvGraphicFramePr>
          <p:nvPr/>
        </p:nvGraphicFramePr>
        <p:xfrm>
          <a:off x="501777" y="2289422"/>
          <a:ext cx="8257910" cy="3484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58049">
                  <a:extLst>
                    <a:ext uri="{9D8B030D-6E8A-4147-A177-3AD203B41FA5}">
                      <a16:colId xmlns:a16="http://schemas.microsoft.com/office/drawing/2014/main" val="1415211506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820738271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3922542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Amêndoa de babaçu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Amêndoa de cacau saídas interestaduais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10,545%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10,545%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Amêndoa de cacau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0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Artesanato, sem empregados, saídas internas e interestaduais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Castanha do Pará com casca e descascada saída interestadual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3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Castanha do Pará com casca e descascada saída interna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Castanha do Pará do produtor a indústria saída interna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37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Fruta de açaí, bacaba, bacuri, buriti, cacau, </a:t>
                      </a:r>
                      <a:r>
                        <a:rPr lang="pt-BR" dirty="0" err="1"/>
                        <a:t>murucu</a:t>
                      </a:r>
                      <a:r>
                        <a:rPr lang="pt-BR" dirty="0"/>
                        <a:t>, </a:t>
                      </a:r>
                      <a:r>
                        <a:rPr lang="pt-BR" dirty="0" err="1"/>
                        <a:t>murumuru</a:t>
                      </a:r>
                      <a:r>
                        <a:rPr lang="pt-BR" dirty="0"/>
                        <a:t>, </a:t>
                      </a:r>
                      <a:r>
                        <a:rPr lang="pt-BR" dirty="0" err="1"/>
                        <a:t>piquiá</a:t>
                      </a:r>
                      <a:r>
                        <a:rPr lang="pt-BR" dirty="0"/>
                        <a:t>, pupunha, taperebá, tucumã e uxi,  saídas interna  e interestadual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906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2656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F6186C6-6343-2148-967B-68B6C97B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5" y="365125"/>
            <a:ext cx="8555254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Produtos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sociobio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incentivo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ICMS/PA</a:t>
            </a:r>
          </a:p>
        </p:txBody>
      </p:sp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2239921D-639F-8ED0-9AAB-D6A1F5DBAD0F}"/>
              </a:ext>
            </a:extLst>
          </p:cNvPr>
          <p:cNvGraphicFramePr>
            <a:graphicFrameLocks noGrp="1"/>
          </p:cNvGraphicFramePr>
          <p:nvPr/>
        </p:nvGraphicFramePr>
        <p:xfrm>
          <a:off x="501777" y="2289422"/>
          <a:ext cx="8257910" cy="259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58049">
                  <a:extLst>
                    <a:ext uri="{9D8B030D-6E8A-4147-A177-3AD203B41FA5}">
                      <a16:colId xmlns:a16="http://schemas.microsoft.com/office/drawing/2014/main" val="1415211506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820738271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3922542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Mel e seus produtos com registro sanitário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Palmito em conserva, saídas internas e interestaduais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Palmito in natura,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0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Polpa de açaí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Polpa de cupuaçu saídas interestaduais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3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Polpa de cupuaçu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098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F6186C6-6343-2148-967B-68B6C97B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5" y="365125"/>
            <a:ext cx="8555254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Produtos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sociobio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incentivo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ICMS/PA</a:t>
            </a:r>
          </a:p>
        </p:txBody>
      </p:sp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2239921D-639F-8ED0-9AAB-D6A1F5DBAD0F}"/>
              </a:ext>
            </a:extLst>
          </p:cNvPr>
          <p:cNvGraphicFramePr>
            <a:graphicFrameLocks noGrp="1"/>
          </p:cNvGraphicFramePr>
          <p:nvPr/>
        </p:nvGraphicFramePr>
        <p:xfrm>
          <a:off x="501777" y="2289422"/>
          <a:ext cx="8257910" cy="325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58049">
                  <a:extLst>
                    <a:ext uri="{9D8B030D-6E8A-4147-A177-3AD203B41FA5}">
                      <a16:colId xmlns:a16="http://schemas.microsoft.com/office/drawing/2014/main" val="1415211506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820738271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3922542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Amêndoa de cupuaçu, </a:t>
                      </a:r>
                      <a:r>
                        <a:rPr lang="pt-BR" dirty="0" err="1"/>
                        <a:t>murumuru</a:t>
                      </a:r>
                      <a:r>
                        <a:rPr lang="pt-BR" dirty="0"/>
                        <a:t>, tucumã 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Látex, manteiga de cupuaçu, manteiga de </a:t>
                      </a:r>
                      <a:r>
                        <a:rPr lang="pt-BR" dirty="0" err="1"/>
                        <a:t>murumuru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saídsa</a:t>
                      </a:r>
                      <a:r>
                        <a:rPr lang="pt-BR" dirty="0"/>
                        <a:t>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Óleo de </a:t>
                      </a:r>
                      <a:r>
                        <a:rPr lang="pt-BR" dirty="0" err="1"/>
                        <a:t>andioroba</a:t>
                      </a:r>
                      <a:r>
                        <a:rPr lang="pt-BR" dirty="0"/>
                        <a:t>, de babaçu, de buriti, de castanha do </a:t>
                      </a:r>
                      <a:r>
                        <a:rPr lang="pt-BR" dirty="0" err="1"/>
                        <a:t>pará</a:t>
                      </a:r>
                      <a:r>
                        <a:rPr lang="pt-BR" dirty="0"/>
                        <a:t>, de copaíba, de </a:t>
                      </a:r>
                      <a:r>
                        <a:rPr lang="pt-BR" dirty="0" err="1"/>
                        <a:t>piquiá</a:t>
                      </a:r>
                      <a:r>
                        <a:rPr lang="pt-BR" dirty="0"/>
                        <a:t>, de Tucumã, óleo essencial de priprioca, de pataqueira e de estoraque nas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0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Polpa de bacuri e de buriti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8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Semente de andiroba, de cumaru (baunilha brasileira) de bacuri, de urucum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Semente de andiroba, de cumaru (baunilha brasileira) de bacuri, de urucum saídas internas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3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0526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F6186C6-6343-2148-967B-68B6C97B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5" y="365125"/>
            <a:ext cx="8555254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0925" algn="l"/>
                <a:tab pos="4041775" algn="l"/>
                <a:tab pos="4491038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4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Produtos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4300" b="1" kern="1200" dirty="0" err="1">
                <a:latin typeface="+mj-lt"/>
                <a:ea typeface="+mj-ea"/>
                <a:cs typeface="+mj-cs"/>
              </a:rPr>
              <a:t>sem</a:t>
            </a:r>
            <a:r>
              <a:rPr lang="en-US" altLang="pt-BR" sz="4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pt-BR" sz="4300" b="1" kern="1200" dirty="0" err="1">
                <a:latin typeface="+mj-lt"/>
                <a:ea typeface="+mj-ea"/>
                <a:cs typeface="+mj-cs"/>
              </a:rPr>
              <a:t>incentivo</a:t>
            </a:r>
            <a:r>
              <a:rPr lang="en-US" altLang="pt-BR" sz="43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pt-BR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ICMS/PA</a:t>
            </a:r>
          </a:p>
        </p:txBody>
      </p:sp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2239921D-639F-8ED0-9AAB-D6A1F5DBAD0F}"/>
              </a:ext>
            </a:extLst>
          </p:cNvPr>
          <p:cNvGraphicFramePr>
            <a:graphicFrameLocks noGrp="1"/>
          </p:cNvGraphicFramePr>
          <p:nvPr/>
        </p:nvGraphicFramePr>
        <p:xfrm>
          <a:off x="501777" y="2055813"/>
          <a:ext cx="8257910" cy="3779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424317">
                  <a:extLst>
                    <a:ext uri="{9D8B030D-6E8A-4147-A177-3AD203B41FA5}">
                      <a16:colId xmlns:a16="http://schemas.microsoft.com/office/drawing/2014/main" val="1415211506"/>
                    </a:ext>
                  </a:extLst>
                </a:gridCol>
                <a:gridCol w="680936">
                  <a:extLst>
                    <a:ext uri="{9D8B030D-6E8A-4147-A177-3AD203B41FA5}">
                      <a16:colId xmlns:a16="http://schemas.microsoft.com/office/drawing/2014/main" val="1820738271"/>
                    </a:ext>
                  </a:extLst>
                </a:gridCol>
                <a:gridCol w="1152657">
                  <a:extLst>
                    <a:ext uri="{9D8B030D-6E8A-4147-A177-3AD203B41FA5}">
                      <a16:colId xmlns:a16="http://schemas.microsoft.com/office/drawing/2014/main" val="3922542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Amêndoa de </a:t>
                      </a:r>
                      <a:r>
                        <a:rPr lang="pt-BR" dirty="0" err="1"/>
                        <a:t>murumuru</a:t>
                      </a:r>
                      <a:r>
                        <a:rPr lang="pt-BR" dirty="0"/>
                        <a:t> e de tucumã saídas interestaduais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pt-BR" dirty="0"/>
                        <a:t>12%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pt-BR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Látex, saída interestadual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3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Manteiga de cupuaçu e de </a:t>
                      </a:r>
                      <a:r>
                        <a:rPr lang="pt-BR" dirty="0" err="1"/>
                        <a:t>murumuru</a:t>
                      </a:r>
                      <a:r>
                        <a:rPr lang="pt-BR" dirty="0"/>
                        <a:t> saída interestadual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0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Mel e seus produtos com registro sanitário saídas interestaduais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8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Polpa de açaí saídas interestaduais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6739"/>
                  </a:ext>
                </a:extLst>
              </a:tr>
              <a:tr h="180184">
                <a:tc>
                  <a:txBody>
                    <a:bodyPr/>
                    <a:lstStyle/>
                    <a:p>
                      <a:r>
                        <a:rPr lang="pt-BR" dirty="0"/>
                        <a:t>Amêndoa de babaçu e de cupuaçu saídas interestaduais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31742"/>
                  </a:ext>
                </a:extLst>
              </a:tr>
              <a:tr h="180184">
                <a:tc>
                  <a:txBody>
                    <a:bodyPr/>
                    <a:lstStyle/>
                    <a:p>
                      <a:r>
                        <a:rPr lang="pt-BR" dirty="0"/>
                        <a:t>Óleo de </a:t>
                      </a:r>
                      <a:r>
                        <a:rPr lang="pt-BR" dirty="0" err="1"/>
                        <a:t>andioroba</a:t>
                      </a:r>
                      <a:r>
                        <a:rPr lang="pt-BR" dirty="0"/>
                        <a:t>, de babaçu, de buriti, de castanha do </a:t>
                      </a:r>
                      <a:r>
                        <a:rPr lang="pt-BR" dirty="0" err="1"/>
                        <a:t>pará</a:t>
                      </a:r>
                      <a:r>
                        <a:rPr lang="pt-BR" dirty="0"/>
                        <a:t>, de copaíba, de </a:t>
                      </a:r>
                      <a:r>
                        <a:rPr lang="pt-BR" dirty="0" err="1"/>
                        <a:t>piquiá</a:t>
                      </a:r>
                      <a:r>
                        <a:rPr lang="pt-BR" dirty="0"/>
                        <a:t>, de Tucumã, óleo essencial de </a:t>
                      </a:r>
                      <a:r>
                        <a:rPr lang="pt-BR" dirty="0" err="1"/>
                        <a:t>piprioca</a:t>
                      </a:r>
                      <a:r>
                        <a:rPr lang="pt-BR" dirty="0"/>
                        <a:t>, de pataqueira e de estoraque nas saídas </a:t>
                      </a:r>
                      <a:r>
                        <a:rPr lang="pt-BR" dirty="0" err="1"/>
                        <a:t>internestaduais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09656"/>
                  </a:ext>
                </a:extLst>
              </a:tr>
              <a:tr h="180184">
                <a:tc>
                  <a:txBody>
                    <a:bodyPr/>
                    <a:lstStyle/>
                    <a:p>
                      <a:r>
                        <a:rPr lang="pt-BR" dirty="0"/>
                        <a:t>Semente de andiroba, de cumaru (baunilha brasileira) de bacuri, de urucum saídas interestaduais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7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6708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/>
          <p:nvPr/>
        </p:nvSpPr>
        <p:spPr>
          <a:xfrm>
            <a:off x="0" y="0"/>
            <a:ext cx="91437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603504" y="5116529"/>
            <a:ext cx="7944130" cy="10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Achados</a:t>
            </a:r>
            <a:r>
              <a:rPr lang="en-US" sz="35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com base no </a:t>
            </a:r>
            <a:r>
              <a:rPr lang="en-US" sz="35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estudo</a:t>
            </a:r>
            <a:r>
              <a:rPr lang="en-US" sz="35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35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cadeia</a:t>
            </a:r>
            <a:r>
              <a:rPr lang="en-US" sz="35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35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açaí</a:t>
            </a:r>
            <a:endParaRPr dirty="0"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3">
            <a:alphaModFix/>
          </a:blip>
          <a:srcRect t="379" b="17936"/>
          <a:stretch/>
        </p:blipFill>
        <p:spPr>
          <a:xfrm>
            <a:off x="20" y="10"/>
            <a:ext cx="9143980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20"/>
          <p:cNvGrpSpPr/>
          <p:nvPr/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>
          <p:nvSpPr>
            <p:cNvPr id="306" name="Google Shape;306;p20"/>
            <p:cNvSpPr/>
            <p:nvPr/>
          </p:nvSpPr>
          <p:spPr>
            <a:xfrm>
              <a:off x="-305" y="3676854"/>
              <a:ext cx="9182100" cy="1019102"/>
            </a:xfrm>
            <a:custGeom>
              <a:avLst/>
              <a:gdLst/>
              <a:ahLst/>
              <a:cxnLst/>
              <a:rect l="l" t="t" r="r" b="b"/>
              <a:pathLst>
                <a:path w="9182100" h="1019102" extrusionOk="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-305" y="3144820"/>
              <a:ext cx="9182100" cy="932744"/>
            </a:xfrm>
            <a:custGeom>
              <a:avLst/>
              <a:gdLst/>
              <a:ahLst/>
              <a:cxnLst/>
              <a:rect l="l" t="t" r="r" b="b"/>
              <a:pathLst>
                <a:path w="9182100" h="932744" extrusionOk="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-305" y="3580789"/>
              <a:ext cx="9182100" cy="544245"/>
            </a:xfrm>
            <a:custGeom>
              <a:avLst/>
              <a:gdLst/>
              <a:ahLst/>
              <a:cxnLst/>
              <a:rect l="l" t="t" r="r" b="b"/>
              <a:pathLst>
                <a:path w="9182100" h="544245" extrusionOk="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-305" y="3324550"/>
              <a:ext cx="9182100" cy="765639"/>
            </a:xfrm>
            <a:custGeom>
              <a:avLst/>
              <a:gdLst/>
              <a:ahLst/>
              <a:cxnLst/>
              <a:rect l="l" t="t" r="r" b="b"/>
              <a:pathLst>
                <a:path w="9182100" h="765639" extrusionOk="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1133</Words>
  <Application>Microsoft Office PowerPoint</Application>
  <PresentationFormat>Apresentação na tela (4:3)</PresentationFormat>
  <Paragraphs>251</Paragraphs>
  <Slides>19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ＭＳ Ｐゴシック</vt:lpstr>
      <vt:lpstr>Tema do Office</vt:lpstr>
      <vt:lpstr>Tributação de produtos florestais não madeireiros </vt:lpstr>
      <vt:lpstr>Princípio da essencialidade dos tributos: está sendo respeitado pela tributação atual e planejada?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Simulação: carga tributária em função do enquadramento da indústria –polpa cadeia de polpa de açaí (2022)</vt:lpstr>
      <vt:lpstr>Simulação: carga tributária e sua distribuição –polpa cadeia de polpa de açaí (2022) em IBS de 20%</vt:lpstr>
      <vt:lpstr>Apresentação do PowerPoint</vt:lpstr>
      <vt:lpstr>Apresentação do PowerPoint</vt:lpstr>
      <vt:lpstr>Apresentação do PowerPoint</vt:lpstr>
      <vt:lpstr>Simulação: carga tributária e sua distribuição –polpa cadeia de polpa de açaí (2022) em IBS de 20% com crédito presumido</vt:lpstr>
      <vt:lpstr>Princípio da essencialidade dos tributos: por uma reforma  em prol do ar, da água e do alimento saudável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Tributação de produtos florestais não madeireiros</dc:title>
  <dc:creator>Edna Carmelio</dc:creator>
  <cp:lastModifiedBy>ISPN 528</cp:lastModifiedBy>
  <cp:revision>13</cp:revision>
  <dcterms:created xsi:type="dcterms:W3CDTF">2021-09-27T13:52:38Z</dcterms:created>
  <dcterms:modified xsi:type="dcterms:W3CDTF">2023-06-14T13:14:13Z</dcterms:modified>
</cp:coreProperties>
</file>