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54_F32A3086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8" r:id="rId5"/>
    <p:sldMasterId id="2147483699" r:id="rId6"/>
  </p:sldMasterIdLst>
  <p:notesMasterIdLst>
    <p:notesMasterId r:id="rId27"/>
  </p:notesMasterIdLst>
  <p:sldIdLst>
    <p:sldId id="258" r:id="rId7"/>
    <p:sldId id="331" r:id="rId8"/>
    <p:sldId id="296" r:id="rId9"/>
    <p:sldId id="321" r:id="rId10"/>
    <p:sldId id="294" r:id="rId11"/>
    <p:sldId id="359" r:id="rId12"/>
    <p:sldId id="352" r:id="rId13"/>
    <p:sldId id="357" r:id="rId14"/>
    <p:sldId id="314" r:id="rId15"/>
    <p:sldId id="335" r:id="rId16"/>
    <p:sldId id="336" r:id="rId17"/>
    <p:sldId id="337" r:id="rId18"/>
    <p:sldId id="315" r:id="rId19"/>
    <p:sldId id="323" r:id="rId20"/>
    <p:sldId id="334" r:id="rId21"/>
    <p:sldId id="267" r:id="rId22"/>
    <p:sldId id="343" r:id="rId23"/>
    <p:sldId id="340" r:id="rId24"/>
    <p:sldId id="347" r:id="rId25"/>
    <p:sldId id="319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8C5008-825F-D446-5558-4EB1FA4182A6}" name="Marilia Barreto Pessoa Lima Rodrigues" initials="MR" userId="S::marilia.rodrigues@saude.gov.br::f08fd903-97c8-45c0-8f8f-25b1872612a8" providerId="AD"/>
  <p188:author id="{2DFBEC8D-7D07-AFC6-E2F4-49A6F3AE2F2A}" name="Leticia de Oliveira Cardoso" initials="LC" userId="S::leticia.cardoso@saude.gov.br::bde51e54-36ac-494d-94b7-64bfa1ce02ba" providerId="AD"/>
  <p188:author id="{3B2D2CEE-D84D-0FBE-57D7-46954C940CD4}" name="Paula Carvalho de Freitas" initials="PCdF" userId="S::paula.freitas@saude.gov.br::7980c84b-82bd-4e7b-8670-8c454c8eff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FF"/>
    <a:srgbClr val="FF5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81769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ASNT\Plano%20de%20DANT\Corre&#231;&#245;es\Dados%20Figuras\Dados%20Figur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ASNT\Plano%20de%20DANT\Plano%20de%20DANT%20final\Pasta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E:\DASNT\Plano%20de%20DANT\Corre&#231;&#245;es\Dados%20Figuras\Dados%20Figura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>
                  <a:alpha val="85000"/>
                </a:srgb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A21-4EC5-B905-F4C7375C978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>
                  <a:alpha val="85000"/>
                </a:srgb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A21-4EC5-B905-F4C7375C978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>
                  <a:alpha val="85000"/>
                </a:srgb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A21-4EC5-B905-F4C7375C978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>
                  <a:alpha val="85000"/>
                </a:srgbClr>
              </a:solidFill>
              <a:ln w="9525" cap="flat" cmpd="sng" algn="ctr">
                <a:solidFill>
                  <a:schemeClr val="accent1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A21-4EC5-B905-F4C7375C9780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Plan2!$A$36:$A$39</c:f>
              <c:strCache>
                <c:ptCount val="4"/>
                <c:pt idx="0">
                  <c:v>Doenças Respiratórias Crônicas</c:v>
                </c:pt>
                <c:pt idx="1">
                  <c:v>Diabetes</c:v>
                </c:pt>
                <c:pt idx="2">
                  <c:v>Neoplasias</c:v>
                </c:pt>
                <c:pt idx="3">
                  <c:v>Doenças Cardiovasculares</c:v>
                </c:pt>
              </c:strCache>
            </c:strRef>
          </c:cat>
          <c:val>
            <c:numRef>
              <c:f>Plan2!$B$36:$B$39</c:f>
              <c:numCache>
                <c:formatCode>0.00</c:formatCode>
                <c:ptCount val="4"/>
                <c:pt idx="0">
                  <c:v>21.9</c:v>
                </c:pt>
                <c:pt idx="1">
                  <c:v>26.5</c:v>
                </c:pt>
                <c:pt idx="2">
                  <c:v>102.8</c:v>
                </c:pt>
                <c:pt idx="3">
                  <c:v>116.9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21-4EC5-B905-F4C7375C97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shape val="box"/>
        <c:axId val="1344123728"/>
        <c:axId val="1344115568"/>
        <c:axId val="0"/>
      </c:bar3DChart>
      <c:catAx>
        <c:axId val="134412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1344115568"/>
        <c:crosses val="autoZero"/>
        <c:auto val="1"/>
        <c:lblAlgn val="ctr"/>
        <c:lblOffset val="100"/>
        <c:noMultiLvlLbl val="0"/>
      </c:catAx>
      <c:valAx>
        <c:axId val="134411556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dirty="0" err="1">
                    <a:latin typeface="+mj-lt"/>
                  </a:rPr>
                  <a:t>Óbitos</a:t>
                </a:r>
                <a:r>
                  <a:rPr lang="en-US" dirty="0">
                    <a:latin typeface="+mj-lt"/>
                  </a:rPr>
                  <a:t>/100mil hab.</a:t>
                </a:r>
              </a:p>
            </c:rich>
          </c:tx>
          <c:layout>
            <c:manualLayout>
              <c:xMode val="edge"/>
              <c:yMode val="edge"/>
              <c:x val="0.62487167717878334"/>
              <c:y val="0.779779406186943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" sourceLinked="1"/>
        <c:majorTickMark val="none"/>
        <c:minorTickMark val="none"/>
        <c:tickLblPos val="nextTo"/>
        <c:crossAx val="134412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57-47AE-8F5F-973546865012}"/>
              </c:ext>
            </c:extLst>
          </c:dPt>
          <c:dPt>
            <c:idx val="1"/>
            <c:invertIfNegative val="0"/>
            <c:bubble3D val="0"/>
            <c:spPr>
              <a:solidFill>
                <a:srgbClr val="FC78E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57-47AE-8F5F-973546865012}"/>
              </c:ext>
            </c:extLst>
          </c:dPt>
          <c:cat>
            <c:strRef>
              <c:f>Planilha2!$A$2:$A$3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Planilha2!$B$2:$B$3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57-47AE-8F5F-9735468650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7"/>
        <c:axId val="1344120464"/>
        <c:axId val="1344110672"/>
      </c:barChart>
      <c:catAx>
        <c:axId val="13441204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44110672"/>
        <c:crosses val="autoZero"/>
        <c:auto val="1"/>
        <c:lblAlgn val="ctr"/>
        <c:lblOffset val="100"/>
        <c:noMultiLvlLbl val="0"/>
      </c:catAx>
      <c:valAx>
        <c:axId val="134411067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34412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Plan4!$Z$1</c:f>
              <c:strCache>
                <c:ptCount val="1"/>
                <c:pt idx="0">
                  <c:v>Mortalidade por DCNT</c:v>
                </c:pt>
              </c:strCache>
            </c:strRef>
          </c:tx>
          <c:spPr>
            <a:gradFill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5CFF01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271976095374577E-2"/>
                  <c:y val="8.71196063016972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B3C-4409-B0E7-3581E83D70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3C-4409-B0E7-3581E83D702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3C-4409-B0E7-3581E83D702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3C-4409-B0E7-3581E83D702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3C-4409-B0E7-3581E83D702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3C-4409-B0E7-3581E83D702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3C-4409-B0E7-3581E83D702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3C-4409-B0E7-3581E83D702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3C-4409-B0E7-3581E83D702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3C-4409-B0E7-3581E83D702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3C-4409-B0E7-3581E83D702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3C-4409-B0E7-3581E83D702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3C-4409-B0E7-3581E83D702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B3C-4409-B0E7-3581E83D702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B3C-4409-B0E7-3581E83D702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B3C-4409-B0E7-3581E83D702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B3C-4409-B0E7-3581E83D702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B3C-4409-B0E7-3581E83D7028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B3C-4409-B0E7-3581E83D7028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B3C-4409-B0E7-3581E83D7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Plan4!$A$2:$A$22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Plan4!$Z$2:$Z$22</c:f>
              <c:numCache>
                <c:formatCode>0.0</c:formatCode>
                <c:ptCount val="21"/>
                <c:pt idx="0">
                  <c:v>361.56822189424236</c:v>
                </c:pt>
                <c:pt idx="1">
                  <c:v>352.72252769922284</c:v>
                </c:pt>
                <c:pt idx="2">
                  <c:v>343.80799205391622</c:v>
                </c:pt>
                <c:pt idx="3">
                  <c:v>339.80417784074496</c:v>
                </c:pt>
                <c:pt idx="4">
                  <c:v>340.56693313852293</c:v>
                </c:pt>
                <c:pt idx="5">
                  <c:v>327.9628800107015</c:v>
                </c:pt>
                <c:pt idx="6">
                  <c:v>329.80190484911714</c:v>
                </c:pt>
                <c:pt idx="7">
                  <c:v>325.30009360892552</c:v>
                </c:pt>
                <c:pt idx="8">
                  <c:v>325.36460282980221</c:v>
                </c:pt>
                <c:pt idx="9">
                  <c:v>316.40547491860815</c:v>
                </c:pt>
                <c:pt idx="10">
                  <c:v>312.82181633894186</c:v>
                </c:pt>
                <c:pt idx="11">
                  <c:v>311.7082881359554</c:v>
                </c:pt>
                <c:pt idx="12">
                  <c:v>303.16325294803357</c:v>
                </c:pt>
                <c:pt idx="13">
                  <c:v>299.48269193146024</c:v>
                </c:pt>
                <c:pt idx="14">
                  <c:v>290.83587435084877</c:v>
                </c:pt>
                <c:pt idx="15">
                  <c:v>290.89452341048468</c:v>
                </c:pt>
                <c:pt idx="16">
                  <c:v>292.55651987528114</c:v>
                </c:pt>
                <c:pt idx="17">
                  <c:v>283.48609902464943</c:v>
                </c:pt>
                <c:pt idx="18">
                  <c:v>278.71185362697298</c:v>
                </c:pt>
                <c:pt idx="19">
                  <c:v>275.50403441508598</c:v>
                </c:pt>
                <c:pt idx="20">
                  <c:v>268.10000000000002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B3C-4409-B0E7-3581E83D702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8"/>
        <c:overlap val="32"/>
        <c:axId val="1344124272"/>
        <c:axId val="1344116656"/>
      </c:barChart>
      <c:catAx>
        <c:axId val="134412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4116656"/>
        <c:crosses val="autoZero"/>
        <c:auto val="1"/>
        <c:lblAlgn val="ctr"/>
        <c:lblOffset val="100"/>
        <c:noMultiLvlLbl val="0"/>
      </c:catAx>
      <c:valAx>
        <c:axId val="13441166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34412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Masculino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Sheet1!$B$2:$B$17</c:f>
              <c:numCache>
                <c:formatCode>0.00</c:formatCode>
                <c:ptCount val="16"/>
                <c:pt idx="0">
                  <c:v>19.5</c:v>
                </c:pt>
                <c:pt idx="1">
                  <c:v>19.5</c:v>
                </c:pt>
                <c:pt idx="2">
                  <c:v>18</c:v>
                </c:pt>
                <c:pt idx="3">
                  <c:v>17.5</c:v>
                </c:pt>
                <c:pt idx="4">
                  <c:v>16.8</c:v>
                </c:pt>
                <c:pt idx="5">
                  <c:v>16.5</c:v>
                </c:pt>
                <c:pt idx="6">
                  <c:v>15.5</c:v>
                </c:pt>
                <c:pt idx="7">
                  <c:v>14.4</c:v>
                </c:pt>
                <c:pt idx="8">
                  <c:v>12.8</c:v>
                </c:pt>
                <c:pt idx="9">
                  <c:v>12.8</c:v>
                </c:pt>
                <c:pt idx="10">
                  <c:v>12.7</c:v>
                </c:pt>
                <c:pt idx="11">
                  <c:v>13.2</c:v>
                </c:pt>
                <c:pt idx="12">
                  <c:v>12.1</c:v>
                </c:pt>
                <c:pt idx="13">
                  <c:v>12.3</c:v>
                </c:pt>
                <c:pt idx="14">
                  <c:v>11.7</c:v>
                </c:pt>
                <c:pt idx="15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BC-1845-AE07-A07160D52F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Feminino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Sheet1!$C$2:$C$17</c:f>
              <c:numCache>
                <c:formatCode>0.00</c:formatCode>
                <c:ptCount val="16"/>
                <c:pt idx="0">
                  <c:v>12.4</c:v>
                </c:pt>
                <c:pt idx="1">
                  <c:v>12.3</c:v>
                </c:pt>
                <c:pt idx="2">
                  <c:v>12</c:v>
                </c:pt>
                <c:pt idx="3">
                  <c:v>11.5</c:v>
                </c:pt>
                <c:pt idx="4">
                  <c:v>11.7</c:v>
                </c:pt>
                <c:pt idx="5">
                  <c:v>10.7</c:v>
                </c:pt>
                <c:pt idx="6">
                  <c:v>9.1999999999999993</c:v>
                </c:pt>
                <c:pt idx="7">
                  <c:v>8.6</c:v>
                </c:pt>
                <c:pt idx="8">
                  <c:v>9</c:v>
                </c:pt>
                <c:pt idx="9">
                  <c:v>8.3000000000000007</c:v>
                </c:pt>
                <c:pt idx="10">
                  <c:v>8</c:v>
                </c:pt>
                <c:pt idx="11">
                  <c:v>7.5</c:v>
                </c:pt>
                <c:pt idx="12">
                  <c:v>6.9</c:v>
                </c:pt>
                <c:pt idx="13">
                  <c:v>7.7</c:v>
                </c:pt>
                <c:pt idx="14">
                  <c:v>7.6</c:v>
                </c:pt>
                <c:pt idx="15">
                  <c:v>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BC-1845-AE07-A07160D52F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4119376"/>
        <c:axId val="1344119920"/>
      </c:lineChart>
      <c:catAx>
        <c:axId val="1344119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4119920"/>
        <c:crosses val="autoZero"/>
        <c:auto val="1"/>
        <c:lblAlgn val="ctr"/>
        <c:lblOffset val="100"/>
        <c:noMultiLvlLbl val="0"/>
      </c:catAx>
      <c:valAx>
        <c:axId val="134411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4411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54_F32A30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AC4C75C-1102-4CEA-85D7-CF4900EDFF15}" authorId="{B08C5008-825F-D446-5558-4EB1FA4182A6}" created="2023-04-19T20:29:04.255">
    <pc:sldMkLst xmlns:pc="http://schemas.microsoft.com/office/powerpoint/2013/main/command">
      <pc:docMk/>
      <pc:sldMk cId="4079628422" sldId="340"/>
    </pc:sldMkLst>
    <p188:txBody>
      <a:bodyPr/>
      <a:lstStyle/>
      <a:p>
        <a:r>
          <a:rPr lang="pt-BR"/>
          <a:t>Substituir a Taxação por Tributação</a:t>
        </a:r>
      </a:p>
    </p188:txBody>
  </p188:cm>
  <p188:cm id="{1221C3F1-64BA-4910-A4A5-24C698EC083B}" authorId="{B08C5008-825F-D446-5558-4EB1FA4182A6}" created="2023-04-19T20:35:36.671">
    <pc:sldMkLst xmlns:pc="http://schemas.microsoft.com/office/powerpoint/2013/main/command">
      <pc:docMk/>
      <pc:sldMk cId="4079628422" sldId="340"/>
    </pc:sldMkLst>
    <p188:txBody>
      <a:bodyPr/>
      <a:lstStyle/>
      <a:p>
        <a:r>
          <a:rPr lang="pt-BR"/>
          <a:t>Sugerimos acrescentar um slide de considerações finais:
- No contexto atual, há menor incidência de impostos sobre a cadeia produtiva de alimentos ultraprocessados, que contam com diversos subsídios, contrariando as recomendações do Ministério da Saúde para uma alimentação adequada e saudável. 
- Alimentos ultraprocessados presentes nas Cestas Básicas, como salsichas e biscoitos, recebem os mesmos benefícios tributários que alimentos saudáveis, como o arroz e feijão. 
- Recomenda-se que a reforma tributária esteja alinhada aos interesses de saúde pública.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21D5F-08FC-154D-B449-3F59E6EE6DEF}" type="datetimeFigureOut">
              <a:rPr lang="pt-BR" smtClean="0"/>
              <a:t>14/06/2023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00126-7ADE-B749-B322-4389FA36421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71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âmbito da discussão da nova política tributária nacional, de tributos específicos para produtos nocivos à saúde, como medida de correção das externalidades negativas geradas pelo tabaco e bebidas alcoólicas.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0126-7ADE-B749-B322-4389FA3642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83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00126-7ADE-B749-B322-4389FA36421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466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Fonte: (1) </a:t>
            </a:r>
            <a:r>
              <a:rPr lang="en-US" b="0" i="0">
                <a:solidFill>
                  <a:srgbClr val="212121"/>
                </a:solidFill>
                <a:effectLst/>
                <a:latin typeface="system-ui"/>
              </a:rPr>
              <a:t>de Freitas MG, Silva END. Direct and indirect costs attributed to alcohol consumption in Brazil, 2010 to 2018. </a:t>
            </a:r>
            <a:r>
              <a:rPr lang="en-US" b="0" i="0" err="1">
                <a:solidFill>
                  <a:srgbClr val="212121"/>
                </a:solidFill>
                <a:effectLst/>
                <a:latin typeface="system-ui"/>
              </a:rPr>
              <a:t>PLoS</a:t>
            </a:r>
            <a:r>
              <a:rPr lang="en-US" b="0" i="0">
                <a:solidFill>
                  <a:srgbClr val="212121"/>
                </a:solidFill>
                <a:effectLst/>
                <a:latin typeface="system-ui"/>
              </a:rPr>
              <a:t> One. 2022 Oct 25;17(10):e0270115. </a:t>
            </a:r>
            <a:r>
              <a:rPr lang="en-US" b="0" i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b="0" i="0">
                <a:solidFill>
                  <a:srgbClr val="212121"/>
                </a:solidFill>
                <a:effectLst/>
                <a:latin typeface="system-ui"/>
              </a:rPr>
              <a:t>: 10.1371/journal.pone.0270115. PMID: 36282815; PMCID: PMC9595536. https://</a:t>
            </a:r>
            <a:r>
              <a:rPr lang="en-US" b="0" i="0" err="1">
                <a:solidFill>
                  <a:srgbClr val="212121"/>
                </a:solidFill>
                <a:effectLst/>
                <a:latin typeface="system-ui"/>
              </a:rPr>
              <a:t>pubmed.ncbi.nlm.nih.gov</a:t>
            </a:r>
            <a:r>
              <a:rPr lang="en-US" b="0" i="0">
                <a:solidFill>
                  <a:srgbClr val="212121"/>
                </a:solidFill>
                <a:effectLst/>
                <a:latin typeface="system-ui"/>
              </a:rPr>
              <a:t>/36282815/</a:t>
            </a:r>
          </a:p>
          <a:p>
            <a:r>
              <a:rPr lang="en-US" b="0" i="0">
                <a:solidFill>
                  <a:srgbClr val="212121"/>
                </a:solidFill>
                <a:effectLst/>
                <a:latin typeface="system-ui"/>
              </a:rPr>
              <a:t>(2) </a:t>
            </a:r>
            <a:r>
              <a:rPr lang="pt-BR" sz="1200"/>
              <a:t>(</a:t>
            </a:r>
            <a:r>
              <a:rPr lang="en-US" sz="1200"/>
              <a:t>Fonte: SIH, 2010-2020)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00126-7ADE-B749-B322-4389FA36421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16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>
              <a:solidFill>
                <a:srgbClr val="555555"/>
              </a:solidFill>
              <a:latin typeface="Titillium Web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00126-7ADE-B749-B322-4389FA36421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035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00126-7ADE-B749-B322-4389FA36421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237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00126-7ADE-B749-B322-4389FA36421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40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7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900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252829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9738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91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778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409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01233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102787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88420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111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86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82655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648867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462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 dirty="0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939643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000000">
                    <a:lumMod val="95000"/>
                    <a:lumOff val="5000"/>
                  </a:srgb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337760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743247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03366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0116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48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31D22C0-78F3-7F3E-E486-68D681C9F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536676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843917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977210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314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262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477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763901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663578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056572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9559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448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64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 dirty="0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dirty="0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68695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12760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089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1710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4798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872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1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9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1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628281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cs.org.ar/wp-content/uploads/brasil_.pdf" TargetMode="Externa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4_F32A308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4380-D6EE-5F02-E2AB-0DEA4518C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9727" y="1228854"/>
            <a:ext cx="9966448" cy="2620238"/>
          </a:xfrm>
        </p:spPr>
        <p:txBody>
          <a:bodyPr>
            <a:normAutofit fontScale="90000"/>
          </a:bodyPr>
          <a:lstStyle/>
          <a:p>
            <a:r>
              <a:rPr lang="pt-BR" sz="4400" dirty="0" smtClean="0"/>
              <a:t>Doenças </a:t>
            </a:r>
            <a:r>
              <a:rPr lang="pt-BR" sz="4400" dirty="0"/>
              <a:t>Crônicas Não </a:t>
            </a:r>
            <a:r>
              <a:rPr lang="pt-BR" sz="4400" dirty="0" smtClean="0"/>
              <a:t>Transmissíveis e os impactos </a:t>
            </a:r>
            <a:r>
              <a:rPr lang="pt-BR" sz="4400" dirty="0"/>
              <a:t>na </a:t>
            </a:r>
            <a:r>
              <a:rPr lang="pt-BR" sz="4400" dirty="0" smtClean="0"/>
              <a:t>saúde </a:t>
            </a:r>
            <a:r>
              <a:rPr lang="pt-BR" sz="4400" dirty="0"/>
              <a:t>e no SUS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27374" y="4534946"/>
            <a:ext cx="10362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Maria del Carmen Bisi Molina – Diretora do DAENT/SVSA/MS </a:t>
            </a:r>
          </a:p>
          <a:p>
            <a:endParaRPr lang="pt-BR" sz="1600" dirty="0"/>
          </a:p>
          <a:p>
            <a:r>
              <a:rPr lang="pt-BR" sz="1600" dirty="0" smtClean="0"/>
              <a:t>Letícia Cardoso - Coordenadora </a:t>
            </a:r>
            <a:r>
              <a:rPr lang="pt-BR" sz="1600" dirty="0"/>
              <a:t>Geral da Vigilância de Doenças e Agravos Não </a:t>
            </a:r>
            <a:r>
              <a:rPr lang="pt-BR" sz="1600" dirty="0" smtClean="0"/>
              <a:t>Transmissíveis/DAENT/SVSA/MS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9380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4" t="16137" r="23392" b="13966"/>
          <a:stretch/>
        </p:blipFill>
        <p:spPr>
          <a:xfrm>
            <a:off x="518908" y="1409944"/>
            <a:ext cx="5871592" cy="4683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3" y="293664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 dirty="0"/>
              <a:t>Álcool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4159" y="415091"/>
            <a:ext cx="7953376" cy="385454"/>
          </a:xfrm>
        </p:spPr>
        <p:txBody>
          <a:bodyPr lIns="91440" tIns="45720" rIns="91440" bIns="45720" anchor="t"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2000" dirty="0" err="1">
                <a:latin typeface="Montserrat"/>
                <a:ea typeface="+mn-lt"/>
                <a:cs typeface="+mn-lt"/>
              </a:rPr>
              <a:t>Prevalência</a:t>
            </a:r>
            <a:r>
              <a:rPr lang="en-US" sz="2000" dirty="0">
                <a:latin typeface="Montserrat"/>
                <a:ea typeface="+mn-lt"/>
                <a:cs typeface="+mn-lt"/>
              </a:rPr>
              <a:t> de 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uso</a:t>
            </a:r>
            <a:r>
              <a:rPr lang="en-US" sz="2000" dirty="0">
                <a:latin typeface="Montserrat"/>
                <a:ea typeface="+mn-lt"/>
                <a:cs typeface="+mn-lt"/>
              </a:rPr>
              <a:t> e 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consumo</a:t>
            </a:r>
            <a:endParaRPr lang="pt-BR" sz="2000" dirty="0">
              <a:latin typeface="Montserra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F96907-83A9-EA0D-5E7A-806A015E5277}"/>
              </a:ext>
            </a:extLst>
          </p:cNvPr>
          <p:cNvSpPr txBox="1"/>
          <p:nvPr/>
        </p:nvSpPr>
        <p:spPr>
          <a:xfrm>
            <a:off x="6494953" y="5040931"/>
            <a:ext cx="51977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4 doses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mulheres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 5 doses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para</a:t>
            </a:r>
          </a:p>
          <a:p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homens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uma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mesma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ocasião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tângulo Arredondado 7"/>
          <p:cNvSpPr/>
          <p:nvPr/>
        </p:nvSpPr>
        <p:spPr>
          <a:xfrm>
            <a:off x="6140741" y="1563883"/>
            <a:ext cx="2608975" cy="4326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F679A-5DD6-A688-3760-8E82194C5D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51858" y="1577298"/>
            <a:ext cx="5197728" cy="1861606"/>
          </a:xfrm>
        </p:spPr>
        <p:txBody>
          <a:bodyPr lIns="91440" tIns="45720" rIns="91440" bIns="45720" anchor="t"/>
          <a:lstStyle/>
          <a:p>
            <a:pPr algn="l"/>
            <a:r>
              <a:rPr lang="pt-BR" sz="2400" b="1" dirty="0">
                <a:solidFill>
                  <a:schemeClr val="bg1"/>
                </a:solidFill>
              </a:rPr>
              <a:t>VIGITEL 2021</a:t>
            </a:r>
          </a:p>
          <a:p>
            <a:pPr algn="l"/>
            <a:r>
              <a:rPr lang="pt-BR" sz="1500" b="1" dirty="0">
                <a:solidFill>
                  <a:schemeClr val="accent1"/>
                </a:solidFill>
                <a:ea typeface="+mn-lt"/>
                <a:cs typeface="+mn-lt"/>
              </a:rPr>
              <a:t>44,6% </a:t>
            </a:r>
            <a:r>
              <a:rPr lang="pt-BR" sz="1500" dirty="0"/>
              <a:t>da população adulta tem o hábito de consumir bebidas alcóolicas.</a:t>
            </a:r>
            <a:endParaRPr lang="pt-BR" sz="1500" dirty="0">
              <a:ea typeface="Roboto"/>
              <a:cs typeface="Roboto"/>
            </a:endParaRPr>
          </a:p>
          <a:p>
            <a:pPr algn="l"/>
            <a:r>
              <a:rPr lang="pt-BR" sz="1500" b="1" dirty="0">
                <a:solidFill>
                  <a:schemeClr val="accent1"/>
                </a:solidFill>
                <a:ea typeface="+mn-lt"/>
                <a:cs typeface="+mn-lt"/>
              </a:rPr>
              <a:t>18,3</a:t>
            </a:r>
            <a:r>
              <a:rPr lang="pt-BR" sz="1500" b="1" dirty="0">
                <a:solidFill>
                  <a:schemeClr val="accent1"/>
                </a:solidFill>
              </a:rPr>
              <a:t>% </a:t>
            </a:r>
            <a:r>
              <a:rPr lang="pt-BR" sz="1500" dirty="0"/>
              <a:t>consomem de forma abusiva*</a:t>
            </a:r>
            <a:endParaRPr lang="pt-BR" sz="1500" dirty="0">
              <a:ea typeface="Roboto"/>
              <a:cs typeface="Roboto"/>
            </a:endParaRPr>
          </a:p>
          <a:p>
            <a:pPr algn="l"/>
            <a:r>
              <a:rPr lang="pt-BR" sz="1500" b="1" dirty="0">
                <a:solidFill>
                  <a:schemeClr val="accent1"/>
                </a:solidFill>
                <a:ea typeface="+mn-lt"/>
                <a:cs typeface="+mn-lt"/>
              </a:rPr>
              <a:t>63%</a:t>
            </a:r>
            <a:r>
              <a:rPr lang="pt-BR" sz="1500" dirty="0"/>
              <a:t> de aumento do consumo abusivo  entre as mulheres de 2006 a 2021.</a:t>
            </a:r>
            <a:endParaRPr lang="pt-BR" sz="1500" dirty="0">
              <a:ea typeface="Roboto"/>
              <a:cs typeface="Roboto"/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6140740" y="3502653"/>
            <a:ext cx="5608845" cy="43269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6AF7982-7174-2411-C9ED-367794B82894}"/>
              </a:ext>
            </a:extLst>
          </p:cNvPr>
          <p:cNvSpPr txBox="1">
            <a:spLocks/>
          </p:cNvSpPr>
          <p:nvPr/>
        </p:nvSpPr>
        <p:spPr>
          <a:xfrm>
            <a:off x="6494953" y="3506016"/>
            <a:ext cx="5350301" cy="192946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b="1" dirty="0">
                <a:solidFill>
                  <a:schemeClr val="bg1"/>
                </a:solidFill>
              </a:rPr>
              <a:t>Pesquisa Nacional de Saúde </a:t>
            </a:r>
            <a:r>
              <a:rPr lang="pt-BR" sz="2400" b="1">
                <a:solidFill>
                  <a:schemeClr val="bg1"/>
                </a:solidFill>
              </a:rPr>
              <a:t>(PNS)</a:t>
            </a:r>
            <a:endParaRPr lang="pt-BR" sz="2400" dirty="0">
              <a:solidFill>
                <a:schemeClr val="bg1"/>
              </a:solidFill>
            </a:endParaRPr>
          </a:p>
          <a:p>
            <a:pPr algn="l"/>
            <a:r>
              <a:rPr lang="pt-BR" sz="1500" dirty="0"/>
              <a:t>Consumo de bebidas alcoólicas 1x ou mais na semana aumentou de </a:t>
            </a:r>
            <a:r>
              <a:rPr lang="pt-BR" sz="1500" b="1" dirty="0">
                <a:solidFill>
                  <a:schemeClr val="accent1"/>
                </a:solidFill>
                <a:ea typeface="+mn-lt"/>
                <a:cs typeface="+mn-lt"/>
              </a:rPr>
              <a:t>23,90%</a:t>
            </a:r>
            <a:r>
              <a:rPr lang="pt-BR" sz="1500" dirty="0"/>
              <a:t> para </a:t>
            </a:r>
            <a:r>
              <a:rPr lang="pt-BR" sz="1500" b="1" dirty="0">
                <a:solidFill>
                  <a:schemeClr val="accent1"/>
                </a:solidFill>
                <a:ea typeface="+mn-lt"/>
                <a:cs typeface="+mn-lt"/>
              </a:rPr>
              <a:t>26,40% </a:t>
            </a:r>
            <a:r>
              <a:rPr lang="pt-BR" sz="1500" dirty="0"/>
              <a:t>de 2013 para 2019.</a:t>
            </a:r>
            <a:endParaRPr lang="pt-BR" sz="1500" dirty="0">
              <a:ea typeface="Roboto"/>
              <a:cs typeface="Roboto"/>
            </a:endParaRPr>
          </a:p>
          <a:p>
            <a:pPr algn="l"/>
            <a:r>
              <a:rPr lang="pt-BR" sz="1500" dirty="0"/>
              <a:t>Consumo abusivo de bebidas alcóolicas aumentou de </a:t>
            </a:r>
            <a:r>
              <a:rPr lang="pt-BR" sz="1500" b="1" dirty="0">
                <a:solidFill>
                  <a:schemeClr val="accent1"/>
                </a:solidFill>
                <a:ea typeface="+mn-lt"/>
                <a:cs typeface="+mn-lt"/>
              </a:rPr>
              <a:t>13,6%</a:t>
            </a:r>
            <a:r>
              <a:rPr lang="pt-BR" sz="1500" dirty="0"/>
              <a:t> para </a:t>
            </a:r>
            <a:r>
              <a:rPr lang="pt-BR" sz="1500" b="1" dirty="0">
                <a:solidFill>
                  <a:schemeClr val="accent1"/>
                </a:solidFill>
                <a:ea typeface="+mn-lt"/>
                <a:cs typeface="+mn-lt"/>
              </a:rPr>
              <a:t>17,10%</a:t>
            </a:r>
            <a:r>
              <a:rPr lang="pt-BR" sz="1500" dirty="0"/>
              <a:t> de 2013 para 2019.</a:t>
            </a:r>
            <a:endParaRPr lang="pt-BR" sz="1500" dirty="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0513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2351803" y="4372316"/>
            <a:ext cx="8539602" cy="9131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956654" y="4186699"/>
            <a:ext cx="1511794" cy="7046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351803" y="3273557"/>
            <a:ext cx="8539602" cy="7046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956654" y="3087940"/>
            <a:ext cx="1511794" cy="7046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2350405" y="2248701"/>
            <a:ext cx="8539602" cy="7046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232720" y="2063084"/>
            <a:ext cx="1234329" cy="7046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561AFD3-3D15-6E1B-FD10-0E0368AA72B7}"/>
              </a:ext>
            </a:extLst>
          </p:cNvPr>
          <p:cNvSpPr txBox="1"/>
          <p:nvPr/>
        </p:nvSpPr>
        <p:spPr>
          <a:xfrm>
            <a:off x="4724400" y="320040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sz="2400">
              <a:latin typeface="Calibri"/>
              <a:cs typeface="Calibri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5624FCD-8A88-8679-791C-4D648195BFE9}"/>
              </a:ext>
            </a:extLst>
          </p:cNvPr>
          <p:cNvSpPr txBox="1">
            <a:spLocks/>
          </p:cNvSpPr>
          <p:nvPr/>
        </p:nvSpPr>
        <p:spPr>
          <a:xfrm>
            <a:off x="3994716" y="1821229"/>
            <a:ext cx="6819942" cy="607921"/>
          </a:xfrm>
          <a:prstGeom prst="rect">
            <a:avLst/>
          </a:prstGeom>
        </p:spPr>
        <p:txBody>
          <a:bodyPr wrap="none"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Pesquisa Nacional de Saúde do Escolar – </a:t>
            </a:r>
            <a:r>
              <a:rPr lang="pt-BR" sz="2000" b="1" dirty="0" err="1"/>
              <a:t>PeNSE</a:t>
            </a:r>
            <a:r>
              <a:rPr lang="pt-BR" sz="2000" b="1" dirty="0"/>
              <a:t> 2019</a:t>
            </a:r>
            <a:endParaRPr lang="pt-BR" sz="2000" b="1" dirty="0">
              <a:ea typeface="Roboto"/>
              <a:cs typeface="Roboto"/>
            </a:endParaRPr>
          </a:p>
          <a:p>
            <a:endParaRPr lang="pt-BR" sz="2000" b="1" dirty="0">
              <a:solidFill>
                <a:srgbClr val="595959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Roboto"/>
              <a:ea typeface="Roboto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Roboto"/>
              <a:ea typeface="Roboto"/>
              <a:cs typeface="Calibri"/>
            </a:endParaRPr>
          </a:p>
          <a:p>
            <a:endParaRPr lang="pt-BR" sz="2000" dirty="0">
              <a:solidFill>
                <a:srgbClr val="000000"/>
              </a:solidFill>
              <a:ea typeface="Roboto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75CDE-0F51-1656-63FE-E6674363DD75}"/>
              </a:ext>
            </a:extLst>
          </p:cNvPr>
          <p:cNvSpPr txBox="1"/>
          <p:nvPr/>
        </p:nvSpPr>
        <p:spPr>
          <a:xfrm>
            <a:off x="1362645" y="2064767"/>
            <a:ext cx="110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63%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8B186-0F37-8CC2-1D41-2112CE889491}"/>
              </a:ext>
            </a:extLst>
          </p:cNvPr>
          <p:cNvSpPr txBox="1"/>
          <p:nvPr/>
        </p:nvSpPr>
        <p:spPr>
          <a:xfrm>
            <a:off x="2467050" y="2249135"/>
            <a:ext cx="8207211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Roboto"/>
                <a:ea typeface="Roboto"/>
                <a:cs typeface="Calibri"/>
              </a:rPr>
              <a:t>Dos adolescentes escolares de 13 a 17 anos experimentaram bebidas alcoólicas </a:t>
            </a:r>
          </a:p>
          <a:p>
            <a:r>
              <a:rPr lang="pt-BR" sz="1800" dirty="0">
                <a:solidFill>
                  <a:schemeClr val="bg1"/>
                </a:solidFill>
                <a:latin typeface="Roboto"/>
                <a:ea typeface="Roboto"/>
                <a:cs typeface="Calibri"/>
              </a:rPr>
              <a:t>alguma vez na vida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08626-FDC4-5B65-2CF2-3E10AB764458}"/>
              </a:ext>
            </a:extLst>
          </p:cNvPr>
          <p:cNvSpPr txBox="1"/>
          <p:nvPr/>
        </p:nvSpPr>
        <p:spPr>
          <a:xfrm>
            <a:off x="985603" y="4210702"/>
            <a:ext cx="148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26,8%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5B292A-0D67-D058-9AF8-4570E0245D90}"/>
              </a:ext>
            </a:extLst>
          </p:cNvPr>
          <p:cNvSpPr txBox="1"/>
          <p:nvPr/>
        </p:nvSpPr>
        <p:spPr>
          <a:xfrm>
            <a:off x="1009569" y="3117112"/>
            <a:ext cx="148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34,6%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57073-A0E3-F5FD-B43D-8A48B82A6AC5}"/>
              </a:ext>
            </a:extLst>
          </p:cNvPr>
          <p:cNvSpPr txBox="1"/>
          <p:nvPr/>
        </p:nvSpPr>
        <p:spPr>
          <a:xfrm>
            <a:off x="2494974" y="3297281"/>
            <a:ext cx="8327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Roboto"/>
                <a:ea typeface="Roboto"/>
                <a:cs typeface="Calibri"/>
              </a:rPr>
              <a:t>D</a:t>
            </a:r>
            <a:r>
              <a:rPr lang="pt-BR" sz="1800" dirty="0">
                <a:latin typeface="Roboto"/>
                <a:ea typeface="Roboto"/>
                <a:cs typeface="Calibri"/>
              </a:rPr>
              <a:t>os escolares de 13 a 17 anos que tomaram a primeira dose de bebida alcoólica com 13 anos ou menos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DE32B6-FD06-8112-05D5-78A3B10298DC}"/>
              </a:ext>
            </a:extLst>
          </p:cNvPr>
          <p:cNvSpPr txBox="1"/>
          <p:nvPr/>
        </p:nvSpPr>
        <p:spPr>
          <a:xfrm>
            <a:off x="2539086" y="4350111"/>
            <a:ext cx="8327844" cy="763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ea typeface="+mn-lt"/>
                <a:cs typeface="+mn-lt"/>
              </a:rPr>
              <a:t>D</a:t>
            </a:r>
            <a:r>
              <a:rPr lang="pt-BR" sz="1800" dirty="0">
                <a:solidFill>
                  <a:schemeClr val="bg1"/>
                </a:solidFill>
                <a:ea typeface="+mn-lt"/>
                <a:cs typeface="+mn-lt"/>
              </a:rPr>
              <a:t>os escolares de 13 a 17 anos que consumiram bebidas alcoólicas pelo menos um dia nos 30 dias anteriores à pesquisa compraram em loja, mercado, bar, botequim ou padaria 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253" y="293664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 dirty="0"/>
              <a:t>Álcool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6320" y="460538"/>
            <a:ext cx="7953376" cy="385454"/>
          </a:xfrm>
        </p:spPr>
        <p:txBody>
          <a:bodyPr lIns="91440" tIns="45720" rIns="91440" bIns="45720" anchor="t"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2000" dirty="0" err="1">
                <a:latin typeface="Montserrat"/>
                <a:ea typeface="+mn-lt"/>
                <a:cs typeface="+mn-lt"/>
              </a:rPr>
              <a:t>Prevalência</a:t>
            </a:r>
            <a:r>
              <a:rPr lang="en-US" sz="2000" dirty="0">
                <a:latin typeface="Montserrat"/>
                <a:ea typeface="+mn-lt"/>
                <a:cs typeface="+mn-lt"/>
              </a:rPr>
              <a:t> de 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uso</a:t>
            </a:r>
            <a:r>
              <a:rPr lang="en-US" sz="2000" dirty="0">
                <a:latin typeface="Montserrat"/>
                <a:ea typeface="+mn-lt"/>
                <a:cs typeface="+mn-lt"/>
              </a:rPr>
              <a:t> e 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consumo</a:t>
            </a:r>
            <a:endParaRPr lang="pt-BR" sz="20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9136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624" y="338348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/>
              <a:t>Álcool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5742" y="494194"/>
            <a:ext cx="7953376" cy="385454"/>
          </a:xfrm>
        </p:spPr>
        <p:txBody>
          <a:bodyPr lIns="91440" tIns="45720" rIns="91440" bIns="45720" anchor="t"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latin typeface="Montserrat"/>
                <a:ea typeface="+mn-lt"/>
                <a:cs typeface="+mn-lt"/>
              </a:rPr>
              <a:t>Custos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na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saúde</a:t>
            </a:r>
            <a:endParaRPr lang="pt-BR" sz="2000" dirty="0">
              <a:latin typeface="Montserra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F679A-5DD6-A688-3760-8E82194C5D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9804" y="1267866"/>
            <a:ext cx="10717826" cy="4335027"/>
          </a:xfrm>
        </p:spPr>
        <p:txBody>
          <a:bodyPr lIns="91440" tIns="45720" rIns="91440" bIns="45720" anchor="t"/>
          <a:lstStyle/>
          <a:p>
            <a:pPr algn="l">
              <a:lnSpc>
                <a:spcPct val="100000"/>
              </a:lnSpc>
            </a:pPr>
            <a:r>
              <a:rPr lang="en-US" sz="2400" dirty="0"/>
              <a:t>No </a:t>
            </a:r>
            <a:r>
              <a:rPr lang="en-US" sz="2400" dirty="0" err="1"/>
              <a:t>Brasil</a:t>
            </a:r>
            <a:r>
              <a:rPr lang="en-US" sz="2400" dirty="0"/>
              <a:t>,  entre 2010 e 2018 o </a:t>
            </a:r>
            <a:r>
              <a:rPr lang="en-US" sz="2400" dirty="0" err="1"/>
              <a:t>custo</a:t>
            </a:r>
            <a:r>
              <a:rPr lang="en-US" sz="2400" dirty="0"/>
              <a:t> (</a:t>
            </a:r>
            <a:r>
              <a:rPr lang="en-US" sz="2400" dirty="0" err="1"/>
              <a:t>direto</a:t>
            </a:r>
            <a:r>
              <a:rPr lang="en-US" sz="2400" dirty="0"/>
              <a:t> e </a:t>
            </a:r>
            <a:r>
              <a:rPr lang="en-US" sz="2400" dirty="0" err="1"/>
              <a:t>indireto</a:t>
            </a:r>
            <a:r>
              <a:rPr lang="en-US" sz="2400" dirty="0"/>
              <a:t>) total </a:t>
            </a:r>
            <a:r>
              <a:rPr lang="en-US" sz="2400" dirty="0" err="1"/>
              <a:t>atribuível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álcool</a:t>
            </a:r>
            <a:r>
              <a:rPr lang="en-US" sz="2400" dirty="0"/>
              <a:t> no </a:t>
            </a:r>
            <a:r>
              <a:rPr lang="en-US" sz="2400" dirty="0" err="1"/>
              <a:t>período</a:t>
            </a:r>
            <a:r>
              <a:rPr lang="en-US" sz="2400" dirty="0"/>
              <a:t> </a:t>
            </a:r>
            <a:r>
              <a:rPr lang="en-US" sz="2400" dirty="0" err="1"/>
              <a:t>foi</a:t>
            </a:r>
            <a:r>
              <a:rPr lang="en-US" sz="2400" dirty="0"/>
              <a:t> de </a:t>
            </a:r>
            <a:r>
              <a:rPr lang="en-US" sz="2400" b="1" dirty="0" err="1"/>
              <a:t>Int</a:t>
            </a:r>
            <a:r>
              <a:rPr lang="en-US" sz="2400" b="1" dirty="0"/>
              <a:t>$ 1.487.417.115,43(1).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Gastos</a:t>
            </a:r>
            <a:r>
              <a:rPr lang="en-US" sz="2400" dirty="0"/>
              <a:t> </a:t>
            </a:r>
            <a:r>
              <a:rPr lang="en-US" sz="2400" dirty="0" err="1"/>
              <a:t>Hospitalares</a:t>
            </a:r>
            <a:r>
              <a:rPr lang="en-US" sz="2400" dirty="0"/>
              <a:t>: </a:t>
            </a:r>
            <a:r>
              <a:rPr lang="en-US" sz="2400" dirty="0" err="1"/>
              <a:t>Int</a:t>
            </a:r>
            <a:r>
              <a:rPr lang="en-US" sz="2400" dirty="0"/>
              <a:t>$ 737.834.696,89:</a:t>
            </a:r>
            <a:endParaRPr lang="en-US" sz="2400" dirty="0">
              <a:ea typeface="Roboto"/>
              <a:cs typeface="Roboto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Atendimentos</a:t>
            </a:r>
            <a:r>
              <a:rPr lang="en-US" sz="2400" dirty="0"/>
              <a:t> </a:t>
            </a:r>
            <a:r>
              <a:rPr lang="en-US" sz="2400" dirty="0" err="1"/>
              <a:t>ambulatoriais</a:t>
            </a:r>
            <a:r>
              <a:rPr lang="en-US" sz="2400" dirty="0"/>
              <a:t>: </a:t>
            </a:r>
            <a:r>
              <a:rPr lang="en-US" sz="2400" dirty="0" err="1"/>
              <a:t>Int</a:t>
            </a:r>
            <a:r>
              <a:rPr lang="en-US" sz="2400" dirty="0"/>
              <a:t>$ 416.052.029,75:</a:t>
            </a:r>
            <a:endParaRPr lang="en-US" sz="2400" dirty="0">
              <a:ea typeface="Roboto"/>
              <a:cs typeface="Roboto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Absenteísmo</a:t>
            </a:r>
            <a:r>
              <a:rPr lang="en-US" sz="2400" dirty="0"/>
              <a:t> no </a:t>
            </a:r>
            <a:r>
              <a:rPr lang="en-US" sz="2400" dirty="0" err="1"/>
              <a:t>trabalho</a:t>
            </a:r>
            <a:r>
              <a:rPr lang="en-US" sz="2400" dirty="0"/>
              <a:t>: </a:t>
            </a:r>
            <a:r>
              <a:rPr lang="en-US" sz="2400" dirty="0" err="1"/>
              <a:t>Int</a:t>
            </a:r>
            <a:r>
              <a:rPr lang="en-US" sz="2400" dirty="0"/>
              <a:t>$ 333.530.388,79.</a:t>
            </a:r>
            <a:endParaRPr lang="pt-BR" sz="2400" dirty="0">
              <a:solidFill>
                <a:srgbClr val="000000"/>
              </a:solidFill>
              <a:latin typeface="Calibri"/>
              <a:ea typeface="Roboto"/>
              <a:cs typeface="Calibri"/>
            </a:endParaRPr>
          </a:p>
          <a:p>
            <a:pPr marL="285750" indent="-285750" algn="l">
              <a:lnSpc>
                <a:spcPct val="100000"/>
              </a:lnSpc>
              <a:buChar char="•"/>
            </a:pPr>
            <a:r>
              <a:rPr lang="pt-BR" sz="2400" dirty="0"/>
              <a:t>Custos com internações devido a causas plenamente atribuíveis ao consumo de álcool: 100 MILHÕES/ANO (2).</a:t>
            </a:r>
            <a:endParaRPr lang="en-US" sz="2400" b="1" dirty="0">
              <a:solidFill>
                <a:srgbClr val="000000"/>
              </a:solidFill>
              <a:ea typeface="Roboto"/>
              <a:cs typeface="Roboto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4F7088-166B-6044-BEE1-B389907E78B8}"/>
              </a:ext>
            </a:extLst>
          </p:cNvPr>
          <p:cNvSpPr txBox="1"/>
          <p:nvPr/>
        </p:nvSpPr>
        <p:spPr>
          <a:xfrm>
            <a:off x="947497" y="4904328"/>
            <a:ext cx="10297006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dirty="0">
                <a:ea typeface="+mn-lt"/>
                <a:cs typeface="+mn-lt"/>
              </a:rPr>
              <a:t>O custo do consumo de álcool para a sociedade é estimado em mais de 1% do PIB para os países de renda média ou alta (THE SOBERING TRUTH, 2021).</a:t>
            </a:r>
          </a:p>
          <a:p>
            <a:pPr algn="l"/>
            <a:endParaRPr lang="pt-BR" dirty="0">
              <a:ea typeface="Roboto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22EAF-AE6C-5737-D417-5B44C6E92EE4}"/>
              </a:ext>
            </a:extLst>
          </p:cNvPr>
          <p:cNvSpPr txBox="1"/>
          <p:nvPr/>
        </p:nvSpPr>
        <p:spPr>
          <a:xfrm>
            <a:off x="648259" y="6421754"/>
            <a:ext cx="939539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000" dirty="0"/>
              <a:t>Fonte: (1) </a:t>
            </a:r>
            <a:r>
              <a:rPr lang="en-US" sz="1000" b="0" i="0" dirty="0">
                <a:solidFill>
                  <a:srgbClr val="212121"/>
                </a:solidFill>
                <a:effectLst/>
              </a:rPr>
              <a:t>de Freitas MG, Silva END. Direct and indirect costs attributed to alcohol consumption in Brazil, 2010 to 2018. </a:t>
            </a:r>
            <a:r>
              <a:rPr lang="en-US" sz="1000" b="0" i="0" dirty="0" err="1">
                <a:solidFill>
                  <a:srgbClr val="212121"/>
                </a:solidFill>
                <a:effectLst/>
              </a:rPr>
              <a:t>PLoS</a:t>
            </a:r>
            <a:r>
              <a:rPr lang="en-US" sz="1000" b="0" i="0" dirty="0">
                <a:solidFill>
                  <a:srgbClr val="212121"/>
                </a:solidFill>
                <a:effectLst/>
              </a:rPr>
              <a:t> One. 2022 Oct 25;17(10):e0270115. </a:t>
            </a:r>
            <a:r>
              <a:rPr lang="en-US" sz="1000" b="0" i="0" dirty="0">
                <a:solidFill>
                  <a:srgbClr val="212121"/>
                </a:solidFill>
                <a:effectLst/>
                <a:hlinkClick r:id="rId3"/>
              </a:rPr>
              <a:t>https://pubmed.ncbi.nlm.nih.gov/36282815/</a:t>
            </a:r>
            <a:r>
              <a:rPr lang="en-US" sz="1000" b="0" i="0" dirty="0">
                <a:solidFill>
                  <a:srgbClr val="212121"/>
                </a:solidFill>
                <a:effectLst/>
              </a:rPr>
              <a:t>; (2) </a:t>
            </a:r>
            <a:r>
              <a:rPr lang="pt-BR" sz="1000" dirty="0"/>
              <a:t>(</a:t>
            </a:r>
            <a:r>
              <a:rPr lang="en-US" sz="1000" dirty="0"/>
              <a:t>Fonte: SIH, 2010-2020)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41819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F679A-5DD6-A688-3760-8E82194C5D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750" y="1648232"/>
            <a:ext cx="11491874" cy="5251148"/>
          </a:xfrm>
          <a:noFill/>
        </p:spPr>
        <p:txBody>
          <a:bodyPr lIns="91440" tIns="45720" rIns="91440" bIns="45720" anchor="t"/>
          <a:lstStyle/>
          <a:p>
            <a:pPr algn="just"/>
            <a:r>
              <a:rPr lang="en-US" sz="1500" dirty="0"/>
              <a:t>A OMS </a:t>
            </a:r>
            <a:r>
              <a:rPr lang="en-US" sz="1500" dirty="0" err="1"/>
              <a:t>aponta</a:t>
            </a:r>
            <a:r>
              <a:rPr lang="en-US" sz="1500" dirty="0"/>
              <a:t> a </a:t>
            </a:r>
            <a:r>
              <a:rPr lang="en-US" sz="1500" dirty="0" err="1"/>
              <a:t>taxação</a:t>
            </a:r>
            <a:r>
              <a:rPr lang="en-US" sz="1500" dirty="0"/>
              <a:t> e </a:t>
            </a:r>
            <a:r>
              <a:rPr lang="en-US" sz="1500" dirty="0" err="1"/>
              <a:t>política</a:t>
            </a:r>
            <a:r>
              <a:rPr lang="en-US" sz="1500" dirty="0"/>
              <a:t> de </a:t>
            </a:r>
            <a:r>
              <a:rPr lang="en-US" sz="1500" dirty="0" err="1"/>
              <a:t>preço</a:t>
            </a:r>
            <a:r>
              <a:rPr lang="en-US" sz="1500" dirty="0"/>
              <a:t> </a:t>
            </a:r>
            <a:r>
              <a:rPr lang="en-US" sz="1500" dirty="0" err="1"/>
              <a:t>como</a:t>
            </a:r>
            <a:r>
              <a:rPr lang="en-US" sz="1500" dirty="0"/>
              <a:t> as </a:t>
            </a:r>
            <a:r>
              <a:rPr lang="en-US" sz="1500" dirty="0" err="1"/>
              <a:t>estratégias</a:t>
            </a:r>
            <a:r>
              <a:rPr lang="en-US" sz="1500" dirty="0"/>
              <a:t> </a:t>
            </a:r>
            <a:r>
              <a:rPr lang="en-US" sz="1500" dirty="0" err="1"/>
              <a:t>mais</a:t>
            </a:r>
            <a:r>
              <a:rPr lang="en-US" sz="1500" dirty="0"/>
              <a:t> </a:t>
            </a:r>
            <a:r>
              <a:rPr lang="en-US" sz="1500" dirty="0" err="1"/>
              <a:t>custo-efetivas</a:t>
            </a:r>
            <a:r>
              <a:rPr lang="en-US" sz="1500" dirty="0"/>
              <a:t> para a </a:t>
            </a:r>
            <a:r>
              <a:rPr lang="en-US" sz="1500" dirty="0" err="1"/>
              <a:t>redução</a:t>
            </a:r>
            <a:r>
              <a:rPr lang="en-US" sz="1500" dirty="0"/>
              <a:t> do consume de </a:t>
            </a:r>
            <a:r>
              <a:rPr lang="en-US" sz="1500" dirty="0" err="1"/>
              <a:t>álcool</a:t>
            </a:r>
            <a:r>
              <a:rPr lang="en-US" sz="1500" dirty="0"/>
              <a:t> (3). </a:t>
            </a:r>
            <a:r>
              <a:rPr lang="en-US" sz="1500" dirty="0" err="1"/>
              <a:t>Destaca</a:t>
            </a:r>
            <a:r>
              <a:rPr lang="en-US" sz="1500" dirty="0"/>
              <a:t> 3 </a:t>
            </a:r>
            <a:r>
              <a:rPr lang="en-US" sz="1500" dirty="0" err="1"/>
              <a:t>experiências</a:t>
            </a:r>
            <a:r>
              <a:rPr lang="en-US" sz="1500" dirty="0"/>
              <a:t> de </a:t>
            </a:r>
            <a:r>
              <a:rPr lang="en-US" sz="1500" dirty="0" err="1"/>
              <a:t>sucesso</a:t>
            </a:r>
            <a:r>
              <a:rPr lang="en-US" sz="1500" dirty="0"/>
              <a:t> com a </a:t>
            </a:r>
            <a:r>
              <a:rPr lang="en-US" sz="1500" dirty="0" err="1"/>
              <a:t>política</a:t>
            </a:r>
            <a:r>
              <a:rPr lang="en-US" sz="1500" dirty="0"/>
              <a:t> de </a:t>
            </a:r>
            <a:r>
              <a:rPr lang="en-US" sz="1500" dirty="0" err="1"/>
              <a:t>taxação</a:t>
            </a:r>
            <a:r>
              <a:rPr lang="en-US" sz="1500" dirty="0"/>
              <a:t>:</a:t>
            </a:r>
            <a:endParaRPr lang="en-US" sz="1500" dirty="0">
              <a:ea typeface="Roboto"/>
              <a:cs typeface="Roboto"/>
            </a:endParaRPr>
          </a:p>
          <a:p>
            <a:pPr marL="285750" indent="-285750" algn="just">
              <a:buChar char="•"/>
            </a:pPr>
            <a:r>
              <a:rPr lang="en-US" sz="1500" dirty="0" err="1">
                <a:ea typeface="Roboto"/>
                <a:cs typeface="Roboto"/>
              </a:rPr>
              <a:t>Lituânia</a:t>
            </a:r>
            <a:r>
              <a:rPr lang="en-US" sz="1500" dirty="0">
                <a:ea typeface="Roboto"/>
                <a:cs typeface="Roboto"/>
              </a:rPr>
              <a:t> - </a:t>
            </a:r>
            <a:r>
              <a:rPr lang="en-US" sz="1500" dirty="0" err="1">
                <a:ea typeface="Roboto"/>
                <a:cs typeface="Roboto"/>
              </a:rPr>
              <a:t>redução</a:t>
            </a:r>
            <a:r>
              <a:rPr lang="en-US" sz="1500" dirty="0">
                <a:ea typeface="Roboto"/>
                <a:cs typeface="Roboto"/>
              </a:rPr>
              <a:t> de 20 % dos </a:t>
            </a:r>
            <a:r>
              <a:rPr lang="en-US" sz="1500" dirty="0" err="1">
                <a:ea typeface="Roboto"/>
                <a:cs typeface="Roboto"/>
              </a:rPr>
              <a:t>anos</a:t>
            </a:r>
            <a:r>
              <a:rPr lang="en-US" sz="1500" dirty="0">
                <a:ea typeface="Roboto"/>
                <a:cs typeface="Roboto"/>
              </a:rPr>
              <a:t> de </a:t>
            </a:r>
            <a:r>
              <a:rPr lang="en-US" sz="1500" dirty="0" err="1">
                <a:ea typeface="Roboto"/>
                <a:cs typeface="Roboto"/>
              </a:rPr>
              <a:t>vida</a:t>
            </a:r>
            <a:r>
              <a:rPr lang="en-US" sz="1500" dirty="0">
                <a:ea typeface="Roboto"/>
                <a:cs typeface="Roboto"/>
              </a:rPr>
              <a:t> </a:t>
            </a:r>
            <a:r>
              <a:rPr lang="en-US" sz="1500" dirty="0" err="1">
                <a:ea typeface="Roboto"/>
                <a:cs typeface="Roboto"/>
              </a:rPr>
              <a:t>perdidos</a:t>
            </a:r>
            <a:r>
              <a:rPr lang="en-US" sz="1500" dirty="0">
                <a:ea typeface="Roboto"/>
                <a:cs typeface="Roboto"/>
              </a:rPr>
              <a:t> </a:t>
            </a:r>
            <a:r>
              <a:rPr lang="en-US" sz="1500" dirty="0" err="1">
                <a:ea typeface="Roboto"/>
                <a:cs typeface="Roboto"/>
              </a:rPr>
              <a:t>ajustados</a:t>
            </a:r>
            <a:r>
              <a:rPr lang="en-US" sz="1500" dirty="0">
                <a:ea typeface="Roboto"/>
                <a:cs typeface="Roboto"/>
              </a:rPr>
              <a:t> </a:t>
            </a:r>
            <a:r>
              <a:rPr lang="en-US" sz="1500" dirty="0" err="1">
                <a:ea typeface="Roboto"/>
                <a:cs typeface="Roboto"/>
              </a:rPr>
              <a:t>por</a:t>
            </a:r>
            <a:r>
              <a:rPr lang="en-US" sz="1500" dirty="0">
                <a:ea typeface="Roboto"/>
                <a:cs typeface="Roboto"/>
              </a:rPr>
              <a:t> </a:t>
            </a:r>
            <a:r>
              <a:rPr lang="en-US" sz="1500" dirty="0" err="1">
                <a:ea typeface="Roboto"/>
                <a:cs typeface="Roboto"/>
              </a:rPr>
              <a:t>incapacidades</a:t>
            </a:r>
            <a:r>
              <a:rPr lang="en-US" sz="1500" dirty="0">
                <a:ea typeface="Roboto"/>
                <a:cs typeface="Roboto"/>
              </a:rPr>
              <a:t>.</a:t>
            </a:r>
          </a:p>
          <a:p>
            <a:pPr marL="285750" indent="-285750" algn="just">
              <a:buChar char="•"/>
            </a:pPr>
            <a:r>
              <a:rPr lang="en-US" sz="1500" dirty="0" err="1">
                <a:ea typeface="Roboto"/>
                <a:cs typeface="Roboto"/>
              </a:rPr>
              <a:t>Escócia</a:t>
            </a:r>
            <a:r>
              <a:rPr lang="en-US" sz="1500" dirty="0">
                <a:ea typeface="Roboto"/>
                <a:cs typeface="Roboto"/>
              </a:rPr>
              <a:t> -  </a:t>
            </a:r>
            <a:r>
              <a:rPr lang="en-US" sz="1500" dirty="0" err="1">
                <a:ea typeface="Roboto"/>
                <a:cs typeface="Roboto"/>
              </a:rPr>
              <a:t>redução</a:t>
            </a:r>
            <a:r>
              <a:rPr lang="en-US" sz="1500" dirty="0">
                <a:ea typeface="Roboto"/>
                <a:cs typeface="Roboto"/>
              </a:rPr>
              <a:t> de 25% de </a:t>
            </a:r>
            <a:r>
              <a:rPr lang="en-US" sz="1500" dirty="0" err="1">
                <a:ea typeface="Roboto"/>
                <a:cs typeface="Roboto"/>
              </a:rPr>
              <a:t>vendas</a:t>
            </a:r>
            <a:r>
              <a:rPr lang="en-US" sz="1500" dirty="0">
                <a:ea typeface="Roboto"/>
                <a:cs typeface="Roboto"/>
              </a:rPr>
              <a:t> </a:t>
            </a:r>
            <a:r>
              <a:rPr lang="en-US" sz="1500" dirty="0" err="1">
                <a:ea typeface="Roboto"/>
                <a:cs typeface="Roboto"/>
              </a:rPr>
              <a:t>ao</a:t>
            </a:r>
            <a:r>
              <a:rPr lang="en-US" sz="1500" dirty="0">
                <a:ea typeface="Roboto"/>
                <a:cs typeface="Roboto"/>
              </a:rPr>
              <a:t> </a:t>
            </a:r>
            <a:r>
              <a:rPr lang="en-US" sz="1500" dirty="0" err="1">
                <a:ea typeface="Roboto"/>
                <a:cs typeface="Roboto"/>
              </a:rPr>
              <a:t>ano</a:t>
            </a:r>
            <a:r>
              <a:rPr lang="en-US" sz="1500" dirty="0">
                <a:ea typeface="Roboto"/>
                <a:cs typeface="Roboto"/>
              </a:rPr>
              <a:t> e de 10% da </a:t>
            </a:r>
            <a:r>
              <a:rPr lang="en-US" sz="1500" dirty="0" err="1">
                <a:ea typeface="Roboto"/>
                <a:cs typeface="Roboto"/>
              </a:rPr>
              <a:t>mortalidade</a:t>
            </a:r>
            <a:r>
              <a:rPr lang="en-US" sz="1500" dirty="0">
                <a:ea typeface="Roboto"/>
                <a:cs typeface="Roboto"/>
              </a:rPr>
              <a:t>.</a:t>
            </a:r>
          </a:p>
          <a:p>
            <a:pPr marL="285750" indent="-285750" algn="just">
              <a:buChar char="•"/>
            </a:pPr>
            <a:r>
              <a:rPr lang="en-US" sz="1500" dirty="0" err="1">
                <a:ea typeface="Roboto"/>
                <a:cs typeface="Roboto"/>
              </a:rPr>
              <a:t>Rússia</a:t>
            </a:r>
            <a:r>
              <a:rPr lang="en-US" sz="1500" dirty="0">
                <a:ea typeface="Roboto"/>
                <a:cs typeface="Roboto"/>
              </a:rPr>
              <a:t> -  </a:t>
            </a:r>
            <a:r>
              <a:rPr lang="en-US" sz="1500" dirty="0" err="1">
                <a:ea typeface="Roboto"/>
                <a:cs typeface="Roboto"/>
              </a:rPr>
              <a:t>redução</a:t>
            </a:r>
            <a:r>
              <a:rPr lang="en-US" sz="1500" dirty="0">
                <a:ea typeface="Roboto"/>
                <a:cs typeface="Roboto"/>
              </a:rPr>
              <a:t> de 43% no </a:t>
            </a:r>
            <a:r>
              <a:rPr lang="en-US" sz="1500" dirty="0" err="1">
                <a:ea typeface="Roboto"/>
                <a:cs typeface="Roboto"/>
              </a:rPr>
              <a:t>consumo</a:t>
            </a:r>
            <a:r>
              <a:rPr lang="en-US" sz="1500" dirty="0">
                <a:ea typeface="Roboto"/>
                <a:cs typeface="Roboto"/>
              </a:rPr>
              <a:t> de </a:t>
            </a:r>
            <a:r>
              <a:rPr lang="en-US" sz="1500" dirty="0" err="1">
                <a:ea typeface="Roboto"/>
                <a:cs typeface="Roboto"/>
              </a:rPr>
              <a:t>álcool</a:t>
            </a:r>
            <a:r>
              <a:rPr lang="en-US" sz="1500" dirty="0">
                <a:ea typeface="Roboto"/>
                <a:cs typeface="Roboto"/>
              </a:rPr>
              <a:t> per capita.</a:t>
            </a:r>
          </a:p>
          <a:p>
            <a:pPr algn="just"/>
            <a:endParaRPr lang="en-US" sz="1500" dirty="0">
              <a:ea typeface="Roboto"/>
              <a:cs typeface="Roboto"/>
            </a:endParaRPr>
          </a:p>
          <a:p>
            <a:pPr algn="just"/>
            <a:r>
              <a:rPr lang="en-US" sz="1500" dirty="0"/>
              <a:t>O </a:t>
            </a:r>
            <a:r>
              <a:rPr lang="en-US" sz="1500" dirty="0" err="1"/>
              <a:t>Relatório</a:t>
            </a:r>
            <a:r>
              <a:rPr lang="en-US" sz="1500" dirty="0"/>
              <a:t> “A </a:t>
            </a:r>
            <a:r>
              <a:rPr lang="en-US" sz="1500" dirty="0" err="1"/>
              <a:t>Verdade</a:t>
            </a:r>
            <a:r>
              <a:rPr lang="en-US" sz="1500" dirty="0"/>
              <a:t> </a:t>
            </a:r>
            <a:r>
              <a:rPr lang="en-US" sz="1500" dirty="0" err="1"/>
              <a:t>Sóbria</a:t>
            </a:r>
            <a:r>
              <a:rPr lang="en-US" sz="1500" dirty="0"/>
              <a:t>: </a:t>
            </a:r>
            <a:r>
              <a:rPr lang="en-US" sz="1500" dirty="0" err="1"/>
              <a:t>Incentivando</a:t>
            </a:r>
            <a:r>
              <a:rPr lang="en-US" sz="1500" dirty="0"/>
              <a:t> </a:t>
            </a:r>
            <a:r>
              <a:rPr lang="en-US" sz="1500" dirty="0" err="1"/>
              <a:t>Mortes</a:t>
            </a:r>
            <a:r>
              <a:rPr lang="en-US" sz="1500" dirty="0"/>
              <a:t> e </a:t>
            </a:r>
            <a:r>
              <a:rPr lang="en-US" sz="1500" dirty="0" err="1"/>
              <a:t>Incapacidades</a:t>
            </a:r>
            <a:r>
              <a:rPr lang="en-US" sz="1500" dirty="0"/>
              <a:t> </a:t>
            </a:r>
            <a:r>
              <a:rPr lang="en-US" sz="1500" dirty="0" err="1"/>
              <a:t>por</a:t>
            </a:r>
            <a:r>
              <a:rPr lang="en-US" sz="1500" dirty="0"/>
              <a:t> </a:t>
            </a:r>
            <a:r>
              <a:rPr lang="en-US" sz="1500" dirty="0" err="1"/>
              <a:t>Álcool</a:t>
            </a:r>
            <a:r>
              <a:rPr lang="en-US" sz="1500" dirty="0"/>
              <a:t>” </a:t>
            </a:r>
            <a:r>
              <a:rPr lang="en-US" sz="1500" dirty="0" err="1"/>
              <a:t>apresenta</a:t>
            </a:r>
            <a:r>
              <a:rPr lang="en-US" sz="1500" dirty="0"/>
              <a:t> </a:t>
            </a:r>
            <a:r>
              <a:rPr lang="en-US" sz="1500" dirty="0" err="1"/>
              <a:t>medidas</a:t>
            </a:r>
            <a:r>
              <a:rPr lang="en-US" sz="1500" dirty="0"/>
              <a:t> </a:t>
            </a:r>
            <a:r>
              <a:rPr lang="en-US" sz="1500" dirty="0" err="1"/>
              <a:t>custo-efetivas</a:t>
            </a:r>
            <a:r>
              <a:rPr lang="en-US" sz="1500" dirty="0"/>
              <a:t> para a </a:t>
            </a:r>
            <a:r>
              <a:rPr lang="en-US" sz="1500" dirty="0" err="1"/>
              <a:t>redução</a:t>
            </a:r>
            <a:r>
              <a:rPr lang="en-US" sz="1500" dirty="0"/>
              <a:t> do </a:t>
            </a:r>
            <a:r>
              <a:rPr lang="en-US" sz="1500" dirty="0" err="1"/>
              <a:t>consumo</a:t>
            </a:r>
            <a:r>
              <a:rPr lang="en-US" sz="1500" dirty="0"/>
              <a:t> do </a:t>
            </a:r>
            <a:r>
              <a:rPr lang="en-US" sz="1500" dirty="0" err="1"/>
              <a:t>álcool</a:t>
            </a:r>
            <a:r>
              <a:rPr lang="en-US" sz="1500" dirty="0"/>
              <a:t>(4), </a:t>
            </a:r>
            <a:r>
              <a:rPr lang="en-US" sz="1500" dirty="0" err="1"/>
              <a:t>dentre</a:t>
            </a:r>
            <a:r>
              <a:rPr lang="en-US" sz="1500" dirty="0"/>
              <a:t> </a:t>
            </a:r>
            <a:r>
              <a:rPr lang="en-US" sz="1500" dirty="0" err="1"/>
              <a:t>elas</a:t>
            </a:r>
            <a:r>
              <a:rPr lang="en-US" sz="1500" dirty="0"/>
              <a:t>:</a:t>
            </a:r>
            <a:endParaRPr lang="en-US" sz="1500" dirty="0">
              <a:solidFill>
                <a:srgbClr val="0A1021"/>
              </a:solidFill>
              <a:ea typeface="Roboto"/>
              <a:cs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1" dirty="0"/>
              <a:t>Usar </a:t>
            </a:r>
            <a:r>
              <a:rPr lang="en-US" sz="1500" b="1" dirty="0" err="1"/>
              <a:t>políticas</a:t>
            </a:r>
            <a:r>
              <a:rPr lang="en-US" sz="1500" b="1" dirty="0"/>
              <a:t> </a:t>
            </a:r>
            <a:r>
              <a:rPr lang="en-US" sz="1500" b="1" dirty="0" err="1"/>
              <a:t>fiscais</a:t>
            </a:r>
            <a:r>
              <a:rPr lang="en-US" sz="1500" b="1" dirty="0"/>
              <a:t> para </a:t>
            </a:r>
            <a:r>
              <a:rPr lang="en-US" sz="1500" b="1" dirty="0" err="1"/>
              <a:t>reduzir</a:t>
            </a:r>
            <a:r>
              <a:rPr lang="en-US" sz="1500" b="1" dirty="0"/>
              <a:t> a </a:t>
            </a:r>
            <a:r>
              <a:rPr lang="en-US" sz="1500" b="1" dirty="0" err="1"/>
              <a:t>disponibilidade</a:t>
            </a:r>
            <a:r>
              <a:rPr lang="en-US" sz="1500" b="1" dirty="0"/>
              <a:t> de </a:t>
            </a:r>
            <a:r>
              <a:rPr lang="en-US" sz="1500" b="1" dirty="0" err="1"/>
              <a:t>produtos</a:t>
            </a:r>
            <a:r>
              <a:rPr lang="en-US" sz="1500" b="1" dirty="0"/>
              <a:t> que </a:t>
            </a:r>
            <a:r>
              <a:rPr lang="en-US" sz="1500" b="1" dirty="0" err="1"/>
              <a:t>sejam</a:t>
            </a:r>
            <a:r>
              <a:rPr lang="en-US" sz="1500" b="1" dirty="0"/>
              <a:t> </a:t>
            </a:r>
            <a:r>
              <a:rPr lang="en-US" sz="1500" b="1" dirty="0" err="1"/>
              <a:t>danosos</a:t>
            </a:r>
            <a:r>
              <a:rPr lang="en-US" sz="1500" b="1" dirty="0"/>
              <a:t> </a:t>
            </a:r>
            <a:r>
              <a:rPr lang="en-US" sz="1500" b="1" dirty="0" err="1"/>
              <a:t>à</a:t>
            </a:r>
            <a:r>
              <a:rPr lang="en-US" sz="1500" b="1" dirty="0"/>
              <a:t> </a:t>
            </a:r>
            <a:r>
              <a:rPr lang="en-US" sz="1500" b="1" dirty="0" err="1"/>
              <a:t>saúde</a:t>
            </a:r>
            <a:r>
              <a:rPr lang="en-US" sz="1500" b="1" dirty="0"/>
              <a:t> e </a:t>
            </a:r>
            <a:r>
              <a:rPr lang="en-US" sz="1500" b="1" dirty="0" err="1"/>
              <a:t>direcionar</a:t>
            </a:r>
            <a:r>
              <a:rPr lang="en-US" sz="1500" b="1" dirty="0"/>
              <a:t> </a:t>
            </a:r>
            <a:r>
              <a:rPr lang="en-US" sz="1500" b="1" dirty="0" err="1"/>
              <a:t>os</a:t>
            </a:r>
            <a:r>
              <a:rPr lang="en-US" sz="1500" b="1" dirty="0"/>
              <a:t> </a:t>
            </a:r>
            <a:r>
              <a:rPr lang="en-US" sz="1500" b="1" dirty="0" err="1"/>
              <a:t>recursos</a:t>
            </a:r>
            <a:r>
              <a:rPr lang="en-US" sz="1500" b="1" dirty="0"/>
              <a:t> </a:t>
            </a:r>
            <a:r>
              <a:rPr lang="en-US" sz="1500" b="1" dirty="0" err="1"/>
              <a:t>financeiros</a:t>
            </a:r>
            <a:r>
              <a:rPr lang="en-US" sz="1500" b="1" dirty="0"/>
              <a:t> a </a:t>
            </a:r>
            <a:r>
              <a:rPr lang="en-US" sz="1500" b="1" dirty="0" err="1"/>
              <a:t>fortalecer</a:t>
            </a:r>
            <a:r>
              <a:rPr lang="en-US" sz="1500" b="1" dirty="0"/>
              <a:t> </a:t>
            </a:r>
            <a:r>
              <a:rPr lang="en-US" sz="1500" b="1" dirty="0" err="1"/>
              <a:t>os</a:t>
            </a:r>
            <a:r>
              <a:rPr lang="en-US" sz="1500" b="1" dirty="0"/>
              <a:t> </a:t>
            </a:r>
            <a:r>
              <a:rPr lang="en-US" sz="1500" b="1" dirty="0" err="1"/>
              <a:t>sistemas</a:t>
            </a:r>
            <a:r>
              <a:rPr lang="en-US" sz="1500" b="1" dirty="0"/>
              <a:t> de </a:t>
            </a:r>
            <a:r>
              <a:rPr lang="en-US" sz="1500" b="1" dirty="0" err="1"/>
              <a:t>saúde</a:t>
            </a:r>
            <a:r>
              <a:rPr lang="en-US" sz="1500" b="1" dirty="0"/>
              <a:t>. </a:t>
            </a:r>
            <a:endParaRPr lang="en-US" sz="1500" dirty="0">
              <a:ea typeface="Roboto"/>
              <a:cs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1" dirty="0" err="1"/>
              <a:t>Encerrar</a:t>
            </a:r>
            <a:r>
              <a:rPr lang="en-US" sz="1500" b="1" dirty="0"/>
              <a:t> </a:t>
            </a:r>
            <a:r>
              <a:rPr lang="en-US" sz="1500" b="1" dirty="0" err="1"/>
              <a:t>incentivos</a:t>
            </a:r>
            <a:r>
              <a:rPr lang="en-US" sz="1500" b="1" dirty="0"/>
              <a:t> que </a:t>
            </a:r>
            <a:r>
              <a:rPr lang="en-US" sz="1500" b="1" dirty="0" err="1"/>
              <a:t>possam</a:t>
            </a:r>
            <a:r>
              <a:rPr lang="en-US" sz="1500" b="1" dirty="0"/>
              <a:t> ser </a:t>
            </a:r>
            <a:r>
              <a:rPr lang="en-US" sz="1500" b="1" dirty="0" err="1"/>
              <a:t>prejudiciais</a:t>
            </a:r>
            <a:r>
              <a:rPr lang="en-US" sz="1500" b="1" dirty="0"/>
              <a:t> </a:t>
            </a:r>
            <a:r>
              <a:rPr lang="en-US" sz="1500" b="1" dirty="0" err="1"/>
              <a:t>à</a:t>
            </a:r>
            <a:r>
              <a:rPr lang="en-US" sz="1500" b="1" dirty="0"/>
              <a:t> </a:t>
            </a:r>
            <a:r>
              <a:rPr lang="en-US" sz="1500" b="1" dirty="0" err="1"/>
              <a:t>saúde</a:t>
            </a:r>
            <a:r>
              <a:rPr lang="en-US" sz="1500" dirty="0"/>
              <a:t>: </a:t>
            </a:r>
            <a:r>
              <a:rPr lang="en-US" sz="1500" dirty="0" err="1"/>
              <a:t>lições</a:t>
            </a:r>
            <a:r>
              <a:rPr lang="en-US" sz="1500" dirty="0"/>
              <a:t> </a:t>
            </a:r>
            <a:r>
              <a:rPr lang="en-US" sz="1500" dirty="0" err="1"/>
              <a:t>importantes</a:t>
            </a:r>
            <a:r>
              <a:rPr lang="en-US" sz="1500" dirty="0"/>
              <a:t> </a:t>
            </a:r>
            <a:r>
              <a:rPr lang="en-US" sz="1500" dirty="0" err="1"/>
              <a:t>podem</a:t>
            </a:r>
            <a:r>
              <a:rPr lang="en-US" sz="1500" dirty="0"/>
              <a:t> ser </a:t>
            </a:r>
            <a:r>
              <a:rPr lang="en-US" sz="1500" dirty="0" err="1"/>
              <a:t>tiradas</a:t>
            </a:r>
            <a:r>
              <a:rPr lang="en-US" sz="1500" dirty="0"/>
              <a:t> do </a:t>
            </a:r>
            <a:r>
              <a:rPr lang="en-US" sz="1500" dirty="0" err="1"/>
              <a:t>controle</a:t>
            </a:r>
            <a:r>
              <a:rPr lang="en-US" sz="1500" dirty="0"/>
              <a:t> do </a:t>
            </a:r>
            <a:r>
              <a:rPr lang="en-US" sz="1500" dirty="0" err="1"/>
              <a:t>tabagismo</a:t>
            </a:r>
            <a:r>
              <a:rPr lang="en-US" sz="1500" dirty="0"/>
              <a:t>, </a:t>
            </a:r>
            <a:r>
              <a:rPr lang="en-US" sz="1500" dirty="0" err="1"/>
              <a:t>como</a:t>
            </a:r>
            <a:r>
              <a:rPr lang="en-US" sz="1500" dirty="0"/>
              <a:t> que </a:t>
            </a:r>
            <a:r>
              <a:rPr lang="en-US" sz="1500" dirty="0" err="1"/>
              <a:t>os</a:t>
            </a:r>
            <a:r>
              <a:rPr lang="en-US" sz="1500" dirty="0"/>
              <a:t> </a:t>
            </a:r>
            <a:r>
              <a:rPr lang="en-US" sz="1500" dirty="0" err="1"/>
              <a:t>governos</a:t>
            </a:r>
            <a:r>
              <a:rPr lang="en-US" sz="1500" dirty="0"/>
              <a:t> </a:t>
            </a:r>
            <a:r>
              <a:rPr lang="en-US" sz="1500" dirty="0" err="1"/>
              <a:t>tenham</a:t>
            </a:r>
            <a:r>
              <a:rPr lang="en-US" sz="1500" dirty="0"/>
              <a:t> </a:t>
            </a:r>
            <a:r>
              <a:rPr lang="en-US" sz="1500" dirty="0" err="1"/>
              <a:t>transparência</a:t>
            </a:r>
            <a:r>
              <a:rPr lang="en-US" sz="1500" dirty="0"/>
              <a:t> </a:t>
            </a:r>
            <a:r>
              <a:rPr lang="en-US" sz="1500" dirty="0" err="1"/>
              <a:t>em</a:t>
            </a:r>
            <a:r>
              <a:rPr lang="en-US" sz="1500" dirty="0"/>
              <a:t> </a:t>
            </a:r>
            <a:r>
              <a:rPr lang="en-US" sz="1500" dirty="0" err="1"/>
              <a:t>relação</a:t>
            </a:r>
            <a:r>
              <a:rPr lang="en-US" sz="1500" dirty="0"/>
              <a:t> </a:t>
            </a:r>
            <a:r>
              <a:rPr lang="en-US" sz="1500" dirty="0" err="1"/>
              <a:t>às</a:t>
            </a:r>
            <a:r>
              <a:rPr lang="en-US" sz="1500" dirty="0"/>
              <a:t> </a:t>
            </a:r>
            <a:r>
              <a:rPr lang="en-US" sz="1500" dirty="0" err="1"/>
              <a:t>empresas</a:t>
            </a:r>
            <a:r>
              <a:rPr lang="en-US" sz="1500" dirty="0"/>
              <a:t> de </a:t>
            </a:r>
            <a:r>
              <a:rPr lang="en-US" sz="1500" dirty="0" err="1"/>
              <a:t>álcool</a:t>
            </a:r>
            <a:r>
              <a:rPr lang="en-US" sz="1500" dirty="0"/>
              <a:t> e </a:t>
            </a:r>
            <a:r>
              <a:rPr lang="en-US" sz="1500" dirty="0" err="1"/>
              <a:t>impeçam</a:t>
            </a:r>
            <a:r>
              <a:rPr lang="en-US" sz="1500" dirty="0"/>
              <a:t> </a:t>
            </a:r>
            <a:r>
              <a:rPr lang="en-US" sz="1500" dirty="0" err="1"/>
              <a:t>essas</a:t>
            </a:r>
            <a:r>
              <a:rPr lang="en-US" sz="1500" dirty="0"/>
              <a:t> </a:t>
            </a:r>
            <a:r>
              <a:rPr lang="en-US" sz="1500" dirty="0" err="1"/>
              <a:t>corporações</a:t>
            </a:r>
            <a:r>
              <a:rPr lang="en-US" sz="1500" dirty="0"/>
              <a:t> de </a:t>
            </a:r>
            <a:r>
              <a:rPr lang="en-US" sz="1500" dirty="0" err="1"/>
              <a:t>receber</a:t>
            </a:r>
            <a:r>
              <a:rPr lang="en-US" sz="1500" dirty="0"/>
              <a:t> </a:t>
            </a:r>
            <a:r>
              <a:rPr lang="en-US" sz="1500" dirty="0" err="1"/>
              <a:t>ajuda</a:t>
            </a:r>
            <a:r>
              <a:rPr lang="en-US" sz="1500" dirty="0"/>
              <a:t> para </a:t>
            </a:r>
            <a:r>
              <a:rPr lang="en-US" sz="1500" dirty="0" err="1"/>
              <a:t>seu</a:t>
            </a:r>
            <a:r>
              <a:rPr lang="en-US" sz="1500" dirty="0"/>
              <a:t> </a:t>
            </a:r>
            <a:r>
              <a:rPr lang="en-US" sz="1500" dirty="0" err="1"/>
              <a:t>desenvolvimento</a:t>
            </a:r>
            <a:r>
              <a:rPr lang="en-US" sz="1500" dirty="0"/>
              <a:t>. </a:t>
            </a:r>
            <a:endParaRPr lang="en-US" sz="1500" dirty="0">
              <a:ea typeface="Roboto"/>
              <a:cs typeface="Roboto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1" dirty="0" err="1"/>
              <a:t>Calcular</a:t>
            </a:r>
            <a:r>
              <a:rPr lang="en-US" sz="1500" b="1" dirty="0"/>
              <a:t> </a:t>
            </a:r>
            <a:r>
              <a:rPr lang="en-US" sz="1500" b="1" dirty="0" err="1"/>
              <a:t>os</a:t>
            </a:r>
            <a:r>
              <a:rPr lang="en-US" sz="1500" b="1" dirty="0"/>
              <a:t> custos </a:t>
            </a:r>
            <a:r>
              <a:rPr lang="en-US" sz="1500" b="1" dirty="0" err="1"/>
              <a:t>à</a:t>
            </a:r>
            <a:r>
              <a:rPr lang="en-US" sz="1500" b="1" dirty="0"/>
              <a:t> </a:t>
            </a:r>
            <a:r>
              <a:rPr lang="en-US" sz="1500" b="1" dirty="0" err="1"/>
              <a:t>saúde</a:t>
            </a:r>
            <a:r>
              <a:rPr lang="en-US" sz="1500" b="1" dirty="0"/>
              <a:t> </a:t>
            </a:r>
            <a:r>
              <a:rPr lang="en-US" sz="1500" b="1" dirty="0" err="1"/>
              <a:t>provocados</a:t>
            </a:r>
            <a:r>
              <a:rPr lang="en-US" sz="1500" b="1" dirty="0"/>
              <a:t> </a:t>
            </a:r>
            <a:r>
              <a:rPr lang="en-US" sz="1500" b="1" dirty="0" err="1"/>
              <a:t>pelos</a:t>
            </a:r>
            <a:r>
              <a:rPr lang="en-US" sz="1500" b="1" dirty="0"/>
              <a:t> </a:t>
            </a:r>
            <a:r>
              <a:rPr lang="en-US" sz="1500" b="1" dirty="0" err="1"/>
              <a:t>incentivos</a:t>
            </a:r>
            <a:r>
              <a:rPr lang="en-US" sz="1500" b="1" dirty="0"/>
              <a:t> dados </a:t>
            </a:r>
            <a:r>
              <a:rPr lang="en-US" sz="1500" b="1" dirty="0" err="1"/>
              <a:t>à</a:t>
            </a:r>
            <a:r>
              <a:rPr lang="en-US" sz="1500" b="1" dirty="0"/>
              <a:t> </a:t>
            </a:r>
            <a:r>
              <a:rPr lang="en-US" sz="1500" b="1" dirty="0" err="1"/>
              <a:t>indústria</a:t>
            </a:r>
            <a:r>
              <a:rPr lang="en-US" sz="1500" b="1" dirty="0"/>
              <a:t> do </a:t>
            </a:r>
            <a:r>
              <a:rPr lang="en-US" sz="1500" b="1" dirty="0" err="1">
                <a:solidFill>
                  <a:srgbClr val="0A1021"/>
                </a:solidFill>
              </a:rPr>
              <a:t>álcool</a:t>
            </a:r>
            <a:r>
              <a:rPr lang="en-US" sz="1500" dirty="0">
                <a:solidFill>
                  <a:srgbClr val="0A1021"/>
                </a:solidFill>
              </a:rPr>
              <a:t>: </a:t>
            </a:r>
            <a:r>
              <a:rPr lang="en-US" sz="1500" dirty="0" err="1"/>
              <a:t>incentivos</a:t>
            </a:r>
            <a:r>
              <a:rPr lang="en-US" sz="1500" dirty="0"/>
              <a:t> que </a:t>
            </a:r>
            <a:r>
              <a:rPr lang="en-US" sz="1500" dirty="0" err="1"/>
              <a:t>promovam</a:t>
            </a:r>
            <a:r>
              <a:rPr lang="en-US" sz="1500" dirty="0"/>
              <a:t> o </a:t>
            </a:r>
            <a:r>
              <a:rPr lang="en-US" sz="1500" dirty="0" err="1"/>
              <a:t>desenvolvimento</a:t>
            </a:r>
            <a:r>
              <a:rPr lang="en-US" sz="1500" dirty="0"/>
              <a:t> </a:t>
            </a:r>
            <a:r>
              <a:rPr lang="en-US" sz="1500" dirty="0" err="1"/>
              <a:t>econômico</a:t>
            </a:r>
            <a:r>
              <a:rPr lang="en-US" sz="1500" dirty="0"/>
              <a:t> e a </a:t>
            </a:r>
            <a:r>
              <a:rPr lang="en-US" sz="1500" dirty="0" err="1"/>
              <a:t>criação</a:t>
            </a:r>
            <a:r>
              <a:rPr lang="en-US" sz="1500" dirty="0"/>
              <a:t> de </a:t>
            </a:r>
            <a:r>
              <a:rPr lang="en-US" sz="1500" dirty="0" err="1"/>
              <a:t>empregos</a:t>
            </a:r>
            <a:r>
              <a:rPr lang="en-US" sz="1500" dirty="0"/>
              <a:t> </a:t>
            </a:r>
            <a:r>
              <a:rPr lang="en-US" sz="1500" dirty="0" err="1"/>
              <a:t>devem</a:t>
            </a:r>
            <a:r>
              <a:rPr lang="en-US" sz="1500" dirty="0"/>
              <a:t> ser </a:t>
            </a:r>
            <a:r>
              <a:rPr lang="en-US" sz="1500" dirty="0" err="1"/>
              <a:t>analisados</a:t>
            </a:r>
            <a:r>
              <a:rPr lang="en-US" sz="1500" dirty="0"/>
              <a:t> </a:t>
            </a:r>
            <a:r>
              <a:rPr lang="en-US" sz="1500" dirty="0" err="1"/>
              <a:t>em</a:t>
            </a:r>
            <a:r>
              <a:rPr lang="en-US" sz="1500" dirty="0"/>
              <a:t> </a:t>
            </a:r>
            <a:r>
              <a:rPr lang="en-US" sz="1500" dirty="0" err="1"/>
              <a:t>comparação</a:t>
            </a:r>
            <a:r>
              <a:rPr lang="en-US" sz="1500" dirty="0"/>
              <a:t> </a:t>
            </a:r>
            <a:r>
              <a:rPr lang="en-US" sz="1500" dirty="0" err="1"/>
              <a:t>aos</a:t>
            </a:r>
            <a:r>
              <a:rPr lang="en-US" sz="1500" dirty="0"/>
              <a:t> custos </a:t>
            </a:r>
            <a:r>
              <a:rPr lang="en-US" sz="1500" dirty="0" err="1"/>
              <a:t>à</a:t>
            </a:r>
            <a:r>
              <a:rPr lang="en-US" sz="1500" dirty="0"/>
              <a:t> </a:t>
            </a:r>
            <a:r>
              <a:rPr lang="en-US" sz="1500" dirty="0" err="1"/>
              <a:t>saúde</a:t>
            </a:r>
            <a:r>
              <a:rPr lang="en-US" sz="1500" dirty="0"/>
              <a:t> e </a:t>
            </a:r>
            <a:r>
              <a:rPr lang="en-US" sz="1500" dirty="0" err="1"/>
              <a:t>sociais</a:t>
            </a:r>
            <a:r>
              <a:rPr lang="en-US" sz="1500" dirty="0"/>
              <a:t>, e </a:t>
            </a:r>
            <a:r>
              <a:rPr lang="en-US" sz="1500" dirty="0" err="1"/>
              <a:t>os</a:t>
            </a:r>
            <a:r>
              <a:rPr lang="en-US" sz="1500" dirty="0"/>
              <a:t> </a:t>
            </a:r>
            <a:r>
              <a:rPr lang="en-US" sz="1500" dirty="0" err="1"/>
              <a:t>países</a:t>
            </a:r>
            <a:r>
              <a:rPr lang="en-US" sz="1500" dirty="0"/>
              <a:t> </a:t>
            </a:r>
            <a:r>
              <a:rPr lang="en-US" sz="1500" dirty="0" err="1"/>
              <a:t>devem</a:t>
            </a:r>
            <a:r>
              <a:rPr lang="en-US" sz="1500" dirty="0"/>
              <a:t> </a:t>
            </a:r>
            <a:r>
              <a:rPr lang="en-US" sz="1500" dirty="0" err="1"/>
              <a:t>considerar</a:t>
            </a:r>
            <a:r>
              <a:rPr lang="en-US" sz="1500" dirty="0"/>
              <a:t> se </a:t>
            </a:r>
            <a:r>
              <a:rPr lang="en-US" sz="1500" dirty="0" err="1"/>
              <a:t>são</a:t>
            </a:r>
            <a:r>
              <a:rPr lang="en-US" sz="1500" dirty="0"/>
              <a:t> </a:t>
            </a:r>
            <a:r>
              <a:rPr lang="en-US" sz="1500" dirty="0" err="1"/>
              <a:t>positivos</a:t>
            </a:r>
            <a:r>
              <a:rPr lang="en-US" sz="1500" dirty="0"/>
              <a:t> </a:t>
            </a:r>
            <a:r>
              <a:rPr lang="en-US" sz="1500" dirty="0" err="1"/>
              <a:t>ou</a:t>
            </a:r>
            <a:r>
              <a:rPr lang="en-US" sz="1500" dirty="0"/>
              <a:t> </a:t>
            </a:r>
            <a:r>
              <a:rPr lang="en-US" sz="1500" dirty="0" err="1"/>
              <a:t>não</a:t>
            </a:r>
            <a:r>
              <a:rPr lang="en-US" sz="1500" dirty="0"/>
              <a:t> </a:t>
            </a:r>
            <a:r>
              <a:rPr lang="en-US" sz="1500" dirty="0" err="1"/>
              <a:t>à</a:t>
            </a:r>
            <a:r>
              <a:rPr lang="en-US" sz="1500" dirty="0"/>
              <a:t> </a:t>
            </a:r>
            <a:r>
              <a:rPr lang="en-US" sz="1500" dirty="0" err="1"/>
              <a:t>saúde</a:t>
            </a:r>
            <a:r>
              <a:rPr lang="en-US" sz="1500" dirty="0"/>
              <a:t>.</a:t>
            </a:r>
            <a:endParaRPr lang="en-US" sz="1500" dirty="0">
              <a:ea typeface="Roboto"/>
              <a:cs typeface="Roboto"/>
            </a:endParaRPr>
          </a:p>
          <a:p>
            <a:pPr algn="just"/>
            <a:endParaRPr lang="pt-BR" dirty="0">
              <a:ea typeface="Roboto"/>
              <a:cs typeface="Robot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706" y="304058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 dirty="0"/>
              <a:t>Álcool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4072" y="882633"/>
            <a:ext cx="11094712" cy="646331"/>
          </a:xfrm>
        </p:spPr>
        <p:txBody>
          <a:bodyPr wrap="square" lIns="0" tIns="45720" rIns="90000" bIns="45720" anchor="t" anchorCtr="0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000" dirty="0" err="1">
                <a:latin typeface="Montserrat"/>
              </a:rPr>
              <a:t>Experiências</a:t>
            </a:r>
            <a:r>
              <a:rPr lang="en-US" sz="2000" dirty="0">
                <a:latin typeface="Montserrat"/>
              </a:rPr>
              <a:t> </a:t>
            </a:r>
            <a:r>
              <a:rPr lang="en-US" sz="2000" dirty="0" err="1">
                <a:latin typeface="Montserrat"/>
              </a:rPr>
              <a:t>exitosas</a:t>
            </a:r>
            <a:r>
              <a:rPr lang="en-US" sz="2000" dirty="0">
                <a:latin typeface="Montserrat"/>
              </a:rPr>
              <a:t> em </a:t>
            </a:r>
            <a:r>
              <a:rPr lang="en-US" sz="2000" dirty="0" err="1" smtClean="0">
                <a:latin typeface="Montserrat"/>
              </a:rPr>
              <a:t>custos</a:t>
            </a:r>
            <a:r>
              <a:rPr lang="en-US" sz="2000" dirty="0" smtClean="0">
                <a:latin typeface="Montserrat"/>
              </a:rPr>
              <a:t> e </a:t>
            </a:r>
            <a:r>
              <a:rPr lang="en-US" sz="2000" dirty="0" err="1" smtClean="0">
                <a:latin typeface="Montserrat"/>
              </a:rPr>
              <a:t>desfechos</a:t>
            </a:r>
            <a:r>
              <a:rPr lang="en-US" sz="2000" dirty="0">
                <a:latin typeface="Montserrat"/>
              </a:rPr>
              <a:t> de </a:t>
            </a:r>
            <a:r>
              <a:rPr lang="en-US" sz="2000" dirty="0" err="1">
                <a:latin typeface="Montserrat"/>
              </a:rPr>
              <a:t>saúde</a:t>
            </a:r>
            <a:r>
              <a:rPr lang="en-US" sz="2000" dirty="0">
                <a:latin typeface="Montserrat"/>
              </a:rPr>
              <a:t> com a </a:t>
            </a:r>
            <a:r>
              <a:rPr lang="en-US" sz="2000" dirty="0" err="1">
                <a:latin typeface="Montserrat"/>
              </a:rPr>
              <a:t>implementação</a:t>
            </a:r>
            <a:r>
              <a:rPr lang="en-US" sz="2000" dirty="0">
                <a:latin typeface="Montserrat"/>
              </a:rPr>
              <a:t> de </a:t>
            </a:r>
            <a:r>
              <a:rPr lang="en-US" sz="2000" dirty="0" err="1">
                <a:latin typeface="Montserrat"/>
              </a:rPr>
              <a:t>tributação</a:t>
            </a:r>
            <a:endParaRPr lang="en-US" sz="2000" dirty="0">
              <a:latin typeface="Montserra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F0C84-0CF3-D985-FF7A-332634BEF1D7}"/>
              </a:ext>
            </a:extLst>
          </p:cNvPr>
          <p:cNvSpPr txBox="1"/>
          <p:nvPr/>
        </p:nvSpPr>
        <p:spPr>
          <a:xfrm>
            <a:off x="568036" y="6412136"/>
            <a:ext cx="86376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900">
                <a:solidFill>
                  <a:srgbClr val="444444"/>
                </a:solidFill>
                <a:latin typeface="Roboto"/>
                <a:ea typeface="Roboto"/>
                <a:cs typeface="Calibri"/>
              </a:rPr>
              <a:t>Fonte: 3: https://www.jsad.com/doi/10.15288/jsad.2018.79.514 </a:t>
            </a:r>
            <a:r>
              <a:rPr lang="en-US" sz="900" b="1">
                <a:solidFill>
                  <a:srgbClr val="555555"/>
                </a:solidFill>
                <a:latin typeface="Roboto"/>
                <a:ea typeface="Roboto"/>
                <a:cs typeface="Calibri"/>
              </a:rPr>
              <a:t>Are the “Best Buys” for Alcohol Control Still Valid? An Update on the Comparative Cost-Effectiveness of Alcohol Control Strategies at the Global Level</a:t>
            </a:r>
            <a:r>
              <a:rPr lang="en-US" sz="900">
                <a:solidFill>
                  <a:srgbClr val="555555"/>
                </a:solidFill>
                <a:latin typeface="Roboto"/>
                <a:ea typeface="Roboto"/>
                <a:cs typeface="Calibri"/>
              </a:rPr>
              <a:t>​, </a:t>
            </a:r>
            <a:r>
              <a:rPr lang="pt-BR" sz="900">
                <a:solidFill>
                  <a:srgbClr val="444444"/>
                </a:solidFill>
                <a:latin typeface="Roboto"/>
                <a:ea typeface="Roboto"/>
                <a:cs typeface="Calibri"/>
              </a:rPr>
              <a:t>4: Vital </a:t>
            </a:r>
            <a:r>
              <a:rPr lang="pt-BR" sz="900" err="1">
                <a:solidFill>
                  <a:srgbClr val="444444"/>
                </a:solidFill>
                <a:latin typeface="Roboto"/>
                <a:ea typeface="Roboto"/>
                <a:cs typeface="Calibri"/>
              </a:rPr>
              <a:t>Strategies</a:t>
            </a:r>
            <a:r>
              <a:rPr lang="pt-BR" sz="900">
                <a:solidFill>
                  <a:srgbClr val="444444"/>
                </a:solidFill>
                <a:latin typeface="Roboto"/>
                <a:ea typeface="Roboto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067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610F5E0-FF2A-3F51-22C3-AA67A5987050}"/>
              </a:ext>
            </a:extLst>
          </p:cNvPr>
          <p:cNvSpPr txBox="1">
            <a:spLocks/>
          </p:cNvSpPr>
          <p:nvPr/>
        </p:nvSpPr>
        <p:spPr>
          <a:xfrm>
            <a:off x="1281706" y="340128"/>
            <a:ext cx="2606415" cy="64082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Tabaco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F141DDA-F165-CCCC-8191-67A83858954A}"/>
              </a:ext>
            </a:extLst>
          </p:cNvPr>
          <p:cNvSpPr txBox="1">
            <a:spLocks/>
          </p:cNvSpPr>
          <p:nvPr/>
        </p:nvSpPr>
        <p:spPr>
          <a:xfrm>
            <a:off x="1307180" y="788223"/>
            <a:ext cx="2856016" cy="3854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Impactos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 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na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 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saúde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+mn-lt"/>
              <a:cs typeface="+mn-lt"/>
            </a:endParaRPr>
          </a:p>
          <a:p>
            <a:endParaRPr lang="pt-B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1663A4-CBE9-136F-A217-3CFBB96E3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50" y="1504293"/>
            <a:ext cx="9907136" cy="4201251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3C298E-5ED1-6A17-84DD-A249924CC0D9}"/>
              </a:ext>
            </a:extLst>
          </p:cNvPr>
          <p:cNvSpPr/>
          <p:nvPr/>
        </p:nvSpPr>
        <p:spPr>
          <a:xfrm>
            <a:off x="7148150" y="2116516"/>
            <a:ext cx="2083790" cy="8075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8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milhões de mortes/ ano.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C3105A-ADF5-A90C-4F6E-7351091D6D34}"/>
              </a:ext>
            </a:extLst>
          </p:cNvPr>
          <p:cNvSpPr txBox="1"/>
          <p:nvPr/>
        </p:nvSpPr>
        <p:spPr>
          <a:xfrm>
            <a:off x="6863400" y="3081699"/>
            <a:ext cx="265329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10% 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do total de mortes globais</a:t>
            </a:r>
          </a:p>
          <a:p>
            <a:pPr algn="ctr"/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até 2030.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4392E-9FBC-A8A5-11DF-2E0C7564E841}"/>
              </a:ext>
            </a:extLst>
          </p:cNvPr>
          <p:cNvSpPr txBox="1"/>
          <p:nvPr/>
        </p:nvSpPr>
        <p:spPr>
          <a:xfrm>
            <a:off x="6513945" y="3769640"/>
            <a:ext cx="33522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80% 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dos fumantes do mundo </a:t>
            </a:r>
          </a:p>
          <a:p>
            <a:pPr algn="ctr"/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vivem em países de baixa e média renda.</a:t>
            </a:r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5645E2EF-9A2F-3E68-B612-1E9306917A64}"/>
              </a:ext>
            </a:extLst>
          </p:cNvPr>
          <p:cNvSpPr/>
          <p:nvPr/>
        </p:nvSpPr>
        <p:spPr>
          <a:xfrm>
            <a:off x="1056573" y="1914980"/>
            <a:ext cx="3194463" cy="2180191"/>
          </a:xfrm>
          <a:prstGeom prst="wedgeRectCallout">
            <a:avLst>
              <a:gd name="adj1" fmla="val 57234"/>
              <a:gd name="adj2" fmla="val 684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161.853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mortes anuais atribuíveis ao tabaco.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443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mortes por dia.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t-BR" sz="1400" b="1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3º</a:t>
            </a:r>
            <a:r>
              <a:rPr lang="pt-BR" sz="140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lt"/>
              </a:rPr>
              <a:t> fator de risco para anos de vida perdidos ajustados por incapacidade.</a:t>
            </a:r>
          </a:p>
          <a:p>
            <a:pPr algn="ctr"/>
            <a:endParaRPr lang="pt-B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9ED2F-C439-97E7-AEF8-8274D19A6C93}"/>
              </a:ext>
            </a:extLst>
          </p:cNvPr>
          <p:cNvSpPr txBox="1"/>
          <p:nvPr/>
        </p:nvSpPr>
        <p:spPr>
          <a:xfrm>
            <a:off x="921450" y="5923173"/>
            <a:ext cx="609797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000">
                <a:ea typeface="Roboto"/>
                <a:cs typeface="Roboto"/>
              </a:rPr>
              <a:t>Fonte: </a:t>
            </a:r>
            <a:endParaRPr lang="pt-BR" sz="1000"/>
          </a:p>
          <a:p>
            <a:pPr algn="l"/>
            <a:r>
              <a:rPr lang="pt-BR" sz="1000">
                <a:ea typeface="+mn-lt"/>
                <a:cs typeface="+mn-lt"/>
              </a:rPr>
              <a:t>Brasil. Instituto Nacional de Câncer José Alencar Gomes da Silva (INCA). Tabagismo - Causas e prevenção [Internet]. 2021. </a:t>
            </a:r>
            <a:r>
              <a:rPr lang="pt-BR" sz="1000" err="1">
                <a:ea typeface="+mn-lt"/>
                <a:cs typeface="+mn-lt"/>
              </a:rPr>
              <a:t>Available</a:t>
            </a:r>
            <a:r>
              <a:rPr lang="pt-BR" sz="1000">
                <a:ea typeface="+mn-lt"/>
                <a:cs typeface="+mn-lt"/>
              </a:rPr>
              <a:t> </a:t>
            </a:r>
            <a:r>
              <a:rPr lang="pt-BR" sz="1000" err="1">
                <a:ea typeface="+mn-lt"/>
                <a:cs typeface="+mn-lt"/>
              </a:rPr>
              <a:t>from</a:t>
            </a:r>
            <a:r>
              <a:rPr lang="pt-BR" sz="1000">
                <a:ea typeface="+mn-lt"/>
                <a:cs typeface="+mn-lt"/>
              </a:rPr>
              <a:t>: https://bit. </a:t>
            </a:r>
            <a:r>
              <a:rPr lang="pt-BR" sz="1000" err="1">
                <a:ea typeface="+mn-lt"/>
                <a:cs typeface="+mn-lt"/>
              </a:rPr>
              <a:t>ly</a:t>
            </a:r>
            <a:r>
              <a:rPr lang="pt-BR" sz="1000">
                <a:ea typeface="+mn-lt"/>
                <a:cs typeface="+mn-lt"/>
              </a:rPr>
              <a:t>/34osNWQ. </a:t>
            </a:r>
            <a:endParaRPr lang="pt-BR" sz="1000">
              <a:ea typeface="Roboto"/>
              <a:cs typeface="Roboto"/>
            </a:endParaRPr>
          </a:p>
          <a:p>
            <a:pPr algn="l"/>
            <a:r>
              <a:rPr lang="pt-BR" sz="1000">
                <a:ea typeface="+mn-lt"/>
                <a:cs typeface="+mn-lt"/>
              </a:rPr>
              <a:t>Pinto M; </a:t>
            </a:r>
            <a:r>
              <a:rPr lang="pt-BR" sz="1000" err="1">
                <a:ea typeface="+mn-lt"/>
                <a:cs typeface="+mn-lt"/>
              </a:rPr>
              <a:t>Bardach</a:t>
            </a:r>
            <a:r>
              <a:rPr lang="pt-BR" sz="1000">
                <a:ea typeface="+mn-lt"/>
                <a:cs typeface="+mn-lt"/>
              </a:rPr>
              <a:t> A; </a:t>
            </a:r>
            <a:r>
              <a:rPr lang="pt-BR" sz="1000" err="1">
                <a:ea typeface="+mn-lt"/>
                <a:cs typeface="+mn-lt"/>
              </a:rPr>
              <a:t>Palacios</a:t>
            </a:r>
            <a:r>
              <a:rPr lang="pt-BR" sz="1000">
                <a:ea typeface="+mn-lt"/>
                <a:cs typeface="+mn-lt"/>
              </a:rPr>
              <a:t> A; et al. Carga de doença atribuível ao uso do tabaco no Brasil e potencial impacto do aumento de preços por meio de impostos. Documento técnico IECS N</a:t>
            </a:r>
            <a:r>
              <a:rPr lang="pt-BR" sz="1000" err="1">
                <a:ea typeface="+mn-lt"/>
                <a:cs typeface="+mn-lt"/>
              </a:rPr>
              <a:t>°</a:t>
            </a:r>
            <a:r>
              <a:rPr lang="pt-BR" sz="1000">
                <a:ea typeface="+mn-lt"/>
                <a:cs typeface="+mn-lt"/>
              </a:rPr>
              <a:t> 21. 2017. </a:t>
            </a:r>
            <a:endParaRPr lang="pt-BR" sz="1000">
              <a:ea typeface="Roboto"/>
              <a:cs typeface="Roboto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89D06-9878-0F0E-B83E-7F6F066C3141}"/>
              </a:ext>
            </a:extLst>
          </p:cNvPr>
          <p:cNvSpPr txBox="1"/>
          <p:nvPr/>
        </p:nvSpPr>
        <p:spPr>
          <a:xfrm>
            <a:off x="7148150" y="5923173"/>
            <a:ext cx="3248891" cy="2462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00">
                <a:ea typeface="+mn-lt"/>
                <a:cs typeface="+mn-lt"/>
              </a:rPr>
              <a:t>Fonte: https://www.paho.org/pt/topicos/tabaco</a:t>
            </a:r>
          </a:p>
        </p:txBody>
      </p:sp>
    </p:spTree>
    <p:extLst>
      <p:ext uri="{BB962C8B-B14F-4D97-AF65-F5344CB8AC3E}">
        <p14:creationId xmlns:p14="http://schemas.microsoft.com/office/powerpoint/2010/main" val="1814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9996" y="222648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/>
              <a:t>Tabaco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9AEA93B-7FF5-5698-EE73-32EF07C64D9A}"/>
              </a:ext>
            </a:extLst>
          </p:cNvPr>
          <p:cNvSpPr txBox="1">
            <a:spLocks/>
          </p:cNvSpPr>
          <p:nvPr/>
        </p:nvSpPr>
        <p:spPr>
          <a:xfrm>
            <a:off x="1282641" y="778425"/>
            <a:ext cx="8429332" cy="3854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en-US" err="1">
                <a:latin typeface="Montserrat"/>
                <a:ea typeface="+mn-lt"/>
                <a:cs typeface="+mn-lt"/>
              </a:rPr>
              <a:t>Prevalência</a:t>
            </a:r>
            <a:r>
              <a:rPr lang="en-US">
                <a:latin typeface="Montserrat"/>
                <a:ea typeface="+mn-lt"/>
                <a:cs typeface="+mn-lt"/>
              </a:rPr>
              <a:t> de </a:t>
            </a:r>
            <a:r>
              <a:rPr lang="en-US" err="1">
                <a:latin typeface="Montserrat"/>
                <a:ea typeface="+mn-lt"/>
                <a:cs typeface="+mn-lt"/>
              </a:rPr>
              <a:t>uso</a:t>
            </a:r>
            <a:r>
              <a:rPr lang="en-US">
                <a:latin typeface="Montserrat"/>
                <a:ea typeface="+mn-lt"/>
                <a:cs typeface="+mn-lt"/>
              </a:rPr>
              <a:t> e </a:t>
            </a:r>
            <a:r>
              <a:rPr lang="en-US" err="1">
                <a:latin typeface="Montserrat"/>
                <a:ea typeface="+mn-lt"/>
                <a:cs typeface="+mn-lt"/>
              </a:rPr>
              <a:t>consumo</a:t>
            </a:r>
            <a:r>
              <a:rPr lang="en-US">
                <a:latin typeface="Montserrat"/>
                <a:ea typeface="+mn-lt"/>
                <a:cs typeface="+mn-lt"/>
              </a:rPr>
              <a:t> – </a:t>
            </a:r>
            <a:r>
              <a:rPr lang="en-US" err="1">
                <a:latin typeface="Montserrat"/>
                <a:ea typeface="+mn-lt"/>
                <a:cs typeface="+mn-lt"/>
              </a:rPr>
              <a:t>Vigitel</a:t>
            </a:r>
            <a:r>
              <a:rPr lang="en-US">
                <a:latin typeface="Montserrat"/>
                <a:ea typeface="+mn-lt"/>
                <a:cs typeface="+mn-lt"/>
              </a:rPr>
              <a:t>, 2006-2021</a:t>
            </a:r>
            <a:endParaRPr lang="pt-BR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0B9456-E086-1C53-3A9C-3E6A58BDF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2664087"/>
              </p:ext>
            </p:extLst>
          </p:nvPr>
        </p:nvGraphicFramePr>
        <p:xfrm>
          <a:off x="1976284" y="1355604"/>
          <a:ext cx="8183716" cy="491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17B48C9-C234-C384-4CC7-C727B1192800}"/>
              </a:ext>
            </a:extLst>
          </p:cNvPr>
          <p:cNvSpPr txBox="1">
            <a:spLocks/>
          </p:cNvSpPr>
          <p:nvPr/>
        </p:nvSpPr>
        <p:spPr>
          <a:xfrm>
            <a:off x="8195357" y="1249285"/>
            <a:ext cx="3486331" cy="1178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dirty="0">
                <a:ea typeface="+mn-lt"/>
                <a:cs typeface="+mn-lt"/>
              </a:rPr>
              <a:t>A diminuição de intensidade da redução nos últimos anos é preocupante e pode indicar estagnação das políticas atualmente implementadas. </a:t>
            </a:r>
            <a:endParaRPr lang="pt-BR" sz="1600" dirty="0"/>
          </a:p>
          <a:p>
            <a:pPr algn="just"/>
            <a:endParaRPr lang="pt-BR" sz="2000" dirty="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097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103" y="314753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/>
              <a:t>Tabaco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3259" y="442437"/>
            <a:ext cx="3048001" cy="385454"/>
          </a:xfrm>
        </p:spPr>
        <p:txBody>
          <a:bodyPr lIns="91440" tIns="45720" rIns="91440" bIns="45720" anchor="t"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latin typeface="Montserrat"/>
                <a:ea typeface="+mn-lt"/>
                <a:cs typeface="+mn-lt"/>
              </a:rPr>
              <a:t>Custos</a:t>
            </a:r>
            <a:r>
              <a:rPr lang="en-US" sz="24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na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saúde</a:t>
            </a:r>
            <a:endParaRPr lang="pt-BR" dirty="0">
              <a:latin typeface="Montserra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F679A-5DD6-A688-3760-8E82194C5D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5445" y="6304630"/>
            <a:ext cx="8642513" cy="467356"/>
          </a:xfrm>
          <a:noFill/>
          <a:ln>
            <a:noFill/>
          </a:ln>
        </p:spPr>
        <p:txBody>
          <a:bodyPr lIns="91440" tIns="45720" rIns="91440" bIns="45720" anchor="t"/>
          <a:lstStyle/>
          <a:p>
            <a:pPr algn="l"/>
            <a:r>
              <a:rPr lang="pt-BR" sz="1050" dirty="0">
                <a:ea typeface="+mn-lt"/>
                <a:cs typeface="+mn-lt"/>
              </a:rPr>
              <a:t>Fonte: 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Instituto de Efetividade Clínica e Sanitária. A importância de aumentar os impostos do tabaco no Brasil.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Palacios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A, Pinto M, Barros L,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Bardach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A,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Casarini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A, Rodríguez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Cairoli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F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Espinola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N,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Balan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D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Perelli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L,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Comolli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M,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Augustovski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F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Alcaraz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A, </a:t>
            </a:r>
            <a:r>
              <a:rPr lang="pt-BR" sz="1200" dirty="0" err="1">
                <a:solidFill>
                  <a:srgbClr val="555555"/>
                </a:solidFill>
                <a:ea typeface="+mn-lt"/>
                <a:cs typeface="+mn-lt"/>
              </a:rPr>
              <a:t>Pichon-Riviere</a:t>
            </a:r>
            <a:r>
              <a:rPr lang="pt-BR" sz="1200" dirty="0">
                <a:solidFill>
                  <a:srgbClr val="555555"/>
                </a:solidFill>
                <a:ea typeface="+mn-lt"/>
                <a:cs typeface="+mn-lt"/>
              </a:rPr>
              <a:t> A. Dez. 2020, Buenos Aires, Argentina. Disponível em: </a:t>
            </a:r>
            <a:r>
              <a:rPr lang="pt-BR" sz="1200" dirty="0">
                <a:solidFill>
                  <a:srgbClr val="1351B4"/>
                </a:solidFill>
                <a:ea typeface="+mn-lt"/>
                <a:cs typeface="+mn-lt"/>
                <a:hlinkClick r:id="rId2"/>
              </a:rPr>
              <a:t>www.iecs.org.ar/tabaco</a:t>
            </a:r>
            <a:endParaRPr lang="pt-BR" sz="1050" dirty="0">
              <a:ea typeface="Roboto"/>
              <a:cs typeface="Roboto"/>
            </a:endParaRPr>
          </a:p>
          <a:p>
            <a:pPr algn="l"/>
            <a:endParaRPr lang="pt-BR" sz="1050" dirty="0">
              <a:ea typeface="Roboto"/>
              <a:cs typeface="Roboto"/>
            </a:endParaRPr>
          </a:p>
          <a:p>
            <a:endParaRPr lang="pt-BR" dirty="0">
              <a:ea typeface="Roboto"/>
              <a:cs typeface="Roboto"/>
            </a:endParaRPr>
          </a:p>
          <a:p>
            <a:endParaRPr lang="pt-BR" dirty="0">
              <a:ea typeface="Roboto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B211D-7EC8-3FE1-CA0B-E322B5BD069E}"/>
              </a:ext>
            </a:extLst>
          </p:cNvPr>
          <p:cNvSpPr txBox="1"/>
          <p:nvPr/>
        </p:nvSpPr>
        <p:spPr>
          <a:xfrm>
            <a:off x="582462" y="1339108"/>
            <a:ext cx="11258634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+mn-lt"/>
                <a:cs typeface="+mn-lt"/>
              </a:rPr>
              <a:t>No </a:t>
            </a:r>
            <a:r>
              <a:rPr lang="en-US" sz="2000" dirty="0" err="1">
                <a:ea typeface="+mn-lt"/>
                <a:cs typeface="+mn-lt"/>
              </a:rPr>
              <a:t>Brasil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em</a:t>
            </a:r>
            <a:r>
              <a:rPr lang="en-US" sz="2000" dirty="0">
                <a:ea typeface="+mn-lt"/>
                <a:cs typeface="+mn-lt"/>
              </a:rPr>
              <a:t> 2020, </a:t>
            </a:r>
            <a:r>
              <a:rPr lang="en-US" sz="2000" dirty="0" err="1">
                <a:ea typeface="+mn-lt"/>
                <a:cs typeface="+mn-lt"/>
              </a:rPr>
              <a:t>foram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gastos</a:t>
            </a:r>
            <a:r>
              <a:rPr lang="en-US" sz="2000" dirty="0">
                <a:ea typeface="+mn-lt"/>
                <a:cs typeface="+mn-lt"/>
              </a:rPr>
              <a:t>:</a:t>
            </a:r>
          </a:p>
          <a:p>
            <a:endParaRPr lang="en-US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R$ 50.289 </a:t>
            </a:r>
            <a:r>
              <a:rPr lang="en-US" sz="2000" dirty="0" err="1">
                <a:ea typeface="+mn-lt"/>
                <a:cs typeface="+mn-lt"/>
              </a:rPr>
              <a:t>bilhões</a:t>
            </a:r>
            <a:r>
              <a:rPr lang="en-US" sz="2000" dirty="0">
                <a:ea typeface="+mn-lt"/>
                <a:cs typeface="+mn-lt"/>
              </a:rPr>
              <a:t> de custos </a:t>
            </a:r>
            <a:r>
              <a:rPr lang="en-US" sz="2000" dirty="0" err="1">
                <a:ea typeface="+mn-lt"/>
                <a:cs typeface="+mn-lt"/>
              </a:rPr>
              <a:t>médicos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diretos</a:t>
            </a:r>
            <a:r>
              <a:rPr lang="en-US" sz="2000" dirty="0">
                <a:ea typeface="+mn-lt"/>
                <a:cs typeface="+mn-lt"/>
              </a:rPr>
              <a:t>, o </a:t>
            </a:r>
            <a:r>
              <a:rPr lang="en-US" sz="2000" dirty="0" err="1">
                <a:ea typeface="+mn-lt"/>
                <a:cs typeface="+mn-lt"/>
              </a:rPr>
              <a:t>equivalente</a:t>
            </a:r>
            <a:r>
              <a:rPr lang="en-US" sz="2000" dirty="0">
                <a:ea typeface="+mn-lt"/>
                <a:cs typeface="+mn-lt"/>
              </a:rPr>
              <a:t> a 7,8% de </a:t>
            </a:r>
            <a:r>
              <a:rPr lang="en-US" sz="2000" dirty="0" err="1">
                <a:ea typeface="+mn-lt"/>
                <a:cs typeface="+mn-lt"/>
              </a:rPr>
              <a:t>todo</a:t>
            </a:r>
            <a:r>
              <a:rPr lang="en-US" sz="2000" dirty="0">
                <a:ea typeface="+mn-lt"/>
                <a:cs typeface="+mn-lt"/>
              </a:rPr>
              <a:t> o </a:t>
            </a:r>
            <a:r>
              <a:rPr lang="en-US" sz="2000" dirty="0" err="1">
                <a:ea typeface="+mn-lt"/>
                <a:cs typeface="+mn-lt"/>
              </a:rPr>
              <a:t>gasto</a:t>
            </a:r>
            <a:r>
              <a:rPr lang="en-US" sz="2000" dirty="0">
                <a:ea typeface="+mn-lt"/>
                <a:cs typeface="+mn-lt"/>
              </a:rPr>
              <a:t> com </a:t>
            </a:r>
            <a:r>
              <a:rPr lang="en-US" sz="2000" dirty="0" err="1">
                <a:ea typeface="+mn-lt"/>
                <a:cs typeface="+mn-lt"/>
              </a:rPr>
              <a:t>saúde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R$ 42.452 </a:t>
            </a:r>
            <a:r>
              <a:rPr lang="en-US" sz="2000" dirty="0" err="1">
                <a:ea typeface="+mn-lt"/>
                <a:cs typeface="+mn-lt"/>
              </a:rPr>
              <a:t>bilhões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em</a:t>
            </a:r>
            <a:r>
              <a:rPr lang="en-US" sz="2000" dirty="0">
                <a:ea typeface="+mn-lt"/>
                <a:cs typeface="+mn-lt"/>
              </a:rPr>
              <a:t> custos </a:t>
            </a:r>
            <a:r>
              <a:rPr lang="en-US" sz="2000" dirty="0" err="1">
                <a:ea typeface="+mn-lt"/>
                <a:cs typeface="+mn-lt"/>
              </a:rPr>
              <a:t>indiretos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decorrentes</a:t>
            </a:r>
            <a:r>
              <a:rPr lang="en-US" sz="2000" dirty="0">
                <a:ea typeface="+mn-lt"/>
                <a:cs typeface="+mn-lt"/>
              </a:rPr>
              <a:t> da </a:t>
            </a:r>
            <a:r>
              <a:rPr lang="en-US" sz="2000" dirty="0" err="1">
                <a:ea typeface="+mn-lt"/>
                <a:cs typeface="+mn-lt"/>
              </a:rPr>
              <a:t>perda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produtividade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devida</a:t>
            </a:r>
            <a:r>
              <a:rPr lang="en-US" sz="2000" dirty="0">
                <a:ea typeface="+mn-lt"/>
                <a:cs typeface="+mn-lt"/>
              </a:rPr>
              <a:t> à </a:t>
            </a:r>
            <a:r>
              <a:rPr lang="en-US" sz="2000" dirty="0" err="1">
                <a:ea typeface="+mn-lt"/>
                <a:cs typeface="+mn-lt"/>
              </a:rPr>
              <a:t>morte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prematura</a:t>
            </a:r>
            <a:r>
              <a:rPr lang="en-US" sz="2000" dirty="0">
                <a:ea typeface="+mn-lt"/>
                <a:cs typeface="+mn-lt"/>
              </a:rPr>
              <a:t> e </a:t>
            </a:r>
            <a:r>
              <a:rPr lang="en-US" sz="2000" dirty="0" err="1">
                <a:ea typeface="+mn-lt"/>
                <a:cs typeface="+mn-lt"/>
              </a:rPr>
              <a:t>incapacidade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>
              <a:ea typeface="Roboto"/>
              <a:cs typeface="Roboto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ea typeface="+mn-lt"/>
                <a:cs typeface="+mn-lt"/>
              </a:rPr>
              <a:t>R$ 32.400 </a:t>
            </a:r>
            <a:r>
              <a:rPr lang="en-US" sz="2000" dirty="0" err="1">
                <a:ea typeface="+mn-lt"/>
                <a:cs typeface="+mn-lt"/>
              </a:rPr>
              <a:t>bilhões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em</a:t>
            </a:r>
            <a:r>
              <a:rPr lang="en-US" sz="2000" dirty="0">
                <a:ea typeface="+mn-lt"/>
                <a:cs typeface="+mn-lt"/>
              </a:rPr>
              <a:t> custos de </a:t>
            </a:r>
            <a:r>
              <a:rPr lang="en-US" sz="2000" dirty="0" err="1">
                <a:ea typeface="+mn-lt"/>
                <a:cs typeface="+mn-lt"/>
              </a:rPr>
              <a:t>cuidados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familiares</a:t>
            </a:r>
            <a:r>
              <a:rPr lang="en-US" sz="2000" dirty="0">
                <a:ea typeface="+mn-lt"/>
                <a:cs typeface="+mn-lt"/>
              </a:rPr>
              <a:t> e </a:t>
            </a:r>
            <a:r>
              <a:rPr lang="en-US" sz="2000" dirty="0" err="1">
                <a:ea typeface="+mn-lt"/>
                <a:cs typeface="+mn-lt"/>
              </a:rPr>
              <a:t>pessoas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próximas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ea typeface="+mn-lt"/>
              <a:cs typeface="+mn-lt"/>
            </a:endParaRPr>
          </a:p>
          <a:p>
            <a:r>
              <a:rPr lang="en-US" sz="2000" dirty="0" err="1">
                <a:ea typeface="+mn-lt"/>
                <a:cs typeface="+mn-lt"/>
              </a:rPr>
              <a:t>Totalizando</a:t>
            </a:r>
            <a:r>
              <a:rPr lang="en-US" sz="2000" dirty="0">
                <a:ea typeface="+mn-lt"/>
                <a:cs typeface="+mn-lt"/>
              </a:rPr>
              <a:t> </a:t>
            </a:r>
            <a:r>
              <a:rPr lang="en-US" sz="2000" b="1" dirty="0">
                <a:ea typeface="+mn-lt"/>
                <a:cs typeface="+mn-lt"/>
              </a:rPr>
              <a:t>R$ 125.148 </a:t>
            </a:r>
            <a:r>
              <a:rPr lang="en-US" sz="2000" b="1" dirty="0" err="1">
                <a:ea typeface="+mn-lt"/>
                <a:cs typeface="+mn-lt"/>
              </a:rPr>
              <a:t>bilhões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por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ano</a:t>
            </a:r>
            <a:r>
              <a:rPr lang="en-US" sz="2000" b="1" dirty="0">
                <a:ea typeface="+mn-lt"/>
                <a:cs typeface="+mn-lt"/>
              </a:rPr>
              <a:t>.</a:t>
            </a:r>
          </a:p>
          <a:p>
            <a:endParaRPr lang="en-US" sz="2000" b="1" dirty="0">
              <a:highlight>
                <a:srgbClr val="FFFFFF"/>
              </a:highlight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2000" dirty="0">
              <a:highlight>
                <a:srgbClr val="FFFFFF"/>
              </a:highlight>
              <a:ea typeface="+mn-lt"/>
              <a:cs typeface="+mn-lt"/>
            </a:endParaRPr>
          </a:p>
          <a:p>
            <a:r>
              <a:rPr lang="en-US" sz="2000" dirty="0" err="1">
                <a:ea typeface="+mn-lt"/>
                <a:cs typeface="+mn-lt"/>
              </a:rPr>
              <a:t>Enquanto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b="1" dirty="0" err="1">
                <a:ea typeface="+mn-lt"/>
                <a:cs typeface="+mn-lt"/>
              </a:rPr>
              <a:t>arrecadação</a:t>
            </a:r>
            <a:r>
              <a:rPr lang="en-US" sz="2000" b="1" dirty="0">
                <a:ea typeface="+mn-lt"/>
                <a:cs typeface="+mn-lt"/>
              </a:rPr>
              <a:t> fiscal</a:t>
            </a:r>
            <a:r>
              <a:rPr lang="en-US" sz="2000" dirty="0">
                <a:ea typeface="+mn-lt"/>
                <a:cs typeface="+mn-lt"/>
              </a:rPr>
              <a:t> é de, </a:t>
            </a:r>
            <a:r>
              <a:rPr lang="en-US" sz="2000" dirty="0" err="1">
                <a:ea typeface="+mn-lt"/>
                <a:cs typeface="+mn-lt"/>
              </a:rPr>
              <a:t>aproximadamente</a:t>
            </a:r>
            <a:r>
              <a:rPr lang="en-US" sz="2000" dirty="0">
                <a:ea typeface="+mn-lt"/>
                <a:cs typeface="+mn-lt"/>
              </a:rPr>
              <a:t>,  </a:t>
            </a:r>
            <a:r>
              <a:rPr lang="en-US" sz="2000" b="1" dirty="0">
                <a:ea typeface="+mn-lt"/>
                <a:cs typeface="+mn-lt"/>
              </a:rPr>
              <a:t>R$ 12.227 </a:t>
            </a:r>
            <a:r>
              <a:rPr lang="en-US" sz="2000" b="1" dirty="0" err="1">
                <a:ea typeface="+mn-lt"/>
                <a:cs typeface="+mn-lt"/>
              </a:rPr>
              <a:t>bilhões</a:t>
            </a:r>
            <a:r>
              <a:rPr lang="en-US" sz="2000" dirty="0">
                <a:ea typeface="+mn-lt"/>
                <a:cs typeface="+mn-lt"/>
              </a:rPr>
              <a:t>, valor que </a:t>
            </a:r>
            <a:r>
              <a:rPr lang="en-US" sz="2000" dirty="0" err="1">
                <a:ea typeface="+mn-lt"/>
                <a:cs typeface="+mn-lt"/>
              </a:rPr>
              <a:t>cobre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apenas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>
                <a:ea typeface="+mn-lt"/>
                <a:cs typeface="+mn-lt"/>
              </a:rPr>
              <a:t>10% dos custos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econômicos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totais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provocados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pelo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tabagismo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sistema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dirty="0" err="1">
                <a:ea typeface="+mn-lt"/>
                <a:cs typeface="+mn-lt"/>
              </a:rPr>
              <a:t>saúde</a:t>
            </a:r>
            <a:r>
              <a:rPr lang="en-US" sz="2000" dirty="0">
                <a:ea typeface="+mn-lt"/>
                <a:cs typeface="+mn-lt"/>
              </a:rPr>
              <a:t> e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sociedade</a:t>
            </a:r>
            <a:r>
              <a:rPr lang="en-US" sz="2000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4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485" y="280670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 dirty="0"/>
              <a:t>Tabaco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2353" y="926966"/>
            <a:ext cx="4906572" cy="511908"/>
          </a:xfrm>
        </p:spPr>
        <p:txBody>
          <a:bodyPr lIns="91440" tIns="45720" rIns="91440" bIns="45720" anchor="t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000" err="1">
                <a:latin typeface="Montserrat"/>
                <a:ea typeface="+mn-lt"/>
                <a:cs typeface="+mn-lt"/>
              </a:rPr>
              <a:t>Taxação</a:t>
            </a:r>
            <a:r>
              <a:rPr lang="en-US" sz="2000">
                <a:latin typeface="Montserrat"/>
                <a:ea typeface="+mn-lt"/>
                <a:cs typeface="+mn-lt"/>
              </a:rPr>
              <a:t> - </a:t>
            </a:r>
            <a:r>
              <a:rPr lang="en-US" sz="2000" err="1">
                <a:latin typeface="Montserrat"/>
                <a:ea typeface="+mn-lt"/>
                <a:cs typeface="+mn-lt"/>
              </a:rPr>
              <a:t>Experiências</a:t>
            </a:r>
            <a:r>
              <a:rPr lang="en-US" sz="2000">
                <a:latin typeface="Montserrat"/>
                <a:ea typeface="+mn-lt"/>
                <a:cs typeface="+mn-lt"/>
              </a:rPr>
              <a:t> </a:t>
            </a:r>
            <a:r>
              <a:rPr lang="en-US" sz="2000" err="1">
                <a:latin typeface="Montserrat"/>
                <a:ea typeface="+mn-lt"/>
                <a:cs typeface="+mn-lt"/>
              </a:rPr>
              <a:t>exitosas</a:t>
            </a:r>
            <a:r>
              <a:rPr lang="en-US" sz="2000">
                <a:latin typeface="Montserrat"/>
                <a:ea typeface="+mn-lt"/>
                <a:cs typeface="+mn-lt"/>
              </a:rPr>
              <a:t>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F679A-5DD6-A688-3760-8E82194C5D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807" y="1540943"/>
            <a:ext cx="6916396" cy="4744596"/>
          </a:xfrm>
        </p:spPr>
        <p:txBody>
          <a:bodyPr lIns="91440" tIns="45720" rIns="91440" bIns="45720" anchor="t"/>
          <a:lstStyle/>
          <a:p>
            <a:pPr algn="just"/>
            <a:r>
              <a:rPr lang="pt-BR" sz="1800" dirty="0"/>
              <a:t>Brasil:  exemplo de que a taxação dos produtos reduz a prevalência de consumo, sem prejudicar a economia.</a:t>
            </a:r>
            <a:endParaRPr lang="pt-BR" sz="1800" dirty="0">
              <a:ea typeface="Roboto"/>
              <a:cs typeface="Roboto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O </a:t>
            </a:r>
            <a:r>
              <a:rPr lang="en-US" sz="1800" dirty="0" err="1"/>
              <a:t>aumento</a:t>
            </a:r>
            <a:r>
              <a:rPr lang="en-US" sz="1800" dirty="0"/>
              <a:t> de </a:t>
            </a:r>
            <a:r>
              <a:rPr lang="en-US" sz="1800" dirty="0" err="1"/>
              <a:t>preços</a:t>
            </a:r>
            <a:r>
              <a:rPr lang="en-US" sz="1800" dirty="0"/>
              <a:t> </a:t>
            </a:r>
            <a:r>
              <a:rPr lang="en-US" sz="1800" dirty="0" err="1"/>
              <a:t>na</a:t>
            </a:r>
            <a:r>
              <a:rPr lang="en-US" sz="1800" dirty="0"/>
              <a:t> </a:t>
            </a:r>
            <a:r>
              <a:rPr lang="en-US" sz="1800" dirty="0" err="1"/>
              <a:t>ordem</a:t>
            </a:r>
            <a:r>
              <a:rPr lang="en-US" sz="1800" dirty="0"/>
              <a:t> 10% é </a:t>
            </a:r>
            <a:r>
              <a:rPr lang="en-US" sz="1800" dirty="0" err="1"/>
              <a:t>capaz</a:t>
            </a:r>
            <a:r>
              <a:rPr lang="en-US" sz="1800" dirty="0"/>
              <a:t> de </a:t>
            </a:r>
            <a:r>
              <a:rPr lang="en-US" sz="1800" dirty="0" err="1"/>
              <a:t>reduzir</a:t>
            </a:r>
            <a:r>
              <a:rPr lang="en-US" sz="1800" dirty="0"/>
              <a:t> o </a:t>
            </a:r>
            <a:r>
              <a:rPr lang="en-US" sz="1800" dirty="0" err="1"/>
              <a:t>consumo</a:t>
            </a:r>
            <a:r>
              <a:rPr lang="en-US" sz="1800" dirty="0"/>
              <a:t> de </a:t>
            </a:r>
            <a:r>
              <a:rPr lang="en-US" sz="1800" dirty="0" err="1"/>
              <a:t>produtos</a:t>
            </a:r>
            <a:r>
              <a:rPr lang="en-US" sz="1800" dirty="0"/>
              <a:t> </a:t>
            </a:r>
            <a:r>
              <a:rPr lang="en-US" sz="1800" dirty="0" err="1"/>
              <a:t>derivados</a:t>
            </a:r>
            <a:r>
              <a:rPr lang="en-US" sz="1800" dirty="0"/>
              <a:t> do tabaco </a:t>
            </a:r>
            <a:r>
              <a:rPr lang="en-US" sz="1800" dirty="0" err="1"/>
              <a:t>em</a:t>
            </a:r>
            <a:r>
              <a:rPr lang="en-US" sz="1800" dirty="0"/>
              <a:t> </a:t>
            </a:r>
            <a:r>
              <a:rPr lang="en-US" sz="1800" dirty="0" err="1"/>
              <a:t>cerca</a:t>
            </a:r>
            <a:r>
              <a:rPr lang="en-US" sz="1800" dirty="0"/>
              <a:t> de 8% </a:t>
            </a:r>
            <a:r>
              <a:rPr lang="en-US" sz="1800" dirty="0" err="1"/>
              <a:t>em</a:t>
            </a:r>
            <a:r>
              <a:rPr lang="en-US" sz="1800" dirty="0"/>
              <a:t> </a:t>
            </a:r>
            <a:r>
              <a:rPr lang="en-US" sz="1800" dirty="0" err="1"/>
              <a:t>países</a:t>
            </a:r>
            <a:r>
              <a:rPr lang="en-US" sz="1800" dirty="0"/>
              <a:t> de </a:t>
            </a:r>
            <a:r>
              <a:rPr lang="en-US" sz="1800" dirty="0" err="1"/>
              <a:t>baixa</a:t>
            </a:r>
            <a:r>
              <a:rPr lang="en-US" sz="1800" dirty="0"/>
              <a:t> e </a:t>
            </a:r>
            <a:r>
              <a:rPr lang="en-US" sz="1800" dirty="0" err="1"/>
              <a:t>média</a:t>
            </a:r>
            <a:r>
              <a:rPr lang="en-US" sz="1800" dirty="0"/>
              <a:t> </a:t>
            </a:r>
            <a:r>
              <a:rPr lang="en-US" sz="1800" dirty="0" err="1"/>
              <a:t>renda</a:t>
            </a:r>
            <a:r>
              <a:rPr lang="en-US" sz="1800" dirty="0"/>
              <a:t>, </a:t>
            </a:r>
            <a:r>
              <a:rPr lang="en-US" sz="1800" dirty="0" err="1"/>
              <a:t>como</a:t>
            </a:r>
            <a:r>
              <a:rPr lang="en-US" sz="1800" dirty="0"/>
              <a:t> o </a:t>
            </a:r>
            <a:r>
              <a:rPr lang="en-US" sz="1800" dirty="0" err="1"/>
              <a:t>Brasil</a:t>
            </a:r>
            <a:r>
              <a:rPr lang="en-US" sz="1800" dirty="0"/>
              <a:t> (World Bank, 1999; </a:t>
            </a:r>
            <a:r>
              <a:rPr lang="en-US" sz="1800" dirty="0" err="1"/>
              <a:t>Jha,P</a:t>
            </a:r>
            <a:r>
              <a:rPr lang="en-US" sz="1800" dirty="0"/>
              <a:t> et al, 1998). </a:t>
            </a:r>
            <a:endParaRPr lang="en-US" sz="1800" dirty="0">
              <a:ea typeface="Roboto"/>
              <a:cs typeface="Roboto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800" dirty="0">
              <a:ea typeface="Roboto"/>
              <a:cs typeface="Roboto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O </a:t>
            </a:r>
            <a:r>
              <a:rPr lang="en-US" sz="1800" dirty="0" err="1"/>
              <a:t>aumento</a:t>
            </a:r>
            <a:r>
              <a:rPr lang="en-US" sz="1800" dirty="0"/>
              <a:t> dos </a:t>
            </a:r>
            <a:r>
              <a:rPr lang="en-US" sz="1800" dirty="0" err="1"/>
              <a:t>preços</a:t>
            </a:r>
            <a:r>
              <a:rPr lang="en-US" sz="1800" dirty="0"/>
              <a:t> </a:t>
            </a:r>
            <a:r>
              <a:rPr lang="en-US" sz="1800" dirty="0" err="1"/>
              <a:t>contribui</a:t>
            </a:r>
            <a:r>
              <a:rPr lang="en-US" sz="1800" dirty="0"/>
              <a:t> para </a:t>
            </a:r>
            <a:r>
              <a:rPr lang="en-US" sz="1800" dirty="0" err="1"/>
              <a:t>estimular</a:t>
            </a:r>
            <a:r>
              <a:rPr lang="en-US" sz="1800" dirty="0"/>
              <a:t> </a:t>
            </a:r>
            <a:r>
              <a:rPr lang="en-US" sz="1800" dirty="0" err="1"/>
              <a:t>os</a:t>
            </a:r>
            <a:r>
              <a:rPr lang="en-US" sz="1800" dirty="0"/>
              <a:t> </a:t>
            </a:r>
            <a:r>
              <a:rPr lang="en-US" sz="1800" dirty="0" err="1"/>
              <a:t>fumantes</a:t>
            </a:r>
            <a:r>
              <a:rPr lang="en-US" sz="1800" dirty="0"/>
              <a:t> a </a:t>
            </a:r>
            <a:r>
              <a:rPr lang="en-US" sz="1800" dirty="0" err="1"/>
              <a:t>deixarem</a:t>
            </a:r>
            <a:r>
              <a:rPr lang="en-US" sz="1800" dirty="0"/>
              <a:t> de </a:t>
            </a:r>
            <a:r>
              <a:rPr lang="en-US" sz="1800" dirty="0" err="1"/>
              <a:t>fumar</a:t>
            </a:r>
            <a:r>
              <a:rPr lang="en-US" sz="1800" dirty="0"/>
              <a:t>, </a:t>
            </a:r>
            <a:r>
              <a:rPr lang="en-US" sz="1800" dirty="0" err="1"/>
              <a:t>assim</a:t>
            </a:r>
            <a:r>
              <a:rPr lang="en-US" sz="1800" dirty="0"/>
              <a:t> </a:t>
            </a:r>
            <a:r>
              <a:rPr lang="en-US" sz="1800" dirty="0" err="1"/>
              <a:t>como</a:t>
            </a:r>
            <a:r>
              <a:rPr lang="en-US" sz="1800" dirty="0"/>
              <a:t> para </a:t>
            </a:r>
            <a:r>
              <a:rPr lang="en-US" sz="1800" dirty="0" err="1"/>
              <a:t>inibir</a:t>
            </a:r>
            <a:r>
              <a:rPr lang="en-US" sz="1800" dirty="0"/>
              <a:t> a </a:t>
            </a:r>
            <a:r>
              <a:rPr lang="en-US" sz="1800" dirty="0" err="1"/>
              <a:t>iniciação</a:t>
            </a:r>
            <a:r>
              <a:rPr lang="en-US" sz="1800" dirty="0"/>
              <a:t> de </a:t>
            </a:r>
            <a:r>
              <a:rPr lang="en-US" sz="1800" dirty="0" err="1"/>
              <a:t>crianças</a:t>
            </a:r>
            <a:r>
              <a:rPr lang="en-US" sz="1800" dirty="0"/>
              <a:t> e </a:t>
            </a:r>
            <a:r>
              <a:rPr lang="en-US" sz="1800" dirty="0" err="1"/>
              <a:t>adolescentes</a:t>
            </a:r>
            <a:r>
              <a:rPr lang="en-US" sz="1800" dirty="0"/>
              <a:t> (</a:t>
            </a:r>
            <a:r>
              <a:rPr lang="en-US" sz="1800" dirty="0" err="1"/>
              <a:t>Ranson</a:t>
            </a:r>
            <a:r>
              <a:rPr lang="en-US" sz="1800" dirty="0"/>
              <a:t> et al, 2002).</a:t>
            </a:r>
            <a:endParaRPr lang="en-US" sz="1800" dirty="0">
              <a:ea typeface="Roboto"/>
              <a:cs typeface="Roboto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sz="1800" dirty="0">
              <a:ea typeface="Roboto"/>
              <a:cs typeface="Roboto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O </a:t>
            </a:r>
            <a:r>
              <a:rPr lang="en-US" sz="1800" dirty="0" err="1"/>
              <a:t>aumento</a:t>
            </a:r>
            <a:r>
              <a:rPr lang="en-US" sz="1800" dirty="0"/>
              <a:t> dos </a:t>
            </a:r>
            <a:r>
              <a:rPr lang="en-US" sz="1800" dirty="0" err="1"/>
              <a:t>impostos</a:t>
            </a:r>
            <a:r>
              <a:rPr lang="en-US" sz="1800" dirty="0"/>
              <a:t> </a:t>
            </a:r>
            <a:r>
              <a:rPr lang="en-US" sz="1800" dirty="0" err="1"/>
              <a:t>também</a:t>
            </a:r>
            <a:r>
              <a:rPr lang="en-US" sz="1800" dirty="0"/>
              <a:t> </a:t>
            </a:r>
            <a:r>
              <a:rPr lang="en-US" sz="1800" dirty="0" err="1"/>
              <a:t>amplia</a:t>
            </a:r>
            <a:r>
              <a:rPr lang="en-US" sz="1800" dirty="0"/>
              <a:t> a </a:t>
            </a:r>
            <a:r>
              <a:rPr lang="en-US" sz="1800" dirty="0" err="1"/>
              <a:t>arrecadação</a:t>
            </a:r>
            <a:r>
              <a:rPr lang="en-US" sz="1800" dirty="0"/>
              <a:t> dos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governos</a:t>
            </a:r>
            <a:r>
              <a:rPr lang="en-US" sz="1800" dirty="0"/>
              <a:t>, que </a:t>
            </a:r>
            <a:r>
              <a:rPr lang="en-US" sz="1800" dirty="0" err="1"/>
              <a:t>arcam</a:t>
            </a:r>
            <a:r>
              <a:rPr lang="en-US" sz="1800" dirty="0"/>
              <a:t> com </a:t>
            </a:r>
            <a:r>
              <a:rPr lang="en-US" sz="1800" dirty="0" err="1"/>
              <a:t>os</a:t>
            </a:r>
            <a:r>
              <a:rPr lang="en-US" sz="1800" dirty="0"/>
              <a:t> </a:t>
            </a:r>
            <a:r>
              <a:rPr lang="en-US" sz="1800" dirty="0" err="1"/>
              <a:t>ônus</a:t>
            </a:r>
            <a:r>
              <a:rPr lang="en-US" sz="1800" dirty="0"/>
              <a:t> </a:t>
            </a:r>
            <a:r>
              <a:rPr lang="en-US" sz="1800" dirty="0" err="1"/>
              <a:t>econômicos</a:t>
            </a:r>
            <a:r>
              <a:rPr lang="en-US" sz="1800" dirty="0"/>
              <a:t> e </a:t>
            </a:r>
            <a:r>
              <a:rPr lang="en-US" sz="1800" dirty="0" err="1"/>
              <a:t>sociais</a:t>
            </a:r>
            <a:r>
              <a:rPr lang="en-US" sz="1800" dirty="0"/>
              <a:t> </a:t>
            </a:r>
            <a:r>
              <a:rPr lang="en-US" sz="1800" dirty="0" err="1"/>
              <a:t>decorrentes</a:t>
            </a:r>
            <a:r>
              <a:rPr lang="en-US" sz="1800" dirty="0"/>
              <a:t> do </a:t>
            </a:r>
            <a:r>
              <a:rPr lang="en-US" sz="1800" dirty="0" err="1"/>
              <a:t>tabagismo</a:t>
            </a:r>
            <a:r>
              <a:rPr lang="en-US" sz="1800" dirty="0"/>
              <a:t>.</a:t>
            </a:r>
            <a:endParaRPr lang="pt-BR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F2973-DA9B-56A1-2937-70CDF7A33389}"/>
              </a:ext>
            </a:extLst>
          </p:cNvPr>
          <p:cNvSpPr txBox="1"/>
          <p:nvPr/>
        </p:nvSpPr>
        <p:spPr>
          <a:xfrm>
            <a:off x="6096001" y="6427113"/>
            <a:ext cx="5985698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Fonte: https://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www.gov.br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/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inca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/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pt-br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/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assuntos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/gestor-e-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profissional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-de-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saude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/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observatorio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-da-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politica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-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nacional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-de-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controle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-do-tabaco/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politica-nacional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/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precos</a:t>
            </a:r>
            <a:r>
              <a:rPr lang="en-US" sz="1100">
                <a:solidFill>
                  <a:srgbClr val="555555"/>
                </a:solidFill>
                <a:ea typeface="+mn-lt"/>
                <a:cs typeface="+mn-lt"/>
              </a:rPr>
              <a:t>-e-</a:t>
            </a:r>
            <a:r>
              <a:rPr lang="en-US" sz="1100" err="1">
                <a:solidFill>
                  <a:srgbClr val="555555"/>
                </a:solidFill>
                <a:ea typeface="+mn-lt"/>
                <a:cs typeface="+mn-lt"/>
              </a:rPr>
              <a:t>impostos</a:t>
            </a:r>
            <a:endParaRPr lang="en-US" sz="1100">
              <a:solidFill>
                <a:srgbClr val="555555"/>
              </a:solidFill>
              <a:ea typeface="+mn-lt"/>
              <a:cs typeface="+mn-lt"/>
            </a:endParaRPr>
          </a:p>
        </p:txBody>
      </p:sp>
      <p:pic>
        <p:nvPicPr>
          <p:cNvPr id="5" name="Imagem 3" descr="Gráfico, Gráfico de linhas&#10;&#10;Descrição gerada automaticamente">
            <a:extLst>
              <a:ext uri="{FF2B5EF4-FFF2-40B4-BE49-F238E27FC236}">
                <a16:creationId xmlns:a16="http://schemas.microsoft.com/office/drawing/2014/main" id="{AAA8762C-708A-FA4A-31B2-FF50D8106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211" y="1541389"/>
            <a:ext cx="4635487" cy="3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lipse 41"/>
          <p:cNvSpPr/>
          <p:nvPr/>
        </p:nvSpPr>
        <p:spPr>
          <a:xfrm>
            <a:off x="4652981" y="2170539"/>
            <a:ext cx="3070594" cy="30705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4302373" y="1819931"/>
            <a:ext cx="3771811" cy="37718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F616C0-110D-C909-3DB1-660E9C6A1F0B}"/>
              </a:ext>
            </a:extLst>
          </p:cNvPr>
          <p:cNvSpPr>
            <a:spLocks noGrp="1"/>
          </p:cNvSpPr>
          <p:nvPr/>
        </p:nvSpPr>
        <p:spPr>
          <a:xfrm>
            <a:off x="946572" y="348958"/>
            <a:ext cx="8755044" cy="1065547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0" baseline="0">
                <a:solidFill>
                  <a:srgbClr val="03C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400" dirty="0">
                <a:solidFill>
                  <a:srgbClr val="183EFF"/>
                </a:solidFill>
              </a:rPr>
              <a:t>CONJUNTO DE MEDIDAS ENVOLVE AS SEGUINTES ESTRATÉGIAS:</a:t>
            </a:r>
          </a:p>
        </p:txBody>
      </p:sp>
      <p:grpSp>
        <p:nvGrpSpPr>
          <p:cNvPr id="40" name="Agrupar 39"/>
          <p:cNvGrpSpPr/>
          <p:nvPr/>
        </p:nvGrpSpPr>
        <p:grpSpPr>
          <a:xfrm>
            <a:off x="2911463" y="1458436"/>
            <a:ext cx="6553630" cy="3760477"/>
            <a:chOff x="2829011" y="1365789"/>
            <a:chExt cx="6553630" cy="3760477"/>
          </a:xfrm>
        </p:grpSpPr>
        <p:sp>
          <p:nvSpPr>
            <p:cNvPr id="2" name="Retângulo 1"/>
            <p:cNvSpPr/>
            <p:nvPr/>
          </p:nvSpPr>
          <p:spPr>
            <a:xfrm>
              <a:off x="5974813" y="3244334"/>
              <a:ext cx="242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pt-BR" dirty="0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5974813" y="3244334"/>
              <a:ext cx="242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pt-BR" dirty="0"/>
            </a:p>
          </p:txBody>
        </p:sp>
        <p:sp>
          <p:nvSpPr>
            <p:cNvPr id="5" name="Elipse 4"/>
            <p:cNvSpPr/>
            <p:nvPr/>
          </p:nvSpPr>
          <p:spPr>
            <a:xfrm>
              <a:off x="5281957" y="2714636"/>
              <a:ext cx="1647737" cy="16477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500" b="1" dirty="0">
                  <a:latin typeface="+mj-lt"/>
                </a:rPr>
                <a:t>Plano de DANT</a:t>
              </a:r>
            </a:p>
          </p:txBody>
        </p:sp>
        <p:sp>
          <p:nvSpPr>
            <p:cNvPr id="11" name="Retângulo Arredondado 10"/>
            <p:cNvSpPr/>
            <p:nvPr/>
          </p:nvSpPr>
          <p:spPr>
            <a:xfrm>
              <a:off x="2829011" y="3447071"/>
              <a:ext cx="2248250" cy="511728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3165901" y="3518269"/>
              <a:ext cx="15744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Informação</a:t>
              </a:r>
              <a:endParaRPr lang="pt-B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Retângulo Arredondado 13"/>
            <p:cNvSpPr/>
            <p:nvPr/>
          </p:nvSpPr>
          <p:spPr>
            <a:xfrm>
              <a:off x="2829011" y="2643438"/>
              <a:ext cx="2248250" cy="511728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3269295" y="2714636"/>
              <a:ext cx="13676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Educação</a:t>
              </a:r>
              <a:endParaRPr lang="pt-B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Retângulo Arredondado 23"/>
            <p:cNvSpPr/>
            <p:nvPr/>
          </p:nvSpPr>
          <p:spPr>
            <a:xfrm>
              <a:off x="6438937" y="1365789"/>
              <a:ext cx="2248250" cy="51172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6514051" y="1425189"/>
              <a:ext cx="2254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Regulamentação</a:t>
              </a:r>
              <a:endPara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28" name="Retângulo Arredondado 27"/>
            <p:cNvSpPr/>
            <p:nvPr/>
          </p:nvSpPr>
          <p:spPr>
            <a:xfrm>
              <a:off x="6692303" y="1967886"/>
              <a:ext cx="2248250" cy="51172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Retângulo 28"/>
            <p:cNvSpPr/>
            <p:nvPr/>
          </p:nvSpPr>
          <p:spPr>
            <a:xfrm>
              <a:off x="7073536" y="2059209"/>
              <a:ext cx="13517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Tributação</a:t>
              </a:r>
              <a:endParaRPr lang="pt-B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Retângulo Arredondado 31"/>
            <p:cNvSpPr/>
            <p:nvPr/>
          </p:nvSpPr>
          <p:spPr>
            <a:xfrm>
              <a:off x="7134391" y="2720176"/>
              <a:ext cx="2248250" cy="99452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7359881" y="2755775"/>
              <a:ext cx="179728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Promoção de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Ambientes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Saudáveis</a:t>
              </a:r>
              <a:endParaRPr lang="pt-B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Retângulo Arredondado 33"/>
            <p:cNvSpPr/>
            <p:nvPr/>
          </p:nvSpPr>
          <p:spPr>
            <a:xfrm>
              <a:off x="6449954" y="4671907"/>
              <a:ext cx="2828514" cy="454359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6544322" y="4710542"/>
              <a:ext cx="27366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Sistemas estruturantes</a:t>
              </a:r>
              <a:endParaRPr lang="pt-BR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8" name="Retângulo Arredondado 37"/>
            <p:cNvSpPr/>
            <p:nvPr/>
          </p:nvSpPr>
          <p:spPr>
            <a:xfrm>
              <a:off x="7049970" y="3984875"/>
              <a:ext cx="2248250" cy="51172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9" name="Retângulo 38"/>
            <p:cNvSpPr/>
            <p:nvPr/>
          </p:nvSpPr>
          <p:spPr>
            <a:xfrm>
              <a:off x="7122081" y="4049575"/>
              <a:ext cx="20794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+mj-lt"/>
                </a:rPr>
                <a:t>Monitoramento</a:t>
              </a:r>
              <a:endParaRPr lang="pt-BR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27" name="Imagem 4">
            <a:extLst>
              <a:ext uri="{FF2B5EF4-FFF2-40B4-BE49-F238E27FC236}">
                <a16:creationId xmlns:a16="http://schemas.microsoft.com/office/drawing/2014/main" id="{DABBF1D1-925A-5919-4D3E-AD8702125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" t="2147" r="5098" b="3524"/>
          <a:stretch/>
        </p:blipFill>
        <p:spPr>
          <a:xfrm>
            <a:off x="484819" y="1883781"/>
            <a:ext cx="2230344" cy="40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2842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6950BFC3-D8DA-4A85-94F7-54DA5524770B}">
      <p188:commentRel xmlns:p188="http://schemas.microsoft.com/office/powerpoint/2018/8/main" xmlns="" r:id="rId3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Imagem 7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Espaço Reservado para Texto 8"/>
          <p:cNvSpPr>
            <a:spLocks noGrp="1"/>
          </p:cNvSpPr>
          <p:nvPr>
            <p:ph type="body" sz="quarter" idx="16"/>
          </p:nvPr>
        </p:nvSpPr>
        <p:spPr>
          <a:xfrm>
            <a:off x="7304800" y="3910474"/>
            <a:ext cx="3886200" cy="1661652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9" y="130628"/>
            <a:ext cx="7465538" cy="530059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28" y="3910474"/>
            <a:ext cx="1117282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788" y="196353"/>
            <a:ext cx="9524891" cy="1206813"/>
          </a:xfrm>
        </p:spPr>
        <p:txBody>
          <a:bodyPr>
            <a:normAutofit fontScale="90000"/>
          </a:bodyPr>
          <a:lstStyle/>
          <a:p>
            <a:r>
              <a:rPr lang="pt-BR" dirty="0"/>
              <a:t>Doenças Crônicas Não Transmissíveis</a:t>
            </a:r>
            <a:endParaRPr lang="en-US" dirty="0"/>
          </a:p>
        </p:txBody>
      </p:sp>
      <p:grpSp>
        <p:nvGrpSpPr>
          <p:cNvPr id="83" name="Agrupar 82"/>
          <p:cNvGrpSpPr/>
          <p:nvPr/>
        </p:nvGrpSpPr>
        <p:grpSpPr>
          <a:xfrm>
            <a:off x="6889519" y="1258066"/>
            <a:ext cx="4245010" cy="4607641"/>
            <a:chOff x="6967403" y="1060157"/>
            <a:chExt cx="4422862" cy="4800686"/>
          </a:xfrm>
        </p:grpSpPr>
        <p:sp>
          <p:nvSpPr>
            <p:cNvPr id="45" name="CaixaDeTexto 44"/>
            <p:cNvSpPr txBox="1"/>
            <p:nvPr/>
          </p:nvSpPr>
          <p:spPr>
            <a:xfrm>
              <a:off x="7620811" y="1060157"/>
              <a:ext cx="3402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Mortalidade prematura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grupos de causas*</a:t>
              </a:r>
            </a:p>
          </p:txBody>
        </p:sp>
        <p:graphicFrame>
          <p:nvGraphicFramePr>
            <p:cNvPr id="58" name="Gráfico 57">
              <a:extLst>
                <a:ext uri="{FF2B5EF4-FFF2-40B4-BE49-F238E27FC236}">
                  <a16:creationId xmlns:a16="http://schemas.microsoft.com/office/drawing/2014/main" id="{00000000-0008-0000-0500-000003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967403" y="1669913"/>
            <a:ext cx="4289194" cy="26603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59" name="Imagem 58">
              <a:extLst>
                <a:ext uri="{FF2B5EF4-FFF2-40B4-BE49-F238E27FC236}">
                  <a16:creationId xmlns:a16="http://schemas.microsoft.com/office/drawing/2014/main" id="{50DE2F57-C2A0-13D5-53DA-0501CAE570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9394"/>
            <a:stretch/>
          </p:blipFill>
          <p:spPr>
            <a:xfrm>
              <a:off x="8503759" y="4225426"/>
              <a:ext cx="1636142" cy="1603918"/>
            </a:xfrm>
            <a:prstGeom prst="rect">
              <a:avLst/>
            </a:prstGeom>
          </p:spPr>
        </p:pic>
        <p:pic>
          <p:nvPicPr>
            <p:cNvPr id="60" name="Imagem 59">
              <a:extLst>
                <a:ext uri="{FF2B5EF4-FFF2-40B4-BE49-F238E27FC236}">
                  <a16:creationId xmlns:a16="http://schemas.microsoft.com/office/drawing/2014/main" id="{BCD9CDC6-0C90-9027-F405-F45DD87895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9697" r="3484" b="85446"/>
            <a:stretch/>
          </p:blipFill>
          <p:spPr>
            <a:xfrm>
              <a:off x="10183984" y="4213927"/>
              <a:ext cx="1206281" cy="1277364"/>
            </a:xfrm>
            <a:prstGeom prst="rect">
              <a:avLst/>
            </a:prstGeom>
          </p:spPr>
        </p:pic>
        <p:sp>
          <p:nvSpPr>
            <p:cNvPr id="74" name="Retângulo 73"/>
            <p:cNvSpPr/>
            <p:nvPr/>
          </p:nvSpPr>
          <p:spPr>
            <a:xfrm>
              <a:off x="7143080" y="5306845"/>
              <a:ext cx="140294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pt-BR" sz="1500" b="1" dirty="0">
                  <a:solidFill>
                    <a:prstClr val="black"/>
                  </a:solidFill>
                  <a:latin typeface="+mj-lt"/>
                </a:rPr>
                <a:t>Mortalidade</a:t>
              </a:r>
            </a:p>
            <a:p>
              <a:pPr lvl="0" algn="ctr">
                <a:defRPr/>
              </a:pPr>
              <a:r>
                <a:rPr lang="pt-BR" sz="1500" b="1" dirty="0">
                  <a:solidFill>
                    <a:prstClr val="black"/>
                  </a:solidFill>
                  <a:latin typeface="+mj-lt"/>
                </a:rPr>
                <a:t>prematura</a:t>
              </a:r>
            </a:p>
          </p:txBody>
        </p:sp>
      </p:grpSp>
      <p:grpSp>
        <p:nvGrpSpPr>
          <p:cNvPr id="82" name="Agrupar 81"/>
          <p:cNvGrpSpPr/>
          <p:nvPr/>
        </p:nvGrpSpPr>
        <p:grpSpPr>
          <a:xfrm>
            <a:off x="788516" y="1536955"/>
            <a:ext cx="5514740" cy="4965117"/>
            <a:chOff x="553141" y="1694435"/>
            <a:chExt cx="5695973" cy="5128293"/>
          </a:xfrm>
        </p:grpSpPr>
        <p:sp>
          <p:nvSpPr>
            <p:cNvPr id="71" name="Elipse 70"/>
            <p:cNvSpPr/>
            <p:nvPr/>
          </p:nvSpPr>
          <p:spPr>
            <a:xfrm>
              <a:off x="4237584" y="1694435"/>
              <a:ext cx="944671" cy="9446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31" name="Picture 20" descr="Gênero Sexo Símbolo - Gráfico vetorial grátis no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376" y="1706160"/>
              <a:ext cx="1237908" cy="989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81A86C2C-9BD1-4981-8B93-6C8C79EB0A66}"/>
                </a:ext>
              </a:extLst>
            </p:cNvPr>
            <p:cNvSpPr txBox="1"/>
            <p:nvPr/>
          </p:nvSpPr>
          <p:spPr>
            <a:xfrm>
              <a:off x="1368450" y="4166677"/>
              <a:ext cx="585613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56%</a:t>
              </a:r>
            </a:p>
          </p:txBody>
        </p:sp>
        <p:sp>
          <p:nvSpPr>
            <p:cNvPr id="33" name="CaixaDeTexto 32">
              <a:extLst>
                <a:ext uri="{FF2B5EF4-FFF2-40B4-BE49-F238E27FC236}">
                  <a16:creationId xmlns:a16="http://schemas.microsoft.com/office/drawing/2014/main" id="{642818EA-319F-48DB-87DF-64763469D55F}"/>
                </a:ext>
              </a:extLst>
            </p:cNvPr>
            <p:cNvSpPr txBox="1"/>
            <p:nvPr/>
          </p:nvSpPr>
          <p:spPr>
            <a:xfrm>
              <a:off x="2098816" y="4180371"/>
              <a:ext cx="688891" cy="33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44%</a:t>
              </a:r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4127161" y="1840678"/>
              <a:ext cx="1278580" cy="629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4000" b="1" dirty="0">
                  <a:latin typeface="+mj-lt"/>
                </a:rPr>
                <a:t>1ª</a:t>
              </a:r>
            </a:p>
          </p:txBody>
        </p:sp>
        <p:grpSp>
          <p:nvGrpSpPr>
            <p:cNvPr id="66" name="Agrupar 65"/>
            <p:cNvGrpSpPr/>
            <p:nvPr/>
          </p:nvGrpSpPr>
          <p:grpSpPr>
            <a:xfrm>
              <a:off x="4075197" y="3165196"/>
              <a:ext cx="1215925" cy="1215921"/>
              <a:chOff x="3929292" y="2861135"/>
              <a:chExt cx="1366366" cy="1366364"/>
            </a:xfrm>
          </p:grpSpPr>
          <p:pic>
            <p:nvPicPr>
              <p:cNvPr id="54" name="Imagem 5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5531" y="3556305"/>
                <a:ext cx="1115663" cy="341406"/>
              </a:xfrm>
              <a:prstGeom prst="rect">
                <a:avLst/>
              </a:prstGeom>
            </p:spPr>
          </p:pic>
          <p:pic>
            <p:nvPicPr>
              <p:cNvPr id="55" name="Imagem 5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29292" y="2861135"/>
                <a:ext cx="1366366" cy="1366364"/>
              </a:xfrm>
              <a:prstGeom prst="rect">
                <a:avLst/>
              </a:prstGeom>
            </p:spPr>
          </p:pic>
        </p:grpSp>
        <p:grpSp>
          <p:nvGrpSpPr>
            <p:cNvPr id="61" name="Grupo 3">
              <a:extLst>
                <a:ext uri="{FF2B5EF4-FFF2-40B4-BE49-F238E27FC236}">
                  <a16:creationId xmlns:a16="http://schemas.microsoft.com/office/drawing/2014/main" id="{00000000-0008-0000-0200-000004000000}"/>
                </a:ext>
              </a:extLst>
            </p:cNvPr>
            <p:cNvGrpSpPr/>
            <p:nvPr/>
          </p:nvGrpSpPr>
          <p:grpSpPr>
            <a:xfrm>
              <a:off x="1298372" y="3196717"/>
              <a:ext cx="1591245" cy="1004085"/>
              <a:chOff x="-3446025" y="7334500"/>
              <a:chExt cx="6580842" cy="4599368"/>
            </a:xfrm>
          </p:grpSpPr>
          <p:graphicFrame>
            <p:nvGraphicFramePr>
              <p:cNvPr id="62" name="Gráfico 61">
                <a:extLst>
                  <a:ext uri="{FF2B5EF4-FFF2-40B4-BE49-F238E27FC236}">
                    <a16:creationId xmlns:a16="http://schemas.microsoft.com/office/drawing/2014/main" id="{00000000-0008-0000-0200-00000300000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76137180"/>
                  </p:ext>
                </p:extLst>
              </p:nvPr>
            </p:nvGraphicFramePr>
            <p:xfrm>
              <a:off x="-3446025" y="7527419"/>
              <a:ext cx="6580842" cy="440644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pic>
            <p:nvPicPr>
              <p:cNvPr id="63" name="Imagem 62" descr="Ícone de banheiro e pictograma homem Mulher de sinal - Download ...">
                <a:extLst>
                  <a:ext uri="{FF2B5EF4-FFF2-40B4-BE49-F238E27FC236}">
                    <a16:creationId xmlns:a16="http://schemas.microsoft.com/office/drawing/2014/main" id="{00000000-0008-0000-0200-0000020000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2245" b="98163" l="2032" r="96807">
                            <a14:foregroundMark x1="38462" y1="9388" x2="38462" y2="9388"/>
                            <a14:foregroundMark x1="48621" y1="14286" x2="48621" y2="14286"/>
                            <a14:foregroundMark x1="71263" y1="71224" x2="71263" y2="71224"/>
                            <a14:foregroundMark x1="93469" y1="59796" x2="93469" y2="59796"/>
                            <a14:foregroundMark x1="30044" y1="13469" x2="30044" y2="13469"/>
                            <a14:foregroundMark x1="38607" y1="20000" x2="38607" y2="20000"/>
                            <a14:foregroundMark x1="38897" y1="13469" x2="41509" y2="36122"/>
                            <a14:foregroundMark x1="41509" y1="36122" x2="45573" y2="50612"/>
                            <a14:foregroundMark x1="45138" y1="15714" x2="46734" y2="50612"/>
                            <a14:foregroundMark x1="46734" y1="50612" x2="44848" y2="61633"/>
                            <a14:foregroundMark x1="44848" y1="61633" x2="40784" y2="71224"/>
                            <a14:foregroundMark x1="40784" y1="71224" x2="39913" y2="82653"/>
                            <a14:foregroundMark x1="39913" y1="82653" x2="32511" y2="87551"/>
                            <a14:foregroundMark x1="32511" y1="87551" x2="33817" y2="94082"/>
                            <a14:foregroundMark x1="6096" y1="6122" x2="17126" y2="7143"/>
                            <a14:foregroundMark x1="17126" y1="7143" x2="60377" y2="2245"/>
                            <a14:foregroundMark x1="60377" y1="2245" x2="90856" y2="7347"/>
                            <a14:foregroundMark x1="19158" y1="7959" x2="6676" y2="51633"/>
                            <a14:foregroundMark x1="6676" y1="51633" x2="6676" y2="53469"/>
                            <a14:foregroundMark x1="5515" y1="5918" x2="7402" y2="20204"/>
                            <a14:foregroundMark x1="7402" y1="20204" x2="7837" y2="80816"/>
                            <a14:foregroundMark x1="2758" y1="24082" x2="5951" y2="36122"/>
                            <a14:foregroundMark x1="5951" y1="36122" x2="4209" y2="58367"/>
                            <a14:foregroundMark x1="4209" y1="58367" x2="6241" y2="68776"/>
                            <a14:foregroundMark x1="6241" y1="68776" x2="21190" y2="96735"/>
                            <a14:foregroundMark x1="21190" y1="96735" x2="36865" y2="93061"/>
                            <a14:foregroundMark x1="36865" y1="93061" x2="43251" y2="81224"/>
                            <a14:foregroundMark x1="43251" y1="81224" x2="44267" y2="76735"/>
                            <a14:foregroundMark x1="2032" y1="9796" x2="3048" y2="57755"/>
                            <a14:foregroundMark x1="17126" y1="59796" x2="15094" y2="70612"/>
                            <a14:foregroundMark x1="15094" y1="70612" x2="15675" y2="81224"/>
                            <a14:foregroundMark x1="15675" y1="81224" x2="15385" y2="81633"/>
                            <a14:foregroundMark x1="5660" y1="83265" x2="18433" y2="91837"/>
                            <a14:foregroundMark x1="3919" y1="94082" x2="18868" y2="95918"/>
                            <a14:foregroundMark x1="18868" y1="95918" x2="21771" y2="95510"/>
                            <a14:foregroundMark x1="40929" y1="93673" x2="49637" y2="94694"/>
                            <a14:foregroundMark x1="49637" y1="94694" x2="58636" y2="92041"/>
                            <a14:foregroundMark x1="58636" y1="92041" x2="59071" y2="91429"/>
                            <a14:foregroundMark x1="57184" y1="3878" x2="53701" y2="57959"/>
                            <a14:foregroundMark x1="53701" y1="57959" x2="51669" y2="68571"/>
                            <a14:foregroundMark x1="51669" y1="68571" x2="55878" y2="85714"/>
                            <a14:foregroundMark x1="79971" y1="5306" x2="95646" y2="66122"/>
                            <a14:foregroundMark x1="95646" y1="66122" x2="95646" y2="66122"/>
                            <a14:foregroundMark x1="91727" y1="7551" x2="97097" y2="64490"/>
                            <a14:foregroundMark x1="97097" y1="64490" x2="96952" y2="75102"/>
                            <a14:foregroundMark x1="96952" y1="75102" x2="93469" y2="85510"/>
                            <a14:foregroundMark x1="93469" y1="85510" x2="89260" y2="89796"/>
                            <a14:foregroundMark x1="93324" y1="56939" x2="85196" y2="92041"/>
                            <a14:foregroundMark x1="55298" y1="65510" x2="60232" y2="89592"/>
                            <a14:foregroundMark x1="60232" y1="89592" x2="64296" y2="98163"/>
                            <a14:foregroundMark x1="64296" y1="98163" x2="80697" y2="94898"/>
                            <a14:foregroundMark x1="80697" y1="94898" x2="88534" y2="91633"/>
                            <a14:foregroundMark x1="88534" y1="91633" x2="88679" y2="916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765" b="7634"/>
              <a:stretch/>
            </p:blipFill>
            <p:spPr bwMode="auto">
              <a:xfrm>
                <a:off x="-3373682" y="7334500"/>
                <a:ext cx="6251743" cy="40810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9" name="Retângulo 68"/>
            <p:cNvSpPr/>
            <p:nvPr/>
          </p:nvSpPr>
          <p:spPr>
            <a:xfrm>
              <a:off x="1491739" y="4442277"/>
              <a:ext cx="1100121" cy="273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pt-BR" sz="1400" b="1" dirty="0">
                  <a:solidFill>
                    <a:prstClr val="black"/>
                  </a:solidFill>
                  <a:latin typeface="+mj-lt"/>
                </a:rPr>
                <a:t>dos óbitos*</a:t>
              </a:r>
            </a:p>
          </p:txBody>
        </p:sp>
        <p:sp>
          <p:nvSpPr>
            <p:cNvPr id="70" name="Retângulo 69"/>
            <p:cNvSpPr/>
            <p:nvPr/>
          </p:nvSpPr>
          <p:spPr>
            <a:xfrm>
              <a:off x="1727224" y="2606229"/>
              <a:ext cx="566609" cy="2738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pt-BR" sz="1400" b="1" dirty="0">
                  <a:solidFill>
                    <a:prstClr val="black"/>
                  </a:solidFill>
                  <a:latin typeface="+mj-lt"/>
                </a:rPr>
                <a:t>Sexo</a:t>
              </a:r>
            </a:p>
          </p:txBody>
        </p:sp>
        <p:sp>
          <p:nvSpPr>
            <p:cNvPr id="75" name="CaixaDeTexto 74"/>
            <p:cNvSpPr txBox="1"/>
            <p:nvPr/>
          </p:nvSpPr>
          <p:spPr>
            <a:xfrm>
              <a:off x="3569190" y="4321178"/>
              <a:ext cx="22401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IMPACTO</a:t>
              </a:r>
            </a:p>
          </p:txBody>
        </p:sp>
        <p:sp>
          <p:nvSpPr>
            <p:cNvPr id="76" name="CaixaDeTexto 75"/>
            <p:cNvSpPr txBox="1"/>
            <p:nvPr/>
          </p:nvSpPr>
          <p:spPr>
            <a:xfrm>
              <a:off x="3672298" y="2726212"/>
              <a:ext cx="2037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CAUSA DE ÓBITO DE 30 A 69 ANOS*</a:t>
              </a:r>
            </a:p>
          </p:txBody>
        </p:sp>
        <p:grpSp>
          <p:nvGrpSpPr>
            <p:cNvPr id="80" name="Agrupar 79"/>
            <p:cNvGrpSpPr/>
            <p:nvPr/>
          </p:nvGrpSpPr>
          <p:grpSpPr>
            <a:xfrm>
              <a:off x="553141" y="4562957"/>
              <a:ext cx="5695973" cy="2259771"/>
              <a:chOff x="649308" y="4641000"/>
              <a:chExt cx="5695973" cy="2259771"/>
            </a:xfrm>
          </p:grpSpPr>
          <p:pic>
            <p:nvPicPr>
              <p:cNvPr id="56" name="Picture 4" descr="Luto fundo png &amp; imagem png - Fita preta Consciência fita de Luto fita  Branca - luto png transparente grátis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685" r="24222"/>
              <a:stretch/>
            </p:blipFill>
            <p:spPr bwMode="auto">
              <a:xfrm>
                <a:off x="956834" y="5206055"/>
                <a:ext cx="807787" cy="10782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57" name="Gráfico 56">
                <a:extLst>
                  <a:ext uri="{FF2B5EF4-FFF2-40B4-BE49-F238E27FC236}">
                    <a16:creationId xmlns:a16="http://schemas.microsoft.com/office/drawing/2014/main" id="{AB673B46-A882-49A6-8F68-A52151FECCF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05726857"/>
                  </p:ext>
                </p:extLst>
              </p:nvPr>
            </p:nvGraphicFramePr>
            <p:xfrm>
              <a:off x="2245656" y="5064155"/>
              <a:ext cx="4099625" cy="15770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sp>
            <p:nvSpPr>
              <p:cNvPr id="72" name="Retângulo 71"/>
              <p:cNvSpPr/>
              <p:nvPr/>
            </p:nvSpPr>
            <p:spPr>
              <a:xfrm>
                <a:off x="649308" y="6206063"/>
                <a:ext cx="1402948" cy="553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pt-BR" sz="1500" b="1" dirty="0">
                    <a:solidFill>
                      <a:prstClr val="black"/>
                    </a:solidFill>
                    <a:latin typeface="+mj-lt"/>
                  </a:rPr>
                  <a:t>Mortalidade</a:t>
                </a:r>
              </a:p>
              <a:p>
                <a:pPr lvl="0" algn="ctr">
                  <a:defRPr/>
                </a:pPr>
                <a:r>
                  <a:rPr lang="pt-BR" sz="1500" b="1" dirty="0">
                    <a:solidFill>
                      <a:prstClr val="black"/>
                    </a:solidFill>
                    <a:latin typeface="+mj-lt"/>
                  </a:rPr>
                  <a:t>prematura</a:t>
                </a:r>
              </a:p>
            </p:txBody>
          </p:sp>
          <p:sp>
            <p:nvSpPr>
              <p:cNvPr id="78" name="CaixaDeTexto 77"/>
              <p:cNvSpPr txBox="1"/>
              <p:nvPr/>
            </p:nvSpPr>
            <p:spPr>
              <a:xfrm rot="16200000">
                <a:off x="1116053" y="5452710"/>
                <a:ext cx="2048921" cy="425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32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óbitos/100mil hab.</a:t>
                </a:r>
              </a:p>
            </p:txBody>
          </p:sp>
          <p:sp>
            <p:nvSpPr>
              <p:cNvPr id="79" name="CaixaDeTexto 78"/>
              <p:cNvSpPr txBox="1"/>
              <p:nvPr/>
            </p:nvSpPr>
            <p:spPr>
              <a:xfrm>
                <a:off x="2245656" y="6654550"/>
                <a:ext cx="359586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FONTE: SIM/SVS/MS; SIH/SUS; POPULAÇÃO SVS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2175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6440" y="2210637"/>
            <a:ext cx="5034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0070C0"/>
                </a:solidFill>
              </a:rPr>
              <a:t>daent@saude.gov.br</a:t>
            </a:r>
            <a:endParaRPr lang="pt-BR" sz="2800" dirty="0">
              <a:solidFill>
                <a:srgbClr val="0070C0"/>
              </a:solidFill>
            </a:endParaRPr>
          </a:p>
          <a:p>
            <a:endParaRPr lang="pt-B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706" y="340128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/>
              <a:t>Ranking da mortalidade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43024" y="970384"/>
            <a:ext cx="10207824" cy="385454"/>
          </a:xfrm>
        </p:spPr>
        <p:txBody>
          <a:bodyPr lIns="91440" tIns="45720" rIns="91440" bIns="45720" anchor="t"/>
          <a:lstStyle/>
          <a:p>
            <a:pPr algn="l"/>
            <a:r>
              <a:rPr lang="en-US" sz="2000" dirty="0" err="1">
                <a:latin typeface="Montserrat"/>
                <a:ea typeface="+mn-lt"/>
                <a:cs typeface="+mn-lt"/>
              </a:rPr>
              <a:t>Brasil</a:t>
            </a:r>
            <a:r>
              <a:rPr lang="en-US" sz="2000" dirty="0">
                <a:latin typeface="Montserrat"/>
                <a:ea typeface="+mn-lt"/>
                <a:cs typeface="+mn-lt"/>
              </a:rPr>
              <a:t>, </a:t>
            </a:r>
            <a:r>
              <a:rPr lang="en-US" sz="2000" dirty="0" smtClean="0">
                <a:latin typeface="Montserrat"/>
                <a:ea typeface="+mn-lt"/>
                <a:cs typeface="+mn-lt"/>
              </a:rPr>
              <a:t>2021</a:t>
            </a:r>
            <a:endParaRPr lang="en-US" sz="2000" dirty="0">
              <a:latin typeface="Montserrat"/>
              <a:ea typeface="+mn-lt"/>
              <a:cs typeface="+mn-lt"/>
            </a:endParaRPr>
          </a:p>
          <a:p>
            <a:endParaRPr lang="pt-BR" dirty="0"/>
          </a:p>
        </p:txBody>
      </p:sp>
      <p:sp>
        <p:nvSpPr>
          <p:cNvPr id="8" name="CaixaDeTexto 16">
            <a:extLst>
              <a:ext uri="{FF2B5EF4-FFF2-40B4-BE49-F238E27FC236}">
                <a16:creationId xmlns:a16="http://schemas.microsoft.com/office/drawing/2014/main" id="{DB905006-0A16-0827-72B5-905A1873FFFD}"/>
              </a:ext>
            </a:extLst>
          </p:cNvPr>
          <p:cNvSpPr txBox="1"/>
          <p:nvPr/>
        </p:nvSpPr>
        <p:spPr>
          <a:xfrm>
            <a:off x="1343024" y="5153401"/>
            <a:ext cx="976312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 dirty="0">
                <a:ea typeface="+mn-lt"/>
                <a:cs typeface="+mn-lt"/>
              </a:rPr>
              <a:t>Em 2021, quase 42% dos óbitos no Brasil foram causados por Doenças Crônicas Não Transmissíveis, que incluem as doenças cardiovasculares, cânceres, diabetes e doenças respiratórias crônicas. </a:t>
            </a:r>
          </a:p>
          <a:p>
            <a:pPr algn="just"/>
            <a:r>
              <a:rPr lang="pt-BR" sz="1600" dirty="0" smtClean="0">
                <a:solidFill>
                  <a:srgbClr val="00B0F0"/>
                </a:solidFill>
                <a:ea typeface="+mn-lt"/>
                <a:cs typeface="+mn-lt"/>
              </a:rPr>
              <a:t>Os principais fatores de risco comportamentais para o adoecimento por DCNT são o tabagismo, </a:t>
            </a:r>
          </a:p>
          <a:p>
            <a:pPr algn="just"/>
            <a:r>
              <a:rPr lang="pt-BR" sz="1600" dirty="0" smtClean="0">
                <a:solidFill>
                  <a:srgbClr val="00B0F0"/>
                </a:solidFill>
                <a:ea typeface="+mn-lt"/>
                <a:cs typeface="+mn-lt"/>
              </a:rPr>
              <a:t>o </a:t>
            </a:r>
            <a:r>
              <a:rPr lang="pt-BR" sz="1600" dirty="0">
                <a:solidFill>
                  <a:srgbClr val="00B0F0"/>
                </a:solidFill>
                <a:ea typeface="+mn-lt"/>
                <a:cs typeface="+mn-lt"/>
              </a:rPr>
              <a:t>consumo de álcool, a alimentação não saudável e a inatividade física. </a:t>
            </a:r>
            <a:endParaRPr lang="pt-BR" sz="1600" dirty="0">
              <a:solidFill>
                <a:srgbClr val="00B0F0"/>
              </a:solidFill>
            </a:endParaRPr>
          </a:p>
        </p:txBody>
      </p:sp>
      <p:pic>
        <p:nvPicPr>
          <p:cNvPr id="10" name="Picture 2" descr="https://lh6.googleusercontent.com/I8MuiBfq92QiJOPH2qDWxtDLsLhnpMT73XxXtOS7L0HYKDftqyLZRmD5RHvu-J5an8MUAa1uQUhYeAHEAczj-v5OEaxW1Om3hAJdqLw-lO3F0L6n7GoqkXWj4G2nD3WemeC1e1wuM57RM28R0lBaA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4" y="1355838"/>
            <a:ext cx="9778484" cy="34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357329" y="4807068"/>
            <a:ext cx="34814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FONTE: </a:t>
            </a:r>
            <a:r>
              <a:rPr kumimoji="0" lang="pt-BR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SIM/CGIAE/SVSA/MS</a:t>
            </a:r>
            <a:r>
              <a:rPr lang="pt-BR" sz="1000" b="1" dirty="0" smtClean="0">
                <a:solidFill>
                  <a:prstClr val="black"/>
                </a:solidFill>
                <a:latin typeface="+mj-lt"/>
              </a:rPr>
              <a:t>, 2021</a:t>
            </a:r>
            <a:r>
              <a:rPr kumimoji="0" lang="pt-BR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40193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031" y="73275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 dirty="0"/>
              <a:t>Panorama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412" y="713356"/>
            <a:ext cx="10207824" cy="551301"/>
          </a:xfrm>
        </p:spPr>
        <p:txBody>
          <a:bodyPr lIns="91440" tIns="45720" rIns="91440" bIns="45720" anchor="t"/>
          <a:lstStyle/>
          <a:p>
            <a:pPr algn="l"/>
            <a:r>
              <a:rPr lang="en-US" sz="2000" dirty="0" err="1">
                <a:latin typeface="Montserrat"/>
                <a:ea typeface="+mn-lt"/>
                <a:cs typeface="+mn-lt"/>
              </a:rPr>
              <a:t>Anos</a:t>
            </a:r>
            <a:r>
              <a:rPr lang="en-US" sz="2000" dirty="0">
                <a:latin typeface="Montserrat"/>
                <a:ea typeface="+mn-lt"/>
                <a:cs typeface="+mn-lt"/>
              </a:rPr>
              <a:t> de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vida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perdidos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por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mortalidade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prematura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segundo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fator</a:t>
            </a:r>
            <a:r>
              <a:rPr lang="en-US" sz="2000" dirty="0">
                <a:latin typeface="Montserrat"/>
                <a:ea typeface="+mn-lt"/>
                <a:cs typeface="+mn-lt"/>
              </a:rPr>
              <a:t> de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risco</a:t>
            </a:r>
            <a:r>
              <a:rPr lang="en-US" sz="2000" dirty="0">
                <a:latin typeface="Montserrat"/>
                <a:ea typeface="+mn-lt"/>
                <a:cs typeface="+mn-lt"/>
              </a:rPr>
              <a:t> </a:t>
            </a:r>
            <a:r>
              <a:rPr lang="en-US" sz="2000" dirty="0" err="1" smtClean="0">
                <a:latin typeface="Montserrat"/>
                <a:ea typeface="+mn-lt"/>
                <a:cs typeface="+mn-lt"/>
              </a:rPr>
              <a:t>comportamental</a:t>
            </a:r>
            <a:r>
              <a:rPr lang="en-US" sz="2000" dirty="0" smtClean="0">
                <a:latin typeface="Montserrat"/>
                <a:ea typeface="+mn-lt"/>
                <a:cs typeface="+mn-lt"/>
              </a:rPr>
              <a:t> –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Brasil</a:t>
            </a:r>
            <a:r>
              <a:rPr lang="en-US" sz="2000" dirty="0">
                <a:latin typeface="Montserrat"/>
                <a:ea typeface="+mn-lt"/>
                <a:cs typeface="+mn-lt"/>
              </a:rPr>
              <a:t>, 2019.</a:t>
            </a:r>
          </a:p>
          <a:p>
            <a:endParaRPr lang="pt-BR" dirty="0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899BE5E2-5351-6620-71A4-E793E9779A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75"/>
          <a:stretch/>
        </p:blipFill>
        <p:spPr>
          <a:xfrm>
            <a:off x="1652954" y="1421546"/>
            <a:ext cx="6808290" cy="5153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5872B7-2D97-5641-3792-23EA71BEF21F}"/>
              </a:ext>
            </a:extLst>
          </p:cNvPr>
          <p:cNvSpPr txBox="1"/>
          <p:nvPr/>
        </p:nvSpPr>
        <p:spPr>
          <a:xfrm>
            <a:off x="945031" y="6641276"/>
            <a:ext cx="455926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0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Fonte: GBD, resultados 2019 (https://</a:t>
            </a:r>
            <a:r>
              <a:rPr lang="pt-BR" sz="10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vizhub.healthdata.org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/</a:t>
            </a:r>
            <a:r>
              <a:rPr lang="pt-BR" sz="10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gbd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-compare/#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).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24D8C4B8-BAE4-65AB-EF13-BC662F307B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1" t="2972" r="1964" b="38565"/>
          <a:stretch/>
        </p:blipFill>
        <p:spPr>
          <a:xfrm>
            <a:off x="9628026" y="1198710"/>
            <a:ext cx="1822039" cy="47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801CA-647A-161A-9087-FA08CAF35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706" y="340128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/>
              <a:t>Panorama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17B5A-9256-7F55-83FB-A3B0D7F44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8466" y="978073"/>
            <a:ext cx="10165975" cy="714981"/>
          </a:xfrm>
        </p:spPr>
        <p:txBody>
          <a:bodyPr lIns="91440" tIns="45720" rIns="91440" bIns="45720" anchor="t"/>
          <a:lstStyle/>
          <a:p>
            <a:pPr algn="l"/>
            <a:r>
              <a:rPr lang="en-US" sz="2000" dirty="0" err="1">
                <a:latin typeface="Montserrat"/>
                <a:ea typeface="+mn-lt"/>
                <a:cs typeface="+mn-lt"/>
              </a:rPr>
              <a:t>Anos</a:t>
            </a:r>
            <a:r>
              <a:rPr lang="en-US" sz="2000" dirty="0">
                <a:latin typeface="Montserrat"/>
                <a:ea typeface="+mn-lt"/>
                <a:cs typeface="+mn-lt"/>
              </a:rPr>
              <a:t> de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vida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perdidos</a:t>
            </a:r>
            <a:r>
              <a:rPr lang="en-US" sz="2000" dirty="0">
                <a:latin typeface="Montserrat"/>
                <a:ea typeface="+mn-lt"/>
                <a:cs typeface="+mn-lt"/>
              </a:rPr>
              <a:t> (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ajustados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por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incapacidade</a:t>
            </a:r>
            <a:r>
              <a:rPr lang="en-US" sz="2000" dirty="0">
                <a:latin typeface="Montserrat"/>
                <a:ea typeface="+mn-lt"/>
                <a:cs typeface="+mn-lt"/>
              </a:rPr>
              <a:t>)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segundo</a:t>
            </a:r>
            <a:r>
              <a:rPr lang="en-US" sz="2000" dirty="0">
                <a:latin typeface="Montserrat"/>
                <a:ea typeface="+mn-lt"/>
                <a:cs typeface="+mn-lt"/>
              </a:rPr>
              <a:t>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fatores</a:t>
            </a:r>
            <a:r>
              <a:rPr lang="en-US" sz="2000" dirty="0">
                <a:latin typeface="Montserrat"/>
                <a:ea typeface="+mn-lt"/>
                <a:cs typeface="+mn-lt"/>
              </a:rPr>
              <a:t> de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risco</a:t>
            </a:r>
            <a:r>
              <a:rPr lang="en-US" sz="2000" dirty="0">
                <a:latin typeface="Montserrat"/>
                <a:ea typeface="+mn-lt"/>
                <a:cs typeface="+mn-lt"/>
              </a:rPr>
              <a:t>, </a:t>
            </a:r>
            <a:r>
              <a:rPr lang="en-US" sz="2000" dirty="0" err="1">
                <a:latin typeface="Montserrat"/>
                <a:ea typeface="+mn-lt"/>
                <a:cs typeface="+mn-lt"/>
              </a:rPr>
              <a:t>Brasil</a:t>
            </a:r>
            <a:r>
              <a:rPr lang="en-US" sz="2000" dirty="0">
                <a:latin typeface="Montserrat"/>
                <a:ea typeface="+mn-lt"/>
                <a:cs typeface="+mn-lt"/>
              </a:rPr>
              <a:t>, 2010-2019.</a:t>
            </a:r>
          </a:p>
          <a:p>
            <a:endParaRPr lang="pt-BR" dirty="0"/>
          </a:p>
        </p:txBody>
      </p:sp>
      <p:pic>
        <p:nvPicPr>
          <p:cNvPr id="16" name="Picture 15" descr="Chart&#10;&#10;Description automatically generated with medium confidence">
            <a:extLst>
              <a:ext uri="{FF2B5EF4-FFF2-40B4-BE49-F238E27FC236}">
                <a16:creationId xmlns:a16="http://schemas.microsoft.com/office/drawing/2014/main" id="{F386B124-0C03-3958-BA1B-D712479CF1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98" r="15475" b="15815"/>
          <a:stretch/>
        </p:blipFill>
        <p:spPr>
          <a:xfrm>
            <a:off x="234372" y="1766645"/>
            <a:ext cx="11514261" cy="40171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B0F1E7-5C5A-DE8A-803D-BCF8DAB9EC5F}"/>
              </a:ext>
            </a:extLst>
          </p:cNvPr>
          <p:cNvSpPr txBox="1"/>
          <p:nvPr/>
        </p:nvSpPr>
        <p:spPr>
          <a:xfrm>
            <a:off x="718466" y="6620380"/>
            <a:ext cx="4559261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Fonte: GBD, resultados 2019 (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https://</a:t>
            </a:r>
            <a:r>
              <a:rPr lang="pt-BR" sz="10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vizhub.healthdata.org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/</a:t>
            </a:r>
            <a:r>
              <a:rPr lang="pt-BR" sz="1000" dirty="0" err="1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gbd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-compare/#</a:t>
            </a:r>
            <a:r>
              <a:rPr lang="pt-BR" sz="1000" dirty="0">
                <a:solidFill>
                  <a:schemeClr val="bg2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5AC29F7-42FE-DFFB-DABF-770BAB54F7B8}"/>
              </a:ext>
            </a:extLst>
          </p:cNvPr>
          <p:cNvSpPr/>
          <p:nvPr/>
        </p:nvSpPr>
        <p:spPr>
          <a:xfrm>
            <a:off x="6451989" y="2620257"/>
            <a:ext cx="2173653" cy="10243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9829" y="668779"/>
            <a:ext cx="9628587" cy="640822"/>
          </a:xfrm>
        </p:spPr>
        <p:txBody>
          <a:bodyPr>
            <a:noAutofit/>
          </a:bodyPr>
          <a:lstStyle/>
          <a:p>
            <a:r>
              <a:rPr lang="pt-BR" sz="2000" dirty="0"/>
              <a:t>População (≥18 anos) com excesso de peso (IMC ≥25 kg/m2 ), segundo as capitais dos estados brasileiros e o Distrito Federal. </a:t>
            </a:r>
            <a:r>
              <a:rPr lang="pt-BR" sz="2000" dirty="0" err="1"/>
              <a:t>Vigitel</a:t>
            </a:r>
            <a:r>
              <a:rPr lang="pt-BR" sz="2000" dirty="0"/>
              <a:t>, 2021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80" y="2085331"/>
            <a:ext cx="5010849" cy="301984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2810" t="5602" b="11314"/>
          <a:stretch/>
        </p:blipFill>
        <p:spPr>
          <a:xfrm>
            <a:off x="6026726" y="2129220"/>
            <a:ext cx="5295933" cy="297595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45180" y="5105177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homens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026726" y="5105177"/>
            <a:ext cx="8210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mulheres</a:t>
            </a:r>
          </a:p>
        </p:txBody>
      </p:sp>
    </p:spTree>
    <p:extLst>
      <p:ext uri="{BB962C8B-B14F-4D97-AF65-F5344CB8AC3E}">
        <p14:creationId xmlns:p14="http://schemas.microsoft.com/office/powerpoint/2010/main" val="72687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02944" y="269768"/>
            <a:ext cx="9628587" cy="64082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Mortalidade por obesidade</a:t>
            </a:r>
            <a:endParaRPr lang="pt-BR" dirty="0"/>
          </a:p>
        </p:txBody>
      </p:sp>
      <p:pic>
        <p:nvPicPr>
          <p:cNvPr id="3074" name="Picture 2" descr="Gráfico, Gráfico de linhas&#10;&#10;Descrição gerada automaticam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4" y="1495058"/>
            <a:ext cx="8123503" cy="439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14174" y="5892800"/>
            <a:ext cx="8056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Fonte: Sistema de Informação de Mortalidade (SIM).</a:t>
            </a:r>
          </a:p>
          <a:p>
            <a:r>
              <a:rPr lang="pt-BR" sz="1000" dirty="0"/>
              <a:t>Código CID-10: E66</a:t>
            </a:r>
            <a:r>
              <a:rPr lang="pt-BR" sz="1000" dirty="0" smtClean="0"/>
              <a:t>.</a:t>
            </a:r>
            <a:endParaRPr lang="pt-BR" sz="1000" dirty="0"/>
          </a:p>
        </p:txBody>
      </p:sp>
      <p:sp>
        <p:nvSpPr>
          <p:cNvPr id="6" name="Retângulo 5"/>
          <p:cNvSpPr/>
          <p:nvPr/>
        </p:nvSpPr>
        <p:spPr>
          <a:xfrm>
            <a:off x="172720" y="1172756"/>
            <a:ext cx="8288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000000"/>
                </a:solidFill>
              </a:rPr>
              <a:t>Taxa de mortalidade por obesidade segundo sexo e faixa etária no Brasil, 2021</a:t>
            </a:r>
            <a:r>
              <a:rPr lang="pt-BR" sz="1600" b="1" dirty="0" smtClean="0">
                <a:solidFill>
                  <a:srgbClr val="000000"/>
                </a:solidFill>
              </a:rPr>
              <a:t>.</a:t>
            </a: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8697851" y="2273310"/>
            <a:ext cx="341286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Verdana" panose="020B0604030504040204" pitchFamily="34" charset="0"/>
              </a:rPr>
              <a:t>Em 2021, as taxas de </a:t>
            </a:r>
            <a:r>
              <a:rPr lang="pt-BR" sz="1400" b="1" dirty="0">
                <a:solidFill>
                  <a:srgbClr val="000000"/>
                </a:solidFill>
                <a:latin typeface="Verdana" panose="020B0604030504040204" pitchFamily="34" charset="0"/>
              </a:rPr>
              <a:t>mortalidade por obesidade</a:t>
            </a:r>
            <a:r>
              <a:rPr lang="pt-BR" sz="1400" dirty="0">
                <a:solidFill>
                  <a:srgbClr val="000000"/>
                </a:solidFill>
                <a:latin typeface="Verdana" panose="020B0604030504040204" pitchFamily="34" charset="0"/>
              </a:rPr>
              <a:t> para a faixa etária de 0 a 39 anos apresentaram os mesmo valores para ambos os sexos. Porém, a faixa etária de 50 a 59 anos apresentou maior taxa entre indivíduos do sexo masculino.</a:t>
            </a:r>
            <a:endParaRPr lang="pt-BR" sz="1400" dirty="0"/>
          </a:p>
          <a:p>
            <a:pPr algn="ctr"/>
            <a:r>
              <a:rPr lang="pt-BR" sz="1400" dirty="0">
                <a:solidFill>
                  <a:srgbClr val="000000"/>
                </a:solidFill>
                <a:latin typeface="Verdana" panose="020B0604030504040204" pitchFamily="34" charset="0"/>
              </a:rPr>
              <a:t>Na faixa etária de 60 anos ou mais, o sexo feminino apresentou as maiores taxas de mortalidade para obesidade. 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302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2"/>
          <p:cNvSpPr>
            <a:spLocks noGrp="1"/>
          </p:cNvSpPr>
          <p:nvPr>
            <p:ph type="body" sz="quarter" idx="14"/>
          </p:nvPr>
        </p:nvSpPr>
        <p:spPr>
          <a:xfrm>
            <a:off x="1005204" y="161886"/>
            <a:ext cx="9341833" cy="443036"/>
          </a:xfrm>
        </p:spPr>
        <p:txBody>
          <a:bodyPr lIns="91440" tIns="45720" rIns="91440" bIns="45720" anchor="t"/>
          <a:lstStyle/>
          <a:p>
            <a:r>
              <a:rPr lang="pt-BR" sz="2800" dirty="0">
                <a:latin typeface="Montserrat"/>
              </a:rPr>
              <a:t>Consumo recomendado de frutas e hortaliças</a:t>
            </a:r>
            <a:endParaRPr lang="pt-BR" dirty="0"/>
          </a:p>
          <a:p>
            <a:endParaRPr lang="pt-BR" sz="2800" dirty="0">
              <a:latin typeface="Montserrat"/>
            </a:endParaRPr>
          </a:p>
          <a:p>
            <a:endParaRPr lang="pt-BR" sz="4000" dirty="0">
              <a:latin typeface="Montserrat ExtraBold"/>
            </a:endParaRPr>
          </a:p>
        </p:txBody>
      </p:sp>
      <p:sp>
        <p:nvSpPr>
          <p:cNvPr id="4" name="AutoShape 6" descr="data:image/png;base64,%20iVBORw0KGgoAAAANSUhEUgAAALEAAACwCAYAAABAdY9gAAAAAXNSR0IArs4c6QAAAARnQU1BAACxjwv8YQUAAAAJcEhZcwAADsMAAA7DAcdvqGQAAEmiSURBVHhe7V0HmBRF2q7QPWF3ZgMZyaIiQU9BUBEPMaKSw6KiZNTzzKjonXeIv+k8Qc9Tz0AS9RB2lyyop3IqomDArGdAQDIsuzsbJnVX/e/XM4tkdtnA7uy+zzOhq6q7q7reeuv7qqurWR0qFTz+qUMlou4CHxU0Z12uM1iXLow13aLZfZNtXEkdj2TpQ59LtbW7HZMsjWsrqiyxqaBZwUb2z1vCiObe4S81My3bHTDkTpbcPsjYp3Qcm02erGJHcEB1s+eYdTg06kh8UICksUsTI9GQuV6/N5RU8NLIHNZzkuFv0OYiwfVkpnVrzfkqrdXDBdljVztpAf+QaWdzLp/i0ujMbMvSjBta2XMNg9+Ze/LozSnfzZ4rpGuItoIaJyjkWkeYVtfmZ4+f7xxg6DzpE/knMbt4V2EhC7CdHsU+vc5CTB2pDwIR/63FIML+hoY9n/LVGzjrzNQhs1vTtm/I9IZ+XTyTB63/ONuN23TnTL2K/RQYNVMz1Ukw/njaVdNaUbwDDYprZigr+gKLhE7ktn6Icz7I0npw459f8jKl0lQ0uBJp/oCGMFFrPp0r98/xvZnXymsqtDvTEGk7/D7/t/42rlnJV83oxCZN2q++9t+unajdF2H4Sylpg148l137nBkPYZGm/hOVy/OhzaxXj7vmxfrJ+Wax5Gw9lDktbdC0VkLzDlzwEDf1xED2mImCiwe0EB1sy+gZPwQTnHmEZkm4uFvzF/1hvRTqFc7Zl0LxNsWFuhlYnoxk36lCPT/A/c8HOm24J2/BiC9iezPmlu62XNkNFLOf51osEExfKMNseepXjZ2GFcMkkTaoRQ824MX62KjVPWrtJTG67NSIvkIbYkXqbvOmeCiTlt6h7GBAct6tKKjmBFPdbrDyW0Sl2UJ2YixKyWwe4c4fZesdXKsoWARy7gUEIsyxcWEu2zAEbArkrlAqMQ4qPJj7eWaKLprv/7bVNfX7TfNTWoJWVjultEdafHYge9Qd2O9GLkUDLbwnIdYhbNqQNn20Yb7hN+1JrPc/XLEdNU+96pn0vRtlbUBikxhEdcjRc4URD/kN6bno862mqHkIJJ+YnjEbBIUSm2aYcfEZ/Ye5cIbgwReY0jlcMxPsOZ5rYxeo6bY4T4+lEYVgaiHYXI+290XcTzO9HEyW+BcStulBo/BBzX/kSq3DEfxSM1LmPbANdgoXLKKFGaBtZdhhGC8K/MUBufZDfWGHTwVpSfEbsMYpDrFTr5jVikU8P6TmmNfQtoOh81xkx8e3EhIJSuKYWqWz3GYR05iX1viXS0vC9iA3HXarbgDHazN48YOt7Wls3jzptcwQRPQbJN8G4kxWWve2uXoIJCzC1WrDmb0Tvx7IZVs6jDY1qZ6B9HucLvwBLxmcOekopB0Jt0NgY5xnF5w8ieOm4LwvB7LHjQlkjTk/L2vMMzmLxxU4OwPC5ieDnJu1ChfRtrb4yVBuWyqxxYmX9uNKcDfy8JHmolHTnEisHm09CA2EGtcIfDjZ0Cm6eGx6w7YXUnTDoU/52FBNjSmhkDgkHjrJlTLkhXr1B087I3XgzF7JV89uxF1JeUKoc5TNR7NJ9+1L4oKtXGnZWHO5TjLjRpDslNS5RfftZJlBJPyecWWCmKsZ5/cLIU9lwmysLdZCRyMbILAbBBNXpA2b3gdszQBfJBNibfzIuKgc5IXVLFiflCEzZ4G4f0ewzblao4yIF9tCCePitIyZN9XLmDU6dciM8+sN/0eKs3Os12iANrEhImAJA5Lxc2Bn56OLyEkdMmsgE3qoYPb9sJf/C0VuanmjTj3CbLkCeUOwOI31fCqZbWqehrBHbWbfxEZO8kSY/7FUPWOgb/Q/GrbqOdND+yQCEoLEyX1faJzKWw4HbxZagr8LXXxLhuy3QhErCeRcyoQ6n/10gi+ePAZ0wVrollDaYqYsdNXsM5DuJl+099kwLb9GV+1nhjohkKT/oZV6FGQGT3WL/LyTNykpJ4IrTdE4MrHfpbiITwQyR82JH5mUcxu+38Ynj2u7LRrEZ5bmo/LmjXuP26aF9F8IpTtBke+1lH5SM/1/4bDfGd1wN/yxBU7lxXGP8zDVJ23wzJs15+eiYb0hXCpNC3sKiFoMpf5acRWC09fYYo1k4yHPt0G+T4HR8R16i5T0dO9paXmuc3FIL0yTGcnhdqkwzX+HcvxbFPhW5zbQtzQYNOPE5kPmeum8NRn7qlMNRcrg6TOF4R4BMr4Hwv0TVmQalPNZpe2HoZifg0yZqPyrA/PGvRrfhTXt81xSkdv8Ad1+GlSOHK888sRgY+yGsF6HY7ytbT6lYMHo+5IHzm4kpPor4hq7g+ymnctGbyNbW5lGy2jY3F64dPiu+GHLCM3r9X7ZHxL5ScXKzmWv3xL2D5nWjjPjTmTpHOQGiiwMptR3MCdGorbuRwO4ECpdjF2hsiykBKuXZBnNQtImO/hBre1+aG6LUK5/QoVbogH0alRY0PInHJuNnOlJKeIPwh6/ndlqp+I6DJW/Pi9r9Gux/NRMJASJ04bNOFcp/jqNuQZ2tnnW23BDYxN2LranyTzfX1Vq0U+wiN8PZI0ejOSaCFzsMpqAtD9xzt/hkj/gt3evLtD1ukM1p2rBn0Elnyy4+Bj26r9jZ6l6NBkyvWFYJnly516xqf6gWe0sxl6yGcsujNR/0m9uO5VLYzQX4lrYKR0My0acTioQG0/z260+Q6+h0LO01IovK8gacxUdz3flcw1kxFyJ/jfPNtx9RDQ6FIR/PT9rxC/OCWsoEoLEBP/g6WvQVfpQoKe45lfDVmyjmBxWOH/Ue2kZs6ZDlQdrw9PVCEca2ZKdz5Q+A13yKXDu/i9/wdiZ8cPUKCQNnP470xDZsIsmoweaBmfvbwUdf7kv5ZvWfwe5b0cjtqC6A/PmjlxKTp7/q1aXo9dZAM/w2vzMkTPih6nxSAibmABn6lkoE+xJ/hSIXGhxPbLwlF9WUpyy2VzODT+LhucroZfDix8NZS7Shhqb/7+NrzgHqIG43PB/rXnkSnh+AS3tt7WMzqH5F7CN30KHg3ascvLy85w7jU0/7eIRkv8R5d6Un6SOWe9SGUgYJWZjpvlT8vg3TPCf3by4787MGwvjMazptTAfco230b+ug534mpmyc0nOjIl7hrQSDY7ZEDXeg1m0KjBvzDgE8bSB009VUnwGo//xQOaYO2Ip61DtkDJ4xuOpg2dGkjKm/w6b+zTQLrXsLpZ/2Isn1R8082RnA2VPzZj5YMrQ6fkpA2Y549uJhMRRYsB3zYvtRVAvk1z/LXdH62ns3V4086sOPVcY/gYbboJh1aYge8zN8dCEQUKRmJAycOYVURZdGVxw7WZs7rmLVpnQmvFPn2dG0y5NzeNyQ2a+bUuhkqTPpX7zOSJCsVCR4n7D2qZcVpP12yPsWmZx2DfxFHU4SiQciSsLehITOWfW83nRTqRifiG4z5aGX9k61ZBWCmfSxzhP5VqlILWbcemmXxCc9gZXeZjZKgKbPaS5gD2uApo+tpGPJAEprAKlWKFL6AIOR42tzC3gk0smX9ThcKgj8UEAUnG2uKlXi2BDyyUbcps35lIcx7VubWt2POe6lcJ/YfDGhkf8prYlmno46pWk3uvK20Gmla12gOjrtda/gsTrtNLrVZRtFkxvM1zmTiTbwS/eXlyn3AeijsRxqGUnuENmTmPDYs2EdrWyhG5ncHUqSHuaafLjuQeXishpU2Lw1floMiXKzSoQk1FT4IL+IICm6FDNRDWLhvUGbHyJ83wpufpOcbHeFHzrLq+9s8E5OYV1pK4jsQO9NDXdNlx9FWcDsdnV9LJmDrOIsPjYYHLMLKhaxMgNfSZS07QgqZlVwHbZWi+Xhpz5xc/bV55xXWyCc21GbSQxT+0/s5U27AZS2D/mZl6Xr9/zNbSD7lGKid/jgvzOkKwFbFemLFitx1jniMiSSIz8WGG1XTH+FdT6Q5e3aBHrUbyWZ8wz0q3ASbaUzdEz/Fwwf8xPSF2r1LnWkLjx1bOTI6HIqRYT3UCMc5nibaBs7yolVhWGxadsyYhf9NfMxXamXWyFzf64Mj3QxZ8Mu5fZEShx/DhVBaoYIaHCMC9sS/9q2+wjadivy3ZJc3jLTUF2wer6KenfdoXNfKbm7HxYN6cKxlcio//lyv6Yy5QvcjMz8mNHS2wkPImTr3ihsan1WUrLHlzx3tz0OE9wwJMCQQymoqEoSL1M2/otS7pWFmde/bmeBzI3TO0eCZpDuOQXmiZrx8AUkKlKyEzKy9F4rLDeAnX9r+myFzFv8hLeHeQdMKetXwZ7SC7OU0z3ES53A61A4Xh5yKjW0eBP+FmOQr4vmbFqd9YoGm5MWCQsiesNfKm5Ja2e6IUvUFoPEC5PuoacwUaIp4gDDOaCHsBQtm1FPuVaL40w8+1Q9ohVjjJvr98jaokrcKEuNjy8lYazRYepDDh+nQvkjajdMGNWmFzP59pYxC/ZXmQOntUxWerz4VD2ZtK4kAvp0jbMYfIw9wfITITWkWARk3wRep23uMt4J+/fV8NJTDwkHIkbDHypKchLc24vgzc2gJtezyEre38IE5XPbRUN/48rlq2UXF6wcOSHejFLssx6vTWXVwjJLpQunm6HK9bZM9xktqiosvn7gqss6bbm8F75ecl9n+9oeOTFWvN+wnR3xyldzCJfrhQnhy3CpQkyh2zNxUKu9HIhxX9yM0dujKdICCQMiWmSesjNLxUKlc35QG66k0pN3v1BSsaFrazId0LwuZGovaR4wdgv9Pup6XaRazjoCzKLc2hYjJZGKQ8c0wEf2N3fa60zDb89nZ+Tt4ENndfSZxX2EVwPhckA8nIXo/IcjUHj9DYgczQaReNehL5kMU2ECmSN3x1PUaORECROHjSrl2GwwUypYSBvA23DZDga8u4PqBguUURboU9sJucUFcqF7PVrNukV9U+2wsb1XKoh0s2aqRCMkaPglqO+UVaobL3U4OoF3ixnJR+52Uhu9UZfyfUVTLouRs+QBGMcqcvXWByUkNkKF2jBXoUFNR9EfgMxFXDwY4caTeKUYbPasqi6EsbkVcIw28HBgVdT0QYrLhF1yVoVcmUtV5q/XJA1arFeyfyR4vQ+sFnHG5L3omTk+JUGpODCBIHD6ivY6y+Geegl/yVFO/wDpp0tDDEcDeJKabrqkfNZIY1xf0D6OT36YUV+gcXxiq30q4VZY2ltjRqJGkrioTJ12CWDmJIj0PVfhFK4Y2pViYCKkZmhrchmdO0vauV6qXD+8O/1fxucGAmym4XBrzBcvIEVOjyRDSKv0hFl6aWmYT3BLsj7gF+6rH6Kb+cV0POxwjA6wayQNNpQ6XDMJh5Rdvh9gcaU17RoXnzRwxqFGkdiUl9uWeNApFHcdDVxKrsqb6eh4oEQ7O0PlCWfKVw4cr5ekZoWCpoZpuR/lG5+qooc/CaJ4XFuoGy2LDbL5OoZcXHOlvTBM7rbnP0Bx+0LdUx1Rk+qsjzxxsmsSA5XfLYQxrTdWdfUKFWuUSROyphxmaHYDfC4L0BNe6pErQ4GqnjHG4tuAVmnFVjeaWzRlb9Gljc4V3N+t2noy+jSlgzFxYbOwJMQW6sYn+JqvmMRv/wXy9f53auFsG8W0uwIZxGmUCWYDqUFEVnzsFaRlVyzZ/Kzx8RW6KwBqBEkprttoYg9Xin9RyGNtqhsONdVqFaHgqPKuhCO5OvIzuMF2WNW6bfTWllR4x6YFyAoT9Y2+gxc5ajFlhnC/j9x8e6P3ENmn+AW1g1cy2uYkA1iY9fVoDxO4yS3IvqrEvxf0nA/m//v4bnx2GqLak/ilL6zT+BufYvmagQXMuWYqe+hQPeFGVcg8pe24n8rWjD6Vb3C1yAa8VwP541WFmqgIupFUxgP8Eu2/+IbOr2H0PxuLo3zOeNeeFex41QnCOk4ssxmc3G1Hy/KHvVNPKZaolqTOG3wjHOVYHdxYV6Iq+qp+JGHigIuIype2dGtTPLHC1TXf+kbOrFIuEEGxC3NiBTNFX2Dm31DZtPyU39BYzzFUd5jaT4cCTSCwRmcPut95PPRQPa4N+Mx1Q7VlsQpQ2dlwA26C+Q4DfUNaajGFV4CaaCdqVyu1JxQRD4eWjxiHYXyi+Yl+f2F48GL22DPHxfrTaqB+XAkOL0MMqrs/3HJH8qbO/olJ7yawclltYOGe6TVAC5dXWoMgQm2BTPZnc4MVw+vO9oMSqbwiXobBJK5afbgLl/NITCBrjvYq7nhgpNabe/u0UzVaoPmU87yBs5u7GK9rot62g9ap7XVnnPRqma4n1TfJo1YrAeZp+T7+LKkkwY0SDm1b0rg1XFbjPZ9dyCuAzfMZjWmUcJxVcpap4W6vTBzzBLXnWeeaHZrcaHVoeVGtvbXSDzVMUf1UeJ5Q+WuX/Ud7gK53D2hy3n52SPXKsu+HhfxvZjVU72Z7Ey0UfYGW9n/l589elp6yNPQ4Pr+iJKz/INndC/KGvMOHKWb4QCuZrFli6s3YPso214PHb61cO6YRe47OrcVij3KpHrKm2pNZBMu2mdh8GOJ6qHEk5jw/OybCOvxDmHKdqjsM1mPxl+GZjz/qev0/muYpbtyKaBg1bMbduYjaLVZ6+hDBVljX0gdMruN0tHJ6EWu5tw4CZHtXZ0GfFuQPfoj78l9ftBMn4Z9mlZbRSYnlbGNUuub8zJHOwoslHiSc96HGzIZ5TndVEGv1fnE1ezjDcdckY89iYnA+WfeBQJP5IKnMRpXlaKhUPwsdnbzL0LPP/Opt+PlnyjNu4MQjaudPYkKBxl3Mst6LJA17ql6n8xqpgz1F1zZkZzmdoIOIHML9MsdXe37fR2YP26V5+R+P6Nj6Qz1blTtiEw3cbTeiq+78rNGZbtvPeN4ycQ/uBCXoSCw8nH9hXDj/2lSRg37jFNWsTU/HdNho2NOYleXM24Gef+Ei5S+514tfhwi2+wss1vTjwtnPveZu8OgL+Am9+JcplcbIjvjqbqAq+gz+eKNR5Ln3N2Au9SfUZ6xIK6xh6CwhBwia3aiB+XInz96laf95du5Fl24NOpVGyLTaIRmu7i278/PGj3TM7FLS87kY+AuPa7122WnX8FdnOnTDVGsrdvOWcUyvz1mlXJMSey+rdtYwflkejPQAZMNsAnHuKHmvIs4t/n7wReeWuvu0PdnkKEnLjYtUBJPeIxAd7ZgPzCuXg4kiXvq8fZeruwJmutb0NDIQI4njIOILERrzeyWZod+awuyx73n7tg3jH6nCxfSf8yJTOVhHA3Sejo/e+yjyfd0aswi7gfQIK/ah8AloG1SZI362ZRfbH+4ec/LKKsax4zErju6DuSMPySkOO6Qk3FjRG4qLN5RntXk/eIZz67xdOhbCFnrjouedOyI7Egr41otZ/n2jeGcjUGXy3c98nQvPTZ0yJsyzm78RKF1uvfkfp/mZ497ByZGKmJOR+OkFYNi6aoaKAsQgckzP/BFkzvSx3/vi4Y9d0Ftb0CeD72yRax+PCjP6a4zm22PfrT5y3hMleKYkBgK3EswQQQ++ZAELgFFS94al7mx65zjPiic9q93ve37NsTlOw0X/9isdBkbevrEjKjr85aN35TcbcQwEPjvXErfEe8qEmE076S5tDxd+38csHzvuFnkJM51J8Qds9Eipe2POGs2MnzBpRFd3HIUGttksAMmUTzBoeDUj/DhCKe4zmy+DkT+MRZRdahyEvvuOrM9fu6DCXHuEQm8NzjvhCsWsc7xfxz68Zq33Ml5Xblmbau84h1TV63D1515C8d9lDp45nkQq6eFhNNZ2nkdAkaUZt14lG8NZV71Uer871bZtnUWbOxWsFHiiaoI5Ksp/YvJXVfmZQ3e6Op85iWS6+cgHN7DLse1N2JEroeuqaXZvenX1odbnFeVVRWqlACpf+iRbln6RlQiPcQZDy0FKCn1eIrf6VGpA9h5vSJSeG5AxE9OeFWB7Eal8pitXijIHrs8ffCsjrCJH4Rz1vKAp6gPB7J/JT2Vqu5PG/hCvx2vXrVd2nwirsn3sZlxVQTqFZTeLbiaSHOIzds6n8KF+pejrGURGALVpxQ9QKmbvXd1ax4PrRJUKYkj7gh1U+OdjTJeI0cVUPFa88e9wbPOyJ175a9CyFuYEjuJXJUPqnBolrbfDMwf/Qi9Ucnm6hb4cN3LROASQLW1MNO1YTyUOvSFLrsXjP5IK+tJmCMoT1V0kGTWsBAc0dn5WeMyk27t3NSQ8gkhJRpkWSsHoF1i+w3XthrDru1SZaZelZHYdXvXPkrqCXAWzKO6SATsJySvryz1NLX23Hkj31Dael4zXeyoSmUCDQV241dRLu+E6sD8tYbAkhmvy9P9g/xoBB2YNiamD5vRIpA19l/MspchHK2isrsYXEyl16b8mvwndkMHny3NG5GZ82mc/qhBu9LicVrcmpzM6U1VVYIqsYldE7p1gCP3V2GI04+awCXA7rCnj9NauayLmn8QWTPmLXfqjks4Vy0QUzk17yij3iYYv68wa9RK3zfH98SJnuVCJpV7aMzphmVHW/PNkXMu/USGw6s4d12EYzctk8lVFsQuUw7jruE737xyY9J5rS/mij2NdlP+60f1Y0iv0ryVeVaLL6yPNlX66kOVr8STuiRJxa7hhri4XK18b6AhcMVv9Ab0BezTM+idsLCPOSqlMjiMYyo7CjNieV7W6FfoljI0+V5uGPUrZn4zrgnIym3119Sd5rnFmTduE4I9rJXeUjlmBV0jHQRpn8zPHP6pe0K3NmiH/4SC0kBxxcBWILLoyqUa6b+7a/14aKWh0knsLXRdhuv2x3Ir8P7ANYdw/MN9y5mt87JHfYne/gmcIxirpAoEGoYS7HuPtO9hvZe5NY8OE4ZxYYU+XQ0WcdNM0YJNShnywgn5c0dnCmW9SY2nwstDFWHrr/Kykx9ik7rR6/n/CmeydYWrPlkrio2PRFjfeEiloVJJbN56Tkd489czg+5IVfBFwvG0IVvA1ftrPVRG3tzWf8O5vneUraJADqNWOTDynt7x6vjtaSk7zmSa/wXniSeoQICvQrp+Dwkbwnr/wy1N759Rxh8rtneh+xY8ILi8lbEM21vAz4OjPYrYVuGg3sUQpuDiVu+EM8+Mh1YKKo/Ekzq4TGkN5C5xAXUvlQLn4vPRoUJ+DmO9LG64J4DaBRWmXsqG6W2vDswb81y9gc83V0rdyQ1X+e3gQwASCTLrP6cn+7vkvHrVFlDuGZw/t8JGX+g2udJzc7NGfuj94+nHIeTxilf6vUDmoxT0OrYh6RO70J3JSkGlkdhdkHoujPsbK9yM2B/U3Wv+d9/tXRrkz7t6BWzJJait8vf1II7mfHOUG5Np0zbMC4V09yHFrDSQWeFy+WwhJtDCiHnZY59G8b6sqEaDo+wI8Nx72KRWHma6/wCCHV/hPeT+oPpX7A+hsDwvHlLhqBQSJ93RtQnn6iqocONKJzGOzw3eUTFjHJvEXFHhvweCFiifwkADlR3RWi8PZo1a4xvwQnvw6K9w7uLxlQjHrDAGRXjo97RpKf5/6F22VoAah1Hdj7GsCbuTi5qcxIR9d6WYEfuDGolLJGvJxtC0znhohaJSSKws9ntkfjSzqqDSCagMpfWf3PlnNA9lZmyEI/as03UeLcgO5XyTycTk5kPmeuHIDRUuV5uKGY04MmDDgLPiTykDnm1blD36ba3lBzBtynVypfTPt3cc8SSbcGoyeqtJTMqquzUIc1II0U8KUSlqXOEkdlqb4FdzU5IXUTXAebgp/FLKu9htZ3kNnvyoYvooH2x0VDiIVpFFK6wX2EXt4WdPdJaJrSooG72L91RheC5lQ+dJwdWDmrOjV2OtI1zoByZP5iqZebtqwQdVeg+5N3AqepOf4ny8edtZp8RDKwwVTmIp5O+FKfuiH4yHVBHgRIBs45O1fTy9q4Ir/gQCys48EmHNtmhbPlp/zDS/lnyENDxw5qqw0gGtyAez7/LrwAn5maM/54qtgJwezZAbrCLxbSBz7Bx20wkpltIPHMUxyg9SY5c8y+D2efQ8ZTy0QlChJKZnsUCl4VVb3XtBSKEEv5vU2LTSn1a8rI+Zo3KVDmrBsgsWjsyJFrN20I8bq1SFSwCTQrjcLTgTg5whN1s+jMztKDP/0JClYNgXvoo7vbuQ8pyqbpAl0CAyPJhxSR+sr1A1rlASC6XPghlxYZWrcAmoi+RsOKlxzuIBBVLrpxBa+pEKEASytQNX+2+08ryOihHc8EA1jlWlkxmsb/KnelvtXjjyO9D6A2SwTCMvWuifcjNHzWOTOvhsxe89VmVxgN4Sanyq5rpnRU4QqjASky3MNb/qGF6iGITgNud3oOt0J3nT/sW1LozHHAEOg8Oci6X0GgCLy7aC8T9St37MQGpsepoy27iU9ZxkmIxPQeDuUt8A0TCKlHic/rpDvm70ioZjpcIlgFOJhiVGJHt4u3hQuVFhJNZSnqZN0fuYqXAJ6CJBjVlS/aZbXhqUg7b/CsTnyJkiXmida8rIk2zIXC8z2VBuuuhBulj8MQK9ugFZuNHdpElzOJprULxvaKghHn14aL61KU+aTePC3KL5yvHwY4mYGne2JOtKtkU8tFyoEBJ77zz9OMn0oArJUQUAimO6LfUHNqmnITT7F67ckddGUMpGN7d619xrf0hhgWaKqeuPqQqXAGpsmO4Tkuwk59atYOIZePqBI6sxqM/5i99mZkTMnY1O5oxffKwbZAkoG1yIK923ndEmHlQuVAiJtSVPRKsfWmm3l8sKCBVXfCTbsdufmz3qG8XkGoQepgad0cAiePEvsEmT0AbkBdL01qs+lW4zm+vrfUOmN8zPHJnNld525LzpYumOPEsNWbrE9RWjeRUE6q2luEib8uR4SLlQfhLf2d0PG+cC7qGnfONh1QDcFI1Nb/Jl1GXBtv0nfg+TO0Qp9WtB1ujXkr9s2wBtYJzzBqbqAnp2T4jzhCnbQF3RH+v5IHEoZgMdHFrL/+5+5dpNrDBSDz3MNdWlQZaAC84MpfvQdIF40FGj3CT2hawWIMkgHa0mKlwCMFEwNZ7dfILLk79zOao7Lx5zIByHjmXTX9NUJ3PpPaOq7s6VFs7zsJa6smmf55JU1JiFkMM4rBxWs0KvwoSbW/2FQcsbVDPANkYVDVHcaBUPOWqUm8S2m7fnLtnRGd6qTkB20Lh+75Zpzbb/584iCPHceMx+AL05K9RG8mwiiK2sjCqZI1FW0F08xjNC0qxfsHDkD+DpD05LPQhQ1u1Nita+zlgHgysxvtrVDYFExmM0tDnrXN7htnKROHnC2Y3QovrQsEm5QL3iwT7lhYB+mXIEKRIa/hyEHJhRZF4p/l1g7pU/55kN6nEmhx3dJDhk2JlzgUvqfOLBBKc8FCbjv06AE1Vq0HwKw3Uc84jYC9a1nAML4aAmBdd60U+v/zPiyvO3BfG7xoPLh5Is7/8pB7Tl+C4DPT7eJB50VCgXiZGDJijIpWVu6VR455VCzpUgazWKTzH4VIhPQezDihAZJlnZk7a046MlIDvQZkNIkVqKDauRzW3xmL0RhtnhvCnIEHmnCcPdoPT2I+WJLiGVQQXxySHbWit7K65JxImnj9IhrdUGmCg/4vdXpNmFcxQjjmb64Kd05aLJ+Latrmw49ClfhIcXc85xjP1ARZbs32i43JA8A/ZzPKIMoOyUXHO6/ppWB2LFKEe8bnShk//YJKujrx+UBy71BdyWNLf5qFHGs+4FqFty4ZkZym3MYeFSKhcVEsKHr0JUXj7+FXCmtsFT/RU1tF1rUUiGLNLRfakk/MDo18dht2YIS9da+3CENDg5JlVWqcim4UAwu13B1I9/TB088ykc/4Z4DIBLqFUul+HOSUViR5HbfIob5ugjPoIfWzlSIZNUjl2g4QYYoZ+Bk2tNU35qK90OFsnDTJrtnTLb0U+05n88vWOrzz75cXN7GYp0QPBpiukuOFgb/G/AhfA7B3bKdIhyIaG21a4oF6cFs0ZtTh0840OU50wnIg7kY0sL4WvzbcEM7u2Qsxb5o8Vqjgw6Ah1GKQtZCOBvANcuD6XcwiTbjDPv5JoXKfRuyB59JUMgGmO/5lrwJthOQ679UH4/CB27y1kaN8k0mAjZNxfZac+zf75+VC+C3FP4ssJ3U4+GthF9hLnEmMPe4HBaMwqkGbXerfj7PS78+yjse8GChl+x55ceqCYHgfuO7m25trrjYp2Hi9sZR6TXCdSnOX6H7QlweqT7S3HS6odSvnr+Ii5N2IolcDL2SX7m2G5JA19qKs3o14KJQw+tOQ9uguFKoUL1d6i85cp2LyqYP3yfpZtoVSC0nWe4NBwCaSv6OT0gUDh/9AdOgr1Aj+rbWlwGm7cfTtAJBlBTZPjABQnj4MKFHAQvoRfB+IZMv0tyfj9C3fFYUutZgU4bxroK3jxJavXdEftaXByUlyY15OLPVibUF0oZ/0XnuDIy9dPv46kOj0k9PUmFoY7a1r/XgvVAD9EBocfh2H5kiZ5aiKU7GKTA9bFf5wYbH3x0zaZ4aJlw1CR23XlGO6n460zI1gfNpHNkdLNK5+PnW83569rmc8KPf/STE18ONJzU01cQCPfTzM4QUCUcvwVq95B31yCZH4b9l/ZI/bx1ijb0Ji54bJVzMmNse0r+gnH3pA6edgE3PG8d/AYHdfmw/pW9DSL0IWfW9EDW+L0aw75IHTStlxby6dKQeG/4B89GI1XjsUdP5BFlQtXuT2ZaB05Hny7w8juSC62TpDBWOupHykeEtMTA/PnXLPLc3u02NIgp8b0OhENe59bfVuz/NVQ2S7DowsKpn+6KpzhqeCac3QrdTwbOcDkEpxMuXzpOePD6cbLBimxb9oj+Y9Xn8dAywaHa0cB9R7eLpWG8oaMH8eRjF4iePF4LAv3brcWcwOMfVcqLS9y3d70AYnwtrs+5UAA4CNDA/a4VhCYUYqoF8/fZnfpd69eR5CKEUrJiOP0XF8rkj1N14WR0/3cfYEqQzWpbsM/FSm7pp/MWjVkSjzkkjpbEJUgb8GJP27RvQj57oWzpKABd0Fgk5Uep7zSzetAcj5QhM9aj3LFhKtip+VZRS7bwplzPbd3eRkM4+CR0MtfoAVilVoNgzwWnfHLEMh0VJnXwuQv8Q9AZj0DeuqLX9B2MyNyNzjSorgxtapnJMjPLPDR0pM7m4IASciXOdmiwN4i8jmKpdUpDBRTPCE9d83RlEZgQnvrx28HHVg+zNbuN2ep9kiknH3sBIu3xat7T2bD063uarmJ5hdmjV6WzXETzS/ZVPUokaehiHeIeyQ9HBpWGwBWBvIUj3y3IHDME3di9OP/XKA8qNp5pyiPn7dHlN6JN8HENiBGL1/xrltspn912FvwG1s1JvzecQ6A/VPoT2NZ/Dj7+SZ9KIzBh8reF4amrZxmmGopm8wDO+T3yYO1fP86IJtc9U5r/elQPkx4Vib2BcCrn6px9DHcnY+SF63e0xa8PT/3oL8HHP6r01V9KEJ26eq4Rofkb+jmozE7HFi8BtTUuLmaTJ8N3FCtjFQ66c/0l/mo7qhug6z19D4mdxshh+1qrsOvNgawxD7Cl15XKdq9IFGaN/Zeh5XjIAhpeyWgHvmk+m8HjJDWoUcaIwfU77LzzVDLnp0OdvbH4OBzfhAVQ6JdNl3lF+IlPno/HVDoKHvk4p/jxj/8G+3ecVvw1NLpgjC9xwKjhip8TjqqqIzG87xRcsa50cgeUH60K0dJmQ73Gh59c/Z9YRNWi4GlcrKkf3wT1ug95+wkVt6erQK9xFv0G3PJ7CFcxKlyh0/iQwrjLfQpse/pLW0jMoyjPa4YrOp5uRccjjgl2Z49YbbvMUWhzL6MM9LAnsmaj0u3z2ZApXjtsfYS2Z8WtqHfYZERr3Qsbv7EE14FGGfD9NyjjqPxHVtJLIqscocc++sBwG9Qon0F+8vcIDZkYkp+iBK8XCygbjorEpmbNuVumOSdHi8JFzAefnwgxeWtoyocb4smOGcKPf/IMOHobiPztXkQ+MX1ilxS2qTmNb36BSldcG++xa58zmRJnUSGIwKj7KFz1hVbIfV3OnOtK551XMgrnDN8VSLOu54rNQD7DdN3hjHVL5z5Xodv/PyQp0MqKBEz3WpQBJVEx04lA5dd6Pfjy5+Kpax6Khx4zFD68cmfwiTV3IF8PaVvnOESmGjIFk5KdyIaW/dGlspP4trO8tmSnxuqcCIwWxdgU2L5/YY9/BGeuegCKvBQG7S0lRCa7OGIZp1N3i4zDpGBhP09a3bjY64LKdXcuJLplqPRrKhS9qWjJVdudA1UXPH9dNF+svxX8fRG1HkHVnxTSbh/LzIA7wGnE5xeWu6uA6gd28qnOPtRlK7UBjXRi8WOrZzlh1QRQ5UfRpz+ibXt3rM9AKTjrXK/JhjK/H6/MJPa77SScDBeJGrgmE+K5kL/3g/HoagVy+lTUcfh+JYbCfziTulvYx1AsvXlT1rBgUSiahKbYxTHMbLVaRPltRUvGVy8ClyBzciQgWk+AubRMG6aUJnfm46I+1nDBPmEtPconQm2g0slEDNTPLnzuDU79MNPZv5ohNPWTx1ApU9Ew82Miok8LSavySRyN6CQtWEdoFuM2Xxg2wvfDYdrbxatWIPtcC/5n9BhFqNff0ZWyVfQb/HdMBYPxJky6kmA0bhRC352/aPR6Z8fqisxehVy5J2g78j0MnzPYJLiqjoOq17LcdGUxNwQGtFaMHgR4JDT141diO1ZPhNI+flgo9jLs5CjI3MlmYl+HtBQoM4kVo3c5qA4gxcfKiNzHpnxJcxyqNUKPrX4ZF+gZ2D7O5JkikbpBafkZ/Ud/0o7ZEZLhqbmZY8nMqPbInz98HVNyEhS3BVs/ywUP9Vtmi0/JtIAFfKpjZzL9SmjK6kPf7KgumMxUsQjej27jPXpTlhJmmUcoykxioczG3IF+NPzYZz/Hg6s9wuGC/0PVrmeThrpYh2/gCKn/kFOHXqwDvPn/FGSOfzKetEYgkD1qnuD2WrY9oLnh/klzy3n9lubsLAjM98LN73ES1gRM+XKHsPVDsOjyDR5tQ/Ny4jGlQllJjMYSyrMVuz84ZU1WPKxm4JlvC7UhH2Cr13IyfwqM5I/Z/07SShpfmMycFE9Vo+ANWvPZ67dE8v89PJfu3lEYVPlNxcTEoodXV0+7/hAoemLNO+jm72NMbmbfDqWupNQoU+I6lA7lve1ch7KhzOZEHepQ3VBH4jrUeNSZE5WAqjYnXl+y5HcRrS82GGtma22jUr8SpjnnsssuO6pJ5jUNdUpcw7F00aLeEaWeSPJ6H0lOSbklLT39dsXYPyzLelBrXeZbuDURdSSu4QBh/+Jyuc4LhkIL8/Pybtydm+u8noFpfdvCpUu7O/8THLWaxFAqvnjx4pZLly7tsmjRogpZUqmsyM7ObrR0/vz2yEOrefPmueLBpcKqVau8KEPHaDQaxucxyzT/Y5rmfJgTy+mpLZgXZ8eTJjRqpU1M5F24cOHvOOdjJedkt6bjU6Do7flCvAsivFoee7I0NjEazVlQkKGa8w6oBD/jPMyU2gab9q1IJDI/IyODJlYdHigHjrMDhE1BmehxqSYoEz1f5cenE+Lv6du//6OUNJFR65SYCLxs2bLuUojnfMnJNyb5fOcrrduCvN1S0tJGI8lUOxqdCmUkYlcKlixZ0g8/TyUlJ9/icbt7I09nu0yzF+zZq9ym+TePYfxl7ty5DWOpD41FCxYMBYHdHo/H5fV6++F/Ww319fv9p9I9VVupXkOPYmpjTUOtI/Gbb76ZpKLRx91ud9ei4uJVhYWFI7jWg0GkwQUFBfei7qVhmiNVJHJdfJcKBZkNONcNaEBdiouLFxUHg1dChfuEwuEhsGcfxH8tTHMCiHnupEmTDlk/CxYsSONC3GsYhj8YDC7D/leDtBmIGpAfCNyPXiUCUp93zfDhI2J7JC5qHYnhtR9vuFxdUembUMnX9e/f/+V+Awe+3a9fv+U5OTk0YWYywpO1EJfH9qhY2LZ9LsyHriDw5yDs3wYMGPAqnRv5mN+sWbPJUcuaiXAbeejTpUuXQz7pAHntIg2jDdL/DPW9q0+fPv/GMd7BsZaEQqFHEPY3HIMe5b8ytkfiolaRmEwJKGwLEJk21/Tt2/drJyKO0aNHh6Bsi2l9EChypbxYGxf8OJyjHk7wPvLxQzzYwRlnnBHVUr4JFd0G+/hkakzxqANgcN4K6Vwo06rdu3f/jPzSjFwHw4YNC8LRm4F4ekj2mDisVYlap8So6dgIALz3gwEKKWAjE+HjIRUMrcN2rBGJtLQ0J2hv6GiUlobXR/K4FVhLv/gKNW7c+KCZRRKOspR5fm5NQ60iMdW7zViQfrlSJ8SD9wFs0RSHH0IE4kEVCpgpO0GsXK1Ui1Be3gEshvq2QkZ9mvN8cPnQ62lJSYuc2MhrU9jyB9RjssdzIv2iV6mUclQn1DYlBjf4ehCFFLHVihUrPPFwB9g24PS1c1RYqUpZK0MJsRV52Im/7YJaO2tH7A3krJtpGPQQ7jrTNA/9zGI0ugnHsZDX0/B7wAgEnLwzUQoqSY2Z8320qG0kZtu3b/8VFbyR1C4QCNweD3awdevW+kLK22FP0oOYziTziobB2DopxCav19vOEKKr3msEYsmSJSdCpc9GHN2Je/eSSy7JjUcdACXldyBwUErZHL3HSGqA8Sj2yuLFDUDeUTiPgt39Rjw4YXEk0yvhQMNW3bp1+4PLNJ+CF58DMmfCAXqHumWQ4gqo4Nmo+M2WbfccNGjQUanYkW52LFm48O+Gy3UHzkFLzc7Ced9DF9EW6n+l2+XqjnB6TGpknz59Drs+xKJFi/6O9LeEw+F8OHDzmW2/AzOjAR3HMM1zbNv+FWTu3K9fv3Kvr1adUeuUePLkycrlcr0cDIWmuN3u+rAZr8NFeAa/DyQnJZ2Nit8BQtx0tAQuDbhhTImGwy+iITWEGt8GJZkJAj6S4vN1hxJ/jp7gT5dffvkv8eSHBPL/cCQanQflTkP+r0W+n8KxHk72+c6B87gR21cnOoEJtY7EhIsuuigfpsNfQeQLYFq8BCXeCPX7LBwK/QnK3KNvnz4L40krBVDYbaFo9Eacv3fUtmdAOTeiIr4qKiqaBCdt6Oeff/4BegaI6OHRu3fv3bDvbyoqLu6PMsyGCbIBv58WFxVNDEejvXCe9+JJExq1ksRz5871NmnS5PcShEVX3oAcI7KrQKim+OmUPX9+MydhBcKycSbtTDjqgc8N6A3uwTnpbmEHmBIuxbkACU+Cqg7pctppA5ctW9Z2bzv3UABpT0D+T8axkqkMUGQ3Ak82pewFc6NjLFVig8pda7B8+fLWsB/vhDN0PjbJdkyB8rqwzTS9SkCpKLrgIvj0uZDBr0CQ5wcMGFDmtdgOsIlta21gR3Dsintb9CwIqvsQ5ALx3DgvOMdpWNj54HykvlH8L8KfYkRuRQUtAbmf2dssAMFT7EhkNOzfK7Bja3xSkN5rGAbahHMchbBilIUcw3X4P71Pv34vxfZOPNQaEi9cuHAMSPFXkIa8eQGnbhsq/r+o9B+l1jlQw2QQujXITJNnurjcbgNp6LVhK02X6+7LLrvs29iRjoyDOXaB3MjY9yce1yw3zG4lkqIL/Ann3Cq0DgninJQmzt1YCdEau7Q3pGwHtXYhD2FwcjPy9jBI+lJhYaHlcbvJQeyMXxM28UbEfwqi/qBsezscOonjtoBt30UKcQ7sZoZj5OKc7zYMh6/qPmxYtVlqrKJQK0i8aP78PnCmZtP4azQSWQVlexjBa1NTU4sjkUh0y5YtdlJSEvf7/fQqKndxcXGayzAuAJnvBoFbQb3fN237qssGDy7VcvwHIzEazB8LssesginRANxUIFdkx44dNs5F6usgOTnZaNiwoYE8uWAb+5CmE8h3Awh9PkhpcaWerNeo0WTs9wxsYVLsF71a/xIxjKBpmhEXyrED5cB+Bs7hUaFQAzSKDJzgbpTFQCN+BYo8Kn66hEFtIDFfsnjxV6hEWiTlaVcwOCnAeX5GRgYt7XxIzJs3T0KxO4MoL6PyW0Elp/YbMOBP8ejDojTziUsDykPz5s1du3btegIVNRKKa0KRTw8EAuvR4HT//v0LUa49jeBgQKNJiqvyCqQtsKW8aMDll38Sj04IJLxjt3TpUpoAcwLImBcEgXsPG7b7SAQmUJqtW7fSOyQehkrTbLDOTkQVgvLQvXv3IFT172iAO6DUAnZ0z/r164dhqxccicAE2NLFGzduXIOEzyJ9irDtq+NRCYOEJzG65uNAYAkS7AQpDnkH7GC47rrrouimvyCnDwpIT0scE/Tu3fsnyflu8tfwaQUiH3HUYm/cfPPNERPOHUwQevnLRfHghEHCk9hjGOlQIMLBXsR4ZEQiYSg4/SsTcSoaaEhBNEa0Je7Kz88vkxmIfbT0en+wo9GPsdl8UWZmQg29JTyJ4f0484JhF+YsXLiwMz5rYGJc60SWAsowQuiKv4WSb40HVQlee+21k2DLL1m0aNGttK05d0gstE6CeVEqEr/xxhvJOMBbsIunr1q1KhhVaiYI7eOmOTieJCGQ8CRGpTVA5XNTym3w2tvASTsDXfKwePQRUVxcvMGfktITPfG4eFCVQEWjpyLf3blSF5JzBtbmkzmBBlVqFS4sLDyBC3EBVPx8ut2Oa7EcwWgKrH8sRWIg4UmMAtIdOdSc3hkKhTbjP4dhWeqnHci56tWr165oNCqg4v2gjBnLli2jN2ZWKugOHn4ou8Kdl0c3MQodm5gxH+z8I9YbNVzYzs3jG84KmXBQd9pK/QcNsi0aRpU7qpWFhCcxumFHiW3LysHmDgqCi99o3rx5pVrMedXcud6lixffYBjGBqj4Anz+rSxrLbr65fPnz3eG0CodjRtTOSIoB91nNtLTS/cgNkjsp33A5l9pG2ZI2OCcluSlsl9DYYmAhCcxjOFGJL7cMLahEneDBhAj5YJpUaqFRXZ6PD3QJT8N8tKNkJ9hG6/Epxik7m1I+fcVK1b4YikrB2Q+wLEUkm6Fa+d1P6WHUtSACVtoEz2KZTP2btweuST2U/OR+CTmnCbzwJcxt8C+pXkRRARw2oh1tYcBPRaPnz4gMHXPr/Tr3/+k/v37nwdiZcC8KELjOL2goKBSnoqGYtKjRwoK7MO5pZaSbFr0KY6ZUVr4aR+QuSC+zcLh8E5b689B5KbLFi1y3u1X05HwJIZqNiUltm17u8fjATccKGw77+w4HJKg2CBwq6hl5YMIe56QQDf9A46xAsxOA62OuMjJ0QDEpXeh2Dj/HkcOjUcLrf0gYunqTevvcRwOc2LP8GDDhg3DyDOVxY9rc3EstGYjoUlMt23BAVIylpeXt91LM9fAQWwX9+3b94iPH4UMgwhEBCAnie7aOcD+9GxbCCofZEJU2qRzIiCIRop/xDuM+wP7aLS2H/HLQfw9vc7OnTujyPMH6JmkRa9ESwAkNIlhMqSBhUTaQsuyIkHDaIlgKjO9mf7QTxLHAeLSs3Yb4c2noAv+XTyYCJKCn9ZQxu2I+yYWWvHAeWhcuMwELgHyT6MSUTgB7WIhsdEWXIv/0UiHTJA1KRKaxF6vl7pMoZUKJCcnKxWJ/A6EptteX8STHBawoQMwoN+FE0ibly1ZsuTcN954oxEIcHVSUtIZCPv28ssv/4oiKwtkQtAvCE236RT+OOGlwXFSFqPshULKls899xw5pg6gwkUwp0IoRzLdEIkH11gkNIlhO6ZDKQXsSlp7gZaGorFR9NFqrZPgCCDVwj4fFweDn7lcrhNNw3gPpNjuMs0/BYPBAm7blfJENAFqScu2kilT6A0EyIZHe6QxNmYUFdF7JY+M1evX0wsZt4Cs/jZt2tA8ZQe5ublRhIVRNpp2elQvBa9OSHRzojF+IGJ8FxwaDgKei20FBnzkJDgEwBUOe9q3ePHik1HZdHfL6dJBLOcDQtGmWwlx1rIlSy5b8tZbzfZWuooANwyTMg6iKRonxl8yf8hNS4aSlorE6enpShgGTUM1w8XFVHYHPp+PRj7IlqdRmwrN97FAQpMYcG50gIg5diBAcyiOJwVqfcIJh1XiN998s7XH45kOxf0O6jsVjDktGo0W4Fi0Kk8eSEy/UdiUF5tu92tGJPJZ08aNb6xoIjt5h3+JHkWDzCS/ZRonHjp0KNqt+gKElfizZ9V4bNv42owTJET9JzSJQQK65czh4ewKaX0K/oILYl2nTp2omz0oaF3iaDg8xeN2Z0QikfyoZX2ECn9M2/Z49OV94CVeypQajLBbocfTYVZ8DVLXl4ZxL4g8Nn6YCgFlHZ+I3+8HF6kDKTNwCfTnKDOHsu+5zQxfger9f7BPXMh7B1pxPhZTM5HoJCZ7jyp/V5Tzbk4YY4d1xEKhUAocoYFQv92o+pv69et3Nj5/6jdw4Fz8rrysf/+P4kvBTuvft+/1dkrKufD+n/T7fPXQRMjZYxaEzzlYBQDkdUZRiMw4aJmOi31Iwb+CCtOBWpCJNHPmTA/Kdj16mPGIU+hNsnbt3EmPa9VYJLY5oRSNE9O/HfjTJV6ph73JAXvRRBpiy5bSPCE8sFevPDSWT2mVTZyJht6Y7VgB5QNsIMo4rRoHvzJIZkE+8k/GeJkUuWnTprlQ3G1gdFKK19uhXkrKaYaUD0YjkQ8QdgXK+bGUcsjChQuPi+9S45DYJGYsDIJRxW+DLJ+F/+SYrYlFHRxQKTcU1ZFA2qYhqK+//vqAF8LQclikavFNWlWC7g6WiWCHhVJJcZvVQvdPEzc24hwFCMt1uVxlaSRRkPVTkNWM2HZPOHqno2j/w++NaBwrcMzXYVIk4ZfW3KiRSGwSC0Fqs0AqRbeJG+ITTkpKOqwSI40bH/qjyD6GeXH3unXr+saj96Br164t4P3fkJ2d3RVKRuOxtK+p9QrDsp31I0oFmiu8YMGCLvhtCSLtqQ9bCIkDUnMq2LFjBz+hffu12MrmWv+zSZMmhfFkRwTyrnCMNZQ3HK9T3/79/4XjXNKnT5/P6TY8ktCteI1PuXuPY4WEJjHs1rf79u07LMoYTUmk5U/XX3LJJTQnoVSA4rWtX6/evSDOxHjQHkC9TkPcFJdpjgMByF4lSKbdZRqhiEajFyYnJb1mmub9c+bM2TMPAyaNQJ6JWXbbtm2tH374oRMUdAuc1HVdunRxxvhKg2+++YZmPK1FQ6OGeQqFgcAbnMgEQWIrcRywh7uCaAxkLM2dOhAxRsni4mIyLw46roXj0Rxlch6dyTU6NnaMiKalVmGC2zA8UHsBMjdJTk5OigcT6L+B4+c7r0FQaoIvOfkRlGEQHLQ98ziOBHqiA+3hS7KOcIxmn0D541EJg1pBYlRgV1I1eHU/kyLjc8hyo8JNEXMGiaDUzdJFOuhrtGADEzGIveEQyA6U2SZG3tCZ02loOHsfM4ScUsqJ0zqQlZPwoQx+16hRI324NyuVAKk5reeGMjm3n6HGSb+GQlUzkb8KUStIjIonJaZJwV1eW7x41JKFC4cvX7LEmRROM92WLlx4Jt15c9ISYiQmQkVIwUh2KWBvEPmIVKCfBdMiRrejgJDShWNQw8Jh7D0kxvGS8ZHcMPLi77RLp7wg1cWBQGBE586dr1q6YEF3yj+lz8rKarV00aKhSOvcRoat3nzJggUZBQUF1+C4I3BgekmNYZTyYYCahIQn8cKFC/0gbxOoEdm4vf2pqdOS/f7ZsC3nL37uOepavXB0noS3PnvZsmW0yN9vRHK7S2xPCeXbMyd3b9AFNGFZAKSWZWcyegaQlQ5T7Ha798ysA2E95NZpywp7DaM1egc3ncPr9Y5LS019zu/zvYTGOc/n8zkTeFyGcbU3OflVxP+e8mG63WNRzldT/P4ZvqSkxww0FiSjxtKW0icSEp7Eqamp1Am/jK5/biQanZufn/9aUVFRFITgulWr4yieHpmIRCLUnyfBNnX2Q2VrFomUkJh36NDh4A6bEDb2CaO7DoLBUHtayLLs2F/JsZ0K4tFSrYWmEDuh1gujlpVZHAq9ijK8RWVAueqjccYaF37Jhjeg4Pfddx+HYjenbaj2j4HCwrk2yo8izUM6WnsioZDwJO7Vq1fhgAEDxvXt2/cK+mzdtm0giEHzaWEpFtejeQkOYQEoofIYBvpcg0hMnzC+yK4QiDtAial7B9nI6aKbKAzqh4CUEuKXC6C0p4TYlw4cuB55v7Ffv34Z+FzpT0npi0a5Ax+a0Vbi5DllKCkL8kNPk6Kl6gf69+/vlL1f//60cvy/KT6RkPAk3h8nnXQSDTk5TzxwKfeZhpibm8vCtp0TKChYAxVcIaDOUG8a1ZAgewo9cwfzhCaYo6cXMdKgMUilNmFjMRR5LeedIgZcSIorJ+il47Tk6wGT99EwQ6B3EakwGpdzIwalcfJTAuSrIREa6f4XD0pY1DoS79y5k+qWHpyke7jpdEs3FhNDnz59fgqFQv2LgsG/wOkybMtyJguluN0+kOYakOXxpUuX/o4Gih1HSwjed9iwzfXq1x9tp6c7b7R3iwogsdY+nItOc3BlhwVEPQbsIEeJUSYzxtk4lKJHsWiuZZnWn6uJqHUkJoAc+fihu2EHvAyRFC0jI2MbvVqWBs3QZdMzacySspEp5flwoM60wuGTeez5OybiE3Ro9coBPXrseaq4vEA+TGokUNqYkb4foLTFRHLu8ZQ8mbH3+K9AV5GGeAWi00LhCY1aSWKAJu0QCdNozDUWdCA8Hg+NndF8BYPbthvSG7Fs2xKmSXf9XGQvw9RwBogrGsiUC0RlkSJ688GBQGAOkRxw7vIhn3tUmJxQkJiG1GDhxD3VBEatIzFNFIcNS+pEEwbS1q9fH4sAyMmL/3Ugo1GaShYCGWBJOLeBQxSOP3Td3I45gW6dwioaOJdzfFuIQ5EwB2loCM4xG/YGrXiPHoTMDOcxpFho4qLWkfi+++4j4tG0RrpZkb7Xy715ipT7TA4HgW18CvGhSTIe8DgCdtE1o8nkDsmwUeEkWbFiBY1MuCCvtHlQmxh52eWQPLYMgZOwBFZuLvUSHih5tG/fvk7DS2TURhLD4Ze58d43vWXLlg6JidS2x7PPklQgCY1k0PoS9ICbRIATbmntAom8FI/wClfiSCRCL0knm5gW+T5gdMKBUuSwEcEbTJo0aR8SQ4qdeReCc3oZeyzTCYxaR2ICat7x2CHF9b799reXIimXax9zgiclEUlo2qNU0aiHIqHiDimwrw9yGOVSVvjbiEDiVPQSZNMGpWUdlIRgLTmnZO6kdezYcR8SC9t2hg5hFye8U0eodSSGMpHCEgEI+6yMGY3QWim/AWSiGTm0uLUw4k8FIwF4zMm8SEY43UyocMfJsiyabE9zIkKWlAdXUvQmOD9MX12PnuSOhzoAeR0Sw5xI+OE1Qm1UYtStKplT7C8qolfKOY6UTvV49rFvwVuaxkhDWQIscSaPUzjYZeAYfoTRveoKV2LDMEp6hOIonMv4/31ADRH5UTAZ0uHI7SExwnk09mwhTSGtI3GiwqN1MchJspxSv359ugY0CUeHQqF9CIltetNLMf66LNuu7xjOpORwmmBGkP1sK87LpcTO/WrKCdQetrpDRvQAzqQgfIq9sefqDgB2c1YEQl4ae9atIyeV0lMWg9i5IeKpIRxx3Bppjfh5DzrdtCagVpI4EI0GQMrdqHF6qYwGA3LwUXDyaKWgPQARImDWFuIZSJJP3TNIY8GecN5khP1p/YnyPSVh23RMejJkN8wIZyTBZVm7cGwyVb7UkchBn0SBQv+KHNAkoOBGn49I+Ct6DprMtBXhjrMJs+In+j0Ujj/+eJrVv8G27S0oh7OafE1ErSQxUIhKux525QQoVwSkpNvFd9ITFLHoGKCIxVLrOcqyJri93uVg9StIfwf2fRfRs/B7Z35+frnWYuOG8SF+bhZKvQCzwHHEgpxvA7HutbSe8mte3kGds4EDB1LjuRl5mHzppZdGYYIsiobDt6PBfY8G9jYa6fVoFK/GUh8ccAijIP1yNJgJaBTOQtw1EXtsqTpUHCrqjaJ1KB1qqxLXIYFQR+I61HjUkbgONR51JK5DjUcdietQ41FHYkKXa830K57vyIZMqdFLnNZW1HoS1xv+UvPU47sutS1zTgqrN8c9ZHZCvIylNqF2k7jnCkNFrP5Mei/m0jyFSXmxR1ij47F1qCGo3SRutFNoxZoxmjWsoozbtoG/LeKxdaghqLOJeWy9hj3Q+z76XofqjzoS16HGo47E+yO2Jkr54Lyzo07Qqwp1JNZ7TYKi55/psaNyQijLgwvr/Y3I2FI0r74OlYHaTeL0XA3l3b3XZD4Jx65J/P9Rw5ZGfbiKTRitS0EPpHJdLE1d4U+A1CGG2k3ipltszu3f1iqjp5Aka8mG/8N5C9JRg/NWwvR4nFEPZ9VWtkVakRo76by6o3aTePJkxQzvl3qfBdpFvbSo/+r4RpmRMuSFE0Des0mFCWStaC6+373g2k1OQB0qHLWbxIAZzcvhzH7TUUzq/hnz25qPZdc6C3CXGbYWl+BYfbSKxlQ4Gtotbfu7eHQdKgG1nsQ7WaMglPNZxkuWH3ZeUNPJn2M+GQ8oNVKHzDhfcnE7p2c/qUFIEyrM/iuEoMeZ6lBJqPUkZpkZNnOF/8tU6H2wDgGOM+aCdXxl6qAZT8USHRmpGdN6gf9PciGPZ/QuGqiwiobyuNKv7c4atTmerA6VgLphHwea+wfP6AYBXcmYhCTHbWR6ClmLD5XWfz7U83G+IdMbQrtvwucPIH+DPfsKgykr+q9UnjthU9aEupGJSkQdiUtw7XNmSp4rQzD5cuxNuiWgpSd5Eb5/INtZSYPeThqGwjYGubvD9OjBBZGX7XkdgmNGWJHXmPTemD/3yt+W3axDpaCOxHtj5ExPahEbrgWfFptBsfeoBW2A3brk3YzOpZP42WvREYTBtoZTt9xk9m05WeMS/lUD1QF1JN4fUOTkXUZPKeQLXIrWjn1bGsAG1lqFtWIv6HBkcuHS63bFY+pQyagj8SHg6/NKA8MT/iPk9wYmZCPnxsVBQdPgdBSfFZqrBwvnjXsvHlGHKkIdiQ8Lzdnwl/3+qO4pmHUJeEwv+G4C+9iUmuXB7PiJcfWhEkmvFcy98ofYPnWoWjD2/6TZAcGrBMiSAAAAAElFTkSuQmCC"/>
          <p:cNvSpPr>
            <a:spLocks noChangeAspect="1" noChangeArrowheads="1"/>
          </p:cNvSpPr>
          <p:nvPr/>
        </p:nvSpPr>
        <p:spPr bwMode="auto">
          <a:xfrm>
            <a:off x="212724" y="-144463"/>
            <a:ext cx="2605021" cy="260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FED084-F5EE-1473-CE61-2379F7F3BEB9}"/>
              </a:ext>
            </a:extLst>
          </p:cNvPr>
          <p:cNvSpPr txBox="1"/>
          <p:nvPr/>
        </p:nvSpPr>
        <p:spPr>
          <a:xfrm>
            <a:off x="446404" y="604922"/>
            <a:ext cx="97804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Percentual de </a:t>
            </a:r>
            <a:r>
              <a:rPr lang="en-US" dirty="0" err="1"/>
              <a:t>adultos</a:t>
            </a:r>
            <a:r>
              <a:rPr lang="en-US" dirty="0"/>
              <a:t> (≥18 </a:t>
            </a:r>
            <a:r>
              <a:rPr lang="en-US" dirty="0" err="1"/>
              <a:t>anos</a:t>
            </a:r>
            <a:r>
              <a:rPr lang="en-US" dirty="0"/>
              <a:t>) que </a:t>
            </a:r>
            <a:r>
              <a:rPr lang="en-US" dirty="0" err="1"/>
              <a:t>consomem</a:t>
            </a:r>
            <a:r>
              <a:rPr lang="en-US" dirty="0"/>
              <a:t> </a:t>
            </a:r>
            <a:r>
              <a:rPr lang="en-US" dirty="0" err="1"/>
              <a:t>cinco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porções</a:t>
            </a:r>
            <a:r>
              <a:rPr lang="en-US" dirty="0"/>
              <a:t> </a:t>
            </a:r>
            <a:r>
              <a:rPr lang="en-US" dirty="0" err="1"/>
              <a:t>diárias</a:t>
            </a:r>
            <a:r>
              <a:rPr lang="en-US" dirty="0"/>
              <a:t> de </a:t>
            </a:r>
            <a:r>
              <a:rPr lang="en-US" dirty="0" err="1"/>
              <a:t>frutas</a:t>
            </a:r>
            <a:r>
              <a:rPr lang="en-US" dirty="0"/>
              <a:t> e </a:t>
            </a:r>
            <a:r>
              <a:rPr lang="en-US" dirty="0" err="1"/>
              <a:t>hortaliças</a:t>
            </a:r>
            <a:r>
              <a:rPr lang="en-US" dirty="0"/>
              <a:t>, no conjunto das </a:t>
            </a:r>
            <a:r>
              <a:rPr lang="en-US" dirty="0" err="1"/>
              <a:t>capitais</a:t>
            </a:r>
            <a:r>
              <a:rPr lang="en-US" dirty="0"/>
              <a:t> de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brasileiros</a:t>
            </a:r>
            <a:r>
              <a:rPr lang="en-US" dirty="0"/>
              <a:t> e no Distrito Federal. </a:t>
            </a:r>
            <a:r>
              <a:rPr lang="en-US" dirty="0" err="1"/>
              <a:t>Vigitel</a:t>
            </a:r>
            <a:r>
              <a:rPr lang="en-US" dirty="0"/>
              <a:t>, 2006-2021</a:t>
            </a:r>
            <a:endParaRPr lang="pt-BR" dirty="0"/>
          </a:p>
        </p:txBody>
      </p:sp>
      <p:pic>
        <p:nvPicPr>
          <p:cNvPr id="7" name="Imagem 7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A6E4FBB9-90C6-7B52-2D24-B45F42AC7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45" y="1498671"/>
            <a:ext cx="8084520" cy="498576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3AEA3E5-87DC-43E0-A8C4-E1A2F47359C5}"/>
              </a:ext>
            </a:extLst>
          </p:cNvPr>
          <p:cNvSpPr/>
          <p:nvPr/>
        </p:nvSpPr>
        <p:spPr>
          <a:xfrm>
            <a:off x="9448798" y="2140227"/>
            <a:ext cx="2418524" cy="329316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"/>
                <a:cs typeface="Arial"/>
              </a:rPr>
              <a:t>Consumo recomendado se manteve razoavelmente estável no período entre 2008 e 2021</a:t>
            </a:r>
            <a:endParaRPr lang="pt-BR" sz="2400" dirty="0">
              <a:solidFill>
                <a:schemeClr val="tx1"/>
              </a:solidFill>
            </a:endParaRPr>
          </a:p>
        </p:txBody>
      </p:sp>
      <p:cxnSp>
        <p:nvCxnSpPr>
          <p:cNvPr id="3" name="Conector de Seta Reta 2"/>
          <p:cNvCxnSpPr/>
          <p:nvPr/>
        </p:nvCxnSpPr>
        <p:spPr>
          <a:xfrm>
            <a:off x="7020560" y="3220720"/>
            <a:ext cx="1330960" cy="128821"/>
          </a:xfrm>
          <a:prstGeom prst="straightConnector1">
            <a:avLst/>
          </a:prstGeom>
          <a:ln>
            <a:solidFill>
              <a:srgbClr val="FF55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7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B94FD39-FCB5-CBC7-C140-DE714C5C9D04}"/>
              </a:ext>
            </a:extLst>
          </p:cNvPr>
          <p:cNvSpPr txBox="1"/>
          <p:nvPr/>
        </p:nvSpPr>
        <p:spPr>
          <a:xfrm>
            <a:off x="1367107" y="1365789"/>
            <a:ext cx="10374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333333"/>
                </a:solidFill>
                <a:ea typeface="Roboto"/>
                <a:cs typeface="Roboto"/>
              </a:rPr>
              <a:t>A cada hora morrem 2 pessoas por causas plenamente atribuíveis ao consumo de álcool. 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637B2F-F580-EF70-9B9B-DE5BD47419E2}"/>
              </a:ext>
            </a:extLst>
          </p:cNvPr>
          <p:cNvSpPr/>
          <p:nvPr/>
        </p:nvSpPr>
        <p:spPr>
          <a:xfrm>
            <a:off x="169048" y="2471421"/>
            <a:ext cx="1046551" cy="8300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13,5%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3CAE0C-965B-9A49-8C25-C3A4746DBC8D}"/>
              </a:ext>
            </a:extLst>
          </p:cNvPr>
          <p:cNvSpPr txBox="1"/>
          <p:nvPr/>
        </p:nvSpPr>
        <p:spPr>
          <a:xfrm>
            <a:off x="1367107" y="2310445"/>
            <a:ext cx="10374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333333"/>
                </a:solidFill>
                <a:ea typeface="Roboto"/>
                <a:cs typeface="Roboto"/>
              </a:rPr>
              <a:t>Do total das mortes a faixa etária de 20 a 39 anos é atribuído ao álcool, no mundo. Principal fator de risco para mortes e incapacitações de pessoas de 15 a 49 anos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65268A-7486-417B-040F-A69CFA2F3796}"/>
              </a:ext>
            </a:extLst>
          </p:cNvPr>
          <p:cNvSpPr/>
          <p:nvPr/>
        </p:nvSpPr>
        <p:spPr>
          <a:xfrm>
            <a:off x="328555" y="1429231"/>
            <a:ext cx="853396" cy="81910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6A26DE-0CE3-FF68-D28F-9463EAC23195}"/>
              </a:ext>
            </a:extLst>
          </p:cNvPr>
          <p:cNvSpPr txBox="1"/>
          <p:nvPr/>
        </p:nvSpPr>
        <p:spPr>
          <a:xfrm>
            <a:off x="1403187" y="3569634"/>
            <a:ext cx="10426609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solidFill>
                  <a:srgbClr val="333333"/>
                </a:solidFill>
                <a:ea typeface="Roboto"/>
                <a:cs typeface="Roboto"/>
              </a:rPr>
              <a:t>Número de óbitos por causas plenamente atribuíveis ao uso do álcool em 2020.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22A4A8-010E-AADC-EF5A-C9093208CC42}"/>
              </a:ext>
            </a:extLst>
          </p:cNvPr>
          <p:cNvSpPr txBox="1"/>
          <p:nvPr/>
        </p:nvSpPr>
        <p:spPr>
          <a:xfrm>
            <a:off x="1367107" y="4509892"/>
            <a:ext cx="10718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333333"/>
                </a:solidFill>
                <a:ea typeface="Roboto"/>
                <a:cs typeface="Roboto"/>
              </a:rPr>
              <a:t>Mortes plenamente atribuíveis ao consumo de álcool foram registradas no Sistema de Informações sobre Mortalidade brasileiro (SIM) nos últimos 10 anos. 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610F5E0-FF2A-3F51-22C3-AA67A5987050}"/>
              </a:ext>
            </a:extLst>
          </p:cNvPr>
          <p:cNvSpPr txBox="1">
            <a:spLocks/>
          </p:cNvSpPr>
          <p:nvPr/>
        </p:nvSpPr>
        <p:spPr>
          <a:xfrm>
            <a:off x="1482567" y="321287"/>
            <a:ext cx="2929144" cy="64082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en-US" dirty="0" err="1"/>
              <a:t>Álcool</a:t>
            </a:r>
            <a:endParaRPr lang="en-US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F141DDA-F165-CCCC-8191-67A83858954A}"/>
              </a:ext>
            </a:extLst>
          </p:cNvPr>
          <p:cNvSpPr txBox="1">
            <a:spLocks/>
          </p:cNvSpPr>
          <p:nvPr/>
        </p:nvSpPr>
        <p:spPr>
          <a:xfrm>
            <a:off x="4096214" y="382550"/>
            <a:ext cx="3352409" cy="38545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Impactos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 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na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 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ea typeface="+mn-lt"/>
                <a:cs typeface="+mn-lt"/>
              </a:rPr>
              <a:t>saúde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+mn-lt"/>
              <a:cs typeface="+mn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905BB5-0170-2313-5871-78280726001E}"/>
              </a:ext>
            </a:extLst>
          </p:cNvPr>
          <p:cNvSpPr/>
          <p:nvPr/>
        </p:nvSpPr>
        <p:spPr>
          <a:xfrm>
            <a:off x="87696" y="3412372"/>
            <a:ext cx="1335114" cy="8300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20. 393</a:t>
            </a:r>
            <a:endParaRPr lang="pt-BR" sz="2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B12DE51-32D1-6DD2-607D-E42EAE4812C9}"/>
              </a:ext>
            </a:extLst>
          </p:cNvPr>
          <p:cNvSpPr/>
          <p:nvPr/>
        </p:nvSpPr>
        <p:spPr>
          <a:xfrm>
            <a:off x="87695" y="4517082"/>
            <a:ext cx="1335115" cy="8300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184.746</a:t>
            </a:r>
            <a:endParaRPr lang="pt-BR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7D3EB3C-C6DA-6814-0287-79B32B4F80F6}"/>
              </a:ext>
            </a:extLst>
          </p:cNvPr>
          <p:cNvSpPr/>
          <p:nvPr/>
        </p:nvSpPr>
        <p:spPr>
          <a:xfrm>
            <a:off x="362204" y="5532624"/>
            <a:ext cx="853396" cy="83007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5,1%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703C00-40C1-1FFF-98D2-0B23EB5CECA8}"/>
              </a:ext>
            </a:extLst>
          </p:cNvPr>
          <p:cNvSpPr txBox="1"/>
          <p:nvPr/>
        </p:nvSpPr>
        <p:spPr>
          <a:xfrm>
            <a:off x="1367107" y="5530219"/>
            <a:ext cx="10718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333333"/>
                </a:solidFill>
              </a:rPr>
              <a:t>D</a:t>
            </a:r>
            <a:r>
              <a:rPr lang="pt-BR" sz="2400" b="0" i="0" dirty="0">
                <a:solidFill>
                  <a:srgbClr val="333333"/>
                </a:solidFill>
                <a:effectLst/>
              </a:rPr>
              <a:t>a carga global de doenças e lesões são atribuídas a ele em termos de Anos de Vida Perdidos Ajustados por Incapacidade (DALY, sigla em inglês)</a:t>
            </a:r>
            <a:r>
              <a:rPr lang="pt-BR" sz="2400" dirty="0">
                <a:solidFill>
                  <a:srgbClr val="333333"/>
                </a:solidFill>
              </a:rPr>
              <a:t> </a:t>
            </a:r>
            <a:endParaRPr lang="pt-BR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FCDA13-39BF-AE53-C844-7B746D90FB5B}"/>
              </a:ext>
            </a:extLst>
          </p:cNvPr>
          <p:cNvSpPr txBox="1"/>
          <p:nvPr/>
        </p:nvSpPr>
        <p:spPr>
          <a:xfrm>
            <a:off x="362204" y="6611779"/>
            <a:ext cx="4049507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000" dirty="0"/>
              <a:t>Fonte: GBD, 2019 e Sistema de Informações sobre Mortalidade, SIM, </a:t>
            </a:r>
            <a:r>
              <a:rPr lang="pt-BR" sz="1000" dirty="0">
                <a:solidFill>
                  <a:srgbClr val="000000"/>
                </a:solidFill>
              </a:rPr>
              <a:t>2020.</a:t>
            </a:r>
            <a:endParaRPr lang="pt-BR" sz="10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2519444"/>
      </p:ext>
    </p:extLst>
  </p:cSld>
  <p:clrMapOvr>
    <a:masterClrMapping/>
  </p:clrMapOvr>
</p:sld>
</file>

<file path=ppt/theme/theme1.xml><?xml version="1.0" encoding="utf-8"?>
<a:theme xmlns:a="http://schemas.openxmlformats.org/drawingml/2006/main" name="GOverno Federal 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verno Federal 23" id="{1D4563B3-DCBA-2345-9150-A2EA49620237}" vid="{586BB6D4-211E-CC4F-ABBB-A550FC212D52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B7E71B8A018C4D94D1DF23BE6DB0F5" ma:contentTypeVersion="10" ma:contentTypeDescription="Create a new document." ma:contentTypeScope="" ma:versionID="e4bb1d96575da4c1d1a781793fce25d9">
  <xsd:schema xmlns:xsd="http://www.w3.org/2001/XMLSchema" xmlns:xs="http://www.w3.org/2001/XMLSchema" xmlns:p="http://schemas.microsoft.com/office/2006/metadata/properties" xmlns:ns2="595eda55-1045-4394-81b7-6cbbe197e1d7" xmlns:ns3="e3e951af-d7e5-46c5-9f00-08804078de9c" targetNamespace="http://schemas.microsoft.com/office/2006/metadata/properties" ma:root="true" ma:fieldsID="14e38e26444f5cf60354b3cd1e911853" ns2:_="" ns3:_="">
    <xsd:import namespace="595eda55-1045-4394-81b7-6cbbe197e1d7"/>
    <xsd:import namespace="e3e951af-d7e5-46c5-9f00-08804078d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da55-1045-4394-81b7-6cbbe197e1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8562b07-c12b-440e-8652-dcaac954a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951af-d7e5-46c5-9f00-08804078de9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604f029-4edc-46a9-bf63-0aec65b408c0}" ma:internalName="TaxCatchAll" ma:showField="CatchAllData" ma:web="e3e951af-d7e5-46c5-9f00-08804078d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3e951af-d7e5-46c5-9f00-08804078de9c">
      <UserInfo>
        <DisplayName>Talita Cristina Costa</DisplayName>
        <AccountId>33</AccountId>
        <AccountType/>
      </UserInfo>
    </SharedWithUsers>
    <TaxCatchAll xmlns="e3e951af-d7e5-46c5-9f00-08804078de9c" xsi:nil="true"/>
    <lcf76f155ced4ddcb4097134ff3c332f xmlns="595eda55-1045-4394-81b7-6cbbe197e1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67A0FBF-EE27-4664-86E3-14AA4266EE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B8B1A2-D999-4E2B-AAD3-6A8D49E38D0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95eda55-1045-4394-81b7-6cbbe197e1d7"/>
    <ds:schemaRef ds:uri="e3e951af-d7e5-46c5-9f00-08804078de9c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1D1A66-3466-41E0-ADC7-BD74BA7C51B9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595eda55-1045-4394-81b7-6cbbe197e1d7"/>
    <ds:schemaRef ds:uri="http://schemas.microsoft.com/office/infopath/2007/PartnerControls"/>
    <ds:schemaRef ds:uri="http://schemas.openxmlformats.org/package/2006/metadata/core-properties"/>
    <ds:schemaRef ds:uri="e3e951af-d7e5-46c5-9f00-08804078de9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GOverno Federal 23</Template>
  <TotalTime>2377</TotalTime>
  <Words>1947</Words>
  <Application>Microsoft Office PowerPoint</Application>
  <PresentationFormat>Widescreen</PresentationFormat>
  <Paragraphs>169</Paragraphs>
  <Slides>20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20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Montserrat</vt:lpstr>
      <vt:lpstr>Montserrat ExtraBold</vt:lpstr>
      <vt:lpstr>Roboto</vt:lpstr>
      <vt:lpstr>system-ui</vt:lpstr>
      <vt:lpstr>Times New Roman</vt:lpstr>
      <vt:lpstr>Titillium Web</vt:lpstr>
      <vt:lpstr>Verdana</vt:lpstr>
      <vt:lpstr>GOverno Federal 23</vt:lpstr>
      <vt:lpstr>Lâmina de Abertura e final</vt:lpstr>
      <vt:lpstr>1_Lâmina de Abertura e final</vt:lpstr>
      <vt:lpstr>Doenças Crônicas Não Transmissíveis e os impactos na saúde e no SUS </vt:lpstr>
      <vt:lpstr>Doenças Crônicas Não Transmissíveis</vt:lpstr>
      <vt:lpstr>Ranking da mortalidade</vt:lpstr>
      <vt:lpstr>Panorama</vt:lpstr>
      <vt:lpstr>Panorama</vt:lpstr>
      <vt:lpstr>População (≥18 anos) com excesso de peso (IMC ≥25 kg/m2 ), segundo as capitais dos estados brasileiros e o Distrito Federal. Vigitel, 2021</vt:lpstr>
      <vt:lpstr>Mortalidade por obesidade</vt:lpstr>
      <vt:lpstr>Apresentação do PowerPoint</vt:lpstr>
      <vt:lpstr>Apresentação do PowerPoint</vt:lpstr>
      <vt:lpstr>Álcool</vt:lpstr>
      <vt:lpstr>Álcool</vt:lpstr>
      <vt:lpstr>Álcool</vt:lpstr>
      <vt:lpstr>Álcool</vt:lpstr>
      <vt:lpstr>Apresentação do PowerPoint</vt:lpstr>
      <vt:lpstr>Tabaco</vt:lpstr>
      <vt:lpstr>Tabaco </vt:lpstr>
      <vt:lpstr>Tabaco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Leticia de Oliveira Cardoso</dc:creator>
  <cp:lastModifiedBy>Maria del Carmen Bisi Molina</cp:lastModifiedBy>
  <cp:revision>43</cp:revision>
  <dcterms:created xsi:type="dcterms:W3CDTF">2023-04-11T19:54:58Z</dcterms:created>
  <dcterms:modified xsi:type="dcterms:W3CDTF">2023-06-14T16:07:35Z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0x010100E6B7E71B8A018C4D94D1DF23BE6DB0F5</vt:lpwstr>
  </property>
  <property fmtid="{D5CDD505-2E9C-101B-9397-08002B2CF9AE}" pid="3" name="MediaServiceImageTags">
    <vt:lpwstr/>
  </property>
</Properties>
</file>