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92" r:id="rId3"/>
    <p:sldId id="405" r:id="rId4"/>
    <p:sldId id="438" r:id="rId5"/>
    <p:sldId id="440" r:id="rId6"/>
    <p:sldId id="434" r:id="rId7"/>
    <p:sldId id="439" r:id="rId8"/>
    <p:sldId id="437" r:id="rId9"/>
    <p:sldId id="436" r:id="rId10"/>
    <p:sldId id="373" r:id="rId11"/>
    <p:sldId id="384" r:id="rId12"/>
    <p:sldId id="38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5715"/>
    <a:srgbClr val="E67108"/>
    <a:srgbClr val="E08520"/>
    <a:srgbClr val="FF99FF"/>
    <a:srgbClr val="E6A74A"/>
    <a:srgbClr val="76B729"/>
    <a:srgbClr val="006EB7"/>
    <a:srgbClr val="FFC000"/>
    <a:srgbClr val="E8DE18"/>
    <a:srgbClr val="127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74" autoAdjust="0"/>
  </p:normalViewPr>
  <p:slideViewPr>
    <p:cSldViewPr snapToGrid="0">
      <p:cViewPr varScale="1">
        <p:scale>
          <a:sx n="59" d="100"/>
          <a:sy n="59" d="100"/>
        </p:scale>
        <p:origin x="976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2B2E2-75B0-42DC-96DF-93B8073A5138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16E41-9B96-4FE3-A0ED-36EE6B60E4D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32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D1F1F-50EC-4045-8FD6-EEED5D0BAE3F}" type="datetimeFigureOut">
              <a:rPr lang="pt-BR" smtClean="0"/>
              <a:pPr/>
              <a:t>21/08/2023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9A0BA-EA31-403F-84FF-7C5784D605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979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9A0BA-EA31-403F-84FF-7C5784D6054D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908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9A0BA-EA31-403F-84FF-7C5784D6054D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4124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https://gtagenda2030.org.br/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9A0BA-EA31-403F-84FF-7C5784D6054D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28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209800" y="1102768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0"/>
              </a:defRPr>
            </a:lvl1pPr>
          </a:lstStyle>
          <a:p>
            <a:r>
              <a:rPr lang="pt-BR" dirty="0"/>
              <a:t>Título da Apresentação</a:t>
            </a:r>
            <a:br>
              <a:rPr lang="pt-BR" dirty="0"/>
            </a:b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09800" y="366896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ller" panose="02000503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t-BR" dirty="0"/>
          </a:p>
          <a:p>
            <a:r>
              <a:rPr lang="pt-BR" dirty="0"/>
              <a:t>Autor</a:t>
            </a:r>
            <a:endParaRPr lang="en-US" dirty="0"/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1419002" y="-30072"/>
            <a:ext cx="0" cy="7040880"/>
          </a:xfrm>
          <a:prstGeom prst="line">
            <a:avLst/>
          </a:prstGeom>
          <a:ln w="317500">
            <a:solidFill>
              <a:srgbClr val="FFC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 userDrawn="1"/>
        </p:nvCxnSpPr>
        <p:spPr>
          <a:xfrm>
            <a:off x="607758" y="-30072"/>
            <a:ext cx="0" cy="7040880"/>
          </a:xfrm>
          <a:prstGeom prst="line">
            <a:avLst/>
          </a:prstGeom>
          <a:ln w="317500">
            <a:solidFill>
              <a:srgbClr val="76B72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 userDrawn="1"/>
        </p:nvCxnSpPr>
        <p:spPr>
          <a:xfrm>
            <a:off x="1005170" y="-30072"/>
            <a:ext cx="0" cy="7040880"/>
          </a:xfrm>
          <a:prstGeom prst="line">
            <a:avLst/>
          </a:prstGeom>
          <a:ln w="317500">
            <a:solidFill>
              <a:srgbClr val="006EB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 userDrawn="1"/>
        </p:nvCxnSpPr>
        <p:spPr>
          <a:xfrm>
            <a:off x="213027" y="-30072"/>
            <a:ext cx="0" cy="7040880"/>
          </a:xfrm>
          <a:prstGeom prst="line">
            <a:avLst/>
          </a:prstGeom>
          <a:ln w="317500">
            <a:solidFill>
              <a:srgbClr val="E67108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5204" y="4959457"/>
            <a:ext cx="3795249" cy="245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18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C210-FA32-4019-8AD1-C8AB505B232D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BCBB-83BD-4391-AC18-C66EB8D38C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8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C210-FA32-4019-8AD1-C8AB505B232D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BCBB-83BD-4391-AC18-C66EB8D38C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56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:\Criação e Produção\CLIENTES\ACT\ACT\DCNT\POWERPOINT\slide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544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:\Criação e Produção\CLIENTES\ACT\ACT\DCNT\POWERPOINT\slide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26988"/>
            <a:ext cx="12240684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C603394-21A0-4747-8BC9-52516EFA6EBD}" type="datetimeFigureOut">
              <a:rPr lang="pt-BR"/>
              <a:pPr>
                <a:defRPr/>
              </a:pPr>
              <a:t>21/08/2023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3745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:\Criação e Produção\CLIENTES\ACT\ACT\DCNT\POWERPOINT\slide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2927351" y="0"/>
            <a:ext cx="6529916" cy="5805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solidFill>
                <a:schemeClr val="accent2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5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2D6AA-C93C-4453-95DA-BE19CBC403D4}" type="datetimeFigureOut">
              <a:rPr lang="pt-BR"/>
              <a:pPr>
                <a:defRPr/>
              </a:pPr>
              <a:t>21/08/2023</a:t>
            </a:fld>
            <a:endParaRPr lang="pt-BR"/>
          </a:p>
        </p:txBody>
      </p:sp>
      <p:sp>
        <p:nvSpPr>
          <p:cNvPr id="6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40F59D-49F5-49E5-96D1-1A56012E83D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25082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D032-F426-45BD-A766-2F80A54D679C}" type="datetimeFigureOut">
              <a:rPr lang="pt-BR" smtClean="0">
                <a:uFillTx/>
              </a:rPr>
              <a:pPr/>
              <a:t>21/08/2023</a:t>
            </a:fld>
            <a:endParaRPr lang="pt-BR">
              <a:uFillTx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uFillTx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A3E8-6380-4E83-A703-7DA8D602AF1B}" type="slidenum">
              <a:rPr lang="pt-BR" smtClean="0">
                <a:uFillTx/>
              </a:rPr>
              <a:pPr/>
              <a:t>‹nº›</a:t>
            </a:fld>
            <a:endParaRPr lang="pt-BR">
              <a:uFillTx/>
            </a:endParaRPr>
          </a:p>
        </p:txBody>
      </p:sp>
      <p:pic>
        <p:nvPicPr>
          <p:cNvPr id="6" name="Picture 2" descr="F:\Criação e Produção\CLIENTES\ACT\ACT\_PROJETOS CONCLUÍDOS\SLIDE PAULA (2015)\slides\map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972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038600" y="338003"/>
            <a:ext cx="7712642" cy="972231"/>
          </a:xfrm>
        </p:spPr>
        <p:txBody>
          <a:bodyPr/>
          <a:lstStyle>
            <a:lvl1pPr algn="r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0"/>
              </a:defRPr>
            </a:lvl1pPr>
          </a:lstStyle>
          <a:p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35642" y="1841319"/>
            <a:ext cx="10515600" cy="4351338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tx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7" name="Conector reto 6"/>
          <p:cNvCxnSpPr/>
          <p:nvPr userDrawn="1"/>
        </p:nvCxnSpPr>
        <p:spPr>
          <a:xfrm>
            <a:off x="708997" y="-30072"/>
            <a:ext cx="0" cy="7040880"/>
          </a:xfrm>
          <a:prstGeom prst="line">
            <a:avLst/>
          </a:prstGeom>
          <a:ln w="63500">
            <a:solidFill>
              <a:srgbClr val="E67108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 userDrawn="1"/>
        </p:nvCxnSpPr>
        <p:spPr>
          <a:xfrm>
            <a:off x="381847" y="-30072"/>
            <a:ext cx="0" cy="7040880"/>
          </a:xfrm>
          <a:prstGeom prst="line">
            <a:avLst/>
          </a:prstGeom>
          <a:ln w="63500">
            <a:solidFill>
              <a:srgbClr val="76B72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 userDrawn="1"/>
        </p:nvCxnSpPr>
        <p:spPr>
          <a:xfrm>
            <a:off x="553348" y="-30072"/>
            <a:ext cx="0" cy="7040880"/>
          </a:xfrm>
          <a:prstGeom prst="line">
            <a:avLst/>
          </a:prstGeom>
          <a:ln w="63500">
            <a:solidFill>
              <a:srgbClr val="006EB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 userDrawn="1"/>
        </p:nvCxnSpPr>
        <p:spPr>
          <a:xfrm>
            <a:off x="213027" y="-30072"/>
            <a:ext cx="0" cy="704088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 userDrawn="1"/>
        </p:nvCxnSpPr>
        <p:spPr>
          <a:xfrm>
            <a:off x="708997" y="1487262"/>
            <a:ext cx="11483003" cy="0"/>
          </a:xfrm>
          <a:prstGeom prst="line">
            <a:avLst/>
          </a:prstGeom>
          <a:ln w="25400">
            <a:solidFill>
              <a:srgbClr val="E671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ACT_Saud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0186" y="6266688"/>
            <a:ext cx="1153174" cy="59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1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C210-FA32-4019-8AD1-C8AB505B232D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BCBB-83BD-4391-AC18-C66EB8D38C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4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C210-FA32-4019-8AD1-C8AB505B232D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BCBB-83BD-4391-AC18-C66EB8D38C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6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C210-FA32-4019-8AD1-C8AB505B232D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BCBB-83BD-4391-AC18-C66EB8D38C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46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C210-FA32-4019-8AD1-C8AB505B232D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BCBB-83BD-4391-AC18-C66EB8D38C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C210-FA32-4019-8AD1-C8AB505B232D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BCBB-83BD-4391-AC18-C66EB8D38C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2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C210-FA32-4019-8AD1-C8AB505B232D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BCBB-83BD-4391-AC18-C66EB8D38C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1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C210-FA32-4019-8AD1-C8AB505B232D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BCBB-83BD-4391-AC18-C66EB8D38C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31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FC210-FA32-4019-8AD1-C8AB505B232D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BBCBB-83BD-4391-AC18-C66EB8D38C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9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gtagenda2030.org.br/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79977" y="1810936"/>
            <a:ext cx="3369234" cy="161620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sz="3200" b="1" i="0" dirty="0" err="1">
                <a:solidFill>
                  <a:schemeClr val="tx1"/>
                </a:solidFill>
                <a:effectLst/>
                <a:latin typeface="+mj-lt"/>
              </a:rPr>
              <a:t>Desafios</a:t>
            </a:r>
            <a:r>
              <a:rPr lang="en-US" sz="3200" b="1" i="0" dirty="0">
                <a:solidFill>
                  <a:schemeClr val="tx1"/>
                </a:solidFill>
                <a:effectLst/>
                <a:latin typeface="+mj-lt"/>
              </a:rPr>
              <a:t> para a </a:t>
            </a:r>
            <a:r>
              <a:rPr lang="en-US" sz="3200" b="1" i="0" dirty="0" err="1">
                <a:solidFill>
                  <a:schemeClr val="tx1"/>
                </a:solidFill>
                <a:effectLst/>
                <a:latin typeface="+mj-lt"/>
              </a:rPr>
              <a:t>implementação</a:t>
            </a:r>
            <a:r>
              <a:rPr lang="en-US" sz="3200" b="1" i="0" dirty="0">
                <a:solidFill>
                  <a:schemeClr val="tx1"/>
                </a:solidFill>
                <a:effectLst/>
                <a:latin typeface="+mj-lt"/>
              </a:rPr>
              <a:t> da  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Agenda 2030 no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Brasil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92021D0C-8790-54D3-1D42-11730CE95D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4"/>
          <a:stretch/>
        </p:blipFill>
        <p:spPr>
          <a:xfrm>
            <a:off x="20" y="10"/>
            <a:ext cx="7390243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9AB38FF-94D2-4EE9-B16C-04CD4B4D3838}"/>
              </a:ext>
            </a:extLst>
          </p:cNvPr>
          <p:cNvSpPr txBox="1"/>
          <p:nvPr/>
        </p:nvSpPr>
        <p:spPr>
          <a:xfrm>
            <a:off x="8079977" y="4191000"/>
            <a:ext cx="4003165" cy="17903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/>
              <a:t>Mônica Andreis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/>
              <a:t>monica.andreis@actbr.org.br</a:t>
            </a:r>
          </a:p>
        </p:txBody>
      </p:sp>
    </p:spTree>
    <p:extLst>
      <p:ext uri="{BB962C8B-B14F-4D97-AF65-F5344CB8AC3E}">
        <p14:creationId xmlns:p14="http://schemas.microsoft.com/office/powerpoint/2010/main" val="3890418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6091" y="366717"/>
            <a:ext cx="10250607" cy="972231"/>
          </a:xfrm>
        </p:spPr>
        <p:txBody>
          <a:bodyPr/>
          <a:lstStyle/>
          <a:p>
            <a:pPr algn="l"/>
            <a:r>
              <a:rPr lang="pt-BR" dirty="0">
                <a:latin typeface="+mn-lt"/>
              </a:rPr>
              <a:t>GT Agenda 2030</a:t>
            </a:r>
          </a:p>
        </p:txBody>
      </p:sp>
      <p:sp>
        <p:nvSpPr>
          <p:cNvPr id="7" name="Retângulo 6"/>
          <p:cNvSpPr/>
          <p:nvPr/>
        </p:nvSpPr>
        <p:spPr>
          <a:xfrm>
            <a:off x="1210653" y="1935651"/>
            <a:ext cx="99757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Várias organizações, entre elas o </a:t>
            </a:r>
            <a:r>
              <a:rPr lang="pt-BR" sz="2800" b="1" dirty="0">
                <a:solidFill>
                  <a:srgbClr val="EB5715"/>
                </a:solidFill>
              </a:rPr>
              <a:t>Grupo de Trabalho da Sociedade Civil para Agenda 2030</a:t>
            </a:r>
            <a:r>
              <a:rPr lang="pt-BR" sz="2800" dirty="0"/>
              <a:t>, tem empreendido esforços em divulgar e apoiar a implementação da Agenda 2030 no Brasil.</a:t>
            </a:r>
          </a:p>
          <a:p>
            <a:endParaRPr lang="pt-BR" sz="2800" dirty="0"/>
          </a:p>
          <a:p>
            <a:r>
              <a:rPr lang="pt-BR" sz="2800" dirty="0"/>
              <a:t> 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96789"/>
              </p:ext>
            </p:extLst>
          </p:nvPr>
        </p:nvGraphicFramePr>
        <p:xfrm>
          <a:off x="10176933" y="111147"/>
          <a:ext cx="1330326" cy="1329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4114766" imgH="4114800" progId="AcroExch.Document.DC">
                  <p:embed/>
                </p:oleObj>
              </mc:Choice>
              <mc:Fallback>
                <p:oleObj name="Acrobat Document" r:id="rId3" imgW="4114766" imgH="41148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76933" y="111147"/>
                        <a:ext cx="1330326" cy="1329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1B83AD69-4DD1-46AC-A808-556EB9C09195}"/>
              </a:ext>
            </a:extLst>
          </p:cNvPr>
          <p:cNvSpPr/>
          <p:nvPr/>
        </p:nvSpPr>
        <p:spPr>
          <a:xfrm>
            <a:off x="2625097" y="4114745"/>
            <a:ext cx="7072594" cy="1247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Entre suas realizações está a produção de relatórios anuais sobre a implementação da Agenda 2030 no Brasil, com recomendações para alcance das metas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37E85BF-235E-49F2-A1D6-4B92004BEA41}"/>
              </a:ext>
            </a:extLst>
          </p:cNvPr>
          <p:cNvSpPr txBox="1"/>
          <p:nvPr/>
        </p:nvSpPr>
        <p:spPr>
          <a:xfrm>
            <a:off x="6279927" y="6377521"/>
            <a:ext cx="56750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https://gtagenda2030.org.br/</a:t>
            </a:r>
          </a:p>
        </p:txBody>
      </p:sp>
    </p:spTree>
    <p:extLst>
      <p:ext uri="{BB962C8B-B14F-4D97-AF65-F5344CB8AC3E}">
        <p14:creationId xmlns:p14="http://schemas.microsoft.com/office/powerpoint/2010/main" val="4157296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17171" y="4344555"/>
            <a:ext cx="9850783" cy="1741756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>
                <a:latin typeface="+mn-lt"/>
              </a:rPr>
              <a:t>Brasil, 2022: na vanguarda do retrocesso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>
                <a:latin typeface="+mn-lt"/>
              </a:rPr>
              <a:t>O Relatório Luz aponta que o Brasil não deve cumprir os ODS se não adotar medidas urgentes e significativas para erradicação da pobreza e promoção do desenvolvimento sustentável.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00"/>
                </a:solidFill>
              </a:rPr>
              <a:t>É </a:t>
            </a:r>
            <a:r>
              <a:rPr lang="en-US" sz="2400" dirty="0" err="1">
                <a:solidFill>
                  <a:srgbClr val="000000"/>
                </a:solidFill>
              </a:rPr>
              <a:t>necessário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priorizar</a:t>
            </a:r>
            <a:r>
              <a:rPr lang="en-US" sz="2400" dirty="0">
                <a:solidFill>
                  <a:srgbClr val="000000"/>
                </a:solidFill>
              </a:rPr>
              <a:t> o </a:t>
            </a:r>
            <a:r>
              <a:rPr lang="en-US" sz="2400" dirty="0" err="1">
                <a:solidFill>
                  <a:srgbClr val="000000"/>
                </a:solidFill>
              </a:rPr>
              <a:t>desenvolvimento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sustentável</a:t>
            </a:r>
            <a:r>
              <a:rPr lang="en-US" sz="2400" dirty="0">
                <a:solidFill>
                  <a:srgbClr val="000000"/>
                </a:solidFill>
              </a:rPr>
              <a:t> para um </a:t>
            </a:r>
            <a:r>
              <a:rPr lang="en-US" sz="2400" dirty="0" err="1">
                <a:solidFill>
                  <a:srgbClr val="000000"/>
                </a:solidFill>
              </a:rPr>
              <a:t>futuro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mais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saudável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justo</a:t>
            </a:r>
            <a:r>
              <a:rPr lang="en-US" sz="2400" dirty="0">
                <a:solidFill>
                  <a:srgbClr val="000000"/>
                </a:solidFill>
              </a:rPr>
              <a:t> e </a:t>
            </a:r>
            <a:r>
              <a:rPr lang="en-US" sz="2400" dirty="0" err="1">
                <a:solidFill>
                  <a:srgbClr val="000000"/>
                </a:solidFill>
              </a:rPr>
              <a:t>solidário</a:t>
            </a:r>
            <a:endParaRPr lang="pt-BR" sz="24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3523" y="1661396"/>
            <a:ext cx="1598744" cy="225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esultado de imagem para relatÃ³rio luz 201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2386" y="1779928"/>
            <a:ext cx="1598768" cy="225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ório Luz 2019 | GT Agenda 2030">
            <a:extLst>
              <a:ext uri="{FF2B5EF4-FFF2-40B4-BE49-F238E27FC236}">
                <a16:creationId xmlns:a16="http://schemas.microsoft.com/office/drawing/2014/main" id="{B95A9D6C-26A5-4323-AE3D-6F5FBC6AE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416" y="1661395"/>
            <a:ext cx="1593223" cy="225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ório Luz 2020 | GT Agenda 2030">
            <a:extLst>
              <a:ext uri="{FF2B5EF4-FFF2-40B4-BE49-F238E27FC236}">
                <a16:creationId xmlns:a16="http://schemas.microsoft.com/office/drawing/2014/main" id="{30857F01-ECB3-4DC5-9A01-2D680BB4C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168" y="1798824"/>
            <a:ext cx="1603129" cy="225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id="{17FF3932-0757-42A5-9A7F-082E7691C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522" y="278737"/>
            <a:ext cx="7712642" cy="972231"/>
          </a:xfrm>
        </p:spPr>
        <p:txBody>
          <a:bodyPr/>
          <a:lstStyle/>
          <a:p>
            <a:pPr algn="l"/>
            <a:r>
              <a:rPr lang="pt-BR" dirty="0">
                <a:latin typeface="+mn-lt"/>
              </a:rPr>
              <a:t>Relatório Luz</a:t>
            </a:r>
          </a:p>
        </p:txBody>
      </p:sp>
      <p:pic>
        <p:nvPicPr>
          <p:cNvPr id="6" name="Imagem 5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8C6E32DA-E883-4F65-BE39-D46BAF4177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8315" y="1642567"/>
            <a:ext cx="1606308" cy="225220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C907514-E441-F17D-21FE-1AF9F5C5F2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0773" y="424988"/>
            <a:ext cx="2521080" cy="362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46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884049" y="2379134"/>
            <a:ext cx="7979618" cy="1909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latin typeface="+mn-lt"/>
              </a:rPr>
              <a:t>Obrigada</a:t>
            </a:r>
            <a:r>
              <a:rPr lang="en-US" sz="3600" dirty="0">
                <a:latin typeface="+mn-lt"/>
              </a:rPr>
              <a:t> pela </a:t>
            </a:r>
            <a:r>
              <a:rPr lang="en-US" sz="3600" dirty="0" err="1">
                <a:latin typeface="+mn-lt"/>
              </a:rPr>
              <a:t>atenção</a:t>
            </a:r>
            <a:r>
              <a:rPr lang="en-US" sz="3600" dirty="0">
                <a:latin typeface="+mn-lt"/>
              </a:rPr>
              <a:t>!</a:t>
            </a:r>
          </a:p>
          <a:p>
            <a:pPr algn="ctr"/>
            <a:endParaRPr lang="en-US" sz="3600" dirty="0">
              <a:latin typeface="+mn-lt"/>
            </a:endParaRPr>
          </a:p>
          <a:p>
            <a:pPr algn="ctr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https://actbr.org.br/</a:t>
            </a:r>
          </a:p>
          <a:p>
            <a:pPr algn="ctr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2"/>
              </a:rPr>
              <a:t>https://gtagenda2030.org.br/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/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9138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089913" y="538626"/>
            <a:ext cx="4346714" cy="58259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2800" dirty="0">
                <a:latin typeface="+mn-lt"/>
              </a:rPr>
              <a:t>ACT Promoção da Saúde</a:t>
            </a:r>
          </a:p>
        </p:txBody>
      </p:sp>
      <p:sp>
        <p:nvSpPr>
          <p:cNvPr id="5" name="Retângulo 4"/>
          <p:cNvSpPr/>
          <p:nvPr/>
        </p:nvSpPr>
        <p:spPr>
          <a:xfrm>
            <a:off x="914400" y="1720367"/>
            <a:ext cx="103305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pt-BR" altLang="pt-BR" sz="28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Organização não-governamental brasileira, fundada em 2006 para promover políticas públicas de controle do tabaco e posterior expansão para atuar na prevenção dos fatores de risco das doenças crônicas não-transmissíveis</a:t>
            </a:r>
          </a:p>
          <a:p>
            <a:endParaRPr lang="en-US" altLang="pt-BR" sz="28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altLang="pt-BR" sz="28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ACT é </a:t>
            </a:r>
            <a:r>
              <a:rPr lang="en-US" altLang="pt-BR" sz="2800" dirty="0" err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membro</a:t>
            </a:r>
            <a:r>
              <a:rPr lang="en-US" altLang="pt-BR" sz="28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e co-</a:t>
            </a:r>
            <a:r>
              <a:rPr lang="en-US" altLang="pt-BR" sz="2800" dirty="0" err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facilitadora</a:t>
            </a:r>
            <a:r>
              <a:rPr lang="en-US" altLang="pt-BR" sz="28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do GTSC Agenda 2030</a:t>
            </a:r>
            <a:r>
              <a:rPr lang="en-US" altLang="pt-BR" sz="28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				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179954A-AE73-4AC5-8114-7BB6CB7CD130}"/>
              </a:ext>
            </a:extLst>
          </p:cNvPr>
          <p:cNvSpPr txBox="1"/>
          <p:nvPr/>
        </p:nvSpPr>
        <p:spPr>
          <a:xfrm>
            <a:off x="9042400" y="6536053"/>
            <a:ext cx="13035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/>
              <a:t>https://actbr.org.br/</a:t>
            </a:r>
          </a:p>
        </p:txBody>
      </p:sp>
    </p:spTree>
    <p:extLst>
      <p:ext uri="{BB962C8B-B14F-4D97-AF65-F5344CB8AC3E}">
        <p14:creationId xmlns:p14="http://schemas.microsoft.com/office/powerpoint/2010/main" val="1858811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13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EA4CA926-3090-4C4C-AE15-EFF9E0A691C1}"/>
              </a:ext>
            </a:extLst>
          </p:cNvPr>
          <p:cNvSpPr txBox="1">
            <a:spLocks/>
          </p:cNvSpPr>
          <p:nvPr/>
        </p:nvSpPr>
        <p:spPr>
          <a:xfrm>
            <a:off x="4086225" y="1567829"/>
            <a:ext cx="7809442" cy="340042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500" dirty="0">
                <a:latin typeface="+mn-lt"/>
              </a:rPr>
              <a:t>A Agenda 2030 e os Objetivos de Desenvolvimento Sustentável são um chamado à ação para construir um futuro melhor para todas as pessoas, sem deixar ninguém para trás.</a:t>
            </a:r>
          </a:p>
          <a:p>
            <a:endParaRPr lang="pt-BR" sz="2500" dirty="0">
              <a:latin typeface="+mn-lt"/>
            </a:endParaRPr>
          </a:p>
          <a:p>
            <a:r>
              <a:rPr lang="pt-BR" sz="2500" dirty="0">
                <a:latin typeface="+mn-lt"/>
              </a:rPr>
              <a:t>A </a:t>
            </a:r>
            <a:r>
              <a:rPr lang="pt-BR" sz="2500" dirty="0" err="1">
                <a:latin typeface="+mn-lt"/>
              </a:rPr>
              <a:t>idéia</a:t>
            </a:r>
            <a:r>
              <a:rPr lang="pt-BR" sz="2500" dirty="0">
                <a:latin typeface="+mn-lt"/>
              </a:rPr>
              <a:t> de desenvolvimento sustentável está ligada ao conceito de desenvolvimento que atende às necessidades da geração atual sem comprometer as necessidades das gerações futuras.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Agenda 2030</a:t>
            </a:r>
          </a:p>
        </p:txBody>
      </p:sp>
    </p:spTree>
    <p:extLst>
      <p:ext uri="{BB962C8B-B14F-4D97-AF65-F5344CB8AC3E}">
        <p14:creationId xmlns:p14="http://schemas.microsoft.com/office/powerpoint/2010/main" val="1082540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Agenda 2030 - quais são os Objetivos de desenvolvimento sustentável?">
            <a:extLst>
              <a:ext uri="{FF2B5EF4-FFF2-40B4-BE49-F238E27FC236}">
                <a16:creationId xmlns:a16="http://schemas.microsoft.com/office/drawing/2014/main" id="{E059D9D9-BA59-1178-D868-73B29652AE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 descr="Diagrama, Diagrama de Venn&#10;&#10;Descrição gerada automaticamente">
            <a:extLst>
              <a:ext uri="{FF2B5EF4-FFF2-40B4-BE49-F238E27FC236}">
                <a16:creationId xmlns:a16="http://schemas.microsoft.com/office/drawing/2014/main" id="{6DD557D9-A030-289E-FCA0-553E79497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687" y="-59870"/>
            <a:ext cx="6672940" cy="667294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EB1F664-18FE-55FF-BD64-DA8B9BEB8A9D}"/>
              </a:ext>
            </a:extLst>
          </p:cNvPr>
          <p:cNvSpPr txBox="1"/>
          <p:nvPr/>
        </p:nvSpPr>
        <p:spPr>
          <a:xfrm>
            <a:off x="108858" y="3581400"/>
            <a:ext cx="5203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Os 5 </a:t>
            </a:r>
            <a:r>
              <a:rPr lang="pt-BR" sz="2400" dirty="0" err="1"/>
              <a:t>Ps</a:t>
            </a:r>
            <a:r>
              <a:rPr lang="pt-BR" sz="2400" dirty="0"/>
              <a:t> da Sustentabilidade</a:t>
            </a:r>
          </a:p>
          <a:p>
            <a:r>
              <a:rPr lang="pt-BR" sz="2400" dirty="0"/>
              <a:t>Valores Aspiracionais permanentes da Agenda 2030</a:t>
            </a:r>
          </a:p>
          <a:p>
            <a:r>
              <a:rPr lang="pt-BR" sz="2400" dirty="0"/>
              <a:t>Um novo modelo de desenvolvimento</a:t>
            </a:r>
          </a:p>
        </p:txBody>
      </p:sp>
    </p:spTree>
    <p:extLst>
      <p:ext uri="{BB962C8B-B14F-4D97-AF65-F5344CB8AC3E}">
        <p14:creationId xmlns:p14="http://schemas.microsoft.com/office/powerpoint/2010/main" val="4219369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D1A4588A-55D5-49B8-BE41-54ACDCFF2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8698F14-62E0-464E-6893-4226D8B0B1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1" r="1" b="1"/>
          <a:stretch/>
        </p:blipFill>
        <p:spPr>
          <a:xfrm>
            <a:off x="20" y="10"/>
            <a:ext cx="12191980" cy="4465973"/>
          </a:xfrm>
          <a:prstGeom prst="rect">
            <a:avLst/>
          </a:prstGeom>
        </p:spPr>
      </p:pic>
      <p:sp>
        <p:nvSpPr>
          <p:cNvPr id="1040" name="Rectangle: Rounded Corners 1039">
            <a:extLst>
              <a:ext uri="{FF2B5EF4-FFF2-40B4-BE49-F238E27FC236}">
                <a16:creationId xmlns:a16="http://schemas.microsoft.com/office/drawing/2014/main" id="{F97E7EA2-EDCD-47E9-81BC-415C606D1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19552"/>
            <a:ext cx="9382538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19D7C0A-7F3A-4FFC-3552-9AE571D7A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4203278"/>
            <a:ext cx="8557193" cy="536063"/>
          </a:xfrm>
        </p:spPr>
        <p:txBody>
          <a:bodyPr>
            <a:normAutofit/>
          </a:bodyPr>
          <a:lstStyle/>
          <a:p>
            <a:r>
              <a:rPr lang="pt-BR" sz="2800">
                <a:solidFill>
                  <a:schemeClr val="bg1"/>
                </a:solidFill>
                <a:latin typeface="+mn-lt"/>
              </a:rPr>
              <a:t>Conscientização e Mobilização da sociedade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DD6774-64BC-221B-E9CD-2BED1DF49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043" y="5008783"/>
            <a:ext cx="5529072" cy="1306417"/>
          </a:xfrm>
        </p:spPr>
        <p:txBody>
          <a:bodyPr>
            <a:noAutofit/>
          </a:bodyPr>
          <a:lstStyle/>
          <a:p>
            <a:r>
              <a:rPr lang="pt-BR" sz="2400" dirty="0">
                <a:latin typeface="+mn-lt"/>
              </a:rPr>
              <a:t>Ações de comunicação</a:t>
            </a:r>
          </a:p>
          <a:p>
            <a:r>
              <a:rPr lang="pt-BR" sz="2400" dirty="0">
                <a:latin typeface="+mn-lt"/>
              </a:rPr>
              <a:t>Engajamento nos territórios</a:t>
            </a:r>
          </a:p>
          <a:p>
            <a:r>
              <a:rPr lang="pt-BR" sz="2400" dirty="0">
                <a:latin typeface="+mn-lt"/>
              </a:rPr>
              <a:t>Garantia de direitos </a:t>
            </a:r>
          </a:p>
          <a:p>
            <a:r>
              <a:rPr lang="pt-BR" sz="2400" dirty="0">
                <a:latin typeface="+mn-lt"/>
              </a:rPr>
              <a:t>Democracia participativa</a:t>
            </a:r>
          </a:p>
        </p:txBody>
      </p:sp>
    </p:spTree>
    <p:extLst>
      <p:ext uri="{BB962C8B-B14F-4D97-AF65-F5344CB8AC3E}">
        <p14:creationId xmlns:p14="http://schemas.microsoft.com/office/powerpoint/2010/main" val="1274838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EC29-1531-4FB3-A742-E352E9B3E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42" y="520439"/>
            <a:ext cx="6513885" cy="1732489"/>
          </a:xfrm>
        </p:spPr>
        <p:txBody>
          <a:bodyPr anchor="ctr">
            <a:normAutofit/>
          </a:bodyPr>
          <a:lstStyle/>
          <a:p>
            <a:pPr algn="r"/>
            <a:r>
              <a:rPr lang="pt-BR" sz="24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Sem Deixar Ninguém para Trás:</a:t>
            </a:r>
          </a:p>
          <a:p>
            <a:pPr algn="r"/>
            <a:r>
              <a:rPr lang="pt-BR" sz="24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Agenda 2030 para o Desenvolvimento Sustentável</a:t>
            </a:r>
          </a:p>
          <a:p>
            <a:pPr algn="r"/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https://www.youtube.com/watch?v=0DSqti9DfsA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1C6E0163-FFE0-477A-AEC6-08AEE8409E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465"/>
          <a:stretch/>
        </p:blipFill>
        <p:spPr>
          <a:xfrm>
            <a:off x="7049266" y="559862"/>
            <a:ext cx="4395569" cy="2518756"/>
          </a:xfrm>
          <a:prstGeom prst="rect">
            <a:avLst/>
          </a:prstGeom>
        </p:spPr>
      </p:pic>
      <p:pic>
        <p:nvPicPr>
          <p:cNvPr id="5" name="Picture 2" descr="Acesse o material da campanha institucional 'Desenvolvimento sustentável  sob o olhar das juventudes' | GT Agenda 2030">
            <a:extLst>
              <a:ext uri="{FF2B5EF4-FFF2-40B4-BE49-F238E27FC236}">
                <a16:creationId xmlns:a16="http://schemas.microsoft.com/office/drawing/2014/main" id="{32F062CE-C9E5-F19C-D2B4-6BD2B761D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1531" y="3594202"/>
            <a:ext cx="2746139" cy="27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29D4DF7-EACB-E426-92EF-47F45FF1F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410" y="2788994"/>
            <a:ext cx="2579704" cy="355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75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4" name="Rectangle 4113">
            <a:extLst>
              <a:ext uri="{FF2B5EF4-FFF2-40B4-BE49-F238E27FC236}">
                <a16:creationId xmlns:a16="http://schemas.microsoft.com/office/drawing/2014/main" id="{D1A4588A-55D5-49B8-BE41-54ACDCFF2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The EU Action Plan on Financing Sustainable Growth">
            <a:extLst>
              <a:ext uri="{FF2B5EF4-FFF2-40B4-BE49-F238E27FC236}">
                <a16:creationId xmlns:a16="http://schemas.microsoft.com/office/drawing/2014/main" id="{6AA67EB7-B277-FE6F-E42C-2217EA1880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99"/>
          <a:stretch/>
        </p:blipFill>
        <p:spPr bwMode="auto">
          <a:xfrm>
            <a:off x="20" y="10"/>
            <a:ext cx="12191980" cy="446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6" name="Rectangle: Rounded Corners 4115">
            <a:extLst>
              <a:ext uri="{FF2B5EF4-FFF2-40B4-BE49-F238E27FC236}">
                <a16:creationId xmlns:a16="http://schemas.microsoft.com/office/drawing/2014/main" id="{F97E7EA2-EDCD-47E9-81BC-415C606D1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19552"/>
            <a:ext cx="9382538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6F73BE5-9F4E-CEDB-5A5A-DA1022193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4203278"/>
            <a:ext cx="8557193" cy="536063"/>
          </a:xfrm>
        </p:spPr>
        <p:txBody>
          <a:bodyPr>
            <a:normAutofit/>
          </a:bodyPr>
          <a:lstStyle/>
          <a:p>
            <a:r>
              <a:rPr lang="pt-BR" sz="2800">
                <a:solidFill>
                  <a:schemeClr val="bg1"/>
                </a:solidFill>
                <a:latin typeface="+mn-lt"/>
              </a:rPr>
              <a:t>Financiamento</a:t>
            </a:r>
          </a:p>
        </p:txBody>
      </p:sp>
      <p:sp>
        <p:nvSpPr>
          <p:cNvPr id="4104" name="Content Placeholder 4103">
            <a:extLst>
              <a:ext uri="{FF2B5EF4-FFF2-40B4-BE49-F238E27FC236}">
                <a16:creationId xmlns:a16="http://schemas.microsoft.com/office/drawing/2014/main" id="{5702D0B6-5C98-0DC7-0C92-220E88C57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1071" y="4931380"/>
            <a:ext cx="9905129" cy="1306417"/>
          </a:xfrm>
        </p:spPr>
        <p:txBody>
          <a:bodyPr>
            <a:noAutofit/>
          </a:bodyPr>
          <a:lstStyle/>
          <a:p>
            <a:r>
              <a:rPr lang="pt-BR" sz="2400" dirty="0">
                <a:latin typeface="+mn-lt"/>
              </a:rPr>
              <a:t>Alocação para financiamento de políticas públicas no país</a:t>
            </a:r>
          </a:p>
          <a:p>
            <a:r>
              <a:rPr lang="pt-BR" sz="2400" dirty="0">
                <a:latin typeface="+mn-lt"/>
              </a:rPr>
              <a:t>Externalidades negativas:  </a:t>
            </a:r>
            <a:r>
              <a:rPr lang="pt-BR" sz="2400" i="0" dirty="0">
                <a:effectLst/>
                <a:latin typeface="+mn-lt"/>
              </a:rPr>
              <a:t>riscos para saúde, clima e natureza</a:t>
            </a:r>
          </a:p>
          <a:p>
            <a:r>
              <a:rPr lang="pt-BR" sz="2400" dirty="0">
                <a:latin typeface="+mn-lt"/>
              </a:rPr>
              <a:t>Fontes de recursos: Tributação e Imposto Seletivo</a:t>
            </a:r>
          </a:p>
          <a:p>
            <a:r>
              <a:rPr lang="pt-BR" sz="2400" dirty="0">
                <a:latin typeface="+mn-lt"/>
              </a:rPr>
              <a:t>Estratégias fiscais e Instrumentos regulatórios</a:t>
            </a:r>
          </a:p>
        </p:txBody>
      </p:sp>
    </p:spTree>
    <p:extLst>
      <p:ext uri="{BB962C8B-B14F-4D97-AF65-F5344CB8AC3E}">
        <p14:creationId xmlns:p14="http://schemas.microsoft.com/office/powerpoint/2010/main" val="3958121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ODS 17 - Parcerias e meios de implementação - BR Verde Soluções">
            <a:extLst>
              <a:ext uri="{FF2B5EF4-FFF2-40B4-BE49-F238E27FC236}">
                <a16:creationId xmlns:a16="http://schemas.microsoft.com/office/drawing/2014/main" id="{79754571-374C-2C7B-5BF0-A01348EA8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6" b="3115"/>
          <a:stretch/>
        </p:blipFill>
        <p:spPr bwMode="auto">
          <a:xfrm>
            <a:off x="3040498" y="0"/>
            <a:ext cx="5948617" cy="2224109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4F49C9E-D590-EECA-CCF3-24EA819D2B1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40080" y="2817749"/>
            <a:ext cx="11139602" cy="139922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pt-BR" dirty="0">
                <a:latin typeface="+mn-lt"/>
              </a:rPr>
              <a:t>Para alcançar as metas e objetivos é necessária uma parceria global, reunindo governos, </a:t>
            </a:r>
            <a:r>
              <a:rPr lang="pt-BR" b="1" dirty="0">
                <a:latin typeface="+mn-lt"/>
              </a:rPr>
              <a:t>sociedade civil</a:t>
            </a:r>
            <a:r>
              <a:rPr lang="pt-BR" dirty="0">
                <a:latin typeface="+mn-lt"/>
              </a:rPr>
              <a:t>, academia, setor produtivo, e todos que possam contribuir legitimamente para o desenvolvimento sustentável</a:t>
            </a:r>
          </a:p>
          <a:p>
            <a:endParaRPr lang="pt-BR" dirty="0">
              <a:latin typeface="+mn-l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106963C-0FB5-C948-A46E-591B3389C059}"/>
              </a:ext>
            </a:extLst>
          </p:cNvPr>
          <p:cNvSpPr txBox="1"/>
          <p:nvPr/>
        </p:nvSpPr>
        <p:spPr>
          <a:xfrm>
            <a:off x="4654403" y="4692520"/>
            <a:ext cx="61014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0000"/>
                </a:solidFill>
              </a:rPr>
              <a:t>Visão global e holística</a:t>
            </a:r>
          </a:p>
          <a:p>
            <a:r>
              <a:rPr lang="pt-BR" sz="2400" dirty="0">
                <a:solidFill>
                  <a:srgbClr val="000000"/>
                </a:solidFill>
              </a:rPr>
              <a:t>Dificuldade de articulação </a:t>
            </a:r>
            <a:r>
              <a:rPr lang="pt-BR" sz="2400" dirty="0" err="1">
                <a:solidFill>
                  <a:srgbClr val="000000"/>
                </a:solidFill>
              </a:rPr>
              <a:t>intra</a:t>
            </a:r>
            <a:r>
              <a:rPr lang="pt-BR" sz="2400" dirty="0">
                <a:solidFill>
                  <a:srgbClr val="000000"/>
                </a:solidFill>
              </a:rPr>
              <a:t> e intersetorial</a:t>
            </a:r>
          </a:p>
          <a:p>
            <a:r>
              <a:rPr lang="pt-BR" sz="2400" dirty="0">
                <a:solidFill>
                  <a:srgbClr val="000000"/>
                </a:solidFill>
              </a:rPr>
              <a:t>Determinantes comerciais </a:t>
            </a:r>
          </a:p>
          <a:p>
            <a:r>
              <a:rPr lang="pt-BR" sz="2400" dirty="0">
                <a:solidFill>
                  <a:srgbClr val="000000"/>
                </a:solidFill>
              </a:rPr>
              <a:t>Conflitos de interesse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42CB69-AD07-51EB-8AAC-01ED27F68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+mn-lt"/>
              </a:rPr>
              <a:t>Articulação</a:t>
            </a:r>
          </a:p>
        </p:txBody>
      </p:sp>
    </p:spTree>
    <p:extLst>
      <p:ext uri="{BB962C8B-B14F-4D97-AF65-F5344CB8AC3E}">
        <p14:creationId xmlns:p14="http://schemas.microsoft.com/office/powerpoint/2010/main" val="1532501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1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4A896D-FD09-7EB4-2665-BD44ACD73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49" y="3499076"/>
            <a:ext cx="6053558" cy="24247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100" b="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O </a:t>
            </a:r>
            <a:r>
              <a:rPr lang="en-US" sz="4100" b="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papel</a:t>
            </a:r>
            <a:r>
              <a:rPr lang="en-US" sz="4100" b="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(</a:t>
            </a:r>
            <a:r>
              <a:rPr lang="en-US" sz="4100" b="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dever</a:t>
            </a:r>
            <a:r>
              <a:rPr lang="en-US" sz="4100" b="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) dos </a:t>
            </a:r>
            <a:r>
              <a:rPr lang="en-US" sz="4100" b="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três</a:t>
            </a:r>
            <a:r>
              <a:rPr lang="en-US" sz="4100" b="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100" b="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poderes</a:t>
            </a:r>
            <a:r>
              <a:rPr lang="en-US" sz="4100" b="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100" b="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na</a:t>
            </a:r>
            <a:r>
              <a:rPr lang="en-US" sz="4100" b="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100" b="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implementação</a:t>
            </a:r>
            <a:r>
              <a:rPr lang="en-US" sz="4100" b="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da Agenda 2030</a:t>
            </a:r>
            <a:b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Freeform: Shape 13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15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57743A9-B306-7F00-A5AE-924B6766F531}"/>
              </a:ext>
            </a:extLst>
          </p:cNvPr>
          <p:cNvSpPr txBox="1"/>
          <p:nvPr/>
        </p:nvSpPr>
        <p:spPr>
          <a:xfrm>
            <a:off x="3901420" y="-163197"/>
            <a:ext cx="3816590" cy="2780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0" dirty="0" err="1">
                <a:effectLst/>
              </a:rPr>
              <a:t>Ações</a:t>
            </a:r>
            <a:r>
              <a:rPr lang="en-US" sz="2000" b="1" i="0" dirty="0">
                <a:effectLst/>
              </a:rPr>
              <a:t> para </a:t>
            </a:r>
            <a:r>
              <a:rPr lang="en-US" sz="2000" b="1" i="0" dirty="0" err="1">
                <a:effectLst/>
              </a:rPr>
              <a:t>concretização</a:t>
            </a:r>
            <a:r>
              <a:rPr lang="en-US" sz="2000" b="1" i="0" dirty="0">
                <a:effectLst/>
              </a:rPr>
              <a:t> da Agenda 2030 no </a:t>
            </a:r>
            <a:r>
              <a:rPr lang="en-US" sz="2000" b="1" i="0" dirty="0" err="1">
                <a:effectLst/>
              </a:rPr>
              <a:t>Poder</a:t>
            </a:r>
            <a:r>
              <a:rPr lang="en-US" sz="2000" b="1" i="0" dirty="0">
                <a:effectLst/>
              </a:rPr>
              <a:t> </a:t>
            </a:r>
            <a:r>
              <a:rPr lang="en-US" sz="2000" b="1" i="0" dirty="0" err="1">
                <a:effectLst/>
              </a:rPr>
              <a:t>Judiciário</a:t>
            </a:r>
            <a:endParaRPr lang="en-US" sz="2000" b="1" i="0" dirty="0">
              <a:effectLst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endParaRPr lang="en-US" sz="2000" b="1" dirty="0"/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0" dirty="0" err="1">
                <a:effectLst/>
              </a:rPr>
              <a:t>Compromisso</a:t>
            </a:r>
            <a:r>
              <a:rPr lang="en-US" sz="2000" b="1" i="0" dirty="0">
                <a:effectLst/>
              </a:rPr>
              <a:t> (</a:t>
            </a:r>
            <a:r>
              <a:rPr lang="en-US" sz="2000" b="1" i="0" dirty="0" err="1">
                <a:effectLst/>
              </a:rPr>
              <a:t>ou</a:t>
            </a:r>
            <a:r>
              <a:rPr lang="en-US" sz="2000" b="1" i="0" dirty="0">
                <a:effectLst/>
              </a:rPr>
              <a:t> </a:t>
            </a:r>
            <a:r>
              <a:rPr lang="en-US" sz="2000" b="1" i="0" dirty="0" err="1">
                <a:effectLst/>
              </a:rPr>
              <a:t>falta</a:t>
            </a:r>
            <a:r>
              <a:rPr lang="en-US" sz="2000" b="1" i="0" dirty="0">
                <a:effectLst/>
              </a:rPr>
              <a:t> de) do </a:t>
            </a:r>
            <a:r>
              <a:rPr lang="en-US" sz="2000" b="1" i="0" dirty="0" err="1">
                <a:effectLst/>
              </a:rPr>
              <a:t>governo</a:t>
            </a:r>
            <a:r>
              <a:rPr lang="en-US" sz="2000" b="1" i="0" dirty="0">
                <a:effectLst/>
              </a:rPr>
              <a:t> com </a:t>
            </a:r>
            <a:r>
              <a:rPr lang="en-US" sz="2000" b="1" i="0" dirty="0" err="1">
                <a:effectLst/>
              </a:rPr>
              <a:t>implementação</a:t>
            </a:r>
            <a:r>
              <a:rPr lang="en-US" sz="2000" b="1" i="0" dirty="0">
                <a:effectLst/>
              </a:rPr>
              <a:t> da Agenda 2030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D09FAF-DFFF-D5E9-D3F4-46E7AF298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258" y="3644363"/>
            <a:ext cx="3940629" cy="179228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b="1" dirty="0">
                <a:latin typeface="+mn-lt"/>
              </a:rPr>
              <a:t>Agenda 2030 e </a:t>
            </a:r>
            <a:r>
              <a:rPr lang="en-US" sz="2000" b="1" dirty="0" err="1">
                <a:latin typeface="+mn-lt"/>
              </a:rPr>
              <a:t>atuação</a:t>
            </a:r>
            <a:r>
              <a:rPr lang="en-US" sz="2000" b="1" dirty="0">
                <a:latin typeface="+mn-lt"/>
              </a:rPr>
              <a:t> do </a:t>
            </a:r>
            <a:r>
              <a:rPr lang="en-US" sz="2000" b="1" dirty="0" err="1">
                <a:latin typeface="+mn-lt"/>
              </a:rPr>
              <a:t>Poder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Legislativo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brasileiro</a:t>
            </a:r>
            <a:endParaRPr lang="en-US" sz="2000" b="1" dirty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r>
              <a:rPr lang="en-US" sz="1700" i="1" dirty="0">
                <a:latin typeface="+mn-lt"/>
              </a:rPr>
              <a:t>“A </a:t>
            </a:r>
            <a:r>
              <a:rPr lang="en-US" sz="1700" i="1" dirty="0" err="1">
                <a:latin typeface="+mn-lt"/>
              </a:rPr>
              <a:t>quantidade</a:t>
            </a:r>
            <a:r>
              <a:rPr lang="en-US" sz="1700" i="1" dirty="0">
                <a:latin typeface="+mn-lt"/>
              </a:rPr>
              <a:t> de </a:t>
            </a:r>
            <a:r>
              <a:rPr lang="en-US" sz="1700" i="1" dirty="0" err="1">
                <a:latin typeface="+mn-lt"/>
              </a:rPr>
              <a:t>proposições</a:t>
            </a:r>
            <a:r>
              <a:rPr lang="en-US" sz="1700" i="1" dirty="0">
                <a:latin typeface="+mn-lt"/>
              </a:rPr>
              <a:t> e </a:t>
            </a:r>
            <a:r>
              <a:rPr lang="en-US" sz="1700" i="1" dirty="0" err="1">
                <a:latin typeface="+mn-lt"/>
              </a:rPr>
              <a:t>atividades</a:t>
            </a:r>
            <a:r>
              <a:rPr lang="en-US" sz="1700" i="1" dirty="0">
                <a:latin typeface="+mn-lt"/>
              </a:rPr>
              <a:t> </a:t>
            </a:r>
            <a:r>
              <a:rPr lang="en-US" sz="1700" i="1" dirty="0" err="1">
                <a:latin typeface="+mn-lt"/>
              </a:rPr>
              <a:t>legislativas</a:t>
            </a:r>
            <a:r>
              <a:rPr lang="en-US" sz="1700" i="1" dirty="0">
                <a:latin typeface="+mn-lt"/>
              </a:rPr>
              <a:t> e </a:t>
            </a:r>
            <a:r>
              <a:rPr lang="en-US" sz="1700" i="1" dirty="0" err="1">
                <a:latin typeface="+mn-lt"/>
              </a:rPr>
              <a:t>os</a:t>
            </a:r>
            <a:r>
              <a:rPr lang="en-US" sz="1700" i="1" dirty="0">
                <a:latin typeface="+mn-lt"/>
              </a:rPr>
              <a:t> </a:t>
            </a:r>
            <a:r>
              <a:rPr lang="en-US" sz="1700" i="1" dirty="0" err="1">
                <a:latin typeface="+mn-lt"/>
              </a:rPr>
              <a:t>tipos</a:t>
            </a:r>
            <a:r>
              <a:rPr lang="en-US" sz="1700" i="1" dirty="0">
                <a:latin typeface="+mn-lt"/>
              </a:rPr>
              <a:t> </a:t>
            </a:r>
            <a:r>
              <a:rPr lang="en-US" sz="1700" i="1" dirty="0" err="1">
                <a:latin typeface="+mn-lt"/>
              </a:rPr>
              <a:t>levantados</a:t>
            </a:r>
            <a:r>
              <a:rPr lang="en-US" sz="1700" i="1" dirty="0">
                <a:latin typeface="+mn-lt"/>
              </a:rPr>
              <a:t> </a:t>
            </a:r>
            <a:r>
              <a:rPr lang="en-US" sz="1700" i="1" dirty="0" err="1">
                <a:latin typeface="+mn-lt"/>
              </a:rPr>
              <a:t>não</a:t>
            </a:r>
            <a:r>
              <a:rPr lang="en-US" sz="1700" i="1" dirty="0">
                <a:latin typeface="+mn-lt"/>
              </a:rPr>
              <a:t> </a:t>
            </a:r>
            <a:r>
              <a:rPr lang="en-US" sz="1700" i="1" dirty="0" err="1">
                <a:latin typeface="+mn-lt"/>
              </a:rPr>
              <a:t>correspondem</a:t>
            </a:r>
            <a:r>
              <a:rPr lang="en-US" sz="1700" i="1" dirty="0">
                <a:latin typeface="+mn-lt"/>
              </a:rPr>
              <a:t> a </a:t>
            </a:r>
            <a:r>
              <a:rPr lang="en-US" sz="1700" i="1" dirty="0" err="1">
                <a:latin typeface="+mn-lt"/>
              </a:rPr>
              <a:t>uma</a:t>
            </a:r>
            <a:r>
              <a:rPr lang="en-US" sz="1700" i="1" dirty="0">
                <a:latin typeface="+mn-lt"/>
              </a:rPr>
              <a:t> </a:t>
            </a:r>
            <a:r>
              <a:rPr lang="en-US" sz="1700" i="1" dirty="0" err="1">
                <a:latin typeface="+mn-lt"/>
              </a:rPr>
              <a:t>concepção</a:t>
            </a:r>
            <a:r>
              <a:rPr lang="en-US" sz="1700" i="1" dirty="0">
                <a:latin typeface="+mn-lt"/>
              </a:rPr>
              <a:t> de </a:t>
            </a:r>
            <a:r>
              <a:rPr lang="en-US" sz="1700" i="1" dirty="0" err="1">
                <a:latin typeface="+mn-lt"/>
              </a:rPr>
              <a:t>perenidade</a:t>
            </a:r>
            <a:r>
              <a:rPr lang="en-US" sz="1700" i="1" dirty="0">
                <a:latin typeface="+mn-lt"/>
              </a:rPr>
              <a:t> da </a:t>
            </a:r>
            <a:r>
              <a:rPr lang="en-US" sz="1700" i="1" dirty="0" err="1">
                <a:latin typeface="+mn-lt"/>
              </a:rPr>
              <a:t>implementação</a:t>
            </a:r>
            <a:r>
              <a:rPr lang="en-US" sz="1700" i="1" dirty="0">
                <a:latin typeface="+mn-lt"/>
              </a:rPr>
              <a:t> da Agenda 2030 no </a:t>
            </a:r>
            <a:r>
              <a:rPr lang="en-US" sz="1700" i="1" dirty="0" err="1">
                <a:latin typeface="+mn-lt"/>
              </a:rPr>
              <a:t>Brasil</a:t>
            </a:r>
            <a:r>
              <a:rPr lang="en-US" sz="1700" i="1" dirty="0">
                <a:latin typeface="+mn-lt"/>
              </a:rPr>
              <a:t>” (Faria e Paula, 2022)</a:t>
            </a:r>
          </a:p>
          <a:p>
            <a:r>
              <a:rPr lang="en-US" sz="1700" i="1" dirty="0" err="1">
                <a:latin typeface="+mn-lt"/>
              </a:rPr>
              <a:t>Projeto</a:t>
            </a:r>
            <a:r>
              <a:rPr lang="en-US" sz="1700" i="1" dirty="0">
                <a:latin typeface="+mn-lt"/>
              </a:rPr>
              <a:t> de Lei 1308/2021: </a:t>
            </a:r>
            <a:r>
              <a:rPr lang="en-US" sz="1700" i="1" dirty="0" err="1">
                <a:latin typeface="+mn-lt"/>
              </a:rPr>
              <a:t>propõe</a:t>
            </a:r>
            <a:r>
              <a:rPr lang="en-US" sz="1700" i="1" dirty="0">
                <a:latin typeface="+mn-lt"/>
              </a:rPr>
              <a:t> </a:t>
            </a:r>
            <a:r>
              <a:rPr lang="en-US" sz="1700" i="1" dirty="0" err="1">
                <a:latin typeface="+mn-lt"/>
              </a:rPr>
              <a:t>os</a:t>
            </a:r>
            <a:r>
              <a:rPr lang="en-US" sz="1700" i="1" dirty="0">
                <a:latin typeface="+mn-lt"/>
              </a:rPr>
              <a:t> ODS </a:t>
            </a:r>
            <a:r>
              <a:rPr lang="en-US" sz="1700" i="1" dirty="0" err="1">
                <a:latin typeface="+mn-lt"/>
              </a:rPr>
              <a:t>como</a:t>
            </a:r>
            <a:r>
              <a:rPr lang="en-US" sz="1700" i="1" dirty="0">
                <a:latin typeface="+mn-lt"/>
              </a:rPr>
              <a:t> </a:t>
            </a:r>
            <a:r>
              <a:rPr lang="en-US" sz="1700" i="1" dirty="0" err="1">
                <a:latin typeface="+mn-lt"/>
              </a:rPr>
              <a:t>referência</a:t>
            </a:r>
            <a:r>
              <a:rPr lang="en-US" sz="1700" i="1" dirty="0">
                <a:latin typeface="+mn-lt"/>
              </a:rPr>
              <a:t> para a </a:t>
            </a:r>
            <a:r>
              <a:rPr lang="en-US" sz="1700" i="1" dirty="0" err="1">
                <a:latin typeface="+mn-lt"/>
              </a:rPr>
              <a:t>formulação</a:t>
            </a:r>
            <a:r>
              <a:rPr lang="en-US" sz="1700" i="1" dirty="0">
                <a:latin typeface="+mn-lt"/>
              </a:rPr>
              <a:t> de </a:t>
            </a:r>
            <a:r>
              <a:rPr lang="en-US" sz="1700" i="1" dirty="0" err="1">
                <a:latin typeface="+mn-lt"/>
              </a:rPr>
              <a:t>políticas</a:t>
            </a:r>
            <a:r>
              <a:rPr lang="en-US" sz="1700" i="1" dirty="0">
                <a:latin typeface="+mn-lt"/>
              </a:rPr>
              <a:t> </a:t>
            </a:r>
            <a:r>
              <a:rPr lang="en-US" sz="1700" i="1" dirty="0" err="1">
                <a:latin typeface="+mn-lt"/>
              </a:rPr>
              <a:t>públicas</a:t>
            </a:r>
            <a:r>
              <a:rPr lang="en-US" sz="1700" i="1" dirty="0">
                <a:latin typeface="+mn-lt"/>
              </a:rPr>
              <a:t> </a:t>
            </a:r>
            <a:r>
              <a:rPr lang="en-US" sz="1700" i="1" dirty="0" err="1">
                <a:latin typeface="+mn-lt"/>
              </a:rPr>
              <a:t>nos</a:t>
            </a:r>
            <a:r>
              <a:rPr lang="en-US" sz="1700" i="1" dirty="0">
                <a:latin typeface="+mn-lt"/>
              </a:rPr>
              <a:t> </a:t>
            </a:r>
            <a:r>
              <a:rPr lang="en-US" sz="1700" i="1" dirty="0" err="1">
                <a:latin typeface="+mn-lt"/>
              </a:rPr>
              <a:t>âmbitos</a:t>
            </a:r>
            <a:r>
              <a:rPr lang="en-US" sz="1700" i="1" dirty="0">
                <a:latin typeface="+mn-lt"/>
              </a:rPr>
              <a:t> federal, </a:t>
            </a:r>
            <a:r>
              <a:rPr lang="en-US" sz="1700" i="1" dirty="0" err="1">
                <a:latin typeface="+mn-lt"/>
              </a:rPr>
              <a:t>estadual</a:t>
            </a:r>
            <a:r>
              <a:rPr lang="en-US" sz="1700" i="1" dirty="0">
                <a:latin typeface="+mn-lt"/>
              </a:rPr>
              <a:t> e municipal, </a:t>
            </a:r>
            <a:r>
              <a:rPr lang="en-US" sz="1700" i="1" dirty="0" err="1">
                <a:latin typeface="+mn-lt"/>
              </a:rPr>
              <a:t>elaborado</a:t>
            </a:r>
            <a:r>
              <a:rPr lang="en-US" sz="1700" i="1" dirty="0">
                <a:latin typeface="+mn-lt"/>
              </a:rPr>
              <a:t> pela </a:t>
            </a:r>
            <a:r>
              <a:rPr lang="en-US" sz="1700" i="1" dirty="0" err="1">
                <a:latin typeface="+mn-lt"/>
              </a:rPr>
              <a:t>Frente</a:t>
            </a:r>
            <a:r>
              <a:rPr lang="en-US" sz="1700" i="1" dirty="0">
                <a:latin typeface="+mn-lt"/>
              </a:rPr>
              <a:t> </a:t>
            </a:r>
            <a:r>
              <a:rPr lang="en-US" sz="1700" i="1" dirty="0" err="1">
                <a:latin typeface="+mn-lt"/>
              </a:rPr>
              <a:t>Parlamentar</a:t>
            </a:r>
            <a:r>
              <a:rPr lang="en-US" sz="1700" i="1" dirty="0">
                <a:latin typeface="+mn-lt"/>
              </a:rPr>
              <a:t> Mista </a:t>
            </a:r>
            <a:r>
              <a:rPr lang="en-US" sz="1700" i="1" dirty="0" err="1">
                <a:latin typeface="+mn-lt"/>
              </a:rPr>
              <a:t>em</a:t>
            </a:r>
            <a:r>
              <a:rPr lang="en-US" sz="1700" i="1" dirty="0">
                <a:latin typeface="+mn-lt"/>
              </a:rPr>
              <a:t> </a:t>
            </a:r>
            <a:r>
              <a:rPr lang="en-US" sz="1700" i="1" dirty="0" err="1">
                <a:latin typeface="+mn-lt"/>
              </a:rPr>
              <a:t>Apoio</a:t>
            </a:r>
            <a:r>
              <a:rPr lang="en-US" sz="1700" i="1" dirty="0">
                <a:latin typeface="+mn-lt"/>
              </a:rPr>
              <a:t> </a:t>
            </a:r>
            <a:r>
              <a:rPr lang="en-US" sz="1700" i="1" dirty="0" err="1">
                <a:latin typeface="+mn-lt"/>
              </a:rPr>
              <a:t>aos</a:t>
            </a:r>
            <a:r>
              <a:rPr lang="en-US" sz="1700" i="1" dirty="0">
                <a:latin typeface="+mn-lt"/>
              </a:rPr>
              <a:t> ODS, no </a:t>
            </a:r>
            <a:r>
              <a:rPr lang="en-US" sz="1700" i="1" dirty="0" err="1">
                <a:latin typeface="+mn-lt"/>
              </a:rPr>
              <a:t>Congresso</a:t>
            </a:r>
            <a:r>
              <a:rPr lang="en-US" sz="1700" i="1" dirty="0">
                <a:latin typeface="+mn-lt"/>
              </a:rPr>
              <a:t> Nacional</a:t>
            </a:r>
          </a:p>
        </p:txBody>
      </p:sp>
    </p:spTree>
    <p:extLst>
      <p:ext uri="{BB962C8B-B14F-4D97-AF65-F5344CB8AC3E}">
        <p14:creationId xmlns:p14="http://schemas.microsoft.com/office/powerpoint/2010/main" val="22659643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4556</TotalTime>
  <Words>539</Words>
  <Application>Microsoft Office PowerPoint</Application>
  <PresentationFormat>Widescreen</PresentationFormat>
  <Paragraphs>60</Paragraphs>
  <Slides>12</Slides>
  <Notes>3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Aller</vt:lpstr>
      <vt:lpstr>Arial</vt:lpstr>
      <vt:lpstr>Calibri</vt:lpstr>
      <vt:lpstr>Calibri Light</vt:lpstr>
      <vt:lpstr>Wingdings</vt:lpstr>
      <vt:lpstr>Tema do Office</vt:lpstr>
      <vt:lpstr>Acrobat Document</vt:lpstr>
      <vt:lpstr>Desafios para a implementação da  Agenda 2030 no Brasil</vt:lpstr>
      <vt:lpstr>Apresentação do PowerPoint</vt:lpstr>
      <vt:lpstr>Agenda 2030</vt:lpstr>
      <vt:lpstr>Apresentação do PowerPoint</vt:lpstr>
      <vt:lpstr>Conscientização e Mobilização da sociedade</vt:lpstr>
      <vt:lpstr>Apresentação do PowerPoint</vt:lpstr>
      <vt:lpstr>Financiamento</vt:lpstr>
      <vt:lpstr>Articulação</vt:lpstr>
      <vt:lpstr>O papel (dever) dos três poderes na implementação da Agenda 2030 </vt:lpstr>
      <vt:lpstr>GT Agenda 2030</vt:lpstr>
      <vt:lpstr>Relatório Luz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juliana.waetge@livredefumo.org.br</dc:creator>
  <cp:lastModifiedBy>Mônica Andreis</cp:lastModifiedBy>
  <cp:revision>505</cp:revision>
  <dcterms:created xsi:type="dcterms:W3CDTF">2016-08-12T18:09:01Z</dcterms:created>
  <dcterms:modified xsi:type="dcterms:W3CDTF">2023-08-21T22:01:30Z</dcterms:modified>
</cp:coreProperties>
</file>