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7"/>
  </p:notesMasterIdLst>
  <p:sldIdLst>
    <p:sldId id="278" r:id="rId2"/>
    <p:sldId id="257" r:id="rId3"/>
    <p:sldId id="263" r:id="rId4"/>
    <p:sldId id="264" r:id="rId5"/>
    <p:sldId id="279" r:id="rId6"/>
    <p:sldId id="283" r:id="rId7"/>
    <p:sldId id="284" r:id="rId8"/>
    <p:sldId id="285" r:id="rId9"/>
    <p:sldId id="265" r:id="rId10"/>
    <p:sldId id="268" r:id="rId11"/>
    <p:sldId id="269" r:id="rId12"/>
    <p:sldId id="280" r:id="rId13"/>
    <p:sldId id="281" r:id="rId14"/>
    <p:sldId id="282" r:id="rId15"/>
    <p:sldId id="294" r:id="rId16"/>
    <p:sldId id="286" r:id="rId17"/>
    <p:sldId id="287" r:id="rId18"/>
    <p:sldId id="271" r:id="rId19"/>
    <p:sldId id="288" r:id="rId20"/>
    <p:sldId id="290" r:id="rId21"/>
    <p:sldId id="289" r:id="rId22"/>
    <p:sldId id="292" r:id="rId23"/>
    <p:sldId id="276" r:id="rId24"/>
    <p:sldId id="291" r:id="rId25"/>
    <p:sldId id="293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&#225;ficos%20-%20cursos%20Sa&#250;de%20UF%20Censo%20Sup.%20Sinop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fer\OneDrive\&#193;rea%20de%20Trabalho\Gr&#225;ficos%20-%20Zila%20(2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ufer\OneDrive\&#193;rea%20de%20Trabalho\Gr&#225;ficos%20-%20Zila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perspective val="30"/>
    </c:view3D>
    <c:floor>
      <c:spPr>
        <a:solidFill>
          <a:schemeClr val="accent2">
            <a:lumMod val="60000"/>
            <a:lumOff val="40000"/>
          </a:schemeClr>
        </a:solidFill>
        <a:ln>
          <a:noFill/>
        </a:ln>
        <a:effectLst/>
        <a:sp3d/>
      </c:spPr>
    </c:floor>
    <c:sideWall>
      <c:spPr>
        <a:solidFill>
          <a:schemeClr val="accent5">
            <a:lumMod val="40000"/>
            <a:lumOff val="60000"/>
          </a:schemeClr>
        </a:solidFill>
        <a:ln>
          <a:noFill/>
        </a:ln>
        <a:effectLst/>
        <a:sp3d/>
      </c:spPr>
    </c:sideWall>
    <c:backWall>
      <c:spPr>
        <a:solidFill>
          <a:schemeClr val="accent5">
            <a:lumMod val="40000"/>
            <a:lumOff val="60000"/>
          </a:schemeClr>
        </a:solidFill>
        <a:ln>
          <a:noFill/>
        </a:ln>
        <a:effectLst/>
        <a:sp3d/>
      </c:spPr>
    </c:backWall>
    <c:plotArea>
      <c:layout/>
      <c:line3DChart>
        <c:grouping val="standard"/>
        <c:ser>
          <c:idx val="0"/>
          <c:order val="0"/>
          <c:tx>
            <c:strRef>
              <c:f>'Gráfico 8'!$A$2</c:f>
              <c:strCache>
                <c:ptCount val="1"/>
                <c:pt idx="0">
                  <c:v>Vagas EAD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4.1994750656167965E-2"/>
                  <c:y val="-0.1000543602429664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9B-48EA-8C61-8AFCFADFBBDE}"/>
                </c:ext>
              </c:extLst>
            </c:dLbl>
            <c:dLbl>
              <c:idx val="1"/>
              <c:layout>
                <c:manualLayout>
                  <c:x val="-1.6797900262467289E-2"/>
                  <c:y val="-7.83034123640609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9B-48EA-8C61-8AFCFADFBBDE}"/>
                </c:ext>
              </c:extLst>
            </c:dLbl>
            <c:dLbl>
              <c:idx val="2"/>
              <c:layout>
                <c:manualLayout>
                  <c:x val="-3.1496062992126012E-2"/>
                  <c:y val="-0.1261554976976536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9B-48EA-8C61-8AFCFADFBBDE}"/>
                </c:ext>
              </c:extLst>
            </c:dLbl>
            <c:dLbl>
              <c:idx val="3"/>
              <c:layout>
                <c:manualLayout>
                  <c:x val="-2.7296587926509346E-2"/>
                  <c:y val="-0.1000543602429665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9B-48EA-8C61-8AFCFADFBBDE}"/>
                </c:ext>
              </c:extLst>
            </c:dLbl>
            <c:dLbl>
              <c:idx val="4"/>
              <c:layout>
                <c:manualLayout>
                  <c:x val="0"/>
                  <c:y val="-6.96030332124987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9B-48EA-8C61-8AFCFADFBB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6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'Gráfico 8'!$B$1:$G$1</c:f>
              <c:strCache>
                <c:ptCount val="6"/>
                <c:pt idx="0">
                  <c:v>Vagas EAD fev/2017</c:v>
                </c:pt>
                <c:pt idx="1">
                  <c:v>Vagas EAD out/2017</c:v>
                </c:pt>
                <c:pt idx="2">
                  <c:v>Vagas EAD jul/2018</c:v>
                </c:pt>
                <c:pt idx="3">
                  <c:v>Vagas EAD mai/2019</c:v>
                </c:pt>
                <c:pt idx="4">
                  <c:v>Vagas EAD dez/2021</c:v>
                </c:pt>
                <c:pt idx="5">
                  <c:v>Vagas EAD set/2022</c:v>
                </c:pt>
              </c:strCache>
            </c:strRef>
          </c:cat>
          <c:val>
            <c:numRef>
              <c:f>'Gráfico 8'!$B$2:$G$2</c:f>
              <c:numCache>
                <c:formatCode>General</c:formatCode>
                <c:ptCount val="6"/>
                <c:pt idx="0">
                  <c:v>274603</c:v>
                </c:pt>
                <c:pt idx="1">
                  <c:v>527587</c:v>
                </c:pt>
                <c:pt idx="2">
                  <c:v>635244</c:v>
                </c:pt>
                <c:pt idx="3">
                  <c:v>1083504</c:v>
                </c:pt>
                <c:pt idx="4">
                  <c:v>1759228</c:v>
                </c:pt>
                <c:pt idx="5">
                  <c:v>1930770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29B-48EA-8C61-8AFCFADFBBDE}"/>
            </c:ext>
          </c:extLst>
        </c:ser>
        <c:dLbls>
          <c:showVal val="1"/>
        </c:dLbls>
        <c:axId val="144827136"/>
        <c:axId val="144828672"/>
        <c:axId val="144668416"/>
      </c:line3DChart>
      <c:catAx>
        <c:axId val="14482713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828672"/>
        <c:crosses val="autoZero"/>
        <c:auto val="1"/>
        <c:lblAlgn val="ctr"/>
        <c:lblOffset val="100"/>
      </c:catAx>
      <c:valAx>
        <c:axId val="1448286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827136"/>
        <c:crosses val="autoZero"/>
        <c:crossBetween val="between"/>
      </c:valAx>
      <c:serAx>
        <c:axId val="144668416"/>
        <c:scaling>
          <c:orientation val="minMax"/>
        </c:scaling>
        <c:delete val="1"/>
        <c:axPos val="b"/>
        <c:tickLblPos val="none"/>
        <c:crossAx val="144828672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 w="57150"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'Gráfico 7'!$A$5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E9-454F-B3A7-132433DC8D09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E9-454F-B3A7-132433DC8D0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'Gráfico 7'!$B$4:$C$4</c:f>
              <c:strCache>
                <c:ptCount val="2"/>
                <c:pt idx="0">
                  <c:v>Presenciais</c:v>
                </c:pt>
                <c:pt idx="1">
                  <c:v>Polos</c:v>
                </c:pt>
              </c:strCache>
            </c:strRef>
          </c:cat>
          <c:val>
            <c:numRef>
              <c:f>'Gráfico 7'!$B$5:$C$5</c:f>
              <c:numCache>
                <c:formatCode>General</c:formatCode>
                <c:ptCount val="2"/>
                <c:pt idx="0">
                  <c:v>9296</c:v>
                </c:pt>
                <c:pt idx="1">
                  <c:v>28548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E9-454F-B3A7-132433DC8D09}"/>
            </c:ext>
          </c:extLst>
        </c:ser>
        <c:ser>
          <c:idx val="1"/>
          <c:order val="1"/>
          <c:tx>
            <c:strRef>
              <c:f>'Gráfico 7'!$A$6</c:f>
              <c:strCache>
                <c:ptCount val="1"/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3E9-454F-B3A7-132433DC8D09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3E9-454F-B3A7-132433DC8D0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'Gráfico 7'!$B$4:$C$4</c:f>
              <c:strCache>
                <c:ptCount val="2"/>
                <c:pt idx="0">
                  <c:v>Presenciais</c:v>
                </c:pt>
                <c:pt idx="1">
                  <c:v>Polos</c:v>
                </c:pt>
              </c:strCache>
            </c:strRef>
          </c:cat>
          <c:val>
            <c:numRef>
              <c:f>'Gráfico 7'!$B$6:$C$6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E9-454F-B3A7-132433DC8D09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 w="28575">
          <a:solidFill>
            <a:srgbClr val="7C267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38100">
      <a:solidFill>
        <a:srgbClr val="7C2670"/>
      </a:solidFill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400" b="1"/>
              <a:t>Nº de POLOS NAS PROFISSÕES DE SAÚDE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081401933043593E-2"/>
          <c:y val="0.19738815426467005"/>
          <c:w val="0.97880938816821361"/>
          <c:h val="0.56914978729643262"/>
        </c:manualLayout>
      </c:layout>
      <c:pie3DChart>
        <c:varyColors val="1"/>
        <c:ser>
          <c:idx val="0"/>
          <c:order val="0"/>
          <c:tx>
            <c:strRef>
              <c:f>'Gráfico 9'!$B$1</c:f>
              <c:strCache>
                <c:ptCount val="1"/>
                <c:pt idx="0">
                  <c:v>Nº de POLOS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C5-4EDC-A682-5D096671FE4E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C5-4EDC-A682-5D096671FE4E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C5-4EDC-A682-5D096671FE4E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C5-4EDC-A682-5D096671FE4E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2C5-4EDC-A682-5D096671FE4E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2C5-4EDC-A682-5D096671FE4E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2C5-4EDC-A682-5D096671FE4E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2C5-4EDC-A682-5D096671FE4E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2C5-4EDC-A682-5D096671FE4E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2C5-4EDC-A682-5D096671FE4E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2C5-4EDC-A682-5D096671FE4E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2C5-4EDC-A682-5D096671FE4E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2C5-4EDC-A682-5D096671FE4E}"/>
              </c:ext>
            </c:extLst>
          </c:dPt>
          <c:dPt>
            <c:idx val="13"/>
            <c:explosion val="1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2C5-4EDC-A682-5D096671FE4E}"/>
              </c:ext>
            </c:extLst>
          </c:dPt>
          <c:dLbls>
            <c:dLbl>
              <c:idx val="0"/>
              <c:layout>
                <c:manualLayout>
                  <c:x val="-1.275975771260808E-2"/>
                  <c:y val="-5.7446815385062749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C5-4EDC-A682-5D096671FE4E}"/>
                </c:ext>
              </c:extLst>
            </c:dLbl>
            <c:dLbl>
              <c:idx val="3"/>
              <c:layout>
                <c:manualLayout>
                  <c:x val="-9.8331712962507922E-2"/>
                  <c:y val="-0.1210860809562309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C5-4EDC-A682-5D096671F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'Gráfico 9'!$A$2:$A$15</c:f>
              <c:strCache>
                <c:ptCount val="14"/>
                <c:pt idx="0">
                  <c:v>Biologia</c:v>
                </c:pt>
                <c:pt idx="1">
                  <c:v>Biomedicina </c:v>
                </c:pt>
                <c:pt idx="2">
                  <c:v>Enfermagem </c:v>
                </c:pt>
                <c:pt idx="3">
                  <c:v>Educação Física</c:v>
                </c:pt>
                <c:pt idx="4">
                  <c:v>Farmácia </c:v>
                </c:pt>
                <c:pt idx="5">
                  <c:v>Fisioterapia</c:v>
                </c:pt>
                <c:pt idx="6">
                  <c:v>Fonoaudiologia</c:v>
                </c:pt>
                <c:pt idx="7">
                  <c:v>Medicina</c:v>
                </c:pt>
                <c:pt idx="8">
                  <c:v>Medicina Vet.</c:v>
                </c:pt>
                <c:pt idx="9">
                  <c:v>Nutrição</c:v>
                </c:pt>
                <c:pt idx="10">
                  <c:v>Odontologia</c:v>
                </c:pt>
                <c:pt idx="11">
                  <c:v>Psicologia</c:v>
                </c:pt>
                <c:pt idx="12">
                  <c:v>Serviço Social</c:v>
                </c:pt>
                <c:pt idx="13">
                  <c:v>Ter.Ocupacional</c:v>
                </c:pt>
              </c:strCache>
            </c:strRef>
          </c:cat>
          <c:val>
            <c:numRef>
              <c:f>'Gráfico 9'!$B$2:$B$15</c:f>
              <c:numCache>
                <c:formatCode>General</c:formatCode>
                <c:ptCount val="14"/>
                <c:pt idx="0">
                  <c:v>1193</c:v>
                </c:pt>
                <c:pt idx="1">
                  <c:v>1208</c:v>
                </c:pt>
                <c:pt idx="2">
                  <c:v>1336</c:v>
                </c:pt>
                <c:pt idx="3">
                  <c:v>11574</c:v>
                </c:pt>
                <c:pt idx="4">
                  <c:v>1058</c:v>
                </c:pt>
                <c:pt idx="5">
                  <c:v>1148</c:v>
                </c:pt>
                <c:pt idx="6">
                  <c:v>123</c:v>
                </c:pt>
                <c:pt idx="7">
                  <c:v>0</c:v>
                </c:pt>
                <c:pt idx="8">
                  <c:v>209</c:v>
                </c:pt>
                <c:pt idx="9">
                  <c:v>1366</c:v>
                </c:pt>
                <c:pt idx="10">
                  <c:v>0</c:v>
                </c:pt>
                <c:pt idx="11">
                  <c:v>0</c:v>
                </c:pt>
                <c:pt idx="12">
                  <c:v>9116</c:v>
                </c:pt>
                <c:pt idx="13">
                  <c:v>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52C5-4EDC-A682-5D096671FE4E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0.49299</cdr:x>
      <cdr:y>0.28348</cdr:y>
    </cdr:from>
    <cdr:to>
      <cdr:x>0.5946</cdr:x>
      <cdr:y>0.47522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05D0A87F-DA51-4AA5-B0CB-CFF9BC1DC999}"/>
            </a:ext>
          </a:extLst>
        </cdr:cNvPr>
        <cdr:cNvSpPr txBox="1"/>
      </cdr:nvSpPr>
      <cdr:spPr>
        <a:xfrm xmlns:a="http://schemas.openxmlformats.org/drawingml/2006/main">
          <a:off x="4764946" y="1413873"/>
          <a:ext cx="982195" cy="956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0.56502</cdr:x>
      <cdr:y>0.48544</cdr:y>
    </cdr:from>
    <cdr:to>
      <cdr:x>0.65963</cdr:x>
      <cdr:y>0.66878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="" xmlns:a16="http://schemas.microsoft.com/office/drawing/2014/main" id="{FB230359-D6C6-4BEF-9BE2-5537EFE1DA1D}"/>
            </a:ext>
          </a:extLst>
        </cdr:cNvPr>
        <cdr:cNvSpPr txBox="1"/>
      </cdr:nvSpPr>
      <cdr:spPr>
        <a:xfrm xmlns:a="http://schemas.openxmlformats.org/drawingml/2006/main">
          <a:off x="5461233" y="24211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b="1" dirty="0"/>
            <a:t>Educação Física</a:t>
          </a:r>
        </a:p>
      </cdr:txBody>
    </cdr:sp>
  </cdr:relSizeAnchor>
  <cdr:relSizeAnchor xmlns:cdr="http://schemas.openxmlformats.org/drawingml/2006/chartDrawing">
    <cdr:from>
      <cdr:x>0.41574</cdr:x>
      <cdr:y>0.47354</cdr:y>
    </cdr:from>
    <cdr:to>
      <cdr:x>0.55287</cdr:x>
      <cdr:y>0.69654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="" xmlns:a16="http://schemas.microsoft.com/office/drawing/2014/main" id="{AE8B3543-D135-4A8C-8144-2CD257B51EC7}"/>
            </a:ext>
          </a:extLst>
        </cdr:cNvPr>
        <cdr:cNvSpPr txBox="1"/>
      </cdr:nvSpPr>
      <cdr:spPr>
        <a:xfrm xmlns:a="http://schemas.openxmlformats.org/drawingml/2006/main">
          <a:off x="4018326" y="2361829"/>
          <a:ext cx="1325461" cy="1112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0.42789</cdr:x>
      <cdr:y>0.51321</cdr:y>
    </cdr:from>
    <cdr:to>
      <cdr:x>0.5225</cdr:x>
      <cdr:y>0.69654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="" xmlns:a16="http://schemas.microsoft.com/office/drawing/2014/main" id="{6C364F5E-30F8-45C8-BFF7-50A144CBDADF}"/>
            </a:ext>
          </a:extLst>
        </cdr:cNvPr>
        <cdr:cNvSpPr txBox="1"/>
      </cdr:nvSpPr>
      <cdr:spPr>
        <a:xfrm xmlns:a="http://schemas.openxmlformats.org/drawingml/2006/main">
          <a:off x="4135772" y="25596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b="1" dirty="0"/>
            <a:t>FAR</a:t>
          </a:r>
        </a:p>
      </cdr:txBody>
    </cdr:sp>
  </cdr:relSizeAnchor>
  <cdr:relSizeAnchor xmlns:cdr="http://schemas.openxmlformats.org/drawingml/2006/chartDrawing">
    <cdr:from>
      <cdr:x>0.37234</cdr:x>
      <cdr:y>0.32721</cdr:y>
    </cdr:from>
    <cdr:to>
      <cdr:x>0.46608</cdr:x>
      <cdr:y>0.53746</cdr:y>
    </cdr:to>
    <cdr:sp macro="" textlink="">
      <cdr:nvSpPr>
        <cdr:cNvPr id="6" name="CaixaDeTexto 5">
          <a:extLst xmlns:a="http://schemas.openxmlformats.org/drawingml/2006/main">
            <a:ext uri="{FF2B5EF4-FFF2-40B4-BE49-F238E27FC236}">
              <a16:creationId xmlns="" xmlns:a16="http://schemas.microsoft.com/office/drawing/2014/main" id="{37D71062-43FB-4CBD-AFA6-A586354A18AD}"/>
            </a:ext>
          </a:extLst>
        </cdr:cNvPr>
        <cdr:cNvSpPr txBox="1"/>
      </cdr:nvSpPr>
      <cdr:spPr>
        <a:xfrm xmlns:a="http://schemas.openxmlformats.org/drawingml/2006/main">
          <a:off x="3598876" y="1631987"/>
          <a:ext cx="906011" cy="1048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b="1" dirty="0">
              <a:solidFill>
                <a:schemeClr val="tx1"/>
              </a:solidFill>
            </a:rPr>
            <a:t>Serviço Social</a:t>
          </a:r>
        </a:p>
      </cdr:txBody>
    </cdr:sp>
  </cdr:relSizeAnchor>
  <cdr:relSizeAnchor xmlns:cdr="http://schemas.openxmlformats.org/drawingml/2006/chartDrawing">
    <cdr:from>
      <cdr:x>0.50658</cdr:x>
      <cdr:y>0.25937</cdr:y>
    </cdr:from>
    <cdr:to>
      <cdr:x>0.60119</cdr:x>
      <cdr:y>0.41131</cdr:y>
    </cdr:to>
    <cdr:sp macro="" textlink="">
      <cdr:nvSpPr>
        <cdr:cNvPr id="7" name="CaixaDeTexto 6">
          <a:extLst xmlns:a="http://schemas.openxmlformats.org/drawingml/2006/main">
            <a:ext uri="{FF2B5EF4-FFF2-40B4-BE49-F238E27FC236}">
              <a16:creationId xmlns="" xmlns:a16="http://schemas.microsoft.com/office/drawing/2014/main" id="{4E5C49CB-F6D4-4BEB-90EB-0793B5DBC778}"/>
            </a:ext>
          </a:extLst>
        </cdr:cNvPr>
        <cdr:cNvSpPr txBox="1"/>
      </cdr:nvSpPr>
      <cdr:spPr>
        <a:xfrm xmlns:a="http://schemas.openxmlformats.org/drawingml/2006/main">
          <a:off x="5524288" y="1444977"/>
          <a:ext cx="1031729" cy="846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b="1" dirty="0">
              <a:solidFill>
                <a:schemeClr val="tx1"/>
              </a:solidFill>
            </a:rPr>
            <a:t>BIO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83A62-62A1-4035-928C-CD1F2C4B62A2}" type="datetimeFigureOut">
              <a:rPr lang="pt-BR" smtClean="0"/>
              <a:pPr/>
              <a:t>16/05/2023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3674-F859-4C7B-AF7E-DA042932D7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4896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923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064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295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281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121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843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333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3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76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722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40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563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mec.mec.gov.br/emec/mec/sinalizacao-filtro/download/75dc75032594a17afde51aa1c1edae71/MTIyODMw/9742d8144a9784fd106d5fba193dac23/SQ==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0760E4C7-47B8-4356-ABCA-CC9C79E2D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FA9489-C274-A47C-D37B-907DEA06F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t="25017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EB96CAC-5A33-8303-9C73-1B3220A5D3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7524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CA2109-4613-658D-94C1-CD3CC89C8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2034747"/>
            <a:ext cx="3613117" cy="1795848"/>
          </a:xfrm>
        </p:spPr>
        <p:txBody>
          <a:bodyPr anchor="b">
            <a:norm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IX SEMINÁRIO Legislativo DE ARQUITETURA E URBANISMO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03A2AA2-E492-551A-F7B8-25CAF5A7B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244336"/>
            <a:ext cx="3048000" cy="877585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Formação em Arquitetura e Urbanismo</a:t>
            </a:r>
          </a:p>
        </p:txBody>
      </p:sp>
    </p:spTree>
    <p:extLst>
      <p:ext uri="{BB962C8B-B14F-4D97-AF65-F5344CB8AC3E}">
        <p14:creationId xmlns="" xmlns:p14="http://schemas.microsoft.com/office/powerpoint/2010/main" val="219671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0E67404F-F134-371F-58BF-7BDD7F988ACD}"/>
              </a:ext>
            </a:extLst>
          </p:cNvPr>
          <p:cNvSpPr txBox="1"/>
          <p:nvPr/>
        </p:nvSpPr>
        <p:spPr>
          <a:xfrm>
            <a:off x="4023360" y="330926"/>
            <a:ext cx="1031051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SERES</a:t>
            </a:r>
          </a:p>
        </p:txBody>
      </p:sp>
      <p:sp>
        <p:nvSpPr>
          <p:cNvPr id="3" name="Seta: Curva para a Direita 2">
            <a:extLst>
              <a:ext uri="{FF2B5EF4-FFF2-40B4-BE49-F238E27FC236}">
                <a16:creationId xmlns="" xmlns:a16="http://schemas.microsoft.com/office/drawing/2014/main" id="{B75DFB99-D385-299B-EBC9-64F02B1A0BBF}"/>
              </a:ext>
            </a:extLst>
          </p:cNvPr>
          <p:cNvSpPr/>
          <p:nvPr/>
        </p:nvSpPr>
        <p:spPr>
          <a:xfrm>
            <a:off x="3065416" y="452063"/>
            <a:ext cx="957943" cy="8969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3E3C4469-CE9F-D76E-5168-C110BEEC759C}"/>
              </a:ext>
            </a:extLst>
          </p:cNvPr>
          <p:cNvSpPr txBox="1"/>
          <p:nvPr/>
        </p:nvSpPr>
        <p:spPr>
          <a:xfrm flipH="1">
            <a:off x="4023359" y="1097280"/>
            <a:ext cx="4850674" cy="64633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CONTINGENTE PROCESSOS REPRESADOS</a:t>
            </a:r>
          </a:p>
        </p:txBody>
      </p:sp>
      <p:sp>
        <p:nvSpPr>
          <p:cNvPr id="5" name="Seta: Curva para a Esquerda 4">
            <a:extLst>
              <a:ext uri="{FF2B5EF4-FFF2-40B4-BE49-F238E27FC236}">
                <a16:creationId xmlns="" xmlns:a16="http://schemas.microsoft.com/office/drawing/2014/main" id="{03967511-5ED3-362A-7CA0-0359503A9CFA}"/>
              </a:ext>
            </a:extLst>
          </p:cNvPr>
          <p:cNvSpPr/>
          <p:nvPr/>
        </p:nvSpPr>
        <p:spPr>
          <a:xfrm>
            <a:off x="8874033" y="1471749"/>
            <a:ext cx="957943" cy="11234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285F7C4-49E8-45AA-9E7F-60C2AD405401}"/>
              </a:ext>
            </a:extLst>
          </p:cNvPr>
          <p:cNvSpPr txBox="1"/>
          <p:nvPr/>
        </p:nvSpPr>
        <p:spPr>
          <a:xfrm>
            <a:off x="4737464" y="2388828"/>
            <a:ext cx="4136569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FLEXIBILIZA A LEGISLAÇÃO</a:t>
            </a:r>
          </a:p>
        </p:txBody>
      </p:sp>
      <p:sp>
        <p:nvSpPr>
          <p:cNvPr id="7" name="Seta: para a Esquerda 6">
            <a:extLst>
              <a:ext uri="{FF2B5EF4-FFF2-40B4-BE49-F238E27FC236}">
                <a16:creationId xmlns="" xmlns:a16="http://schemas.microsoft.com/office/drawing/2014/main" id="{1D53D802-363E-C278-DD43-0C65A80E0BB6}"/>
              </a:ext>
            </a:extLst>
          </p:cNvPr>
          <p:cNvSpPr/>
          <p:nvPr/>
        </p:nvSpPr>
        <p:spPr>
          <a:xfrm>
            <a:off x="3936274" y="2477588"/>
            <a:ext cx="801190" cy="235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5AE168F-B745-0E13-33B8-9FC0BDBEC807}"/>
              </a:ext>
            </a:extLst>
          </p:cNvPr>
          <p:cNvSpPr txBox="1"/>
          <p:nvPr/>
        </p:nvSpPr>
        <p:spPr>
          <a:xfrm>
            <a:off x="194809" y="2133489"/>
            <a:ext cx="3741465" cy="92333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Nº Protocolo suficiente </a:t>
            </a:r>
          </a:p>
          <a:p>
            <a:pPr algn="ctr"/>
            <a:r>
              <a:rPr lang="pt-BR" dirty="0">
                <a:latin typeface="Arial Black" panose="020B0A04020102020204" pitchFamily="34" charset="0"/>
              </a:rPr>
              <a:t>Permissão Funcionamento</a:t>
            </a:r>
          </a:p>
          <a:p>
            <a:pPr algn="ctr"/>
            <a:r>
              <a:rPr lang="pt-BR" dirty="0">
                <a:latin typeface="Arial Black" panose="020B0A04020102020204" pitchFamily="34" charset="0"/>
              </a:rPr>
              <a:t> normal da IES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="" xmlns:a16="http://schemas.microsoft.com/office/drawing/2014/main" id="{EBD252F7-E590-E404-88D6-38A4A248F9F0}"/>
              </a:ext>
            </a:extLst>
          </p:cNvPr>
          <p:cNvCxnSpPr>
            <a:stCxn id="8" idx="2"/>
          </p:cNvCxnSpPr>
          <p:nvPr/>
        </p:nvCxnSpPr>
        <p:spPr>
          <a:xfrm>
            <a:off x="2065542" y="3056819"/>
            <a:ext cx="695075" cy="79237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FAAF790A-0EB9-4FF7-E51B-5F417EAEC4AB}"/>
              </a:ext>
            </a:extLst>
          </p:cNvPr>
          <p:cNvSpPr txBox="1"/>
          <p:nvPr/>
        </p:nvSpPr>
        <p:spPr>
          <a:xfrm>
            <a:off x="1995873" y="3862195"/>
            <a:ext cx="2340996" cy="64633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Reconhecimento 50-75% CH curso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="" xmlns:a16="http://schemas.microsoft.com/office/drawing/2014/main" id="{F5D74631-722A-EC5D-571B-B3CD8505D24D}"/>
              </a:ext>
            </a:extLst>
          </p:cNvPr>
          <p:cNvCxnSpPr/>
          <p:nvPr/>
        </p:nvCxnSpPr>
        <p:spPr>
          <a:xfrm>
            <a:off x="2065541" y="3056819"/>
            <a:ext cx="695075" cy="79237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="" xmlns:a16="http://schemas.microsoft.com/office/drawing/2014/main" id="{70AAD5B4-A094-1B29-D2C7-C9157CE368BC}"/>
              </a:ext>
            </a:extLst>
          </p:cNvPr>
          <p:cNvCxnSpPr/>
          <p:nvPr/>
        </p:nvCxnSpPr>
        <p:spPr>
          <a:xfrm>
            <a:off x="2717878" y="4495407"/>
            <a:ext cx="695075" cy="79237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BC45945B-7BB0-2526-536F-5216CD2F05F9}"/>
              </a:ext>
            </a:extLst>
          </p:cNvPr>
          <p:cNvSpPr txBox="1"/>
          <p:nvPr/>
        </p:nvSpPr>
        <p:spPr>
          <a:xfrm>
            <a:off x="2183108" y="5313902"/>
            <a:ext cx="2475978" cy="64633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Sobrestamento</a:t>
            </a:r>
          </a:p>
          <a:p>
            <a:r>
              <a:rPr lang="pt-BR" dirty="0">
                <a:latin typeface="Arial Black" panose="020B0A04020102020204" pitchFamily="34" charset="0"/>
              </a:rPr>
              <a:t>Portaria 796/2020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BD81595F-0923-CDF8-3EAE-037491CF2D80}"/>
              </a:ext>
            </a:extLst>
          </p:cNvPr>
          <p:cNvSpPr txBox="1"/>
          <p:nvPr/>
        </p:nvSpPr>
        <p:spPr>
          <a:xfrm>
            <a:off x="6008914" y="3453004"/>
            <a:ext cx="295220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LIBERA o CURSO SEM AVALIAÇÃO IN LOCO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="" xmlns:a16="http://schemas.microsoft.com/office/drawing/2014/main" id="{7DC67AF2-88DB-311C-0409-82BF541D477C}"/>
              </a:ext>
            </a:extLst>
          </p:cNvPr>
          <p:cNvCxnSpPr/>
          <p:nvPr/>
        </p:nvCxnSpPr>
        <p:spPr>
          <a:xfrm flipV="1">
            <a:off x="4659086" y="4206240"/>
            <a:ext cx="1349828" cy="108153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="" xmlns:a16="http://schemas.microsoft.com/office/drawing/2014/main" id="{5E019D62-15AE-6B97-8D04-124E6345B61A}"/>
              </a:ext>
            </a:extLst>
          </p:cNvPr>
          <p:cNvCxnSpPr>
            <a:stCxn id="17" idx="2"/>
          </p:cNvCxnSpPr>
          <p:nvPr/>
        </p:nvCxnSpPr>
        <p:spPr>
          <a:xfrm>
            <a:off x="7485017" y="4099335"/>
            <a:ext cx="13063" cy="9080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1623B2FE-2FAE-CD34-DED5-577436C04513}"/>
              </a:ext>
            </a:extLst>
          </p:cNvPr>
          <p:cNvSpPr txBox="1"/>
          <p:nvPr/>
        </p:nvSpPr>
        <p:spPr>
          <a:xfrm flipH="1">
            <a:off x="6448696" y="5114389"/>
            <a:ext cx="2540726" cy="64633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Avaliação Virtual Portaria 165/2021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34F580E3-9523-3EAA-CC5A-31807B58D813}"/>
              </a:ext>
            </a:extLst>
          </p:cNvPr>
          <p:cNvSpPr txBox="1"/>
          <p:nvPr/>
        </p:nvSpPr>
        <p:spPr>
          <a:xfrm flipH="1">
            <a:off x="9597080" y="3146853"/>
            <a:ext cx="1837037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RISCOS</a:t>
            </a:r>
          </a:p>
          <a:p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???????</a:t>
            </a:r>
          </a:p>
        </p:txBody>
      </p:sp>
    </p:spTree>
    <p:extLst>
      <p:ext uri="{BB962C8B-B14F-4D97-AF65-F5344CB8AC3E}">
        <p14:creationId xmlns="" xmlns:p14="http://schemas.microsoft.com/office/powerpoint/2010/main" val="82955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B2234692-48B2-712F-F6D5-2F1540A2A5B4}"/>
              </a:ext>
            </a:extLst>
          </p:cNvPr>
          <p:cNvSpPr txBox="1"/>
          <p:nvPr/>
        </p:nvSpPr>
        <p:spPr>
          <a:xfrm>
            <a:off x="3631474" y="409303"/>
            <a:ext cx="3232488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AVALIAÇÃO DOS POLOS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2A98EB6F-8957-ABF4-2D82-F6304B9FE2AC}"/>
              </a:ext>
            </a:extLst>
          </p:cNvPr>
          <p:cNvSpPr txBox="1"/>
          <p:nvPr/>
        </p:nvSpPr>
        <p:spPr>
          <a:xfrm>
            <a:off x="5791200" y="778635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Decreto 9057/2017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3CA76EB3-6AA5-F8A3-FAFE-C376CE8A37BA}"/>
              </a:ext>
            </a:extLst>
          </p:cNvPr>
          <p:cNvSpPr txBox="1"/>
          <p:nvPr/>
        </p:nvSpPr>
        <p:spPr>
          <a:xfrm>
            <a:off x="1236617" y="1663337"/>
            <a:ext cx="1983748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Visita na sede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="" xmlns:a16="http://schemas.microsoft.com/office/drawing/2014/main" id="{E43F064F-FC98-F459-3CA2-46204D46AF5D}"/>
              </a:ext>
            </a:extLst>
          </p:cNvPr>
          <p:cNvSpPr/>
          <p:nvPr/>
        </p:nvSpPr>
        <p:spPr>
          <a:xfrm>
            <a:off x="3220365" y="1764183"/>
            <a:ext cx="785578" cy="167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04BC0FF-42AD-D92F-ED09-FE70D8E09EB1}"/>
              </a:ext>
            </a:extLst>
          </p:cNvPr>
          <p:cNvSpPr txBox="1"/>
          <p:nvPr/>
        </p:nvSpPr>
        <p:spPr>
          <a:xfrm>
            <a:off x="4066903" y="1663337"/>
            <a:ext cx="6354240" cy="64633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Informa sobre infraestrutura física e tecnológica</a:t>
            </a:r>
          </a:p>
          <a:p>
            <a:r>
              <a:rPr lang="pt-BR" dirty="0">
                <a:latin typeface="Arial Black" panose="020B0A04020102020204" pitchFamily="34" charset="0"/>
              </a:rPr>
              <a:t>Parceiros dos polos que </a:t>
            </a:r>
            <a:r>
              <a:rPr lang="pt-BR" dirty="0" err="1">
                <a:latin typeface="Arial Black" panose="020B0A04020102020204" pitchFamily="34" charset="0"/>
              </a:rPr>
              <a:t>tb</a:t>
            </a:r>
            <a:r>
              <a:rPr lang="pt-BR" dirty="0">
                <a:latin typeface="Arial Black" panose="020B0A04020102020204" pitchFamily="34" charset="0"/>
              </a:rPr>
              <a:t> não são avaliados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6C224373-31B9-5D95-4503-04D0583572D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244023" y="2309668"/>
            <a:ext cx="0" cy="72091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668249F0-FEFF-F649-D115-75617708B40F}"/>
              </a:ext>
            </a:extLst>
          </p:cNvPr>
          <p:cNvSpPr txBox="1"/>
          <p:nvPr/>
        </p:nvSpPr>
        <p:spPr>
          <a:xfrm>
            <a:off x="4285233" y="3030583"/>
            <a:ext cx="6135910" cy="64633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Não há indicativo/descritivo metodológico para</a:t>
            </a:r>
          </a:p>
          <a:p>
            <a:r>
              <a:rPr lang="pt-BR" dirty="0">
                <a:latin typeface="Arial Black" panose="020B0A04020102020204" pitchFamily="34" charset="0"/>
              </a:rPr>
              <a:t>   análise de informação na sede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E2DB6BEC-2C75-D924-D5B9-B64518A125CE}"/>
              </a:ext>
            </a:extLst>
          </p:cNvPr>
          <p:cNvCxnSpPr>
            <a:cxnSpLocks/>
          </p:cNvCxnSpPr>
          <p:nvPr/>
        </p:nvCxnSpPr>
        <p:spPr>
          <a:xfrm>
            <a:off x="7272995" y="3676914"/>
            <a:ext cx="0" cy="72091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1A7C9287-B190-4C21-65B0-BA45A63A9294}"/>
              </a:ext>
            </a:extLst>
          </p:cNvPr>
          <p:cNvSpPr txBox="1"/>
          <p:nvPr/>
        </p:nvSpPr>
        <p:spPr>
          <a:xfrm>
            <a:off x="7358201" y="385270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RISCO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49FF623E-A4B2-8DBF-1B7D-4419B1E7D69C}"/>
              </a:ext>
            </a:extLst>
          </p:cNvPr>
          <p:cNvSpPr txBox="1"/>
          <p:nvPr/>
        </p:nvSpPr>
        <p:spPr>
          <a:xfrm>
            <a:off x="4908095" y="4380080"/>
            <a:ext cx="4890185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ATRIBUIÇÃO DE CONCEITO “IRREAL”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="" xmlns:a16="http://schemas.microsoft.com/office/drawing/2014/main" id="{3C87CDAD-BA2D-EB80-ED5C-8CB7972CA2FD}"/>
              </a:ext>
            </a:extLst>
          </p:cNvPr>
          <p:cNvCxnSpPr>
            <a:cxnSpLocks/>
          </p:cNvCxnSpPr>
          <p:nvPr/>
        </p:nvCxnSpPr>
        <p:spPr>
          <a:xfrm>
            <a:off x="7262778" y="3676914"/>
            <a:ext cx="0" cy="72091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="" xmlns:a16="http://schemas.microsoft.com/office/drawing/2014/main" id="{6AA32600-A9EC-CF01-F417-DB5397DB1DCA}"/>
              </a:ext>
            </a:extLst>
          </p:cNvPr>
          <p:cNvCxnSpPr>
            <a:cxnSpLocks/>
          </p:cNvCxnSpPr>
          <p:nvPr/>
        </p:nvCxnSpPr>
        <p:spPr>
          <a:xfrm>
            <a:off x="7272995" y="4749412"/>
            <a:ext cx="0" cy="72091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E409F24E-CE36-9272-BAF9-8EA3993FE07E}"/>
              </a:ext>
            </a:extLst>
          </p:cNvPr>
          <p:cNvSpPr txBox="1"/>
          <p:nvPr/>
        </p:nvSpPr>
        <p:spPr>
          <a:xfrm>
            <a:off x="4285233" y="5474911"/>
            <a:ext cx="6286973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CURSOS SEM REPRESENTAÇÃO DE QUALIDADE</a:t>
            </a:r>
          </a:p>
        </p:txBody>
      </p:sp>
    </p:spTree>
    <p:extLst>
      <p:ext uri="{BB962C8B-B14F-4D97-AF65-F5344CB8AC3E}">
        <p14:creationId xmlns="" xmlns:p14="http://schemas.microsoft.com/office/powerpoint/2010/main" val="74101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B868FA03-B5C7-ED25-E6F0-8200C2834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89" y="0"/>
            <a:ext cx="535012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0336EA59-C7E9-AA55-B0FB-4FEA8E169CF4}"/>
              </a:ext>
            </a:extLst>
          </p:cNvPr>
          <p:cNvSpPr txBox="1"/>
          <p:nvPr/>
        </p:nvSpPr>
        <p:spPr>
          <a:xfrm>
            <a:off x="503141" y="761049"/>
            <a:ext cx="4243755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000" b="1"/>
              <a:t>POLO DE ENFERMAGEM E FARMÁCIA </a:t>
            </a:r>
            <a:br>
              <a:rPr lang="pt-BR" sz="4000" b="1"/>
            </a:br>
            <a:r>
              <a:rPr lang="pt-BR" sz="4000" b="1"/>
              <a:t>NO MUNICÍPIO DE SÃO BENTO </a:t>
            </a:r>
          </a:p>
          <a:p>
            <a:r>
              <a:rPr lang="pt-BR" sz="4000" b="1"/>
              <a:t>MARANHÃO – UNIVERSIDADE  BRASIL</a:t>
            </a:r>
            <a:endParaRPr lang="pt-BR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D9F91EBB-B68C-2379-2D73-BC318D48D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52" y="0"/>
            <a:ext cx="3851031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76C6D15-8B83-F7B9-6C16-EB250F5B40E4}"/>
              </a:ext>
            </a:extLst>
          </p:cNvPr>
          <p:cNvSpPr txBox="1"/>
          <p:nvPr/>
        </p:nvSpPr>
        <p:spPr>
          <a:xfrm>
            <a:off x="704018" y="636529"/>
            <a:ext cx="4430222" cy="37856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4000" b="1" dirty="0"/>
              <a:t>POLO DE MEDICINA</a:t>
            </a:r>
          </a:p>
          <a:p>
            <a:r>
              <a:rPr lang="pt-BR" sz="4000" b="1" dirty="0"/>
              <a:t>VETERINÁRIA – Palmas –TO</a:t>
            </a:r>
          </a:p>
          <a:p>
            <a:r>
              <a:rPr lang="pt-BR" sz="4000" b="1" dirty="0"/>
              <a:t>UNIVERSIDADE BRASIL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E1DCCE7F-94DE-48A9-BDD0-D7FCAD9ED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08"/>
          <a:stretch>
            <a:fillRect/>
          </a:stretch>
        </p:blipFill>
        <p:spPr>
          <a:xfrm>
            <a:off x="704335" y="1154584"/>
            <a:ext cx="10549467" cy="468665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950E411B-7F73-E6D1-6B01-4F701F391372}"/>
              </a:ext>
            </a:extLst>
          </p:cNvPr>
          <p:cNvSpPr txBox="1">
            <a:spLocks/>
          </p:cNvSpPr>
          <p:nvPr/>
        </p:nvSpPr>
        <p:spPr>
          <a:xfrm>
            <a:off x="687859" y="107607"/>
            <a:ext cx="10549467" cy="79892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algn="ctr" defTabSz="685800">
              <a:defRPr/>
            </a:pPr>
            <a:r>
              <a:rPr lang="pt-BR" sz="36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 DISCURSO É DIFERENTE DA PRÁTICA </a:t>
            </a:r>
          </a:p>
          <a:p>
            <a:pPr algn="ctr" defTabSz="685800">
              <a:defRPr/>
            </a:pPr>
            <a:r>
              <a:rPr lang="pt-BR" sz="36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pt-BR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39480" y="5634680"/>
            <a:ext cx="5090985" cy="1015663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Sub </a:t>
            </a:r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Judice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pt-BR" sz="12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Portaria nº 631/2020 publicada no Diário Oficial da União - DOU 23/12/2020.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Sub </a:t>
            </a:r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Judice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pt-B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Portaria nº 999, de 21/44/2022, DOU em 22/11/2022. Em cumprimento à decisão liminar proferida no Processo judicial nº 1063088-43.2022.4.01.3400</a:t>
            </a:r>
            <a:r>
              <a:rPr lang="pt-BR" sz="1200" i="1" dirty="0"/>
              <a:t>.</a:t>
            </a:r>
            <a:endParaRPr lang="pt-BR" sz="1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59676" y="329514"/>
            <a:ext cx="4562467" cy="58477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sz="3200" b="1" dirty="0"/>
              <a:t>POLOS NO EXTERIOR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9514" y="1392196"/>
            <a:ext cx="4464908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/>
              <a:t>Farmácia </a:t>
            </a:r>
            <a:r>
              <a:rPr lang="pt-BR" sz="2800" b="1" dirty="0" err="1"/>
              <a:t>EaD</a:t>
            </a:r>
            <a:r>
              <a:rPr lang="pt-BR" sz="2800" b="1" dirty="0"/>
              <a:t> no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Japão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4926227" y="1688756"/>
            <a:ext cx="1079157" cy="169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45427" y="1458097"/>
            <a:ext cx="43140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b="1" dirty="0"/>
              <a:t>UNIVERSIDADE BRASIL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8081319" y="2010033"/>
            <a:ext cx="214184" cy="724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Mapa de Japão ilustração do vetor. Ilustração de norte - 474266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22" y="2561968"/>
            <a:ext cx="4176583" cy="3963375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6400800" y="298209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Polo em </a:t>
            </a:r>
            <a:r>
              <a:rPr lang="pt-BR" dirty="0"/>
              <a:t>: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DAB78B2A-C4B3-BB8A-95F3-53F21E8D8F8B}"/>
              </a:ext>
            </a:extLst>
          </p:cNvPr>
          <p:cNvSpPr txBox="1"/>
          <p:nvPr/>
        </p:nvSpPr>
        <p:spPr>
          <a:xfrm>
            <a:off x="6161902" y="2776027"/>
            <a:ext cx="4344869" cy="83099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Nagoya             - 50 vagas</a:t>
            </a: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Toyohashi-shi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– 50 vagas</a:t>
            </a: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Hamamatsu    - 50 vagas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474941" y="4399005"/>
            <a:ext cx="4031873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/>
              <a:t>Polos no Brasil : 4 com 9680 vagas</a:t>
            </a:r>
            <a:endParaRPr lang="pt-B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7">
            <a:extLst>
              <a:ext uri="{FF2B5EF4-FFF2-40B4-BE49-F238E27FC236}">
                <a16:creationId xmlns="" xmlns:a16="http://schemas.microsoft.com/office/drawing/2014/main" id="{7CFC2E0E-EC3E-4BE4-8C6D-E9108468C2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5934FCE0-836F-5A17-9257-EB64B2B237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506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1">
            <a:extLst>
              <a:ext uri="{FF2B5EF4-FFF2-40B4-BE49-F238E27FC236}">
                <a16:creationId xmlns="" xmlns:a16="http://schemas.microsoft.com/office/drawing/2014/main" id="{6543EEE2-9106-49F7-5077-E37A4655DE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5" name="Freeform: Shape 12">
              <a:extLst>
                <a:ext uri="{FF2B5EF4-FFF2-40B4-BE49-F238E27FC236}">
                  <a16:creationId xmlns="" xmlns:a16="http://schemas.microsoft.com/office/drawing/2014/main" id="{956D83B8-4A94-3089-BAE9-9E556CFEDD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13">
              <a:extLst>
                <a:ext uri="{FF2B5EF4-FFF2-40B4-BE49-F238E27FC236}">
                  <a16:creationId xmlns="" xmlns:a16="http://schemas.microsoft.com/office/drawing/2014/main" id="{722853A1-B8B2-5A9E-41B5-EB3129E59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="" xmlns:a16="http://schemas.microsoft.com/office/drawing/2014/main" id="{EC037C34-9895-60A0-56E3-1449E1E29E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="" xmlns:a16="http://schemas.microsoft.com/office/drawing/2014/main" id="{356F1A97-4DF0-EAB5-6C13-17752239F7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7">
            <a:extLst>
              <a:ext uri="{FF2B5EF4-FFF2-40B4-BE49-F238E27FC236}">
                <a16:creationId xmlns="" xmlns:a16="http://schemas.microsoft.com/office/drawing/2014/main" id="{4E59F692-DD6E-5BF6-C62F-836FE02C84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" name="Freeform: Shape 18">
              <a:extLst>
                <a:ext uri="{FF2B5EF4-FFF2-40B4-BE49-F238E27FC236}">
                  <a16:creationId xmlns="" xmlns:a16="http://schemas.microsoft.com/office/drawing/2014/main" id="{D6D144D7-6DF9-7808-7214-15152CA01B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="" xmlns:a16="http://schemas.microsoft.com/office/drawing/2014/main" id="{7364E54C-67BD-DDA0-5362-EAC3BD52EF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="" xmlns:a16="http://schemas.microsoft.com/office/drawing/2014/main" id="{7A9D255A-F46B-8968-0752-17EFE4BAEB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="" xmlns:a16="http://schemas.microsoft.com/office/drawing/2014/main" id="{DF7CB366-0B43-D76D-6DE7-3888248221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Imagem 13" descr="Logotipo&#10;&#10;Descrição gerada automaticamente">
            <a:extLst>
              <a:ext uri="{FF2B5EF4-FFF2-40B4-BE49-F238E27FC236}">
                <a16:creationId xmlns="" xmlns:a16="http://schemas.microsoft.com/office/drawing/2014/main" id="{8F1DDE7C-10D7-1573-F37D-2D195D88C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08"/>
          <a:stretch/>
        </p:blipFill>
        <p:spPr>
          <a:xfrm>
            <a:off x="10697216" y="5722070"/>
            <a:ext cx="1287260" cy="1095433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="" xmlns:a16="http://schemas.microsoft.com/office/drawing/2014/main" id="{A6EA1ED6-F3D7-ECDC-4D1D-1C4D08CE1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5668700"/>
              </p:ext>
            </p:extLst>
          </p:nvPr>
        </p:nvGraphicFramePr>
        <p:xfrm>
          <a:off x="3065644" y="910577"/>
          <a:ext cx="6847662" cy="4787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0571">
                  <a:extLst>
                    <a:ext uri="{9D8B030D-6E8A-4147-A177-3AD203B41FA5}">
                      <a16:colId xmlns="" xmlns:a16="http://schemas.microsoft.com/office/drawing/2014/main" val="1041313594"/>
                    </a:ext>
                  </a:extLst>
                </a:gridCol>
                <a:gridCol w="2146001">
                  <a:extLst>
                    <a:ext uri="{9D8B030D-6E8A-4147-A177-3AD203B41FA5}">
                      <a16:colId xmlns="" xmlns:a16="http://schemas.microsoft.com/office/drawing/2014/main" val="156447833"/>
                    </a:ext>
                  </a:extLst>
                </a:gridCol>
                <a:gridCol w="2101090">
                  <a:extLst>
                    <a:ext uri="{9D8B030D-6E8A-4147-A177-3AD203B41FA5}">
                      <a16:colId xmlns="" xmlns:a16="http://schemas.microsoft.com/office/drawing/2014/main" val="2786556392"/>
                    </a:ext>
                  </a:extLst>
                </a:gridCol>
              </a:tblGrid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PROFISSÃO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u="none" strike="noStrike" dirty="0">
                          <a:effectLst/>
                        </a:rPr>
                        <a:t>Nº de Cursos presenciais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u="none" strike="noStrike" dirty="0">
                          <a:effectLst/>
                        </a:rPr>
                        <a:t>Nº de Polos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0658058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Set 2022</a:t>
                      </a:r>
                    </a:p>
                  </a:txBody>
                  <a:tcPr marL="8482" marR="8482" marT="84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Set 2022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0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Biologia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122              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1193       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3471983644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Biomedicina 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636             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1208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1189572469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Enfermagem 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1730</a:t>
                      </a:r>
                      <a:endParaRPr lang="pt-BR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1336 *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4103410577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Educação Física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1257</a:t>
                      </a:r>
                      <a:endParaRPr lang="pt-BR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11574</a:t>
                      </a:r>
                      <a:endParaRPr lang="pt-BR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1545948399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Farmácia 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  751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1058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1141841238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Fisioterapia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  897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1148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2114058830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Fonoaudiologia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 106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123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1775028185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Medicina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  353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Zero  *</a:t>
                      </a:r>
                      <a:endParaRPr lang="pt-BR" sz="1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2970468772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Medicina Veterinária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  431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209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1887768074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Nutrição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  806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1366</a:t>
                      </a:r>
                      <a:endParaRPr lang="pt-BR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1409891828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Odontologia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  550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Zero *</a:t>
                      </a:r>
                      <a:endParaRPr lang="pt-BR" sz="1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345594828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Psicologia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1062</a:t>
                      </a:r>
                      <a:endParaRPr lang="pt-BR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Zero *</a:t>
                      </a:r>
                      <a:endParaRPr lang="pt-BR" sz="1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2252478776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Serviço Social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  533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9116</a:t>
                      </a:r>
                      <a:endParaRPr lang="pt-BR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2098218860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Terapia Ocupacional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    62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u="none" strike="noStrike" dirty="0">
                          <a:effectLst/>
                        </a:rPr>
                        <a:t>217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/>
                </a:tc>
                <a:extLst>
                  <a:ext uri="{0D108BD9-81ED-4DB2-BD59-A6C34878D82A}">
                    <a16:rowId xmlns="" xmlns:a16="http://schemas.microsoft.com/office/drawing/2014/main" val="3974905859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u="none" strike="noStrike" dirty="0">
                          <a:effectLst/>
                        </a:rPr>
                        <a:t>9.296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u="none" strike="noStrike" dirty="0">
                          <a:effectLst/>
                        </a:rPr>
                        <a:t>28.548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4327057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E1496AD8-9F5A-4E93-CEF6-62B79355734D}"/>
              </a:ext>
            </a:extLst>
          </p:cNvPr>
          <p:cNvSpPr txBox="1"/>
          <p:nvPr/>
        </p:nvSpPr>
        <p:spPr>
          <a:xfrm>
            <a:off x="1275127" y="75614"/>
            <a:ext cx="9605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3200" b="1" dirty="0"/>
              <a:t>Número de cursos Presenciais e de   Polos  EAD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F0740F03-B949-58F5-B72F-49C6DB008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74411451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68D0787-C540-8F03-585D-F3D152F42E25}"/>
              </a:ext>
            </a:extLst>
          </p:cNvPr>
          <p:cNvSpPr txBox="1"/>
          <p:nvPr/>
        </p:nvSpPr>
        <p:spPr>
          <a:xfrm>
            <a:off x="1105989" y="435429"/>
            <a:ext cx="2694840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Cursos Presenciais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72FF4D6A-EE8C-2BD5-9A21-54B309A5ECCA}"/>
              </a:ext>
            </a:extLst>
          </p:cNvPr>
          <p:cNvCxnSpPr>
            <a:stCxn id="2" idx="3"/>
          </p:cNvCxnSpPr>
          <p:nvPr/>
        </p:nvCxnSpPr>
        <p:spPr>
          <a:xfrm flipV="1">
            <a:off x="3800829" y="609600"/>
            <a:ext cx="2443217" cy="1049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0CF58902-5D2E-3A6B-864D-6E042B7FA76F}"/>
              </a:ext>
            </a:extLst>
          </p:cNvPr>
          <p:cNvSpPr txBox="1"/>
          <p:nvPr/>
        </p:nvSpPr>
        <p:spPr>
          <a:xfrm>
            <a:off x="6244046" y="424934"/>
            <a:ext cx="2272936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Cursos  </a:t>
            </a:r>
            <a:r>
              <a:rPr lang="pt-BR" dirty="0" err="1">
                <a:latin typeface="Arial Black" panose="020B0A04020102020204" pitchFamily="34" charset="0"/>
              </a:rPr>
              <a:t>EaD</a:t>
            </a:r>
            <a:endParaRPr lang="pt-BR" dirty="0">
              <a:latin typeface="Arial Black" panose="020B0A04020102020204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98803215-5D5A-469D-3BA4-FE2279A31D24}"/>
              </a:ext>
            </a:extLst>
          </p:cNvPr>
          <p:cNvCxnSpPr>
            <a:cxnSpLocks/>
          </p:cNvCxnSpPr>
          <p:nvPr/>
        </p:nvCxnSpPr>
        <p:spPr>
          <a:xfrm>
            <a:off x="2453409" y="804761"/>
            <a:ext cx="0" cy="111983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12513821-AA0B-0161-B2DB-87F00FE5566B}"/>
              </a:ext>
            </a:extLst>
          </p:cNvPr>
          <p:cNvSpPr txBox="1"/>
          <p:nvPr/>
        </p:nvSpPr>
        <p:spPr>
          <a:xfrm>
            <a:off x="1279434" y="1924594"/>
            <a:ext cx="2347950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Avaliação in loco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900240A2-80F4-A7A2-53D5-F848CFB16676}"/>
              </a:ext>
            </a:extLst>
          </p:cNvPr>
          <p:cNvCxnSpPr>
            <a:cxnSpLocks/>
          </p:cNvCxnSpPr>
          <p:nvPr/>
        </p:nvCxnSpPr>
        <p:spPr>
          <a:xfrm>
            <a:off x="7380514" y="794266"/>
            <a:ext cx="0" cy="111983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903364B-875A-0EA5-97A1-0BB7C2BD8506}"/>
              </a:ext>
            </a:extLst>
          </p:cNvPr>
          <p:cNvSpPr txBox="1"/>
          <p:nvPr/>
        </p:nvSpPr>
        <p:spPr>
          <a:xfrm>
            <a:off x="6096000" y="1914099"/>
            <a:ext cx="2595151" cy="64633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Exclusão da visita in loco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="" xmlns:a16="http://schemas.microsoft.com/office/drawing/2014/main" id="{5B9410B9-BB25-B739-77BC-C23054B3F0AD}"/>
              </a:ext>
            </a:extLst>
          </p:cNvPr>
          <p:cNvCxnSpPr>
            <a:cxnSpLocks/>
          </p:cNvCxnSpPr>
          <p:nvPr/>
        </p:nvCxnSpPr>
        <p:spPr>
          <a:xfrm>
            <a:off x="2453409" y="2293926"/>
            <a:ext cx="0" cy="111983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="" xmlns:a16="http://schemas.microsoft.com/office/drawing/2014/main" id="{DE56E418-767B-CEF1-96B0-DB5C3277AC9D}"/>
              </a:ext>
            </a:extLst>
          </p:cNvPr>
          <p:cNvCxnSpPr>
            <a:cxnSpLocks/>
          </p:cNvCxnSpPr>
          <p:nvPr/>
        </p:nvCxnSpPr>
        <p:spPr>
          <a:xfrm>
            <a:off x="7380514" y="2560430"/>
            <a:ext cx="13061" cy="85332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BB79AAA1-C4E3-40F7-C35E-225F24BD5C3A}"/>
              </a:ext>
            </a:extLst>
          </p:cNvPr>
          <p:cNvSpPr txBox="1"/>
          <p:nvPr/>
        </p:nvSpPr>
        <p:spPr>
          <a:xfrm>
            <a:off x="1432456" y="3444242"/>
            <a:ext cx="2041906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Imprescindível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02CC583B-016F-A267-5AB8-00964D613FFC}"/>
              </a:ext>
            </a:extLst>
          </p:cNvPr>
          <p:cNvSpPr txBox="1"/>
          <p:nvPr/>
        </p:nvSpPr>
        <p:spPr>
          <a:xfrm>
            <a:off x="5869572" y="3415550"/>
            <a:ext cx="3653251" cy="64633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Não possui fundamentação metodológica e técnica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BFFBA499-F24E-9D1E-527D-DEA0D674AD81}"/>
              </a:ext>
            </a:extLst>
          </p:cNvPr>
          <p:cNvSpPr/>
          <p:nvPr/>
        </p:nvSpPr>
        <p:spPr>
          <a:xfrm>
            <a:off x="1724296" y="4458789"/>
            <a:ext cx="7293429" cy="2037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“</a:t>
            </a:r>
            <a:r>
              <a:rPr lang="pt-BR" dirty="0">
                <a:latin typeface="Arial Black" panose="020B0A04020102020204" pitchFamily="34" charset="0"/>
              </a:rPr>
              <a:t>A avaliação dos cursos superiores na modalidade a distância não é capaz de refletir a qualidade de formação dos estudantes , nem especificidades em relação a modalidade de ensino</a:t>
            </a:r>
            <a:r>
              <a:rPr lang="pt-BR" dirty="0"/>
              <a:t>.”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036908" y="5272216"/>
            <a:ext cx="2118203" cy="601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Auditoria do TCU </a:t>
            </a:r>
          </a:p>
          <a:p>
            <a:r>
              <a:rPr lang="pt-BR" sz="1600" b="1" dirty="0"/>
              <a:t>Abril de 2023</a:t>
            </a:r>
          </a:p>
        </p:txBody>
      </p:sp>
    </p:spTree>
    <p:extLst>
      <p:ext uri="{BB962C8B-B14F-4D97-AF65-F5344CB8AC3E}">
        <p14:creationId xmlns="" xmlns:p14="http://schemas.microsoft.com/office/powerpoint/2010/main" val="401589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70">
            <a:extLst>
              <a:ext uri="{FF2B5EF4-FFF2-40B4-BE49-F238E27FC236}">
                <a16:creationId xmlns="" xmlns:a16="http://schemas.microsoft.com/office/drawing/2014/main" id="{D0290AC2-6162-B294-8FF3-10E605265E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2">
            <a:extLst>
              <a:ext uri="{FF2B5EF4-FFF2-40B4-BE49-F238E27FC236}">
                <a16:creationId xmlns="" xmlns:a16="http://schemas.microsoft.com/office/drawing/2014/main" id="{E106317A-0AEB-C289-1532-1415E5A627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74">
            <a:extLst>
              <a:ext uri="{FF2B5EF4-FFF2-40B4-BE49-F238E27FC236}">
                <a16:creationId xmlns="" xmlns:a16="http://schemas.microsoft.com/office/drawing/2014/main" id="{A347A993-DA15-71E0-0BAF-D8D6049EED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76">
            <a:extLst>
              <a:ext uri="{FF2B5EF4-FFF2-40B4-BE49-F238E27FC236}">
                <a16:creationId xmlns="" xmlns:a16="http://schemas.microsoft.com/office/drawing/2014/main" id="{9E310EBF-7328-8F27-78D8-4C2CF89572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78">
            <a:extLst>
              <a:ext uri="{FF2B5EF4-FFF2-40B4-BE49-F238E27FC236}">
                <a16:creationId xmlns="" xmlns:a16="http://schemas.microsoft.com/office/drawing/2014/main" id="{375E9048-B4EF-46B3-5774-AF712B3E7C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A5A783E-1F2E-7C4F-6748-A9F475B74037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ÁREA DA SAÚDE : FOCO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CUIDADO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Ver a imagem de origem">
            <a:extLst>
              <a:ext uri="{FF2B5EF4-FFF2-40B4-BE49-F238E27FC236}">
                <a16:creationId xmlns="" xmlns:a16="http://schemas.microsoft.com/office/drawing/2014/main" id="{E3383A9C-85C1-0580-2FF8-B578CE2D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541273"/>
            <a:ext cx="7225748" cy="3775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="" xmlns:a16="http://schemas.microsoft.com/office/drawing/2014/main" id="{4F12B4C6-01E6-6803-71A4-74165B85A0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08"/>
          <a:stretch/>
        </p:blipFill>
        <p:spPr>
          <a:xfrm>
            <a:off x="10697216" y="5722070"/>
            <a:ext cx="1287260" cy="10954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CDAB3434-D6A8-0CD5-F1B1-B6AE3E8EB337}"/>
              </a:ext>
            </a:extLst>
          </p:cNvPr>
          <p:cNvSpPr txBox="1"/>
          <p:nvPr/>
        </p:nvSpPr>
        <p:spPr>
          <a:xfrm>
            <a:off x="3186041" y="343882"/>
            <a:ext cx="5156535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 Black" panose="020B0A04020102020204" pitchFamily="34" charset="0"/>
              </a:rPr>
              <a:t>FORMAÇÃO DE QUALIDADE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="" xmlns:a16="http://schemas.microsoft.com/office/drawing/2014/main" id="{5D201415-A9C7-9576-F456-FC1C2AF2705B}"/>
              </a:ext>
            </a:extLst>
          </p:cNvPr>
          <p:cNvSpPr/>
          <p:nvPr/>
        </p:nvSpPr>
        <p:spPr>
          <a:xfrm>
            <a:off x="5488985" y="763740"/>
            <a:ext cx="252549" cy="757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F5A2A40E-9BC3-6D5A-05D5-1FD467103500}"/>
              </a:ext>
            </a:extLst>
          </p:cNvPr>
          <p:cNvSpPr/>
          <p:nvPr/>
        </p:nvSpPr>
        <p:spPr>
          <a:xfrm>
            <a:off x="3466842" y="1524957"/>
            <a:ext cx="4351697" cy="1453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FORMAR CIDADÃOS </a:t>
            </a:r>
            <a:br>
              <a:rPr lang="pt-BR" b="1" dirty="0"/>
            </a:br>
            <a:r>
              <a:rPr lang="pt-BR" b="1" dirty="0"/>
              <a:t>QUALIFICADOS PARA O </a:t>
            </a:r>
            <a:br>
              <a:rPr lang="pt-BR" b="1" dirty="0"/>
            </a:br>
            <a:r>
              <a:rPr lang="pt-BR" b="1" dirty="0"/>
              <a:t>EXERCÍCIO </a:t>
            </a:r>
            <a:br>
              <a:rPr lang="pt-BR" b="1" dirty="0"/>
            </a:br>
            <a:r>
              <a:rPr lang="pt-BR" b="1" dirty="0"/>
              <a:t>PROFISSIONAL</a:t>
            </a:r>
          </a:p>
        </p:txBody>
      </p:sp>
      <p:sp>
        <p:nvSpPr>
          <p:cNvPr id="15" name="Seta em curva para a esquerda 14"/>
          <p:cNvSpPr/>
          <p:nvPr/>
        </p:nvSpPr>
        <p:spPr>
          <a:xfrm>
            <a:off x="8344929" y="313038"/>
            <a:ext cx="1606379" cy="24713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102746" y="3459590"/>
            <a:ext cx="3182281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b="1" dirty="0"/>
              <a:t>Acórdão TCU 658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13088" y="4336806"/>
            <a:ext cx="2877711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Política Educacional</a:t>
            </a:r>
          </a:p>
          <a:p>
            <a:r>
              <a:rPr lang="pt-BR" b="1" dirty="0"/>
              <a:t>Demandas da sociedade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590336" y="5288692"/>
            <a:ext cx="4068813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Fluxo Regulatório e de Supervisão</a:t>
            </a:r>
          </a:p>
          <a:p>
            <a:r>
              <a:rPr lang="pt-BR" b="1" dirty="0"/>
              <a:t>    Eficiência   e Transparência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846464" y="4313037"/>
            <a:ext cx="2967479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Avaliação dos Cursos</a:t>
            </a:r>
          </a:p>
          <a:p>
            <a:r>
              <a:rPr lang="pt-BR" b="1" dirty="0"/>
              <a:t>Atendimento à legislação</a:t>
            </a:r>
          </a:p>
        </p:txBody>
      </p:sp>
      <p:cxnSp>
        <p:nvCxnSpPr>
          <p:cNvPr id="22" name="Conector reto 21"/>
          <p:cNvCxnSpPr>
            <a:endCxn id="17" idx="3"/>
          </p:cNvCxnSpPr>
          <p:nvPr/>
        </p:nvCxnSpPr>
        <p:spPr>
          <a:xfrm flipH="1">
            <a:off x="3390799" y="4009938"/>
            <a:ext cx="786919" cy="65003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endCxn id="18" idx="0"/>
          </p:cNvCxnSpPr>
          <p:nvPr/>
        </p:nvCxnSpPr>
        <p:spPr>
          <a:xfrm flipH="1">
            <a:off x="5624743" y="3974421"/>
            <a:ext cx="27200" cy="13142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7248088" y="3984771"/>
            <a:ext cx="604007" cy="7717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72746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23F00066-96E5-3386-47D4-AECC72375800}"/>
              </a:ext>
            </a:extLst>
          </p:cNvPr>
          <p:cNvSpPr/>
          <p:nvPr/>
        </p:nvSpPr>
        <p:spPr>
          <a:xfrm>
            <a:off x="1249251" y="-20805"/>
            <a:ext cx="9144000" cy="6858000"/>
          </a:xfrm>
          <a:prstGeom prst="rect">
            <a:avLst/>
          </a:prstGeom>
          <a:solidFill>
            <a:srgbClr val="F0F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A imagem pode conter: uma ou mais pessoas e texto">
            <a:extLst>
              <a:ext uri="{FF2B5EF4-FFF2-40B4-BE49-F238E27FC236}">
                <a16:creationId xmlns="" xmlns:a16="http://schemas.microsoft.com/office/drawing/2014/main" id="{D05EA13D-F6B5-2DC6-F2B9-371269DC9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9" t="31227" r="3763" b="20094"/>
          <a:stretch/>
        </p:blipFill>
        <p:spPr bwMode="auto">
          <a:xfrm>
            <a:off x="1249251" y="2024827"/>
            <a:ext cx="9144000" cy="48331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>
            <a:extLst>
              <a:ext uri="{FF2B5EF4-FFF2-40B4-BE49-F238E27FC236}">
                <a16:creationId xmlns="" xmlns:a16="http://schemas.microsoft.com/office/drawing/2014/main" id="{8E21BA5D-0D18-24AB-D0BD-C9090A5858AB}"/>
              </a:ext>
            </a:extLst>
          </p:cNvPr>
          <p:cNvSpPr/>
          <p:nvPr/>
        </p:nvSpPr>
        <p:spPr>
          <a:xfrm>
            <a:off x="7045387" y="105633"/>
            <a:ext cx="3168352" cy="32424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7B333B1-C97E-6336-C186-A1151481C4EB}"/>
              </a:ext>
            </a:extLst>
          </p:cNvPr>
          <p:cNvSpPr txBox="1"/>
          <p:nvPr/>
        </p:nvSpPr>
        <p:spPr>
          <a:xfrm>
            <a:off x="6505327" y="849688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Gotham Bold"/>
              </a:rPr>
              <a:t>Prática não 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Gotham Bold"/>
              </a:rPr>
              <a:t>se adquire 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Gotham Bold"/>
              </a:rPr>
              <a:t>a distância.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D22FA56-421E-02AD-5F01-92DF6F9EE65E}"/>
              </a:ext>
            </a:extLst>
          </p:cNvPr>
          <p:cNvSpPr txBox="1"/>
          <p:nvPr/>
        </p:nvSpPr>
        <p:spPr>
          <a:xfrm>
            <a:off x="1716795" y="743899"/>
            <a:ext cx="5293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Gotham Bold"/>
              </a:rPr>
              <a:t>CUIDADO À SAÚDE </a:t>
            </a:r>
          </a:p>
          <a:p>
            <a:r>
              <a:rPr lang="pt-BR" sz="4000" b="1" dirty="0">
                <a:latin typeface="Gotham Bold"/>
              </a:rPr>
              <a:t>EXIGE PRÁTICA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C14BF95-D9AC-4EBD-4381-D4086B950334}"/>
              </a:ext>
            </a:extLst>
          </p:cNvPr>
          <p:cNvSpPr txBox="1"/>
          <p:nvPr/>
        </p:nvSpPr>
        <p:spPr>
          <a:xfrm flipH="1">
            <a:off x="780165" y="1070773"/>
            <a:ext cx="362294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EDUCAÇÃO SUPERIOR </a:t>
            </a:r>
          </a:p>
        </p:txBody>
      </p:sp>
      <p:sp>
        <p:nvSpPr>
          <p:cNvPr id="3" name="Seta para a direita 2">
            <a:extLst>
              <a:ext uri="{FF2B5EF4-FFF2-40B4-BE49-F238E27FC236}">
                <a16:creationId xmlns="" xmlns:a16="http://schemas.microsoft.com/office/drawing/2014/main" id="{709B4A57-4917-34DC-FAE3-68953EBE764C}"/>
              </a:ext>
            </a:extLst>
          </p:cNvPr>
          <p:cNvSpPr/>
          <p:nvPr/>
        </p:nvSpPr>
        <p:spPr>
          <a:xfrm>
            <a:off x="4410632" y="1225205"/>
            <a:ext cx="1714883" cy="318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F6568BF4-1CFF-E3D3-4E37-A32A465FE9C1}"/>
              </a:ext>
            </a:extLst>
          </p:cNvPr>
          <p:cNvSpPr/>
          <p:nvPr/>
        </p:nvSpPr>
        <p:spPr>
          <a:xfrm>
            <a:off x="6242098" y="1116310"/>
            <a:ext cx="3478552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pt-BR" b="1" dirty="0">
              <a:highlight>
                <a:srgbClr val="FFFF00"/>
              </a:highlight>
            </a:endParaRPr>
          </a:p>
          <a:p>
            <a:pPr algn="ctr"/>
            <a:r>
              <a:rPr lang="pt-BR" b="1" dirty="0">
                <a:highlight>
                  <a:srgbClr val="FFFF00"/>
                </a:highlight>
              </a:rPr>
              <a:t>PROCESSO DE PRECARIZAÇÃO</a:t>
            </a:r>
          </a:p>
          <a:p>
            <a:pPr algn="ctr"/>
            <a:r>
              <a:rPr lang="pt-BR" b="1" dirty="0">
                <a:highlight>
                  <a:srgbClr val="FFFF00"/>
                </a:highlight>
              </a:rPr>
              <a:t>Muitas matrículas</a:t>
            </a:r>
          </a:p>
          <a:p>
            <a:pPr algn="ctr"/>
            <a:r>
              <a:rPr lang="pt-BR" b="1" dirty="0">
                <a:highlight>
                  <a:srgbClr val="FFFF00"/>
                </a:highlight>
              </a:rPr>
              <a:t>Poucos docentes- </a:t>
            </a:r>
            <a:r>
              <a:rPr lang="pt-BR" b="1" dirty="0" err="1">
                <a:highlight>
                  <a:srgbClr val="FFFF00"/>
                </a:highlight>
              </a:rPr>
              <a:t>conteudistas</a:t>
            </a:r>
            <a:endParaRPr lang="pt-BR" b="1" dirty="0">
              <a:highlight>
                <a:srgbClr val="FFFF00"/>
              </a:highlight>
            </a:endParaRPr>
          </a:p>
          <a:p>
            <a:pPr algn="ctr"/>
            <a:r>
              <a:rPr lang="pt-BR" b="1" dirty="0">
                <a:highlight>
                  <a:srgbClr val="FFFF00"/>
                </a:highlight>
              </a:rPr>
              <a:t>Menor aporte de Recursos</a:t>
            </a:r>
          </a:p>
          <a:p>
            <a:pPr algn="ctr"/>
            <a:endParaRPr lang="pt-BR" b="1" dirty="0">
              <a:highlight>
                <a:srgbClr val="FFFF00"/>
              </a:highlight>
            </a:endParaRPr>
          </a:p>
          <a:p>
            <a:pPr algn="ctr"/>
            <a:endParaRPr lang="pt-BR" b="1" dirty="0">
              <a:highlight>
                <a:srgbClr val="FFFF00"/>
              </a:highligh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AF87E02-D6E6-C2B3-F50E-8B3BA91CF498}"/>
              </a:ext>
            </a:extLst>
          </p:cNvPr>
          <p:cNvSpPr txBox="1"/>
          <p:nvPr/>
        </p:nvSpPr>
        <p:spPr>
          <a:xfrm>
            <a:off x="4501248" y="255861"/>
            <a:ext cx="1500187" cy="83099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4800" b="1" dirty="0" err="1"/>
              <a:t>EaD</a:t>
            </a:r>
            <a:endParaRPr lang="pt-BR" sz="48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26E577A-5173-81A0-E315-7A0E272D107C}"/>
              </a:ext>
            </a:extLst>
          </p:cNvPr>
          <p:cNvSpPr txBox="1"/>
          <p:nvPr/>
        </p:nvSpPr>
        <p:spPr>
          <a:xfrm>
            <a:off x="6214451" y="3904540"/>
            <a:ext cx="3668486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PROCESSO FORMATIVO Educação  = Negócio lucrativo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FORMAÇÃO PROFISSIONAL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Inadequada  e frágil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</p:txBody>
      </p:sp>
      <p:sp>
        <p:nvSpPr>
          <p:cNvPr id="8" name="Seta para baixo 7">
            <a:extLst>
              <a:ext uri="{FF2B5EF4-FFF2-40B4-BE49-F238E27FC236}">
                <a16:creationId xmlns="" xmlns:a16="http://schemas.microsoft.com/office/drawing/2014/main" id="{51E41F7B-4306-D630-BCE1-396EF4B05457}"/>
              </a:ext>
            </a:extLst>
          </p:cNvPr>
          <p:cNvSpPr/>
          <p:nvPr/>
        </p:nvSpPr>
        <p:spPr>
          <a:xfrm>
            <a:off x="8016489" y="5684109"/>
            <a:ext cx="229587" cy="385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FAEE733A-D539-BA61-673B-5686E136A715}"/>
              </a:ext>
            </a:extLst>
          </p:cNvPr>
          <p:cNvSpPr txBox="1"/>
          <p:nvPr/>
        </p:nvSpPr>
        <p:spPr>
          <a:xfrm>
            <a:off x="6336749" y="6113690"/>
            <a:ext cx="373093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RISCO PARA SOCIEDADE</a:t>
            </a:r>
          </a:p>
        </p:txBody>
      </p:sp>
      <p:sp>
        <p:nvSpPr>
          <p:cNvPr id="10" name="Seta para baixo 9">
            <a:extLst>
              <a:ext uri="{FF2B5EF4-FFF2-40B4-BE49-F238E27FC236}">
                <a16:creationId xmlns="" xmlns:a16="http://schemas.microsoft.com/office/drawing/2014/main" id="{8601FB27-1752-D504-3E91-155984E0E17A}"/>
              </a:ext>
            </a:extLst>
          </p:cNvPr>
          <p:cNvSpPr/>
          <p:nvPr/>
        </p:nvSpPr>
        <p:spPr>
          <a:xfrm>
            <a:off x="2206121" y="2084174"/>
            <a:ext cx="256994" cy="795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ECEDDC71-0CA8-108C-A7EF-7C5AFC012F9B}"/>
              </a:ext>
            </a:extLst>
          </p:cNvPr>
          <p:cNvSpPr txBox="1"/>
          <p:nvPr/>
        </p:nvSpPr>
        <p:spPr>
          <a:xfrm>
            <a:off x="731336" y="2982686"/>
            <a:ext cx="370062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LÓGICA DA MERCANTILIZAÇÃO </a:t>
            </a:r>
          </a:p>
          <a:p>
            <a:pPr algn="ctr"/>
            <a:r>
              <a:rPr lang="pt-BR" sz="2000" b="1" dirty="0"/>
              <a:t>DO ENSINO SUPERIOR – setor privado</a:t>
            </a:r>
          </a:p>
        </p:txBody>
      </p:sp>
      <p:sp>
        <p:nvSpPr>
          <p:cNvPr id="12" name="Seta para baixo 11">
            <a:extLst>
              <a:ext uri="{FF2B5EF4-FFF2-40B4-BE49-F238E27FC236}">
                <a16:creationId xmlns="" xmlns:a16="http://schemas.microsoft.com/office/drawing/2014/main" id="{0AC590E5-58F1-DD3D-0147-47AE78CCACA5}"/>
              </a:ext>
            </a:extLst>
          </p:cNvPr>
          <p:cNvSpPr/>
          <p:nvPr/>
        </p:nvSpPr>
        <p:spPr>
          <a:xfrm>
            <a:off x="2239071" y="4317865"/>
            <a:ext cx="304800" cy="84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6F77EB69-FB7D-91A1-335C-EBE7AD93EFE8}"/>
              </a:ext>
            </a:extLst>
          </p:cNvPr>
          <p:cNvSpPr txBox="1"/>
          <p:nvPr/>
        </p:nvSpPr>
        <p:spPr>
          <a:xfrm>
            <a:off x="699988" y="5231001"/>
            <a:ext cx="380610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DESVALORIZAÇÃO PROFISSIONAL</a:t>
            </a:r>
          </a:p>
          <a:p>
            <a:pPr algn="ctr"/>
            <a:r>
              <a:rPr lang="pt-BR" sz="2000" b="1" dirty="0"/>
              <a:t>Banalização e Massificação da Formação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="" xmlns:a16="http://schemas.microsoft.com/office/drawing/2014/main" id="{1686448A-B7D2-EF31-69EA-A6A680292CF1}"/>
              </a:ext>
            </a:extLst>
          </p:cNvPr>
          <p:cNvCxnSpPr>
            <a:cxnSpLocks/>
          </p:cNvCxnSpPr>
          <p:nvPr/>
        </p:nvCxnSpPr>
        <p:spPr>
          <a:xfrm flipH="1">
            <a:off x="4390931" y="2331308"/>
            <a:ext cx="1803923" cy="11880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ta para baixo 17"/>
          <p:cNvSpPr/>
          <p:nvPr/>
        </p:nvSpPr>
        <p:spPr>
          <a:xfrm>
            <a:off x="7941276" y="3262185"/>
            <a:ext cx="280085" cy="42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="" xmlns:a16="http://schemas.microsoft.com/office/drawing/2014/main" id="{1686448A-B7D2-EF31-69EA-A6A680292CF1}"/>
              </a:ext>
            </a:extLst>
          </p:cNvPr>
          <p:cNvCxnSpPr>
            <a:cxnSpLocks/>
          </p:cNvCxnSpPr>
          <p:nvPr/>
        </p:nvCxnSpPr>
        <p:spPr>
          <a:xfrm flipH="1">
            <a:off x="4477429" y="4662616"/>
            <a:ext cx="1709187" cy="11262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7">
            <a:extLst>
              <a:ext uri="{FF2B5EF4-FFF2-40B4-BE49-F238E27FC236}">
                <a16:creationId xmlns="" xmlns:a16="http://schemas.microsoft.com/office/drawing/2014/main" id="{89E0D158-F636-6F7C-C3BA-4CE0D639AB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21E3DE2E-EA91-6FF0-CF8C-219D441666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1">
            <a:extLst>
              <a:ext uri="{FF2B5EF4-FFF2-40B4-BE49-F238E27FC236}">
                <a16:creationId xmlns="" xmlns:a16="http://schemas.microsoft.com/office/drawing/2014/main" id="{4341056F-FB1B-2A60-845B-C95F425492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5" name="Freeform: Shape 12">
              <a:extLst>
                <a:ext uri="{FF2B5EF4-FFF2-40B4-BE49-F238E27FC236}">
                  <a16:creationId xmlns="" xmlns:a16="http://schemas.microsoft.com/office/drawing/2014/main" id="{C5FCA7CE-D128-3CC2-ED6E-6128CEB28F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13">
              <a:extLst>
                <a:ext uri="{FF2B5EF4-FFF2-40B4-BE49-F238E27FC236}">
                  <a16:creationId xmlns="" xmlns:a16="http://schemas.microsoft.com/office/drawing/2014/main" id="{42571B89-66CD-181F-7C9B-CBA0A722E2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="" xmlns:a16="http://schemas.microsoft.com/office/drawing/2014/main" id="{47890267-AB92-87AA-9A13-5899BFDE55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="" xmlns:a16="http://schemas.microsoft.com/office/drawing/2014/main" id="{CDF76977-D53C-A258-5130-CA925BE26D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7">
            <a:extLst>
              <a:ext uri="{FF2B5EF4-FFF2-40B4-BE49-F238E27FC236}">
                <a16:creationId xmlns="" xmlns:a16="http://schemas.microsoft.com/office/drawing/2014/main" id="{449A9DE0-1F73-3F42-4028-8D38D9AD34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" name="Freeform: Shape 18">
              <a:extLst>
                <a:ext uri="{FF2B5EF4-FFF2-40B4-BE49-F238E27FC236}">
                  <a16:creationId xmlns="" xmlns:a16="http://schemas.microsoft.com/office/drawing/2014/main" id="{AD01B135-4FD6-59B2-13A7-9B9D05B372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="" xmlns:a16="http://schemas.microsoft.com/office/drawing/2014/main" id="{E222FCF1-8418-0803-0376-224B6BD738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="" xmlns:a16="http://schemas.microsoft.com/office/drawing/2014/main" id="{D8F2ECBC-DC27-F91F-C5BA-77645BA7EF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="" xmlns:a16="http://schemas.microsoft.com/office/drawing/2014/main" id="{9F6661D9-98C7-6CF4-4A17-A66A2E4273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Imagem 13" descr="Logotipo&#10;&#10;Descrição gerada automaticamente">
            <a:extLst>
              <a:ext uri="{FF2B5EF4-FFF2-40B4-BE49-F238E27FC236}">
                <a16:creationId xmlns="" xmlns:a16="http://schemas.microsoft.com/office/drawing/2014/main" id="{D12EBAD8-D953-10BA-9E2F-DFE0C8D18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08"/>
          <a:stretch/>
        </p:blipFill>
        <p:spPr>
          <a:xfrm>
            <a:off x="10904435" y="5502117"/>
            <a:ext cx="1287260" cy="109543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324958A4-F2D0-A026-3023-3ABCC85D91B0}"/>
              </a:ext>
            </a:extLst>
          </p:cNvPr>
          <p:cNvSpPr txBox="1"/>
          <p:nvPr/>
        </p:nvSpPr>
        <p:spPr>
          <a:xfrm>
            <a:off x="2357727" y="243687"/>
            <a:ext cx="8144157" cy="851945"/>
          </a:xfrm>
          <a:prstGeom prst="rect">
            <a:avLst/>
          </a:prstGeom>
          <a:noFill/>
          <a:ln w="57150">
            <a:solidFill>
              <a:srgbClr val="7C267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RESULTADOS DAS AÇÕES DOS CONSELHOS: JUDICIALIZAÇÃO 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="" xmlns:a16="http://schemas.microsoft.com/office/drawing/2014/main" id="{2CA054E1-2011-6141-41A3-384DE79173C4}"/>
              </a:ext>
            </a:extLst>
          </p:cNvPr>
          <p:cNvSpPr/>
          <p:nvPr/>
        </p:nvSpPr>
        <p:spPr>
          <a:xfrm>
            <a:off x="6301572" y="1153298"/>
            <a:ext cx="280460" cy="568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CE4F2397-DF47-81D6-8F7E-770F5D7841A1}"/>
              </a:ext>
            </a:extLst>
          </p:cNvPr>
          <p:cNvSpPr txBox="1"/>
          <p:nvPr/>
        </p:nvSpPr>
        <p:spPr>
          <a:xfrm>
            <a:off x="2398805" y="1801597"/>
            <a:ext cx="8119556" cy="1569660"/>
          </a:xfrm>
          <a:prstGeom prst="rect">
            <a:avLst/>
          </a:prstGeom>
          <a:noFill/>
          <a:ln w="57150">
            <a:solidFill>
              <a:srgbClr val="7C267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compete aos Conselhos de Fiscalização Profissional a avaliação ou regulação de curso autorizado ou reconhecido pelo Ministério da Educação, vez que estaria assumindo atribuição que não integra o seu âmbito legal de atuação.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="" xmlns:a16="http://schemas.microsoft.com/office/drawing/2014/main" id="{64A8641F-0F38-4C99-C04C-00FBFEE63DF1}"/>
              </a:ext>
            </a:extLst>
          </p:cNvPr>
          <p:cNvSpPr/>
          <p:nvPr/>
        </p:nvSpPr>
        <p:spPr>
          <a:xfrm>
            <a:off x="6378383" y="3429000"/>
            <a:ext cx="289420" cy="656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5E27E786-6832-1022-AE4D-C2687CC9CEEE}"/>
              </a:ext>
            </a:extLst>
          </p:cNvPr>
          <p:cNvSpPr/>
          <p:nvPr/>
        </p:nvSpPr>
        <p:spPr>
          <a:xfrm>
            <a:off x="1647568" y="4151870"/>
            <a:ext cx="9572367" cy="25295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F1EBC934-299B-EF51-B23C-9E6D0433C320}"/>
              </a:ext>
            </a:extLst>
          </p:cNvPr>
          <p:cNvSpPr txBox="1"/>
          <p:nvPr/>
        </p:nvSpPr>
        <p:spPr>
          <a:xfrm>
            <a:off x="2824002" y="4983466"/>
            <a:ext cx="7684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/>
              <a:t>MESMO SEM QUALIDADE EVIDENTE OS CURSOS PRECISAM APENAS</a:t>
            </a:r>
          </a:p>
          <a:p>
            <a:pPr algn="ctr"/>
            <a:r>
              <a:rPr lang="pt-BR" sz="2000" b="1" dirty="0"/>
              <a:t>DO ATO DE Autorização ou Reconhecimento. Não são supervisionados </a:t>
            </a:r>
          </a:p>
          <a:p>
            <a:pPr algn="ctr"/>
            <a:r>
              <a:rPr lang="pt-BR" sz="2000" b="1" dirty="0"/>
              <a:t>e regulados  de forma eficaz pela SERES/MEC e aos CONSELHOS cabe </a:t>
            </a:r>
          </a:p>
          <a:p>
            <a:pPr algn="ctr"/>
            <a:r>
              <a:rPr lang="pt-BR" sz="2000" b="1" dirty="0"/>
              <a:t>   apenas registrar os egressos</a:t>
            </a:r>
            <a:r>
              <a:rPr lang="pt-BR" b="1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3A6C4B90-C449-1D0A-9B17-C2072EBA4EAB}"/>
              </a:ext>
            </a:extLst>
          </p:cNvPr>
          <p:cNvSpPr txBox="1"/>
          <p:nvPr/>
        </p:nvSpPr>
        <p:spPr>
          <a:xfrm>
            <a:off x="3875314" y="400594"/>
            <a:ext cx="2595155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CONCLUSÕES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="" xmlns:a16="http://schemas.microsoft.com/office/drawing/2014/main" id="{F277C326-8617-A73B-7A3B-130BED6C3E46}"/>
              </a:ext>
            </a:extLst>
          </p:cNvPr>
          <p:cNvSpPr/>
          <p:nvPr/>
        </p:nvSpPr>
        <p:spPr>
          <a:xfrm>
            <a:off x="5042263" y="769926"/>
            <a:ext cx="174171" cy="579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269458BD-2283-A4D4-9CDA-FB64787E50A4}"/>
              </a:ext>
            </a:extLst>
          </p:cNvPr>
          <p:cNvSpPr txBox="1"/>
          <p:nvPr/>
        </p:nvSpPr>
        <p:spPr>
          <a:xfrm>
            <a:off x="393088" y="1389353"/>
            <a:ext cx="10861500" cy="147732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>
                <a:latin typeface="Arial Black" panose="020B0A04020102020204" pitchFamily="34" charset="0"/>
              </a:rPr>
              <a:t>Não Há PNES Lógica e Estruturada</a:t>
            </a:r>
          </a:p>
          <a:p>
            <a:pPr marL="342900" indent="-342900">
              <a:buAutoNum type="arabicPeriod"/>
            </a:pPr>
            <a:r>
              <a:rPr lang="pt-BR" dirty="0">
                <a:latin typeface="Arial Black" panose="020B0A04020102020204" pitchFamily="34" charset="0"/>
              </a:rPr>
              <a:t>Processo Regulatório da Baixa Eficiência</a:t>
            </a:r>
          </a:p>
          <a:p>
            <a:pPr marL="342900" indent="-342900">
              <a:buAutoNum type="arabicPeriod"/>
            </a:pPr>
            <a:r>
              <a:rPr lang="pt-BR" dirty="0">
                <a:latin typeface="Arial Black" panose="020B0A04020102020204" pitchFamily="34" charset="0"/>
              </a:rPr>
              <a:t>Avaliação especialmente na modalidade </a:t>
            </a:r>
            <a:r>
              <a:rPr lang="pt-BR" dirty="0" err="1">
                <a:latin typeface="Arial Black" panose="020B0A04020102020204" pitchFamily="34" charset="0"/>
              </a:rPr>
              <a:t>EaD</a:t>
            </a:r>
            <a:r>
              <a:rPr lang="pt-BR" dirty="0">
                <a:latin typeface="Arial Black" panose="020B0A04020102020204" pitchFamily="34" charset="0"/>
              </a:rPr>
              <a:t> não reflete a qualidade de formação</a:t>
            </a:r>
          </a:p>
          <a:p>
            <a:pPr marL="342900" indent="-342900">
              <a:buAutoNum type="arabicPeriod"/>
            </a:pPr>
            <a:r>
              <a:rPr lang="pt-BR" dirty="0">
                <a:latin typeface="Arial Black" panose="020B0A04020102020204" pitchFamily="34" charset="0"/>
              </a:rPr>
              <a:t>Avaliação in loco para modalidade </a:t>
            </a:r>
            <a:r>
              <a:rPr lang="pt-BR" dirty="0" err="1">
                <a:latin typeface="Arial Black" panose="020B0A04020102020204" pitchFamily="34" charset="0"/>
              </a:rPr>
              <a:t>EaD</a:t>
            </a:r>
            <a:r>
              <a:rPr lang="pt-BR" dirty="0">
                <a:latin typeface="Arial Black" panose="020B0A04020102020204" pitchFamily="34" charset="0"/>
              </a:rPr>
              <a:t> é insuficiente</a:t>
            </a:r>
          </a:p>
          <a:p>
            <a:pPr marL="342900" indent="-342900">
              <a:buAutoNum type="arabicPeriod"/>
            </a:pPr>
            <a:r>
              <a:rPr lang="pt-BR" dirty="0">
                <a:latin typeface="Arial Black" panose="020B0A04020102020204" pitchFamily="34" charset="0"/>
              </a:rPr>
              <a:t>Processo de Supervisão –baixo grau de transparência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="" xmlns:a16="http://schemas.microsoft.com/office/drawing/2014/main" id="{474A7F08-406A-C9E7-B351-FF85CF2A072B}"/>
              </a:ext>
            </a:extLst>
          </p:cNvPr>
          <p:cNvSpPr/>
          <p:nvPr/>
        </p:nvSpPr>
        <p:spPr>
          <a:xfrm>
            <a:off x="5085804" y="2877624"/>
            <a:ext cx="174171" cy="579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C3ADB64-7370-5BAF-ECE4-46579AA3111E}"/>
              </a:ext>
            </a:extLst>
          </p:cNvPr>
          <p:cNvSpPr txBox="1"/>
          <p:nvPr/>
        </p:nvSpPr>
        <p:spPr>
          <a:xfrm>
            <a:off x="2207626" y="3451974"/>
            <a:ext cx="5843444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ENCAMINHAMENTOS DO TCU PARA O MEC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="" xmlns:a16="http://schemas.microsoft.com/office/drawing/2014/main" id="{A087D269-6E35-FE60-308C-488A8CA4AABE}"/>
              </a:ext>
            </a:extLst>
          </p:cNvPr>
          <p:cNvSpPr/>
          <p:nvPr/>
        </p:nvSpPr>
        <p:spPr>
          <a:xfrm>
            <a:off x="5129348" y="3838359"/>
            <a:ext cx="174171" cy="579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0278C3B4-A10C-EF77-6F2C-4184BE0707B6}"/>
              </a:ext>
            </a:extLst>
          </p:cNvPr>
          <p:cNvSpPr txBox="1"/>
          <p:nvPr/>
        </p:nvSpPr>
        <p:spPr>
          <a:xfrm>
            <a:off x="1456332" y="4451454"/>
            <a:ext cx="7694374" cy="92333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Plano de Ação para PNES com Supervisão TRANSPARENTE</a:t>
            </a:r>
          </a:p>
          <a:p>
            <a:r>
              <a:rPr lang="pt-BR" dirty="0">
                <a:latin typeface="Arial Black" panose="020B0A04020102020204" pitchFamily="34" charset="0"/>
              </a:rPr>
              <a:t>  Revisão de Instrumentos e Indicadores de Avaliação</a:t>
            </a:r>
          </a:p>
          <a:p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Metodologia de Avaliação nos POLOS ( amostral)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320216" y="3649362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dias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6300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77297" y="939114"/>
            <a:ext cx="704962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CONSELHOS FEDERAIS DA ÁREA DA SAÚDE PEDEM APOIO </a:t>
            </a:r>
            <a:r>
              <a:rPr lang="pt-BR" dirty="0"/>
              <a:t>: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5609968" y="1359243"/>
            <a:ext cx="280086" cy="675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114418" y="2237932"/>
            <a:ext cx="8699818" cy="258532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AÇÃO CIVIL PÚBLICA – ACP – MPF – GO </a:t>
            </a:r>
            <a:r>
              <a:rPr lang="pt-BR" dirty="0"/>
              <a:t>: Procuradora  Dra. Mariane Mello</a:t>
            </a:r>
          </a:p>
          <a:p>
            <a:r>
              <a:rPr lang="pt-BR" dirty="0"/>
              <a:t>   Conselhos Profissionais – </a:t>
            </a:r>
            <a:r>
              <a:rPr lang="pt-BR" dirty="0" err="1"/>
              <a:t>amicus</a:t>
            </a:r>
            <a:r>
              <a:rPr lang="pt-BR" dirty="0"/>
              <a:t> </a:t>
            </a:r>
            <a:r>
              <a:rPr lang="pt-BR" dirty="0" err="1"/>
              <a:t>curiae</a:t>
            </a:r>
            <a:endParaRPr lang="pt-BR" dirty="0"/>
          </a:p>
          <a:p>
            <a:r>
              <a:rPr lang="pt-BR" dirty="0"/>
              <a:t>    Inserção do Acórdão 681/2023 – TCU</a:t>
            </a:r>
          </a:p>
          <a:p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PROJETO DE LEI  Nº 5414/ 2016 </a:t>
            </a:r>
            <a:r>
              <a:rPr lang="pt-BR" b="1" dirty="0"/>
              <a:t>– Proíbe o incentivo do desenvolvimento</a:t>
            </a:r>
          </a:p>
          <a:p>
            <a:r>
              <a:rPr lang="pt-BR" b="1" dirty="0"/>
              <a:t>  e veiculação de programas de ensino à distância em curso da área da saúde</a:t>
            </a:r>
          </a:p>
          <a:p>
            <a:r>
              <a:rPr lang="pt-BR" b="1" dirty="0"/>
              <a:t>  </a:t>
            </a:r>
            <a:r>
              <a:rPr lang="pt-BR" dirty="0"/>
              <a:t>09/05/2023 – designado Relator , Dep. Orlando Silva (</a:t>
            </a:r>
            <a:r>
              <a:rPr lang="pt-BR" dirty="0" err="1"/>
              <a:t>Pcdo</a:t>
            </a:r>
            <a:r>
              <a:rPr lang="pt-BR" dirty="0"/>
              <a:t> B- SP)</a:t>
            </a:r>
          </a:p>
          <a:p>
            <a:r>
              <a:rPr lang="pt-BR" dirty="0"/>
              <a:t>   10/05/2023 – Reabertura do Prazo para </a:t>
            </a:r>
            <a:r>
              <a:rPr lang="pt-BR" dirty="0" smtClean="0"/>
              <a:t>Emendas </a:t>
            </a:r>
            <a:r>
              <a:rPr lang="pt-BR" dirty="0"/>
              <a:t>ao Projeto – Art. 166 do </a:t>
            </a:r>
          </a:p>
          <a:p>
            <a:r>
              <a:rPr lang="pt-BR" dirty="0"/>
              <a:t>                         RICD ( 5 sessões a partir de 11/05/2023 )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84183" y="5821960"/>
            <a:ext cx="980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Desconfortável- dados educacionais – avançar modo sensato – puxar freio de urgência- antes</a:t>
            </a:r>
          </a:p>
          <a:p>
            <a:r>
              <a:rPr lang="pt-BR" dirty="0"/>
              <a:t> que seja tarde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87118" y="2008218"/>
            <a:ext cx="9572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>
                <a:solidFill>
                  <a:schemeClr val="accent3">
                    <a:lumMod val="50000"/>
                  </a:schemeClr>
                </a:solidFill>
              </a:rPr>
              <a:t>MUITO OBRIGADA !!!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50011" y="3814119"/>
            <a:ext cx="335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zilamar</a:t>
            </a:r>
            <a:r>
              <a:rPr lang="pt-BR" dirty="0"/>
              <a:t>. fernandes@gmail.com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6072A1F-1E69-C2C9-742E-4584A30EF07A}"/>
              </a:ext>
            </a:extLst>
          </p:cNvPr>
          <p:cNvSpPr txBox="1"/>
          <p:nvPr/>
        </p:nvSpPr>
        <p:spPr>
          <a:xfrm>
            <a:off x="949235" y="269966"/>
            <a:ext cx="7698377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POLITICA NACIONAL DE EDUCAÇÃO SUPERIOR – PNES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="" xmlns:a16="http://schemas.microsoft.com/office/drawing/2014/main" id="{5A57CB61-AD64-2874-79A1-FCBE8028AF71}"/>
              </a:ext>
            </a:extLst>
          </p:cNvPr>
          <p:cNvSpPr/>
          <p:nvPr/>
        </p:nvSpPr>
        <p:spPr>
          <a:xfrm>
            <a:off x="4484912" y="1038889"/>
            <a:ext cx="131499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PNES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D3A8C5B-4E3D-545D-ADF9-EEF1F23D40DD}"/>
              </a:ext>
            </a:extLst>
          </p:cNvPr>
          <p:cNvSpPr txBox="1"/>
          <p:nvPr/>
        </p:nvSpPr>
        <p:spPr>
          <a:xfrm>
            <a:off x="722812" y="3059668"/>
            <a:ext cx="3918857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Ensino ministrado nos Cursos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B775D4F6-D796-B320-4686-B644820F1A63}"/>
              </a:ext>
            </a:extLst>
          </p:cNvPr>
          <p:cNvSpPr txBox="1"/>
          <p:nvPr/>
        </p:nvSpPr>
        <p:spPr>
          <a:xfrm>
            <a:off x="5961018" y="3059668"/>
            <a:ext cx="4585062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 Garantia  de Padrão de Qualidade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421F1F94-40E3-3ABA-0213-079BA16EE512}"/>
              </a:ext>
            </a:extLst>
          </p:cNvPr>
          <p:cNvSpPr/>
          <p:nvPr/>
        </p:nvSpPr>
        <p:spPr>
          <a:xfrm>
            <a:off x="4545873" y="4904711"/>
            <a:ext cx="13933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MEC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E272179C-1EDA-A79C-369D-4C107C165FAE}"/>
              </a:ext>
            </a:extLst>
          </p:cNvPr>
          <p:cNvCxnSpPr>
            <a:stCxn id="3" idx="2"/>
            <a:endCxn id="4" idx="0"/>
          </p:cNvCxnSpPr>
          <p:nvPr/>
        </p:nvCxnSpPr>
        <p:spPr>
          <a:xfrm flipH="1">
            <a:off x="2682241" y="1496089"/>
            <a:ext cx="1802671" cy="156357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ACC7B05A-21FD-207B-A333-938DB544D880}"/>
              </a:ext>
            </a:extLst>
          </p:cNvPr>
          <p:cNvCxnSpPr>
            <a:cxnSpLocks/>
          </p:cNvCxnSpPr>
          <p:nvPr/>
        </p:nvCxnSpPr>
        <p:spPr>
          <a:xfrm>
            <a:off x="5799907" y="1583958"/>
            <a:ext cx="2081350" cy="14379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="" xmlns:a16="http://schemas.microsoft.com/office/drawing/2014/main" id="{5A7D6DDB-20FB-3475-13E4-305477AFF498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4641669" y="3244334"/>
            <a:ext cx="131934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="" xmlns:a16="http://schemas.microsoft.com/office/drawing/2014/main" id="{0E479594-D686-6A2F-4A0D-2704EB660519}"/>
              </a:ext>
            </a:extLst>
          </p:cNvPr>
          <p:cNvCxnSpPr>
            <a:stCxn id="4" idx="2"/>
          </p:cNvCxnSpPr>
          <p:nvPr/>
        </p:nvCxnSpPr>
        <p:spPr>
          <a:xfrm>
            <a:off x="2682241" y="3429000"/>
            <a:ext cx="1881050" cy="175260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="" xmlns:a16="http://schemas.microsoft.com/office/drawing/2014/main" id="{05B45E50-8A4F-4B0C-1EEA-98D5B31D8F4C}"/>
              </a:ext>
            </a:extLst>
          </p:cNvPr>
          <p:cNvCxnSpPr/>
          <p:nvPr/>
        </p:nvCxnSpPr>
        <p:spPr>
          <a:xfrm flipH="1">
            <a:off x="5860869" y="3429000"/>
            <a:ext cx="2063931" cy="165680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04302176-8A46-7EF8-FCC4-8939240E3325}"/>
              </a:ext>
            </a:extLst>
          </p:cNvPr>
          <p:cNvSpPr txBox="1"/>
          <p:nvPr/>
        </p:nvSpPr>
        <p:spPr>
          <a:xfrm>
            <a:off x="4228011" y="4585453"/>
            <a:ext cx="215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Black" panose="020B0A04020102020204" pitchFamily="34" charset="0"/>
              </a:rPr>
              <a:t>RESPONSÁVEL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4B6FE0FE-B033-5AD1-CA32-40106DC1639B}"/>
              </a:ext>
            </a:extLst>
          </p:cNvPr>
          <p:cNvSpPr txBox="1"/>
          <p:nvPr/>
        </p:nvSpPr>
        <p:spPr>
          <a:xfrm>
            <a:off x="2682240" y="4253915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 Black" panose="020B0A04020102020204" pitchFamily="34" charset="0"/>
              </a:rPr>
              <a:t>DCN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13703844-E07E-0B10-A6BA-D07BD06733D0}"/>
              </a:ext>
            </a:extLst>
          </p:cNvPr>
          <p:cNvSpPr txBox="1"/>
          <p:nvPr/>
        </p:nvSpPr>
        <p:spPr>
          <a:xfrm>
            <a:off x="6892834" y="4241915"/>
            <a:ext cx="3727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LEGISLAÇÃO : </a:t>
            </a:r>
          </a:p>
          <a:p>
            <a:r>
              <a:rPr lang="pt-BR" dirty="0">
                <a:latin typeface="Arial Black" panose="020B0A04020102020204" pitchFamily="34" charset="0"/>
              </a:rPr>
              <a:t>Decreto 9235/2017 (</a:t>
            </a:r>
            <a:r>
              <a:rPr lang="pt-BR" dirty="0" err="1">
                <a:latin typeface="Arial Black" panose="020B0A04020102020204" pitchFamily="34" charset="0"/>
              </a:rPr>
              <a:t>reg</a:t>
            </a:r>
            <a:r>
              <a:rPr lang="pt-BR" dirty="0">
                <a:latin typeface="Arial Black" panose="020B0A04020102020204" pitchFamily="34" charset="0"/>
              </a:rPr>
              <a:t>, aval, </a:t>
            </a:r>
            <a:r>
              <a:rPr lang="pt-BR" dirty="0" err="1">
                <a:latin typeface="Arial Black" panose="020B0A04020102020204" pitchFamily="34" charset="0"/>
              </a:rPr>
              <a:t>sup</a:t>
            </a:r>
            <a:r>
              <a:rPr lang="pt-BR" dirty="0">
                <a:latin typeface="Arial Black" panose="020B0A04020102020204" pitchFamily="34" charset="0"/>
              </a:rPr>
              <a:t>)</a:t>
            </a:r>
          </a:p>
          <a:p>
            <a:r>
              <a:rPr lang="pt-BR" dirty="0">
                <a:latin typeface="Arial Black" panose="020B0A04020102020204" pitchFamily="34" charset="0"/>
              </a:rPr>
              <a:t>Decreto 9057/2017 (</a:t>
            </a:r>
            <a:r>
              <a:rPr lang="pt-BR" dirty="0" err="1">
                <a:latin typeface="Arial Black" panose="020B0A04020102020204" pitchFamily="34" charset="0"/>
              </a:rPr>
              <a:t>EaD</a:t>
            </a:r>
            <a:r>
              <a:rPr lang="pt-BR" dirty="0"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61248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00AD707F-5D92-AA9C-BD2D-E04253032B1D}"/>
              </a:ext>
            </a:extLst>
          </p:cNvPr>
          <p:cNvSpPr txBox="1"/>
          <p:nvPr/>
        </p:nvSpPr>
        <p:spPr>
          <a:xfrm>
            <a:off x="1985554" y="391886"/>
            <a:ext cx="5167248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Evolução do Ensino Superior 2000-2020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="" xmlns:a16="http://schemas.microsoft.com/office/drawing/2014/main" id="{8B97E159-6F17-7A2E-2921-51FA2B3A6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5617371"/>
              </p:ext>
            </p:extLst>
          </p:nvPr>
        </p:nvGraphicFramePr>
        <p:xfrm>
          <a:off x="870857" y="1132114"/>
          <a:ext cx="8264436" cy="163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109">
                  <a:extLst>
                    <a:ext uri="{9D8B030D-6E8A-4147-A177-3AD203B41FA5}">
                      <a16:colId xmlns="" xmlns:a16="http://schemas.microsoft.com/office/drawing/2014/main" val="2780022089"/>
                    </a:ext>
                  </a:extLst>
                </a:gridCol>
                <a:gridCol w="2066109">
                  <a:extLst>
                    <a:ext uri="{9D8B030D-6E8A-4147-A177-3AD203B41FA5}">
                      <a16:colId xmlns="" xmlns:a16="http://schemas.microsoft.com/office/drawing/2014/main" val="3508296663"/>
                    </a:ext>
                  </a:extLst>
                </a:gridCol>
                <a:gridCol w="2066109">
                  <a:extLst>
                    <a:ext uri="{9D8B030D-6E8A-4147-A177-3AD203B41FA5}">
                      <a16:colId xmlns="" xmlns:a16="http://schemas.microsoft.com/office/drawing/2014/main" val="4179858703"/>
                    </a:ext>
                  </a:extLst>
                </a:gridCol>
                <a:gridCol w="2066109">
                  <a:extLst>
                    <a:ext uri="{9D8B030D-6E8A-4147-A177-3AD203B41FA5}">
                      <a16:colId xmlns="" xmlns:a16="http://schemas.microsoft.com/office/drawing/2014/main" val="1960747277"/>
                    </a:ext>
                  </a:extLst>
                </a:gridCol>
              </a:tblGrid>
              <a:tr h="40797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9566363"/>
                  </a:ext>
                </a:extLst>
              </a:tr>
              <a:tr h="407972">
                <a:tc>
                  <a:txBody>
                    <a:bodyPr/>
                    <a:lstStyle/>
                    <a:p>
                      <a:r>
                        <a:rPr lang="pt-BR" dirty="0"/>
                        <a:t>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058116"/>
                  </a:ext>
                </a:extLst>
              </a:tr>
              <a:tr h="407972">
                <a:tc>
                  <a:txBody>
                    <a:bodyPr/>
                    <a:lstStyle/>
                    <a:p>
                      <a:r>
                        <a:rPr lang="pt-BR" dirty="0"/>
                        <a:t>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6617453"/>
                  </a:ext>
                </a:extLst>
              </a:tr>
              <a:tr h="407972">
                <a:tc>
                  <a:txBody>
                    <a:bodyPr/>
                    <a:lstStyle/>
                    <a:p>
                      <a:r>
                        <a:rPr lang="pt-BR" dirty="0"/>
                        <a:t>Matrículas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1,7 milhões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8,0 milhões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8,7 milhões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784529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6134730-4B58-91D4-A994-C4DF5546FDC8}"/>
              </a:ext>
            </a:extLst>
          </p:cNvPr>
          <p:cNvSpPr txBox="1"/>
          <p:nvPr/>
        </p:nvSpPr>
        <p:spPr>
          <a:xfrm flipH="1">
            <a:off x="1153297" y="3830595"/>
            <a:ext cx="2149459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930 mil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07404D9-3BA2-56C5-B97F-656305069A13}"/>
              </a:ext>
            </a:extLst>
          </p:cNvPr>
          <p:cNvSpPr txBox="1"/>
          <p:nvPr/>
        </p:nvSpPr>
        <p:spPr>
          <a:xfrm>
            <a:off x="1854925" y="3501033"/>
            <a:ext cx="80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2010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82037D9C-9EC9-F082-D6C8-DBC9B60C47DD}"/>
              </a:ext>
            </a:extLst>
          </p:cNvPr>
          <p:cNvCxnSpPr>
            <a:cxnSpLocks/>
          </p:cNvCxnSpPr>
          <p:nvPr/>
        </p:nvCxnSpPr>
        <p:spPr>
          <a:xfrm>
            <a:off x="2203312" y="4249354"/>
            <a:ext cx="4429" cy="97343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82E64DD0-5173-3747-5AD9-22FE827D700A}"/>
              </a:ext>
            </a:extLst>
          </p:cNvPr>
          <p:cNvSpPr txBox="1"/>
          <p:nvPr/>
        </p:nvSpPr>
        <p:spPr>
          <a:xfrm>
            <a:off x="1036907" y="5280016"/>
            <a:ext cx="2544286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3,1 milhões alunos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9AAA9F0-5767-B060-8465-B6F5EDDCFB7B}"/>
              </a:ext>
            </a:extLst>
          </p:cNvPr>
          <p:cNvSpPr txBox="1"/>
          <p:nvPr/>
        </p:nvSpPr>
        <p:spPr>
          <a:xfrm>
            <a:off x="1344504" y="4589603"/>
            <a:ext cx="138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233%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A50FA480-2BFA-77B6-CEC9-D2F849669E1B}"/>
              </a:ext>
            </a:extLst>
          </p:cNvPr>
          <p:cNvSpPr txBox="1"/>
          <p:nvPr/>
        </p:nvSpPr>
        <p:spPr>
          <a:xfrm>
            <a:off x="1750423" y="5725886"/>
            <a:ext cx="98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2020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="" xmlns:a16="http://schemas.microsoft.com/office/drawing/2014/main" id="{AA83115A-BC40-F750-AC26-A6DCC976550E}"/>
              </a:ext>
            </a:extLst>
          </p:cNvPr>
          <p:cNvCxnSpPr/>
          <p:nvPr/>
        </p:nvCxnSpPr>
        <p:spPr>
          <a:xfrm flipV="1">
            <a:off x="3459275" y="3727230"/>
            <a:ext cx="801189" cy="28916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="" xmlns:a16="http://schemas.microsoft.com/office/drawing/2014/main" id="{D8323B0C-49EA-94AF-BFF9-71FC1EFFD6D9}"/>
              </a:ext>
            </a:extLst>
          </p:cNvPr>
          <p:cNvCxnSpPr>
            <a:cxnSpLocks/>
          </p:cNvCxnSpPr>
          <p:nvPr/>
        </p:nvCxnSpPr>
        <p:spPr>
          <a:xfrm>
            <a:off x="3492227" y="4156443"/>
            <a:ext cx="801189" cy="18466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60DB5A2D-1B64-0837-AD3D-183B9A662D85}"/>
              </a:ext>
            </a:extLst>
          </p:cNvPr>
          <p:cNvSpPr txBox="1"/>
          <p:nvPr/>
        </p:nvSpPr>
        <p:spPr>
          <a:xfrm>
            <a:off x="3965178" y="3501033"/>
            <a:ext cx="158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  36% </a:t>
            </a:r>
            <a:r>
              <a:rPr lang="pt-BR" dirty="0" err="1">
                <a:latin typeface="Arial Black" panose="020B0A04020102020204" pitchFamily="34" charset="0"/>
              </a:rPr>
              <a:t>EaD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5BBFEAEC-7EB9-86B7-9E16-609DBBBA0D52}"/>
              </a:ext>
            </a:extLst>
          </p:cNvPr>
          <p:cNvSpPr txBox="1"/>
          <p:nvPr/>
        </p:nvSpPr>
        <p:spPr>
          <a:xfrm>
            <a:off x="3941216" y="4093999"/>
            <a:ext cx="252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   64% presencial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="" xmlns:a16="http://schemas.microsoft.com/office/drawing/2014/main" id="{7F040E64-F744-89CB-735F-44B1648276ED}"/>
              </a:ext>
            </a:extLst>
          </p:cNvPr>
          <p:cNvCxnSpPr/>
          <p:nvPr/>
        </p:nvCxnSpPr>
        <p:spPr>
          <a:xfrm flipV="1">
            <a:off x="3626912" y="5152984"/>
            <a:ext cx="801189" cy="28916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="" xmlns:a16="http://schemas.microsoft.com/office/drawing/2014/main" id="{B31B06FF-7EAB-E2AF-25FF-E46742F5C2BC}"/>
              </a:ext>
            </a:extLst>
          </p:cNvPr>
          <p:cNvCxnSpPr>
            <a:cxnSpLocks/>
          </p:cNvCxnSpPr>
          <p:nvPr/>
        </p:nvCxnSpPr>
        <p:spPr>
          <a:xfrm>
            <a:off x="3581193" y="5494550"/>
            <a:ext cx="825344" cy="20956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88D11CCD-6259-9D0B-012A-8DC991EDC06F}"/>
              </a:ext>
            </a:extLst>
          </p:cNvPr>
          <p:cNvSpPr txBox="1"/>
          <p:nvPr/>
        </p:nvSpPr>
        <p:spPr>
          <a:xfrm flipH="1">
            <a:off x="4425927" y="4900162"/>
            <a:ext cx="167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190% </a:t>
            </a:r>
            <a:r>
              <a:rPr lang="pt-BR" dirty="0" err="1">
                <a:latin typeface="Arial Black" panose="020B0A04020102020204" pitchFamily="34" charset="0"/>
              </a:rPr>
              <a:t>EaD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0F802BE5-D388-D49F-8E8C-FD66B3A12564}"/>
              </a:ext>
            </a:extLst>
          </p:cNvPr>
          <p:cNvSpPr txBox="1"/>
          <p:nvPr/>
        </p:nvSpPr>
        <p:spPr>
          <a:xfrm>
            <a:off x="4419599" y="5524272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- 25%Presencial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02233DE0-3DC0-15BB-5723-3CC9D8AB3967}"/>
              </a:ext>
            </a:extLst>
          </p:cNvPr>
          <p:cNvSpPr txBox="1"/>
          <p:nvPr/>
        </p:nvSpPr>
        <p:spPr>
          <a:xfrm>
            <a:off x="7019109" y="5280016"/>
            <a:ext cx="310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Dados CENSUP - 2020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159946" y="3837459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alunos</a:t>
            </a:r>
          </a:p>
        </p:txBody>
      </p:sp>
    </p:spTree>
    <p:extLst>
      <p:ext uri="{BB962C8B-B14F-4D97-AF65-F5344CB8AC3E}">
        <p14:creationId xmlns="" xmlns:p14="http://schemas.microsoft.com/office/powerpoint/2010/main" val="214002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omem segurando papel branco&#10;&#10;Descrição gerada automaticamente com confiança média">
            <a:extLst>
              <a:ext uri="{FF2B5EF4-FFF2-40B4-BE49-F238E27FC236}">
                <a16:creationId xmlns="" xmlns:a16="http://schemas.microsoft.com/office/drawing/2014/main" id="{9FA89516-22DD-4A70-C807-4AC206659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99" y="285376"/>
            <a:ext cx="3933824" cy="21793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87330" y="659027"/>
            <a:ext cx="6423553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Área da Saúde = 6 milhões de Profissionais  Registrados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7644714" y="1054443"/>
            <a:ext cx="263610" cy="502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720281" y="1812324"/>
            <a:ext cx="2850292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ea typeface="Calibri"/>
                <a:cs typeface="Times New Roman"/>
              </a:rPr>
              <a:t>1.930.770</a:t>
            </a:r>
          </a:p>
          <a:p>
            <a:r>
              <a:rPr lang="pt-BR" b="1" dirty="0"/>
              <a:t>Vagas Autorizadas </a:t>
            </a:r>
            <a:r>
              <a:rPr lang="pt-BR" b="1" dirty="0" err="1"/>
              <a:t>EaD</a:t>
            </a:r>
            <a:r>
              <a:rPr lang="pt-BR" b="1" dirty="0"/>
              <a:t> </a:t>
            </a:r>
          </a:p>
        </p:txBody>
      </p:sp>
      <p:sp>
        <p:nvSpPr>
          <p:cNvPr id="22" name="Seta para a direita 21"/>
          <p:cNvSpPr/>
          <p:nvPr/>
        </p:nvSpPr>
        <p:spPr>
          <a:xfrm>
            <a:off x="7587048" y="2001795"/>
            <a:ext cx="642552" cy="24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8369644" y="1812325"/>
            <a:ext cx="2723823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Aproximadamente 55%</a:t>
            </a:r>
          </a:p>
          <a:p>
            <a:r>
              <a:rPr lang="pt-BR" b="1" dirty="0">
                <a:solidFill>
                  <a:srgbClr val="FF0000"/>
                </a:solidFill>
              </a:rPr>
              <a:t>       ociosas</a:t>
            </a:r>
          </a:p>
        </p:txBody>
      </p:sp>
      <p:sp>
        <p:nvSpPr>
          <p:cNvPr id="26" name="Seta para baixo 25"/>
          <p:cNvSpPr/>
          <p:nvPr/>
        </p:nvSpPr>
        <p:spPr>
          <a:xfrm>
            <a:off x="9628581" y="2458656"/>
            <a:ext cx="325316" cy="885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8509687" y="3427743"/>
            <a:ext cx="2298356" cy="3385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 Black" panose="020B0A04020102020204" pitchFamily="34" charset="0"/>
              </a:rPr>
              <a:t>FLEXIBILIZAÇÃO </a:t>
            </a:r>
          </a:p>
        </p:txBody>
      </p:sp>
      <p:sp>
        <p:nvSpPr>
          <p:cNvPr id="28" name="Seta para a esquerda 27"/>
          <p:cNvSpPr/>
          <p:nvPr/>
        </p:nvSpPr>
        <p:spPr>
          <a:xfrm>
            <a:off x="7570573" y="3427743"/>
            <a:ext cx="939114" cy="337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7508666-94AB-6994-281C-316A6F281F76}"/>
              </a:ext>
            </a:extLst>
          </p:cNvPr>
          <p:cNvSpPr txBox="1"/>
          <p:nvPr/>
        </p:nvSpPr>
        <p:spPr>
          <a:xfrm>
            <a:off x="269966" y="2887682"/>
            <a:ext cx="7265773" cy="397031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rial Black" panose="020B0A04020102020204" pitchFamily="34" charset="0"/>
              </a:rPr>
              <a:t>Decreto 9057/2017 – avaliação só na sede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rial Black" panose="020B0A04020102020204" pitchFamily="34" charset="0"/>
              </a:rPr>
              <a:t>Port. 11/2017 – criação de polos pela 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rial Black" panose="020B0A04020102020204" pitchFamily="34" charset="0"/>
              </a:rPr>
              <a:t>Port.544/2020 – substituição aulas presenciais por meio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rial Black" panose="020B0A04020102020204" pitchFamily="34" charset="0"/>
              </a:rPr>
              <a:t>Port. 434/2020 – GT incentivo </a:t>
            </a:r>
            <a:r>
              <a:rPr lang="pt-BR" b="1" dirty="0" err="1">
                <a:latin typeface="Arial Black" panose="020B0A04020102020204" pitchFamily="34" charset="0"/>
              </a:rPr>
              <a:t>EaD</a:t>
            </a:r>
            <a:r>
              <a:rPr lang="pt-BR" b="1" dirty="0">
                <a:latin typeface="Arial Black" panose="020B0A04020102020204" pitchFamily="34" charset="0"/>
              </a:rPr>
              <a:t> nas Univ. Federais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rial Black" panose="020B0A04020102020204" pitchFamily="34" charset="0"/>
              </a:rPr>
              <a:t>Parecer 209/2020- CNE – Conselhos não podem interferir em ativ. Ensino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rial Black" panose="020B0A04020102020204" pitchFamily="34" charset="0"/>
              </a:rPr>
              <a:t>Parecer14/2022- CNE Diretrizes processo Híbrido de Ensino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rial Black" panose="020B0A04020102020204" pitchFamily="34" charset="0"/>
              </a:rPr>
              <a:t>Portaria 398/2023 – MEC  </a:t>
            </a:r>
            <a:r>
              <a:rPr lang="pt-BR" b="1" dirty="0" smtClean="0">
                <a:latin typeface="Arial Black" panose="020B0A04020102020204" pitchFamily="34" charset="0"/>
              </a:rPr>
              <a:t>GT </a:t>
            </a:r>
            <a:r>
              <a:rPr lang="pt-BR" b="1" dirty="0">
                <a:latin typeface="Arial Black" panose="020B0A04020102020204" pitchFamily="34" charset="0"/>
              </a:rPr>
              <a:t>para subsidiar cursos </a:t>
            </a:r>
            <a:r>
              <a:rPr lang="pt-BR" b="1" dirty="0" err="1">
                <a:latin typeface="Arial Black" panose="020B0A04020102020204" pitchFamily="34" charset="0"/>
              </a:rPr>
              <a:t>EaD</a:t>
            </a:r>
            <a:r>
              <a:rPr lang="pt-BR" b="1" dirty="0">
                <a:latin typeface="Arial Black" panose="020B0A04020102020204" pitchFamily="34" charset="0"/>
              </a:rPr>
              <a:t> de DIR- ENF-</a:t>
            </a:r>
          </a:p>
          <a:p>
            <a:r>
              <a:rPr lang="pt-BR" b="1" dirty="0">
                <a:latin typeface="Arial Black" panose="020B0A04020102020204" pitchFamily="34" charset="0"/>
              </a:rPr>
              <a:t>      ODO – PSI ( Decr.9235/2017 – art.41)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7">
            <a:extLst>
              <a:ext uri="{FF2B5EF4-FFF2-40B4-BE49-F238E27FC236}">
                <a16:creationId xmlns="" xmlns:a16="http://schemas.microsoft.com/office/drawing/2014/main" id="{B9AA1E74-A31A-58BC-CF75-0BA3020AB7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A66467B3-51D7-A7B6-B8B0-8CD764215D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1">
            <a:extLst>
              <a:ext uri="{FF2B5EF4-FFF2-40B4-BE49-F238E27FC236}">
                <a16:creationId xmlns="" xmlns:a16="http://schemas.microsoft.com/office/drawing/2014/main" id="{C4914C05-6CE9-492A-594B-EAB8172EBB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5" name="Freeform: Shape 12">
              <a:extLst>
                <a:ext uri="{FF2B5EF4-FFF2-40B4-BE49-F238E27FC236}">
                  <a16:creationId xmlns="" xmlns:a16="http://schemas.microsoft.com/office/drawing/2014/main" id="{C62AE6E9-48F7-144A-B6C6-F9C44BB271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13">
              <a:extLst>
                <a:ext uri="{FF2B5EF4-FFF2-40B4-BE49-F238E27FC236}">
                  <a16:creationId xmlns="" xmlns:a16="http://schemas.microsoft.com/office/drawing/2014/main" id="{7A8F7528-08E4-C7AD-1793-DFE7D663E9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="" xmlns:a16="http://schemas.microsoft.com/office/drawing/2014/main" id="{F80098F7-4FEA-3449-FB4F-6BE584258C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="" xmlns:a16="http://schemas.microsoft.com/office/drawing/2014/main" id="{557D9203-8AD7-7FC8-853F-51753DDAC6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7">
            <a:extLst>
              <a:ext uri="{FF2B5EF4-FFF2-40B4-BE49-F238E27FC236}">
                <a16:creationId xmlns="" xmlns:a16="http://schemas.microsoft.com/office/drawing/2014/main" id="{342EACF9-30F5-3D01-1121-0396521F8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" name="Freeform: Shape 18">
              <a:extLst>
                <a:ext uri="{FF2B5EF4-FFF2-40B4-BE49-F238E27FC236}">
                  <a16:creationId xmlns="" xmlns:a16="http://schemas.microsoft.com/office/drawing/2014/main" id="{B73D1873-0E1C-B18B-82ED-F489C416FD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="" xmlns:a16="http://schemas.microsoft.com/office/drawing/2014/main" id="{00D6D900-1D6D-D49F-9A05-7DDA61E5EC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="" xmlns:a16="http://schemas.microsoft.com/office/drawing/2014/main" id="{6710D5E3-539D-4B25-E3D1-9F337B7F0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="" xmlns:a16="http://schemas.microsoft.com/office/drawing/2014/main" id="{68BCDB45-F85E-160D-4F45-1D370FF621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Imagem 13" descr="Logotipo&#10;&#10;Descrição gerada automaticamente">
            <a:extLst>
              <a:ext uri="{FF2B5EF4-FFF2-40B4-BE49-F238E27FC236}">
                <a16:creationId xmlns="" xmlns:a16="http://schemas.microsoft.com/office/drawing/2014/main" id="{0EBC17EF-69F0-0FBB-642E-2F2B83ABD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08"/>
          <a:stretch/>
        </p:blipFill>
        <p:spPr>
          <a:xfrm>
            <a:off x="10697216" y="5722070"/>
            <a:ext cx="1287260" cy="109543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BD7A8274-31C5-56D4-6D00-0EF9CD9EA417}"/>
              </a:ext>
            </a:extLst>
          </p:cNvPr>
          <p:cNvSpPr txBox="1"/>
          <p:nvPr/>
        </p:nvSpPr>
        <p:spPr>
          <a:xfrm>
            <a:off x="1252674" y="248723"/>
            <a:ext cx="9016778" cy="64633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VAGAS EAD POR PROFISSÃO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="" xmlns:a16="http://schemas.microsoft.com/office/drawing/2014/main" id="{8075D451-D470-D3D8-50E2-7A75A8CB0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5918852"/>
              </p:ext>
            </p:extLst>
          </p:nvPr>
        </p:nvGraphicFramePr>
        <p:xfrm>
          <a:off x="1757238" y="1071390"/>
          <a:ext cx="8007651" cy="5348053"/>
        </p:xfrm>
        <a:graphic>
          <a:graphicData uri="http://schemas.openxmlformats.org/drawingml/2006/table">
            <a:tbl>
              <a:tblPr/>
              <a:tblGrid>
                <a:gridCol w="2011715">
                  <a:extLst>
                    <a:ext uri="{9D8B030D-6E8A-4147-A177-3AD203B41FA5}">
                      <a16:colId xmlns="" xmlns:a16="http://schemas.microsoft.com/office/drawing/2014/main" val="1454247904"/>
                    </a:ext>
                  </a:extLst>
                </a:gridCol>
                <a:gridCol w="1212495">
                  <a:extLst>
                    <a:ext uri="{9D8B030D-6E8A-4147-A177-3AD203B41FA5}">
                      <a16:colId xmlns="" xmlns:a16="http://schemas.microsoft.com/office/drawing/2014/main" val="1506771569"/>
                    </a:ext>
                  </a:extLst>
                </a:gridCol>
                <a:gridCol w="1212495">
                  <a:extLst>
                    <a:ext uri="{9D8B030D-6E8A-4147-A177-3AD203B41FA5}">
                      <a16:colId xmlns="" xmlns:a16="http://schemas.microsoft.com/office/drawing/2014/main" val="737386981"/>
                    </a:ext>
                  </a:extLst>
                </a:gridCol>
                <a:gridCol w="1212495">
                  <a:extLst>
                    <a:ext uri="{9D8B030D-6E8A-4147-A177-3AD203B41FA5}">
                      <a16:colId xmlns="" xmlns:a16="http://schemas.microsoft.com/office/drawing/2014/main" val="2117950512"/>
                    </a:ext>
                  </a:extLst>
                </a:gridCol>
                <a:gridCol w="1212495">
                  <a:extLst>
                    <a:ext uri="{9D8B030D-6E8A-4147-A177-3AD203B41FA5}">
                      <a16:colId xmlns="" xmlns:a16="http://schemas.microsoft.com/office/drawing/2014/main" val="298131033"/>
                    </a:ext>
                  </a:extLst>
                </a:gridCol>
                <a:gridCol w="1145956">
                  <a:extLst>
                    <a:ext uri="{9D8B030D-6E8A-4147-A177-3AD203B41FA5}">
                      <a16:colId xmlns="" xmlns:a16="http://schemas.microsoft.com/office/drawing/2014/main" val="3449451028"/>
                    </a:ext>
                  </a:extLst>
                </a:gridCol>
              </a:tblGrid>
              <a:tr h="371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PROFISSÃO </a:t>
                      </a:r>
                      <a:endParaRPr lang="pt-BR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OUT/2017 </a:t>
                      </a:r>
                      <a:endParaRPr lang="pt-BR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JUL/2018 </a:t>
                      </a:r>
                      <a:endParaRPr lang="pt-BR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MAIO/2019 </a:t>
                      </a:r>
                      <a:endParaRPr lang="pt-BR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JUL /2021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SET/2022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0981867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Serviço Social 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149.184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144.124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193.704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234.238</a:t>
                      </a:r>
                      <a:endParaRPr lang="pt-B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272.983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5406653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Enfermagem 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72.830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77.30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82.000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112.620</a:t>
                      </a:r>
                      <a:endParaRPr lang="pt-B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+mn-lt"/>
                          <a:ea typeface="Calibri"/>
                          <a:cs typeface="Times New Roman"/>
                        </a:rPr>
                        <a:t>142.145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9176404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Educação Física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119.688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116.603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323.163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479.724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346.971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5174259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Farmácia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36.269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55.600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76.090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205.393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247.323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92384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Fisioterapia 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33.149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58.580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138.540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263.621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296.413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080221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Terapia Ocupacional 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700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1.300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3600   </a:t>
                      </a:r>
                      <a:endParaRPr lang="pt-B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+mn-lt"/>
                          <a:ea typeface="Calibri"/>
                          <a:cs typeface="Times New Roman"/>
                        </a:rPr>
                        <a:t>     8.300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0975879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Nutrição 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61.609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78.109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129.369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210.364</a:t>
                      </a:r>
                      <a:endParaRPr lang="pt-B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+mn-lt"/>
                          <a:ea typeface="Calibri"/>
                          <a:cs typeface="Times New Roman"/>
                        </a:rPr>
                        <a:t>236.693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9712218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Fonoaudiologia 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1.700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1.700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+mn-lt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3780</a:t>
                      </a:r>
                      <a:endParaRPr lang="pt-B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+mn-lt"/>
                          <a:ea typeface="Calibri"/>
                          <a:cs typeface="Times New Roman"/>
                        </a:rPr>
                        <a:t>     4.730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4811058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Biologia 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13.870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18.629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24.029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21.527</a:t>
                      </a:r>
                      <a:endParaRPr lang="pt-B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+mn-lt"/>
                          <a:ea typeface="Calibri"/>
                          <a:cs typeface="Times New Roman"/>
                        </a:rPr>
                        <a:t>   73.756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1302401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Biomedicina 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28.969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63.989 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65.659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199.961</a:t>
                      </a:r>
                      <a:endParaRPr lang="pt-B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+mn-lt"/>
                          <a:ea typeface="Calibri"/>
                          <a:cs typeface="Times New Roman"/>
                        </a:rPr>
                        <a:t> 243.220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1092704"/>
                  </a:ext>
                </a:extLst>
              </a:tr>
              <a:tr h="614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Medicina Veterinária 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11.019 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19.380 </a:t>
                      </a:r>
                      <a:endParaRPr lang="pt-B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47.950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+mn-lt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24.400</a:t>
                      </a:r>
                      <a:endParaRPr lang="pt-B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n-lt"/>
                          <a:ea typeface="Calibri"/>
                          <a:cs typeface="Times New Roman"/>
                        </a:rPr>
                        <a:t>    58.230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5672635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 </a:t>
                      </a: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527.587 </a:t>
                      </a: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635.244</a:t>
                      </a: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1.083.504 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1.759.228</a:t>
                      </a:r>
                      <a:endParaRPr lang="pt-B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n-lt"/>
                          <a:ea typeface="Calibri"/>
                          <a:cs typeface="Times New Roman"/>
                        </a:rPr>
                        <a:t>1.930.770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21872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7">
            <a:extLst>
              <a:ext uri="{FF2B5EF4-FFF2-40B4-BE49-F238E27FC236}">
                <a16:creationId xmlns="" xmlns:a16="http://schemas.microsoft.com/office/drawing/2014/main" id="{0FF3B3B7-0826-11DA-A17B-BD2E7040C7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23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45AA4148-01E7-E24B-7E31-2B6C2B4171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23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1">
            <a:extLst>
              <a:ext uri="{FF2B5EF4-FFF2-40B4-BE49-F238E27FC236}">
                <a16:creationId xmlns="" xmlns:a16="http://schemas.microsoft.com/office/drawing/2014/main" id="{903F4E0B-A89E-6A6C-1AF2-B70D8E8498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5" name="Freeform: Shape 12">
              <a:extLst>
                <a:ext uri="{FF2B5EF4-FFF2-40B4-BE49-F238E27FC236}">
                  <a16:creationId xmlns="" xmlns:a16="http://schemas.microsoft.com/office/drawing/2014/main" id="{50CEE110-5F4D-FF07-17B2-A9EBF218C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13">
              <a:extLst>
                <a:ext uri="{FF2B5EF4-FFF2-40B4-BE49-F238E27FC236}">
                  <a16:creationId xmlns="" xmlns:a16="http://schemas.microsoft.com/office/drawing/2014/main" id="{73504876-FDA6-D7BB-3E90-3776BBA1D7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="" xmlns:a16="http://schemas.microsoft.com/office/drawing/2014/main" id="{C560A1BF-EAE6-8137-9BF7-2C2FCDDBDD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="" xmlns:a16="http://schemas.microsoft.com/office/drawing/2014/main" id="{E4D90604-972A-9744-865B-E621D3C08B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7">
            <a:extLst>
              <a:ext uri="{FF2B5EF4-FFF2-40B4-BE49-F238E27FC236}">
                <a16:creationId xmlns="" xmlns:a16="http://schemas.microsoft.com/office/drawing/2014/main" id="{4094AEED-E23A-106D-766B-658B0B1F1F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" name="Freeform: Shape 18">
              <a:extLst>
                <a:ext uri="{FF2B5EF4-FFF2-40B4-BE49-F238E27FC236}">
                  <a16:creationId xmlns="" xmlns:a16="http://schemas.microsoft.com/office/drawing/2014/main" id="{C067C10C-D427-FA27-127B-79F6DEC62A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="" xmlns:a16="http://schemas.microsoft.com/office/drawing/2014/main" id="{24154CD9-B81D-46B6-4115-4155863A3A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="" xmlns:a16="http://schemas.microsoft.com/office/drawing/2014/main" id="{54D0F42A-73C7-8172-2B3D-347F24A913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="" xmlns:a16="http://schemas.microsoft.com/office/drawing/2014/main" id="{4F4076D1-631B-74FB-0DBF-7931E8EA08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Imagem 13" descr="Logotipo&#10;&#10;Descrição gerada automaticamente">
            <a:extLst>
              <a:ext uri="{FF2B5EF4-FFF2-40B4-BE49-F238E27FC236}">
                <a16:creationId xmlns="" xmlns:a16="http://schemas.microsoft.com/office/drawing/2014/main" id="{F5F09E64-F512-07DF-8B5D-CC847D4AC6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08"/>
          <a:stretch/>
        </p:blipFill>
        <p:spPr>
          <a:xfrm>
            <a:off x="10715446" y="5722070"/>
            <a:ext cx="1287260" cy="1095433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="" xmlns:a16="http://schemas.microsoft.com/office/drawing/2014/main" id="{F95E3BA8-5366-EF12-4C4C-8FBB6D1AC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13354463"/>
              </p:ext>
            </p:extLst>
          </p:nvPr>
        </p:nvGraphicFramePr>
        <p:xfrm>
          <a:off x="829965" y="1809000"/>
          <a:ext cx="9678261" cy="434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E62D3204-1690-5899-D23C-811F94E18D25}"/>
              </a:ext>
            </a:extLst>
          </p:cNvPr>
          <p:cNvSpPr txBox="1"/>
          <p:nvPr/>
        </p:nvSpPr>
        <p:spPr>
          <a:xfrm>
            <a:off x="829966" y="1157209"/>
            <a:ext cx="9678261" cy="584775"/>
          </a:xfrm>
          <a:prstGeom prst="rect">
            <a:avLst/>
          </a:prstGeom>
          <a:solidFill>
            <a:srgbClr val="FFEEB7"/>
          </a:solidFill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VAGAS EAD AUTORIZADAS  DE 2017 A 2022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616DB9AD-A639-3FA0-AFD0-6547003420CF}"/>
              </a:ext>
            </a:extLst>
          </p:cNvPr>
          <p:cNvSpPr txBox="1"/>
          <p:nvPr/>
        </p:nvSpPr>
        <p:spPr>
          <a:xfrm rot="10647670" flipV="1">
            <a:off x="3434958" y="3745273"/>
            <a:ext cx="528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92%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4C0FD0FD-ADF5-BA7D-2684-BDAE680A7B4A}"/>
              </a:ext>
            </a:extLst>
          </p:cNvPr>
          <p:cNvSpPr txBox="1"/>
          <p:nvPr/>
        </p:nvSpPr>
        <p:spPr>
          <a:xfrm>
            <a:off x="4622644" y="3779364"/>
            <a:ext cx="723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131%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14C95BDD-A5F2-2679-5092-14F5034E9268}"/>
              </a:ext>
            </a:extLst>
          </p:cNvPr>
          <p:cNvSpPr txBox="1"/>
          <p:nvPr/>
        </p:nvSpPr>
        <p:spPr>
          <a:xfrm>
            <a:off x="7512289" y="3223333"/>
            <a:ext cx="856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541%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05835711-88D1-7EDC-B9F5-71DB883DE800}"/>
              </a:ext>
            </a:extLst>
          </p:cNvPr>
          <p:cNvSpPr txBox="1"/>
          <p:nvPr/>
        </p:nvSpPr>
        <p:spPr>
          <a:xfrm>
            <a:off x="9213988" y="3157268"/>
            <a:ext cx="769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</a:rPr>
              <a:t>603%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1A7E0484-5DD7-A697-C5E9-082387F3F288}"/>
              </a:ext>
            </a:extLst>
          </p:cNvPr>
          <p:cNvSpPr txBox="1"/>
          <p:nvPr/>
        </p:nvSpPr>
        <p:spPr>
          <a:xfrm flipH="1">
            <a:off x="6114229" y="3614468"/>
            <a:ext cx="769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294%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7">
            <a:extLst>
              <a:ext uri="{FF2B5EF4-FFF2-40B4-BE49-F238E27FC236}">
                <a16:creationId xmlns="" xmlns:a16="http://schemas.microsoft.com/office/drawing/2014/main" id="{7CBE630B-CD37-4B8C-76FF-2FD9B1A446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5EEBB444-4391-CE73-0BCA-CBF25FC71F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1">
            <a:extLst>
              <a:ext uri="{FF2B5EF4-FFF2-40B4-BE49-F238E27FC236}">
                <a16:creationId xmlns="" xmlns:a16="http://schemas.microsoft.com/office/drawing/2014/main" id="{FB7E160B-6068-EB1B-D495-C81D7F9B3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5" name="Freeform: Shape 12">
              <a:extLst>
                <a:ext uri="{FF2B5EF4-FFF2-40B4-BE49-F238E27FC236}">
                  <a16:creationId xmlns="" xmlns:a16="http://schemas.microsoft.com/office/drawing/2014/main" id="{9B749BD7-52AE-D2C3-C239-9636D6287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13">
              <a:extLst>
                <a:ext uri="{FF2B5EF4-FFF2-40B4-BE49-F238E27FC236}">
                  <a16:creationId xmlns="" xmlns:a16="http://schemas.microsoft.com/office/drawing/2014/main" id="{76D93299-B2A3-8E1F-3307-49D3237F3A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="" xmlns:a16="http://schemas.microsoft.com/office/drawing/2014/main" id="{BA181A05-489A-34FA-9A4C-B126FE5336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="" xmlns:a16="http://schemas.microsoft.com/office/drawing/2014/main" id="{518F19E0-5550-ED51-B485-C2D941BC82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7">
            <a:extLst>
              <a:ext uri="{FF2B5EF4-FFF2-40B4-BE49-F238E27FC236}">
                <a16:creationId xmlns="" xmlns:a16="http://schemas.microsoft.com/office/drawing/2014/main" id="{C13EB246-CD11-C283-E0E7-59D2880DA3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" name="Freeform: Shape 18">
              <a:extLst>
                <a:ext uri="{FF2B5EF4-FFF2-40B4-BE49-F238E27FC236}">
                  <a16:creationId xmlns="" xmlns:a16="http://schemas.microsoft.com/office/drawing/2014/main" id="{7A9488D4-CEA7-F008-9959-753EE36898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="" xmlns:a16="http://schemas.microsoft.com/office/drawing/2014/main" id="{3D89CA7F-9A49-4FF7-63BC-3F53A7E787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="" xmlns:a16="http://schemas.microsoft.com/office/drawing/2014/main" id="{4C73E7E8-1DCE-FCE4-0BBC-E5DBB6E51D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="" xmlns:a16="http://schemas.microsoft.com/office/drawing/2014/main" id="{9A7BC830-13BE-A409-6B82-E74D672DF0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Imagem 13" descr="Logotipo&#10;&#10;Descrição gerada automaticamente">
            <a:extLst>
              <a:ext uri="{FF2B5EF4-FFF2-40B4-BE49-F238E27FC236}">
                <a16:creationId xmlns="" xmlns:a16="http://schemas.microsoft.com/office/drawing/2014/main" id="{DE061D93-67E2-5616-43DD-2AB0416ABC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08"/>
          <a:stretch/>
        </p:blipFill>
        <p:spPr>
          <a:xfrm>
            <a:off x="10697216" y="5722070"/>
            <a:ext cx="1287260" cy="1095433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="" xmlns:a16="http://schemas.microsoft.com/office/drawing/2014/main" id="{9F7F5021-DDD8-AD76-345E-8B1165A40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81281889"/>
              </p:ext>
            </p:extLst>
          </p:nvPr>
        </p:nvGraphicFramePr>
        <p:xfrm>
          <a:off x="2987414" y="2049033"/>
          <a:ext cx="6070861" cy="329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80EAE8A6-1F50-7A6F-032F-AE35FFEF24A5}"/>
              </a:ext>
            </a:extLst>
          </p:cNvPr>
          <p:cNvSpPr txBox="1"/>
          <p:nvPr/>
        </p:nvSpPr>
        <p:spPr>
          <a:xfrm>
            <a:off x="1463040" y="723569"/>
            <a:ext cx="9564391" cy="1077218"/>
          </a:xfrm>
          <a:prstGeom prst="rect">
            <a:avLst/>
          </a:prstGeom>
          <a:noFill/>
          <a:ln w="57150">
            <a:solidFill>
              <a:srgbClr val="7C267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Nº TOTAL DE CURSOS PRESENCIAIS E POLOS EAD NA ÁREA DA SAÚDE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C92014B4-0DEC-C2B9-1653-C51E9B2E3383}"/>
              </a:ext>
            </a:extLst>
          </p:cNvPr>
          <p:cNvSpPr txBox="1"/>
          <p:nvPr/>
        </p:nvSpPr>
        <p:spPr>
          <a:xfrm>
            <a:off x="3299791" y="5995283"/>
            <a:ext cx="1891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sistema </a:t>
            </a:r>
            <a:r>
              <a:rPr lang="pt-BR" sz="1200" dirty="0" err="1"/>
              <a:t>e-MEC</a:t>
            </a:r>
            <a:r>
              <a:rPr lang="pt-BR" sz="1200" dirty="0"/>
              <a:t>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4F37FC9D-5317-41FD-5ACB-305F2F3B5D1A}"/>
              </a:ext>
            </a:extLst>
          </p:cNvPr>
          <p:cNvSpPr txBox="1"/>
          <p:nvPr/>
        </p:nvSpPr>
        <p:spPr>
          <a:xfrm flipH="1">
            <a:off x="1012369" y="766354"/>
            <a:ext cx="2514601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Crescimento  </a:t>
            </a:r>
            <a:r>
              <a:rPr lang="pt-BR" dirty="0" err="1">
                <a:latin typeface="Arial Black" panose="020B0A04020102020204" pitchFamily="34" charset="0"/>
              </a:rPr>
              <a:t>EaD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="" xmlns:a16="http://schemas.microsoft.com/office/drawing/2014/main" id="{256A7CCA-8500-96DA-6F6D-5EB782D8B877}"/>
              </a:ext>
            </a:extLst>
          </p:cNvPr>
          <p:cNvSpPr/>
          <p:nvPr/>
        </p:nvSpPr>
        <p:spPr>
          <a:xfrm>
            <a:off x="3526970" y="896983"/>
            <a:ext cx="1611085" cy="195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368B6D8-D748-7EE9-C3B5-1E4F26A4E73C}"/>
              </a:ext>
            </a:extLst>
          </p:cNvPr>
          <p:cNvSpPr txBox="1"/>
          <p:nvPr/>
        </p:nvSpPr>
        <p:spPr>
          <a:xfrm>
            <a:off x="5373189" y="766354"/>
            <a:ext cx="3204754" cy="64633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Substituição na modalidade presencial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99D777A9-5097-0D50-527B-E23D4BA9D84F}"/>
              </a:ext>
            </a:extLst>
          </p:cNvPr>
          <p:cNvCxnSpPr>
            <a:stCxn id="2" idx="2"/>
          </p:cNvCxnSpPr>
          <p:nvPr/>
        </p:nvCxnSpPr>
        <p:spPr>
          <a:xfrm>
            <a:off x="2269669" y="1135686"/>
            <a:ext cx="3268" cy="120692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0527E8F-F050-DAB6-B177-A8695C1C7DB3}"/>
              </a:ext>
            </a:extLst>
          </p:cNvPr>
          <p:cNvSpPr txBox="1"/>
          <p:nvPr/>
        </p:nvSpPr>
        <p:spPr>
          <a:xfrm flipH="1">
            <a:off x="1012368" y="2342606"/>
            <a:ext cx="2514601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IES privadas 95%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2CECE86C-D412-7B5C-B1C7-D10EA581796A}"/>
              </a:ext>
            </a:extLst>
          </p:cNvPr>
          <p:cNvCxnSpPr/>
          <p:nvPr/>
        </p:nvCxnSpPr>
        <p:spPr>
          <a:xfrm>
            <a:off x="2269669" y="2711938"/>
            <a:ext cx="3268" cy="120692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743704C-6B80-ADC8-8131-8BF55A3036E8}"/>
              </a:ext>
            </a:extLst>
          </p:cNvPr>
          <p:cNvSpPr txBox="1"/>
          <p:nvPr/>
        </p:nvSpPr>
        <p:spPr>
          <a:xfrm flipH="1">
            <a:off x="1012369" y="3918858"/>
            <a:ext cx="2514601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IES públicas 5%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0CB6BF1D-621F-D2B4-4363-F6A4D9588E00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3526969" y="2527272"/>
            <a:ext cx="2220688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BA9A2D3B-FBFA-06D5-EDD0-E1C303DE8018}"/>
              </a:ext>
            </a:extLst>
          </p:cNvPr>
          <p:cNvSpPr txBox="1"/>
          <p:nvPr/>
        </p:nvSpPr>
        <p:spPr>
          <a:xfrm>
            <a:off x="5747658" y="2386148"/>
            <a:ext cx="4032068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EXPANSÃO DESORDENADA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="" xmlns:a16="http://schemas.microsoft.com/office/drawing/2014/main" id="{DBB07F5B-F5FF-17DC-3702-B69E7191BAEE}"/>
              </a:ext>
            </a:extLst>
          </p:cNvPr>
          <p:cNvCxnSpPr/>
          <p:nvPr/>
        </p:nvCxnSpPr>
        <p:spPr>
          <a:xfrm>
            <a:off x="7185658" y="2755480"/>
            <a:ext cx="3268" cy="120692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6F9E24F7-3BFA-D979-B586-08ACCAD46DE3}"/>
              </a:ext>
            </a:extLst>
          </p:cNvPr>
          <p:cNvSpPr txBox="1"/>
          <p:nvPr/>
        </p:nvSpPr>
        <p:spPr>
          <a:xfrm>
            <a:off x="5202285" y="4005943"/>
            <a:ext cx="4431568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Comprometimento da Qualidade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FDC53D48-79EF-DCC8-B240-FF98CBA5217C}"/>
              </a:ext>
            </a:extLst>
          </p:cNvPr>
          <p:cNvSpPr/>
          <p:nvPr/>
        </p:nvSpPr>
        <p:spPr>
          <a:xfrm>
            <a:off x="3265715" y="5024851"/>
            <a:ext cx="4362994" cy="1530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Falta  PNES estruturada. planejada  e diagnóstica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="" xmlns:a16="http://schemas.microsoft.com/office/drawing/2014/main" id="{43833EFA-94A0-ACA8-36B4-6F40E4035794}"/>
              </a:ext>
            </a:extLst>
          </p:cNvPr>
          <p:cNvCxnSpPr/>
          <p:nvPr/>
        </p:nvCxnSpPr>
        <p:spPr>
          <a:xfrm flipH="1">
            <a:off x="6653349" y="4375275"/>
            <a:ext cx="532309" cy="7627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6243354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Custom 7">
      <a:dk1>
        <a:sysClr val="windowText" lastClr="000000"/>
      </a:dk1>
      <a:lt1>
        <a:sysClr val="window" lastClr="FFFFFF"/>
      </a:lt1>
      <a:dk2>
        <a:srgbClr val="0A2E36"/>
      </a:dk2>
      <a:lt2>
        <a:srgbClr val="E7E6E6"/>
      </a:lt2>
      <a:accent1>
        <a:srgbClr val="188659"/>
      </a:accent1>
      <a:accent2>
        <a:srgbClr val="A3A300"/>
      </a:accent2>
      <a:accent3>
        <a:srgbClr val="00ADA8"/>
      </a:accent3>
      <a:accent4>
        <a:srgbClr val="EA0440"/>
      </a:accent4>
      <a:accent5>
        <a:srgbClr val="92278F"/>
      </a:accent5>
      <a:accent6>
        <a:srgbClr val="E15BC1"/>
      </a:accent6>
      <a:hlink>
        <a:srgbClr val="188659"/>
      </a:hlink>
      <a:folHlink>
        <a:srgbClr val="EA0440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fterglowVTI" id="{804DBEB7-1920-4C72-A0CB-091339F1875F}" vid="{D4C59F5A-9ECA-4C96-BDFD-0606A75324E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1032</Words>
  <Application>Microsoft Office PowerPoint</Application>
  <PresentationFormat>Personalizar</PresentationFormat>
  <Paragraphs>320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AfterglowVTI</vt:lpstr>
      <vt:lpstr>IX SEMINÁRIO Legislativo DE ARQUITETURA E URBANISMO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Acórdão TCU n°658/2023</dc:title>
  <dc:creator>Juliana Costa Fernandes</dc:creator>
  <cp:lastModifiedBy>zilamar</cp:lastModifiedBy>
  <cp:revision>54</cp:revision>
  <dcterms:created xsi:type="dcterms:W3CDTF">2023-04-16T13:33:42Z</dcterms:created>
  <dcterms:modified xsi:type="dcterms:W3CDTF">2023-05-16T23:06:39Z</dcterms:modified>
</cp:coreProperties>
</file>