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88" r:id="rId4"/>
    <p:sldId id="260" r:id="rId5"/>
    <p:sldId id="261" r:id="rId6"/>
    <p:sldId id="302" r:id="rId7"/>
    <p:sldId id="271" r:id="rId8"/>
    <p:sldId id="270" r:id="rId9"/>
    <p:sldId id="297" r:id="rId10"/>
    <p:sldId id="308" r:id="rId11"/>
    <p:sldId id="305" r:id="rId12"/>
    <p:sldId id="286" r:id="rId13"/>
  </p:sldIdLst>
  <p:sldSz cx="18288000" cy="10287000"/>
  <p:notesSz cx="6858000" cy="9144000"/>
  <p:embeddedFontLst>
    <p:embeddedFont>
      <p:font typeface="Montserrat Classic" panose="020B0604020202020204" charset="0"/>
      <p:regular r:id="rId15"/>
      <p:bold r:id="rId16"/>
    </p:embeddedFont>
    <p:embeddedFont>
      <p:font typeface="Times" panose="02020603050405020304" pitchFamily="18" charset="0"/>
      <p:regular r:id="rId17"/>
      <p:bold r:id="rId18"/>
      <p:italic r:id="rId19"/>
      <p:boldItalic r:id="rId20"/>
    </p:embeddedFont>
    <p:embeddedFont>
      <p:font typeface="Montserrat Light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25ED0B-113D-4C0E-9F0D-34A554C7BAE9}" v="5" dt="2020-12-07T14:12:12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20AEA-2717-4D1E-BD1B-B4DB1B4533C2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383AA-F97D-4C99-9CBC-3D34E2B9E9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9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001000" y="-171450"/>
            <a:ext cx="9525000" cy="10629900"/>
          </a:xfrm>
          <a:prstGeom prst="rect">
            <a:avLst/>
          </a:prstGeom>
          <a:solidFill>
            <a:srgbClr val="252827">
              <a:alpha val="89803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762000" y="9104539"/>
            <a:ext cx="4761992" cy="649456"/>
            <a:chOff x="0" y="0"/>
            <a:chExt cx="6349322" cy="86594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540000" cy="152400"/>
            </a:xfrm>
            <a:prstGeom prst="rect">
              <a:avLst/>
            </a:prstGeom>
            <a:solidFill>
              <a:srgbClr val="25282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16758"/>
              <a:ext cx="6349322" cy="44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b="0" i="0" spc="21">
                  <a:solidFill>
                    <a:srgbClr val="252827"/>
                  </a:solidFill>
                  <a:latin typeface="Montserrat Classic"/>
                </a:rPr>
                <a:t>Hypelane Clothing Co. 2020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46000"/>
          </a:blip>
          <a:srcRect r="15500"/>
          <a:stretch>
            <a:fillRect/>
          </a:stretch>
        </p:blipFill>
        <p:spPr>
          <a:xfrm>
            <a:off x="-5045856" y="0"/>
            <a:ext cx="13046856" cy="10287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888C871F-5845-4F68-841F-9BBB4E8BC2F3}"/>
              </a:ext>
            </a:extLst>
          </p:cNvPr>
          <p:cNvGrpSpPr/>
          <p:nvPr/>
        </p:nvGrpSpPr>
        <p:grpSpPr>
          <a:xfrm>
            <a:off x="6989066" y="5143500"/>
            <a:ext cx="11619989" cy="4205511"/>
            <a:chOff x="0" y="-47625"/>
            <a:chExt cx="15493319" cy="5607348"/>
          </a:xfrm>
        </p:grpSpPr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6067D7CD-61A6-4B98-8425-12F9101ECBE5}"/>
                </a:ext>
              </a:extLst>
            </p:cNvPr>
            <p:cNvSpPr txBox="1"/>
            <p:nvPr/>
          </p:nvSpPr>
          <p:spPr>
            <a:xfrm>
              <a:off x="0" y="-47625"/>
              <a:ext cx="15242709" cy="613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</a:pPr>
              <a:endParaRPr lang="en-US" sz="2800" b="0" i="0" spc="420">
                <a:solidFill>
                  <a:srgbClr val="FFFEE6"/>
                </a:solidFill>
                <a:latin typeface="Montserrat Light"/>
              </a:endParaRPr>
            </a:p>
          </p:txBody>
        </p:sp>
        <p:sp>
          <p:nvSpPr>
            <p:cNvPr id="14" name="AutoShape 6">
              <a:extLst>
                <a:ext uri="{FF2B5EF4-FFF2-40B4-BE49-F238E27FC236}">
                  <a16:creationId xmlns:a16="http://schemas.microsoft.com/office/drawing/2014/main" id="{83B16969-8F02-49AD-B4AA-797465AAB9C3}"/>
                </a:ext>
              </a:extLst>
            </p:cNvPr>
            <p:cNvSpPr/>
            <p:nvPr/>
          </p:nvSpPr>
          <p:spPr>
            <a:xfrm>
              <a:off x="1114885" y="4205462"/>
              <a:ext cx="14378434" cy="1354261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43E697F3-8DB2-4BD4-BC5C-5AD8E05EDFA6}"/>
                </a:ext>
              </a:extLst>
            </p:cNvPr>
            <p:cNvSpPr txBox="1"/>
            <p:nvPr/>
          </p:nvSpPr>
          <p:spPr>
            <a:xfrm>
              <a:off x="695960" y="4586100"/>
              <a:ext cx="13850790" cy="592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</a:pPr>
              <a:r>
                <a:rPr lang="en-US" sz="2800" b="0" i="0" spc="28" dirty="0">
                  <a:solidFill>
                    <a:srgbClr val="252827"/>
                  </a:solidFill>
                  <a:latin typeface="Montserrat Classic"/>
                </a:rPr>
                <a:t>UM PROJETO DE POLÍTICA URBANA – CPUA-CAU/BR</a:t>
              </a:r>
            </a:p>
          </p:txBody>
        </p:sp>
      </p:grpSp>
      <p:pic>
        <p:nvPicPr>
          <p:cNvPr id="17" name="Imagem 2">
            <a:extLst>
              <a:ext uri="{FF2B5EF4-FFF2-40B4-BE49-F238E27FC236}">
                <a16:creationId xmlns:a16="http://schemas.microsoft.com/office/drawing/2014/main" id="{321360E8-CCBE-443B-9030-78B74FE5C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968" y="3944644"/>
            <a:ext cx="9511063" cy="30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2FCC3FA5-AE3A-48C2-BED4-7CEA9035CAD6}"/>
              </a:ext>
            </a:extLst>
          </p:cNvPr>
          <p:cNvGrpSpPr/>
          <p:nvPr/>
        </p:nvGrpSpPr>
        <p:grpSpPr>
          <a:xfrm>
            <a:off x="352432" y="312419"/>
            <a:ext cx="17440541" cy="9531300"/>
            <a:chOff x="234954" y="208279"/>
            <a:chExt cx="11627027" cy="6354200"/>
          </a:xfrm>
        </p:grpSpPr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8463678E-83BF-44D5-92EC-C30C70FF50DF}"/>
                </a:ext>
              </a:extLst>
            </p:cNvPr>
            <p:cNvSpPr txBox="1"/>
            <p:nvPr/>
          </p:nvSpPr>
          <p:spPr>
            <a:xfrm>
              <a:off x="234954" y="723827"/>
              <a:ext cx="11627027" cy="4257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2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Consultoria para o Programa CAU EDUCA</a:t>
              </a:r>
              <a:endParaRPr lang="pt-BR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3760766D-F895-4FC4-81C2-6679E0240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284" y="208279"/>
              <a:ext cx="3788684" cy="120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22C97F62-3E8F-4401-A0BF-AF06929F7546}"/>
                </a:ext>
              </a:extLst>
            </p:cNvPr>
            <p:cNvSpPr txBox="1"/>
            <p:nvPr/>
          </p:nvSpPr>
          <p:spPr>
            <a:xfrm>
              <a:off x="234954" y="1693368"/>
              <a:ext cx="10584848" cy="48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21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Coordenação do trabalho: </a:t>
              </a:r>
            </a:p>
            <a:p>
              <a:pPr>
                <a:lnSpc>
                  <a:spcPct val="150000"/>
                </a:lnSpc>
              </a:pPr>
              <a:r>
                <a:rPr lang="pt-BR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Luiza Helena Ferraro, arquiteta urbanista. </a:t>
              </a:r>
            </a:p>
            <a:p>
              <a:pPr>
                <a:lnSpc>
                  <a:spcPct val="150000"/>
                </a:lnSpc>
              </a:pPr>
              <a:r>
                <a:rPr lang="pt-BR" sz="210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Docente na Universidade do Estado de Santa Catarina (UDESC)</a:t>
              </a:r>
            </a:p>
            <a:p>
              <a:pPr>
                <a:lnSpc>
                  <a:spcPct val="150000"/>
                </a:lnSpc>
              </a:pPr>
              <a:r>
                <a:rPr lang="pt-BR" sz="210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Pesquisadora do Grupo Ambiente Educação, da Universidade Federal do Rio de Janeiro (GAE-PROARQ/UFRJ)</a:t>
              </a:r>
            </a:p>
            <a:p>
              <a:pPr>
                <a:lnSpc>
                  <a:spcPct val="150000"/>
                </a:lnSpc>
              </a:pPr>
              <a:endParaRPr lang="pt-BR" sz="2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t-BR" sz="21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Colaboradores envolvidos:</a:t>
              </a:r>
            </a:p>
            <a:p>
              <a:pPr>
                <a:lnSpc>
                  <a:spcPct val="150000"/>
                </a:lnSpc>
              </a:pPr>
              <a:r>
                <a:rPr lang="pt-BR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Alexandre Maurício </a:t>
              </a:r>
              <a:r>
                <a:rPr lang="pt-BR" sz="21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Matiello</a:t>
              </a:r>
              <a:r>
                <a:rPr lang="pt-BR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arquiteto urbanista. </a:t>
              </a:r>
            </a:p>
            <a:p>
              <a:pPr>
                <a:lnSpc>
                  <a:spcPct val="150000"/>
                </a:lnSpc>
              </a:pPr>
              <a:r>
                <a:rPr lang="pt-BR" sz="210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Docente na Universidade Federal da Fronteira Sul (UFFS)</a:t>
              </a:r>
            </a:p>
            <a:p>
              <a:pPr>
                <a:lnSpc>
                  <a:spcPct val="150000"/>
                </a:lnSpc>
              </a:pPr>
              <a:r>
                <a:rPr lang="pt-BR" sz="210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Pesquisadora do Grupo Ambiente Educação, da Universidade Federal do Rio de Janeiro (GAE-PROARQ/UFRJ)</a:t>
              </a:r>
            </a:p>
            <a:p>
              <a:pPr>
                <a:lnSpc>
                  <a:spcPct val="150000"/>
                </a:lnSpc>
              </a:pPr>
              <a:endParaRPr lang="pt-BR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t-BR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Mariana </a:t>
              </a:r>
              <a:r>
                <a:rPr lang="pt-BR" sz="21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Coviello</a:t>
              </a:r>
              <a:r>
                <a:rPr lang="pt-BR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Rei Rebelo Pereira, arquiteta urbanista. </a:t>
              </a:r>
            </a:p>
            <a:p>
              <a:pPr>
                <a:lnSpc>
                  <a:spcPct val="150000"/>
                </a:lnSpc>
              </a:pPr>
              <a:r>
                <a:rPr lang="pt-BR" sz="210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Pesquisadora do Grupo Ambiente Educação, da Universidade Federal do Rio de Janeiro (GAE-PROARQ/UFRJ)</a:t>
              </a:r>
            </a:p>
            <a:p>
              <a:pPr>
                <a:lnSpc>
                  <a:spcPct val="150000"/>
                </a:lnSpc>
              </a:pPr>
              <a:endParaRPr lang="pt-BR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pt-BR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Rafael Ferreira Diniz Gomes, arquiteto urbanista. </a:t>
              </a:r>
            </a:p>
            <a:p>
              <a:pPr>
                <a:lnSpc>
                  <a:spcPct val="150000"/>
                </a:lnSpc>
              </a:pPr>
              <a:r>
                <a:rPr lang="pt-BR" sz="210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Pesquisadora do Grupo Ambiente Educação, da Universidade Federal do Rio de Janeiro (GAE-PROARQ/UFRJ)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508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6D48CAAB-E4FD-427F-BAC9-088027E64D6F}"/>
              </a:ext>
            </a:extLst>
          </p:cNvPr>
          <p:cNvGrpSpPr/>
          <p:nvPr/>
        </p:nvGrpSpPr>
        <p:grpSpPr>
          <a:xfrm>
            <a:off x="352432" y="312419"/>
            <a:ext cx="17440541" cy="8929106"/>
            <a:chOff x="234954" y="208279"/>
            <a:chExt cx="11627027" cy="5952737"/>
          </a:xfrm>
        </p:grpSpPr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76E0E96F-6C78-49CF-AD7E-2810B2133BA9}"/>
                </a:ext>
              </a:extLst>
            </p:cNvPr>
            <p:cNvSpPr txBox="1"/>
            <p:nvPr/>
          </p:nvSpPr>
          <p:spPr>
            <a:xfrm>
              <a:off x="838200" y="1753441"/>
              <a:ext cx="10911841" cy="44075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pt-BR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O que está fazendo?</a:t>
              </a:r>
            </a:p>
            <a:p>
              <a:pPr marL="428625" indent="-428625">
                <a:lnSpc>
                  <a:spcPct val="200000"/>
                </a:lnSpc>
                <a:buFont typeface="Wingdings" panose="05000000000000000000" pitchFamily="2" charset="2"/>
                <a:buChar char="§"/>
              </a:pPr>
              <a:r>
                <a:rPr lang="pt-BR" sz="2700" dirty="0">
                  <a:latin typeface="Arial" panose="020B0604020202020204" pitchFamily="34" charset="0"/>
                  <a:cs typeface="Arial" panose="020B0604020202020204" pitchFamily="34" charset="0"/>
                </a:rPr>
                <a:t>Construção e análise de conteúdo dessa </a:t>
              </a:r>
              <a:r>
                <a:rPr lang="pt-BR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Linha do Tempo </a:t>
              </a:r>
              <a:r>
                <a:rPr lang="pt-BR" sz="2700" dirty="0">
                  <a:latin typeface="Arial" panose="020B0604020202020204" pitchFamily="34" charset="0"/>
                  <a:cs typeface="Arial" panose="020B0604020202020204" pitchFamily="34" charset="0"/>
                </a:rPr>
                <a:t>(diferentes fontes de informação);</a:t>
              </a:r>
            </a:p>
            <a:p>
              <a:pPr marL="428625" indent="-428625">
                <a:lnSpc>
                  <a:spcPct val="200000"/>
                </a:lnSpc>
                <a:buFont typeface="Wingdings" panose="05000000000000000000" pitchFamily="2" charset="2"/>
                <a:buChar char="§"/>
              </a:pPr>
              <a:r>
                <a:rPr lang="pt-BR" sz="2700" dirty="0">
                  <a:latin typeface="Arial" panose="020B0604020202020204" pitchFamily="34" charset="0"/>
                  <a:cs typeface="Arial" panose="020B0604020202020204" pitchFamily="34" charset="0"/>
                </a:rPr>
                <a:t>Levantamento de </a:t>
              </a:r>
              <a:r>
                <a:rPr lang="pt-BR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Referências</a:t>
              </a:r>
              <a:r>
                <a:rPr lang="pt-BR" sz="2700" dirty="0">
                  <a:latin typeface="Arial" panose="020B0604020202020204" pitchFamily="34" charset="0"/>
                  <a:cs typeface="Arial" panose="020B0604020202020204" pitchFamily="34" charset="0"/>
                </a:rPr>
                <a:t> (Bibliográficas, Práticas e Legais) para fundamentar o Material;</a:t>
              </a:r>
            </a:p>
            <a:p>
              <a:pPr marL="428625" indent="-428625">
                <a:lnSpc>
                  <a:spcPct val="200000"/>
                </a:lnSpc>
                <a:buFont typeface="Wingdings" panose="05000000000000000000" pitchFamily="2" charset="2"/>
                <a:buChar char="§"/>
              </a:pPr>
              <a:r>
                <a:rPr lang="pt-BR" sz="2700" dirty="0">
                  <a:latin typeface="Arial" panose="020B0604020202020204" pitchFamily="34" charset="0"/>
                  <a:cs typeface="Arial" panose="020B0604020202020204" pitchFamily="34" charset="0"/>
                </a:rPr>
                <a:t>Análise de material produzido no </a:t>
              </a:r>
              <a:r>
                <a:rPr lang="pt-BR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Concurso CAU Educa </a:t>
              </a:r>
              <a:r>
                <a:rPr lang="pt-BR" sz="2700" dirty="0">
                  <a:latin typeface="Arial" panose="020B0604020202020204" pitchFamily="34" charset="0"/>
                  <a:cs typeface="Arial" panose="020B0604020202020204" pitchFamily="34" charset="0"/>
                </a:rPr>
                <a:t>para facilitar orientações e consultas;</a:t>
              </a:r>
            </a:p>
            <a:p>
              <a:pPr marL="428625" indent="-428625">
                <a:lnSpc>
                  <a:spcPct val="200000"/>
                </a:lnSpc>
                <a:buFont typeface="Wingdings" panose="05000000000000000000" pitchFamily="2" charset="2"/>
                <a:buChar char="§"/>
              </a:pPr>
              <a:r>
                <a:rPr lang="pt-BR" sz="2700" dirty="0">
                  <a:latin typeface="Arial" panose="020B0604020202020204" pitchFamily="34" charset="0"/>
                  <a:cs typeface="Arial" panose="020B0604020202020204" pitchFamily="34" charset="0"/>
                </a:rPr>
                <a:t>Análise de outras </a:t>
              </a:r>
              <a:r>
                <a:rPr lang="pt-BR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tipologias de material orientativo </a:t>
              </a:r>
              <a:r>
                <a:rPr lang="pt-BR" sz="2700" dirty="0">
                  <a:latin typeface="Arial" panose="020B0604020202020204" pitchFamily="34" charset="0"/>
                  <a:cs typeface="Arial" panose="020B0604020202020204" pitchFamily="34" charset="0"/>
                </a:rPr>
                <a:t>para proposição do melhor formato;</a:t>
              </a:r>
            </a:p>
            <a:p>
              <a:pPr>
                <a:lnSpc>
                  <a:spcPct val="200000"/>
                </a:lnSpc>
              </a:pPr>
              <a:endParaRPr lang="pt-BR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28625" indent="-428625">
                <a:lnSpc>
                  <a:spcPct val="200000"/>
                </a:lnSpc>
                <a:buFont typeface="Wingdings" panose="05000000000000000000" pitchFamily="2" charset="2"/>
                <a:buChar char="§"/>
              </a:pPr>
              <a:r>
                <a:rPr lang="pt-BR" sz="27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Contato com outros atores para a construção de repertório dessa rede colaborativa;</a:t>
              </a:r>
            </a:p>
            <a:p>
              <a:pPr marL="428625" indent="-428625">
                <a:lnSpc>
                  <a:spcPct val="200000"/>
                </a:lnSpc>
                <a:buFont typeface="Wingdings" panose="05000000000000000000" pitchFamily="2" charset="2"/>
                <a:buChar char="§"/>
              </a:pPr>
              <a:r>
                <a:rPr lang="pt-BR" sz="27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Questionário CAU/UF para aproximação com os principais receptores desse material;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816A06D5-B26F-417F-8B5C-182A953FDDAB}"/>
                </a:ext>
              </a:extLst>
            </p:cNvPr>
            <p:cNvSpPr txBox="1"/>
            <p:nvPr/>
          </p:nvSpPr>
          <p:spPr>
            <a:xfrm>
              <a:off x="234954" y="723827"/>
              <a:ext cx="11627027" cy="4257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2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Segunda Consultoria</a:t>
              </a:r>
              <a:endParaRPr lang="pt-BR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612FF115-14DF-4B79-97F8-DB32A037C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284" y="208279"/>
              <a:ext cx="3788684" cy="120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60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1000" y="7658100"/>
            <a:ext cx="7615976" cy="1534180"/>
            <a:chOff x="0" y="0"/>
            <a:chExt cx="10154634" cy="2045573"/>
          </a:xfrm>
        </p:grpSpPr>
        <p:sp>
          <p:nvSpPr>
            <p:cNvPr id="3" name="TextBox 3"/>
            <p:cNvSpPr txBox="1"/>
            <p:nvPr/>
          </p:nvSpPr>
          <p:spPr>
            <a:xfrm>
              <a:off x="0" y="57150"/>
              <a:ext cx="10154634" cy="1404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920"/>
                </a:lnSpc>
              </a:pPr>
              <a:r>
                <a:rPr lang="en-US" sz="7200" b="1" i="0" spc="-72">
                  <a:solidFill>
                    <a:srgbClr val="F8CF2C"/>
                  </a:solidFill>
                  <a:latin typeface="Montserrat Classic"/>
                </a:rPr>
                <a:t>OBRIGADA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9138634" y="1893173"/>
              <a:ext cx="1016000" cy="152400"/>
            </a:xfrm>
            <a:prstGeom prst="rect">
              <a:avLst/>
            </a:prstGeom>
            <a:solidFill>
              <a:srgbClr val="F8CF2C"/>
            </a:solidFill>
          </p:spPr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B0B1BD02-7F1F-4637-B5FB-754A6C4DC3C5}"/>
              </a:ext>
            </a:extLst>
          </p:cNvPr>
          <p:cNvGrpSpPr/>
          <p:nvPr/>
        </p:nvGrpSpPr>
        <p:grpSpPr>
          <a:xfrm>
            <a:off x="2743200" y="723900"/>
            <a:ext cx="12497816" cy="6057900"/>
            <a:chOff x="0" y="-47625"/>
            <a:chExt cx="15242709" cy="5607348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3FEB0129-59A0-471E-8D0D-B93DE23BB924}"/>
                </a:ext>
              </a:extLst>
            </p:cNvPr>
            <p:cNvSpPr txBox="1"/>
            <p:nvPr/>
          </p:nvSpPr>
          <p:spPr>
            <a:xfrm>
              <a:off x="0" y="-47625"/>
              <a:ext cx="15242709" cy="54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</a:pPr>
              <a:r>
                <a:rPr lang="en-US" sz="3600" b="1" i="0" spc="420">
                  <a:solidFill>
                    <a:srgbClr val="FFFEE6"/>
                  </a:solidFill>
                  <a:latin typeface="Montserrat Light"/>
                </a:rPr>
                <a:t>PROJETO</a:t>
              </a: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3E6CFBC9-B546-4049-A827-65A4A26768D2}"/>
                </a:ext>
              </a:extLst>
            </p:cNvPr>
            <p:cNvSpPr txBox="1"/>
            <p:nvPr/>
          </p:nvSpPr>
          <p:spPr>
            <a:xfrm>
              <a:off x="0" y="1359793"/>
              <a:ext cx="15242709" cy="1665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endParaRPr lang="en-US" sz="12000" b="1" i="0" spc="-120">
                <a:solidFill>
                  <a:srgbClr val="F8CF2C"/>
                </a:solidFill>
                <a:latin typeface="Montserrat Classic"/>
              </a:endParaRPr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7C257352-52DF-4FCD-B821-C0F1ADB543B9}"/>
                </a:ext>
              </a:extLst>
            </p:cNvPr>
            <p:cNvSpPr/>
            <p:nvPr/>
          </p:nvSpPr>
          <p:spPr>
            <a:xfrm>
              <a:off x="1354" y="4289723"/>
              <a:ext cx="15240000" cy="1270000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4AAB7382-730F-41FD-98AC-14CBC545C380}"/>
                </a:ext>
              </a:extLst>
            </p:cNvPr>
            <p:cNvSpPr txBox="1"/>
            <p:nvPr/>
          </p:nvSpPr>
          <p:spPr>
            <a:xfrm>
              <a:off x="695960" y="4570115"/>
              <a:ext cx="13850789" cy="492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</a:pPr>
              <a:r>
                <a:rPr lang="en-US" sz="3200" b="1" i="0" spc="28">
                  <a:solidFill>
                    <a:srgbClr val="252827"/>
                  </a:solidFill>
                  <a:latin typeface="Montserrat Classic"/>
                </a:rPr>
                <a:t>UM PROJETO DE POLÍTICA URBANA – CPUA-CAU/BR</a:t>
              </a:r>
            </a:p>
          </p:txBody>
        </p:sp>
      </p:grpSp>
      <p:pic>
        <p:nvPicPr>
          <p:cNvPr id="10" name="Imagem 2">
            <a:extLst>
              <a:ext uri="{FF2B5EF4-FFF2-40B4-BE49-F238E27FC236}">
                <a16:creationId xmlns:a16="http://schemas.microsoft.com/office/drawing/2014/main" id="{22B87603-EBC6-46AF-8878-A080FF054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575" y="1558383"/>
            <a:ext cx="9511063" cy="30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9000" y="1570732"/>
            <a:ext cx="14481039" cy="5581944"/>
            <a:chOff x="-1238356" y="0"/>
            <a:chExt cx="17682452" cy="7442593"/>
          </a:xfrm>
        </p:grpSpPr>
        <p:sp>
          <p:nvSpPr>
            <p:cNvPr id="3" name="AutoShape 3"/>
            <p:cNvSpPr/>
            <p:nvPr/>
          </p:nvSpPr>
          <p:spPr>
            <a:xfrm>
              <a:off x="15128498" y="0"/>
              <a:ext cx="1315598" cy="197340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-1238356" y="566864"/>
              <a:ext cx="17682452" cy="68757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6750"/>
                </a:lnSpc>
              </a:pPr>
              <a:r>
                <a:rPr lang="en-US" sz="4500" b="1" i="0" spc="45" dirty="0" err="1">
                  <a:solidFill>
                    <a:srgbClr val="FFFEE6"/>
                  </a:solidFill>
                  <a:latin typeface="Montserrat Light"/>
                </a:rPr>
                <a:t>Implantar</a:t>
              </a:r>
              <a:r>
                <a:rPr lang="en-US" sz="4500" b="1" i="0" spc="45" dirty="0">
                  <a:solidFill>
                    <a:srgbClr val="FFFEE6"/>
                  </a:solidFill>
                  <a:latin typeface="Montserrat Light"/>
                </a:rPr>
                <a:t> um </a:t>
              </a:r>
              <a:r>
                <a:rPr lang="en-US" sz="4500" b="1" spc="45" dirty="0" err="1">
                  <a:solidFill>
                    <a:srgbClr val="FFFEE6"/>
                  </a:solidFill>
                  <a:latin typeface="Montserrat Light"/>
                </a:rPr>
                <a:t>Programa</a:t>
              </a:r>
              <a:r>
                <a:rPr lang="en-US" sz="4500" b="1" spc="45" dirty="0">
                  <a:solidFill>
                    <a:srgbClr val="FFFEE6"/>
                  </a:solidFill>
                  <a:latin typeface="Montserrat Light"/>
                </a:rPr>
                <a:t> de </a:t>
              </a:r>
              <a:r>
                <a:rPr lang="en-US" sz="4500" b="1" spc="45" dirty="0" err="1">
                  <a:solidFill>
                    <a:srgbClr val="FFFEE6"/>
                  </a:solidFill>
                  <a:latin typeface="Montserrat Light"/>
                </a:rPr>
                <a:t>Educação</a:t>
              </a:r>
              <a:r>
                <a:rPr lang="en-US" sz="4500" b="1" spc="45" dirty="0">
                  <a:solidFill>
                    <a:srgbClr val="FFFEE6"/>
                  </a:solidFill>
                  <a:latin typeface="Montserrat Light"/>
                </a:rPr>
                <a:t> </a:t>
              </a:r>
              <a:r>
                <a:rPr lang="en-US" sz="4500" b="1" spc="45" dirty="0" err="1">
                  <a:solidFill>
                    <a:srgbClr val="FFFEE6"/>
                  </a:solidFill>
                  <a:latin typeface="Montserrat Light"/>
                </a:rPr>
                <a:t>Urbanística</a:t>
              </a:r>
              <a:r>
                <a:rPr lang="en-US" sz="4500" b="1" spc="45" dirty="0">
                  <a:solidFill>
                    <a:srgbClr val="FFFEE6"/>
                  </a:solidFill>
                  <a:latin typeface="Montserrat Light"/>
                </a:rPr>
                <a:t> a </a:t>
              </a:r>
              <a:r>
                <a:rPr lang="en-US" sz="4500" b="1" spc="45" dirty="0" err="1">
                  <a:solidFill>
                    <a:srgbClr val="FFFEE6"/>
                  </a:solidFill>
                  <a:latin typeface="Montserrat Light"/>
                </a:rPr>
                <a:t>longo</a:t>
              </a:r>
              <a:r>
                <a:rPr lang="en-US" sz="4500" b="1" spc="45" dirty="0">
                  <a:solidFill>
                    <a:srgbClr val="FFFEE6"/>
                  </a:solidFill>
                  <a:latin typeface="Montserrat Light"/>
                </a:rPr>
                <a:t> </a:t>
              </a:r>
              <a:r>
                <a:rPr lang="en-US" sz="4500" b="1" spc="45" dirty="0" err="1">
                  <a:solidFill>
                    <a:srgbClr val="FFFEE6"/>
                  </a:solidFill>
                  <a:latin typeface="Montserrat Light"/>
                </a:rPr>
                <a:t>prazo</a:t>
              </a:r>
              <a:r>
                <a:rPr lang="en-US" sz="4500" b="1" spc="45" dirty="0">
                  <a:solidFill>
                    <a:srgbClr val="FFFEE6"/>
                  </a:solidFill>
                  <a:latin typeface="Montserrat Light"/>
                </a:rPr>
                <a:t> para a </a:t>
              </a:r>
              <a:r>
                <a:rPr lang="en-US" sz="4500" b="1" spc="45" dirty="0" err="1">
                  <a:solidFill>
                    <a:srgbClr val="FFFEE6"/>
                  </a:solidFill>
                  <a:latin typeface="Montserrat Light"/>
                </a:rPr>
                <a:t>construção</a:t>
              </a:r>
              <a:r>
                <a:rPr lang="en-US" sz="4500" b="1" spc="45" dirty="0">
                  <a:solidFill>
                    <a:srgbClr val="FFFEE6"/>
                  </a:solidFill>
                  <a:latin typeface="Montserrat Light"/>
                </a:rPr>
                <a:t> de </a:t>
              </a:r>
              <a:r>
                <a:rPr lang="en-US" sz="4500" b="1" spc="45" dirty="0" err="1">
                  <a:solidFill>
                    <a:srgbClr val="FFFEE6"/>
                  </a:solidFill>
                  <a:latin typeface="Montserrat Light"/>
                </a:rPr>
                <a:t>uma</a:t>
              </a:r>
              <a:r>
                <a:rPr lang="en-US" sz="4500" b="1" spc="45" dirty="0">
                  <a:solidFill>
                    <a:srgbClr val="FFFEE6"/>
                  </a:solidFill>
                  <a:latin typeface="Montserrat Light"/>
                </a:rPr>
                <a:t> </a:t>
              </a:r>
              <a:r>
                <a:rPr lang="en-US" sz="4500" b="1" spc="45" dirty="0" err="1">
                  <a:solidFill>
                    <a:srgbClr val="FFFEE6"/>
                  </a:solidFill>
                  <a:latin typeface="Montserrat Light"/>
                </a:rPr>
                <a:t>consciência</a:t>
              </a:r>
              <a:r>
                <a:rPr lang="en-US" sz="4500" b="1" spc="45" dirty="0">
                  <a:solidFill>
                    <a:srgbClr val="FFFEE6"/>
                  </a:solidFill>
                  <a:latin typeface="Montserrat Light"/>
                </a:rPr>
                <a:t> </a:t>
              </a:r>
              <a:r>
                <a:rPr lang="en-US" sz="4500" b="1" spc="45" dirty="0" err="1">
                  <a:solidFill>
                    <a:srgbClr val="FFFEE6"/>
                  </a:solidFill>
                  <a:latin typeface="Montserrat Light"/>
                </a:rPr>
                <a:t>urbana</a:t>
              </a:r>
              <a:r>
                <a:rPr lang="en-US" sz="4500" b="1" spc="45" dirty="0">
                  <a:solidFill>
                    <a:srgbClr val="FFFEE6"/>
                  </a:solidFill>
                  <a:latin typeface="Montserrat Light"/>
                </a:rPr>
                <a:t> e </a:t>
              </a:r>
              <a:r>
                <a:rPr lang="en-US" sz="4500" b="1" spc="45" dirty="0" err="1">
                  <a:solidFill>
                    <a:srgbClr val="FFFEE6"/>
                  </a:solidFill>
                  <a:latin typeface="Montserrat Light"/>
                </a:rPr>
                <a:t>ambiental</a:t>
              </a:r>
              <a:r>
                <a:rPr lang="en-US" sz="4500" b="1" spc="45" dirty="0">
                  <a:solidFill>
                    <a:srgbClr val="FFFEE6"/>
                  </a:solidFill>
                  <a:latin typeface="Montserrat Light"/>
                </a:rPr>
                <a:t> </a:t>
              </a:r>
              <a:r>
                <a:rPr lang="en-US" sz="4500" b="1" spc="45" dirty="0" err="1">
                  <a:solidFill>
                    <a:srgbClr val="FFFEE6"/>
                  </a:solidFill>
                  <a:latin typeface="Montserrat Light"/>
                </a:rPr>
                <a:t>nas</a:t>
              </a:r>
              <a:r>
                <a:rPr lang="en-US" sz="4500" b="1" spc="45" dirty="0">
                  <a:solidFill>
                    <a:srgbClr val="FFFEE6"/>
                  </a:solidFill>
                  <a:latin typeface="Montserrat Light"/>
                </a:rPr>
                <a:t> </a:t>
              </a:r>
              <a:r>
                <a:rPr lang="en-US" sz="4500" b="1" spc="45" dirty="0" err="1">
                  <a:solidFill>
                    <a:srgbClr val="FFFEE6"/>
                  </a:solidFill>
                  <a:latin typeface="Montserrat Light"/>
                </a:rPr>
                <a:t>escolas</a:t>
              </a:r>
              <a:r>
                <a:rPr lang="en-US" sz="4500" b="1" spc="45" dirty="0">
                  <a:solidFill>
                    <a:srgbClr val="FFFEE6"/>
                  </a:solidFill>
                  <a:latin typeface="Montserrat Light"/>
                </a:rPr>
                <a:t> de </a:t>
              </a:r>
              <a:r>
                <a:rPr lang="en-US" sz="4500" b="1" spc="45" dirty="0" err="1">
                  <a:solidFill>
                    <a:srgbClr val="FFFEE6"/>
                  </a:solidFill>
                  <a:latin typeface="Montserrat Light"/>
                </a:rPr>
                <a:t>Ensino</a:t>
              </a:r>
              <a:r>
                <a:rPr lang="en-US" sz="4500" b="1" spc="45" dirty="0">
                  <a:solidFill>
                    <a:srgbClr val="FFFEE6"/>
                  </a:solidFill>
                  <a:latin typeface="Montserrat Light"/>
                </a:rPr>
                <a:t> Fund</a:t>
              </a:r>
              <a:r>
                <a:rPr lang="en-US" sz="4500" b="1" i="0" spc="45" dirty="0">
                  <a:solidFill>
                    <a:srgbClr val="FFFEE6"/>
                  </a:solidFill>
                  <a:latin typeface="Montserrat Light"/>
                </a:rPr>
                <a:t>amental, </a:t>
              </a:r>
              <a:r>
                <a:rPr lang="en-US" sz="4500" b="1" i="0" spc="45" dirty="0" err="1">
                  <a:solidFill>
                    <a:srgbClr val="FFFEE6"/>
                  </a:solidFill>
                  <a:latin typeface="Montserrat Light"/>
                </a:rPr>
                <a:t>contribuindo</a:t>
              </a:r>
              <a:r>
                <a:rPr lang="en-US" sz="4500" b="1" i="0" spc="45" dirty="0">
                  <a:solidFill>
                    <a:srgbClr val="FFFEE6"/>
                  </a:solidFill>
                  <a:latin typeface="Montserrat Light"/>
                </a:rPr>
                <a:t> com a </a:t>
              </a:r>
              <a:r>
                <a:rPr lang="en-US" sz="4500" b="1" i="0" spc="45" dirty="0" err="1">
                  <a:solidFill>
                    <a:srgbClr val="FFFEE6"/>
                  </a:solidFill>
                  <a:latin typeface="Montserrat Light"/>
                </a:rPr>
                <a:t>formação</a:t>
              </a:r>
              <a:r>
                <a:rPr lang="en-US" sz="4500" b="1" i="0" spc="45" dirty="0">
                  <a:solidFill>
                    <a:srgbClr val="FFFEE6"/>
                  </a:solidFill>
                  <a:latin typeface="Montserrat Light"/>
                </a:rPr>
                <a:t> de </a:t>
              </a:r>
              <a:r>
                <a:rPr lang="en-US" sz="4500" b="1" i="0" spc="45" dirty="0" err="1">
                  <a:solidFill>
                    <a:srgbClr val="FFFEE6"/>
                  </a:solidFill>
                  <a:latin typeface="Montserrat Light"/>
                </a:rPr>
                <a:t>cidadãos</a:t>
              </a:r>
              <a:r>
                <a:rPr lang="en-US" sz="4500" b="1" i="0" spc="45" dirty="0">
                  <a:solidFill>
                    <a:srgbClr val="FFFEE6"/>
                  </a:solidFill>
                  <a:latin typeface="Montserrat Light"/>
                </a:rPr>
                <a:t> e de </a:t>
              </a:r>
              <a:r>
                <a:rPr lang="en-US" sz="4500" b="1" i="0" spc="45" dirty="0" err="1">
                  <a:solidFill>
                    <a:srgbClr val="FFFEE6"/>
                  </a:solidFill>
                  <a:latin typeface="Montserrat Light"/>
                </a:rPr>
                <a:t>cidades</a:t>
              </a:r>
              <a:r>
                <a:rPr lang="en-US" sz="4500" b="1" i="0" spc="45" dirty="0">
                  <a:solidFill>
                    <a:srgbClr val="FFFEE6"/>
                  </a:solidFill>
                  <a:latin typeface="Montserrat Light"/>
                </a:rPr>
                <a:t> e </a:t>
              </a:r>
              <a:r>
                <a:rPr lang="en-US" sz="4500" b="1" i="0" spc="45" dirty="0" err="1">
                  <a:solidFill>
                    <a:srgbClr val="FFFEE6"/>
                  </a:solidFill>
                  <a:latin typeface="Montserrat Light"/>
                </a:rPr>
                <a:t>comunidades</a:t>
              </a:r>
              <a:r>
                <a:rPr lang="en-US" sz="4500" b="1" i="0" spc="45" dirty="0">
                  <a:solidFill>
                    <a:srgbClr val="FFFEE6"/>
                  </a:solidFill>
                  <a:latin typeface="Montserrat Light"/>
                </a:rPr>
                <a:t> </a:t>
              </a:r>
              <a:r>
                <a:rPr lang="en-US" sz="4500" b="1" i="0" spc="45" dirty="0" err="1">
                  <a:solidFill>
                    <a:srgbClr val="FFFEE6"/>
                  </a:solidFill>
                  <a:latin typeface="Montserrat Light"/>
                </a:rPr>
                <a:t>melhores</a:t>
              </a:r>
              <a:r>
                <a:rPr lang="en-US" sz="4500" b="1" i="0" spc="45" dirty="0">
                  <a:solidFill>
                    <a:srgbClr val="FFFEE6"/>
                  </a:solidFill>
                  <a:latin typeface="Montserrat Light"/>
                </a:rPr>
                <a:t> </a:t>
              </a:r>
              <a:r>
                <a:rPr lang="en-US" sz="4500" b="1" i="0" spc="45" dirty="0" err="1">
                  <a:solidFill>
                    <a:srgbClr val="FFFEE6"/>
                  </a:solidFill>
                  <a:latin typeface="Montserrat Light"/>
                </a:rPr>
                <a:t>em</a:t>
              </a:r>
              <a:r>
                <a:rPr lang="en-US" sz="4500" b="1" i="0" spc="45" dirty="0">
                  <a:solidFill>
                    <a:srgbClr val="FFFEE6"/>
                  </a:solidFill>
                  <a:latin typeface="Montserrat Light"/>
                </a:rPr>
                <a:t> </a:t>
              </a:r>
              <a:r>
                <a:rPr lang="en-US" sz="4500" b="1" i="0" spc="45" dirty="0" err="1">
                  <a:solidFill>
                    <a:srgbClr val="FFFEE6"/>
                  </a:solidFill>
                  <a:latin typeface="Montserrat Light"/>
                </a:rPr>
                <a:t>todo</a:t>
              </a:r>
              <a:r>
                <a:rPr lang="en-US" sz="4500" b="1" i="0" spc="45" dirty="0">
                  <a:solidFill>
                    <a:srgbClr val="FFFEE6"/>
                  </a:solidFill>
                  <a:latin typeface="Montserrat Light"/>
                </a:rPr>
                <a:t> o </a:t>
              </a:r>
              <a:r>
                <a:rPr lang="en-US" sz="4500" b="1" i="0" spc="45" dirty="0" err="1">
                  <a:solidFill>
                    <a:srgbClr val="FFFEE6"/>
                  </a:solidFill>
                  <a:latin typeface="Montserrat Light"/>
                </a:rPr>
                <a:t>país</a:t>
              </a:r>
              <a:r>
                <a:rPr lang="en-US" sz="4500" b="1" i="0" spc="45" dirty="0">
                  <a:solidFill>
                    <a:srgbClr val="FFFEE6"/>
                  </a:solidFill>
                  <a:latin typeface="Montserrat Light"/>
                </a:rPr>
                <a:t>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2000" y="8610831"/>
            <a:ext cx="8382000" cy="1143165"/>
            <a:chOff x="0" y="0"/>
            <a:chExt cx="11176000" cy="152422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4470877" cy="268253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733961"/>
              <a:ext cx="11176000" cy="790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74"/>
                </a:lnSpc>
              </a:pPr>
              <a:r>
                <a:rPr lang="en-US" sz="3696" b="0" i="0" spc="36">
                  <a:solidFill>
                    <a:srgbClr val="FFFEE6"/>
                  </a:solidFill>
                  <a:latin typeface="Montserrat Classic"/>
                </a:rPr>
                <a:t>CPUA/BR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28217" y="217071"/>
            <a:ext cx="9230573" cy="1118753"/>
            <a:chOff x="0" y="0"/>
            <a:chExt cx="12307431" cy="1491671"/>
          </a:xfrm>
        </p:grpSpPr>
        <p:sp>
          <p:nvSpPr>
            <p:cNvPr id="9" name="TextBox 9"/>
            <p:cNvSpPr txBox="1"/>
            <p:nvPr/>
          </p:nvSpPr>
          <p:spPr>
            <a:xfrm>
              <a:off x="0" y="512855"/>
              <a:ext cx="12307431" cy="978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05"/>
                </a:lnSpc>
              </a:pPr>
              <a:r>
                <a:rPr lang="en-US" sz="5050" b="1" i="0" spc="-50">
                  <a:solidFill>
                    <a:srgbClr val="F8CF2C"/>
                  </a:solidFill>
                  <a:latin typeface="Times"/>
                  <a:cs typeface="Arial"/>
                </a:rPr>
                <a:t>OBJETIVOS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0"/>
              <a:ext cx="1230825" cy="184624"/>
            </a:xfrm>
            <a:prstGeom prst="rect">
              <a:avLst/>
            </a:prstGeom>
            <a:solidFill>
              <a:srgbClr val="F8CF2C"/>
            </a:solid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62000" y="8610831"/>
            <a:ext cx="8382000" cy="1143165"/>
            <a:chOff x="0" y="0"/>
            <a:chExt cx="11176000" cy="152422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4470877" cy="268253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733961"/>
              <a:ext cx="11176000" cy="790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74"/>
                </a:lnSpc>
              </a:pPr>
              <a:r>
                <a:rPr lang="en-US" sz="3696" b="0" i="0" spc="36">
                  <a:solidFill>
                    <a:srgbClr val="FFFEE6"/>
                  </a:solidFill>
                  <a:latin typeface="Montserrat Classic"/>
                </a:rPr>
                <a:t>CPUA/BR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59271" y="410206"/>
            <a:ext cx="6199519" cy="973772"/>
            <a:chOff x="4041405" y="257513"/>
            <a:chExt cx="8266026" cy="1298362"/>
          </a:xfrm>
        </p:grpSpPr>
        <p:sp>
          <p:nvSpPr>
            <p:cNvPr id="9" name="TextBox 9"/>
            <p:cNvSpPr txBox="1"/>
            <p:nvPr/>
          </p:nvSpPr>
          <p:spPr>
            <a:xfrm>
              <a:off x="4041405" y="512854"/>
              <a:ext cx="8266026" cy="10430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105"/>
                </a:lnSpc>
              </a:pPr>
              <a:r>
                <a:rPr lang="en-US" sz="5088" b="1" i="0" spc="-50">
                  <a:solidFill>
                    <a:srgbClr val="F8CF2C"/>
                  </a:solidFill>
                  <a:latin typeface="Montserrat Classic"/>
                </a:rPr>
                <a:t>ODS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4041405" y="257513"/>
              <a:ext cx="1230825" cy="176873"/>
            </a:xfrm>
            <a:prstGeom prst="rect">
              <a:avLst/>
            </a:prstGeom>
            <a:solidFill>
              <a:srgbClr val="F8CF2C"/>
            </a:solidFill>
          </p:spPr>
        </p:sp>
      </p:grpSp>
      <p:pic>
        <p:nvPicPr>
          <p:cNvPr id="1032" name="Picture 16">
            <a:extLst>
              <a:ext uri="{FF2B5EF4-FFF2-40B4-BE49-F238E27FC236}">
                <a16:creationId xmlns:a16="http://schemas.microsoft.com/office/drawing/2014/main" id="{D62B8EB1-3F3A-4D10-9BB1-8E3825B9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79" y="1687427"/>
            <a:ext cx="3353158" cy="335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7">
            <a:extLst>
              <a:ext uri="{FF2B5EF4-FFF2-40B4-BE49-F238E27FC236}">
                <a16:creationId xmlns:a16="http://schemas.microsoft.com/office/drawing/2014/main" id="{1A75A8B8-9769-441A-95BA-0FEA1368C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9726"/>
            <a:ext cx="4721127" cy="47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30">
            <a:extLst>
              <a:ext uri="{FF2B5EF4-FFF2-40B4-BE49-F238E27FC236}">
                <a16:creationId xmlns:a16="http://schemas.microsoft.com/office/drawing/2014/main" id="{8F713B89-6987-400B-8F70-01D8F7993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271" y="1703753"/>
            <a:ext cx="3336832" cy="333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32">
            <a:extLst>
              <a:ext uri="{FF2B5EF4-FFF2-40B4-BE49-F238E27FC236}">
                <a16:creationId xmlns:a16="http://schemas.microsoft.com/office/drawing/2014/main" id="{6DFA5C6F-9403-4F31-BD18-D7D001FCF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692" y="1667805"/>
            <a:ext cx="3336832" cy="333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9">
            <a:extLst>
              <a:ext uri="{FF2B5EF4-FFF2-40B4-BE49-F238E27FC236}">
                <a16:creationId xmlns:a16="http://schemas.microsoft.com/office/drawing/2014/main" id="{FB5A451A-DE6C-4FC4-92A2-7171D877C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32806"/>
            <a:ext cx="3353158" cy="335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50">
            <a:extLst>
              <a:ext uri="{FF2B5EF4-FFF2-40B4-BE49-F238E27FC236}">
                <a16:creationId xmlns:a16="http://schemas.microsoft.com/office/drawing/2014/main" id="{0296F1C9-CFAD-4483-A05C-54CA6E1B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628791"/>
            <a:ext cx="3353158" cy="335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51">
            <a:extLst>
              <a:ext uri="{FF2B5EF4-FFF2-40B4-BE49-F238E27FC236}">
                <a16:creationId xmlns:a16="http://schemas.microsoft.com/office/drawing/2014/main" id="{B1553703-3261-4C5A-A327-EA85401A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246415"/>
            <a:ext cx="4977207" cy="497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52">
            <a:extLst>
              <a:ext uri="{FF2B5EF4-FFF2-40B4-BE49-F238E27FC236}">
                <a16:creationId xmlns:a16="http://schemas.microsoft.com/office/drawing/2014/main" id="{E0C862CF-A47A-452E-A9C8-101FBFF01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692" y="5502651"/>
            <a:ext cx="3336832" cy="333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1A86ADD9-88FC-4B43-946F-83F9B3FA3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9D2553F-EA99-472E-AB19-BE7D4B1EE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106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553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02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2251" y="3848100"/>
            <a:ext cx="4476950" cy="4368255"/>
          </a:xfrm>
          <a:prstGeom prst="rect">
            <a:avLst/>
          </a:prstGeom>
          <a:solidFill>
            <a:srgbClr val="F8CF2C">
              <a:alpha val="8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5715000" y="394468"/>
            <a:ext cx="6000750" cy="9606376"/>
          </a:xfrm>
          <a:prstGeom prst="rect">
            <a:avLst/>
          </a:prstGeom>
          <a:solidFill>
            <a:srgbClr val="F8CF2C">
              <a:alpha val="8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2782547" y="571500"/>
            <a:ext cx="5124454" cy="7772400"/>
          </a:xfrm>
          <a:prstGeom prst="rect">
            <a:avLst/>
          </a:prstGeom>
          <a:solidFill>
            <a:srgbClr val="F8CF2C">
              <a:alpha val="89803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552249" y="4686301"/>
            <a:ext cx="4248351" cy="3397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0" i="0" spc="223">
                <a:solidFill>
                  <a:srgbClr val="252827"/>
                </a:solidFill>
                <a:latin typeface="Montserrat Classic"/>
              </a:rPr>
              <a:t>NOVA AGENDA URBANA (NAU), DESENVOLVIDA DURANTE A HABITAT III. </a:t>
            </a:r>
          </a:p>
          <a:p>
            <a:pPr algn="ctr">
              <a:lnSpc>
                <a:spcPts val="4479"/>
              </a:lnSpc>
            </a:pPr>
            <a:endParaRPr lang="en-US" sz="3199" b="0" i="0" spc="223">
              <a:solidFill>
                <a:srgbClr val="252827"/>
              </a:solidFill>
              <a:latin typeface="Montserrat Classi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172003" y="852121"/>
            <a:ext cx="5105400" cy="9148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800" b="1" i="0" spc="223" dirty="0">
                <a:solidFill>
                  <a:srgbClr val="252827"/>
                </a:solidFill>
                <a:latin typeface="Montserrat Classic"/>
              </a:rPr>
              <a:t>As </a:t>
            </a:r>
            <a:r>
              <a:rPr lang="en-US" sz="2800" b="1" i="0" spc="223" dirty="0" err="1">
                <a:solidFill>
                  <a:srgbClr val="252827"/>
                </a:solidFill>
                <a:latin typeface="Montserrat Classic"/>
              </a:rPr>
              <a:t>cidades</a:t>
            </a:r>
            <a:r>
              <a:rPr lang="en-US" sz="2800" b="1" i="0" spc="223" dirty="0">
                <a:solidFill>
                  <a:srgbClr val="252827"/>
                </a:solidFill>
                <a:latin typeface="Montserrat Classic"/>
              </a:rPr>
              <a:t> </a:t>
            </a:r>
            <a:r>
              <a:rPr lang="en-US" sz="2800" b="1" i="0" spc="223" dirty="0" err="1">
                <a:solidFill>
                  <a:srgbClr val="252827"/>
                </a:solidFill>
                <a:latin typeface="Montserrat Classic"/>
              </a:rPr>
              <a:t>devem</a:t>
            </a:r>
            <a:r>
              <a:rPr lang="en-US" sz="2800" b="1" i="0" spc="223" dirty="0">
                <a:solidFill>
                  <a:srgbClr val="252827"/>
                </a:solidFill>
                <a:latin typeface="Montserrat Classic"/>
              </a:rPr>
              <a:t> se </a:t>
            </a:r>
            <a:r>
              <a:rPr lang="en-US" sz="2800" b="1" i="0" spc="223" dirty="0" err="1">
                <a:solidFill>
                  <a:srgbClr val="252827"/>
                </a:solidFill>
                <a:latin typeface="Montserrat Classic"/>
              </a:rPr>
              <a:t>comprometer</a:t>
            </a:r>
            <a:r>
              <a:rPr lang="en-US" sz="2800" b="1" i="0" spc="223" dirty="0">
                <a:solidFill>
                  <a:srgbClr val="252827"/>
                </a:solidFill>
                <a:latin typeface="Montserrat Classic"/>
              </a:rPr>
              <a:t> a</a:t>
            </a:r>
          </a:p>
          <a:p>
            <a:pPr algn="ctr">
              <a:lnSpc>
                <a:spcPts val="4479"/>
              </a:lnSpc>
            </a:pPr>
            <a:r>
              <a:rPr lang="en-US" sz="2400" b="0" i="0" spc="223" dirty="0">
                <a:solidFill>
                  <a:srgbClr val="252827"/>
                </a:solidFill>
                <a:latin typeface="Montserrat Classic"/>
              </a:rPr>
              <a:t>“(...) PROMOVER O ACESSO DOS JOVENS À EDUCAÇÃO, AO DESENVOLVIMENTO DE COMPETENCIAS(...). MENINOS E MENINAS, MOÇAS E RAPAZES SÃO AGENTES FUNDAMENTAIS DE MUDANÇAS NA CRIAÇÃO DE UM FUTURO MELHOR, E QUANDO EMPODERADOS, TEM GRANDE POTENCIAL PARA ADVOGAR EM NOME DE SI MESMOS E DE SUAS COMUNIDADES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782547" y="1943099"/>
            <a:ext cx="5124453" cy="6273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800" b="0" i="0" spc="223" dirty="0">
                <a:solidFill>
                  <a:srgbClr val="252827"/>
                </a:solidFill>
                <a:latin typeface="Montserrat Classic"/>
              </a:rPr>
              <a:t>GARANTIR MAIS E MELHORES</a:t>
            </a:r>
          </a:p>
          <a:p>
            <a:pPr algn="ctr">
              <a:lnSpc>
                <a:spcPts val="4479"/>
              </a:lnSpc>
            </a:pPr>
            <a:r>
              <a:rPr lang="en-US" sz="2800" b="0" i="0" spc="223" dirty="0">
                <a:solidFill>
                  <a:srgbClr val="252827"/>
                </a:solidFill>
                <a:latin typeface="Montserrat Classic"/>
              </a:rPr>
              <a:t>OPORTUNIDADES PARA A SUA PARTICIPAÇÃO </a:t>
            </a:r>
            <a:r>
              <a:rPr lang="en-US" sz="2800" spc="223" dirty="0">
                <a:solidFill>
                  <a:srgbClr val="252827"/>
                </a:solidFill>
                <a:latin typeface="Montserrat Classic"/>
              </a:rPr>
              <a:t>EFETIVA É ESSENCIAL </a:t>
            </a:r>
            <a:r>
              <a:rPr lang="en-US" sz="2800" b="0" i="0" spc="223" dirty="0">
                <a:solidFill>
                  <a:srgbClr val="252827"/>
                </a:solidFill>
                <a:latin typeface="Montserrat Classic"/>
              </a:rPr>
              <a:t>PARA A IMPLEMENTAÇÃO DA</a:t>
            </a:r>
          </a:p>
          <a:p>
            <a:pPr algn="ctr">
              <a:lnSpc>
                <a:spcPts val="4479"/>
              </a:lnSpc>
            </a:pPr>
            <a:r>
              <a:rPr lang="en-US" sz="2800" b="0" i="0" spc="223" dirty="0">
                <a:solidFill>
                  <a:srgbClr val="252827"/>
                </a:solidFill>
                <a:latin typeface="Montserrat Classic"/>
              </a:rPr>
              <a:t>NOVA AGENDA URBANA” </a:t>
            </a:r>
          </a:p>
          <a:p>
            <a:pPr algn="ctr">
              <a:lnSpc>
                <a:spcPts val="4479"/>
              </a:lnSpc>
            </a:pPr>
            <a:endParaRPr lang="en-US" sz="2800" spc="223" dirty="0">
              <a:solidFill>
                <a:srgbClr val="252827"/>
              </a:solidFill>
              <a:latin typeface="Montserrat Classic"/>
            </a:endParaRPr>
          </a:p>
          <a:p>
            <a:pPr algn="ctr">
              <a:lnSpc>
                <a:spcPts val="4479"/>
              </a:lnSpc>
            </a:pPr>
            <a:r>
              <a:rPr lang="en-US" sz="2800" b="0" i="0" spc="223" dirty="0">
                <a:solidFill>
                  <a:srgbClr val="252827"/>
                </a:solidFill>
                <a:latin typeface="Montserrat Classic"/>
              </a:rPr>
              <a:t>(ARTIGO 61, NAU, UN-HABITAT).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89488" y="3629345"/>
            <a:ext cx="3182515" cy="12093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87405" y="394467"/>
            <a:ext cx="3632737" cy="84400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10546" r="2447" b="669"/>
          <a:stretch/>
        </p:blipFill>
        <p:spPr>
          <a:xfrm>
            <a:off x="21077" y="3873516"/>
            <a:ext cx="8420100" cy="6404567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188E4E58-F79A-4771-9D60-A8387B5B3D77}"/>
              </a:ext>
            </a:extLst>
          </p:cNvPr>
          <p:cNvSpPr txBox="1"/>
          <p:nvPr/>
        </p:nvSpPr>
        <p:spPr>
          <a:xfrm>
            <a:off x="3979511" y="452707"/>
            <a:ext cx="10791545" cy="749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800" b="1" i="0" spc="44">
                <a:solidFill>
                  <a:srgbClr val="FFFEE6"/>
                </a:solidFill>
                <a:latin typeface="Montserrat Classic"/>
              </a:rPr>
              <a:t>       </a:t>
            </a:r>
            <a:r>
              <a:rPr lang="en-US" sz="4800" b="1" i="0" spc="44" err="1">
                <a:solidFill>
                  <a:srgbClr val="FFFEE6"/>
                </a:solidFill>
                <a:latin typeface="Montserrat Classic"/>
              </a:rPr>
              <a:t>Metodologia</a:t>
            </a:r>
            <a:r>
              <a:rPr lang="en-US" sz="4800" b="1" i="0" spc="44">
                <a:solidFill>
                  <a:srgbClr val="FFFEE6"/>
                </a:solidFill>
                <a:latin typeface="Montserrat Classic"/>
              </a:rPr>
              <a:t> </a:t>
            </a:r>
            <a:r>
              <a:rPr lang="en-US" sz="4800" b="1" i="0" spc="44" err="1">
                <a:solidFill>
                  <a:srgbClr val="FFFEE6"/>
                </a:solidFill>
                <a:latin typeface="Montserrat Classic"/>
              </a:rPr>
              <a:t>utilizada</a:t>
            </a:r>
            <a:endParaRPr lang="en-US" sz="4800" b="1" i="0" spc="44">
              <a:solidFill>
                <a:srgbClr val="FFFEE6"/>
              </a:solidFill>
              <a:latin typeface="Montserrat Classic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050F107B-DED0-4DEC-B925-D2DA46C13CE2}"/>
              </a:ext>
            </a:extLst>
          </p:cNvPr>
          <p:cNvSpPr txBox="1"/>
          <p:nvPr/>
        </p:nvSpPr>
        <p:spPr>
          <a:xfrm>
            <a:off x="228600" y="9141901"/>
            <a:ext cx="9146684" cy="999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b="1" spc="-70" err="1">
                <a:latin typeface="Montserrat Classic"/>
              </a:rPr>
              <a:t>Oficina</a:t>
            </a:r>
            <a:r>
              <a:rPr lang="en-US" sz="6000" b="1" i="0" spc="-70">
                <a:latin typeface="Montserrat Classic"/>
              </a:rPr>
              <a:t> com </a:t>
            </a:r>
            <a:r>
              <a:rPr lang="en-US" sz="6000" b="1" i="0" spc="-70" err="1">
                <a:latin typeface="Montserrat Classic"/>
              </a:rPr>
              <a:t>crianças</a:t>
            </a:r>
            <a:r>
              <a:rPr lang="en-US" sz="6000" b="1" i="0" spc="-70">
                <a:latin typeface="Montserrat Classic"/>
              </a:rPr>
              <a:t>;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A53C33A5-A8FC-462C-8138-86A10EA5EF56}"/>
              </a:ext>
            </a:extLst>
          </p:cNvPr>
          <p:cNvSpPr txBox="1"/>
          <p:nvPr/>
        </p:nvSpPr>
        <p:spPr>
          <a:xfrm>
            <a:off x="9547500" y="1514140"/>
            <a:ext cx="7406573" cy="2259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400" b="1" i="0" spc="-50" err="1">
                <a:solidFill>
                  <a:srgbClr val="F8CF2C"/>
                </a:solidFill>
                <a:latin typeface="Montserrat Classic"/>
              </a:rPr>
              <a:t>Estudo</a:t>
            </a:r>
            <a:r>
              <a:rPr lang="en-US" sz="4400" b="1" i="0" spc="-50">
                <a:solidFill>
                  <a:srgbClr val="F8CF2C"/>
                </a:solidFill>
                <a:latin typeface="Montserrat Classic"/>
              </a:rPr>
              <a:t> da BNCC (Base Nacional </a:t>
            </a:r>
            <a:r>
              <a:rPr lang="en-US" sz="4400" b="1" i="0" spc="-50" err="1">
                <a:solidFill>
                  <a:srgbClr val="F8CF2C"/>
                </a:solidFill>
                <a:latin typeface="Montserrat Classic"/>
              </a:rPr>
              <a:t>Comum</a:t>
            </a:r>
            <a:r>
              <a:rPr lang="en-US" sz="4400" b="1" i="0" spc="-50">
                <a:solidFill>
                  <a:srgbClr val="F8CF2C"/>
                </a:solidFill>
                <a:latin typeface="Montserrat Classic"/>
              </a:rPr>
              <a:t> Curricular)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E275EDEC-F901-4986-AA89-B53A63E968B1}"/>
              </a:ext>
            </a:extLst>
          </p:cNvPr>
          <p:cNvSpPr txBox="1"/>
          <p:nvPr/>
        </p:nvSpPr>
        <p:spPr>
          <a:xfrm>
            <a:off x="9547500" y="4119415"/>
            <a:ext cx="8024149" cy="2437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600"/>
              </a:lnSpc>
            </a:pPr>
            <a:endParaRPr lang="en-US" sz="4400" b="1" i="0" spc="-55" dirty="0">
              <a:solidFill>
                <a:srgbClr val="F8CF2C"/>
              </a:solidFill>
              <a:latin typeface="Montserrat Classic"/>
            </a:endParaRPr>
          </a:p>
          <a:p>
            <a:pPr algn="r">
              <a:lnSpc>
                <a:spcPts val="6600"/>
              </a:lnSpc>
            </a:pPr>
            <a:r>
              <a:rPr lang="en-US" sz="4400" b="1" i="0" spc="-55" dirty="0" err="1">
                <a:solidFill>
                  <a:srgbClr val="F8CF2C"/>
                </a:solidFill>
                <a:latin typeface="Montserrat Classic"/>
              </a:rPr>
              <a:t>Estudos</a:t>
            </a:r>
            <a:r>
              <a:rPr lang="en-US" sz="4400" b="1" i="0" spc="-55" dirty="0">
                <a:solidFill>
                  <a:srgbClr val="F8CF2C"/>
                </a:solidFill>
                <a:latin typeface="Montserrat Classic"/>
              </a:rPr>
              <a:t> de </a:t>
            </a:r>
            <a:r>
              <a:rPr lang="en-US" sz="4400" b="1" i="0" spc="-55" dirty="0" err="1">
                <a:solidFill>
                  <a:srgbClr val="F8CF2C"/>
                </a:solidFill>
                <a:latin typeface="Montserrat Classic"/>
              </a:rPr>
              <a:t>caso</a:t>
            </a:r>
            <a:r>
              <a:rPr lang="en-US" sz="4400" b="1" i="0" spc="-55" dirty="0">
                <a:solidFill>
                  <a:srgbClr val="F8CF2C"/>
                </a:solidFill>
                <a:latin typeface="Montserrat Classic"/>
              </a:rPr>
              <a:t> / </a:t>
            </a:r>
            <a:r>
              <a:rPr lang="en-US" sz="4400" b="1" i="0" spc="-55" dirty="0" err="1">
                <a:solidFill>
                  <a:srgbClr val="F8CF2C"/>
                </a:solidFill>
                <a:latin typeface="Montserrat Classic"/>
              </a:rPr>
              <a:t>experiências</a:t>
            </a:r>
            <a:r>
              <a:rPr lang="en-US" sz="4400" b="1" i="0" spc="-55" dirty="0">
                <a:solidFill>
                  <a:srgbClr val="F8CF2C"/>
                </a:solidFill>
                <a:latin typeface="Montserrat Classic"/>
              </a:rPr>
              <a:t> </a:t>
            </a:r>
            <a:r>
              <a:rPr lang="en-US" sz="4400" b="1" i="0" spc="-55" dirty="0" err="1">
                <a:solidFill>
                  <a:srgbClr val="F8CF2C"/>
                </a:solidFill>
                <a:latin typeface="Montserrat Classic"/>
              </a:rPr>
              <a:t>internacionais</a:t>
            </a:r>
            <a:r>
              <a:rPr lang="en-US" sz="4400" b="1" i="0" spc="-55" dirty="0">
                <a:solidFill>
                  <a:srgbClr val="F8CF2C"/>
                </a:solidFill>
                <a:latin typeface="Montserrat Classic"/>
              </a:rPr>
              <a:t>  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DE7056B5-06C3-496D-8FF1-13E8002D1BE1}"/>
              </a:ext>
            </a:extLst>
          </p:cNvPr>
          <p:cNvSpPr txBox="1"/>
          <p:nvPr/>
        </p:nvSpPr>
        <p:spPr>
          <a:xfrm>
            <a:off x="8424964" y="6626120"/>
            <a:ext cx="9146685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39"/>
              </a:lnSpc>
            </a:pPr>
            <a:endParaRPr lang="en-US" sz="4200" b="1" i="0" spc="-42" dirty="0">
              <a:solidFill>
                <a:srgbClr val="F8CF2C"/>
              </a:solidFill>
              <a:latin typeface="Montserrat Classic"/>
            </a:endParaRPr>
          </a:p>
          <a:p>
            <a:pPr algn="r">
              <a:lnSpc>
                <a:spcPts val="5039"/>
              </a:lnSpc>
            </a:pPr>
            <a:endParaRPr lang="en-US" sz="4200" b="1" spc="-42" dirty="0">
              <a:solidFill>
                <a:srgbClr val="F8CF2C"/>
              </a:solidFill>
              <a:latin typeface="Montserrat Classic"/>
            </a:endParaRPr>
          </a:p>
          <a:p>
            <a:pPr algn="r">
              <a:lnSpc>
                <a:spcPts val="5039"/>
              </a:lnSpc>
            </a:pPr>
            <a:r>
              <a:rPr lang="en-US" sz="4400" b="1" i="0" spc="-42" dirty="0">
                <a:solidFill>
                  <a:srgbClr val="F8CF2C"/>
                </a:solidFill>
                <a:latin typeface="Montserrat Classic"/>
              </a:rPr>
              <a:t>Conversa com </a:t>
            </a:r>
            <a:r>
              <a:rPr lang="en-US" sz="4400" b="1" i="0" spc="-42" dirty="0" err="1">
                <a:solidFill>
                  <a:srgbClr val="F8CF2C"/>
                </a:solidFill>
                <a:latin typeface="Montserrat Classic"/>
              </a:rPr>
              <a:t>profissionais</a:t>
            </a:r>
            <a:r>
              <a:rPr lang="en-US" sz="4400" b="1" i="0" spc="-42" dirty="0">
                <a:solidFill>
                  <a:srgbClr val="F8CF2C"/>
                </a:solidFill>
                <a:latin typeface="Montserrat Classic"/>
              </a:rPr>
              <a:t> </a:t>
            </a:r>
            <a:r>
              <a:rPr lang="en-US" sz="4400" b="1" i="0" spc="-42" dirty="0" err="1">
                <a:solidFill>
                  <a:srgbClr val="F8CF2C"/>
                </a:solidFill>
                <a:latin typeface="Montserrat Classic"/>
              </a:rPr>
              <a:t>brasileiros</a:t>
            </a:r>
            <a:endParaRPr lang="en-US" sz="4400" b="1" i="0" spc="-50" dirty="0">
              <a:solidFill>
                <a:srgbClr val="F8CF2C"/>
              </a:solidFill>
              <a:latin typeface="Montserrat Classic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3CB91CD9-9A31-4788-ACC1-9781E40AFC2C}"/>
              </a:ext>
            </a:extLst>
          </p:cNvPr>
          <p:cNvSpPr txBox="1"/>
          <p:nvPr/>
        </p:nvSpPr>
        <p:spPr>
          <a:xfrm>
            <a:off x="228600" y="1808019"/>
            <a:ext cx="8706255" cy="696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b="1" i="0" spc="-50" dirty="0" err="1">
                <a:solidFill>
                  <a:srgbClr val="F8CF2C"/>
                </a:solidFill>
                <a:latin typeface="Montserrat Classic"/>
              </a:rPr>
              <a:t>Pesquisa</a:t>
            </a:r>
            <a:r>
              <a:rPr lang="en-US" sz="4800" b="1" i="0" spc="-50" dirty="0">
                <a:solidFill>
                  <a:srgbClr val="F8CF2C"/>
                </a:solidFill>
                <a:latin typeface="Montserrat Classic"/>
              </a:rPr>
              <a:t> com </a:t>
            </a:r>
            <a:r>
              <a:rPr lang="en-US" sz="4800" b="1" i="0" spc="-50" dirty="0" err="1" smtClean="0">
                <a:solidFill>
                  <a:srgbClr val="F8CF2C"/>
                </a:solidFill>
                <a:latin typeface="Montserrat Classic"/>
              </a:rPr>
              <a:t>professores</a:t>
            </a:r>
            <a:r>
              <a:rPr lang="en-US" sz="4800" b="1" i="0" spc="-50" dirty="0" smtClean="0">
                <a:solidFill>
                  <a:srgbClr val="F8CF2C"/>
                </a:solidFill>
                <a:latin typeface="Montserrat Classic"/>
              </a:rPr>
              <a:t> </a:t>
            </a:r>
            <a:endParaRPr lang="en-US" sz="4800" b="1" i="0" spc="-50" dirty="0">
              <a:solidFill>
                <a:srgbClr val="F8CF2C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252827">
              <a:alpha val="89803"/>
            </a:srgbClr>
          </a:solidFill>
        </p:spPr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59A5A5C-789C-4E73-8DFA-53B172563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5" y="438750"/>
            <a:ext cx="13277850" cy="94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46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88" t="16228" r="38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0061" y="6096000"/>
            <a:ext cx="5143500" cy="3429000"/>
          </a:xfrm>
          <a:prstGeom prst="rect">
            <a:avLst/>
          </a:prstGeom>
          <a:solidFill>
            <a:srgbClr val="F8CF2C">
              <a:alpha val="8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6570311" y="6096000"/>
            <a:ext cx="5143500" cy="3429000"/>
          </a:xfrm>
          <a:prstGeom prst="rect">
            <a:avLst/>
          </a:prstGeom>
          <a:solidFill>
            <a:srgbClr val="F8CF2C">
              <a:alpha val="8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2380561" y="6096000"/>
            <a:ext cx="5143500" cy="3429000"/>
          </a:xfrm>
          <a:prstGeom prst="rect">
            <a:avLst/>
          </a:prstGeom>
          <a:solidFill>
            <a:srgbClr val="F8CF2C">
              <a:alpha val="89803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1184783" y="7231420"/>
            <a:ext cx="4225417" cy="1100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0" i="0" spc="223">
                <a:solidFill>
                  <a:srgbClr val="252827"/>
                </a:solidFill>
                <a:latin typeface="Montserrat Classic"/>
              </a:rPr>
              <a:t>PRÁTICAS PEDAGÓGICAS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31292" y="7231420"/>
            <a:ext cx="4225417" cy="166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0" i="0" spc="223">
                <a:solidFill>
                  <a:srgbClr val="252827"/>
                </a:solidFill>
                <a:latin typeface="Montserrat Classic"/>
              </a:rPr>
              <a:t>ARQUITETO E URBANISTA NA ESCOLA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30200" y="7231420"/>
            <a:ext cx="4225417" cy="108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223">
                <a:solidFill>
                  <a:srgbClr val="252827"/>
                </a:solidFill>
                <a:latin typeface="Montserrat Classic"/>
              </a:rPr>
              <a:t>CAPACITAÇÃO DE PROFESSORES</a:t>
            </a:r>
            <a:endParaRPr lang="en-US" sz="3199" b="0" i="0" spc="223">
              <a:solidFill>
                <a:srgbClr val="252827"/>
              </a:solidFill>
              <a:latin typeface="Montserrat Classi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305380" y="486205"/>
            <a:ext cx="11677241" cy="107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b="1" i="0" spc="-70">
                <a:solidFill>
                  <a:srgbClr val="F8CF2C"/>
                </a:solidFill>
                <a:latin typeface="Montserrat Classic"/>
              </a:rPr>
              <a:t>PROGRAMA CAU EDUCA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4659" r="6146"/>
          <a:stretch>
            <a:fillRect/>
          </a:stretch>
        </p:blipFill>
        <p:spPr>
          <a:xfrm>
            <a:off x="760061" y="1849065"/>
            <a:ext cx="5143500" cy="36329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20200" b="15400"/>
          <a:stretch>
            <a:fillRect/>
          </a:stretch>
        </p:blipFill>
        <p:spPr>
          <a:xfrm>
            <a:off x="6570311" y="1849065"/>
            <a:ext cx="5143500" cy="36329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3624" b="1853"/>
          <a:stretch>
            <a:fillRect/>
          </a:stretch>
        </p:blipFill>
        <p:spPr>
          <a:xfrm>
            <a:off x="12179567" y="1849065"/>
            <a:ext cx="5344494" cy="3632996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DC1301B0-3A52-42B1-B152-AA2833FEA5DD}"/>
              </a:ext>
            </a:extLst>
          </p:cNvPr>
          <p:cNvSpPr/>
          <p:nvPr/>
        </p:nvSpPr>
        <p:spPr>
          <a:xfrm>
            <a:off x="294305" y="1561670"/>
            <a:ext cx="3308127" cy="2076476"/>
          </a:xfrm>
          <a:prstGeom prst="rect">
            <a:avLst/>
          </a:prstGeom>
          <a:solidFill>
            <a:srgbClr val="F8CF2C">
              <a:alpha val="89803"/>
            </a:srgbClr>
          </a:solidFill>
        </p:spPr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1F9263A4-A1B2-4552-968E-27A772C88162}"/>
              </a:ext>
            </a:extLst>
          </p:cNvPr>
          <p:cNvSpPr txBox="1"/>
          <p:nvPr/>
        </p:nvSpPr>
        <p:spPr>
          <a:xfrm>
            <a:off x="-219520" y="1884589"/>
            <a:ext cx="4225417" cy="108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223">
                <a:solidFill>
                  <a:srgbClr val="252827"/>
                </a:solidFill>
                <a:latin typeface="Montserrat Classic"/>
              </a:rPr>
              <a:t>SITE</a:t>
            </a:r>
          </a:p>
          <a:p>
            <a:pPr algn="ctr">
              <a:lnSpc>
                <a:spcPts val="4479"/>
              </a:lnSpc>
            </a:pPr>
            <a:r>
              <a:rPr lang="en-US" sz="3199" spc="223">
                <a:solidFill>
                  <a:srgbClr val="252827"/>
                </a:solidFill>
                <a:latin typeface="Montserrat Classic"/>
              </a:rPr>
              <a:t>CAU EDUCA</a:t>
            </a:r>
            <a:endParaRPr lang="en-US" sz="3199" b="0" i="0" spc="223">
              <a:solidFill>
                <a:srgbClr val="252827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142991" y="6121940"/>
            <a:ext cx="5143500" cy="3429000"/>
          </a:xfrm>
          <a:prstGeom prst="rect">
            <a:avLst/>
          </a:prstGeom>
          <a:solidFill>
            <a:srgbClr val="F8CF2C">
              <a:alpha val="8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9980358" y="6096000"/>
            <a:ext cx="5143500" cy="3429000"/>
          </a:xfrm>
          <a:prstGeom prst="rect">
            <a:avLst/>
          </a:prstGeom>
          <a:solidFill>
            <a:srgbClr val="F8CF2C">
              <a:alpha val="89803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3413212" y="7257360"/>
            <a:ext cx="4225417" cy="1100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0" i="0" spc="223">
                <a:solidFill>
                  <a:srgbClr val="252827"/>
                </a:solidFill>
                <a:latin typeface="Montserrat Classic"/>
              </a:rPr>
              <a:t>PRÁTICAS PEDAGÓGICAS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39400" y="6622602"/>
            <a:ext cx="4225417" cy="2243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0" i="0" spc="223">
                <a:solidFill>
                  <a:srgbClr val="252827"/>
                </a:solidFill>
                <a:latin typeface="Montserrat Classic"/>
              </a:rPr>
              <a:t>AÇÕES DE ARQUITETOS E URBANISTAS NA ESCOLA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19600" y="327207"/>
            <a:ext cx="11677241" cy="107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b="1" i="0" spc="-70">
                <a:solidFill>
                  <a:schemeClr val="bg2"/>
                </a:solidFill>
                <a:latin typeface="Montserrat Classic"/>
              </a:rPr>
              <a:t>HOTSITE CAU EDUCA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8882" y="1028700"/>
            <a:ext cx="4765859" cy="47658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60506" y="1402672"/>
            <a:ext cx="3926704" cy="38985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77321" y="2880866"/>
            <a:ext cx="6129477" cy="199796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7C8B4FF-07A3-4073-A3CE-206452E6BE8C}"/>
              </a:ext>
            </a:extLst>
          </p:cNvPr>
          <p:cNvSpPr txBox="1"/>
          <p:nvPr/>
        </p:nvSpPr>
        <p:spPr>
          <a:xfrm>
            <a:off x="4572000" y="4833154"/>
            <a:ext cx="9144000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6000" b="1" i="0" spc="-44" dirty="0">
                <a:solidFill>
                  <a:srgbClr val="F8CF2C"/>
                </a:solidFill>
                <a:latin typeface="Montserrat Classic"/>
              </a:rPr>
              <a:t>CONCURSO NACIONAL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2251" y="3848100"/>
            <a:ext cx="4476950" cy="4368255"/>
          </a:xfrm>
          <a:prstGeom prst="rect">
            <a:avLst/>
          </a:prstGeom>
          <a:solidFill>
            <a:srgbClr val="F8CF2C">
              <a:alpha val="8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5715000" y="394468"/>
            <a:ext cx="6000750" cy="9606376"/>
          </a:xfrm>
          <a:prstGeom prst="rect">
            <a:avLst/>
          </a:prstGeom>
          <a:solidFill>
            <a:srgbClr val="F8CF2C">
              <a:alpha val="8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2782547" y="571500"/>
            <a:ext cx="5124454" cy="5467793"/>
          </a:xfrm>
          <a:prstGeom prst="rect">
            <a:avLst/>
          </a:prstGeom>
          <a:solidFill>
            <a:srgbClr val="F8CF2C">
              <a:alpha val="89803"/>
            </a:srgb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5" name="TextBox 5"/>
          <p:cNvSpPr txBox="1"/>
          <p:nvPr/>
        </p:nvSpPr>
        <p:spPr>
          <a:xfrm>
            <a:off x="609600" y="4098707"/>
            <a:ext cx="4248351" cy="3974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 spc="223" dirty="0">
                <a:solidFill>
                  <a:srgbClr val="252827"/>
                </a:solidFill>
                <a:latin typeface="Montserrat Classic"/>
              </a:rPr>
              <a:t>DIVULGAÇÃO</a:t>
            </a:r>
          </a:p>
          <a:p>
            <a:pPr algn="ctr">
              <a:lnSpc>
                <a:spcPts val="4479"/>
              </a:lnSpc>
            </a:pPr>
            <a:r>
              <a:rPr lang="en-US" sz="3199" b="1" spc="223" dirty="0">
                <a:solidFill>
                  <a:srgbClr val="252827"/>
                </a:solidFill>
                <a:latin typeface="Montserrat Classic"/>
              </a:rPr>
              <a:t>RESULTADO</a:t>
            </a:r>
            <a:endParaRPr lang="en-US" sz="3199" b="1" i="0" spc="223" dirty="0">
              <a:solidFill>
                <a:srgbClr val="252827"/>
              </a:solidFill>
              <a:latin typeface="Montserrat Classic"/>
            </a:endParaRPr>
          </a:p>
          <a:p>
            <a:pPr algn="ctr">
              <a:lnSpc>
                <a:spcPts val="4479"/>
              </a:lnSpc>
            </a:pPr>
            <a:r>
              <a:rPr lang="en-US" sz="3199" b="1" i="0" spc="223" dirty="0">
                <a:solidFill>
                  <a:srgbClr val="252827"/>
                </a:solidFill>
                <a:latin typeface="Montserrat Classic"/>
              </a:rPr>
              <a:t>FINAL</a:t>
            </a:r>
          </a:p>
          <a:p>
            <a:pPr algn="ctr">
              <a:lnSpc>
                <a:spcPts val="4479"/>
              </a:lnSpc>
            </a:pPr>
            <a:endParaRPr lang="en-US" sz="3199" b="1" spc="223" dirty="0">
              <a:solidFill>
                <a:srgbClr val="252827"/>
              </a:solidFill>
              <a:latin typeface="Montserrat Classic"/>
            </a:endParaRPr>
          </a:p>
          <a:p>
            <a:pPr algn="ctr">
              <a:lnSpc>
                <a:spcPts val="4479"/>
              </a:lnSpc>
            </a:pPr>
            <a:r>
              <a:rPr lang="en-US" sz="3199" b="1" i="0" spc="223" dirty="0">
                <a:solidFill>
                  <a:srgbClr val="252827"/>
                </a:solidFill>
                <a:latin typeface="Montserrat Classic"/>
              </a:rPr>
              <a:t>113ª PLENÁRIA ORDINÁRIA CAU BRASIL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72003" y="852121"/>
            <a:ext cx="5105400" cy="8656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4400" b="1" spc="223" dirty="0">
                <a:solidFill>
                  <a:srgbClr val="252827"/>
                </a:solidFill>
                <a:latin typeface="Montserrat Classic"/>
              </a:rPr>
              <a:t>163 INSCRIÇÕES</a:t>
            </a:r>
          </a:p>
          <a:p>
            <a:pPr algn="ctr">
              <a:lnSpc>
                <a:spcPts val="4479"/>
              </a:lnSpc>
            </a:pPr>
            <a:endParaRPr lang="en-US" sz="2400" b="1" spc="223" dirty="0">
              <a:solidFill>
                <a:srgbClr val="252827"/>
              </a:solidFill>
              <a:latin typeface="Montserrat Classic"/>
            </a:endParaRPr>
          </a:p>
          <a:p>
            <a:pPr algn="ctr">
              <a:lnSpc>
                <a:spcPts val="4479"/>
              </a:lnSpc>
            </a:pPr>
            <a:endParaRPr lang="en-US" sz="2400" b="1" spc="223" dirty="0">
              <a:solidFill>
                <a:srgbClr val="252827"/>
              </a:solidFill>
              <a:latin typeface="Montserrat Classic"/>
            </a:endParaRPr>
          </a:p>
          <a:p>
            <a:pPr algn="ctr">
              <a:lnSpc>
                <a:spcPts val="4479"/>
              </a:lnSpc>
            </a:pPr>
            <a:r>
              <a:rPr lang="en-US" sz="2800" b="1" spc="223" dirty="0" smtClean="0">
                <a:solidFill>
                  <a:srgbClr val="252827"/>
                </a:solidFill>
                <a:latin typeface="Montserrat Classic"/>
              </a:rPr>
              <a:t> </a:t>
            </a:r>
            <a:r>
              <a:rPr lang="en-US" sz="2800" b="1" spc="223" dirty="0">
                <a:solidFill>
                  <a:srgbClr val="252827"/>
                </a:solidFill>
                <a:latin typeface="Montserrat Classic"/>
              </a:rPr>
              <a:t>130 </a:t>
            </a:r>
            <a:r>
              <a:rPr lang="en-US" sz="2800" b="1" spc="223" dirty="0" smtClean="0">
                <a:solidFill>
                  <a:srgbClr val="252827"/>
                </a:solidFill>
                <a:latin typeface="Montserrat Classic"/>
              </a:rPr>
              <a:t>ANALISADAS</a:t>
            </a:r>
            <a:endParaRPr lang="en-US" sz="2800" b="1" spc="223" dirty="0">
              <a:solidFill>
                <a:srgbClr val="252827"/>
              </a:solidFill>
              <a:latin typeface="Montserrat Classic"/>
            </a:endParaRPr>
          </a:p>
          <a:p>
            <a:pPr algn="ctr">
              <a:lnSpc>
                <a:spcPts val="4479"/>
              </a:lnSpc>
            </a:pPr>
            <a:endParaRPr lang="en-US" sz="2800" b="1" spc="223" dirty="0" smtClean="0">
              <a:solidFill>
                <a:srgbClr val="252827"/>
              </a:solidFill>
              <a:latin typeface="Montserrat Classic"/>
            </a:endParaRPr>
          </a:p>
          <a:p>
            <a:pPr algn="ctr">
              <a:lnSpc>
                <a:spcPts val="4479"/>
              </a:lnSpc>
            </a:pPr>
            <a:r>
              <a:rPr lang="en-US" sz="2800" b="1" spc="223" dirty="0" smtClean="0">
                <a:solidFill>
                  <a:srgbClr val="252827"/>
                </a:solidFill>
                <a:latin typeface="Montserrat Classic"/>
              </a:rPr>
              <a:t>78 </a:t>
            </a:r>
            <a:r>
              <a:rPr lang="en-US" sz="2800" b="1" spc="223" dirty="0">
                <a:solidFill>
                  <a:srgbClr val="252827"/>
                </a:solidFill>
                <a:latin typeface="Montserrat Classic"/>
              </a:rPr>
              <a:t>NA CATEGORIA PRÁTICAS PEDAGÓGICAS</a:t>
            </a:r>
          </a:p>
          <a:p>
            <a:pPr algn="ctr">
              <a:lnSpc>
                <a:spcPts val="4479"/>
              </a:lnSpc>
            </a:pPr>
            <a:endParaRPr lang="en-US" sz="2800" b="1" spc="223" dirty="0">
              <a:solidFill>
                <a:srgbClr val="252827"/>
              </a:solidFill>
              <a:latin typeface="Montserrat Classic"/>
            </a:endParaRPr>
          </a:p>
          <a:p>
            <a:pPr algn="ctr">
              <a:lnSpc>
                <a:spcPts val="4479"/>
              </a:lnSpc>
            </a:pPr>
            <a:r>
              <a:rPr lang="en-US" sz="2800" b="1" spc="223" dirty="0">
                <a:solidFill>
                  <a:srgbClr val="252827"/>
                </a:solidFill>
                <a:latin typeface="Montserrat Classic"/>
              </a:rPr>
              <a:t>52 NA CATEGORIA AÇÕES DE ARQUITETO E URBANISTA NA ESCOLA</a:t>
            </a:r>
          </a:p>
          <a:p>
            <a:pPr algn="ctr">
              <a:lnSpc>
                <a:spcPts val="4479"/>
              </a:lnSpc>
            </a:pPr>
            <a:endParaRPr lang="en-US" sz="2400" b="1" spc="223" dirty="0">
              <a:solidFill>
                <a:srgbClr val="252827"/>
              </a:solidFill>
              <a:latin typeface="Montserrat Classic"/>
            </a:endParaRPr>
          </a:p>
          <a:p>
            <a:pPr algn="ctr">
              <a:lnSpc>
                <a:spcPts val="4479"/>
              </a:lnSpc>
            </a:pPr>
            <a:endParaRPr lang="en-US" sz="2400" b="1" spc="223" dirty="0">
              <a:solidFill>
                <a:srgbClr val="252827"/>
              </a:solidFill>
              <a:latin typeface="Montserrat Classic"/>
            </a:endParaRPr>
          </a:p>
          <a:p>
            <a:pPr algn="ctr">
              <a:lnSpc>
                <a:spcPts val="4479"/>
              </a:lnSpc>
            </a:pPr>
            <a:endParaRPr lang="en-US" sz="2400" b="1" spc="223" dirty="0">
              <a:solidFill>
                <a:srgbClr val="252827"/>
              </a:solidFill>
              <a:latin typeface="Montserrat Classi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133202" y="1080245"/>
            <a:ext cx="4423144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800" b="0" i="0" spc="223" dirty="0" smtClean="0">
                <a:solidFill>
                  <a:srgbClr val="252827"/>
                </a:solidFill>
                <a:latin typeface="Montserrat Classic"/>
              </a:rPr>
              <a:t> 21 </a:t>
            </a:r>
            <a:r>
              <a:rPr lang="en-US" sz="2800" b="0" i="0" spc="223" dirty="0">
                <a:solidFill>
                  <a:srgbClr val="252827"/>
                </a:solidFill>
                <a:latin typeface="Montserrat Classic"/>
              </a:rPr>
              <a:t>PREMIADOS </a:t>
            </a:r>
            <a:endParaRPr lang="en-US" sz="2800" b="0" i="0" spc="223" dirty="0" smtClean="0">
              <a:solidFill>
                <a:srgbClr val="252827"/>
              </a:solidFill>
              <a:latin typeface="Montserrat Classic"/>
            </a:endParaRPr>
          </a:p>
          <a:p>
            <a:pPr algn="ctr">
              <a:lnSpc>
                <a:spcPts val="4479"/>
              </a:lnSpc>
            </a:pPr>
            <a:endParaRPr lang="en-US" sz="2800" b="0" i="0" spc="223" dirty="0" smtClean="0">
              <a:solidFill>
                <a:srgbClr val="252827"/>
              </a:solidFill>
              <a:latin typeface="Montserrat Classic"/>
            </a:endParaRPr>
          </a:p>
          <a:p>
            <a:pPr algn="ctr">
              <a:lnSpc>
                <a:spcPts val="4479"/>
              </a:lnSpc>
            </a:pPr>
            <a:r>
              <a:rPr lang="en-US" sz="2800" b="0" i="0" spc="223" dirty="0" smtClean="0">
                <a:solidFill>
                  <a:srgbClr val="252827"/>
                </a:solidFill>
                <a:latin typeface="Montserrat Classic"/>
              </a:rPr>
              <a:t>8 </a:t>
            </a:r>
            <a:r>
              <a:rPr lang="en-US" sz="2800" b="0" i="0" spc="223" dirty="0">
                <a:solidFill>
                  <a:srgbClr val="252827"/>
                </a:solidFill>
                <a:latin typeface="Montserrat Classic"/>
              </a:rPr>
              <a:t>MENÇÕES </a:t>
            </a:r>
            <a:r>
              <a:rPr lang="en-US" sz="2800" b="0" i="0" spc="223" dirty="0" smtClean="0">
                <a:solidFill>
                  <a:srgbClr val="252827"/>
                </a:solidFill>
                <a:latin typeface="Montserrat Classic"/>
              </a:rPr>
              <a:t>HONROSAS</a:t>
            </a:r>
            <a:endParaRPr lang="en-US" sz="2800" b="0" i="0" spc="223" dirty="0">
              <a:solidFill>
                <a:srgbClr val="252827"/>
              </a:solidFill>
              <a:latin typeface="Montserrat Classic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28136" y="2746574"/>
            <a:ext cx="3182515" cy="12093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384306" flipV="1">
            <a:off x="11044742" y="1376105"/>
            <a:ext cx="2292135" cy="57955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CEBE2DE-7157-49BD-A1DA-5724ED7E7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547" y="6956519"/>
            <a:ext cx="5124454" cy="25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35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477</Words>
  <Application>Microsoft Office PowerPoint</Application>
  <PresentationFormat>Personalizar</PresentationFormat>
  <Paragraphs>79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Montserrat Classic</vt:lpstr>
      <vt:lpstr>Times</vt:lpstr>
      <vt:lpstr>Arial</vt:lpstr>
      <vt:lpstr>Montserrat Light</vt:lpstr>
      <vt:lpstr>Calibri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</dc:title>
  <dc:creator>Isabela Muller Menezes</dc:creator>
  <cp:lastModifiedBy>Joselia Da Silva Alves</cp:lastModifiedBy>
  <cp:revision>19</cp:revision>
  <dcterms:created xsi:type="dcterms:W3CDTF">2006-08-16T00:00:00Z</dcterms:created>
  <dcterms:modified xsi:type="dcterms:W3CDTF">2023-05-17T02:42:03Z</dcterms:modified>
  <dc:identifier>DADnD-aD71w</dc:identifier>
</cp:coreProperties>
</file>