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</p:sldMasterIdLst>
  <p:notesMasterIdLst>
    <p:notesMasterId r:id="rId24"/>
  </p:notesMasterIdLst>
  <p:sldIdLst>
    <p:sldId id="256" r:id="rId6"/>
    <p:sldId id="429" r:id="rId7"/>
    <p:sldId id="264" r:id="rId8"/>
    <p:sldId id="265" r:id="rId9"/>
    <p:sldId id="266" r:id="rId10"/>
    <p:sldId id="430" r:id="rId11"/>
    <p:sldId id="269" r:id="rId12"/>
    <p:sldId id="268" r:id="rId13"/>
    <p:sldId id="431" r:id="rId14"/>
    <p:sldId id="417" r:id="rId15"/>
    <p:sldId id="432" r:id="rId16"/>
    <p:sldId id="433" r:id="rId17"/>
    <p:sldId id="427" r:id="rId18"/>
    <p:sldId id="425" r:id="rId19"/>
    <p:sldId id="434" r:id="rId20"/>
    <p:sldId id="428" r:id="rId21"/>
    <p:sldId id="435" r:id="rId22"/>
    <p:sldId id="43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>
            <a:extLst>
              <a:ext uri="{FF2B5EF4-FFF2-40B4-BE49-F238E27FC236}">
                <a16:creationId xmlns:a16="http://schemas.microsoft.com/office/drawing/2014/main" id="{A29D381E-9A71-25D8-EEB4-03EFE7A51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Espaço Reservado para Anotações 2">
            <a:extLst>
              <a:ext uri="{FF2B5EF4-FFF2-40B4-BE49-F238E27FC236}">
                <a16:creationId xmlns:a16="http://schemas.microsoft.com/office/drawing/2014/main" id="{7C47D533-D9DA-3B05-D8F6-4BA7C547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5" name="Espaço Reservado para Número de Slide 3">
            <a:extLst>
              <a:ext uri="{FF2B5EF4-FFF2-40B4-BE49-F238E27FC236}">
                <a16:creationId xmlns:a16="http://schemas.microsoft.com/office/drawing/2014/main" id="{B19BD1D6-B75C-7B3B-B14F-2E3597EB0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31C88-EEE2-504E-B5CF-8F860F06720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>
            <a:extLst>
              <a:ext uri="{FF2B5EF4-FFF2-40B4-BE49-F238E27FC236}">
                <a16:creationId xmlns:a16="http://schemas.microsoft.com/office/drawing/2014/main" id="{A29D381E-9A71-25D8-EEB4-03EFE7A51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Espaço Reservado para Anotações 2">
            <a:extLst>
              <a:ext uri="{FF2B5EF4-FFF2-40B4-BE49-F238E27FC236}">
                <a16:creationId xmlns:a16="http://schemas.microsoft.com/office/drawing/2014/main" id="{7C47D533-D9DA-3B05-D8F6-4BA7C547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5" name="Espaço Reservado para Número de Slide 3">
            <a:extLst>
              <a:ext uri="{FF2B5EF4-FFF2-40B4-BE49-F238E27FC236}">
                <a16:creationId xmlns:a16="http://schemas.microsoft.com/office/drawing/2014/main" id="{B19BD1D6-B75C-7B3B-B14F-2E3597EB0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31C88-EEE2-504E-B5CF-8F860F06720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15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>
            <a:extLst>
              <a:ext uri="{FF2B5EF4-FFF2-40B4-BE49-F238E27FC236}">
                <a16:creationId xmlns:a16="http://schemas.microsoft.com/office/drawing/2014/main" id="{A29D381E-9A71-25D8-EEB4-03EFE7A51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Espaço Reservado para Anotações 2">
            <a:extLst>
              <a:ext uri="{FF2B5EF4-FFF2-40B4-BE49-F238E27FC236}">
                <a16:creationId xmlns:a16="http://schemas.microsoft.com/office/drawing/2014/main" id="{7C47D533-D9DA-3B05-D8F6-4BA7C547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5" name="Espaço Reservado para Número de Slide 3">
            <a:extLst>
              <a:ext uri="{FF2B5EF4-FFF2-40B4-BE49-F238E27FC236}">
                <a16:creationId xmlns:a16="http://schemas.microsoft.com/office/drawing/2014/main" id="{B19BD1D6-B75C-7B3B-B14F-2E3597EB0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31C88-EEE2-504E-B5CF-8F860F06720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018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>
            <a:extLst>
              <a:ext uri="{FF2B5EF4-FFF2-40B4-BE49-F238E27FC236}">
                <a16:creationId xmlns:a16="http://schemas.microsoft.com/office/drawing/2014/main" id="{A29D381E-9A71-25D8-EEB4-03EFE7A51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Espaço Reservado para Anotações 2">
            <a:extLst>
              <a:ext uri="{FF2B5EF4-FFF2-40B4-BE49-F238E27FC236}">
                <a16:creationId xmlns:a16="http://schemas.microsoft.com/office/drawing/2014/main" id="{7C47D533-D9DA-3B05-D8F6-4BA7C547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5" name="Espaço Reservado para Número de Slide 3">
            <a:extLst>
              <a:ext uri="{FF2B5EF4-FFF2-40B4-BE49-F238E27FC236}">
                <a16:creationId xmlns:a16="http://schemas.microsoft.com/office/drawing/2014/main" id="{B19BD1D6-B75C-7B3B-B14F-2E3597EB0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31C88-EEE2-504E-B5CF-8F860F06720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3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928" y="3191625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507" y="2091606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5/13/2023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B4316F-7CCB-66A5-385F-C0164EB2E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084" y="5525536"/>
            <a:ext cx="999831" cy="110347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F6431-42B0-BB4C-985A-9766D5846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48B2F-06F9-F665-3A67-2DE750448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FB851D-58AE-6C3A-A00D-F2E17B62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CB43A-FA69-EC83-9412-0082E4A9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6F1BB1-8406-66D2-8A53-7FE2875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7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197D-C180-1156-E75A-218AD162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8462EC-B008-DCC6-8073-3CE123882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197A81-B3C9-E1B2-7FCD-8C81E8B0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01DD9-E02B-4B7F-DFE4-E14758B9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E4121E-1C7C-261F-E51A-402F595B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4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18375F-3363-06BD-DC86-2319A6356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6984" y="5956293"/>
            <a:ext cx="693313" cy="765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8F2A4-C790-409E-A022-E5623CA3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7661C2-CC92-B06A-32C5-22567F6B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302306-A956-9138-41B8-4B3937FF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9D9CF-3287-BB31-C2E2-10249C63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DF3187-0FCB-D5CD-CDB7-549A0A11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08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50A22-9EED-D8C1-3DEC-1CEE411E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054DD-AF94-4DEF-53E8-684C8D385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93C07B-FAA8-8241-541A-2365C3E6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1CAEB4-40D7-5C29-9810-BDBA4595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1B5EEE-70F9-19F3-28F8-A67543CB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2DC95-CCF9-41F7-8507-F9E6DC4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17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A110F-E3E5-8E55-9247-CA03A0F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73E32A-207C-406A-86EE-6F8B689B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F8F3D-CE01-7DE6-D073-CCE08B45A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4E1EE9-2C29-F9D5-3F73-EFB835767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941C9B-4BAC-1536-F79A-E5B7242B8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F40F99-02BE-773E-B012-BD43ACA9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399A12-40DE-0229-603A-7689AC77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A0505E-5451-B035-AA0F-7B4A35AF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80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77154-C1B8-A063-02E1-43C15B90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D0E31E-4CC2-2038-5436-F2F343C6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EC9EEB-F65A-D76B-DCBB-5D133002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B6D25-B1F5-4B50-4023-CD215549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95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1D08A1-A209-6B5A-422C-146B5FB8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EDA7CB-A89A-3A9E-228C-74507437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3876EF-B64C-9FBC-2AF5-36EBD905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7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FCE59-9D28-9EAA-0743-C0E28F3C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09B54F-A9B4-D4BC-60AB-9CBD9FC0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0279F6-4B2C-A272-C32D-AEB7D8C03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27440A-F171-FE8C-6EDF-322E027F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56685D-77AD-C0C6-31F5-7344F3DB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58AC04-3E16-0DD7-8AC9-E02FFCBA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16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3DC3-D627-8734-EC47-1A5BA2A7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5C1C8E-8502-7536-0446-4E5AA1207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52AFC0-A55C-EFEC-3B75-4512B5193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263420-BD0D-65BB-5B6A-792C0136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E9CFFD-C685-4F58-51E3-1A26E50E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678262-B2A9-4846-E7A5-95EECDF9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270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8E2E3-30AF-AB55-9010-1CAA302E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9674FD-9E91-1875-E1BF-61E0842B2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79D607-969E-595F-50AB-43580915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9A4681-AE8B-FBC9-FC40-A71A792B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9A097-0FCC-3058-B52D-9EF4373B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7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2AECBA-9208-0056-40F4-9D1EE2E4C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6A9F32-1C65-8330-E152-3473D56D9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CE162-6D00-970C-8248-DBBE866A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388B5-3309-8AC4-E5A6-B5D78C62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6078F-3852-3A4A-83E7-3DBA574D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47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008AA5-88DC-629E-0BB4-F319ACB6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343FDD-FBA2-FC74-32EA-643609B59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C5113-BDE1-4173-46FD-4C701148E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D308-D196-434E-B0D6-04797E3ED2D6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5CF6A-4088-88E7-63A8-89673642F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DFCAA-7694-59A9-90B6-9CD7F32AF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9770-415C-4F4B-BC38-DE113F4C6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1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652" y="5858895"/>
            <a:ext cx="9144000" cy="7540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Arq. Miriam Addor </a:t>
            </a:r>
          </a:p>
          <a:p>
            <a:r>
              <a:rPr lang="en-US" dirty="0"/>
              <a:t>Vice Presidente AsBEA BR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252" y="4087015"/>
            <a:ext cx="9144000" cy="1641490"/>
          </a:xfrm>
        </p:spPr>
        <p:txBody>
          <a:bodyPr>
            <a:normAutofit/>
          </a:bodyPr>
          <a:lstStyle/>
          <a:p>
            <a:r>
              <a:rPr lang="en-US" sz="4400" b="1" dirty="0"/>
              <a:t>REFORMA TRIBUTÁRIA x INFRAESTRUTURA</a:t>
            </a:r>
            <a:br>
              <a:rPr lang="en-US" sz="5400" dirty="0"/>
            </a:br>
            <a:r>
              <a:rPr lang="en-US" sz="5400" dirty="0" err="1"/>
              <a:t>Ciclo</a:t>
            </a:r>
            <a:r>
              <a:rPr lang="en-US" sz="5400" dirty="0"/>
              <a:t> </a:t>
            </a:r>
            <a:r>
              <a:rPr lang="en-US" sz="5400" dirty="0" err="1"/>
              <a:t>Econômico</a:t>
            </a:r>
            <a:r>
              <a:rPr lang="en-US" sz="5400" dirty="0"/>
              <a:t> da </a:t>
            </a:r>
            <a:r>
              <a:rPr lang="en-US" sz="5400" dirty="0" err="1"/>
              <a:t>Construção</a:t>
            </a:r>
            <a:r>
              <a:rPr lang="en-US" sz="5400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3983C9-E558-341C-F82D-19794927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434" y="1608049"/>
            <a:ext cx="1666366" cy="23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ângulo 1">
            <a:extLst>
              <a:ext uri="{FF2B5EF4-FFF2-40B4-BE49-F238E27FC236}">
                <a16:creationId xmlns:a16="http://schemas.microsoft.com/office/drawing/2014/main" id="{0B607A0F-35D9-E21A-AD8F-DB7780A3A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221" y="1660871"/>
            <a:ext cx="105156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Por quê?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Permitir que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diversos profissionais, que trabalham irregularmente ou utilizam indevidamente o MEI 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(instrumento para profissões não regulamentadas), possam ter uma atividade formal e legal e não precarizada;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Incentivar e dar condições, principalmente para os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profissionais em início de carreira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, de abrir e manter empresas de uma forma simples e fácil,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participar de licitações e prestar serviços de forma regular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O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Simples Nacional 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tem uma tributação muito elevada para empresas de Arquitetura e Urbanismo: mínimo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de 6% para faturamento até 180K 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e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11,20% para a faixa do MEP</a:t>
            </a:r>
            <a:r>
              <a:rPr lang="pt-BR" altLang="pt-BR" sz="2000" dirty="0">
                <a:solidFill>
                  <a:srgbClr val="F2E4F6"/>
                </a:solidFill>
                <a:latin typeface="Arial" panose="020B0604020202020204" pitchFamily="34" charset="0"/>
              </a:rPr>
              <a:t>, fora as demais restrições, o que é um índice altíssimo, se considerarmos que a taxa para empresas de advogados é 4,5%.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887187B-8519-FB92-641C-AACD878ED232}"/>
              </a:ext>
            </a:extLst>
          </p:cNvPr>
          <p:cNvSpPr txBox="1">
            <a:spLocks/>
          </p:cNvSpPr>
          <p:nvPr/>
        </p:nvSpPr>
        <p:spPr>
          <a:xfrm>
            <a:off x="921026" y="265734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5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A475F1B-7074-BB1E-36FC-B188D7F4AA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91905"/>
            <a:ext cx="102346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/>
              <a:t>Art. 1º A Lei Complementar nº 123, de 14 de dezembro de 2006, </a:t>
            </a:r>
            <a:r>
              <a:rPr lang="pt-BR" sz="2000" b="1" i="1" dirty="0">
                <a:solidFill>
                  <a:srgbClr val="FFFF00"/>
                </a:solidFill>
              </a:rPr>
              <a:t>passa a vigorar com a seguinte redação:</a:t>
            </a:r>
          </a:p>
          <a:p>
            <a:pPr algn="just"/>
            <a:endParaRPr lang="pt-BR" sz="2000" i="1" dirty="0"/>
          </a:p>
          <a:p>
            <a:pPr algn="just"/>
            <a:r>
              <a:rPr lang="pt-BR" sz="2000" i="1" dirty="0"/>
              <a:t>“Art. 18-G. O </a:t>
            </a:r>
            <a:r>
              <a:rPr lang="pt-BR" sz="2000" b="1" i="1" dirty="0"/>
              <a:t>Microempreendedor Profissional – MEP </a:t>
            </a:r>
            <a:r>
              <a:rPr lang="pt-BR" sz="2000" i="1" dirty="0"/>
              <a:t>poderá optar por sistemática simplificada de recolhimento de impostos e contribuições, autorizado aos profissionais com atividades do setor de serviços que tenham por finalidade a </a:t>
            </a:r>
            <a:r>
              <a:rPr lang="pt-BR" sz="2000" b="1" i="1" dirty="0"/>
              <a:t>prestação de serviços decorrentes do exercício de atividade intelectual, de natureza técnica, científica, desportiva, artística ou cultural, que constitua profissão regulamentada ou não</a:t>
            </a:r>
            <a:r>
              <a:rPr lang="pt-BR" sz="2000" i="1" dirty="0"/>
              <a:t>, desde que:</a:t>
            </a:r>
          </a:p>
          <a:p>
            <a:pPr algn="just"/>
            <a:endParaRPr lang="pt-BR" sz="2000" i="1" dirty="0"/>
          </a:p>
          <a:p>
            <a:pPr algn="just"/>
            <a:r>
              <a:rPr lang="pt-BR" sz="2000" i="1" dirty="0"/>
              <a:t>I – tenha auferido receita bruta, no ano-calendário anterior, de </a:t>
            </a:r>
            <a:r>
              <a:rPr lang="pt-BR" sz="2000" b="1" i="1" dirty="0"/>
              <a:t>até R$ 240.000,00 (duzentos e quarenta mil reais), ou de até R$ 20.000,00 (vinte mil reais) médio por mês</a:t>
            </a:r>
            <a:r>
              <a:rPr lang="pt-BR" sz="2000" i="1" dirty="0"/>
              <a:t>, no caso de início de atividades ao longo do respectivo ano-calendário; e</a:t>
            </a:r>
          </a:p>
          <a:p>
            <a:pPr algn="just"/>
            <a:endParaRPr lang="pt-BR" sz="2000" i="1" dirty="0"/>
          </a:p>
          <a:p>
            <a:pPr algn="just"/>
            <a:r>
              <a:rPr lang="pt-BR" sz="2000" i="1" dirty="0"/>
              <a:t>II – contrate até </a:t>
            </a:r>
            <a:r>
              <a:rPr lang="pt-BR" sz="2000" b="1" i="1" dirty="0"/>
              <a:t>dois empregados</a:t>
            </a:r>
            <a:r>
              <a:rPr lang="pt-BR" sz="2000" i="1" dirty="0"/>
              <a:t>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3F800CA-2AB3-6395-AE42-2FB817E9428A}"/>
              </a:ext>
            </a:extLst>
          </p:cNvPr>
          <p:cNvSpPr txBox="1">
            <a:spLocks/>
          </p:cNvSpPr>
          <p:nvPr/>
        </p:nvSpPr>
        <p:spPr>
          <a:xfrm>
            <a:off x="838200" y="166342"/>
            <a:ext cx="109396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400" b="1" dirty="0"/>
              <a:t>MEP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sz="44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212981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8B6E13F-70E1-B696-66F5-90533BF1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1700627"/>
            <a:ext cx="10795863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i="1" dirty="0"/>
              <a:t>§ 1º O MEP enquadrado nos termos do caput deste artigo recolherá, na forma regulamentada pelo Comitê Gestor, </a:t>
            </a:r>
            <a:r>
              <a:rPr lang="pt-BR" sz="2400" b="1" i="1" dirty="0">
                <a:solidFill>
                  <a:srgbClr val="FFFF00"/>
                </a:solidFill>
              </a:rPr>
              <a:t>5% (cinco por cento) sobre a receita bruta</a:t>
            </a:r>
            <a:r>
              <a:rPr lang="pt-BR" sz="1800" i="1" dirty="0"/>
              <a:t>, sendo:</a:t>
            </a:r>
          </a:p>
          <a:p>
            <a:pPr algn="just"/>
            <a:endParaRPr lang="pt-BR" sz="1800" i="1" dirty="0"/>
          </a:p>
          <a:p>
            <a:pPr algn="just"/>
            <a:r>
              <a:rPr lang="pt-BR" sz="1800" i="1" dirty="0"/>
              <a:t>I – 20% do valor recolhido a título da contribuição prevista no inciso IV do §3º do art. 18-A; </a:t>
            </a:r>
            <a:r>
              <a:rPr lang="pt-BR" sz="1800" b="1" i="1" dirty="0">
                <a:solidFill>
                  <a:srgbClr val="FFFF00"/>
                </a:solidFill>
              </a:rPr>
              <a:t>(Seguridade Social do Empresário)</a:t>
            </a:r>
          </a:p>
          <a:p>
            <a:pPr algn="just"/>
            <a:r>
              <a:rPr lang="pt-BR" sz="1800" i="1" dirty="0"/>
              <a:t>II – 20% do valor recolhido a título do imposto referido no inciso VII do caput do art. 13 desta Lei Complementar; e </a:t>
            </a:r>
            <a:r>
              <a:rPr lang="pt-BR" sz="1800" b="1" i="1" dirty="0">
                <a:solidFill>
                  <a:srgbClr val="FFFF00"/>
                </a:solidFill>
              </a:rPr>
              <a:t>(ICMS)</a:t>
            </a:r>
          </a:p>
          <a:p>
            <a:pPr algn="just"/>
            <a:r>
              <a:rPr lang="pt-BR" sz="1800" i="1" dirty="0"/>
              <a:t>III – 60% do valor recolhido a título do imposto referido no inciso VIII do caput do art. 13 desta Lei Complementar. </a:t>
            </a:r>
            <a:r>
              <a:rPr lang="pt-BR" sz="1800" b="1" i="1" dirty="0">
                <a:solidFill>
                  <a:srgbClr val="FFFF00"/>
                </a:solidFill>
              </a:rPr>
              <a:t>(ISS)</a:t>
            </a:r>
          </a:p>
          <a:p>
            <a:pPr algn="just"/>
            <a:r>
              <a:rPr lang="pt-BR" sz="1800" i="1" dirty="0"/>
              <a:t>§ 2º Sem prejuízo do disposto nos §§ 1º a 3º do art. 13, o MEP enquadrado nos termos do caput deste artigo </a:t>
            </a:r>
            <a:r>
              <a:rPr lang="pt-BR" sz="1800" b="1" i="1" dirty="0"/>
              <a:t>terá isenção dos  tributos referidos nos incisos I a VI do caput do art. 13</a:t>
            </a:r>
            <a:r>
              <a:rPr lang="pt-BR" sz="1800" i="1" dirty="0"/>
              <a:t>, ressalvado o disposto no art. 18-C. </a:t>
            </a:r>
          </a:p>
          <a:p>
            <a:pPr algn="just"/>
            <a:r>
              <a:rPr lang="pt-BR" sz="1800" i="1" dirty="0"/>
              <a:t>§ 3º Aplica-se ao MEP as </a:t>
            </a:r>
            <a:r>
              <a:rPr lang="pt-BR" sz="1800" b="1" i="1" dirty="0"/>
              <a:t>demais disposições desta Lei </a:t>
            </a:r>
            <a:r>
              <a:rPr lang="pt-BR" sz="1800" i="1" dirty="0"/>
              <a:t>concernentes ao Microempreendedor Individual.” (NR) </a:t>
            </a:r>
          </a:p>
          <a:p>
            <a:pPr algn="just"/>
            <a:r>
              <a:rPr lang="pt-BR" sz="1800" i="1" dirty="0"/>
              <a:t>Art. 2º Esta Lei Complementar entra em vigor na data de sua publicação.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204C29-C0DB-7716-BE69-D1B348B1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6" y="2657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8000" b="1" dirty="0"/>
              <a:t>MEP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sz="4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82645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ângulo 1">
            <a:extLst>
              <a:ext uri="{FF2B5EF4-FFF2-40B4-BE49-F238E27FC236}">
                <a16:creationId xmlns:a16="http://schemas.microsoft.com/office/drawing/2014/main" id="{0B607A0F-35D9-E21A-AD8F-DB7780A3A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22" y="1807387"/>
            <a:ext cx="10014156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Tributação</a:t>
            </a:r>
          </a:p>
          <a:p>
            <a:pPr eaLnBrk="1" hangingPunct="1">
              <a:buFontTx/>
              <a:buChar char="•"/>
            </a:pPr>
            <a:endParaRPr lang="pt-BR" altLang="pt-BR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</a:rPr>
              <a:t>A alíquota proposta é de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5% (cinco por cento)</a:t>
            </a:r>
            <a:r>
              <a:rPr lang="pt-BR" altLang="pt-BR" sz="2000" dirty="0">
                <a:latin typeface="Arial" panose="020B0604020202020204" pitchFamily="34" charset="0"/>
              </a:rPr>
              <a:t>, sendo:</a:t>
            </a:r>
          </a:p>
          <a:p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 20% do valor recolhido a título da contribuição para a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seguridade social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II – 20% do valor recolhido a título do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III – 60% do valor recolhido a título de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</a:rPr>
              <a:t>São isentos os seguintes impostos: </a:t>
            </a:r>
            <a:r>
              <a:rPr lang="pt-BR" altLang="pt-BR" sz="2000" dirty="0">
                <a:solidFill>
                  <a:srgbClr val="FFFF00"/>
                </a:solidFill>
                <a:latin typeface="Arial" panose="020B0604020202020204" pitchFamily="34" charset="0"/>
              </a:rPr>
              <a:t>IRPJ, IPI, CSLL, COFINS, PIS/Pasep e CPP</a:t>
            </a:r>
            <a:r>
              <a:rPr lang="pt-BR" altLang="pt-BR" sz="20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pt-BR" altLang="pt-BR" sz="2000" dirty="0">
              <a:latin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DF34E-3B71-B7A1-021D-C2C2C64837F9}"/>
              </a:ext>
            </a:extLst>
          </p:cNvPr>
          <p:cNvSpPr txBox="1">
            <a:spLocks/>
          </p:cNvSpPr>
          <p:nvPr/>
        </p:nvSpPr>
        <p:spPr>
          <a:xfrm>
            <a:off x="921026" y="265734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5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412398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ângulo 1">
            <a:extLst>
              <a:ext uri="{FF2B5EF4-FFF2-40B4-BE49-F238E27FC236}">
                <a16:creationId xmlns:a16="http://schemas.microsoft.com/office/drawing/2014/main" id="{0B607A0F-35D9-E21A-AD8F-DB7780A3A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932" y="1391242"/>
            <a:ext cx="8351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F2E4F6"/>
                </a:solidFill>
                <a:latin typeface="Arial" panose="020B0604020202020204" pitchFamily="34" charset="0"/>
              </a:rPr>
              <a:t>Quem se enquadrará no MEP?</a:t>
            </a:r>
            <a:endParaRPr lang="pt-BR" altLang="pt-BR" sz="1600" dirty="0">
              <a:solidFill>
                <a:srgbClr val="F2E4F6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24DBE8-FEAA-F44C-70E3-BCA01F4F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42" y="1934027"/>
            <a:ext cx="8191500" cy="40290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1101E87-A0D2-B589-E10A-87AD19892AE6}"/>
              </a:ext>
            </a:extLst>
          </p:cNvPr>
          <p:cNvSpPr txBox="1">
            <a:spLocks/>
          </p:cNvSpPr>
          <p:nvPr/>
        </p:nvSpPr>
        <p:spPr>
          <a:xfrm>
            <a:off x="979100" y="255794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5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74795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E881C9-D34C-24CA-9747-1B22063B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2074103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A proposição foi apensada ao Projeto de Lei Complementar (PLP) nº 562/2010.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latin typeface="DaxCondensed-Bold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Os projetos estão tramitando em conjunto com o PLP nº 30/2021, proposição principal de uma árvore de </a:t>
            </a:r>
            <a:r>
              <a:rPr lang="pt-BR" sz="2800" dirty="0">
                <a:solidFill>
                  <a:schemeClr val="tx1"/>
                </a:solidFill>
                <a:highlight>
                  <a:srgbClr val="F07C00"/>
                </a:highlight>
                <a:latin typeface="DaxCondensed-Bold" pitchFamily="2" charset="0"/>
              </a:rPr>
              <a:t>91 apensados</a:t>
            </a: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latin typeface="DaxCondensed-Bold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Nesse sentido, as matérias serão analisadas pelas </a:t>
            </a:r>
            <a:r>
              <a:rPr lang="pt-BR" sz="2800" dirty="0">
                <a:solidFill>
                  <a:schemeClr val="tx1"/>
                </a:solidFill>
                <a:highlight>
                  <a:srgbClr val="F07C00"/>
                </a:highlight>
                <a:latin typeface="DaxCondensed-Bold" pitchFamily="2" charset="0"/>
              </a:rPr>
              <a:t>Comissões de Finanças e Tributação (CFT)</a:t>
            </a: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, quanto ao mérito e compatibilidade ou adequação orçamentária; e de </a:t>
            </a:r>
            <a:r>
              <a:rPr lang="pt-BR" sz="2800" dirty="0">
                <a:solidFill>
                  <a:schemeClr val="tx1"/>
                </a:solidFill>
                <a:highlight>
                  <a:srgbClr val="F07C00"/>
                </a:highlight>
                <a:latin typeface="DaxCondensed-Bold" pitchFamily="2" charset="0"/>
              </a:rPr>
              <a:t>Constituição e Justiça e de Cidadania (CCJC)</a:t>
            </a: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, para o exame de constitucionalidade, juridicidade e técnica legislativa.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latin typeface="DaxCondensed-Bold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As proposições tramitam em </a:t>
            </a:r>
            <a:r>
              <a:rPr lang="pt-BR" sz="2800" dirty="0">
                <a:solidFill>
                  <a:schemeClr val="tx1"/>
                </a:solidFill>
                <a:highlight>
                  <a:srgbClr val="F07C00"/>
                </a:highlight>
                <a:latin typeface="DaxCondensed-Bold" pitchFamily="2" charset="0"/>
              </a:rPr>
              <a:t>caráter de urgência (Art. 155, RICD)</a:t>
            </a: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 e estão sujeitas à apreciação do Plenário (PLEN) da Câmara dos Deputados. Se aprovados, os </a:t>
            </a:r>
            <a:r>
              <a:rPr lang="pt-BR" sz="2800" dirty="0" err="1">
                <a:solidFill>
                  <a:schemeClr val="tx1"/>
                </a:solidFill>
                <a:latin typeface="DaxCondensed-Bold" pitchFamily="2" charset="0"/>
              </a:rPr>
              <a:t>PLPs</a:t>
            </a:r>
            <a:r>
              <a:rPr lang="pt-BR" sz="2800" dirty="0">
                <a:solidFill>
                  <a:schemeClr val="tx1"/>
                </a:solidFill>
                <a:latin typeface="DaxCondensed-Bold" pitchFamily="2" charset="0"/>
              </a:rPr>
              <a:t> serão remetidos para revisão dos Senado Federal.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8FA9B26-3436-2D36-F9BA-5CDCA39AF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100" y="335308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4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83694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ângulo 1">
            <a:extLst>
              <a:ext uri="{FF2B5EF4-FFF2-40B4-BE49-F238E27FC236}">
                <a16:creationId xmlns:a16="http://schemas.microsoft.com/office/drawing/2014/main" id="{0B607A0F-35D9-E21A-AD8F-DB7780A3A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00" y="1708970"/>
            <a:ext cx="1039477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Vantagens</a:t>
            </a:r>
          </a:p>
          <a:p>
            <a:pPr eaLnBrk="1" hangingPunct="1">
              <a:buFontTx/>
              <a:buChar char="•"/>
            </a:pPr>
            <a:endParaRPr lang="pt-BR" altLang="pt-BR" b="1" dirty="0">
              <a:solidFill>
                <a:srgbClr val="F2E4F6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dirty="0">
                <a:solidFill>
                  <a:srgbClr val="FFFF00"/>
                </a:solidFill>
                <a:latin typeface="DaxCondensed-Bold" pitchFamily="2" charset="0"/>
              </a:rPr>
              <a:t>Aumento da arrecadação</a:t>
            </a:r>
            <a:r>
              <a:rPr lang="pt-BR" altLang="pt-BR" dirty="0">
                <a:latin typeface="DaxCondensed-Bold" pitchFamily="2" charset="0"/>
              </a:rPr>
              <a:t>, uma vez que há uma volume significativo de profissionais na informalidade ou exercendo atividade irregular via MEI de atividade diferente da realmente exercida. </a:t>
            </a:r>
            <a:r>
              <a:rPr lang="pt-BR" altLang="pt-BR" dirty="0">
                <a:solidFill>
                  <a:srgbClr val="FFFF00"/>
                </a:solidFill>
                <a:latin typeface="DaxCondensed-Bold" pitchFamily="2" charset="0"/>
              </a:rPr>
              <a:t>O MEP terá alíquota de 5% sobre o valor bruto. MEI tem um valor fixo de R$71,00</a:t>
            </a:r>
            <a:r>
              <a:rPr lang="pt-BR" altLang="pt-BR" dirty="0">
                <a:latin typeface="DaxCondensed-Bold" pitchFamily="2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dirty="0">
                <a:latin typeface="DaxCondensed-Bold" pitchFamily="2" charset="0"/>
              </a:rPr>
              <a:t>Podemos chamar a proposta de </a:t>
            </a:r>
            <a:r>
              <a:rPr lang="pt-BR" altLang="pt-BR" dirty="0">
                <a:solidFill>
                  <a:srgbClr val="FFFF00"/>
                </a:solidFill>
                <a:latin typeface="DaxCondensed-Bold" pitchFamily="2" charset="0"/>
              </a:rPr>
              <a:t>ganha-ganha:</a:t>
            </a:r>
            <a:r>
              <a:rPr lang="pt-BR" altLang="pt-BR" dirty="0">
                <a:latin typeface="DaxCondensed-Bold" pitchFamily="2" charset="0"/>
              </a:rPr>
              <a:t> ganha o governo, ganha a sociedade, ganha o profissional.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dirty="0">
                <a:latin typeface="DaxCondensed-Bold" pitchFamily="2" charset="0"/>
              </a:rPr>
              <a:t>Segurança para os profissionais e garantia de seguridade social.</a:t>
            </a:r>
          </a:p>
          <a:p>
            <a:pPr algn="just"/>
            <a:r>
              <a:rPr lang="pt-BR" dirty="0">
                <a:latin typeface="DaxCondensed-Bold" pitchFamily="2" charset="0"/>
              </a:rPr>
              <a:t>	</a:t>
            </a:r>
          </a:p>
          <a:p>
            <a:pPr marL="285750" indent="-285750" algn="just">
              <a:buFontTx/>
              <a:buChar char="-"/>
            </a:pPr>
            <a:r>
              <a:rPr lang="pt-BR" altLang="pt-BR" dirty="0">
                <a:solidFill>
                  <a:srgbClr val="FFFF00"/>
                </a:solidFill>
                <a:latin typeface="DaxCondensed-Bold" pitchFamily="2" charset="0"/>
              </a:rPr>
              <a:t>Formalização dos profissionais </a:t>
            </a:r>
            <a:r>
              <a:rPr lang="pt-BR" altLang="pt-BR" dirty="0">
                <a:latin typeface="DaxCondensed-Bold" pitchFamily="2" charset="0"/>
              </a:rPr>
              <a:t>e possibilidade de crescimento, podendo mudar de categoria de empresas assim que for atingindo novas faixas de faturamento</a:t>
            </a:r>
          </a:p>
          <a:p>
            <a:pPr marL="285750" indent="-285750" algn="just">
              <a:buFontTx/>
              <a:buChar char="-"/>
            </a:pPr>
            <a:endParaRPr lang="pt-BR" altLang="pt-BR" dirty="0">
              <a:latin typeface="DaxCondensed-Bold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D5BD0F-82F2-1B93-768E-E03FA2A01368}"/>
              </a:ext>
            </a:extLst>
          </p:cNvPr>
          <p:cNvSpPr txBox="1">
            <a:spLocks/>
          </p:cNvSpPr>
          <p:nvPr/>
        </p:nvSpPr>
        <p:spPr>
          <a:xfrm>
            <a:off x="979100" y="383407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5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66300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E8BD1-B13E-C74C-ACDD-FCE43E585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1911"/>
            <a:ext cx="10515600" cy="291534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DaxCondensed-Bold" pitchFamily="2" charset="0"/>
              </a:rPr>
              <a:t>O </a:t>
            </a:r>
            <a:r>
              <a:rPr lang="pt-BR" b="1" dirty="0">
                <a:solidFill>
                  <a:srgbClr val="FFFF00"/>
                </a:solidFill>
                <a:latin typeface="DaxCondensed-Bold" pitchFamily="2" charset="0"/>
              </a:rPr>
              <a:t>PLP 55/2022 </a:t>
            </a:r>
            <a:r>
              <a:rPr lang="pt-BR" dirty="0">
                <a:latin typeface="DaxCondensed-Bold" pitchFamily="2" charset="0"/>
              </a:rPr>
              <a:t>que prevê a criação do MEP é um modelo de proposta onde toda </a:t>
            </a:r>
            <a:r>
              <a:rPr lang="pt-BR" dirty="0">
                <a:solidFill>
                  <a:srgbClr val="FFFF00"/>
                </a:solidFill>
                <a:latin typeface="DaxCondensed-Bold" pitchFamily="2" charset="0"/>
              </a:rPr>
              <a:t>a sociedade e o Estado se beneficiam</a:t>
            </a:r>
            <a:r>
              <a:rPr lang="pt-BR" dirty="0">
                <a:latin typeface="DaxCondensed-Bold" pitchFamily="2" charset="0"/>
              </a:rPr>
              <a:t>, uma vez que tanto o profissional conseguirá entrar no mercado formal de trabalho e garantirá, inclusive, seus direitos à seguridade social, quanto o Estado, que terá um significativo </a:t>
            </a:r>
            <a:r>
              <a:rPr lang="pt-BR" dirty="0">
                <a:solidFill>
                  <a:srgbClr val="FFFF00"/>
                </a:solidFill>
                <a:latin typeface="DaxCondensed-Bold" pitchFamily="2" charset="0"/>
              </a:rPr>
              <a:t>aumento de arrecadação</a:t>
            </a:r>
            <a:r>
              <a:rPr lang="pt-BR" dirty="0">
                <a:latin typeface="DaxCondensed-Bold" pitchFamily="2" charset="0"/>
              </a:rPr>
              <a:t>, já que será o fim da informalidade para tantos.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0C7FC5D-7778-C6BB-CAD6-FF0F1053C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dirty="0"/>
              <a:t>– </a:t>
            </a:r>
            <a:r>
              <a:rPr lang="pt-BR" sz="4900" dirty="0"/>
              <a:t>Micro Empreendedor Profissional </a:t>
            </a:r>
            <a:br>
              <a:rPr lang="pt-BR" sz="4400" dirty="0"/>
            </a:br>
            <a:r>
              <a:rPr lang="pt-BR" sz="44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26673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B24C47-93C8-879F-45C4-75159AAB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87" y="1229277"/>
            <a:ext cx="10233025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450"/>
              </a:spcAft>
              <a:buNone/>
              <a:defRPr/>
            </a:pPr>
            <a:r>
              <a:rPr lang="pt-BR" altLang="pt-B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Obrigada!</a:t>
            </a:r>
          </a:p>
          <a:p>
            <a:pPr marL="0" indent="0" algn="ctr">
              <a:spcAft>
                <a:spcPts val="450"/>
              </a:spcAft>
              <a:buNone/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Arq. Miriam Addor</a:t>
            </a:r>
          </a:p>
          <a:p>
            <a:pPr marL="0" indent="0" algn="ctr">
              <a:spcAft>
                <a:spcPts val="450"/>
              </a:spcAft>
              <a:buNone/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VP AsBEA BR </a:t>
            </a:r>
          </a:p>
          <a:p>
            <a:pPr marL="0" indent="0" algn="ctr">
              <a:spcAft>
                <a:spcPts val="450"/>
              </a:spcAft>
              <a:buNone/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T: +55 11 3045-0446</a:t>
            </a:r>
          </a:p>
          <a:p>
            <a:pPr marL="0" indent="0" algn="ctr">
              <a:spcAft>
                <a:spcPts val="450"/>
              </a:spcAft>
              <a:buNone/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vice-presidente@asbea.org.br</a:t>
            </a:r>
          </a:p>
        </p:txBody>
      </p:sp>
    </p:spTree>
    <p:extLst>
      <p:ext uri="{BB962C8B-B14F-4D97-AF65-F5344CB8AC3E}">
        <p14:creationId xmlns:p14="http://schemas.microsoft.com/office/powerpoint/2010/main" val="199069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12AD8-55BF-6582-DEFB-AEB3830C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767" y="4053062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53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AsBEA </a:t>
            </a:r>
            <a:br>
              <a:rPr lang="en-US" sz="53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5300" spc="-300" dirty="0" err="1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Associação</a:t>
            </a:r>
            <a:r>
              <a:rPr lang="en-US" sz="53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sz="5300" spc="-300" dirty="0" err="1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Brasileira</a:t>
            </a:r>
            <a:r>
              <a:rPr lang="en-US" sz="53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sz="5300" spc="-300" dirty="0" err="1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Escritórios</a:t>
            </a:r>
            <a:r>
              <a:rPr lang="en-US" sz="53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de Arquitetura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138D6F-3F21-D55C-5AE8-F0C3E4DE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92" b="1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FF3F-1379-2069-C480-D6C98175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99" y="347871"/>
            <a:ext cx="10233799" cy="126330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pt-BR" b="1" dirty="0"/>
            </a:br>
            <a:r>
              <a:rPr lang="pt-BR" b="1" dirty="0"/>
              <a:t>CEAU – CAU BR</a:t>
            </a:r>
            <a:br>
              <a:rPr lang="pt-BR" dirty="0"/>
            </a:br>
            <a:r>
              <a:rPr lang="pt-BR" sz="2200" dirty="0"/>
              <a:t>COLEGIADO PERMANENTE DAS ENTIDADES NACIONAIS DOS ARQUITETOS E URBANISTAS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276300-FFAA-C746-5162-9D7DFEF9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58" y="1805748"/>
            <a:ext cx="10319940" cy="39490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600" b="1" dirty="0"/>
              <a:t>ABAP</a:t>
            </a:r>
            <a:r>
              <a:rPr lang="pt-BR" dirty="0"/>
              <a:t> – Associação Brasileira de Arquitetos Paisagistas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b="1" dirty="0"/>
              <a:t>ABEA</a:t>
            </a:r>
            <a:r>
              <a:rPr lang="pt-BR" sz="3600" dirty="0"/>
              <a:t> </a:t>
            </a:r>
            <a:r>
              <a:rPr lang="pt-BR" dirty="0"/>
              <a:t>– Associação Brasileira de Ensino de Arquitetura e Urbanismo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b="1" dirty="0"/>
              <a:t>AsBEA</a:t>
            </a:r>
            <a:r>
              <a:rPr lang="pt-BR" dirty="0"/>
              <a:t> – Associação Brasileira de Escritórios de Arquitetura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b="1" dirty="0"/>
              <a:t>FNA</a:t>
            </a:r>
            <a:r>
              <a:rPr lang="pt-BR" dirty="0"/>
              <a:t> -  Federação Nacional dos Arquitetos e Urbanistas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b="1" dirty="0"/>
              <a:t>FENEA</a:t>
            </a:r>
            <a:r>
              <a:rPr lang="pt-BR" b="1" dirty="0"/>
              <a:t> </a:t>
            </a:r>
            <a:r>
              <a:rPr lang="pt-BR" dirty="0"/>
              <a:t>– Federação Nacional de Estudantes de Arquitetura e Urbanismo do Brasil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000" b="1" dirty="0"/>
              <a:t>IAB</a:t>
            </a:r>
            <a:r>
              <a:rPr lang="pt-BR" b="1" dirty="0"/>
              <a:t> </a:t>
            </a:r>
            <a:r>
              <a:rPr lang="pt-BR" dirty="0"/>
              <a:t>– Instituto de Arquitetos do Brasil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50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35246-B47E-4D84-44CB-E4EBCB7B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Profissão do arquiteto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FB427-EEE0-C8B0-D047-DD2E61AE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815686"/>
            <a:ext cx="10233800" cy="4351338"/>
          </a:xfrm>
        </p:spPr>
        <p:txBody>
          <a:bodyPr/>
          <a:lstStyle/>
          <a:p>
            <a:r>
              <a:rPr lang="pt-BR" dirty="0">
                <a:solidFill>
                  <a:srgbClr val="F2E4F6"/>
                </a:solidFill>
                <a:latin typeface="Arial" panose="020B0604020202020204" pitchFamily="34" charset="0"/>
              </a:rPr>
              <a:t>Censo do CAUBR (2021) –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>212.000</a:t>
            </a:r>
            <a:r>
              <a:rPr lang="pt-BR" dirty="0">
                <a:solidFill>
                  <a:srgbClr val="F2E4F6"/>
                </a:solidFill>
                <a:latin typeface="Arial" panose="020B0604020202020204" pitchFamily="34" charset="0"/>
              </a:rPr>
              <a:t> arquitetos e urbanistas;</a:t>
            </a:r>
          </a:p>
          <a:p>
            <a:endParaRPr lang="pt-BR" dirty="0">
              <a:solidFill>
                <a:srgbClr val="F2E4F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F2E4F6"/>
              </a:solidFill>
              <a:latin typeface="Arial" panose="020B0604020202020204" pitchFamily="34" charset="0"/>
            </a:endParaRPr>
          </a:p>
          <a:p>
            <a:r>
              <a:rPr lang="pt-BR" dirty="0"/>
              <a:t> 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Estudo do DIEESE de agosto de 2021(Considerações sobre o Microempreendedor individual no Brasil - uma análise aplicada à Arquitetura) aponta que apenas </a:t>
            </a:r>
            <a:r>
              <a:rPr lang="pt-BR" altLang="pt-B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7,46%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 dos arquitetos e urbanistas são registrados e recebem o salário mínimo profissional;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5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B65E6E36-CE0E-B5A1-0F6E-077925C5C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735" y="814440"/>
            <a:ext cx="8720530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68693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BF7F7-6D0E-9654-510E-3C7C1199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103514"/>
            <a:ext cx="10436088" cy="860480"/>
          </a:xfr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/>
              <a:t>Empresas Individuais- </a:t>
            </a:r>
            <a:r>
              <a:rPr lang="pt-BR" sz="4400" dirty="0"/>
              <a:t>Naturezas Jurídicas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D92552A-D047-3493-84DD-05C21E90F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366" y="963994"/>
            <a:ext cx="9777599" cy="4930012"/>
          </a:xfr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985AA12-9DF9-F261-D224-96A51AA53550}"/>
              </a:ext>
            </a:extLst>
          </p:cNvPr>
          <p:cNvCxnSpPr/>
          <p:nvPr/>
        </p:nvCxnSpPr>
        <p:spPr>
          <a:xfrm>
            <a:off x="4393096" y="7851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5D8010-EB84-9D2E-2D38-ADEBF85750DE}"/>
              </a:ext>
            </a:extLst>
          </p:cNvPr>
          <p:cNvCxnSpPr>
            <a:cxnSpLocks/>
          </p:cNvCxnSpPr>
          <p:nvPr/>
        </p:nvCxnSpPr>
        <p:spPr>
          <a:xfrm flipH="1">
            <a:off x="3448878" y="854765"/>
            <a:ext cx="805070" cy="969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72C7597-8576-4028-652F-01A0F03D2BF6}"/>
              </a:ext>
            </a:extLst>
          </p:cNvPr>
          <p:cNvCxnSpPr/>
          <p:nvPr/>
        </p:nvCxnSpPr>
        <p:spPr>
          <a:xfrm>
            <a:off x="3448878" y="854765"/>
            <a:ext cx="1113183" cy="944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E10C68D-A99C-FB96-E8D2-8666959CB553}"/>
              </a:ext>
            </a:extLst>
          </p:cNvPr>
          <p:cNvCxnSpPr>
            <a:cxnSpLocks/>
          </p:cNvCxnSpPr>
          <p:nvPr/>
        </p:nvCxnSpPr>
        <p:spPr>
          <a:xfrm flipH="1">
            <a:off x="5290930" y="829274"/>
            <a:ext cx="805070" cy="969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AA0E22C-C807-592A-59D5-290EEA5F4B34}"/>
              </a:ext>
            </a:extLst>
          </p:cNvPr>
          <p:cNvCxnSpPr/>
          <p:nvPr/>
        </p:nvCxnSpPr>
        <p:spPr>
          <a:xfrm>
            <a:off x="5290930" y="829274"/>
            <a:ext cx="1113183" cy="944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A48F-1569-F382-C1B6-AFDC64BA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246855"/>
            <a:ext cx="10515600" cy="1325563"/>
          </a:xfrm>
        </p:spPr>
        <p:txBody>
          <a:bodyPr/>
          <a:lstStyle/>
          <a:p>
            <a:r>
              <a:rPr lang="pt-BR" b="1" dirty="0"/>
              <a:t>Tributação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8941B-8AC7-532C-B83E-C9011D9F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05" y="1408182"/>
            <a:ext cx="10233800" cy="4351338"/>
          </a:xfrm>
        </p:spPr>
        <p:txBody>
          <a:bodyPr/>
          <a:lstStyle/>
          <a:p>
            <a:r>
              <a:rPr lang="pt-BR" dirty="0"/>
              <a:t>CNAE -  711-1/00 –  Serviços de Arquitetura – </a:t>
            </a:r>
            <a:r>
              <a:rPr lang="pt-BR" b="1" dirty="0">
                <a:solidFill>
                  <a:srgbClr val="FFFF00"/>
                </a:solidFill>
              </a:rPr>
              <a:t>Anexo III</a:t>
            </a:r>
          </a:p>
          <a:p>
            <a:r>
              <a:rPr lang="pt-BR" dirty="0"/>
              <a:t>De </a:t>
            </a:r>
            <a:r>
              <a:rPr lang="pt-BR" b="1" dirty="0">
                <a:solidFill>
                  <a:srgbClr val="FFFF00"/>
                </a:solidFill>
              </a:rPr>
              <a:t>6% a 33% </a:t>
            </a:r>
            <a:r>
              <a:rPr lang="pt-BR" dirty="0"/>
              <a:t>- depende da receita bruta faturada anualmente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4C5D21-3FC0-A43A-0850-39400841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70" y="2421448"/>
            <a:ext cx="7311259" cy="34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EEAFF-E13F-68F0-5BDA-5016B9E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5" y="275673"/>
            <a:ext cx="11039062" cy="1325563"/>
          </a:xfrm>
        </p:spPr>
        <p:txBody>
          <a:bodyPr>
            <a:normAutofit/>
          </a:bodyPr>
          <a:lstStyle/>
          <a:p>
            <a:r>
              <a:rPr lang="pt-BR" sz="4400" b="1" dirty="0"/>
              <a:t>Repartição dos Tributos no Simples Nacional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5D8A60-0CB0-A915-C8BF-DB1DE6A87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155" y="1462088"/>
            <a:ext cx="9579689" cy="4351338"/>
          </a:xfrm>
        </p:spPr>
      </p:pic>
    </p:spTree>
    <p:extLst>
      <p:ext uri="{BB962C8B-B14F-4D97-AF65-F5344CB8AC3E}">
        <p14:creationId xmlns:p14="http://schemas.microsoft.com/office/powerpoint/2010/main" val="14625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CBF159-CC28-5ED4-3350-32994608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3729"/>
            <a:ext cx="10515602" cy="435133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pt-BR" altLang="pt-BR" sz="4600" b="1" dirty="0">
                <a:solidFill>
                  <a:srgbClr val="FFFF00"/>
                </a:solidFill>
                <a:latin typeface="Arial" panose="020B0604020202020204" pitchFamily="34" charset="0"/>
              </a:rPr>
              <a:t>O que é?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FFF00"/>
                </a:solidFill>
                <a:latin typeface="Arial" panose="020B0604020202020204" pitchFamily="34" charset="0"/>
              </a:rPr>
              <a:t>Natureza Jurídica 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simplificada que atenderá profissões regulamentadas;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Formato de empresa de profissionais com </a:t>
            </a:r>
            <a:r>
              <a:rPr lang="pt-BR" altLang="pt-BR" sz="2800" dirty="0">
                <a:solidFill>
                  <a:srgbClr val="FFFF00"/>
                </a:solidFill>
                <a:latin typeface="Arial" panose="020B0604020202020204" pitchFamily="34" charset="0"/>
              </a:rPr>
              <a:t>atividades do setor de serviços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Empresa de prestação de serviços de atividade intelectual, de natureza técnica, científica, desportiva, artística ou cultural;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Proposta de criação através do </a:t>
            </a:r>
            <a:r>
              <a:rPr lang="pt-BR" altLang="pt-BR" sz="2800" dirty="0">
                <a:solidFill>
                  <a:srgbClr val="FFFF00"/>
                </a:solidFill>
                <a:latin typeface="Arial" panose="020B0604020202020204" pitchFamily="34" charset="0"/>
              </a:rPr>
              <a:t>PLP 55/2022/ Dep. Erika Kokay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, que tramita no Congresso Nacional;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Instituição através da alteração da </a:t>
            </a:r>
            <a:r>
              <a:rPr lang="pt-BR" altLang="pt-BR" sz="2800" dirty="0">
                <a:solidFill>
                  <a:srgbClr val="FFFF00"/>
                </a:solidFill>
                <a:latin typeface="Arial" panose="020B0604020202020204" pitchFamily="34" charset="0"/>
              </a:rPr>
              <a:t>Lei Complementar 123 de 14/12/2006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Previsão da </a:t>
            </a:r>
            <a:r>
              <a:rPr lang="pt-BR" altLang="pt-BR" sz="2800" dirty="0">
                <a:solidFill>
                  <a:srgbClr val="FFFF00"/>
                </a:solidFill>
                <a:latin typeface="Arial" panose="020B0604020202020204" pitchFamily="34" charset="0"/>
              </a:rPr>
              <a:t>simplificação de abertura e manutenção de empresas </a:t>
            </a:r>
            <a:r>
              <a:rPr lang="pt-BR" altLang="pt-BR" sz="2800" dirty="0">
                <a:solidFill>
                  <a:srgbClr val="F2E4F6"/>
                </a:solidFill>
                <a:latin typeface="Arial" panose="020B0604020202020204" pitchFamily="34" charset="0"/>
              </a:rPr>
              <a:t>nos mesmos moldes do MEI e tributação única englobando todos os impostos, conforme Lei Complementar 123 de 14/12/2006.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8B6043E-C867-BE33-04E7-32B899C85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235916"/>
            <a:ext cx="10989365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MEP </a:t>
            </a:r>
            <a:r>
              <a:rPr lang="pt-BR" sz="4400" dirty="0"/>
              <a:t>– </a:t>
            </a:r>
            <a:r>
              <a:rPr lang="pt-BR" sz="4900" dirty="0"/>
              <a:t>Micro Empreendedor Profissional </a:t>
            </a:r>
            <a:br>
              <a:rPr lang="pt-BR" sz="4400" dirty="0"/>
            </a:br>
            <a:r>
              <a:rPr lang="pt-BR" sz="3700" dirty="0"/>
              <a:t>PLP 55/2022 </a:t>
            </a:r>
          </a:p>
        </p:txBody>
      </p:sp>
    </p:spTree>
    <p:extLst>
      <p:ext uri="{BB962C8B-B14F-4D97-AF65-F5344CB8AC3E}">
        <p14:creationId xmlns:p14="http://schemas.microsoft.com/office/powerpoint/2010/main" val="3880245177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3294</TotalTime>
  <Words>1251</Words>
  <Application>Microsoft Office PowerPoint</Application>
  <PresentationFormat>Widescreen</PresentationFormat>
  <Paragraphs>96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DaxCondensed-Bold</vt:lpstr>
      <vt:lpstr>Ebrima</vt:lpstr>
      <vt:lpstr>Profundidade</vt:lpstr>
      <vt:lpstr>Personalizar design</vt:lpstr>
      <vt:lpstr>REFORMA TRIBUTÁRIA x INFRAESTRUTURA Ciclo Econômico da Construção </vt:lpstr>
      <vt:lpstr>AsBEA  Associação Brasileira Escritórios de Arquitetura</vt:lpstr>
      <vt:lpstr> CEAU – CAU BR COLEGIADO PERMANENTE DAS ENTIDADES NACIONAIS DOS ARQUITETOS E URBANISTAS  </vt:lpstr>
      <vt:lpstr>Profissão do arquiteto no brasil</vt:lpstr>
      <vt:lpstr>Apresentação do PowerPoint</vt:lpstr>
      <vt:lpstr>Empresas Individuais- Naturezas Jurídicas</vt:lpstr>
      <vt:lpstr>Tributação do simples nacional</vt:lpstr>
      <vt:lpstr>Repartição dos Tributos no Simples Nacional </vt:lpstr>
      <vt:lpstr>MEP – Micro Empreendedor Profissional  PLP 55/2022 </vt:lpstr>
      <vt:lpstr>Apresentação do PowerPoint</vt:lpstr>
      <vt:lpstr>Apresentação do PowerPoint</vt:lpstr>
      <vt:lpstr>MEP – Micro Empreendedor Profissional  PLP 55/2022 </vt:lpstr>
      <vt:lpstr>Apresentação do PowerPoint</vt:lpstr>
      <vt:lpstr>Apresentação do PowerPoint</vt:lpstr>
      <vt:lpstr>MEP – Micro Empreendedor Profissional  PLP 55/2022 </vt:lpstr>
      <vt:lpstr>Apresentação do PowerPoint</vt:lpstr>
      <vt:lpstr>MEP – Micro Empreendedor Profissional  PLP 55/2022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Miriam Addor</dc:creator>
  <cp:lastModifiedBy>Miriam Addor</cp:lastModifiedBy>
  <cp:revision>19</cp:revision>
  <dcterms:created xsi:type="dcterms:W3CDTF">2023-05-13T16:34:43Z</dcterms:created>
  <dcterms:modified xsi:type="dcterms:W3CDTF">2023-05-15T23:29:43Z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