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Montserrat ExtraBold" panose="020B0604020202020204" charset="0"/>
      <p:bold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Montserrat Medium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UslaHqNkD88q5BlTsZH179+B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679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633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c3b1bbcd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ec3b1bbcd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98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c3b1bbcdf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ec3b1bbcd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81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c3b1bbcd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ec3b1bbcd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5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c3b1bbcd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ec3b1bbcd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229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22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678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300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43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066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c3b1bbc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ec3b1bbc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3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c3b1bbc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ec3b1bbc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17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c3b1bbc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ec3b1bbc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6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c3b1bbc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ec3b1bbcd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62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omente Título">
  <p:cSld name="8_Soment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omente Título">
  <p:cSld name="14_Soment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omente Título">
  <p:cSld name="15_Soment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omente Título">
  <p:cSld name="10_Soment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omente Título">
  <p:cSld name="16_Soment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m com Legenda">
  <p:cSld name="4_Imagem com Legend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m com Legenda">
  <p:cSld name="5_Imagem com Legend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m com Legenda">
  <p:cSld name="1_Imagem com Legend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m com Legenda">
  <p:cSld name="3_Imagem com Legen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omente Título">
  <p:cSld name="11_Soment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mente Título">
  <p:cSld name="1_Soment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omente Título">
  <p:cSld name="6_Soment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omente Título">
  <p:cSld name="7_Soment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omente Título">
  <p:cSld name="9_Somente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omente Título">
  <p:cSld name="12_Somente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omente Título">
  <p:cSld name="13_Somente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OBJECT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ec3b1bbcdf_0_59"/>
          <p:cNvSpPr txBox="1">
            <a:spLocks noGrp="1"/>
          </p:cNvSpPr>
          <p:nvPr>
            <p:ph type="title"/>
          </p:nvPr>
        </p:nvSpPr>
        <p:spPr>
          <a:xfrm>
            <a:off x="962964" y="699338"/>
            <a:ext cx="72180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ec3b1bbcdf_0_59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ec3b1bbcdf_0_5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ec3b1bbcdf_0_59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ec3b1bbcdf_0_123"/>
          <p:cNvSpPr txBox="1">
            <a:spLocks noGrp="1"/>
          </p:cNvSpPr>
          <p:nvPr>
            <p:ph type="title"/>
          </p:nvPr>
        </p:nvSpPr>
        <p:spPr>
          <a:xfrm>
            <a:off x="962964" y="699338"/>
            <a:ext cx="72180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ec3b1bbcdf_0_123"/>
          <p:cNvSpPr txBox="1">
            <a:spLocks noGrp="1"/>
          </p:cNvSpPr>
          <p:nvPr>
            <p:ph type="body" idx="1"/>
          </p:nvPr>
        </p:nvSpPr>
        <p:spPr>
          <a:xfrm>
            <a:off x="535940" y="2818638"/>
            <a:ext cx="8054400" cy="2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SzPts val="21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75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5pPr>
            <a:lvl6pPr marL="2743200" lvl="5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6pPr>
            <a:lvl7pPr marL="3200400" lvl="6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7pPr>
            <a:lvl8pPr marL="3657600" lvl="7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8pPr>
            <a:lvl9pPr marL="4114800" lvl="8" indent="-228600" algn="l" rtl="0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ec3b1bbcdf_0_12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ec3b1bbcdf_0_12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ec3b1bbcdf_0_12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c3b1bbcdf_0_20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ec3b1bbcdf_0_20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1ec3b1bbcdf_0_20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mente Título">
  <p:cSld name="3_Soment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m com Legenda">
  <p:cSld name="2_Imagem com Le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mente Título">
  <p:cSld name="2_Soment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mente Título">
  <p:cSld name="4_Soment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mente Título">
  <p:cSld name="5_Soment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sz="33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899592" y="2564904"/>
            <a:ext cx="7335054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r>
              <a:rPr lang="pt-BR" sz="40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Medicamentos Orais na Saúde Suplementar</a:t>
            </a:r>
            <a:endParaRPr sz="40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r>
              <a:rPr lang="pt-BR" sz="28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Ana Carolina Navarrete</a:t>
            </a:r>
            <a:endParaRPr sz="28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r>
              <a:rPr lang="pt-BR" sz="20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Coordenadora da Comissão Intersetorial de Saúde Suplementar do CNS</a:t>
            </a:r>
            <a:endParaRPr sz="20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739025" y="5846525"/>
            <a:ext cx="38331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28 de novembro de 2023</a:t>
            </a:r>
            <a:endParaRPr sz="16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c3b1bbcdf_0_134"/>
          <p:cNvSpPr txBox="1"/>
          <p:nvPr/>
        </p:nvSpPr>
        <p:spPr>
          <a:xfrm>
            <a:off x="519480" y="1512569"/>
            <a:ext cx="80739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Art. 10.  É instituído o plano-referência de assistência à saúde, com cobertura assistencial médico-ambulatorial e hospitalar, compreendendo partos e tratamentos, realizados exclusivamente no Brasil, com padrão de enfermaria, centro de terapia intensiva, ou similar, quando necessária a internação hospitalar, das doenças listadas na Classificação Estatística Internacional de Doenças e Problemas Relacionados com a Saúde, da Organização Mundial de Saúde, respeitadas as exigências mínimas estabelecidas no art. 12 desta Lei, </a:t>
            </a:r>
            <a:r>
              <a:rPr lang="pt-BR" sz="1800" b="1">
                <a:solidFill>
                  <a:srgbClr val="006FC0"/>
                </a:solidFill>
              </a:rPr>
              <a:t>exceto</a:t>
            </a:r>
            <a:r>
              <a:rPr lang="pt-BR" sz="1800">
                <a:solidFill>
                  <a:srgbClr val="006FC0"/>
                </a:solidFill>
              </a:rPr>
              <a:t>:  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(...)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VI - fornecimento de medicamentos para tratamento domiciliar, ressalvado o disposto nas alíneas ‘c’ do inciso I e ‘g’ do inciso II do art. 12;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  <a:highlight>
                <a:srgbClr val="FFFFFF"/>
              </a:highlight>
            </a:endParaRPr>
          </a:p>
        </p:txBody>
      </p:sp>
      <p:sp>
        <p:nvSpPr>
          <p:cNvPr id="121" name="Google Shape;121;g1ec3b1bbcdf_0_134"/>
          <p:cNvSpPr txBox="1"/>
          <p:nvPr/>
        </p:nvSpPr>
        <p:spPr>
          <a:xfrm>
            <a:off x="911275" y="496775"/>
            <a:ext cx="576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Coberturas na Saúde Suplementar - AF fica de fora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c3b1bbcdf_0_215"/>
          <p:cNvSpPr txBox="1"/>
          <p:nvPr/>
        </p:nvSpPr>
        <p:spPr>
          <a:xfrm>
            <a:off x="519480" y="1512569"/>
            <a:ext cx="8073900" cy="4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Essa diferença se estabeleceu porque a lei 9.656/98 foi promulgada num momento em que as tecnologias de saúde não haviam avançado para terapias orais. O objetivo era proteger o usuário do risco catastrófico em saúde, mas deixar os tratamentos mais simples, comprados na farmácia, ainda sob pagamento direto do bolso (out of pocket).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Diferentemente do que se tinha ao final dos anos 1990, boa parte as terapias hoje são constituídas por medicamentos orais, ministrados no domicílio do usuário.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Ex: Combinações de Sofosbuvir/Daclatasvir para curar Hepatite C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Tratamentos para doenças autoimunes, quimioterapia oral. A recusa na cobertura desses procedimentos na saúde suplementar ensejou a necessidade de inclusões na própria lei.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  <a:highlight>
                <a:srgbClr val="FFFFFF"/>
              </a:highlight>
            </a:endParaRPr>
          </a:p>
        </p:txBody>
      </p:sp>
      <p:sp>
        <p:nvSpPr>
          <p:cNvPr id="127" name="Google Shape;127;g1ec3b1bbcdf_0_215"/>
          <p:cNvSpPr txBox="1"/>
          <p:nvPr/>
        </p:nvSpPr>
        <p:spPr>
          <a:xfrm>
            <a:off x="911275" y="496775"/>
            <a:ext cx="576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Coberturas na Saúde Suplementar - AF fica de fora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c3b1bbcdf_0_209"/>
          <p:cNvSpPr txBox="1"/>
          <p:nvPr/>
        </p:nvSpPr>
        <p:spPr>
          <a:xfrm>
            <a:off x="519480" y="1512569"/>
            <a:ext cx="80739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Art. 12.  São facultadas a oferta, a contratação e a vigência dos produtos de que tratam o inciso I e o § 1o do art. 1o desta Lei, nas segmentações previstas nos incisos I a IV deste artigo, respeitadas as respectivas amplitudes de cobertura definidas no plano-referência de que trata o art. 10, segundo as seguintes exigências mínimas: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I - quando incluir atendimento ambulatorial: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(...)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c) cobertura de </a:t>
            </a:r>
            <a:r>
              <a:rPr lang="pt-BR" sz="1800" b="1">
                <a:solidFill>
                  <a:srgbClr val="006FC0"/>
                </a:solidFill>
              </a:rPr>
              <a:t>tratamentos antineoplásicos domiciliares de uso oral</a:t>
            </a:r>
            <a:r>
              <a:rPr lang="pt-BR" sz="1800">
                <a:solidFill>
                  <a:srgbClr val="006FC0"/>
                </a:solidFill>
              </a:rPr>
              <a:t>, incluindo medicamentos para o controle de efeitos adversos relacionados ao tratamento e adjuvantes;    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  <a:highlight>
                <a:srgbClr val="FFFFFF"/>
              </a:highlight>
            </a:endParaRPr>
          </a:p>
        </p:txBody>
      </p:sp>
      <p:sp>
        <p:nvSpPr>
          <p:cNvPr id="133" name="Google Shape;133;g1ec3b1bbcdf_0_209"/>
          <p:cNvSpPr txBox="1"/>
          <p:nvPr/>
        </p:nvSpPr>
        <p:spPr>
          <a:xfrm>
            <a:off x="911275" y="496775"/>
            <a:ext cx="576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Coberturas na Saúde Suplementar - AF fica de fora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c3b1bbcdf_0_222"/>
          <p:cNvSpPr txBox="1"/>
          <p:nvPr/>
        </p:nvSpPr>
        <p:spPr>
          <a:xfrm>
            <a:off x="519480" y="1512569"/>
            <a:ext cx="8073900" cy="5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Mas essas inclusões ainda são insuficientes. É importante um debate que trate de assistência farmacêutica no âmbito da saúde suplementar.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FC0"/>
                </a:solidFill>
              </a:rPr>
              <a:t>Se não for assim, é possível que os usuários que dependem dessas terapias, muitas delas oferecidas pelo SUS, sejam empurradas para tratamento no sistema público, sem o correspondente ressarcimento.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</a:endParaRPr>
          </a:p>
          <a:p>
            <a:pPr marL="354965" marR="5715" lvl="0" indent="-342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Atendimentos de usuários na rede privada feitos no âmbito do SUS acentuam as inequidades em saúde.</a:t>
            </a:r>
            <a:endParaRPr>
              <a:solidFill>
                <a:schemeClr val="dk1"/>
              </a:solidFill>
            </a:endParaRPr>
          </a:p>
          <a:p>
            <a:pPr marL="354965" marR="5715" lvl="0" indent="-2032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5715" lvl="0" indent="-342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direito do usuário de plano acessar a rede pública, mas se o SUS não for ressarcido pelas empresas, estabelece-se uma relação perniciosa de enriquecimento ilícito das primeiras (que receberam para prestar o atendimento e não o fizeram) e estímulos para que tais atendimentos continuem a ser empurrados para o SUS  - lógica do SUS como resseguro – ADI 1931/DF – STF</a:t>
            </a:r>
            <a:endParaRPr sz="1800">
              <a:solidFill>
                <a:srgbClr val="006F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FC0"/>
              </a:solidFill>
              <a:highlight>
                <a:srgbClr val="FFFFFF"/>
              </a:highlight>
            </a:endParaRPr>
          </a:p>
        </p:txBody>
      </p:sp>
      <p:sp>
        <p:nvSpPr>
          <p:cNvPr id="139" name="Google Shape;139;g1ec3b1bbcdf_0_222"/>
          <p:cNvSpPr txBox="1"/>
          <p:nvPr/>
        </p:nvSpPr>
        <p:spPr>
          <a:xfrm>
            <a:off x="911275" y="496775"/>
            <a:ext cx="576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Coberturas na Saúde Suplementar - AF fica de fora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/>
          <p:nvPr/>
        </p:nvSpPr>
        <p:spPr>
          <a:xfrm>
            <a:off x="683566" y="1004245"/>
            <a:ext cx="7734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OBRIGADA!</a:t>
            </a:r>
            <a:endParaRPr sz="2200" b="1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CANAIS DE COMUNICAÇÃO DO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CONSELHO NACIONAL DE 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2542" y="4237921"/>
            <a:ext cx="447359" cy="43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490" y="4135838"/>
            <a:ext cx="486534" cy="49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5796" y="3443318"/>
            <a:ext cx="488747" cy="47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1358" y="4801225"/>
            <a:ext cx="659592" cy="62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6835" y="3501008"/>
            <a:ext cx="513028" cy="61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5796" y="4835182"/>
            <a:ext cx="486534" cy="48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/>
          <p:nvPr/>
        </p:nvSpPr>
        <p:spPr>
          <a:xfrm>
            <a:off x="2007368" y="3702658"/>
            <a:ext cx="2362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/COMUNICACNS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8"/>
          <p:cNvSpPr txBox="1"/>
          <p:nvPr/>
        </p:nvSpPr>
        <p:spPr>
          <a:xfrm>
            <a:off x="1907797" y="4376515"/>
            <a:ext cx="2514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/CONSELHONACIONALDESAUDE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8"/>
          <p:cNvSpPr txBox="1"/>
          <p:nvPr/>
        </p:nvSpPr>
        <p:spPr>
          <a:xfrm>
            <a:off x="1931168" y="5045833"/>
            <a:ext cx="2514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/CONSELHONACIONALDESAUDE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8"/>
          <p:cNvSpPr txBox="1"/>
          <p:nvPr/>
        </p:nvSpPr>
        <p:spPr>
          <a:xfrm>
            <a:off x="5452330" y="3702658"/>
            <a:ext cx="2362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/COMUNICACNS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8"/>
          <p:cNvSpPr txBox="1"/>
          <p:nvPr/>
        </p:nvSpPr>
        <p:spPr>
          <a:xfrm>
            <a:off x="5580112" y="4376515"/>
            <a:ext cx="31282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/CONSELHONACIONALDESAUDE.CNS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8"/>
          <p:cNvSpPr txBox="1"/>
          <p:nvPr/>
        </p:nvSpPr>
        <p:spPr>
          <a:xfrm>
            <a:off x="5580112" y="5045833"/>
            <a:ext cx="31282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CNS@SAUDE.GOV.BR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539552" y="1206044"/>
            <a:ext cx="8157000" cy="427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Conselho Nacional de 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Conselho Nacional de Saúde (CNS) tem um papel fundamental para a consolidação da democracia participativa no S</a:t>
            </a:r>
            <a:r>
              <a:rPr lang="pt-BR" sz="1600">
                <a:solidFill>
                  <a:srgbClr val="002060"/>
                </a:solidFill>
              </a:rPr>
              <a:t>US,</a:t>
            </a:r>
            <a:r>
              <a:rPr lang="pt-BR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r>
              <a:rPr lang="pt-BR" sz="1600">
                <a:solidFill>
                  <a:srgbClr val="002060"/>
                </a:solidFill>
              </a:rPr>
              <a:t>ma vez que se propõe a assegurar a participação efetiva da comunidade na gestão do sistema de saúde brasileiro.</a:t>
            </a:r>
            <a:endParaRPr sz="1600">
              <a:solidFill>
                <a:srgbClr val="002060"/>
              </a:solidFill>
            </a:endParaRPr>
          </a:p>
          <a:p>
            <a:pPr marL="0" marR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rgbClr val="002060"/>
              </a:solidFill>
            </a:endParaRPr>
          </a:p>
          <a:p>
            <a:pPr marL="0" marR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solidFill>
                  <a:srgbClr val="002060"/>
                </a:solidFill>
              </a:rPr>
              <a:t>Ao longo do processo de construção política ou pactuação das deliberações, o Conselho pode, além das resoluções e recomendações, promover articulações setoriais e intersetoriais, solicitar informações, publicar Notas Técnicas e Pareceres Técnicos. </a:t>
            </a:r>
            <a:endParaRPr sz="160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body" idx="4294967295"/>
          </p:nvPr>
        </p:nvSpPr>
        <p:spPr>
          <a:xfrm>
            <a:off x="1007871" y="2204864"/>
            <a:ext cx="7211292" cy="337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pt-BR" sz="1800">
                <a:solidFill>
                  <a:srgbClr val="002060"/>
                </a:solidFill>
              </a:rPr>
              <a:t>O </a:t>
            </a:r>
            <a:r>
              <a:rPr lang="pt-BR" sz="1800" b="1">
                <a:solidFill>
                  <a:srgbClr val="002060"/>
                </a:solidFill>
              </a:rPr>
              <a:t>Conselho Nacional de Saúde </a:t>
            </a:r>
            <a:r>
              <a:rPr lang="pt-BR" sz="1800">
                <a:solidFill>
                  <a:srgbClr val="002060"/>
                </a:solidFill>
              </a:rPr>
              <a:t>é organizado em: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00206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Plenário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Mesa Diretora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Presidência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Comissões Intersetoriais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Câmaras Técnicas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Grupos de Trabalho</a:t>
            </a:r>
            <a:r>
              <a:rPr lang="pt-BR" sz="1800">
                <a:solidFill>
                  <a:srgbClr val="002060"/>
                </a:solidFill>
              </a:rPr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rgbClr val="002060"/>
                </a:solidFill>
              </a:rPr>
              <a:t> Secretaria-Executiva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2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 idx="4294967295"/>
          </p:nvPr>
        </p:nvSpPr>
        <p:spPr>
          <a:xfrm>
            <a:off x="467544" y="1268760"/>
            <a:ext cx="8291946" cy="42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 Black"/>
              <a:buNone/>
            </a:pPr>
            <a:r>
              <a:rPr lang="pt-BR" sz="2200">
                <a:solidFill>
                  <a:srgbClr val="002060"/>
                </a:solidFill>
              </a:rPr>
              <a:t>Funcionamento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539552" y="1412776"/>
            <a:ext cx="8064896" cy="455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825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São organismos de assessoria ao Plenário do </a:t>
            </a:r>
            <a:r>
              <a:rPr lang="pt-BR" sz="2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CNS</a:t>
            </a:r>
            <a:r>
              <a:rPr lang="pt-BR" sz="2100" b="1">
                <a:solidFill>
                  <a:srgbClr val="002060"/>
                </a:solidFill>
              </a:rPr>
              <a:t> </a:t>
            </a:r>
            <a:r>
              <a:rPr lang="pt-BR" sz="2100">
                <a:solidFill>
                  <a:srgbClr val="002060"/>
                </a:solidFill>
              </a:rPr>
              <a:t>cujo</a:t>
            </a:r>
            <a:r>
              <a:rPr lang="pt-BR" sz="2100" b="1">
                <a:solidFill>
                  <a:srgbClr val="002060"/>
                </a:solidFill>
              </a:rPr>
              <a:t> </a:t>
            </a:r>
            <a:r>
              <a:rPr lang="pt-BR" sz="2100">
                <a:solidFill>
                  <a:srgbClr val="002060"/>
                </a:solidFill>
              </a:rPr>
              <a:t>o</a:t>
            </a:r>
            <a:r>
              <a:rPr lang="pt-BR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bjetivo</a:t>
            </a:r>
            <a:r>
              <a:rPr lang="pt-BR" sz="2100">
                <a:solidFill>
                  <a:srgbClr val="002060"/>
                </a:solidFill>
              </a:rPr>
              <a:t> é</a:t>
            </a:r>
            <a:r>
              <a:rPr lang="pt-BR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articular políticas e programas de interesse para a saúde.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Atualmente são 19 (dezenove) comissões, compostas por até 36 membros, entre titulares e suplentes.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82575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Poderão compor a Comissão: conselheiros(as) nacionais de saúde, representantes das áreas técnicas do Ministério da Saúde, de outros Ministérios, do Conass, do Conasems e de Entidades e Movimentos Sociais Nacionais, de acordo com as necessidades e especificidades.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115616" y="548680"/>
            <a:ext cx="5325945" cy="5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637" marR="3455" lvl="0" indent="0" algn="l" rtl="0">
              <a:lnSpc>
                <a:spcPct val="152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Comissões Intersetoriais do CNS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539552" y="1844824"/>
            <a:ext cx="8192729" cy="408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1428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002060"/>
                </a:solidFill>
              </a:rPr>
              <a:t>Ações</a:t>
            </a:r>
            <a:r>
              <a:rPr lang="pt-B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transversais relacionadas à comunicação e informação em saúde, à educação permanente para o controle social e ao orçamento e financiamento.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3810" lvl="0" indent="-142875" algn="just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3810" lvl="0" indent="-257175" algn="just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002060"/>
                </a:solidFill>
              </a:rPr>
              <a:t>C</a:t>
            </a:r>
            <a:r>
              <a:rPr lang="pt-B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omposição, objetivos, processo  de avaliação e plano de trabalho apreciados e  aprovados pelo Pleno do CNS.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4286" lvl="0" indent="-257175" algn="just" rtl="0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002060"/>
                </a:solidFill>
              </a:rPr>
              <a:t>P</a:t>
            </a:r>
            <a:r>
              <a:rPr lang="pt-B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lanos de trabalho devem estar em  consonância com: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4286" lvl="0" indent="-142875" algn="just" rtl="0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0" indent="-257175" algn="l" rtl="0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Planejamento do CNS;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68275" algn="l" rtl="0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6668" lvl="0" indent="-257175" algn="just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Deliberações da Conferência Nacional de Saúde e do Plano Nacional de Saúde.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547664" y="908720"/>
            <a:ext cx="5325945" cy="5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637" marR="3455" lvl="0" indent="0" algn="l" rtl="0">
              <a:lnSpc>
                <a:spcPct val="152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Comissões Intersetoriais do CNS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c3b1bbcdf_0_1"/>
          <p:cNvSpPr txBox="1">
            <a:spLocks noGrp="1"/>
          </p:cNvSpPr>
          <p:nvPr>
            <p:ph type="title"/>
          </p:nvPr>
        </p:nvSpPr>
        <p:spPr>
          <a:xfrm>
            <a:off x="762000" y="1371600"/>
            <a:ext cx="78981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>
                <a:solidFill>
                  <a:srgbClr val="006FC0"/>
                </a:solidFill>
              </a:rPr>
              <a:t>A Constituição Federal criou o SUS e ao mesmo tempo permitiu a exploração econômica das ações e serviços de saúde (pelos mercados privados de saúde), condicionando esta exploração à necessidade de atender ao interesse público (arts. 196 e 197 da CF/88)</a:t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/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>Assim, a rede pública é sobreposta à rede privada (seja ela custeada por esquemas de pagamento como planos de saúde ou paga diretamente do bolso do usuário). </a:t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/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>O nosso sistema de acesso universal, custeado por impostos convive com um mercado privado de serviços de saúde, custeado pelas famílias diretamente ou por meio de esquemas securitários/mutualistas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ec3b1bbcdf_0_1"/>
          <p:cNvSpPr txBox="1"/>
          <p:nvPr/>
        </p:nvSpPr>
        <p:spPr>
          <a:xfrm>
            <a:off x="942575" y="699600"/>
            <a:ext cx="59967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Porque uma Comissão de SS?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c3b1bbcdf_0_6"/>
          <p:cNvSpPr txBox="1">
            <a:spLocks noGrp="1"/>
          </p:cNvSpPr>
          <p:nvPr>
            <p:ph type="title"/>
          </p:nvPr>
        </p:nvSpPr>
        <p:spPr>
          <a:xfrm>
            <a:off x="762000" y="1371600"/>
            <a:ext cx="7898100" cy="5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>
                <a:solidFill>
                  <a:srgbClr val="006FC0"/>
                </a:solidFill>
              </a:rPr>
              <a:t>Além disso, parte dos atendimentos do SUS são ofertados também por meio de organizações privadas não lucrativas – algumas pertencentes a grupos econômicos lucrativos.</a:t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/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>Por essas sobreposições e complexidades, as relações entre mercado e sistema público são dinâmicas. O que acontece em um afeta o outro (vasos comunicantes).</a:t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/>
            </a:r>
            <a:br>
              <a:rPr lang="pt-BR" sz="2400" b="0">
                <a:solidFill>
                  <a:srgbClr val="006FC0"/>
                </a:solidFill>
              </a:rPr>
            </a:br>
            <a:r>
              <a:rPr lang="pt-BR" sz="2400" b="0">
                <a:solidFill>
                  <a:srgbClr val="006FC0"/>
                </a:solidFill>
              </a:rPr>
              <a:t>Por isso o CNS criou a Comissão Intersetorial de Saúde Suplementar - CISS</a:t>
            </a:r>
            <a:endParaRPr sz="2400" b="0">
              <a:solidFill>
                <a:srgbClr val="006FC0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006FC0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>
                <a:solidFill>
                  <a:srgbClr val="006FC0"/>
                </a:solidFill>
              </a:rPr>
              <a:t>Regras de cobertura são muito importantes nessa dinâmica, pois a porta que se fecha num “vaso” impacta o outro</a:t>
            </a:r>
            <a:r>
              <a:rPr lang="pt-BR" sz="2000" b="0">
                <a:solidFill>
                  <a:srgbClr val="006FC0"/>
                </a:solidFill>
              </a:rPr>
              <a:t/>
            </a:r>
            <a:br>
              <a:rPr lang="pt-BR" sz="2000" b="0">
                <a:solidFill>
                  <a:srgbClr val="006FC0"/>
                </a:solidFill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ec3b1bbcdf_0_6"/>
          <p:cNvSpPr txBox="1"/>
          <p:nvPr/>
        </p:nvSpPr>
        <p:spPr>
          <a:xfrm>
            <a:off x="942575" y="699600"/>
            <a:ext cx="59967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Porque uma Comissão de SS?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c3b1bbcdf_0_65"/>
          <p:cNvSpPr txBox="1"/>
          <p:nvPr/>
        </p:nvSpPr>
        <p:spPr>
          <a:xfrm>
            <a:off x="519480" y="1512569"/>
            <a:ext cx="8073900" cy="4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354965" marR="5715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 privado em Saúde no Brasil é menor que o público – o único país da OCDE com sistema universal em que isso ocorre.</a:t>
            </a:r>
            <a:endParaRPr/>
          </a:p>
          <a:p>
            <a:pPr marL="354965" marR="5715" lvl="0" indent="-215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5715" lvl="0" indent="-342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dos recursos são do SUS, que atende ¾ da população e 60% dos recursos são mobilizados na rede privada, que atende o quarto restante.</a:t>
            </a:r>
            <a:endParaRPr/>
          </a:p>
          <a:p>
            <a:pPr marL="354965" marR="5715" lvl="0" indent="-215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5715" lvl="0" indent="-342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o gasto privado prevalece, temos comprometimento da equidade, uma vez que o acesso a serviços pela rede privada se dá mediada pela capacidade de pagamento</a:t>
            </a:r>
            <a:endParaRPr/>
          </a:p>
          <a:p>
            <a:pPr marL="354965" marR="5715" lvl="0" indent="-215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5715" lvl="0" indent="-34290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Há, ainda, incentivos indiretos para este mercado: os gastos com planos de saúde, com profissionais de saúde, clínicas e hospitais podem ser abatidos da base de cálculo do imposto a pagar (o que configura gasto tributário). (Ocké-Reis, 2014, Repositório do IPEA).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ec3b1bbcdf_0_65"/>
          <p:cNvSpPr txBox="1"/>
          <p:nvPr/>
        </p:nvSpPr>
        <p:spPr>
          <a:xfrm>
            <a:off x="1487475" y="496775"/>
            <a:ext cx="5185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Relação SS com o SUS</a:t>
            </a:r>
            <a:endParaRPr sz="9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c3b1bbcdf_0_139"/>
          <p:cNvSpPr/>
          <p:nvPr/>
        </p:nvSpPr>
        <p:spPr>
          <a:xfrm>
            <a:off x="4742975" y="507300"/>
            <a:ext cx="4193400" cy="5762100"/>
          </a:xfrm>
          <a:prstGeom prst="rect">
            <a:avLst/>
          </a:prstGeom>
          <a:solidFill>
            <a:srgbClr val="004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ec3b1bbcdf_0_139"/>
          <p:cNvSpPr txBox="1"/>
          <p:nvPr/>
        </p:nvSpPr>
        <p:spPr>
          <a:xfrm>
            <a:off x="548275" y="912433"/>
            <a:ext cx="3632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0" i="0" u="none" strike="noStrike" cap="none">
                <a:solidFill>
                  <a:srgbClr val="0045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ROL DA ANS</a:t>
            </a:r>
            <a:endParaRPr sz="2000" b="0" i="0" u="none" strike="noStrike" cap="none">
              <a:solidFill>
                <a:srgbClr val="00456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0" i="0" u="none" strike="noStrike" cap="none">
                <a:solidFill>
                  <a:srgbClr val="4DC08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ABRANGÊNCIA DE COBERTURA </a:t>
            </a:r>
            <a:endParaRPr sz="2000" b="0" i="0" u="none" strike="noStrike" cap="none">
              <a:solidFill>
                <a:srgbClr val="00456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4" name="Google Shape;114;g1ec3b1bbcdf_0_139"/>
          <p:cNvSpPr txBox="1"/>
          <p:nvPr/>
        </p:nvSpPr>
        <p:spPr>
          <a:xfrm>
            <a:off x="4868375" y="1225576"/>
            <a:ext cx="3862500" cy="4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</a:pPr>
            <a:r>
              <a:rPr lang="pt-BR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art. 10</a:t>
            </a:r>
            <a:r>
              <a:rPr lang="pt-BR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da Lei que regulamenta os planos indica que todos os tratamentos das doenças incluídas na Classificação Internacional de Doenças (CID) da Organização Mundial de Saúde (OMS) são de cobertura obrigatória.</a:t>
            </a:r>
            <a:endParaRPr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Art. 12</a:t>
            </a:r>
            <a:r>
              <a:rPr lang="pt-BR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especifica a cobertura dentro das segmentações assistenciais.</a:t>
            </a:r>
            <a:endParaRPr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pt-BR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redação da Lei </a:t>
            </a:r>
            <a:r>
              <a:rPr lang="pt-BR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14.307/22 e da Lei 14.454/22 </a:t>
            </a:r>
            <a:r>
              <a:rPr lang="pt-BR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nada altera em relação a isso</a:t>
            </a:r>
            <a:endParaRPr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Lei de criação da ANS estabelece que a natureza da lista é de piso</a:t>
            </a:r>
            <a:endParaRPr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g1ec3b1bbcdf_0_139"/>
          <p:cNvSpPr txBox="1"/>
          <p:nvPr/>
        </p:nvSpPr>
        <p:spPr>
          <a:xfrm>
            <a:off x="548275" y="2749567"/>
            <a:ext cx="38625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pt-BR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 impossível para o </a:t>
            </a:r>
            <a:r>
              <a:rPr lang="pt-BR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usuário </a:t>
            </a:r>
            <a:r>
              <a:rPr lang="pt-BR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antever quais tratamentos necessitará no futuro a fim de que faça a contratação mais conveniente para seu estado de saúde vindouro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pt-BR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Necessidade de cláusulas não negociáveis de cobertura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pt-BR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Necessidade de cobertura adaptável com o tempo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ala de Cinza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1102</Words>
  <Application>Microsoft Office PowerPoint</Application>
  <PresentationFormat>Apresentação na tela (4:3)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Montserrat ExtraBold</vt:lpstr>
      <vt:lpstr>Noto Sans Symbols</vt:lpstr>
      <vt:lpstr>Arial Black</vt:lpstr>
      <vt:lpstr>Montserrat Medium</vt:lpstr>
      <vt:lpstr>Calibri</vt:lpstr>
      <vt:lpstr>Montserrat</vt:lpstr>
      <vt:lpstr>1_Tema do Office</vt:lpstr>
      <vt:lpstr>Apresentação do PowerPoint</vt:lpstr>
      <vt:lpstr>Apresentação do PowerPoint</vt:lpstr>
      <vt:lpstr>Funcionamento</vt:lpstr>
      <vt:lpstr>Apresentação do PowerPoint</vt:lpstr>
      <vt:lpstr>Apresentação do PowerPoint</vt:lpstr>
      <vt:lpstr>A Constituição Federal criou o SUS e ao mesmo tempo permitiu a exploração econômica das ações e serviços de saúde (pelos mercados privados de saúde), condicionando esta exploração à necessidade de atender ao interesse público (arts. 196 e 197 da CF/88)  Assim, a rede pública é sobreposta à rede privada (seja ela custeada por esquemas de pagamento como planos de saúde ou paga diretamente do bolso do usuário).   O nosso sistema de acesso universal, custeado por impostos convive com um mercado privado de serviços de saúde, custeado pelas famílias diretamente ou por meio de esquemas securitários/mutualistas</vt:lpstr>
      <vt:lpstr>Além disso, parte dos atendimentos do SUS são ofertados também por meio de organizações privadas não lucrativas – algumas pertencentes a grupos econômicos lucrativos.  Por essas sobreposições e complexidades, as relações entre mercado e sistema público são dinâmicas. O que acontece em um afeta o outro (vasos comunicantes).  Por isso o CNS criou a Comissão Intersetorial de Saúde Suplementar - CISS  Regras de cobertura são muito importantes nessa dinâmica, pois a porta que se fecha num “vaso” impacta o outro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Ederson Euripedes Marques</dc:creator>
  <cp:lastModifiedBy>Andreza Marques Dantas</cp:lastModifiedBy>
  <cp:revision>1</cp:revision>
  <dcterms:created xsi:type="dcterms:W3CDTF">2016-05-12T18:22:32Z</dcterms:created>
  <dcterms:modified xsi:type="dcterms:W3CDTF">2023-11-28T12:34:53Z</dcterms:modified>
</cp:coreProperties>
</file>