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0" r:id="rId5"/>
  </p:sldMasterIdLst>
  <p:notesMasterIdLst>
    <p:notesMasterId r:id="rId14"/>
  </p:notesMasterIdLst>
  <p:handoutMasterIdLst>
    <p:handoutMasterId r:id="rId15"/>
  </p:handoutMasterIdLst>
  <p:sldIdLst>
    <p:sldId id="257" r:id="rId6"/>
    <p:sldId id="345" r:id="rId7"/>
    <p:sldId id="346" r:id="rId8"/>
    <p:sldId id="347" r:id="rId9"/>
    <p:sldId id="348" r:id="rId10"/>
    <p:sldId id="350" r:id="rId11"/>
    <p:sldId id="349" r:id="rId12"/>
    <p:sldId id="275" r:id="rId13"/>
  </p:sldIdLst>
  <p:sldSz cx="12192000" cy="6858000"/>
  <p:notesSz cx="9982200" cy="6794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81B4752-1292-4318-9FCE-58520116D13C}">
          <p14:sldIdLst>
            <p14:sldId id="257"/>
            <p14:sldId id="345"/>
            <p14:sldId id="346"/>
            <p14:sldId id="347"/>
            <p14:sldId id="348"/>
            <p14:sldId id="350"/>
            <p14:sldId id="349"/>
            <p14:sldId id="275"/>
          </p14:sldIdLst>
        </p14:section>
        <p14:section name="Seção sem Título" id="{92FE0699-881A-48D0-8E8E-44E02F50048A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F26B0E-BA12-22CF-308D-900CDE9BE16B}" name="Luana Köhler Louzado" initials="LL" userId="S::luana.louzado@saude.gov.br::0a25ac5b-f5fe-402f-8b0e-2a2c2e4f81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22"/>
    <a:srgbClr val="03CF00"/>
    <a:srgbClr val="FF5500"/>
    <a:srgbClr val="183EFF"/>
    <a:srgbClr val="783C00"/>
    <a:srgbClr val="E5231F"/>
    <a:srgbClr val="3C3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F6C8EC-6948-6E6D-06FD-C696D9E4A5B4}" v="1" dt="2023-11-24T20:32:55.738"/>
    <p1510:client id="{1017E471-AF4E-08B2-D44B-6B4653A98434}" v="495" dt="2023-11-23T12:18:09.093"/>
    <p1510:client id="{1E8F70AD-543D-A626-B54B-44BA1828BAAA}" v="801" dt="2023-11-27T19:49:32.726"/>
    <p1510:client id="{27A81B1D-D355-4F81-240F-B5B2F757880A}" v="7" dt="2023-11-23T13:24:23.825"/>
    <p1510:client id="{3D08BB91-8BF8-49CA-928B-6756C707AAC4}" v="1" dt="2023-11-24T22:50:23.028"/>
    <p1510:client id="{42AD16C9-E12A-E9D8-E45F-2258049E18E7}" v="149" dt="2023-11-22T23:31:27.884"/>
    <p1510:client id="{47EEA8FB-5BF3-7D95-1B21-CA212FF365F8}" v="425" dt="2023-11-27T19:15:29.216"/>
    <p1510:client id="{4F2E9AE4-9542-32CF-0549-E3B066926C63}" v="63" dt="2023-11-23T13:32:35.620"/>
    <p1510:client id="{749FDA7A-7D29-9E51-974A-31EC10F839C0}" v="1895" dt="2023-11-23T17:38:40.865"/>
    <p1510:client id="{8155C73D-009E-F744-E6C4-A4D2F0448022}" v="1534" dt="2023-11-23T16:11:33.219"/>
    <p1510:client id="{88AF8850-A670-8BD1-D52F-8888D2C0F71E}" v="58" dt="2023-11-23T18:23:30.887"/>
    <p1510:client id="{9A4DC85D-9C1E-208A-2677-BBAF26751C6C}" v="1639" dt="2023-11-23T14:22:10.910"/>
    <p1510:client id="{A80B7F60-51DD-15C6-C359-75CCB8EE9545}" v="215" dt="2023-11-27T17:52:58.539"/>
    <p1510:client id="{AB5EFC60-AD6A-EACF-E432-5F9B1B470E19}" v="275" dt="2023-11-23T12:35:11.134"/>
    <p1510:client id="{ACBA2A0E-E218-B608-1F8B-61095D2B47B3}" v="502" dt="2023-05-22T21:06:21.958"/>
    <p1510:client id="{AF942D4C-2E78-A1CC-BC9D-B84D01824DAA}" v="409" dt="2023-11-24T21:59:30.881"/>
    <p1510:client id="{C44CEF5F-098A-4630-B23D-971FDF5F275F}" v="377" dt="2023-11-23T18:06:05.350"/>
    <p1510:client id="{C78F23BE-15B6-7AAC-611C-04BA21D7EF87}" v="518" dt="2023-11-23T17:54:39.879"/>
    <p1510:client id="{D222FF22-7A20-8324-B47A-C9F308105A17}" v="37" dt="2023-11-23T18:27:23.958"/>
    <p1510:client id="{E4E2958C-A5FA-9B81-DDCA-91A730972036}" v="579" dt="2023-11-27T15:10:51.841"/>
    <p1510:client id="{E4E7708A-F026-C486-9C74-D012E1B933BF}" v="71" dt="2023-11-23T16:05:46.890"/>
    <p1510:client id="{EB85B467-300B-FF8C-A962-451F8BA2AD53}" v="15" dt="2023-11-23T12:24:47.920"/>
    <p1510:client id="{F78A9ADA-3C4E-111E-D136-E8D16F740536}" v="108" dt="2023-11-23T18:25:35.275"/>
    <p1510:client id="{FECE69CB-DCA1-4BEC-85C0-B9C20435DCCE}" v="883" dt="2023-11-23T00:13:43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256" y="-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562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54270" y="0"/>
            <a:ext cx="432562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F9845-C187-46D1-BB98-53BDA910FA5D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32562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54270" y="6453596"/>
            <a:ext cx="432562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B60D1-FEB8-411E-B1C2-9CBDEBA745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157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562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54270" y="0"/>
            <a:ext cx="432562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FE87-ED4C-4DCF-B076-8DBC51C08213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52750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8220" y="3269853"/>
            <a:ext cx="7985760" cy="2675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32562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54270" y="6453596"/>
            <a:ext cx="432562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4920B-BB4A-4432-A7FA-14A657F03B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625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Aber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8541560-C1DA-B090-79D4-D29BAABC60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EAA027-B7AC-E312-3D74-EFF272CD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875" y="2324784"/>
            <a:ext cx="7110249" cy="1543023"/>
          </a:xfrm>
          <a:prstGeom prst="rect">
            <a:avLst/>
          </a:prstGeom>
        </p:spPr>
        <p:txBody>
          <a:bodyPr/>
          <a:lstStyle>
            <a:lvl1pPr algn="ctr">
              <a:defRPr lang="pt-BR" sz="5400" b="1" kern="1200" dirty="0">
                <a:solidFill>
                  <a:srgbClr val="183EFF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63744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1924050"/>
            <a:ext cx="6096000" cy="36480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3910474"/>
            <a:ext cx="3886200" cy="16616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59403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767446"/>
            <a:ext cx="3886200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4558021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33011" y="3767446"/>
            <a:ext cx="3886200" cy="666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33011" y="4558020"/>
            <a:ext cx="3886200" cy="895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9262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143556"/>
            <a:ext cx="3886200" cy="4137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4" name="Espaço Reservado para Imagem 3"/>
          <p:cNvSpPr>
            <a:spLocks noGrp="1"/>
          </p:cNvSpPr>
          <p:nvPr>
            <p:ph type="pic" sz="quarter" idx="19"/>
          </p:nvPr>
        </p:nvSpPr>
        <p:spPr>
          <a:xfrm>
            <a:off x="1190624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933010" y="3143556"/>
            <a:ext cx="3886200" cy="4146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933010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Imagem 3"/>
          <p:cNvSpPr>
            <a:spLocks noGrp="1"/>
          </p:cNvSpPr>
          <p:nvPr>
            <p:ph type="pic" sz="quarter" idx="22"/>
          </p:nvPr>
        </p:nvSpPr>
        <p:spPr>
          <a:xfrm>
            <a:off x="6933010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919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2457451"/>
            <a:ext cx="3886200" cy="1123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5"/>
            <a:ext cx="3886200" cy="13074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5723336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72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7991475" y="1085850"/>
            <a:ext cx="2827736" cy="441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sz="quarter" idx="16"/>
          </p:nvPr>
        </p:nvSpPr>
        <p:spPr>
          <a:xfrm>
            <a:off x="127635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360706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1360706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3500438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3500438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638800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638800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2" name="Espaço Reservado para Imagem 2"/>
          <p:cNvSpPr>
            <a:spLocks noGrp="1"/>
          </p:cNvSpPr>
          <p:nvPr>
            <p:ph type="pic" sz="quarter" idx="25"/>
          </p:nvPr>
        </p:nvSpPr>
        <p:spPr>
          <a:xfrm>
            <a:off x="3381375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Imagem 2"/>
          <p:cNvSpPr>
            <a:spLocks noGrp="1"/>
          </p:cNvSpPr>
          <p:nvPr>
            <p:ph type="pic" sz="quarter" idx="26"/>
          </p:nvPr>
        </p:nvSpPr>
        <p:spPr>
          <a:xfrm>
            <a:off x="548640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626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2E83493-C7F4-C7B2-D2BD-755425FFEB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3C1CA0A4-F05B-5773-BC79-24B6F476C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957388" y="1085850"/>
            <a:ext cx="3143250" cy="48126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Texto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5723336" y="108585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5723336" y="161280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5723336" y="484765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5723336" y="5374609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723336" y="359372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723336" y="412067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25" hasCustomPrompt="1"/>
          </p:nvPr>
        </p:nvSpPr>
        <p:spPr>
          <a:xfrm>
            <a:off x="5723336" y="233978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6" hasCustomPrompt="1"/>
          </p:nvPr>
        </p:nvSpPr>
        <p:spPr>
          <a:xfrm>
            <a:off x="5723336" y="2866740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823224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à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5" y="797453"/>
            <a:ext cx="8715376" cy="69797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5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5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1190625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1190625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6019801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1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019801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6019801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463475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971550"/>
            <a:ext cx="12192000" cy="46005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3567113" y="5667840"/>
            <a:ext cx="5057775" cy="62910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5362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s com texto de apo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08042F7E-415C-1C9E-840D-52A0033B7E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1F607B2-00A9-937D-8269-29A3E21E02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843088" y="928688"/>
            <a:ext cx="2100262" cy="49697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8"/>
          </p:nvPr>
        </p:nvSpPr>
        <p:spPr>
          <a:xfrm>
            <a:off x="814387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2"/>
          <p:cNvSpPr>
            <a:spLocks noGrp="1"/>
          </p:cNvSpPr>
          <p:nvPr>
            <p:ph type="pic" sz="quarter" idx="19"/>
          </p:nvPr>
        </p:nvSpPr>
        <p:spPr>
          <a:xfrm>
            <a:off x="439102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423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654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654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88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88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500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in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26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gráfico de progre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877460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30%</a:t>
            </a:r>
          </a:p>
        </p:txBody>
      </p:sp>
      <p:sp>
        <p:nvSpPr>
          <p:cNvPr id="32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7947425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8634261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90%</a:t>
            </a:r>
          </a:p>
        </p:txBody>
      </p:sp>
      <p:sp>
        <p:nvSpPr>
          <p:cNvPr id="36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4565888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9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252724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60%</a:t>
            </a:r>
          </a:p>
        </p:txBody>
      </p:sp>
      <p:sp>
        <p:nvSpPr>
          <p:cNvPr id="40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619375" y="5222209"/>
            <a:ext cx="6857999" cy="712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834184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âmina Final">
  <p:cSld name="Lâmina Final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5424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âmina de Abertura">
  <p:cSld name="Lâmina de Abertura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7"/>
          <p:cNvSpPr txBox="1">
            <a:spLocks noGrp="1"/>
          </p:cNvSpPr>
          <p:nvPr>
            <p:ph type="title"/>
          </p:nvPr>
        </p:nvSpPr>
        <p:spPr>
          <a:xfrm>
            <a:off x="2540875" y="2324784"/>
            <a:ext cx="7110249" cy="154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5400"/>
              <a:buFont typeface="Montserrat"/>
              <a:buNone/>
              <a:defRPr sz="5400" b="1" i="0" u="none" strike="noStrike" cap="non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712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031D22C0-78F3-7F3E-E486-68D681C9F7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12447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1136B438-876F-4751-7E8C-E90A1F6FF92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2D3DD27C-1B6D-E72C-E6D4-588D161670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494993" y="1847419"/>
            <a:ext cx="8344764" cy="2620238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l">
              <a:defRPr sz="6000" b="1" spc="0" baseline="0">
                <a:solidFill>
                  <a:srgbClr val="03CF00"/>
                </a:solidFill>
              </a:defRPr>
            </a:lvl1pPr>
          </a:lstStyle>
          <a:p>
            <a:r>
              <a:rPr lang="pt-BR"/>
              <a:t>Título Principal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10301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781175" y="5286375"/>
            <a:ext cx="9134476" cy="400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cxnSp>
        <p:nvCxnSpPr>
          <p:cNvPr id="7" name="Conector reto 6"/>
          <p:cNvCxnSpPr>
            <a:stCxn id="9" idx="1"/>
          </p:cNvCxnSpPr>
          <p:nvPr userDrawn="1"/>
        </p:nvCxnSpPr>
        <p:spPr>
          <a:xfrm flipH="1">
            <a:off x="1276350" y="5486400"/>
            <a:ext cx="5048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1276350" y="5991225"/>
            <a:ext cx="9639301" cy="0"/>
          </a:xfrm>
          <a:prstGeom prst="line">
            <a:avLst/>
          </a:prstGeom>
          <a:ln cap="rnd">
            <a:solidFill>
              <a:srgbClr val="03C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19076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276350" y="5286375"/>
            <a:ext cx="9639301" cy="400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4682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91392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4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44271" y="394971"/>
            <a:ext cx="8548369" cy="13693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44271" y="5330476"/>
            <a:ext cx="6099809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3E2E41F-A220-420D-8F86-395E5FDF23A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44272" y="2078959"/>
            <a:ext cx="8549004" cy="293687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90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085850"/>
            <a:ext cx="3886200" cy="1285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2619375"/>
            <a:ext cx="3886200" cy="3279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DCC7624-8FD6-2D50-7C98-A23CCFB6C8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5975" y="1085850"/>
            <a:ext cx="5359078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6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02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2" r:id="rId2"/>
    <p:sldLayoutId id="214748369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D042BC1F-CB3C-CC65-4A71-CE0130D46AA5}"/>
              </a:ext>
            </a:extLst>
          </p:cNvPr>
          <p:cNvSpPr/>
          <p:nvPr userDrawn="1"/>
        </p:nvSpPr>
        <p:spPr>
          <a:xfrm>
            <a:off x="1728788" y="0"/>
            <a:ext cx="1046321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3851CBDE-93DB-CD9F-EE75-A4C07C9679E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4AC3555A-6B36-11F3-774F-D6A30396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8749B18A-0E23-44DA-1802-4304D5D66306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402" y="6016675"/>
            <a:ext cx="3335498" cy="60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3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6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7" r:id="rId17"/>
    <p:sldLayoutId id="2147483688" r:id="rId18"/>
    <p:sldLayoutId id="2147483689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83E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0108FD88-2502-D413-4DDC-4318B399D3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163" y="5542074"/>
            <a:ext cx="3867670" cy="700793"/>
          </a:xfrm>
          <a:prstGeom prst="rect">
            <a:avLst/>
          </a:prstGeom>
        </p:spPr>
      </p:pic>
      <p:sp>
        <p:nvSpPr>
          <p:cNvPr id="5" name="Título 2"/>
          <p:cNvSpPr txBox="1">
            <a:spLocks/>
          </p:cNvSpPr>
          <p:nvPr/>
        </p:nvSpPr>
        <p:spPr>
          <a:xfrm>
            <a:off x="200142" y="1494623"/>
            <a:ext cx="11778142" cy="250335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pt-BR" sz="5400" b="1" kern="1200" dirty="0">
                <a:solidFill>
                  <a:srgbClr val="183EFF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endParaRPr lang="pt-BR" sz="4800" dirty="0">
              <a:latin typeface="Segoe UI"/>
              <a:ea typeface="Segoe UI Black"/>
              <a:cs typeface="Segoe UI"/>
            </a:endParaRPr>
          </a:p>
          <a:p>
            <a:r>
              <a:rPr lang="pt-BR" sz="4800" dirty="0">
                <a:latin typeface="Segoe UI"/>
                <a:ea typeface="Segoe UI Black"/>
                <a:cs typeface="Segoe UI"/>
              </a:rPr>
              <a:t>Componente Especializado da Assistência Farmacêutica - CEAF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236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 err="1">
                <a:latin typeface="Arial" pitchFamily="34" charset="0"/>
                <a:cs typeface="Arial" pitchFamily="34" charset="0"/>
              </a:rPr>
              <a:t>Baricitinibe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A16A4076-A843-35C0-C54F-E79AFBEEE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7036" y="1718789"/>
            <a:ext cx="10462363" cy="3942836"/>
          </a:xfrm>
        </p:spPr>
        <p:txBody>
          <a:bodyPr lIns="91440" tIns="45720" rIns="91440" bIns="45720" anchor="t"/>
          <a:lstStyle/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Apresentações: </a:t>
            </a:r>
            <a:endParaRPr lang="en-US" sz="2400" dirty="0">
              <a:solidFill>
                <a:schemeClr val="tx1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1028700" lvl="1" indent="-342900" algn="l">
              <a:buFont typeface="Courier New" pitchFamily="49" charset="0"/>
              <a:buChar char="o"/>
            </a:pPr>
            <a:r>
              <a:rPr lang="pt-PT" dirty="0">
                <a:latin typeface="Arial" pitchFamily="34" charset="0"/>
                <a:ea typeface="Roboto"/>
                <a:cs typeface="Arial" pitchFamily="34" charset="0"/>
              </a:rPr>
              <a:t> 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2 mg (comprimido)</a:t>
            </a:r>
            <a:endParaRPr lang="en-US" sz="2200" dirty="0">
              <a:latin typeface="Arial" pitchFamily="34" charset="0"/>
              <a:ea typeface="Roboto"/>
              <a:cs typeface="Arial" pitchFamily="34" charset="0"/>
            </a:endParaRPr>
          </a:p>
          <a:p>
            <a:pPr marL="1028700" lvl="1" indent="-342900" algn="l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 4 mg (comprimido) </a:t>
            </a:r>
          </a:p>
          <a:p>
            <a:pPr marL="1028700" lvl="1" indent="-342900" algn="l">
              <a:buFont typeface="Wingdings" pitchFamily="2" charset="2"/>
              <a:buChar char="Ø"/>
            </a:pPr>
            <a:endParaRPr lang="pt-PT" dirty="0"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Indicação e Incorporação: </a:t>
            </a:r>
          </a:p>
          <a:p>
            <a:pPr marL="1028700" lvl="1" indent="-342900" algn="l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Artrite Reumatoide 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  <a:sym typeface="Wingdings" pitchFamily="2" charset="2"/>
              </a:rPr>
              <a:t>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 </a:t>
            </a:r>
            <a:r>
              <a:rPr lang="pt-PT" sz="2200" dirty="0">
                <a:latin typeface="Arial" pitchFamily="34" charset="0"/>
                <a:ea typeface="+mn-lt"/>
                <a:cs typeface="Arial" pitchFamily="34" charset="0"/>
              </a:rPr>
              <a:t>Portaria SCTIE/MS nº 08, 10 de março de 2020</a:t>
            </a:r>
            <a:endParaRPr lang="pt-PT" sz="2200" dirty="0">
              <a:latin typeface="Arial" pitchFamily="34" charset="0"/>
              <a:ea typeface="Roboto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pt-PT" sz="2400" dirty="0">
              <a:solidFill>
                <a:srgbClr val="000000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Grupo de financiamento: 1A</a:t>
            </a:r>
            <a:endParaRPr lang="en-US" sz="2400" dirty="0">
              <a:solidFill>
                <a:schemeClr val="tx1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,Sans-Serif" panose="020B0604020202020204" pitchFamily="34" charset="0"/>
              <a:buChar char="q"/>
            </a:pPr>
            <a:endParaRPr lang="pt-PT" sz="2400" dirty="0">
              <a:solidFill>
                <a:srgbClr val="000000"/>
              </a:solidFill>
              <a:latin typeface="Arial" pitchFamily="34" charset="0"/>
              <a:ea typeface="Robot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8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Citrato de </a:t>
            </a:r>
            <a:r>
              <a:rPr lang="pt-PT" dirty="0" err="1">
                <a:latin typeface="Arial" pitchFamily="34" charset="0"/>
                <a:cs typeface="Arial" pitchFamily="34" charset="0"/>
              </a:rPr>
              <a:t>Tofacitinibe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A16A4076-A843-35C0-C54F-E79AFBEEE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92296" y="1808798"/>
            <a:ext cx="10775513" cy="3870280"/>
          </a:xfrm>
        </p:spPr>
        <p:txBody>
          <a:bodyPr lIns="91440" tIns="45720" rIns="91440" bIns="45720" anchor="t"/>
          <a:lstStyle/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Apresentação: </a:t>
            </a:r>
          </a:p>
          <a:p>
            <a:pPr marL="1028700" lvl="1" indent="-342900" algn="l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5 mg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(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comprimido)</a:t>
            </a:r>
          </a:p>
          <a:p>
            <a:pPr marL="1028700" lvl="1" indent="-342900" algn="l">
              <a:buFont typeface="Wingdings" pitchFamily="2" charset="2"/>
              <a:buChar char="Ø"/>
            </a:pPr>
            <a:endParaRPr lang="pt-PT" sz="2200" dirty="0"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Indicação e Incorporação: </a:t>
            </a:r>
          </a:p>
          <a:p>
            <a:pPr marL="1028700" lvl="1" indent="-342900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Artrite Reumatoide 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  <a:sym typeface="Wingdings" pitchFamily="2" charset="2"/>
              </a:rPr>
              <a:t>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 </a:t>
            </a:r>
            <a:r>
              <a:rPr lang="pt-PT" sz="2200" dirty="0">
                <a:latin typeface="Arial" pitchFamily="34" charset="0"/>
                <a:ea typeface="+mn-lt"/>
                <a:cs typeface="Arial" pitchFamily="34" charset="0"/>
              </a:rPr>
              <a:t>Portaria SCTIE/MS nº 08, de 1º de fevereiro de 2017 </a:t>
            </a:r>
          </a:p>
          <a:p>
            <a:pPr marL="1028700" lvl="1" indent="-342900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Artrite Psoríaca 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  <a:sym typeface="Wingdings" pitchFamily="2" charset="2"/>
              </a:rPr>
              <a:t>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 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Portaria SCTIE/MS nº 28, de 19 de agosto de 2020</a:t>
            </a:r>
            <a:endParaRPr lang="en-US" sz="2200" dirty="0">
              <a:latin typeface="Arial" pitchFamily="34" charset="0"/>
              <a:ea typeface="Roboto"/>
              <a:cs typeface="Arial" pitchFamily="34" charset="0"/>
            </a:endParaRPr>
          </a:p>
          <a:p>
            <a:pPr marL="1028700" lvl="1" indent="-342900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Retocolite Ulcerativa 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  <a:sym typeface="Wingdings" pitchFamily="2" charset="2"/>
              </a:rPr>
              <a:t>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 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Portaria SCTIE/MS nº 31, de 28 de junho de 2021</a:t>
            </a:r>
            <a:endParaRPr lang="en-US" sz="2200" dirty="0">
              <a:solidFill>
                <a:srgbClr val="000000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pt-PT" sz="2400" dirty="0">
              <a:solidFill>
                <a:srgbClr val="595959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Grupo de financiamento: 1A</a:t>
            </a:r>
          </a:p>
          <a:p>
            <a:pPr marL="342900" indent="-342900">
              <a:buFont typeface="Wingdings,Sans-Serif" panose="020B0604020202020204" pitchFamily="34" charset="0"/>
              <a:buChar char="q"/>
            </a:pPr>
            <a:endParaRPr lang="pt-PT" dirty="0">
              <a:solidFill>
                <a:srgbClr val="595959"/>
              </a:solidFill>
              <a:latin typeface="Roboto"/>
              <a:ea typeface="Roboto"/>
              <a:cs typeface="Arial"/>
            </a:endParaRPr>
          </a:p>
          <a:p>
            <a:pPr marL="1028700" lvl="1" indent="-342900">
              <a:buFont typeface="Wingdings,Sans-Serif" panose="020B0604020202020204" pitchFamily="34" charset="0"/>
              <a:buChar char="Ø"/>
            </a:pPr>
            <a:endParaRPr lang="pt-PT" dirty="0">
              <a:solidFill>
                <a:srgbClr val="000000"/>
              </a:solidFill>
              <a:latin typeface="Arial"/>
              <a:ea typeface="Roboto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004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 err="1">
                <a:latin typeface="Arial" pitchFamily="34" charset="0"/>
                <a:cs typeface="Arial" pitchFamily="34" charset="0"/>
              </a:rPr>
              <a:t>Upadacitinibe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A16A4076-A843-35C0-C54F-E79AFBEEE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92296" y="1808798"/>
            <a:ext cx="10462363" cy="3870280"/>
          </a:xfrm>
        </p:spPr>
        <p:txBody>
          <a:bodyPr lIns="91440" tIns="45720" rIns="91440" bIns="45720" anchor="t"/>
          <a:lstStyle/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Apresentação:</a:t>
            </a:r>
            <a:endParaRPr lang="en-US" sz="2400" dirty="0">
              <a:solidFill>
                <a:schemeClr val="tx1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1028700" lvl="1" indent="-342900" algn="l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15 mg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(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comprimido revestido de liberação prolongada)</a:t>
            </a:r>
            <a:endParaRPr lang="en-US" sz="2200" dirty="0"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endParaRPr lang="pt-PT" sz="2400" dirty="0">
              <a:solidFill>
                <a:schemeClr val="tx1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Indicação e Incorporação: </a:t>
            </a:r>
          </a:p>
          <a:p>
            <a:pPr marL="1028700" lvl="1" indent="-342900">
              <a:buFont typeface="Courier New" pitchFamily="49" charset="0"/>
              <a:buChar char="o"/>
            </a:pP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Artrite Reumatoide 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  <a:sym typeface="Wingdings" pitchFamily="2" charset="2"/>
              </a:rPr>
              <a:t></a:t>
            </a:r>
            <a:r>
              <a:rPr lang="pt-PT" sz="2200" dirty="0" smtClean="0">
                <a:latin typeface="Arial" pitchFamily="34" charset="0"/>
                <a:ea typeface="Roboto"/>
                <a:cs typeface="Arial" pitchFamily="34" charset="0"/>
              </a:rPr>
              <a:t> </a:t>
            </a:r>
            <a:r>
              <a:rPr lang="pt-PT" sz="2200" dirty="0">
                <a:latin typeface="Arial" pitchFamily="34" charset="0"/>
                <a:ea typeface="Roboto"/>
                <a:cs typeface="Arial" pitchFamily="34" charset="0"/>
              </a:rPr>
              <a:t>Portaria SCTIE/MS nº 04, de 19 de fevereiro de 2021</a:t>
            </a:r>
          </a:p>
          <a:p>
            <a:pPr marL="342900" indent="-342900" algn="l">
              <a:buFont typeface="Wingdings" pitchFamily="2" charset="2"/>
              <a:buChar char="Ø"/>
            </a:pPr>
            <a:endParaRPr lang="pt-PT" sz="2400" dirty="0">
              <a:solidFill>
                <a:schemeClr val="tx1"/>
              </a:solidFill>
              <a:latin typeface="Arial" pitchFamily="34" charset="0"/>
              <a:ea typeface="Roboto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ea typeface="Roboto"/>
                <a:cs typeface="Arial" pitchFamily="34" charset="0"/>
              </a:rPr>
              <a:t>Grupo de financiamento: 1A</a:t>
            </a:r>
          </a:p>
          <a:p>
            <a:pPr marL="342900" indent="-342900" algn="l">
              <a:buFont typeface="Wingdings,Sans-Serif" panose="020B0604020202020204" pitchFamily="34" charset="0"/>
              <a:buChar char="q"/>
            </a:pPr>
            <a:endParaRPr lang="pt-PT" dirty="0">
              <a:latin typeface="Roboto"/>
              <a:ea typeface="Roboto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770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Orçamento 2021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AC798931-77E0-7BC6-F9DD-4F2B79BB4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434955"/>
              </p:ext>
            </p:extLst>
          </p:nvPr>
        </p:nvGraphicFramePr>
        <p:xfrm>
          <a:off x="1743205" y="1743205"/>
          <a:ext cx="8664668" cy="369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396">
                  <a:extLst>
                    <a:ext uri="{9D8B030D-6E8A-4147-A177-3AD203B41FA5}">
                      <a16:colId xmlns:a16="http://schemas.microsoft.com/office/drawing/2014/main" xmlns="" val="396453393"/>
                    </a:ext>
                  </a:extLst>
                </a:gridCol>
                <a:gridCol w="1702496">
                  <a:extLst>
                    <a:ext uri="{9D8B030D-6E8A-4147-A177-3AD203B41FA5}">
                      <a16:colId xmlns:a16="http://schemas.microsoft.com/office/drawing/2014/main" xmlns="" val="1453400218"/>
                    </a:ext>
                  </a:extLst>
                </a:gridCol>
                <a:gridCol w="1929495">
                  <a:extLst>
                    <a:ext uri="{9D8B030D-6E8A-4147-A177-3AD203B41FA5}">
                      <a16:colId xmlns:a16="http://schemas.microsoft.com/office/drawing/2014/main" xmlns="" val="568904023"/>
                    </a:ext>
                  </a:extLst>
                </a:gridCol>
                <a:gridCol w="2367281">
                  <a:extLst>
                    <a:ext uri="{9D8B030D-6E8A-4147-A177-3AD203B41FA5}">
                      <a16:colId xmlns:a16="http://schemas.microsoft.com/office/drawing/2014/main" xmlns="" val="1714848441"/>
                    </a:ext>
                  </a:extLst>
                </a:gridCol>
              </a:tblGrid>
              <a:tr h="4227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Medicamento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2021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149548"/>
                  </a:ext>
                </a:extLst>
              </a:tr>
              <a:tr h="46972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Quantidade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P. </a:t>
                      </a:r>
                      <a:r>
                        <a:rPr lang="pt-PT" sz="1800" b="1" i="0" u="none" strike="noStrike" err="1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Unit</a:t>
                      </a:r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.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Preço Total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1145903"/>
                  </a:ext>
                </a:extLst>
              </a:tr>
              <a:tr h="547492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2 MG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27.450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 32,8000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   900.360,00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8318134"/>
                  </a:ext>
                </a:extLst>
              </a:tr>
              <a:tr h="547492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4 MG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402.030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 32,8000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13.186.584,00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96606146"/>
                  </a:ext>
                </a:extLst>
              </a:tr>
              <a:tr h="61385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TOFACITINIBE, SAL CITRATO, 5 MG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5.669.160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 13,4700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76.363.585,20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4245618"/>
                  </a:ext>
                </a:extLst>
              </a:tr>
              <a:tr h="547492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UPADACITINIBE, 15 MG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         -    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                  -  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5324431"/>
                  </a:ext>
                </a:extLst>
              </a:tr>
              <a:tr h="547492">
                <a:tc>
                  <a:txBody>
                    <a:bodyPr/>
                    <a:lstStyle/>
                    <a:p>
                      <a:pPr algn="l" fontAlgn="ctr"/>
                      <a:endParaRPr lang="pt-PT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TOTAL 2021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90.450.529,20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2011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54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Orçamento 2022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C5A38D22-613E-BED5-2CDF-87F1AF43C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921921"/>
              </p:ext>
            </p:extLst>
          </p:nvPr>
        </p:nvGraphicFramePr>
        <p:xfrm>
          <a:off x="1597068" y="1722328"/>
          <a:ext cx="8914166" cy="3915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4080">
                  <a:extLst>
                    <a:ext uri="{9D8B030D-6E8A-4147-A177-3AD203B41FA5}">
                      <a16:colId xmlns:a16="http://schemas.microsoft.com/office/drawing/2014/main" xmlns="" val="741266279"/>
                    </a:ext>
                  </a:extLst>
                </a:gridCol>
                <a:gridCol w="1757733">
                  <a:extLst>
                    <a:ext uri="{9D8B030D-6E8A-4147-A177-3AD203B41FA5}">
                      <a16:colId xmlns:a16="http://schemas.microsoft.com/office/drawing/2014/main" xmlns="" val="1627754840"/>
                    </a:ext>
                  </a:extLst>
                </a:gridCol>
                <a:gridCol w="1836751">
                  <a:extLst>
                    <a:ext uri="{9D8B030D-6E8A-4147-A177-3AD203B41FA5}">
                      <a16:colId xmlns:a16="http://schemas.microsoft.com/office/drawing/2014/main" xmlns="" val="2121250798"/>
                    </a:ext>
                  </a:extLst>
                </a:gridCol>
                <a:gridCol w="2395602">
                  <a:extLst>
                    <a:ext uri="{9D8B030D-6E8A-4147-A177-3AD203B41FA5}">
                      <a16:colId xmlns:a16="http://schemas.microsoft.com/office/drawing/2014/main" xmlns="" val="3558446541"/>
                    </a:ext>
                  </a:extLst>
                </a:gridCol>
              </a:tblGrid>
              <a:tr h="4384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Medicamento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8714543"/>
                  </a:ext>
                </a:extLst>
              </a:tr>
              <a:tr h="48538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Quantidade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P. </a:t>
                      </a:r>
                      <a:r>
                        <a:rPr lang="pt-PT" sz="1800" b="1" i="0" u="none" strike="noStrike" err="1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Unit</a:t>
                      </a:r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Preço Total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1947355"/>
                  </a:ext>
                </a:extLst>
              </a:tr>
              <a:tr h="58792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2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   -    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                -  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5276387"/>
                  </a:ext>
                </a:extLst>
              </a:tr>
              <a:tr h="58792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4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134.010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R$ 32,8000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4.395.528,00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78065284"/>
                  </a:ext>
                </a:extLst>
              </a:tr>
              <a:tr h="63979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TOFACITINIBE, SAL CITRATO, 5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5.081.280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R$ 13,6783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 69.503.353,20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5914139"/>
                  </a:ext>
                </a:extLst>
              </a:tr>
              <a:tr h="58792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UPADACITINIBE, 15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536.160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R$ 41,5200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 22.261.363,20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39953539"/>
                  </a:ext>
                </a:extLst>
              </a:tr>
              <a:tr h="587923">
                <a:tc>
                  <a:txBody>
                    <a:bodyPr/>
                    <a:lstStyle/>
                    <a:p>
                      <a:pPr algn="l" fontAlgn="ctr"/>
                      <a:endParaRPr lang="pt-PT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TOTAL 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 96.160.244,40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4127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32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0D1FE-CF99-24C8-C67A-767E5E2B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364" y="518618"/>
            <a:ext cx="9628587" cy="964672"/>
          </a:xfrm>
        </p:spPr>
        <p:txBody>
          <a:bodyPr/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Orçamento 2023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8399785D-F7BB-3421-0FA2-070F75334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887969"/>
              </p:ext>
            </p:extLst>
          </p:nvPr>
        </p:nvGraphicFramePr>
        <p:xfrm>
          <a:off x="1659698" y="1795397"/>
          <a:ext cx="8952963" cy="3736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649">
                  <a:extLst>
                    <a:ext uri="{9D8B030D-6E8A-4147-A177-3AD203B41FA5}">
                      <a16:colId xmlns:a16="http://schemas.microsoft.com/office/drawing/2014/main" xmlns="" val="2646514435"/>
                    </a:ext>
                  </a:extLst>
                </a:gridCol>
                <a:gridCol w="1888798">
                  <a:extLst>
                    <a:ext uri="{9D8B030D-6E8A-4147-A177-3AD203B41FA5}">
                      <a16:colId xmlns:a16="http://schemas.microsoft.com/office/drawing/2014/main" xmlns="" val="3441340844"/>
                    </a:ext>
                  </a:extLst>
                </a:gridCol>
                <a:gridCol w="1994571">
                  <a:extLst>
                    <a:ext uri="{9D8B030D-6E8A-4147-A177-3AD203B41FA5}">
                      <a16:colId xmlns:a16="http://schemas.microsoft.com/office/drawing/2014/main" xmlns="" val="3644474420"/>
                    </a:ext>
                  </a:extLst>
                </a:gridCol>
                <a:gridCol w="2379945">
                  <a:extLst>
                    <a:ext uri="{9D8B030D-6E8A-4147-A177-3AD203B41FA5}">
                      <a16:colId xmlns:a16="http://schemas.microsoft.com/office/drawing/2014/main" xmlns="" val="1377417729"/>
                    </a:ext>
                  </a:extLst>
                </a:gridCol>
              </a:tblGrid>
              <a:tr h="4540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Medicamento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814015"/>
                  </a:ext>
                </a:extLst>
              </a:tr>
              <a:tr h="47543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Quantidade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P. </a:t>
                      </a:r>
                      <a:r>
                        <a:rPr lang="pt-PT" sz="1800" b="1" i="0" u="none" strike="noStrike" err="1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Unit</a:t>
                      </a:r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.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Preço Total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969640"/>
                  </a:ext>
                </a:extLst>
              </a:tr>
              <a:tr h="50610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2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40.200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R$ 37,4870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   1.506.979,20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96129645"/>
                  </a:ext>
                </a:extLst>
              </a:tr>
              <a:tr h="50610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BARITICINIBE 4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728.550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R$ 38,8800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28.326.024,00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7106765"/>
                  </a:ext>
                </a:extLst>
              </a:tr>
              <a:tr h="73615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TOFACITINIBE, SAL CITRATO, 5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9.502.440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R$ 14,3400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 136.264.989,60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6664253"/>
                  </a:ext>
                </a:extLst>
              </a:tr>
              <a:tr h="50610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UPADACITINIBE, 15 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1.104.240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R$ 40,0000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   44.169.600,00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3733340"/>
                  </a:ext>
                </a:extLst>
              </a:tr>
              <a:tr h="552119">
                <a:tc>
                  <a:txBody>
                    <a:bodyPr/>
                    <a:lstStyle/>
                    <a:p>
                      <a:pPr algn="l" fontAlgn="ctr"/>
                      <a:endParaRPr lang="pt-PT" sz="1800" b="0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TOTAL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 R$  210.267.592,80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7700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937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3657010"/>
      </p:ext>
    </p:extLst>
  </p:cSld>
  <p:clrMapOvr>
    <a:masterClrMapping/>
  </p:clrMapOvr>
</p:sld>
</file>

<file path=ppt/theme/theme1.xml><?xml version="1.0" encoding="utf-8"?>
<a:theme xmlns:a="http://schemas.openxmlformats.org/drawingml/2006/main" name="Lâmina de Aber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âmina de Abertura e final">
  <a:themeElements>
    <a:clrScheme name="Personaliza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3FFE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60BD74BD0932438526D2CD7184EC26" ma:contentTypeVersion="17" ma:contentTypeDescription="Create a new document." ma:contentTypeScope="" ma:versionID="a8d1d15c8bd819491078c3bca1071b59">
  <xsd:schema xmlns:xsd="http://www.w3.org/2001/XMLSchema" xmlns:xs="http://www.w3.org/2001/XMLSchema" xmlns:p="http://schemas.microsoft.com/office/2006/metadata/properties" xmlns:ns2="124ffcd1-928d-4765-baa4-66c27517da00" xmlns:ns3="2c542018-cdd9-48ed-b4f5-a33bde9952a4" targetNamespace="http://schemas.microsoft.com/office/2006/metadata/properties" ma:root="true" ma:fieldsID="71e35cb84f8e0d2343bf2d0557833f9d" ns2:_="" ns3:_="">
    <xsd:import namespace="124ffcd1-928d-4765-baa4-66c27517da00"/>
    <xsd:import namespace="2c542018-cdd9-48ed-b4f5-a33bde9952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ffcd1-928d-4765-baa4-66c27517d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8562b07-c12b-440e-8652-dcaac954a8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542018-cdd9-48ed-b4f5-a33bde9952a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3a48d2ff-66d0-4565-808a-cef8a6fedd00}" ma:internalName="TaxCatchAll" ma:showField="CatchAllData" ma:web="2c542018-cdd9-48ed-b4f5-a33bde9952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4ffcd1-928d-4765-baa4-66c27517da00">
      <Terms xmlns="http://schemas.microsoft.com/office/infopath/2007/PartnerControls"/>
    </lcf76f155ced4ddcb4097134ff3c332f>
    <TaxCatchAll xmlns="2c542018-cdd9-48ed-b4f5-a33bde9952a4" xsi:nil="true"/>
  </documentManagement>
</p:properties>
</file>

<file path=customXml/itemProps1.xml><?xml version="1.0" encoding="utf-8"?>
<ds:datastoreItem xmlns:ds="http://schemas.openxmlformats.org/officeDocument/2006/customXml" ds:itemID="{43CE3B34-5B37-42CC-BC47-E85D829672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10223C-CF8A-4840-98F5-7002DA5D26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ffcd1-928d-4765-baa4-66c27517da00"/>
    <ds:schemaRef ds:uri="2c542018-cdd9-48ed-b4f5-a33bde9952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BE0100-8B92-4C84-BB25-78EDD62D96C3}">
  <ds:schemaRefs>
    <ds:schemaRef ds:uri="1ebe9e53-380a-43d6-a182-d1a37c95bc77"/>
    <ds:schemaRef ds:uri="998fdc0c-dc06-4384-b7fb-5438eaa9f5b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124ffcd1-928d-4765-baa4-66c27517da00"/>
    <ds:schemaRef ds:uri="2c542018-cdd9-48ed-b4f5-a33bde9952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104</Words>
  <Application>Microsoft Office PowerPoint</Application>
  <PresentationFormat>Personalizar</PresentationFormat>
  <Paragraphs>101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Lâmina de Abertura</vt:lpstr>
      <vt:lpstr>Lâmina de Abertura e final</vt:lpstr>
      <vt:lpstr>Apresentação do PowerPoint</vt:lpstr>
      <vt:lpstr>Baricitinibe</vt:lpstr>
      <vt:lpstr>Citrato de Tofacitinibe</vt:lpstr>
      <vt:lpstr>Upadacitinibe</vt:lpstr>
      <vt:lpstr>Orçamento 2021</vt:lpstr>
      <vt:lpstr>Orçamento 2022</vt:lpstr>
      <vt:lpstr>Orçamento 2023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 Custódio Fernandes</dc:creator>
  <cp:lastModifiedBy>Dell</cp:lastModifiedBy>
  <cp:revision>589</cp:revision>
  <cp:lastPrinted>2021-05-27T13:54:16Z</cp:lastPrinted>
  <dcterms:created xsi:type="dcterms:W3CDTF">2021-05-25T14:48:35Z</dcterms:created>
  <dcterms:modified xsi:type="dcterms:W3CDTF">2023-11-27T19:55:20Z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0x010100932DDC7DA67C0549873F88DFF296A1C1</vt:lpwstr>
  </property>
  <property fmtid="{D5CDD505-2E9C-101B-9397-08002B2CF9AE}" pid="3" name="ComplianceAssetId">
    <vt:lpwstr/>
  </property>
  <property fmtid="{D5CDD505-2E9C-101B-9397-08002B2CF9AE}" pid="4" name="TriggerFlowInfo">
    <vt:lpwstr/>
  </property>
  <property fmtid="{D5CDD505-2E9C-101B-9397-08002B2CF9AE}" pid="5" name="TemplateUrl">
    <vt:lpwstr/>
  </property>
  <property fmtid="{D5CDD505-2E9C-101B-9397-08002B2CF9AE}" pid="6" name="_SharedFileIndex">
    <vt:lpwstr/>
  </property>
  <property fmtid="{D5CDD505-2E9C-101B-9397-08002B2CF9AE}" pid="7" name="_ExtendedDescription">
    <vt:lpwstr/>
  </property>
  <property fmtid="{D5CDD505-2E9C-101B-9397-08002B2CF9AE}" pid="8" name="MediaServiceImageTags">
    <vt:lpwstr/>
  </property>
  <property fmtid="{D5CDD505-2E9C-101B-9397-08002B2CF9AE}" pid="9" name="xd_Signature">
    <vt:lpwstr/>
  </property>
  <property fmtid="{D5CDD505-2E9C-101B-9397-08002B2CF9AE}" pid="10" name="_SourceUrl">
    <vt:lpwstr/>
  </property>
  <property fmtid="{D5CDD505-2E9C-101B-9397-08002B2CF9AE}" pid="11" name="xd_ProgID">
    <vt:lpwstr/>
  </property>
  <property fmtid="{D5CDD505-2E9C-101B-9397-08002B2CF9AE}" pid="12" name="Order">
    <vt:lpwstr>2100.00000000000</vt:lpwstr>
  </property>
</Properties>
</file>