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</p:sldMasterIdLst>
  <p:notesMasterIdLst>
    <p:notesMasterId r:id="rId16"/>
  </p:notesMasterIdLst>
  <p:sldIdLst>
    <p:sldId id="671" r:id="rId5"/>
    <p:sldId id="762" r:id="rId6"/>
    <p:sldId id="947" r:id="rId7"/>
    <p:sldId id="761" r:id="rId8"/>
    <p:sldId id="765" r:id="rId9"/>
    <p:sldId id="754" r:id="rId10"/>
    <p:sldId id="944" r:id="rId11"/>
    <p:sldId id="2430" r:id="rId12"/>
    <p:sldId id="753" r:id="rId13"/>
    <p:sldId id="759" r:id="rId14"/>
    <p:sldId id="689" r:id="rId15"/>
  </p:sldIdLst>
  <p:sldSz cx="18288000" cy="10287000"/>
  <p:notesSz cx="6858000" cy="9144000"/>
  <p:custDataLst>
    <p:tags r:id="rId17"/>
  </p:custDataLst>
  <p:defaultTextStyle>
    <a:defPPr>
      <a:defRPr lang="pt-BR"/>
    </a:defPPr>
    <a:lvl1pPr marL="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4A5B2796-1A49-4A19-8942-96C3A28C94D5}">
          <p14:sldIdLst>
            <p14:sldId id="671"/>
            <p14:sldId id="762"/>
            <p14:sldId id="947"/>
            <p14:sldId id="761"/>
            <p14:sldId id="765"/>
            <p14:sldId id="754"/>
            <p14:sldId id="944"/>
            <p14:sldId id="2430"/>
            <p14:sldId id="753"/>
            <p14:sldId id="759"/>
            <p14:sldId id="6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63" userDrawn="1">
          <p15:clr>
            <a:srgbClr val="A4A3A4"/>
          </p15:clr>
        </p15:guide>
        <p15:guide id="3" orient="horz" pos="5349" userDrawn="1">
          <p15:clr>
            <a:srgbClr val="A4A3A4"/>
          </p15:clr>
        </p15:guide>
        <p15:guide id="4" pos="1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47521"/>
    <a:srgbClr val="006E89"/>
    <a:srgbClr val="6D983F"/>
    <a:srgbClr val="8CBB59"/>
    <a:srgbClr val="A05A09"/>
    <a:srgbClr val="D6BF16"/>
    <a:srgbClr val="98AFCC"/>
    <a:srgbClr val="007373"/>
    <a:srgbClr val="DF4F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390" y="108"/>
      </p:cViewPr>
      <p:guideLst>
        <p:guide orient="horz" pos="1063"/>
        <p:guide orient="horz" pos="5349"/>
        <p:guide pos="1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Planilha1!$I$5</c:f>
              <c:strCache>
                <c:ptCount val="1"/>
                <c:pt idx="0">
                  <c:v>Número de Incorporações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05D-4E2D-BFA7-6F2E7137D2E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05D-4E2D-BFA7-6F2E7137D2E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05D-4E2D-BFA7-6F2E7137D2E5}"/>
              </c:ext>
            </c:extLst>
          </c:dPt>
          <c:dLbls>
            <c:dLbl>
              <c:idx val="0"/>
              <c:layout>
                <c:manualLayout>
                  <c:x val="-6.4159954830115745E-2"/>
                  <c:y val="0.1935539415881144"/>
                </c:manualLayout>
              </c:layout>
              <c:tx>
                <c:rich>
                  <a:bodyPr/>
                  <a:lstStyle/>
                  <a:p>
                    <a:fld id="{9DF18422-4521-46E1-9BCB-8470F312E6E0}" type="VALUE">
                      <a:rPr lang="en-US" sz="2000" b="1"/>
                      <a:pPr/>
                      <a:t>[VALOR]</a:t>
                    </a:fld>
                    <a:r>
                      <a:rPr lang="en-US" sz="2000" b="1" baseline="0"/>
                      <a:t>; </a:t>
                    </a:r>
                    <a:fld id="{5C030D91-C2DD-4B79-BE9B-88F65BDAF0A4}" type="PERCENTAGE">
                      <a:rPr lang="en-US" sz="2000" b="1" baseline="0"/>
                      <a:pPr/>
                      <a:t>[PORCENTAGEM]</a:t>
                    </a:fld>
                    <a:endParaRPr lang="en-US" sz="2000" b="1" baseline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05D-4E2D-BFA7-6F2E7137D2E5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1.3440288392337935E-2"/>
                  <c:y val="-6.3257191107971483E-2"/>
                </c:manualLayout>
              </c:layout>
              <c:tx>
                <c:rich>
                  <a:bodyPr/>
                  <a:lstStyle/>
                  <a:p>
                    <a:fld id="{C1B42F4C-1F68-4711-B63A-A436E415535D}" type="VALUE">
                      <a:rPr lang="en-US" sz="2000" b="1"/>
                      <a:pPr/>
                      <a:t>[VALOR]</a:t>
                    </a:fld>
                    <a:r>
                      <a:rPr lang="en-US" sz="2000" b="1" baseline="0"/>
                      <a:t>; </a:t>
                    </a:r>
                    <a:fld id="{C92B63FD-AC9B-4094-A23F-F27F0A7CE043}" type="PERCENTAGE">
                      <a:rPr lang="en-US" sz="2000" b="1" baseline="0"/>
                      <a:pPr/>
                      <a:t>[PORCENTAGEM]</a:t>
                    </a:fld>
                    <a:endParaRPr lang="en-US" sz="2000" b="1" baseline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05D-4E2D-BFA7-6F2E7137D2E5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Planilha1!$H$6:$H$8</c:f>
              <c:strCache>
                <c:ptCount val="3"/>
                <c:pt idx="0">
                  <c:v>CONITEC</c:v>
                </c:pt>
                <c:pt idx="1">
                  <c:v>Extraordinária </c:v>
                </c:pt>
                <c:pt idx="2">
                  <c:v>Formrol</c:v>
                </c:pt>
              </c:strCache>
            </c:strRef>
          </c:cat>
          <c:val>
            <c:numRef>
              <c:f>Planilha1!$I$6:$I$8</c:f>
              <c:numCache>
                <c:formatCode>General</c:formatCode>
                <c:ptCount val="3"/>
                <c:pt idx="0">
                  <c:v>44</c:v>
                </c:pt>
                <c:pt idx="1">
                  <c:v>2</c:v>
                </c:pt>
                <c:pt idx="2">
                  <c:v>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05D-4E2D-BFA7-6F2E7137D2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</c:legendEntry>
      <c:layout>
        <c:manualLayout>
          <c:xMode val="edge"/>
          <c:yMode val="edge"/>
          <c:x val="0.7255731417998843"/>
          <c:y val="0.25655091723879114"/>
          <c:w val="0.2297605124942963"/>
          <c:h val="0.407559628816889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FFB51-62BD-4ED9-8C8C-72908B92FB4A}" type="datetimeFigureOut">
              <a:rPr lang="pt-BR" smtClean="0"/>
              <a:t>28/11/2023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ABBB1-5E8A-4D6B-9C01-E287A81F5D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8228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3634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Slide</a:t>
            </a:r>
            <a:r>
              <a:rPr lang="pt-BR" baseline="0" dirty="0"/>
              <a:t> para análise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ABBB1-5E8A-4D6B-9C01-E287A81F5DCB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1273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6534"/>
            <a:ext cx="18277051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8988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234" y="-14370"/>
            <a:ext cx="18288000" cy="1029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59163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E9341BF5-094A-4844-9CE5-80E156EAF0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8278208" cy="126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2734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555556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471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</p:spTree>
    <p:extLst>
      <p:ext uri="{BB962C8B-B14F-4D97-AF65-F5344CB8AC3E}">
        <p14:creationId xmlns:p14="http://schemas.microsoft.com/office/powerpoint/2010/main" val="238353888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49" y="-6534"/>
            <a:ext cx="18277051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9496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2840" y="9680005"/>
            <a:ext cx="2135360" cy="4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803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7" r:id="rId2"/>
    <p:sldLayoutId id="2147483660" r:id="rId3"/>
    <p:sldLayoutId id="2147483655" r:id="rId4"/>
    <p:sldLayoutId id="2147483656" r:id="rId5"/>
    <p:sldLayoutId id="2147483658" r:id="rId6"/>
  </p:sldLayoutIdLst>
  <p:transition spd="slow">
    <p:push dir="u"/>
  </p:transition>
  <p:txStyles>
    <p:titleStyle>
      <a:lvl1pPr algn="ctr" defTabSz="1758300" rtl="0" eaLnBrk="1" latinLnBrk="0" hangingPunct="1">
        <a:spcBef>
          <a:spcPct val="0"/>
        </a:spcBef>
        <a:buNone/>
        <a:defRPr sz="8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9362" indent="-659362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428619" indent="-549469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19787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7702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9561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48353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57144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7pPr>
      <a:lvl8pPr marL="65936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74727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791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7583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6374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4pPr>
      <a:lvl5pPr marL="35166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5pPr>
      <a:lvl6pPr marL="43957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6pPr>
      <a:lvl7pPr marL="52748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7pPr>
      <a:lvl8pPr marL="61540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8pPr>
      <a:lvl9pPr marL="70331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hyperlink" Target="https://www.gov.br/ans/pt-br/acesso-a-informacao/participacao-da-sociedade/atualizacao-do-rol-de-procedimentos/propostas-de-atualizacao-do-rol-par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png"/><Relationship Id="rId4" Type="http://schemas.openxmlformats.org/officeDocument/2006/relationships/hyperlink" Target="https://app.powerbi.com/view?r=eyJrIjoiODlkMTU3MGEtMWZiZC00ODY3LThlNjctNTlhZDFmODQwZTVmIiwidCI6IjlkYmE0ODBjLTRmYTctNDJmNC1iYmEzLTBmYjEzNzVmYmU1ZiJ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042988" y="3786188"/>
            <a:ext cx="15887700" cy="3571875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t-BR" sz="4000" dirty="0"/>
              <a:t>Audiência pública Comissão de Legislação Participativa:  </a:t>
            </a:r>
          </a:p>
          <a:p>
            <a:pPr>
              <a:defRPr/>
            </a:pPr>
            <a:r>
              <a:rPr lang="pt-BR" dirty="0"/>
              <a:t>projeto de lei para Incluir Medicamentos Orais Alvo Específicos no Plano de Saúde para tratamento das doenças </a:t>
            </a:r>
            <a:r>
              <a:rPr lang="pt-BR" dirty="0" err="1"/>
              <a:t>imunomediadas</a:t>
            </a:r>
            <a:r>
              <a:rPr lang="pt-BR" dirty="0"/>
              <a:t> </a:t>
            </a:r>
          </a:p>
          <a:p>
            <a:pPr>
              <a:defRPr/>
            </a:pPr>
            <a:endParaRPr lang="pt-BR" sz="4000" dirty="0"/>
          </a:p>
          <a:p>
            <a:pPr>
              <a:defRPr/>
            </a:pPr>
            <a:endParaRPr lang="pt-BR" sz="4000" dirty="0"/>
          </a:p>
          <a:p>
            <a:pPr>
              <a:defRPr/>
            </a:pPr>
            <a:r>
              <a:rPr lang="pt-BR" sz="4000" dirty="0"/>
              <a:t> </a:t>
            </a:r>
          </a:p>
          <a:p>
            <a:pPr>
              <a:defRPr/>
            </a:pPr>
            <a:endParaRPr lang="pt-BR" sz="4000" dirty="0"/>
          </a:p>
          <a:p>
            <a:pPr>
              <a:defRPr/>
            </a:pPr>
            <a:endParaRPr lang="pt-BR" sz="4000" dirty="0"/>
          </a:p>
          <a:p>
            <a:pPr>
              <a:defRPr/>
            </a:pPr>
            <a:endParaRPr lang="pt-BR" sz="4000" b="0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pPr>
              <a:defRPr/>
            </a:pPr>
            <a:endParaRPr lang="pt-BR" sz="4000" dirty="0"/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7159384" y="9217515"/>
            <a:ext cx="10323898" cy="588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2400" b="1" dirty="0">
                <a:solidFill>
                  <a:srgbClr val="007373"/>
                </a:solidFill>
                <a:latin typeface="Calibri" panose="020F0502020204030204" pitchFamily="34" charset="0"/>
              </a:rPr>
              <a:t>Rio de Janeiro, 28 de novembro de 2023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9286425" y="8463179"/>
            <a:ext cx="8196857" cy="732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000" b="1" dirty="0">
                <a:solidFill>
                  <a:srgbClr val="F47521"/>
                </a:solidFill>
                <a:latin typeface="Calibri" panose="020F0502020204030204" pitchFamily="34" charset="0"/>
              </a:rPr>
              <a:t>DIPRO/ANS</a:t>
            </a:r>
          </a:p>
        </p:txBody>
      </p:sp>
      <p:pic>
        <p:nvPicPr>
          <p:cNvPr id="5" name="Imagem 4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xmlns="" id="{7B8B262A-3F91-4E36-A858-D39F6795EC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09" y="838510"/>
            <a:ext cx="3820468" cy="76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726476"/>
      </p:ext>
    </p:extLst>
  </p:cSld>
  <p:clrMapOvr>
    <a:masterClrMapping/>
  </p:clrMapOvr>
  <p:transition spd="slow" advTm="16368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10</a:t>
            </a:fld>
            <a:endParaRPr lang="pt-BR" altLang="pt-BR" sz="18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DB985107-BFB6-46F2-875A-804E153DB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" y="-16"/>
            <a:ext cx="18286400" cy="126988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2424" y="335426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000" b="1" dirty="0">
                <a:solidFill>
                  <a:srgbClr val="F47521"/>
                </a:solidFill>
                <a:latin typeface="Calibri" panose="020F0502020204030204" pitchFamily="34" charset="0"/>
              </a:rPr>
              <a:t>Acesso à documentação das propostas</a:t>
            </a:r>
          </a:p>
          <a:p>
            <a:pPr algn="r"/>
            <a:r>
              <a:rPr lang="pt-BR" altLang="pt-BR" sz="3000" b="1" dirty="0">
                <a:solidFill>
                  <a:srgbClr val="F47521"/>
                </a:solidFill>
                <a:latin typeface="Calibri" panose="020F0502020204030204" pitchFamily="34" charset="0"/>
              </a:rPr>
              <a:t>de atualização do Rol e ao documento metodológico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C21CE747-C4A1-4850-6306-7E6216C9A7D9}"/>
              </a:ext>
            </a:extLst>
          </p:cNvPr>
          <p:cNvSpPr/>
          <p:nvPr/>
        </p:nvSpPr>
        <p:spPr>
          <a:xfrm>
            <a:off x="560955" y="1772857"/>
            <a:ext cx="17367695" cy="3020809"/>
          </a:xfrm>
          <a:prstGeom prst="rect">
            <a:avLst/>
          </a:prstGeom>
          <a:ln w="38100">
            <a:solidFill>
              <a:srgbClr val="F4752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pt-BR" sz="18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endParaRPr lang="pt-BR" sz="2800" dirty="0">
              <a:solidFill>
                <a:schemeClr val="tx1"/>
              </a:solidFill>
            </a:endParaRPr>
          </a:p>
          <a:p>
            <a:pPr algn="just"/>
            <a:endParaRPr lang="pt-BR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05E17E8D-D9D8-E93C-12AC-668F3D072462}"/>
              </a:ext>
            </a:extLst>
          </p:cNvPr>
          <p:cNvSpPr txBox="1"/>
          <p:nvPr/>
        </p:nvSpPr>
        <p:spPr>
          <a:xfrm flipH="1">
            <a:off x="872759" y="2113710"/>
            <a:ext cx="1357657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/>
              <a:t>DOCUMENTAÇÃO DAS PROPOSTAS: Documentos utilizados nas análises das tecnologias constantes do Painel (fontes de dados do painel)</a:t>
            </a:r>
          </a:p>
          <a:p>
            <a:endParaRPr lang="pt-BR" sz="2800" dirty="0"/>
          </a:p>
          <a:p>
            <a:r>
              <a:rPr lang="pt-BR" sz="28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https://www.gov.br/ans/pt-br/acesso-a-informacao/participacao-da-sociedade/atualizacao-do-rol-de-procedimentos/propostas-de-atualizacao-do-rol-par</a:t>
            </a:r>
            <a:endParaRPr lang="pt-BR" sz="2800" dirty="0">
              <a:solidFill>
                <a:schemeClr val="tx1"/>
              </a:solidFill>
            </a:endParaRPr>
          </a:p>
        </p:txBody>
      </p:sp>
      <p:pic>
        <p:nvPicPr>
          <p:cNvPr id="16" name="Imagem 15" descr="Código QR&#10;&#10;Descrição gerada automaticamente">
            <a:extLst>
              <a:ext uri="{FF2B5EF4-FFF2-40B4-BE49-F238E27FC236}">
                <a16:creationId xmlns:a16="http://schemas.microsoft.com/office/drawing/2014/main" xmlns="" id="{7AF33D37-EBA3-C880-23F8-EBC0B13D18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1141" y="1831010"/>
            <a:ext cx="2770665" cy="2962656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B7E4A11F-58FE-CAA2-4709-8305A2D4F062}"/>
              </a:ext>
            </a:extLst>
          </p:cNvPr>
          <p:cNvSpPr/>
          <p:nvPr/>
        </p:nvSpPr>
        <p:spPr>
          <a:xfrm>
            <a:off x="560955" y="5577108"/>
            <a:ext cx="17367695" cy="3563581"/>
          </a:xfrm>
          <a:prstGeom prst="rect">
            <a:avLst/>
          </a:prstGeom>
          <a:ln w="38100">
            <a:solidFill>
              <a:srgbClr val="F4752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45A60773-6C9D-DCB1-5AC9-7B47156667E3}"/>
              </a:ext>
            </a:extLst>
          </p:cNvPr>
          <p:cNvSpPr txBox="1"/>
          <p:nvPr/>
        </p:nvSpPr>
        <p:spPr>
          <a:xfrm flipH="1">
            <a:off x="824343" y="5809830"/>
            <a:ext cx="129946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/>
              <a:t>MÉTODOS GERAIS DE ATUALIZAÇÃO DO ROL: Documento contendo aspectos relativos à metodologia de trabalho adotados pela ANS na avaliação de tecnologias em saúde</a:t>
            </a:r>
            <a:endParaRPr lang="pt-BR" sz="3200" dirty="0"/>
          </a:p>
          <a:p>
            <a:endParaRPr lang="pt-BR" sz="2800" b="1" dirty="0"/>
          </a:p>
          <a:p>
            <a:r>
              <a:rPr lang="pt-BR" sz="2800" u="sng" dirty="0"/>
              <a:t>https://www.gov.br/ans/pt-br/acesso-a-informacao/participacao-da-sociedade/atualizacao-do-rol-de-procedimentos/como-e-atualizado-o-rol-de-procedimentos</a:t>
            </a:r>
          </a:p>
        </p:txBody>
      </p:sp>
      <p:pic>
        <p:nvPicPr>
          <p:cNvPr id="3" name="Imagem 2" descr="Código QR&#10;&#10;Descrição gerada automaticamente">
            <a:extLst>
              <a:ext uri="{FF2B5EF4-FFF2-40B4-BE49-F238E27FC236}">
                <a16:creationId xmlns:a16="http://schemas.microsoft.com/office/drawing/2014/main" xmlns="" id="{3456FD48-E82C-1361-126B-1CF6E538700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9832" y="5982911"/>
            <a:ext cx="2751974" cy="275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34335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áfico 2">
            <a:extLst>
              <a:ext uri="{FF2B5EF4-FFF2-40B4-BE49-F238E27FC236}">
                <a16:creationId xmlns:a16="http://schemas.microsoft.com/office/drawing/2014/main" xmlns="" id="{87FD1565-FBAF-4FD9-BF84-AA277F9F0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924300" y="4664621"/>
            <a:ext cx="10439400" cy="1704975"/>
          </a:xfrm>
          <a:prstGeom prst="rect">
            <a:avLst/>
          </a:prstGeom>
        </p:spPr>
      </p:pic>
      <p:pic>
        <p:nvPicPr>
          <p:cNvPr id="6" name="Imagem 5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xmlns="" id="{AB25621E-7227-4029-896A-184C0CA985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940" y="7156064"/>
            <a:ext cx="4034120" cy="811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05398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ítulo 1">
            <a:extLst>
              <a:ext uri="{FF2B5EF4-FFF2-40B4-BE49-F238E27FC236}">
                <a16:creationId xmlns:a16="http://schemas.microsoft.com/office/drawing/2014/main" xmlns="" id="{9DFCDEAC-48CA-8CB6-3B7C-ECF90259D08B}"/>
              </a:ext>
            </a:extLst>
          </p:cNvPr>
          <p:cNvSpPr txBox="1">
            <a:spLocks/>
          </p:cNvSpPr>
          <p:nvPr/>
        </p:nvSpPr>
        <p:spPr bwMode="auto">
          <a:xfrm>
            <a:off x="2042321" y="472274"/>
            <a:ext cx="156289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757363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757363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757363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757363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3200" b="1" dirty="0">
                <a:solidFill>
                  <a:srgbClr val="006E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AVALIAÇÃO DE TECNOLOGIAS EM SAÚDE - ATS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706B00DE-D02D-0FAA-5B92-B6DF23758145}"/>
              </a:ext>
            </a:extLst>
          </p:cNvPr>
          <p:cNvSpPr txBox="1"/>
          <p:nvPr/>
        </p:nvSpPr>
        <p:spPr>
          <a:xfrm>
            <a:off x="5164547" y="3160095"/>
            <a:ext cx="11542712" cy="5509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23" indent="-457223" algn="just" defTabSz="1758389">
              <a:buFont typeface="Arial"/>
              <a:buChar char="•"/>
              <a:defRPr/>
            </a:pPr>
            <a:r>
              <a:rPr lang="pt-BR" sz="3200">
                <a:ea typeface="+mn-lt"/>
                <a:cs typeface="+mn-lt"/>
              </a:rPr>
              <a:t>Essa tecnologia é efetiva e melhora de forma relevante os resultados em saúde?</a:t>
            </a:r>
            <a:endParaRPr lang="en-US" sz="3200">
              <a:ea typeface="+mn-lt"/>
              <a:cs typeface="+mn-lt"/>
            </a:endParaRPr>
          </a:p>
          <a:p>
            <a:pPr marL="457223" indent="-457223" algn="just" defTabSz="1758389">
              <a:buFont typeface="Arial"/>
              <a:buChar char="•"/>
              <a:defRPr/>
            </a:pPr>
            <a:endParaRPr lang="pt-BR" sz="3200">
              <a:cs typeface="Calibri"/>
            </a:endParaRPr>
          </a:p>
          <a:p>
            <a:pPr marL="457223" indent="-457223" algn="just" defTabSz="1758389">
              <a:buFont typeface="Arial"/>
              <a:buChar char="•"/>
              <a:defRPr/>
            </a:pPr>
            <a:r>
              <a:rPr lang="pt-BR" sz="3200">
                <a:ea typeface="+mn-lt"/>
                <a:cs typeface="+mn-lt"/>
              </a:rPr>
              <a:t>É possível assumir o custo adicional dessa nova tecnologia, considerando a sustentabilidade do setor? </a:t>
            </a:r>
            <a:endParaRPr lang="en-US" sz="3200">
              <a:ea typeface="+mn-lt"/>
              <a:cs typeface="+mn-lt"/>
            </a:endParaRPr>
          </a:p>
          <a:p>
            <a:pPr marL="457223" indent="-457223" algn="just" defTabSz="1758389">
              <a:buFont typeface="Arial"/>
              <a:buChar char="•"/>
              <a:defRPr/>
            </a:pPr>
            <a:endParaRPr lang="pt-BR" sz="3200">
              <a:cs typeface="Calibri"/>
            </a:endParaRPr>
          </a:p>
          <a:p>
            <a:pPr marL="457223" indent="-457223" algn="just" defTabSz="1758389">
              <a:buFont typeface="Arial"/>
              <a:buChar char="•"/>
              <a:defRPr/>
            </a:pPr>
            <a:r>
              <a:rPr lang="pt-BR" sz="3200">
                <a:ea typeface="+mn-lt"/>
                <a:cs typeface="+mn-lt"/>
              </a:rPr>
              <a:t>Estamos levando em conta as necessidades e perspectivas dos pacientes? </a:t>
            </a:r>
            <a:endParaRPr lang="en-US" sz="3200">
              <a:ea typeface="+mn-lt"/>
              <a:cs typeface="+mn-lt"/>
            </a:endParaRPr>
          </a:p>
          <a:p>
            <a:pPr marL="457223" indent="-457223" algn="just" defTabSz="1758389">
              <a:buFont typeface="Arial"/>
              <a:buChar char="•"/>
              <a:defRPr/>
            </a:pPr>
            <a:endParaRPr lang="pt-BR" sz="3200">
              <a:cs typeface="Calibri"/>
            </a:endParaRPr>
          </a:p>
          <a:p>
            <a:pPr marL="457223" indent="-457223" algn="just" defTabSz="1758389">
              <a:buFont typeface="Arial"/>
              <a:buChar char="•"/>
              <a:defRPr/>
            </a:pPr>
            <a:r>
              <a:rPr lang="pt-BR" sz="3200">
                <a:ea typeface="+mn-lt"/>
                <a:cs typeface="+mn-lt"/>
              </a:rPr>
              <a:t>Existe estrutura organizacional, recursos físicos e/ou humanos para prover a tecnologia em questão? </a:t>
            </a:r>
            <a:endParaRPr lang="en-US" sz="3200">
              <a:ea typeface="+mn-lt"/>
              <a:cs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3D0B30C9-D01B-F706-F17D-BFD62E7B74D3}"/>
              </a:ext>
            </a:extLst>
          </p:cNvPr>
          <p:cNvSpPr txBox="1"/>
          <p:nvPr/>
        </p:nvSpPr>
        <p:spPr>
          <a:xfrm>
            <a:off x="1189142" y="3112086"/>
            <a:ext cx="302408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758389">
              <a:defRPr/>
            </a:pPr>
            <a:r>
              <a:rPr lang="pt-BR" sz="4200" b="1" dirty="0">
                <a:solidFill>
                  <a:schemeClr val="accent6">
                    <a:lumMod val="50000"/>
                  </a:schemeClr>
                </a:solidFill>
                <a:ea typeface="+mn-lt"/>
                <a:cs typeface="+mn-lt"/>
              </a:rPr>
              <a:t>REFLEXÕES</a:t>
            </a:r>
          </a:p>
        </p:txBody>
      </p:sp>
      <p:pic>
        <p:nvPicPr>
          <p:cNvPr id="48133" name="Gráfico 5" descr="Perguntas estrutura de tópicos">
            <a:extLst>
              <a:ext uri="{FF2B5EF4-FFF2-40B4-BE49-F238E27FC236}">
                <a16:creationId xmlns:a16="http://schemas.microsoft.com/office/drawing/2014/main" xmlns="" id="{BB3F4B37-82D8-F3D5-8A20-A2B360D546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52" y="4862616"/>
            <a:ext cx="2014538" cy="203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xmlns="" id="{AEAD38BC-B524-226C-6A0E-4AF58925B897}"/>
              </a:ext>
            </a:extLst>
          </p:cNvPr>
          <p:cNvCxnSpPr/>
          <p:nvPr/>
        </p:nvCxnSpPr>
        <p:spPr>
          <a:xfrm>
            <a:off x="1452373" y="3850750"/>
            <a:ext cx="2047875" cy="0"/>
          </a:xfrm>
          <a:prstGeom prst="straightConnector1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48135" name="Gráfico 12" descr="Setas de Divisão estrutura de tópicos">
            <a:extLst>
              <a:ext uri="{FF2B5EF4-FFF2-40B4-BE49-F238E27FC236}">
                <a16:creationId xmlns:a16="http://schemas.microsoft.com/office/drawing/2014/main" xmlns="" id="{7D5F469C-1B6D-E301-FED4-0F8B017145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8826" y="5229329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E0A06C48-3FA3-4953-9A7C-89FBAFF5F028}"/>
              </a:ext>
            </a:extLst>
          </p:cNvPr>
          <p:cNvSpPr txBox="1">
            <a:spLocks/>
          </p:cNvSpPr>
          <p:nvPr/>
        </p:nvSpPr>
        <p:spPr bwMode="auto">
          <a:xfrm>
            <a:off x="-365760" y="369110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17583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altLang="pt-BR" sz="3200" b="1" dirty="0">
                <a:solidFill>
                  <a:schemeClr val="accent1"/>
                </a:solidFill>
                <a:latin typeface="Calibri" panose="020F0502020204030204" pitchFamily="34" charset="0"/>
              </a:rPr>
              <a:t>REGULAMENTAÇÃO DO PROCESSO DE ATUALIZAÇÃO DO ROL</a:t>
            </a:r>
            <a:endParaRPr kumimoji="0" lang="pt-BR" altLang="pt-BR" sz="32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xmlns="" id="{0FC03AFA-2F4F-4689-866A-D79E09E3D05D}"/>
              </a:ext>
            </a:extLst>
          </p:cNvPr>
          <p:cNvSpPr/>
          <p:nvPr/>
        </p:nvSpPr>
        <p:spPr>
          <a:xfrm>
            <a:off x="4224694" y="7737701"/>
            <a:ext cx="9465179" cy="981067"/>
          </a:xfrm>
          <a:prstGeom prst="round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t-BR" sz="3600" dirty="0"/>
              <a:t>RN Nº 555, de 14 de dezembro de 2022</a:t>
            </a:r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xmlns="" id="{503A559E-0DAE-4B82-A489-DF1E3EBAD8A7}"/>
              </a:ext>
            </a:extLst>
          </p:cNvPr>
          <p:cNvGrpSpPr/>
          <p:nvPr/>
        </p:nvGrpSpPr>
        <p:grpSpPr>
          <a:xfrm>
            <a:off x="3338878" y="6481483"/>
            <a:ext cx="9682521" cy="1021752"/>
            <a:chOff x="3568868" y="1233499"/>
            <a:chExt cx="10274649" cy="1021752"/>
          </a:xfrm>
        </p:grpSpPr>
        <p:sp>
          <p:nvSpPr>
            <p:cNvPr id="11" name="Retângulo: Cantos Arredondados 10">
              <a:extLst>
                <a:ext uri="{FF2B5EF4-FFF2-40B4-BE49-F238E27FC236}">
                  <a16:creationId xmlns:a16="http://schemas.microsoft.com/office/drawing/2014/main" xmlns="" id="{B8B9BF84-8427-4A1D-850C-F5AC62AFA76E}"/>
                </a:ext>
              </a:extLst>
            </p:cNvPr>
            <p:cNvSpPr/>
            <p:nvPr/>
          </p:nvSpPr>
          <p:spPr>
            <a:xfrm>
              <a:off x="3568868" y="1233499"/>
              <a:ext cx="10274649" cy="981067"/>
            </a:xfrm>
            <a:prstGeom prst="roundRect">
              <a:avLst>
                <a:gd name="adj" fmla="val 10000"/>
              </a:avLst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tângulo: Cantos Arredondados 4">
              <a:extLst>
                <a:ext uri="{FF2B5EF4-FFF2-40B4-BE49-F238E27FC236}">
                  <a16:creationId xmlns:a16="http://schemas.microsoft.com/office/drawing/2014/main" xmlns="" id="{87631C56-E2C1-43F5-94BF-1F580FA0FD1C}"/>
                </a:ext>
              </a:extLst>
            </p:cNvPr>
            <p:cNvSpPr txBox="1"/>
            <p:nvPr/>
          </p:nvSpPr>
          <p:spPr>
            <a:xfrm>
              <a:off x="3803491" y="1331652"/>
              <a:ext cx="8692823" cy="9235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780" tIns="144780" rIns="144780" bIns="144780" numCol="1" spcCol="1270" anchor="ctr" anchorCtr="0">
              <a:noAutofit/>
            </a:bodyPr>
            <a:lstStyle/>
            <a:p>
              <a:pPr marL="0" lvl="0" indent="0" algn="l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3800" kern="1200" dirty="0"/>
                <a:t>Lei nº 14.307, de 3 de março de 2022</a:t>
              </a:r>
            </a:p>
          </p:txBody>
        </p:sp>
      </p:grpSp>
      <p:grpSp>
        <p:nvGrpSpPr>
          <p:cNvPr id="13" name="Agrupar 12">
            <a:extLst>
              <a:ext uri="{FF2B5EF4-FFF2-40B4-BE49-F238E27FC236}">
                <a16:creationId xmlns:a16="http://schemas.microsoft.com/office/drawing/2014/main" xmlns="" id="{12B5D716-C450-4924-9ED3-E98C67D94552}"/>
              </a:ext>
            </a:extLst>
          </p:cNvPr>
          <p:cNvGrpSpPr/>
          <p:nvPr/>
        </p:nvGrpSpPr>
        <p:grpSpPr>
          <a:xfrm>
            <a:off x="2644615" y="5182581"/>
            <a:ext cx="9682522" cy="1023751"/>
            <a:chOff x="2922080" y="2590153"/>
            <a:chExt cx="9682522" cy="1023751"/>
          </a:xfrm>
        </p:grpSpPr>
        <p:sp>
          <p:nvSpPr>
            <p:cNvPr id="14" name="Retângulo: Cantos Arredondados 13">
              <a:extLst>
                <a:ext uri="{FF2B5EF4-FFF2-40B4-BE49-F238E27FC236}">
                  <a16:creationId xmlns:a16="http://schemas.microsoft.com/office/drawing/2014/main" xmlns="" id="{9F1B5827-6A12-49C2-B8E9-C8977CC1ECE1}"/>
                </a:ext>
              </a:extLst>
            </p:cNvPr>
            <p:cNvSpPr/>
            <p:nvPr/>
          </p:nvSpPr>
          <p:spPr>
            <a:xfrm>
              <a:off x="2922080" y="2590153"/>
              <a:ext cx="9682522" cy="102375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tângulo: Cantos Arredondados 4">
              <a:extLst>
                <a:ext uri="{FF2B5EF4-FFF2-40B4-BE49-F238E27FC236}">
                  <a16:creationId xmlns:a16="http://schemas.microsoft.com/office/drawing/2014/main" xmlns="" id="{3195E6D0-2FF3-49E1-9DDB-0FE637F37658}"/>
                </a:ext>
              </a:extLst>
            </p:cNvPr>
            <p:cNvSpPr txBox="1"/>
            <p:nvPr/>
          </p:nvSpPr>
          <p:spPr>
            <a:xfrm>
              <a:off x="2952065" y="2620138"/>
              <a:ext cx="8186042" cy="9637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780" tIns="144780" rIns="144780" bIns="144780" numCol="1" spcCol="1270" anchor="ctr" anchorCtr="0">
              <a:noAutofit/>
            </a:bodyPr>
            <a:lstStyle/>
            <a:p>
              <a:pPr marL="0" lvl="0" indent="0" algn="l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3800" kern="1200" dirty="0"/>
                <a:t>RN nº 474, de 25 de novembro de 2021</a:t>
              </a:r>
            </a:p>
          </p:txBody>
        </p:sp>
      </p:grpSp>
      <p:grpSp>
        <p:nvGrpSpPr>
          <p:cNvPr id="16" name="Agrupar 15">
            <a:extLst>
              <a:ext uri="{FF2B5EF4-FFF2-40B4-BE49-F238E27FC236}">
                <a16:creationId xmlns:a16="http://schemas.microsoft.com/office/drawing/2014/main" xmlns="" id="{B84B67F4-66FD-4CEE-8C28-DF99B550D7AC}"/>
              </a:ext>
            </a:extLst>
          </p:cNvPr>
          <p:cNvGrpSpPr/>
          <p:nvPr/>
        </p:nvGrpSpPr>
        <p:grpSpPr>
          <a:xfrm>
            <a:off x="1687469" y="3960137"/>
            <a:ext cx="9847034" cy="947293"/>
            <a:chOff x="1837488" y="3848889"/>
            <a:chExt cx="9435642" cy="947293"/>
          </a:xfrm>
        </p:grpSpPr>
        <p:sp>
          <p:nvSpPr>
            <p:cNvPr id="17" name="Retângulo: Cantos Arredondados 16">
              <a:extLst>
                <a:ext uri="{FF2B5EF4-FFF2-40B4-BE49-F238E27FC236}">
                  <a16:creationId xmlns:a16="http://schemas.microsoft.com/office/drawing/2014/main" xmlns="" id="{E7774103-8BF7-4EFB-8413-BA5574F70C59}"/>
                </a:ext>
              </a:extLst>
            </p:cNvPr>
            <p:cNvSpPr/>
            <p:nvPr/>
          </p:nvSpPr>
          <p:spPr>
            <a:xfrm>
              <a:off x="1837488" y="3848889"/>
              <a:ext cx="9435642" cy="94729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tângulo: Cantos Arredondados 4">
              <a:extLst>
                <a:ext uri="{FF2B5EF4-FFF2-40B4-BE49-F238E27FC236}">
                  <a16:creationId xmlns:a16="http://schemas.microsoft.com/office/drawing/2014/main" xmlns="" id="{7D5A55C9-B636-474F-AAB5-F6642E7C5AA8}"/>
                </a:ext>
              </a:extLst>
            </p:cNvPr>
            <p:cNvSpPr txBox="1"/>
            <p:nvPr/>
          </p:nvSpPr>
          <p:spPr>
            <a:xfrm>
              <a:off x="1865233" y="3876634"/>
              <a:ext cx="7980270" cy="8918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780" tIns="144780" rIns="144780" bIns="144780" numCol="1" spcCol="1270" anchor="ctr" anchorCtr="0">
              <a:noAutofit/>
            </a:bodyPr>
            <a:lstStyle/>
            <a:p>
              <a:pPr marL="0" lvl="0" indent="0" algn="l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3800" kern="1200" dirty="0"/>
                <a:t>MP nº 1067, de 2 de setembro de 2021</a:t>
              </a:r>
            </a:p>
          </p:txBody>
        </p:sp>
      </p:grpSp>
      <p:grpSp>
        <p:nvGrpSpPr>
          <p:cNvPr id="19" name="Agrupar 18">
            <a:extLst>
              <a:ext uri="{FF2B5EF4-FFF2-40B4-BE49-F238E27FC236}">
                <a16:creationId xmlns:a16="http://schemas.microsoft.com/office/drawing/2014/main" xmlns="" id="{8762589C-AB30-4D03-8513-F50FAC974F45}"/>
              </a:ext>
            </a:extLst>
          </p:cNvPr>
          <p:cNvGrpSpPr/>
          <p:nvPr/>
        </p:nvGrpSpPr>
        <p:grpSpPr>
          <a:xfrm>
            <a:off x="1150016" y="2743328"/>
            <a:ext cx="9710626" cy="930739"/>
            <a:chOff x="1189849" y="5032159"/>
            <a:chExt cx="8927878" cy="930739"/>
          </a:xfrm>
        </p:grpSpPr>
        <p:sp>
          <p:nvSpPr>
            <p:cNvPr id="20" name="Retângulo: Cantos Arredondados 19">
              <a:extLst>
                <a:ext uri="{FF2B5EF4-FFF2-40B4-BE49-F238E27FC236}">
                  <a16:creationId xmlns:a16="http://schemas.microsoft.com/office/drawing/2014/main" xmlns="" id="{50BDCBCA-87B0-45D4-A401-D03995DDADDA}"/>
                </a:ext>
              </a:extLst>
            </p:cNvPr>
            <p:cNvSpPr/>
            <p:nvPr/>
          </p:nvSpPr>
          <p:spPr>
            <a:xfrm>
              <a:off x="1189849" y="5032159"/>
              <a:ext cx="8927878" cy="9307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etângulo: Cantos Arredondados 4">
              <a:extLst>
                <a:ext uri="{FF2B5EF4-FFF2-40B4-BE49-F238E27FC236}">
                  <a16:creationId xmlns:a16="http://schemas.microsoft.com/office/drawing/2014/main" xmlns="" id="{4D454EDA-7556-4FE4-97BD-5A9147C09634}"/>
                </a:ext>
              </a:extLst>
            </p:cNvPr>
            <p:cNvSpPr txBox="1"/>
            <p:nvPr/>
          </p:nvSpPr>
          <p:spPr>
            <a:xfrm>
              <a:off x="1217109" y="5059419"/>
              <a:ext cx="7548808" cy="8762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780" tIns="144780" rIns="144780" bIns="144780" numCol="1" spcCol="1270" anchor="ctr" anchorCtr="0">
              <a:noAutofit/>
            </a:bodyPr>
            <a:lstStyle/>
            <a:p>
              <a:pPr marL="0" lvl="0" indent="0" algn="l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3800" kern="1200" dirty="0"/>
                <a:t>RN nº 470, de 09 de julho de 2021</a:t>
              </a:r>
            </a:p>
          </p:txBody>
        </p:sp>
      </p:grpSp>
      <p:grpSp>
        <p:nvGrpSpPr>
          <p:cNvPr id="22" name="Agrupar 21">
            <a:extLst>
              <a:ext uri="{FF2B5EF4-FFF2-40B4-BE49-F238E27FC236}">
                <a16:creationId xmlns:a16="http://schemas.microsoft.com/office/drawing/2014/main" xmlns="" id="{3EBF945A-623F-498C-A5D1-0C6410BA63AC}"/>
              </a:ext>
            </a:extLst>
          </p:cNvPr>
          <p:cNvGrpSpPr/>
          <p:nvPr/>
        </p:nvGrpSpPr>
        <p:grpSpPr>
          <a:xfrm>
            <a:off x="734873" y="1538129"/>
            <a:ext cx="9415991" cy="932698"/>
            <a:chOff x="91930" y="6141788"/>
            <a:chExt cx="9415991" cy="932698"/>
          </a:xfrm>
        </p:grpSpPr>
        <p:sp>
          <p:nvSpPr>
            <p:cNvPr id="23" name="Retângulo: Cantos Arredondados 22">
              <a:extLst>
                <a:ext uri="{FF2B5EF4-FFF2-40B4-BE49-F238E27FC236}">
                  <a16:creationId xmlns:a16="http://schemas.microsoft.com/office/drawing/2014/main" xmlns="" id="{2A832833-94B4-4997-B9E0-2EDE0A04A658}"/>
                </a:ext>
              </a:extLst>
            </p:cNvPr>
            <p:cNvSpPr/>
            <p:nvPr/>
          </p:nvSpPr>
          <p:spPr>
            <a:xfrm>
              <a:off x="91930" y="6141788"/>
              <a:ext cx="9415991" cy="93269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etângulo: Cantos Arredondados 4">
              <a:extLst>
                <a:ext uri="{FF2B5EF4-FFF2-40B4-BE49-F238E27FC236}">
                  <a16:creationId xmlns:a16="http://schemas.microsoft.com/office/drawing/2014/main" xmlns="" id="{19FFC607-E4E4-4FC3-8BB0-CC73EF5FF342}"/>
                </a:ext>
              </a:extLst>
            </p:cNvPr>
            <p:cNvSpPr txBox="1"/>
            <p:nvPr/>
          </p:nvSpPr>
          <p:spPr>
            <a:xfrm>
              <a:off x="119248" y="6169106"/>
              <a:ext cx="8147162" cy="8780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780" tIns="144780" rIns="144780" bIns="144780" numCol="1" spcCol="1270" anchor="ctr" anchorCtr="0">
              <a:noAutofit/>
            </a:bodyPr>
            <a:lstStyle/>
            <a:p>
              <a:pPr marL="0" lvl="0" indent="0" algn="l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3800" kern="1200" dirty="0"/>
                <a:t>RN nº 439, de 3 de dezembro de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220018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C395ECF-6A11-2B7A-6CA6-DAE25CF266E5}"/>
              </a:ext>
            </a:extLst>
          </p:cNvPr>
          <p:cNvSpPr txBox="1">
            <a:spLocks/>
          </p:cNvSpPr>
          <p:nvPr/>
        </p:nvSpPr>
        <p:spPr>
          <a:xfrm>
            <a:off x="2081523" y="476315"/>
            <a:ext cx="15630525" cy="584775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>
            <a:lvl1pPr algn="ctr" defTabSz="1758300" rtl="0" eaLnBrk="1" latinLnBrk="0" hangingPunct="1">
              <a:spcBef>
                <a:spcPct val="0"/>
              </a:spcBef>
              <a:buNone/>
              <a:defRPr sz="8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altLang="pt-BR" sz="3200" b="1" dirty="0">
                <a:solidFill>
                  <a:schemeClr val="accent1"/>
                </a:solidFill>
                <a:latin typeface="Calibri" panose="020F0502020204030204" pitchFamily="34" charset="0"/>
              </a:rPr>
              <a:t>ROL DE PROCEDIMENTOS E EVENTOS EM SAÚDE – RN 555/2022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3B39EAF2-F3C7-2D4B-70F0-7EA441812064}"/>
              </a:ext>
            </a:extLst>
          </p:cNvPr>
          <p:cNvSpPr txBox="1"/>
          <p:nvPr/>
        </p:nvSpPr>
        <p:spPr>
          <a:xfrm>
            <a:off x="2905433" y="3022088"/>
            <a:ext cx="10163175" cy="6308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1758389">
              <a:defRPr/>
            </a:pPr>
            <a:r>
              <a:rPr lang="pt-BR" sz="3499">
                <a:latin typeface="Calibri" panose="020F0502020204030204" pitchFamily="34" charset="0"/>
                <a:cs typeface="Calibri" panose="020F0502020204030204" pitchFamily="34" charset="0"/>
              </a:rPr>
              <a:t>Atualização Contínua </a:t>
            </a:r>
            <a:r>
              <a:rPr lang="pt-BR" sz="3499" b="1">
                <a:solidFill>
                  <a:srgbClr val="345D8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pic>
        <p:nvPicPr>
          <p:cNvPr id="43012" name="Gráfico 7" descr="Cronômetro 75% estrutura de tópicos">
            <a:extLst>
              <a:ext uri="{FF2B5EF4-FFF2-40B4-BE49-F238E27FC236}">
                <a16:creationId xmlns:a16="http://schemas.microsoft.com/office/drawing/2014/main" xmlns="" id="{3642DE10-3A6B-E6BF-FDC7-4CE0A249C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483" y="2850636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B00118AE-4BD3-3C20-E592-72BBF76C5F10}"/>
              </a:ext>
            </a:extLst>
          </p:cNvPr>
          <p:cNvSpPr txBox="1"/>
          <p:nvPr/>
        </p:nvSpPr>
        <p:spPr>
          <a:xfrm>
            <a:off x="2807009" y="6198675"/>
            <a:ext cx="1374068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758389">
              <a:defRPr/>
            </a:pPr>
            <a:r>
              <a:rPr lang="pt-BR" sz="3600" dirty="0">
                <a:ea typeface="+mn-lt"/>
                <a:cs typeface="+mn-lt"/>
              </a:rPr>
              <a:t>Incorporação responsável, com base nas ferramentas de </a:t>
            </a:r>
            <a:r>
              <a:rPr lang="pt-BR" sz="3600" dirty="0">
                <a:solidFill>
                  <a:schemeClr val="accent3"/>
                </a:solidFill>
                <a:ea typeface="+mn-lt"/>
                <a:cs typeface="+mn-lt"/>
              </a:rPr>
              <a:t>Avaliação de Tecnologias em Saúde (ATS) </a:t>
            </a:r>
            <a:r>
              <a:rPr lang="pt-BR" sz="3600" dirty="0">
                <a:ea typeface="+mn-lt"/>
                <a:cs typeface="+mn-lt"/>
              </a:rPr>
              <a:t>e nos princípios da Saúde Baseada em Evidências (SBE)</a:t>
            </a:r>
          </a:p>
          <a:p>
            <a:pPr defTabSz="1758389">
              <a:defRPr/>
            </a:pPr>
            <a:endParaRPr lang="pt-BR" sz="3600" dirty="0">
              <a:ea typeface="+mn-lt"/>
              <a:cs typeface="+mn-lt"/>
            </a:endParaRPr>
          </a:p>
          <a:p>
            <a:pPr defTabSz="1758389">
              <a:defRPr/>
            </a:pPr>
            <a:r>
              <a:rPr lang="pt-BR" sz="3600" dirty="0">
                <a:ea typeface="+mn-lt"/>
                <a:cs typeface="+mn-lt"/>
              </a:rPr>
              <a:t>Transparência dos atos administrativos</a:t>
            </a:r>
          </a:p>
        </p:txBody>
      </p:sp>
      <p:pic>
        <p:nvPicPr>
          <p:cNvPr id="43014" name="Gráfico 12" descr="Selo Tick1 estrutura de tópicos">
            <a:extLst>
              <a:ext uri="{FF2B5EF4-FFF2-40B4-BE49-F238E27FC236}">
                <a16:creationId xmlns:a16="http://schemas.microsoft.com/office/drawing/2014/main" xmlns="" id="{54F3FA3F-3ED4-E5CB-1173-B96DCF1419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483" y="6344724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5" name="CaixaDeTexto 12">
            <a:extLst>
              <a:ext uri="{FF2B5EF4-FFF2-40B4-BE49-F238E27FC236}">
                <a16:creationId xmlns:a16="http://schemas.microsoft.com/office/drawing/2014/main" xmlns="" id="{F9854286-EBF2-B952-DEBD-258602323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373" y="4387337"/>
            <a:ext cx="14798675" cy="1169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757363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757363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757363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757363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499">
                <a:latin typeface="Calibri" panose="020F0502020204030204" pitchFamily="34" charset="0"/>
                <a:cs typeface="Calibri" panose="020F0502020204030204" pitchFamily="34" charset="0"/>
              </a:rPr>
              <a:t>Defesa do </a:t>
            </a:r>
            <a:r>
              <a:rPr lang="pt-BR" altLang="pt-BR" sz="3499" b="1">
                <a:solidFill>
                  <a:srgbClr val="345D8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interesse público</a:t>
            </a:r>
            <a:r>
              <a:rPr lang="pt-BR" altLang="pt-BR" sz="3499">
                <a:latin typeface="Calibri" panose="020F0502020204030204" pitchFamily="34" charset="0"/>
                <a:cs typeface="Calibri" panose="020F0502020204030204" pitchFamily="34" charset="0"/>
              </a:rPr>
              <a:t> e manutenção do equilíbrio econômico-financeiro do setor</a:t>
            </a:r>
          </a:p>
        </p:txBody>
      </p:sp>
      <p:pic>
        <p:nvPicPr>
          <p:cNvPr id="43016" name="Gráfico 15" descr="Grupo de homens estrutura de tópicos">
            <a:extLst>
              <a:ext uri="{FF2B5EF4-FFF2-40B4-BE49-F238E27FC236}">
                <a16:creationId xmlns:a16="http://schemas.microsoft.com/office/drawing/2014/main" xmlns="" id="{90FF5464-C78D-FE9C-D63C-FDBD036435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483" y="4533387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áfico 12" descr="Selo Tick1 estrutura de tópicos">
            <a:extLst>
              <a:ext uri="{FF2B5EF4-FFF2-40B4-BE49-F238E27FC236}">
                <a16:creationId xmlns:a16="http://schemas.microsoft.com/office/drawing/2014/main" xmlns="" id="{AAE52533-549F-99A7-B317-9B2D5EB144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483" y="8292646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D8E9A5A-2A05-7B83-113A-0B057D2C9BC3}"/>
              </a:ext>
            </a:extLst>
          </p:cNvPr>
          <p:cNvSpPr txBox="1">
            <a:spLocks/>
          </p:cNvSpPr>
          <p:nvPr/>
        </p:nvSpPr>
        <p:spPr>
          <a:xfrm>
            <a:off x="1965222" y="211862"/>
            <a:ext cx="15628938" cy="78483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>
            <a:lvl1pPr algn="ctr" defTabSz="1758300" rtl="0" eaLnBrk="1" latinLnBrk="0" hangingPunct="1">
              <a:spcBef>
                <a:spcPct val="0"/>
              </a:spcBef>
              <a:buNone/>
              <a:defRPr sz="8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pt-BR" sz="4500" b="1">
                <a:solidFill>
                  <a:srgbClr val="006E89"/>
                </a:solidFill>
                <a:ea typeface="+mj-lt"/>
                <a:cs typeface="+mj-lt"/>
              </a:rPr>
              <a:t>Análise de ATS desenvolvida na ANS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5C953391-1C25-6847-22EA-3C663E218508}"/>
              </a:ext>
            </a:extLst>
          </p:cNvPr>
          <p:cNvSpPr txBox="1"/>
          <p:nvPr/>
        </p:nvSpPr>
        <p:spPr>
          <a:xfrm>
            <a:off x="1606552" y="2482059"/>
            <a:ext cx="15012989" cy="7386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758389">
              <a:defRPr/>
            </a:pPr>
            <a:r>
              <a:rPr lang="pt-BR" sz="4200" b="1" u="sng" dirty="0">
                <a:solidFill>
                  <a:schemeClr val="accent3"/>
                </a:solidFill>
                <a:ea typeface="+mn-lt"/>
                <a:cs typeface="+mn-lt"/>
              </a:rPr>
              <a:t>Aspectos adicionais considerados </a:t>
            </a:r>
            <a:endParaRPr lang="pt-BR" sz="4200" dirty="0">
              <a:solidFill>
                <a:schemeClr val="accent3"/>
              </a:solidFill>
              <a:cs typeface="Calibri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999C0423-0959-EB33-13E0-03E59966FEA6}"/>
              </a:ext>
            </a:extLst>
          </p:cNvPr>
          <p:cNvSpPr txBox="1"/>
          <p:nvPr/>
        </p:nvSpPr>
        <p:spPr>
          <a:xfrm>
            <a:off x="873127" y="4237039"/>
            <a:ext cx="5395913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758389">
              <a:defRPr/>
            </a:pPr>
            <a:r>
              <a:rPr lang="pt-BR" sz="3200" dirty="0"/>
              <a:t>Rede de serviços credenciada para as diferentes operadoras de planos de saúde</a:t>
            </a:r>
            <a:endParaRPr lang="pt-BR" sz="3200" dirty="0">
              <a:ea typeface="+mn-lt"/>
              <a:cs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2B90F156-B081-9698-CDB7-ACA157FA357F}"/>
              </a:ext>
            </a:extLst>
          </p:cNvPr>
          <p:cNvSpPr txBox="1"/>
          <p:nvPr/>
        </p:nvSpPr>
        <p:spPr>
          <a:xfrm>
            <a:off x="6146801" y="4237039"/>
            <a:ext cx="5999163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758389">
              <a:defRPr/>
            </a:pPr>
            <a:r>
              <a:rPr lang="pt-BR" sz="3200"/>
              <a:t>Produtos disponibilizados no mercado para contratação</a:t>
            </a:r>
            <a:endParaRPr lang="pt-BR" sz="3200">
              <a:ea typeface="+mn-lt"/>
              <a:cs typeface="+mn-lt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475E5064-0E7D-348E-78AF-254995F634A2}"/>
              </a:ext>
            </a:extLst>
          </p:cNvPr>
          <p:cNvSpPr txBox="1"/>
          <p:nvPr/>
        </p:nvSpPr>
        <p:spPr>
          <a:xfrm>
            <a:off x="12809282" y="4432301"/>
            <a:ext cx="3800475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758389">
              <a:defRPr/>
            </a:pPr>
            <a:r>
              <a:rPr lang="pt-BR" sz="3200"/>
              <a:t>Suas respectivas segmentações</a:t>
            </a:r>
            <a:endParaRPr lang="pt-BR" sz="3200">
              <a:ea typeface="+mn-lt"/>
              <a:cs typeface="+mn-lt"/>
            </a:endParaRPr>
          </a:p>
        </p:txBody>
      </p:sp>
      <p:pic>
        <p:nvPicPr>
          <p:cNvPr id="50183" name="Imagem 12" descr="Diagrama&#10;&#10;Descrição gerada automaticamente">
            <a:extLst>
              <a:ext uri="{FF2B5EF4-FFF2-40B4-BE49-F238E27FC236}">
                <a16:creationId xmlns:a16="http://schemas.microsoft.com/office/drawing/2014/main" xmlns="" id="{DBC021CC-C2CD-C4FB-8F74-9A6D60711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9282" y="6299202"/>
            <a:ext cx="4297364" cy="272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4" name="Gráfico 15" descr="Lista estrutura de tópicos">
            <a:extLst>
              <a:ext uri="{FF2B5EF4-FFF2-40B4-BE49-F238E27FC236}">
                <a16:creationId xmlns:a16="http://schemas.microsoft.com/office/drawing/2014/main" xmlns="" id="{D54FFAA9-9191-20B3-CB25-389014075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4" y="6821489"/>
            <a:ext cx="1819275" cy="1841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Conector de Seta Reta 15">
            <a:extLst>
              <a:ext uri="{FF2B5EF4-FFF2-40B4-BE49-F238E27FC236}">
                <a16:creationId xmlns:a16="http://schemas.microsoft.com/office/drawing/2014/main" xmlns="" id="{DF8C7C58-6E66-959A-0F4E-27BCF10F9A44}"/>
              </a:ext>
            </a:extLst>
          </p:cNvPr>
          <p:cNvCxnSpPr/>
          <p:nvPr/>
        </p:nvCxnSpPr>
        <p:spPr>
          <a:xfrm flipH="1">
            <a:off x="6362701" y="4432301"/>
            <a:ext cx="20639" cy="4592639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>
            <a:extLst>
              <a:ext uri="{FF2B5EF4-FFF2-40B4-BE49-F238E27FC236}">
                <a16:creationId xmlns:a16="http://schemas.microsoft.com/office/drawing/2014/main" xmlns="" id="{A48FCC5D-B4E1-2115-625F-D49AA84AA4C8}"/>
              </a:ext>
            </a:extLst>
          </p:cNvPr>
          <p:cNvCxnSpPr>
            <a:cxnSpLocks/>
          </p:cNvCxnSpPr>
          <p:nvPr/>
        </p:nvCxnSpPr>
        <p:spPr>
          <a:xfrm flipH="1">
            <a:off x="11990389" y="4432301"/>
            <a:ext cx="22226" cy="4592639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187" name="Gráfico 7" descr="Rede de usuários estrutura de tópicos">
            <a:extLst>
              <a:ext uri="{FF2B5EF4-FFF2-40B4-BE49-F238E27FC236}">
                <a16:creationId xmlns:a16="http://schemas.microsoft.com/office/drawing/2014/main" xmlns="" id="{3512880C-D2F6-5BE2-55E1-86B109EFCC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176" y="6842126"/>
            <a:ext cx="1798638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4"/>
          <p:cNvSpPr txBox="1">
            <a:spLocks/>
          </p:cNvSpPr>
          <p:nvPr/>
        </p:nvSpPr>
        <p:spPr bwMode="auto">
          <a:xfrm>
            <a:off x="9576049" y="9715792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6</a:t>
            </a:fld>
            <a:endParaRPr lang="pt-BR" altLang="pt-BR" sz="18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3F8D4305-6C48-4BDA-9FEA-3D9F55C45BC7}"/>
              </a:ext>
            </a:extLst>
          </p:cNvPr>
          <p:cNvSpPr txBox="1"/>
          <p:nvPr/>
        </p:nvSpPr>
        <p:spPr>
          <a:xfrm>
            <a:off x="1175657" y="2439174"/>
            <a:ext cx="15753806" cy="6209968"/>
          </a:xfrm>
          <a:prstGeom prst="rect">
            <a:avLst/>
          </a:prstGeom>
          <a:noFill/>
        </p:spPr>
        <p:txBody>
          <a:bodyPr wrap="square" lIns="175830" tIns="87915" rIns="175830" bIns="87915" rtlCol="0">
            <a:spAutoFit/>
          </a:bodyPr>
          <a:lstStyle/>
          <a:p>
            <a:pPr algn="just"/>
            <a:endParaRPr lang="pt-BR" altLang="pt-BR" sz="2800" dirty="0">
              <a:latin typeface="Calibri" panose="020F050202020403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altLang="pt-BR" sz="2800" dirty="0">
                <a:solidFill>
                  <a:schemeClr val="accent3"/>
                </a:solidFill>
                <a:latin typeface="Calibri" panose="020F0502020204030204" pitchFamily="34" charset="0"/>
              </a:rPr>
              <a:t>180 (cento e oitenta) dias</a:t>
            </a:r>
            <a:r>
              <a:rPr lang="pt-BR" altLang="pt-BR" sz="2800" dirty="0">
                <a:latin typeface="Calibri" panose="020F0502020204030204" pitchFamily="34" charset="0"/>
              </a:rPr>
              <a:t>, prorrogável por 90 (noventa) dias, para as propostas em geral. 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pt-BR" altLang="pt-BR" sz="2800" dirty="0">
              <a:latin typeface="Calibri" panose="020F050202020403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altLang="pt-BR" sz="2800" dirty="0">
                <a:solidFill>
                  <a:schemeClr val="accent3"/>
                </a:solidFill>
                <a:latin typeface="Calibri" panose="020F0502020204030204" pitchFamily="34" charset="0"/>
              </a:rPr>
              <a:t>120 (cento e vinte) dias</a:t>
            </a:r>
            <a:r>
              <a:rPr lang="pt-BR" altLang="pt-BR" sz="2800" dirty="0">
                <a:latin typeface="Calibri" panose="020F0502020204030204" pitchFamily="34" charset="0"/>
              </a:rPr>
              <a:t>, prorrogável por 60 (sessenta) dias para </a:t>
            </a:r>
            <a:r>
              <a:rPr lang="pt-BR" altLang="pt-BR" sz="2800" b="1" dirty="0">
                <a:latin typeface="Calibri" panose="020F0502020204030204" pitchFamily="34" charset="0"/>
              </a:rPr>
              <a:t>antineoplásicos domiciliares de uso oral, medicamentos para o controle de efeitos adversos relacionados ao tratamento e adjuvantes, procedimentos radioterápicos para tratamento de câncer e hemoterapia.</a:t>
            </a:r>
            <a:endParaRPr lang="pt-BR" altLang="pt-BR" sz="2800" dirty="0">
              <a:latin typeface="Calibri" panose="020F0502020204030204" pitchFamily="34" charset="0"/>
            </a:endParaRPr>
          </a:p>
          <a:p>
            <a:pPr algn="just"/>
            <a:endParaRPr lang="pt-BR" altLang="pt-BR" sz="2800" dirty="0">
              <a:latin typeface="Calibri" panose="020F050202020403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altLang="pt-BR" sz="2800" b="1" dirty="0">
                <a:solidFill>
                  <a:schemeClr val="accent3"/>
                </a:solidFill>
                <a:latin typeface="Calibri" panose="020F0502020204030204" pitchFamily="34" charset="0"/>
              </a:rPr>
              <a:t>Finalizados os prazos </a:t>
            </a:r>
            <a:r>
              <a:rPr lang="pt-BR" altLang="pt-BR" sz="2800" dirty="0">
                <a:latin typeface="Calibri" panose="020F0502020204030204" pitchFamily="34" charset="0"/>
              </a:rPr>
              <a:t>sem manifestação conclusiva da ANS será realizada a </a:t>
            </a:r>
            <a:r>
              <a:rPr lang="pt-BR" altLang="pt-BR" sz="2800" b="1" dirty="0">
                <a:solidFill>
                  <a:schemeClr val="accent3"/>
                </a:solidFill>
                <a:latin typeface="Calibri" panose="020F0502020204030204" pitchFamily="34" charset="0"/>
              </a:rPr>
              <a:t>inclusão automática </a:t>
            </a:r>
            <a:r>
              <a:rPr lang="pt-BR" altLang="pt-BR" sz="2800" dirty="0">
                <a:latin typeface="Calibri" panose="020F0502020204030204" pitchFamily="34" charset="0"/>
              </a:rPr>
              <a:t>do medicamento, do produto de interesse para a saúde ou do procedimento no rol de procedimentos e eventos em saúde suplementar até que haja decisão da ANS.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pt-BR" sz="2800" dirty="0">
              <a:solidFill>
                <a:srgbClr val="162937"/>
              </a:solidFill>
              <a:latin typeface="rawline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800" dirty="0">
                <a:solidFill>
                  <a:schemeClr val="accent3"/>
                </a:solidFill>
                <a:latin typeface="rawline"/>
              </a:rPr>
              <a:t>As </a:t>
            </a:r>
            <a:r>
              <a:rPr lang="pt-BR" sz="2800" b="1" dirty="0">
                <a:solidFill>
                  <a:schemeClr val="accent3"/>
                </a:solidFill>
                <a:latin typeface="rawline"/>
              </a:rPr>
              <a:t>tecnologias avaliadas e recomendadas positivamente pela </a:t>
            </a:r>
            <a:r>
              <a:rPr lang="pt-BR" sz="2800" b="1" dirty="0" err="1">
                <a:solidFill>
                  <a:schemeClr val="accent3"/>
                </a:solidFill>
                <a:latin typeface="rawline"/>
              </a:rPr>
              <a:t>Conitec</a:t>
            </a:r>
            <a:r>
              <a:rPr lang="pt-BR" sz="2800" dirty="0">
                <a:solidFill>
                  <a:srgbClr val="162937"/>
                </a:solidFill>
                <a:latin typeface="rawline"/>
              </a:rPr>
              <a:t>, cuja decisão de incorporação ao SUS já tenha sido publicada, </a:t>
            </a:r>
            <a:r>
              <a:rPr lang="pt-BR" sz="2800" b="1" dirty="0">
                <a:solidFill>
                  <a:schemeClr val="accent3"/>
                </a:solidFill>
                <a:latin typeface="rawline"/>
              </a:rPr>
              <a:t>serão incluídas no Rol de Procedimentos </a:t>
            </a:r>
            <a:r>
              <a:rPr lang="pt-BR" sz="2800" dirty="0">
                <a:solidFill>
                  <a:srgbClr val="162937"/>
                </a:solidFill>
                <a:latin typeface="rawline"/>
              </a:rPr>
              <a:t>e Eventos em Saúde Suplementar no prazo de até </a:t>
            </a:r>
            <a:r>
              <a:rPr lang="pt-BR" sz="2800" b="1" dirty="0">
                <a:solidFill>
                  <a:schemeClr val="accent3"/>
                </a:solidFill>
                <a:latin typeface="rawline"/>
              </a:rPr>
              <a:t>60 (sessenta) dias</a:t>
            </a:r>
            <a:r>
              <a:rPr lang="pt-BR" sz="2400" b="1" dirty="0">
                <a:solidFill>
                  <a:srgbClr val="162937"/>
                </a:solidFill>
                <a:latin typeface="rawline"/>
              </a:rPr>
              <a:t>.</a:t>
            </a:r>
            <a:endParaRPr lang="pt-BR" altLang="pt-BR" sz="2400" dirty="0">
              <a:latin typeface="Calibri" panose="020F050202020403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03E4D2E1-D81B-4F86-97A1-CD770A6ACABC}"/>
              </a:ext>
            </a:extLst>
          </p:cNvPr>
          <p:cNvSpPr txBox="1">
            <a:spLocks/>
          </p:cNvSpPr>
          <p:nvPr/>
        </p:nvSpPr>
        <p:spPr bwMode="auto">
          <a:xfrm>
            <a:off x="10290424" y="206083"/>
            <a:ext cx="7772400" cy="1166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chemeClr val="accent1"/>
                </a:solidFill>
                <a:latin typeface="Calibri" panose="020F0502020204030204" pitchFamily="34" charset="0"/>
              </a:rPr>
              <a:t>PRAZOS DE ANÁLISE E INCORPORAÇÃO</a:t>
            </a:r>
          </a:p>
        </p:txBody>
      </p:sp>
    </p:spTree>
    <p:extLst>
      <p:ext uri="{BB962C8B-B14F-4D97-AF65-F5344CB8AC3E}">
        <p14:creationId xmlns:p14="http://schemas.microsoft.com/office/powerpoint/2010/main" val="355840219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4"/>
          <p:cNvSpPr txBox="1">
            <a:spLocks/>
          </p:cNvSpPr>
          <p:nvPr/>
        </p:nvSpPr>
        <p:spPr bwMode="auto">
          <a:xfrm>
            <a:off x="9576049" y="9715792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7</a:t>
            </a:fld>
            <a:endParaRPr lang="pt-BR" altLang="pt-BR" sz="18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3F8D4305-6C48-4BDA-9FEA-3D9F55C45BC7}"/>
              </a:ext>
            </a:extLst>
          </p:cNvPr>
          <p:cNvSpPr txBox="1"/>
          <p:nvPr/>
        </p:nvSpPr>
        <p:spPr>
          <a:xfrm>
            <a:off x="1080951" y="2123518"/>
            <a:ext cx="15734212" cy="6640855"/>
          </a:xfrm>
          <a:prstGeom prst="rect">
            <a:avLst/>
          </a:prstGeom>
          <a:noFill/>
        </p:spPr>
        <p:txBody>
          <a:bodyPr wrap="square" lIns="175830" tIns="87915" rIns="175830" bIns="87915" rtlCol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pt-BR" altLang="pt-BR" sz="2800" b="1" dirty="0">
                <a:solidFill>
                  <a:schemeClr val="accent3"/>
                </a:solidFill>
                <a:latin typeface="Calibri" panose="020F0502020204030204" pitchFamily="34" charset="0"/>
              </a:rPr>
              <a:t>COSAÚDE</a:t>
            </a:r>
          </a:p>
          <a:p>
            <a:pPr algn="just"/>
            <a:endParaRPr lang="pt-BR" altLang="pt-BR" sz="2800" dirty="0">
              <a:latin typeface="Calibri" panose="020F0502020204030204" pitchFamily="34" charset="0"/>
            </a:endParaRPr>
          </a:p>
          <a:p>
            <a:pPr algn="just"/>
            <a:r>
              <a:rPr lang="pt-BR" altLang="pt-BR" sz="2800" dirty="0">
                <a:latin typeface="Calibri" panose="020F0502020204030204" pitchFamily="34" charset="0"/>
              </a:rPr>
              <a:t>Instituída pela lei para assessorar a ANS nas atribuições na definição da amplitude das coberturas previstas no rol.  </a:t>
            </a:r>
            <a:r>
              <a:rPr lang="pt-BR" altLang="pt-BR" sz="2800" i="1" dirty="0">
                <a:latin typeface="Calibri" panose="020F0502020204030204" pitchFamily="34" charset="0"/>
              </a:rPr>
              <a:t>   </a:t>
            </a:r>
          </a:p>
          <a:p>
            <a:pPr algn="just"/>
            <a:endParaRPr lang="pt-BR" altLang="pt-BR" sz="2800" i="1" dirty="0">
              <a:latin typeface="Calibri" panose="020F050202020403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pt-BR" altLang="pt-BR" sz="2800" b="1" dirty="0">
                <a:solidFill>
                  <a:schemeClr val="accent3"/>
                </a:solidFill>
                <a:latin typeface="Calibri" panose="020F0502020204030204" pitchFamily="34" charset="0"/>
              </a:rPr>
              <a:t>Consulta Pública</a:t>
            </a:r>
          </a:p>
          <a:p>
            <a:pPr algn="just"/>
            <a:endParaRPr lang="pt-BR" altLang="pt-BR" sz="2800" i="1" dirty="0">
              <a:latin typeface="Calibri" panose="020F0502020204030204" pitchFamily="34" charset="0"/>
            </a:endParaRPr>
          </a:p>
          <a:p>
            <a:pPr algn="just"/>
            <a:r>
              <a:rPr lang="pt-BR" altLang="pt-BR" sz="2800" dirty="0">
                <a:latin typeface="Calibri" panose="020F0502020204030204" pitchFamily="34" charset="0"/>
              </a:rPr>
              <a:t>Realização de consulta pública pelo prazo de 20 (vinte) dias com a divulgação de relatório preliminar emitido pela COSAÚDE;     </a:t>
            </a:r>
          </a:p>
          <a:p>
            <a:pPr algn="just"/>
            <a:endParaRPr lang="pt-BR" altLang="pt-BR" sz="2800" dirty="0">
              <a:latin typeface="Calibri" panose="020F050202020403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pt-BR" altLang="pt-BR" sz="2800" b="1" dirty="0">
                <a:solidFill>
                  <a:schemeClr val="accent3"/>
                </a:solidFill>
                <a:latin typeface="Calibri" panose="020F0502020204030204" pitchFamily="34" charset="0"/>
              </a:rPr>
              <a:t>Audiência Pública</a:t>
            </a:r>
          </a:p>
          <a:p>
            <a:pPr algn="just"/>
            <a:endParaRPr lang="pt-BR" altLang="pt-BR" sz="2800" i="1" dirty="0">
              <a:latin typeface="Calibri" panose="020F0502020204030204" pitchFamily="34" charset="0"/>
            </a:endParaRPr>
          </a:p>
          <a:p>
            <a:pPr algn="just"/>
            <a:r>
              <a:rPr lang="pt-BR" altLang="pt-BR" sz="2800" dirty="0">
                <a:latin typeface="Calibri" panose="020F0502020204030204" pitchFamily="34" charset="0"/>
              </a:rPr>
              <a:t>Realização de audiência pública, na hipótese de matéria relevante, ou quando tiver recomendação preliminar de não incorporação, ou quando solicitada por no mínimo 1/3 (um terço) dos membros da COSAÚDE;</a:t>
            </a:r>
            <a:r>
              <a:rPr lang="pt-BR" altLang="pt-BR" sz="2800" i="1" dirty="0">
                <a:latin typeface="Calibri" panose="020F0502020204030204" pitchFamily="34" charset="0"/>
              </a:rPr>
              <a:t> </a:t>
            </a:r>
            <a:r>
              <a:rPr lang="pt-BR" altLang="pt-BR" sz="2800" i="1" dirty="0">
                <a:solidFill>
                  <a:srgbClr val="007373"/>
                </a:solidFill>
                <a:latin typeface="Calibri" panose="020F0502020204030204" pitchFamily="34" charset="0"/>
              </a:rPr>
              <a:t>    </a:t>
            </a:r>
            <a:endParaRPr lang="pt-BR" sz="2800" i="1" dirty="0">
              <a:solidFill>
                <a:srgbClr val="007373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03E4D2E1-D81B-4F86-97A1-CD770A6ACABC}"/>
              </a:ext>
            </a:extLst>
          </p:cNvPr>
          <p:cNvSpPr txBox="1">
            <a:spLocks/>
          </p:cNvSpPr>
          <p:nvPr/>
        </p:nvSpPr>
        <p:spPr bwMode="auto">
          <a:xfrm>
            <a:off x="6387737" y="320031"/>
            <a:ext cx="11900263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000" b="1" dirty="0">
                <a:solidFill>
                  <a:schemeClr val="accent1"/>
                </a:solidFill>
                <a:latin typeface="Calibri" panose="020F0502020204030204" pitchFamily="34" charset="0"/>
              </a:rPr>
              <a:t>PARTICIPAÇÃO DA SOCIEDADE NO PROCESSO DE ATUALIZAÇÃO DO ROL </a:t>
            </a:r>
          </a:p>
        </p:txBody>
      </p:sp>
    </p:spTree>
    <p:extLst>
      <p:ext uri="{BB962C8B-B14F-4D97-AF65-F5344CB8AC3E}">
        <p14:creationId xmlns:p14="http://schemas.microsoft.com/office/powerpoint/2010/main" val="173156474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4"/>
          <p:cNvSpPr txBox="1">
            <a:spLocks/>
          </p:cNvSpPr>
          <p:nvPr/>
        </p:nvSpPr>
        <p:spPr bwMode="auto">
          <a:xfrm>
            <a:off x="9576049" y="9715792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8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03E4D2E1-D81B-4F86-97A1-CD770A6ACABC}"/>
              </a:ext>
            </a:extLst>
          </p:cNvPr>
          <p:cNvSpPr txBox="1">
            <a:spLocks/>
          </p:cNvSpPr>
          <p:nvPr/>
        </p:nvSpPr>
        <p:spPr bwMode="auto">
          <a:xfrm>
            <a:off x="-1016" y="401142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Elegibilidade e análise técnica no Rol contínuo (01/10/2021 a 31/07/2023) </a:t>
            </a:r>
          </a:p>
        </p:txBody>
      </p:sp>
      <p:sp>
        <p:nvSpPr>
          <p:cNvPr id="2" name="Espaço Reservado para Número de Slide 4">
            <a:extLst>
              <a:ext uri="{FF2B5EF4-FFF2-40B4-BE49-F238E27FC236}">
                <a16:creationId xmlns:a16="http://schemas.microsoft.com/office/drawing/2014/main" xmlns="" id="{F40EDA78-010D-6CB2-0F21-D887B8F1A798}"/>
              </a:ext>
            </a:extLst>
          </p:cNvPr>
          <p:cNvSpPr txBox="1">
            <a:spLocks/>
          </p:cNvSpPr>
          <p:nvPr/>
        </p:nvSpPr>
        <p:spPr bwMode="auto">
          <a:xfrm>
            <a:off x="9576049" y="9715792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8</a:t>
            </a:fld>
            <a:endParaRPr lang="pt-BR" altLang="pt-BR" sz="18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F13E5819-87C7-3A1A-115F-E55A3FEE87C7}"/>
              </a:ext>
            </a:extLst>
          </p:cNvPr>
          <p:cNvGraphicFramePr>
            <a:graphicFrameLocks noGrp="1"/>
          </p:cNvGraphicFramePr>
          <p:nvPr/>
        </p:nvGraphicFramePr>
        <p:xfrm>
          <a:off x="472702" y="1993074"/>
          <a:ext cx="8163741" cy="3623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0721">
                  <a:extLst>
                    <a:ext uri="{9D8B030D-6E8A-4147-A177-3AD203B41FA5}">
                      <a16:colId xmlns:a16="http://schemas.microsoft.com/office/drawing/2014/main" xmlns="" val="3810488434"/>
                    </a:ext>
                  </a:extLst>
                </a:gridCol>
                <a:gridCol w="1535181">
                  <a:extLst>
                    <a:ext uri="{9D8B030D-6E8A-4147-A177-3AD203B41FA5}">
                      <a16:colId xmlns:a16="http://schemas.microsoft.com/office/drawing/2014/main" xmlns="" val="1995731667"/>
                    </a:ext>
                  </a:extLst>
                </a:gridCol>
                <a:gridCol w="1647853">
                  <a:extLst>
                    <a:ext uri="{9D8B030D-6E8A-4147-A177-3AD203B41FA5}">
                      <a16:colId xmlns:a16="http://schemas.microsoft.com/office/drawing/2014/main" xmlns="" val="1018498716"/>
                    </a:ext>
                  </a:extLst>
                </a:gridCol>
                <a:gridCol w="1539986">
                  <a:extLst>
                    <a:ext uri="{9D8B030D-6E8A-4147-A177-3AD203B41FA5}">
                      <a16:colId xmlns:a16="http://schemas.microsoft.com/office/drawing/2014/main" xmlns="" val="1845167008"/>
                    </a:ext>
                  </a:extLst>
                </a:gridCol>
              </a:tblGrid>
              <a:tr h="713389"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Tipo de PAR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Elegível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Inelegível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Em análise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2201422422"/>
                  </a:ext>
                </a:extLst>
              </a:tr>
              <a:tr h="713389">
                <a:tc>
                  <a:txBody>
                    <a:bodyPr/>
                    <a:lstStyle/>
                    <a:p>
                      <a:pPr algn="ctr"/>
                      <a:r>
                        <a:rPr lang="pt-BR" sz="2600">
                          <a:effectLst/>
                        </a:rPr>
                        <a:t>Procedimento</a:t>
                      </a:r>
                      <a:endParaRPr lang="pt-BR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11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33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>
                          <a:effectLst/>
                        </a:rPr>
                        <a:t>5</a:t>
                      </a:r>
                      <a:endParaRPr lang="pt-BR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1559102727"/>
                  </a:ext>
                </a:extLst>
              </a:tr>
              <a:tr h="713389"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Medicamento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48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24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>
                          <a:effectLst/>
                        </a:rPr>
                        <a:t>3</a:t>
                      </a:r>
                      <a:endParaRPr lang="pt-BR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1570787399"/>
                  </a:ext>
                </a:extLst>
              </a:tr>
              <a:tr h="910952">
                <a:tc>
                  <a:txBody>
                    <a:bodyPr/>
                    <a:lstStyle/>
                    <a:p>
                      <a:pPr algn="ctr"/>
                      <a:r>
                        <a:rPr lang="pt-BR" sz="2600">
                          <a:effectLst/>
                        </a:rPr>
                        <a:t>Alteração de nome</a:t>
                      </a:r>
                      <a:endParaRPr lang="pt-BR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>
                          <a:effectLst/>
                        </a:rPr>
                        <a:t>0</a:t>
                      </a:r>
                      <a:endParaRPr lang="pt-BR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7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0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505388556"/>
                  </a:ext>
                </a:extLst>
              </a:tr>
              <a:tr h="572801"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Total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>
                          <a:effectLst/>
                        </a:rPr>
                        <a:t>59</a:t>
                      </a:r>
                      <a:endParaRPr lang="pt-BR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>
                          <a:effectLst/>
                        </a:rPr>
                        <a:t>64</a:t>
                      </a:r>
                      <a:endParaRPr lang="pt-BR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8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3222025425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F84C18B0-2680-B068-8BC5-8071FDAF6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2294" y="7001264"/>
            <a:ext cx="3395626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Incorporações por origem da demanda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(total 78)</a:t>
            </a:r>
            <a:endParaRPr kumimoji="0" lang="pt-BR" altLang="pt-BR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xmlns="" id="{458A83CA-99A2-380E-7868-266DD5729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3236" y="1417599"/>
            <a:ext cx="649735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600" b="1" dirty="0">
                <a:solidFill>
                  <a:srgbClr val="000000"/>
                </a:solidFill>
                <a:latin typeface="+mj-lt"/>
              </a:rPr>
              <a:t>Análise técnica PAR </a:t>
            </a:r>
            <a:r>
              <a:rPr lang="pt-BR" sz="2600" b="1" dirty="0" err="1">
                <a:solidFill>
                  <a:srgbClr val="000000"/>
                </a:solidFill>
                <a:latin typeface="+mj-lt"/>
              </a:rPr>
              <a:t>FormRol</a:t>
            </a:r>
            <a:endParaRPr lang="pt-BR" altLang="pt-BR" sz="26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xmlns="" id="{C5C68CAF-50B9-E3C3-2E37-2B12686E6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733" y="1327664"/>
            <a:ext cx="649735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600" b="1" dirty="0">
                <a:solidFill>
                  <a:srgbClr val="000000"/>
                </a:solidFill>
                <a:latin typeface="+mj-lt"/>
              </a:rPr>
              <a:t>Elegibilidade por Tipo de PAR e Status</a:t>
            </a: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xmlns="" id="{07C861D5-E8BC-4155-53F9-1A6CFA47111E}"/>
              </a:ext>
            </a:extLst>
          </p:cNvPr>
          <p:cNvGraphicFramePr>
            <a:graphicFrameLocks noGrp="1"/>
          </p:cNvGraphicFramePr>
          <p:nvPr/>
        </p:nvGraphicFramePr>
        <p:xfrm>
          <a:off x="9933236" y="2078629"/>
          <a:ext cx="7025594" cy="31776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65406">
                  <a:extLst>
                    <a:ext uri="{9D8B030D-6E8A-4147-A177-3AD203B41FA5}">
                      <a16:colId xmlns:a16="http://schemas.microsoft.com/office/drawing/2014/main" xmlns="" val="4158409536"/>
                    </a:ext>
                  </a:extLst>
                </a:gridCol>
                <a:gridCol w="3660188">
                  <a:extLst>
                    <a:ext uri="{9D8B030D-6E8A-4147-A177-3AD203B41FA5}">
                      <a16:colId xmlns:a16="http://schemas.microsoft.com/office/drawing/2014/main" xmlns="" val="1475670657"/>
                    </a:ext>
                  </a:extLst>
                </a:gridCol>
              </a:tblGrid>
              <a:tr h="1042895"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Status das </a:t>
                      </a:r>
                      <a:r>
                        <a:rPr lang="pt-BR" sz="2600" dirty="0" err="1">
                          <a:effectLst/>
                        </a:rPr>
                        <a:t>UATs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Procedimentos e Medicamentos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3309271223"/>
                  </a:ext>
                </a:extLst>
              </a:tr>
              <a:tr h="533688"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Incorporadas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32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3751396670"/>
                  </a:ext>
                </a:extLst>
              </a:tr>
              <a:tr h="533688"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Não incorporadas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12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1691078149"/>
                  </a:ext>
                </a:extLst>
              </a:tr>
              <a:tr h="533688"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Em análise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17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1773337291"/>
                  </a:ext>
                </a:extLst>
              </a:tr>
              <a:tr h="533688">
                <a:tc>
                  <a:txBody>
                    <a:bodyPr/>
                    <a:lstStyle/>
                    <a:p>
                      <a:pPr algn="ctr"/>
                      <a:r>
                        <a:rPr lang="pt-BR" sz="2600">
                          <a:effectLst/>
                        </a:rPr>
                        <a:t>Total</a:t>
                      </a:r>
                      <a:endParaRPr lang="pt-BR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dirty="0">
                          <a:effectLst/>
                        </a:rPr>
                        <a:t>61</a:t>
                      </a:r>
                      <a:endParaRPr lang="pt-BR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xmlns="" val="2733482422"/>
                  </a:ext>
                </a:extLst>
              </a:tr>
            </a:tbl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xmlns="" id="{097651AE-C468-5FFA-FE4B-AAE514CF275A}"/>
              </a:ext>
            </a:extLst>
          </p:cNvPr>
          <p:cNvGraphicFramePr>
            <a:graphicFrameLocks/>
          </p:cNvGraphicFramePr>
          <p:nvPr/>
        </p:nvGraphicFramePr>
        <p:xfrm>
          <a:off x="5204635" y="6110743"/>
          <a:ext cx="7874273" cy="3623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250747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Número de Slide 4"/>
          <p:cNvSpPr txBox="1">
            <a:spLocks/>
          </p:cNvSpPr>
          <p:nvPr/>
        </p:nvSpPr>
        <p:spPr bwMode="auto">
          <a:xfrm>
            <a:off x="9360025" y="9792623"/>
            <a:ext cx="7143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1758300" rtl="0" eaLnBrk="1" latinLnBrk="0" hangingPunct="1"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1758300" rtl="0" eaLnBrk="0" fontAlgn="base" latinLnBrk="0" hangingPunct="0">
              <a:spcBef>
                <a:spcPct val="0"/>
              </a:spcBef>
              <a:spcAft>
                <a:spcPct val="0"/>
              </a:spcAft>
              <a:defRPr sz="3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EDD22ECE-E2E5-4CA8-AC91-7521BB877610}" type="slidenum">
              <a:rPr lang="pt-BR" altLang="pt-BR" sz="18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9</a:t>
            </a:fld>
            <a:endParaRPr lang="pt-BR" altLang="pt-BR" sz="18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DB985107-BFB6-46F2-875A-804E153DB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" y="-16"/>
            <a:ext cx="18286400" cy="126988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69F88B48-365B-4250-90B9-AF999D504093}"/>
              </a:ext>
            </a:extLst>
          </p:cNvPr>
          <p:cNvSpPr txBox="1">
            <a:spLocks/>
          </p:cNvSpPr>
          <p:nvPr/>
        </p:nvSpPr>
        <p:spPr bwMode="auto">
          <a:xfrm>
            <a:off x="45178" y="427063"/>
            <a:ext cx="18285576" cy="8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54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Acesso ao Painel de Informações do Rol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45A60773-6C9D-DCB1-5AC9-7B47156667E3}"/>
              </a:ext>
            </a:extLst>
          </p:cNvPr>
          <p:cNvSpPr txBox="1"/>
          <p:nvPr/>
        </p:nvSpPr>
        <p:spPr>
          <a:xfrm flipH="1">
            <a:off x="515155" y="3687979"/>
            <a:ext cx="108597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/>
              <a:t>PAINEL DE INFORMAÇÕES DO ROL: Impacto orçamentário e avaliação econômica de propostas de incorporação de novas tecnologias no âmbito da saúde suplementar </a:t>
            </a:r>
          </a:p>
          <a:p>
            <a:pPr algn="just"/>
            <a:endParaRPr lang="pt-BR" sz="3200" dirty="0"/>
          </a:p>
          <a:p>
            <a:r>
              <a:rPr lang="pt-BR" sz="2800" dirty="0">
                <a:hlinkClick r:id="rId4" tooltip="https://app.powerbi.com/view?r=eyjrijoiodlkmtu3mgetmwzizc00ody3lthlnjctntlhzdfmodqwztvmiiwidci6ijlkyme0odbjltrmytctndjmnc1iymezltbmyjeznzvmymu1zij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https://app.powerbi.com/view?r=eyJrIjoiODlkMTU3MGEtMWZiZC00ODY3LThlNjctNTlhZDFmODQwZTVmIiwidCI6IjlkYmE0ODBjLTRmYTctNDJmNC1iYmEzLTBmYjEzNzVmYmU1ZiJ9</a:t>
            </a:r>
            <a:endParaRPr lang="pt-BR" sz="2800" dirty="0"/>
          </a:p>
        </p:txBody>
      </p:sp>
      <p:pic>
        <p:nvPicPr>
          <p:cNvPr id="8" name="Imagem 7" descr="Gráfico de dispersão, Código QR&#10;&#10;Descrição gerada automaticamente">
            <a:extLst>
              <a:ext uri="{FF2B5EF4-FFF2-40B4-BE49-F238E27FC236}">
                <a16:creationId xmlns:a16="http://schemas.microsoft.com/office/drawing/2014/main" xmlns="" id="{86C2B93F-92B6-1DE9-C5C8-3ABCCC2881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1043" y="1877123"/>
            <a:ext cx="5941802" cy="661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573177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2_Personalizar design">
  <a:themeElements>
    <a:clrScheme name="Personalizada 2">
      <a:dk1>
        <a:srgbClr val="333333"/>
      </a:dk1>
      <a:lt1>
        <a:srgbClr val="FFFFFF"/>
      </a:lt1>
      <a:dk2>
        <a:srgbClr val="FFFFFF"/>
      </a:dk2>
      <a:lt2>
        <a:srgbClr val="FFFFFF"/>
      </a:lt2>
      <a:accent1>
        <a:srgbClr val="006E89"/>
      </a:accent1>
      <a:accent2>
        <a:srgbClr val="6D983F"/>
      </a:accent2>
      <a:accent3>
        <a:srgbClr val="F47521"/>
      </a:accent3>
      <a:accent4>
        <a:srgbClr val="A05A09"/>
      </a:accent4>
      <a:accent5>
        <a:srgbClr val="D6BF16"/>
      </a:accent5>
      <a:accent6>
        <a:srgbClr val="A5BFDE"/>
      </a:accent6>
      <a:hlink>
        <a:srgbClr val="195214"/>
      </a:hlink>
      <a:folHlink>
        <a:srgbClr val="6836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2FAA20792D8A441AE5FF8B5270310ED" ma:contentTypeVersion="14" ma:contentTypeDescription="Crie um novo documento." ma:contentTypeScope="" ma:versionID="df503605a5a96d1f02aa955e6d96dd29">
  <xsd:schema xmlns:xsd="http://www.w3.org/2001/XMLSchema" xmlns:xs="http://www.w3.org/2001/XMLSchema" xmlns:p="http://schemas.microsoft.com/office/2006/metadata/properties" xmlns:ns3="3d971713-9b20-4412-b192-1fff35153328" xmlns:ns4="97e550a5-3a76-45dc-990d-3f2fe0a0d3d8" targetNamespace="http://schemas.microsoft.com/office/2006/metadata/properties" ma:root="true" ma:fieldsID="68617e8554a3444248c056bc527380a1" ns3:_="" ns4:_="">
    <xsd:import namespace="3d971713-9b20-4412-b192-1fff35153328"/>
    <xsd:import namespace="97e550a5-3a76-45dc-990d-3f2fe0a0d3d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971713-9b20-4412-b192-1fff351533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550a5-3a76-45dc-990d-3f2fe0a0d3d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D132445-F88B-49D9-BB56-637F0FE765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E545A8-E58B-4DD4-B6A8-5C45EACB1EB3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d971713-9b20-4412-b192-1fff35153328"/>
    <ds:schemaRef ds:uri="97e550a5-3a76-45dc-990d-3f2fe0a0d3d8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4884746-3586-4B59-8265-9ABA27375B53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3874</TotalTime>
  <Words>630</Words>
  <Application>Microsoft Office PowerPoint</Application>
  <PresentationFormat>Personalizar</PresentationFormat>
  <Paragraphs>117</Paragraphs>
  <Slides>11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rawline</vt:lpstr>
      <vt:lpstr>Segoe UI</vt:lpstr>
      <vt:lpstr>Times New Roman</vt:lpstr>
      <vt:lpstr>Wingdings</vt:lpstr>
      <vt:lpstr>2_Personalizar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Expertise</dc:title>
  <dc:creator>Expertise Inteligencia e pesquisa de mercado</dc:creator>
  <cp:lastModifiedBy>Milena Martins Alves</cp:lastModifiedBy>
  <cp:revision>54</cp:revision>
  <cp:lastPrinted>2022-11-17T02:14:56Z</cp:lastPrinted>
  <dcterms:created xsi:type="dcterms:W3CDTF">2016-01-16T10:55:01Z</dcterms:created>
  <dcterms:modified xsi:type="dcterms:W3CDTF">2023-11-28T11:07:21Z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0x01010042FAA20792D8A441AE5FF8B5270310ED</vt:lpwstr>
  </property>
</Properties>
</file>