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0" r:id="rId2"/>
    <p:sldMasterId id="2147483667" r:id="rId3"/>
    <p:sldMasterId id="2147483719" r:id="rId4"/>
    <p:sldMasterId id="2147483726" r:id="rId5"/>
    <p:sldMasterId id="2147483728" r:id="rId6"/>
    <p:sldMasterId id="2147483735" r:id="rId7"/>
  </p:sldMasterIdLst>
  <p:notesMasterIdLst>
    <p:notesMasterId r:id="rId26"/>
  </p:notesMasterIdLst>
  <p:handoutMasterIdLst>
    <p:handoutMasterId r:id="rId27"/>
  </p:handoutMasterIdLst>
  <p:sldIdLst>
    <p:sldId id="256" r:id="rId8"/>
    <p:sldId id="1109" r:id="rId9"/>
    <p:sldId id="927" r:id="rId10"/>
    <p:sldId id="1065" r:id="rId11"/>
    <p:sldId id="1067" r:id="rId12"/>
    <p:sldId id="1063" r:id="rId13"/>
    <p:sldId id="1000" r:id="rId14"/>
    <p:sldId id="1047" r:id="rId15"/>
    <p:sldId id="1068" r:id="rId16"/>
    <p:sldId id="444" r:id="rId17"/>
    <p:sldId id="1111" r:id="rId18"/>
    <p:sldId id="1121" r:id="rId19"/>
    <p:sldId id="1122" r:id="rId20"/>
    <p:sldId id="1125" r:id="rId21"/>
    <p:sldId id="1128" r:id="rId22"/>
    <p:sldId id="1135" r:id="rId23"/>
    <p:sldId id="1095" r:id="rId24"/>
    <p:sldId id="25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Barreiro Campos" initials="RBC" lastIdx="1" clrIdx="0">
    <p:extLst>
      <p:ext uri="{19B8F6BF-5375-455C-9EA6-DF929625EA0E}">
        <p15:presenceInfo xmlns:p15="http://schemas.microsoft.com/office/powerpoint/2012/main" userId="S::Rodrigo.Campos@inep.gov.br::f726889b-9ced-4ac9-95ef-33560b0df8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FFFFF"/>
    <a:srgbClr val="F2F2F2"/>
    <a:srgbClr val="FEFEFE"/>
    <a:srgbClr val="D74105"/>
    <a:srgbClr val="ED7D31"/>
    <a:srgbClr val="003D7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g09\daes_1\CGGI\3_CEI\Comunica&#231;&#227;o%20Interna%20e%20Externa\Apresenta&#231;&#245;es\(2023)%20audi&#234;ncia%20p&#250;blica%20IES%20Comunit&#225;rias\COMUNIT&#193;RI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PORTE\Downloads\Gr&#225;ficos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PORTE\Downloads\Gr&#225;fic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95734456550167E-2"/>
          <c:y val="1.3891531755422175E-2"/>
          <c:w val="0.9507575757575758"/>
          <c:h val="0.726493377756973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3 pandemia-suzi'!$B$3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pandemia-suzi'!$B$4:$B$9</c:f>
            </c:numRef>
          </c:val>
          <c:extLst>
            <c:ext xmlns:c16="http://schemas.microsoft.com/office/drawing/2014/chart" uri="{C3380CC4-5D6E-409C-BE32-E72D297353CC}">
              <c16:uniqueId val="{00000000-5438-4695-AF60-D2159ECDF2D9}"/>
            </c:ext>
          </c:extLst>
        </c:ser>
        <c:ser>
          <c:idx val="1"/>
          <c:order val="1"/>
          <c:tx>
            <c:strRef>
              <c:f>'Análise 3 pandemia-suzi'!$C$3</c:f>
              <c:strCache>
                <c:ptCount val="1"/>
                <c:pt idx="0">
                  <c:v>Não se aplica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216392737259804E-2"/>
                  <c:y val="-2.01688001664214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438-4695-AF60-D2159ECDF2D9}"/>
                </c:ext>
              </c:extLst>
            </c:dLbl>
            <c:dLbl>
              <c:idx val="1"/>
              <c:layout>
                <c:manualLayout>
                  <c:x val="6.9259784550585068E-2"/>
                  <c:y val="-2.58720967738649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438-4695-AF60-D2159ECDF2D9}"/>
                </c:ext>
              </c:extLst>
            </c:dLbl>
            <c:dLbl>
              <c:idx val="2"/>
              <c:layout>
                <c:manualLayout>
                  <c:x val="6.8085889897185309E-2"/>
                  <c:y val="-1.1498709677273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438-4695-AF60-D2159ECDF2D9}"/>
                </c:ext>
              </c:extLst>
            </c:dLbl>
            <c:dLbl>
              <c:idx val="3"/>
              <c:layout>
                <c:manualLayout>
                  <c:x val="7.0433679203984814E-2"/>
                  <c:y val="-1.72480645159099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38-4695-AF60-D2159ECDF2D9}"/>
                </c:ext>
              </c:extLst>
            </c:dLbl>
            <c:dLbl>
              <c:idx val="4"/>
              <c:layout>
                <c:manualLayout>
                  <c:x val="6.1868686868686774E-2"/>
                  <c:y val="-9.56372351651838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38-4695-AF60-D2159ECDF2D9}"/>
                </c:ext>
              </c:extLst>
            </c:dLbl>
            <c:dLbl>
              <c:idx val="5"/>
              <c:layout>
                <c:manualLayout>
                  <c:x val="6.7299379608515092E-2"/>
                  <c:y val="-1.59395391941974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438-4695-AF60-D2159ECDF2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pandemia-suzi'!$C$4:$C$9</c:f>
              <c:numCache>
                <c:formatCode>General</c:formatCode>
                <c:ptCount val="6"/>
                <c:pt idx="0">
                  <c:v>7.4906367041198503E-3</c:v>
                </c:pt>
                <c:pt idx="1">
                  <c:v>4.4281077362911371E-3</c:v>
                </c:pt>
                <c:pt idx="2">
                  <c:v>2.347481179676749E-3</c:v>
                </c:pt>
                <c:pt idx="3">
                  <c:v>5.1072522982635342E-3</c:v>
                </c:pt>
                <c:pt idx="4">
                  <c:v>1.4266104520050985E-2</c:v>
                </c:pt>
                <c:pt idx="5">
                  <c:v>1.186612999818944E-2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8-4695-AF60-D2159ECDF2D9}"/>
            </c:ext>
          </c:extLst>
        </c:ser>
        <c:ser>
          <c:idx val="2"/>
          <c:order val="2"/>
          <c:tx>
            <c:strRef>
              <c:f>'Análise 3 pandemia-suzi'!$D$3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pandemia-suzi'!$D$4:$D$9</c:f>
            </c:numRef>
          </c:val>
          <c:extLst>
            <c:ext xmlns:c16="http://schemas.microsoft.com/office/drawing/2014/chart" uri="{C3380CC4-5D6E-409C-BE32-E72D297353CC}">
              <c16:uniqueId val="{00000002-5438-4695-AF60-D2159ECDF2D9}"/>
            </c:ext>
          </c:extLst>
        </c:ser>
        <c:ser>
          <c:idx val="3"/>
          <c:order val="3"/>
          <c:tx>
            <c:strRef>
              <c:f>'Análise 3 pandemia-suzi'!$E$3</c:f>
              <c:strCache>
                <c:ptCount val="1"/>
                <c:pt idx="0">
                  <c:v>Não sei 
responder 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B3-41BC-A3CD-34F8F62C5296}"/>
                </c:ext>
              </c:extLst>
            </c:dLbl>
            <c:dLbl>
              <c:idx val="1"/>
              <c:layout>
                <c:manualLayout>
                  <c:x val="6.8085889897185309E-2"/>
                  <c:y val="-5.74935483863667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438-4695-AF60-D2159ECDF2D9}"/>
                </c:ext>
              </c:extLst>
            </c:dLbl>
            <c:dLbl>
              <c:idx val="2"/>
              <c:layout>
                <c:manualLayout>
                  <c:x val="6.5738100590385817E-2"/>
                  <c:y val="-5.46188709670482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438-4695-AF60-D2159ECDF2D9}"/>
                </c:ext>
              </c:extLst>
            </c:dLbl>
            <c:dLbl>
              <c:idx val="3"/>
              <c:layout>
                <c:manualLayout>
                  <c:x val="7.2781468510784306E-2"/>
                  <c:y val="-4.02454838704566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438-4695-AF60-D2159ECDF2D9}"/>
                </c:ext>
              </c:extLst>
            </c:dLbl>
            <c:dLbl>
              <c:idx val="4"/>
              <c:layout>
                <c:manualLayout>
                  <c:x val="6.3131313131313135E-2"/>
                  <c:y val="-4.14428019049131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438-4695-AF60-D2159ECDF2D9}"/>
                </c:ext>
              </c:extLst>
            </c:dLbl>
            <c:dLbl>
              <c:idx val="5"/>
              <c:layout>
                <c:manualLayout>
                  <c:x val="6.7299371669450228E-2"/>
                  <c:y val="-5.10065254214313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438-4695-AF60-D2159ECDF2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pandemia-suzi'!$E$4:$E$9</c:f>
              <c:numCache>
                <c:formatCode>0.00000</c:formatCode>
                <c:ptCount val="6"/>
                <c:pt idx="0">
                  <c:v>7.116104868913857E-2</c:v>
                </c:pt>
                <c:pt idx="1">
                  <c:v>1.4681541669353626E-2</c:v>
                </c:pt>
                <c:pt idx="2">
                  <c:v>1.0226383529856184E-2</c:v>
                </c:pt>
                <c:pt idx="3">
                  <c:v>2.247191011235955E-2</c:v>
                </c:pt>
                <c:pt idx="4">
                  <c:v>2.6718305716246692E-2</c:v>
                </c:pt>
                <c:pt idx="5">
                  <c:v>2.8105458141251514E-2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38-4695-AF60-D2159ECDF2D9}"/>
            </c:ext>
          </c:extLst>
        </c:ser>
        <c:ser>
          <c:idx val="4"/>
          <c:order val="4"/>
          <c:tx>
            <c:strRef>
              <c:f>'Análise 3 pandemia-suzi'!$F$3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pandemia-suzi'!$F$4:$F$9</c:f>
            </c:numRef>
          </c:val>
          <c:extLst>
            <c:ext xmlns:c16="http://schemas.microsoft.com/office/drawing/2014/chart" uri="{C3380CC4-5D6E-409C-BE32-E72D297353CC}">
              <c16:uniqueId val="{00000004-5438-4695-AF60-D2159ECDF2D9}"/>
            </c:ext>
          </c:extLst>
        </c:ser>
        <c:ser>
          <c:idx val="5"/>
          <c:order val="5"/>
          <c:tx>
            <c:strRef>
              <c:f>'Análise 3 pandemia-suzi'!$G$3</c:f>
              <c:strCache>
                <c:ptCount val="1"/>
                <c:pt idx="0">
                  <c:v>Discordo
totalmente</c:v>
                </c:pt>
              </c:strCache>
            </c:strRef>
          </c:tx>
          <c:spPr>
            <a:solidFill>
              <a:srgbClr val="01482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852933458424342E-2"/>
                  <c:y val="-1.380905990147458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438-4695-AF60-D2159ECDF2D9}"/>
                </c:ext>
              </c:extLst>
            </c:dLbl>
            <c:dLbl>
              <c:idx val="1"/>
              <c:layout>
                <c:manualLayout>
                  <c:x val="7.2781468510784264E-2"/>
                  <c:y val="-0.106363064514778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438-4695-AF60-D2159ECDF2D9}"/>
                </c:ext>
              </c:extLst>
            </c:dLbl>
            <c:dLbl>
              <c:idx val="2"/>
              <c:layout>
                <c:manualLayout>
                  <c:x val="6.4564205936986072E-2"/>
                  <c:y val="-8.33656451602316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438-4695-AF60-D2159ECDF2D9}"/>
                </c:ext>
              </c:extLst>
            </c:dLbl>
            <c:dLbl>
              <c:idx val="3"/>
              <c:layout>
                <c:manualLayout>
                  <c:x val="6.6911995243785563E-2"/>
                  <c:y val="-5.74935483863666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438-4695-AF60-D2159ECDF2D9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438-4695-AF60-D2159ECDF2D9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438-4695-AF60-D2159ECDF2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pandemia-suzi'!$G$4:$G$9</c:f>
              <c:numCache>
                <c:formatCode>General</c:formatCode>
                <c:ptCount val="6"/>
                <c:pt idx="0">
                  <c:v>1.4981273408239701E-2</c:v>
                </c:pt>
                <c:pt idx="1">
                  <c:v>2.628920272565078E-2</c:v>
                </c:pt>
                <c:pt idx="2">
                  <c:v>1.7403739780362106E-2</c:v>
                </c:pt>
                <c:pt idx="3">
                  <c:v>2.8600612870275793E-2</c:v>
                </c:pt>
                <c:pt idx="4">
                  <c:v>0.15180409844102363</c:v>
                </c:pt>
                <c:pt idx="5">
                  <c:v>0.16607011044414424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38-4695-AF60-D2159ECDF2D9}"/>
            </c:ext>
          </c:extLst>
        </c:ser>
        <c:ser>
          <c:idx val="6"/>
          <c:order val="6"/>
          <c:tx>
            <c:strRef>
              <c:f>'Análise 3 pandemia-suzi'!$H$3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pandemia-suzi'!$H$4:$H$9</c:f>
            </c:numRef>
          </c:val>
          <c:extLst>
            <c:ext xmlns:c16="http://schemas.microsoft.com/office/drawing/2014/chart" uri="{C3380CC4-5D6E-409C-BE32-E72D297353CC}">
              <c16:uniqueId val="{00000006-5438-4695-AF60-D2159ECDF2D9}"/>
            </c:ext>
          </c:extLst>
        </c:ser>
        <c:ser>
          <c:idx val="7"/>
          <c:order val="7"/>
          <c:tx>
            <c:strRef>
              <c:f>'Análise 3 pandemia-suzi'!$I$3</c:f>
              <c:strCache>
                <c:ptCount val="1"/>
                <c:pt idx="0">
                  <c:v>Discordo
parcialmente</c:v>
                </c:pt>
              </c:strCache>
            </c:strRef>
          </c:tx>
          <c:spPr>
            <a:solidFill>
              <a:srgbClr val="679E2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056339976950985E-2"/>
                  <c:y val="-3.7600956477852374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rgbClr val="000000"/>
                        </a:solidFill>
                      </a:rPr>
                      <a:t>1,5%</a:t>
                    </a:r>
                    <a:endParaRPr lang="en-US" sz="105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5438-4695-AF60-D2159ECDF2D9}"/>
                </c:ext>
              </c:extLst>
            </c:dLbl>
            <c:dLbl>
              <c:idx val="1"/>
              <c:layout>
                <c:manualLayout>
                  <c:x val="7.2781468510784264E-2"/>
                  <c:y val="-0.16098193548182649"/>
                </c:manualLayout>
              </c:layout>
              <c:tx>
                <c:rich>
                  <a:bodyPr/>
                  <a:lstStyle/>
                  <a:p>
                    <a:fld id="{017DAEDF-4473-4DB2-8CCB-A433706EF1BA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5438-4695-AF60-D2159ECDF2D9}"/>
                </c:ext>
              </c:extLst>
            </c:dLbl>
            <c:dLbl>
              <c:idx val="2"/>
              <c:layout>
                <c:manualLayout>
                  <c:x val="6.4564205936986072E-2"/>
                  <c:y val="-0.12936048386932486"/>
                </c:manualLayout>
              </c:layout>
              <c:tx>
                <c:rich>
                  <a:bodyPr/>
                  <a:lstStyle/>
                  <a:p>
                    <a:fld id="{CEA836BE-8AFE-4F88-A883-F69D9ACCB9B3}" type="VALUE">
                      <a:rPr lang="en-US">
                        <a:solidFill>
                          <a:srgbClr val="00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5438-4695-AF60-D2159ECDF2D9}"/>
                </c:ext>
              </c:extLst>
            </c:dLbl>
            <c:dLbl>
              <c:idx val="3"/>
              <c:layout>
                <c:manualLayout>
                  <c:x val="6.5738100590385817E-2"/>
                  <c:y val="-9.198967741818667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1,9%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5438-4695-AF60-D2159ECDF2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pandemia-suzi'!$I$4:$I$9</c:f>
              <c:numCache>
                <c:formatCode>General</c:formatCode>
                <c:ptCount val="6"/>
                <c:pt idx="0">
                  <c:v>1.4981273408239701E-2</c:v>
                </c:pt>
                <c:pt idx="1">
                  <c:v>2.0506867866124975E-2</c:v>
                </c:pt>
                <c:pt idx="2">
                  <c:v>1.3356358436091849E-2</c:v>
                </c:pt>
                <c:pt idx="3">
                  <c:v>1.9067075246850529E-2</c:v>
                </c:pt>
                <c:pt idx="4">
                  <c:v>9.2337484067065392E-2</c:v>
                </c:pt>
                <c:pt idx="5">
                  <c:v>0.10783972368072868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38-4695-AF60-D2159ECDF2D9}"/>
            </c:ext>
          </c:extLst>
        </c:ser>
        <c:ser>
          <c:idx val="8"/>
          <c:order val="8"/>
          <c:tx>
            <c:strRef>
              <c:f>'Análise 3 pandemia-suzi'!$J$3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pandemia-suzi'!$J$4:$J$9</c:f>
            </c:numRef>
          </c:val>
          <c:extLst>
            <c:ext xmlns:c16="http://schemas.microsoft.com/office/drawing/2014/chart" uri="{C3380CC4-5D6E-409C-BE32-E72D297353CC}">
              <c16:uniqueId val="{00000008-5438-4695-AF60-D2159ECDF2D9}"/>
            </c:ext>
          </c:extLst>
        </c:ser>
        <c:ser>
          <c:idx val="9"/>
          <c:order val="9"/>
          <c:tx>
            <c:strRef>
              <c:f>'Análise 3 pandemia-suzi'!$K$3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rgbClr val="A6D86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874677419318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38-4695-AF60-D2159ECDF2D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4,7%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8B3-41BC-A3CD-34F8F62C52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pandemia-suzi'!$K$4:$K$9</c:f>
              <c:numCache>
                <c:formatCode>General</c:formatCode>
                <c:ptCount val="6"/>
                <c:pt idx="0">
                  <c:v>4.1198501872659173E-2</c:v>
                </c:pt>
                <c:pt idx="1">
                  <c:v>4.6624105242793576E-2</c:v>
                </c:pt>
                <c:pt idx="2">
                  <c:v>3.2621893634818273E-2</c:v>
                </c:pt>
                <c:pt idx="3">
                  <c:v>4.6986721144024517E-2</c:v>
                </c:pt>
                <c:pt idx="4">
                  <c:v>0.13942543386606529</c:v>
                </c:pt>
                <c:pt idx="5">
                  <c:v>0.16076377766326375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38-4695-AF60-D2159ECDF2D9}"/>
            </c:ext>
          </c:extLst>
        </c:ser>
        <c:ser>
          <c:idx val="10"/>
          <c:order val="10"/>
          <c:tx>
            <c:strRef>
              <c:f>'Análise 3 pandemia-suzi'!$L$3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pandemia-suzi'!$L$4:$L$9</c:f>
            </c:numRef>
          </c:val>
          <c:extLst>
            <c:ext xmlns:c16="http://schemas.microsoft.com/office/drawing/2014/chart" uri="{C3380CC4-5D6E-409C-BE32-E72D297353CC}">
              <c16:uniqueId val="{0000000A-5438-4695-AF60-D2159ECDF2D9}"/>
            </c:ext>
          </c:extLst>
        </c:ser>
        <c:ser>
          <c:idx val="11"/>
          <c:order val="11"/>
          <c:tx>
            <c:strRef>
              <c:f>'Análise 3 pandemia-suzi'!$M$3</c:f>
              <c:strCache>
                <c:ptCount val="1"/>
                <c:pt idx="0">
                  <c:v>Concordo
parcialmente</c:v>
                </c:pt>
              </c:strCache>
            </c:strRef>
          </c:tx>
          <c:spPr>
            <a:solidFill>
              <a:srgbClr val="D2E9FE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8B3-41BC-A3CD-34F8F62C52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pandemia-suzi'!$M$4:$M$9</c:f>
              <c:numCache>
                <c:formatCode>General</c:formatCode>
                <c:ptCount val="6"/>
                <c:pt idx="0">
                  <c:v>6.3670411985018729E-2</c:v>
                </c:pt>
                <c:pt idx="1">
                  <c:v>7.8050772769286986E-2</c:v>
                </c:pt>
                <c:pt idx="2">
                  <c:v>5.9955208979790078E-2</c:v>
                </c:pt>
                <c:pt idx="3">
                  <c:v>9.0568607422540012E-2</c:v>
                </c:pt>
                <c:pt idx="4">
                  <c:v>0.15807922345327974</c:v>
                </c:pt>
                <c:pt idx="5">
                  <c:v>0.17384158995000071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438-4695-AF60-D2159ECDF2D9}"/>
            </c:ext>
          </c:extLst>
        </c:ser>
        <c:ser>
          <c:idx val="12"/>
          <c:order val="12"/>
          <c:tx>
            <c:strRef>
              <c:f>'Análise 3 pandemia-suzi'!$N$3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pandemia-suzi'!$N$4:$N$9</c:f>
            </c:numRef>
          </c:val>
          <c:extLst>
            <c:ext xmlns:c16="http://schemas.microsoft.com/office/drawing/2014/chart" uri="{C3380CC4-5D6E-409C-BE32-E72D297353CC}">
              <c16:uniqueId val="{0000000C-5438-4695-AF60-D2159ECDF2D9}"/>
            </c:ext>
          </c:extLst>
        </c:ser>
        <c:ser>
          <c:idx val="13"/>
          <c:order val="13"/>
          <c:tx>
            <c:strRef>
              <c:f>'Análise 3 pandemia-suzi'!$O$3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rgbClr val="61B2FB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13,6%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8B3-41BC-A3CD-34F8F62C52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pandemia-suzi'!$O$4:$O$9</c:f>
              <c:numCache>
                <c:formatCode>General</c:formatCode>
                <c:ptCount val="6"/>
                <c:pt idx="0">
                  <c:v>0.10486891385767791</c:v>
                </c:pt>
                <c:pt idx="1">
                  <c:v>0.13598159970765891</c:v>
                </c:pt>
                <c:pt idx="2">
                  <c:v>0.12020722592482663</c:v>
                </c:pt>
                <c:pt idx="3">
                  <c:v>0.15253660197480423</c:v>
                </c:pt>
                <c:pt idx="4">
                  <c:v>0.13621433473869987</c:v>
                </c:pt>
                <c:pt idx="5">
                  <c:v>0.13373072798428992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438-4695-AF60-D2159ECDF2D9}"/>
            </c:ext>
          </c:extLst>
        </c:ser>
        <c:ser>
          <c:idx val="14"/>
          <c:order val="14"/>
          <c:tx>
            <c:strRef>
              <c:f>'Análise 3 pandemia-suzi'!$P$3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pandemia-suzi'!$P$4:$P$9</c:f>
            </c:numRef>
          </c:val>
          <c:extLst>
            <c:ext xmlns:c16="http://schemas.microsoft.com/office/drawing/2014/chart" uri="{C3380CC4-5D6E-409C-BE32-E72D297353CC}">
              <c16:uniqueId val="{0000000E-5438-4695-AF60-D2159ECDF2D9}"/>
            </c:ext>
          </c:extLst>
        </c:ser>
        <c:ser>
          <c:idx val="15"/>
          <c:order val="15"/>
          <c:tx>
            <c:strRef>
              <c:f>'Análise 3 pandemia-suzi'!$Q$3</c:f>
              <c:strCache>
                <c:ptCount val="1"/>
                <c:pt idx="0">
                  <c:v>Concordo
totalmente </c:v>
                </c:pt>
              </c:strCache>
            </c:strRef>
          </c:tx>
          <c:spPr>
            <a:solidFill>
              <a:srgbClr val="0458A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pandemia-suzi'!$A$4:$A$9</c:f>
              <c:strCache>
                <c:ptCount val="6"/>
                <c:pt idx="0">
                  <c:v>Especial</c:v>
                </c:pt>
                <c:pt idx="1">
                  <c:v>Privada 
 Com fins lucrativos</c:v>
                </c:pt>
                <c:pt idx="2">
                  <c:v>Privada 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pandemia-suzi'!$Q$4:$Q$9</c:f>
              <c:numCache>
                <c:formatCode>General</c:formatCode>
                <c:ptCount val="6"/>
                <c:pt idx="0">
                  <c:v>0.68164794007490637</c:v>
                </c:pt>
                <c:pt idx="1">
                  <c:v>0.67343780228284</c:v>
                </c:pt>
                <c:pt idx="2">
                  <c:v>0.74388170853457813</c:v>
                </c:pt>
                <c:pt idx="3">
                  <c:v>0.6346612189308819</c:v>
                </c:pt>
                <c:pt idx="4">
                  <c:v>0.28115501519756841</c:v>
                </c:pt>
                <c:pt idx="5">
                  <c:v>0.21778248213813178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438-4695-AF60-D2159ECDF2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9504319"/>
        <c:axId val="549504735"/>
      </c:barChart>
      <c:catAx>
        <c:axId val="5495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t-BR"/>
          </a:p>
        </c:txPr>
        <c:crossAx val="549504735"/>
        <c:crosses val="autoZero"/>
        <c:auto val="1"/>
        <c:lblAlgn val="ctr"/>
        <c:lblOffset val="100"/>
        <c:noMultiLvlLbl val="0"/>
      </c:catAx>
      <c:valAx>
        <c:axId val="549504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950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71808136089E-2"/>
          <c:y val="0"/>
          <c:w val="0.97365900134806704"/>
          <c:h val="0.759902261687600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3 pandemia-suzi'!$B$32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pandemia-suzi'!$B$33:$B$38</c:f>
            </c:numRef>
          </c:val>
          <c:extLst>
            <c:ext xmlns:c16="http://schemas.microsoft.com/office/drawing/2014/chart" uri="{C3380CC4-5D6E-409C-BE32-E72D297353CC}">
              <c16:uniqueId val="{00000000-2664-462A-BBD8-8A5F57CCEAA6}"/>
            </c:ext>
          </c:extLst>
        </c:ser>
        <c:ser>
          <c:idx val="1"/>
          <c:order val="1"/>
          <c:tx>
            <c:strRef>
              <c:f>'Análise 3 pandemia-suzi'!$C$32</c:f>
              <c:strCache>
                <c:ptCount val="1"/>
                <c:pt idx="0">
                  <c:v>Não se aplica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865906027120296E-2"/>
                  <c:y val="-2.55847961397624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664-462A-BBD8-8A5F57CCEAA6}"/>
                </c:ext>
              </c:extLst>
            </c:dLbl>
            <c:dLbl>
              <c:idx val="1"/>
              <c:layout>
                <c:manualLayout>
                  <c:x val="5.9865906027120247E-2"/>
                  <c:y val="-1.9899285886481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664-462A-BBD8-8A5F57CCEAA6}"/>
                </c:ext>
              </c:extLst>
            </c:dLbl>
            <c:dLbl>
              <c:idx val="2"/>
              <c:layout>
                <c:manualLayout>
                  <c:x val="6.5852496629832322E-2"/>
                  <c:y val="-2.84275512664027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664-462A-BBD8-8A5F57CCEAA6}"/>
                </c:ext>
              </c:extLst>
            </c:dLbl>
            <c:dLbl>
              <c:idx val="3"/>
              <c:layout>
                <c:manualLayout>
                  <c:x val="6.465517850928991E-2"/>
                  <c:y val="-1.1371020506561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664-462A-BBD8-8A5F57CCEAA6}"/>
                </c:ext>
              </c:extLst>
            </c:dLbl>
            <c:dLbl>
              <c:idx val="4"/>
              <c:layout>
                <c:manualLayout>
                  <c:x val="6.9444450991459544E-2"/>
                  <c:y val="-2.27420410131222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664-462A-BBD8-8A5F57CCEAA6}"/>
                </c:ext>
              </c:extLst>
            </c:dLbl>
            <c:dLbl>
              <c:idx val="5"/>
              <c:layout>
                <c:manualLayout>
                  <c:x val="6.1063224147662701E-2"/>
                  <c:y val="-1.4213775633201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664-462A-BBD8-8A5F57CCEA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pandemia-suzi'!$C$33:$C$38</c:f>
              <c:numCache>
                <c:formatCode>General</c:formatCode>
                <c:ptCount val="6"/>
                <c:pt idx="0">
                  <c:v>3.7453183520599251E-3</c:v>
                </c:pt>
                <c:pt idx="1">
                  <c:v>5.4382872619405873E-3</c:v>
                </c:pt>
                <c:pt idx="2">
                  <c:v>2.8602266594711279E-3</c:v>
                </c:pt>
                <c:pt idx="3">
                  <c:v>5.4477357848144361E-3</c:v>
                </c:pt>
                <c:pt idx="4">
                  <c:v>9.2411020688302776E-3</c:v>
                </c:pt>
                <c:pt idx="5">
                  <c:v>1.3440111420612813E-2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4-462A-BBD8-8A5F57CCEAA6}"/>
            </c:ext>
          </c:extLst>
        </c:ser>
        <c:ser>
          <c:idx val="2"/>
          <c:order val="2"/>
          <c:tx>
            <c:strRef>
              <c:f>'Análise 3 pandemia-suzi'!$D$32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pandemia-suzi'!$D$33:$D$38</c:f>
            </c:numRef>
          </c:val>
          <c:extLst>
            <c:ext xmlns:c16="http://schemas.microsoft.com/office/drawing/2014/chart" uri="{C3380CC4-5D6E-409C-BE32-E72D297353CC}">
              <c16:uniqueId val="{00000002-2664-462A-BBD8-8A5F57CCEAA6}"/>
            </c:ext>
          </c:extLst>
        </c:ser>
        <c:ser>
          <c:idx val="3"/>
          <c:order val="3"/>
          <c:tx>
            <c:strRef>
              <c:f>'Análise 3 pandemia-suzi'!$E$32</c:f>
              <c:strCache>
                <c:ptCount val="1"/>
                <c:pt idx="0">
                  <c:v>Não sei responder 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2664-462A-BBD8-8A5F57CCEAA6}"/>
                </c:ext>
              </c:extLst>
            </c:dLbl>
            <c:dLbl>
              <c:idx val="1"/>
              <c:layout>
                <c:manualLayout>
                  <c:x val="5.9865906027120247E-2"/>
                  <c:y val="-4.83268371528845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664-462A-BBD8-8A5F57CCEAA6}"/>
                </c:ext>
              </c:extLst>
            </c:dLbl>
            <c:dLbl>
              <c:idx val="2"/>
              <c:layout>
                <c:manualLayout>
                  <c:x val="6.7049814750374734E-2"/>
                  <c:y val="-5.68551025328052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2664-462A-BBD8-8A5F57CCEAA6}"/>
                </c:ext>
              </c:extLst>
            </c:dLbl>
            <c:dLbl>
              <c:idx val="3"/>
              <c:layout>
                <c:manualLayout>
                  <c:x val="6.5852496629832322E-2"/>
                  <c:y val="-3.41130615196832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64-462A-BBD8-8A5F57CCEAA6}"/>
                </c:ext>
              </c:extLst>
            </c:dLbl>
            <c:dLbl>
              <c:idx val="4"/>
              <c:layout>
                <c:manualLayout>
                  <c:x val="6.9444450991459544E-2"/>
                  <c:y val="-5.11695922795247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664-462A-BBD8-8A5F57CCEAA6}"/>
                </c:ext>
              </c:extLst>
            </c:dLbl>
            <c:dLbl>
              <c:idx val="5"/>
              <c:layout>
                <c:manualLayout>
                  <c:x val="6.2260542268205106E-2"/>
                  <c:y val="-3.411306151968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664-462A-BBD8-8A5F57CCEA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pandemia-suzi'!$E$33:$E$38</c:f>
              <c:numCache>
                <c:formatCode>General</c:formatCode>
                <c:ptCount val="6"/>
                <c:pt idx="0">
                  <c:v>7.116104868913857E-2</c:v>
                </c:pt>
                <c:pt idx="1">
                  <c:v>1.9603628390868835E-2</c:v>
                </c:pt>
                <c:pt idx="2">
                  <c:v>1.1009174311926606E-2</c:v>
                </c:pt>
                <c:pt idx="3">
                  <c:v>1.634320735444331E-2</c:v>
                </c:pt>
                <c:pt idx="4">
                  <c:v>3.8263555250514759E-2</c:v>
                </c:pt>
                <c:pt idx="5">
                  <c:v>5.0696378830083565E-2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64-462A-BBD8-8A5F57CCEAA6}"/>
            </c:ext>
          </c:extLst>
        </c:ser>
        <c:ser>
          <c:idx val="4"/>
          <c:order val="4"/>
          <c:tx>
            <c:strRef>
              <c:f>'Análise 3 pandemia-suzi'!$F$32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pandemia-suzi'!$F$33:$F$38</c:f>
            </c:numRef>
          </c:val>
          <c:extLst>
            <c:ext xmlns:c16="http://schemas.microsoft.com/office/drawing/2014/chart" uri="{C3380CC4-5D6E-409C-BE32-E72D297353CC}">
              <c16:uniqueId val="{00000004-2664-462A-BBD8-8A5F57CCEAA6}"/>
            </c:ext>
          </c:extLst>
        </c:ser>
        <c:ser>
          <c:idx val="5"/>
          <c:order val="5"/>
          <c:tx>
            <c:strRef>
              <c:f>'Análise 3 pandemia-suzi'!$G$32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rgbClr val="01482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5517850928991E-2"/>
                  <c:y val="-2.8427551266402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664-462A-BBD8-8A5F57CCEAA6}"/>
                </c:ext>
              </c:extLst>
            </c:dLbl>
            <c:dLbl>
              <c:idx val="1"/>
              <c:layout>
                <c:manualLayout>
                  <c:x val="6.2260542268205106E-2"/>
                  <c:y val="-6.82261230393663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664-462A-BBD8-8A5F57CCEAA6}"/>
                </c:ext>
              </c:extLst>
            </c:dLbl>
            <c:dLbl>
              <c:idx val="2"/>
              <c:layout>
                <c:manualLayout>
                  <c:x val="6.8247132870917132E-2"/>
                  <c:y val="-8.52826537992079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664-462A-BBD8-8A5F57CCEAA6}"/>
                </c:ext>
              </c:extLst>
            </c:dLbl>
            <c:dLbl>
              <c:idx val="3"/>
              <c:layout>
                <c:manualLayout>
                  <c:x val="6.5852496629832238E-2"/>
                  <c:y val="-5.96978576594456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664-462A-BBD8-8A5F57CCEAA6}"/>
                </c:ext>
              </c:extLst>
            </c:dLbl>
            <c:dLbl>
              <c:idx val="4"/>
              <c:layout>
                <c:manualLayout>
                  <c:x val="6.7049814750374734E-2"/>
                  <c:y val="-6.25406127860859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2664-462A-BBD8-8A5F57CCEAA6}"/>
                </c:ext>
              </c:extLst>
            </c:dLbl>
            <c:dLbl>
              <c:idx val="5"/>
              <c:layout>
                <c:manualLayout>
                  <c:x val="6.5852496629832322E-2"/>
                  <c:y val="-4.26413268996040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664-462A-BBD8-8A5F57CCEA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pandemia-suzi'!$G$33:$G$38</c:f>
              <c:numCache>
                <c:formatCode>General</c:formatCode>
                <c:ptCount val="6"/>
                <c:pt idx="0">
                  <c:v>2.6217228464419477E-2</c:v>
                </c:pt>
                <c:pt idx="1">
                  <c:v>2.8158720605305016E-2</c:v>
                </c:pt>
                <c:pt idx="2">
                  <c:v>1.9185105234754453E-2</c:v>
                </c:pt>
                <c:pt idx="3">
                  <c:v>2.8260129383724891E-2</c:v>
                </c:pt>
                <c:pt idx="4">
                  <c:v>4.3974899499950974E-2</c:v>
                </c:pt>
                <c:pt idx="5">
                  <c:v>3.743732590529248E-2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64-462A-BBD8-8A5F57CCEAA6}"/>
            </c:ext>
          </c:extLst>
        </c:ser>
        <c:ser>
          <c:idx val="6"/>
          <c:order val="6"/>
          <c:tx>
            <c:strRef>
              <c:f>'Análise 3 pandemia-suzi'!$H$32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pandemia-suzi'!$H$33:$H$38</c:f>
            </c:numRef>
          </c:val>
          <c:extLst>
            <c:ext xmlns:c16="http://schemas.microsoft.com/office/drawing/2014/chart" uri="{C3380CC4-5D6E-409C-BE32-E72D297353CC}">
              <c16:uniqueId val="{00000006-2664-462A-BBD8-8A5F57CCEAA6}"/>
            </c:ext>
          </c:extLst>
        </c:ser>
        <c:ser>
          <c:idx val="7"/>
          <c:order val="7"/>
          <c:tx>
            <c:strRef>
              <c:f>'Análise 3 pandemia-suzi'!$I$32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679E2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641769112001943E-2"/>
                  <c:y val="-1.4213775633201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664-462A-BBD8-8A5F57CCEAA6}"/>
                </c:ext>
              </c:extLst>
            </c:dLbl>
            <c:dLbl>
              <c:idx val="1"/>
              <c:layout>
                <c:manualLayout>
                  <c:x val="6.3457860388747511E-2"/>
                  <c:y val="-8.81254089258481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664-462A-BBD8-8A5F57CCEAA6}"/>
                </c:ext>
              </c:extLst>
            </c:dLbl>
            <c:dLbl>
              <c:idx val="2"/>
              <c:layout>
                <c:manualLayout>
                  <c:x val="6.465517850928991E-2"/>
                  <c:y val="-0.113710205065610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664-462A-BBD8-8A5F57CCEAA6}"/>
                </c:ext>
              </c:extLst>
            </c:dLbl>
            <c:dLbl>
              <c:idx val="3"/>
              <c:layout>
                <c:manualLayout>
                  <c:x val="6.5852496629832238E-2"/>
                  <c:y val="-8.24398986725676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64-462A-BBD8-8A5F57CCEAA6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2664-462A-BBD8-8A5F57CCEAA6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664-462A-BBD8-8A5F57CCEA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pandemia-suzi'!$I$33:$I$38</c:f>
              <c:numCache>
                <c:formatCode>General</c:formatCode>
                <c:ptCount val="6"/>
                <c:pt idx="0">
                  <c:v>1.8726591760299626E-2</c:v>
                </c:pt>
                <c:pt idx="1">
                  <c:v>3.2414771505954169E-2</c:v>
                </c:pt>
                <c:pt idx="2">
                  <c:v>2.70102536427415E-2</c:v>
                </c:pt>
                <c:pt idx="3">
                  <c:v>3.1324480762683009E-2</c:v>
                </c:pt>
                <c:pt idx="4">
                  <c:v>5.8093930777527211E-2</c:v>
                </c:pt>
                <c:pt idx="5">
                  <c:v>5.8147632311977719E-2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64-462A-BBD8-8A5F57CCEAA6}"/>
            </c:ext>
          </c:extLst>
        </c:ser>
        <c:ser>
          <c:idx val="8"/>
          <c:order val="8"/>
          <c:tx>
            <c:strRef>
              <c:f>'Análise 3 pandemia-suzi'!$J$32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pandemia-suzi'!$J$33:$J$38</c:f>
            </c:numRef>
          </c:val>
          <c:extLst>
            <c:ext xmlns:c16="http://schemas.microsoft.com/office/drawing/2014/chart" uri="{C3380CC4-5D6E-409C-BE32-E72D297353CC}">
              <c16:uniqueId val="{00000008-2664-462A-BBD8-8A5F57CCEAA6}"/>
            </c:ext>
          </c:extLst>
        </c:ser>
        <c:ser>
          <c:idx val="9"/>
          <c:order val="9"/>
          <c:tx>
            <c:strRef>
              <c:f>'Análise 3 pandemia-suzi'!$K$32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A6D86E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pandemia-suzi'!$K$33:$K$38</c:f>
              <c:numCache>
                <c:formatCode>General</c:formatCode>
                <c:ptCount val="6"/>
                <c:pt idx="0">
                  <c:v>5.6179775280898875E-2</c:v>
                </c:pt>
                <c:pt idx="1">
                  <c:v>7.1428571428571425E-2</c:v>
                </c:pt>
                <c:pt idx="2">
                  <c:v>6.1548839719373985E-2</c:v>
                </c:pt>
                <c:pt idx="3">
                  <c:v>8.1716036772216546E-2</c:v>
                </c:pt>
                <c:pt idx="4">
                  <c:v>0.11763408177272282</c:v>
                </c:pt>
                <c:pt idx="5">
                  <c:v>0.12011142061281337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64-462A-BBD8-8A5F57CCEAA6}"/>
            </c:ext>
          </c:extLst>
        </c:ser>
        <c:ser>
          <c:idx val="10"/>
          <c:order val="10"/>
          <c:tx>
            <c:strRef>
              <c:f>'Análise 3 pandemia-suzi'!$L$32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pandemia-suzi'!$L$33:$L$38</c:f>
            </c:numRef>
          </c:val>
          <c:extLst>
            <c:ext xmlns:c16="http://schemas.microsoft.com/office/drawing/2014/chart" uri="{C3380CC4-5D6E-409C-BE32-E72D297353CC}">
              <c16:uniqueId val="{0000000A-2664-462A-BBD8-8A5F57CCEAA6}"/>
            </c:ext>
          </c:extLst>
        </c:ser>
        <c:ser>
          <c:idx val="11"/>
          <c:order val="11"/>
          <c:tx>
            <c:strRef>
              <c:f>'Análise 3 pandemia-suzi'!$M$32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D2E9FE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pandemia-suzi'!$M$33:$M$38</c:f>
              <c:numCache>
                <c:formatCode>General</c:formatCode>
                <c:ptCount val="6"/>
                <c:pt idx="0">
                  <c:v>0.11235955056179775</c:v>
                </c:pt>
                <c:pt idx="1">
                  <c:v>0.13924594815356175</c:v>
                </c:pt>
                <c:pt idx="2">
                  <c:v>0.13381003777657852</c:v>
                </c:pt>
                <c:pt idx="3">
                  <c:v>0.15866530473272047</c:v>
                </c:pt>
                <c:pt idx="4">
                  <c:v>0.20475046573193451</c:v>
                </c:pt>
                <c:pt idx="5">
                  <c:v>0.20779944289693594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64-462A-BBD8-8A5F57CCEAA6}"/>
            </c:ext>
          </c:extLst>
        </c:ser>
        <c:ser>
          <c:idx val="12"/>
          <c:order val="12"/>
          <c:tx>
            <c:strRef>
              <c:f>'Análise 3 pandemia-suzi'!$N$32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pandemia-suzi'!$N$33:$N$38</c:f>
            </c:numRef>
          </c:val>
          <c:extLst>
            <c:ext xmlns:c16="http://schemas.microsoft.com/office/drawing/2014/chart" uri="{C3380CC4-5D6E-409C-BE32-E72D297353CC}">
              <c16:uniqueId val="{0000000C-2664-462A-BBD8-8A5F57CCEAA6}"/>
            </c:ext>
          </c:extLst>
        </c:ser>
        <c:ser>
          <c:idx val="13"/>
          <c:order val="13"/>
          <c:tx>
            <c:strRef>
              <c:f>'Análise 3 pandemia-suzi'!$O$32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61B2FB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7C7-4C8D-9937-D629D268DB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23,8%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2664-462A-BBD8-8A5F57CCEA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pandemia-suzi'!$O$33:$O$38</c:f>
              <c:numCache>
                <c:formatCode>General</c:formatCode>
                <c:ptCount val="6"/>
                <c:pt idx="0">
                  <c:v>0.15730337078651685</c:v>
                </c:pt>
                <c:pt idx="1">
                  <c:v>0.21138386139890805</c:v>
                </c:pt>
                <c:pt idx="2">
                  <c:v>0.2197517539125742</c:v>
                </c:pt>
                <c:pt idx="3">
                  <c:v>0.2379979570990807</c:v>
                </c:pt>
                <c:pt idx="4">
                  <c:v>0.24830865771154034</c:v>
                </c:pt>
                <c:pt idx="5">
                  <c:v>0.25142061281337047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664-462A-BBD8-8A5F57CCEAA6}"/>
            </c:ext>
          </c:extLst>
        </c:ser>
        <c:ser>
          <c:idx val="14"/>
          <c:order val="14"/>
          <c:tx>
            <c:strRef>
              <c:f>'Análise 3 pandemia-suzi'!$P$32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pandemia-suzi'!$P$33:$P$38</c:f>
            </c:numRef>
          </c:val>
          <c:extLst>
            <c:ext xmlns:c16="http://schemas.microsoft.com/office/drawing/2014/chart" uri="{C3380CC4-5D6E-409C-BE32-E72D297353CC}">
              <c16:uniqueId val="{0000000E-2664-462A-BBD8-8A5F57CCEAA6}"/>
            </c:ext>
          </c:extLst>
        </c:ser>
        <c:ser>
          <c:idx val="15"/>
          <c:order val="15"/>
          <c:tx>
            <c:strRef>
              <c:f>'Análise 3 pandemia-suzi'!$Q$32</c:f>
              <c:strCache>
                <c:ptCount val="1"/>
                <c:pt idx="0">
                  <c:v>Concordo Totalmente </c:v>
                </c:pt>
              </c:strCache>
            </c:strRef>
          </c:tx>
          <c:spPr>
            <a:solidFill>
              <a:srgbClr val="0458A4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7C7-4C8D-9937-D629D268DB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C7-4C8D-9937-D629D268DB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'Análise 3 pandemia-suzi'!$A$33:$A$38</c:f>
              <c:strCache>
                <c:ptCount val="6"/>
                <c:pt idx="0">
                  <c:v>Especial</c:v>
                </c:pt>
                <c:pt idx="1">
                  <c:v>Privada 
Com fins lucrativos</c:v>
                </c:pt>
                <c:pt idx="2">
                  <c:v>Privada
 Sem fins lucrativos</c:v>
                </c:pt>
                <c:pt idx="3">
                  <c:v>Pública Municipal</c:v>
                </c:pt>
                <c:pt idx="4">
                  <c:v>Pública Estadual</c:v>
                </c:pt>
                <c:pt idx="5">
                  <c:v>Pública Federal</c:v>
                </c:pt>
              </c:strCache>
            </c:strRef>
          </c:cat>
          <c:val>
            <c:numRef>
              <c:f>'Análise 3 pandemia-suzi'!$Q$33:$Q$38</c:f>
              <c:numCache>
                <c:formatCode>General</c:formatCode>
                <c:ptCount val="6"/>
                <c:pt idx="0">
                  <c:v>0.55430711610486894</c:v>
                </c:pt>
                <c:pt idx="1">
                  <c:v>0.49232621125489018</c:v>
                </c:pt>
                <c:pt idx="2">
                  <c:v>0.52482460874257963</c:v>
                </c:pt>
                <c:pt idx="3">
                  <c:v>0.44024514811031668</c:v>
                </c:pt>
                <c:pt idx="4">
                  <c:v>0.27973330718697914</c:v>
                </c:pt>
                <c:pt idx="5">
                  <c:v>0.26094707520891364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664-462A-BBD8-8A5F57CCEA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4010495"/>
        <c:axId val="994012159"/>
      </c:barChart>
      <c:catAx>
        <c:axId val="9940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t-BR"/>
          </a:p>
        </c:txPr>
        <c:crossAx val="994012159"/>
        <c:crosses val="autoZero"/>
        <c:auto val="1"/>
        <c:lblAlgn val="ctr"/>
        <c:lblOffset val="100"/>
        <c:noMultiLvlLbl val="0"/>
      </c:catAx>
      <c:valAx>
        <c:axId val="9940121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9401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04092898947557E-2"/>
          <c:y val="0.15796679396151797"/>
          <c:w val="0.91569778408656199"/>
          <c:h val="0.69609912160076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57'!$D$18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2E575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CB4-4521-91E0-69985DD3F8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57'!$E$17:$J$17</c:f>
              <c:strCache>
                <c:ptCount val="6"/>
                <c:pt idx="0">
                  <c:v>Privada sem fins lucrativos</c:v>
                </c:pt>
                <c:pt idx="1">
                  <c:v>Privada com fins lucrativos</c:v>
                </c:pt>
                <c:pt idx="2">
                  <c:v>Pública Federal</c:v>
                </c:pt>
                <c:pt idx="3">
                  <c:v>Pública Estadual</c:v>
                </c:pt>
                <c:pt idx="4">
                  <c:v>Pública Municipal</c:v>
                </c:pt>
                <c:pt idx="5">
                  <c:v>Especial</c:v>
                </c:pt>
              </c:strCache>
            </c:strRef>
          </c:cat>
          <c:val>
            <c:numRef>
              <c:f>'slide 57'!$E$18:$J$18</c:f>
              <c:numCache>
                <c:formatCode>General</c:formatCode>
                <c:ptCount val="6"/>
                <c:pt idx="0">
                  <c:v>3.0821917808219176E-2</c:v>
                </c:pt>
                <c:pt idx="1">
                  <c:v>6.1722912966252222E-2</c:v>
                </c:pt>
                <c:pt idx="2">
                  <c:v>2.4882629107981221E-2</c:v>
                </c:pt>
                <c:pt idx="3">
                  <c:v>4.1356492969396197E-2</c:v>
                </c:pt>
                <c:pt idx="4">
                  <c:v>0.12337662337662338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4-406B-A87F-9D5DF9366292}"/>
            </c:ext>
          </c:extLst>
        </c:ser>
        <c:ser>
          <c:idx val="1"/>
          <c:order val="1"/>
          <c:tx>
            <c:strRef>
              <c:f>'slide 57'!$D$19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5D15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57'!$E$17:$J$17</c:f>
              <c:strCache>
                <c:ptCount val="6"/>
                <c:pt idx="0">
                  <c:v>Privada sem fins lucrativos</c:v>
                </c:pt>
                <c:pt idx="1">
                  <c:v>Privada com fins lucrativos</c:v>
                </c:pt>
                <c:pt idx="2">
                  <c:v>Pública Federal</c:v>
                </c:pt>
                <c:pt idx="3">
                  <c:v>Pública Estadual</c:v>
                </c:pt>
                <c:pt idx="4">
                  <c:v>Pública Municipal</c:v>
                </c:pt>
                <c:pt idx="5">
                  <c:v>Especial</c:v>
                </c:pt>
              </c:strCache>
            </c:strRef>
          </c:cat>
          <c:val>
            <c:numRef>
              <c:f>'slide 57'!$E$19:$J$19</c:f>
              <c:numCache>
                <c:formatCode>General</c:formatCode>
                <c:ptCount val="6"/>
                <c:pt idx="0">
                  <c:v>0.28595890410958902</c:v>
                </c:pt>
                <c:pt idx="1">
                  <c:v>0.36323268206039078</c:v>
                </c:pt>
                <c:pt idx="2">
                  <c:v>0.19624413145539907</c:v>
                </c:pt>
                <c:pt idx="3">
                  <c:v>0.29197684036393712</c:v>
                </c:pt>
                <c:pt idx="4">
                  <c:v>0.43506493506493504</c:v>
                </c:pt>
                <c:pt idx="5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4-406B-A87F-9D5DF9366292}"/>
            </c:ext>
          </c:extLst>
        </c:ser>
        <c:ser>
          <c:idx val="2"/>
          <c:order val="2"/>
          <c:tx>
            <c:strRef>
              <c:f>'slide 57'!$D$20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679E2A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27,91%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B88-4F9A-83B5-51A95AD47F6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57'!$E$17:$J$17</c:f>
              <c:strCache>
                <c:ptCount val="6"/>
                <c:pt idx="0">
                  <c:v>Privada sem fins lucrativos</c:v>
                </c:pt>
                <c:pt idx="1">
                  <c:v>Privada com fins lucrativos</c:v>
                </c:pt>
                <c:pt idx="2">
                  <c:v>Pública Federal</c:v>
                </c:pt>
                <c:pt idx="3">
                  <c:v>Pública Estadual</c:v>
                </c:pt>
                <c:pt idx="4">
                  <c:v>Pública Municipal</c:v>
                </c:pt>
                <c:pt idx="5">
                  <c:v>Especial</c:v>
                </c:pt>
              </c:strCache>
            </c:strRef>
          </c:cat>
          <c:val>
            <c:numRef>
              <c:f>'slide 57'!$E$20:$J$20</c:f>
              <c:numCache>
                <c:formatCode>General</c:formatCode>
                <c:ptCount val="6"/>
                <c:pt idx="0">
                  <c:v>0.4132420091324201</c:v>
                </c:pt>
                <c:pt idx="1">
                  <c:v>0.43916518650088809</c:v>
                </c:pt>
                <c:pt idx="2">
                  <c:v>0.35305164319248827</c:v>
                </c:pt>
                <c:pt idx="3">
                  <c:v>0.38792390405293631</c:v>
                </c:pt>
                <c:pt idx="4">
                  <c:v>0.2792207792207792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4-406B-A87F-9D5DF9366292}"/>
            </c:ext>
          </c:extLst>
        </c:ser>
        <c:ser>
          <c:idx val="3"/>
          <c:order val="3"/>
          <c:tx>
            <c:strRef>
              <c:f>'slide 57'!$D$21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456A1C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CB4-4521-91E0-69985DD3F8E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CB4-4521-91E0-69985DD3F8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57'!$E$17:$J$17</c:f>
              <c:strCache>
                <c:ptCount val="6"/>
                <c:pt idx="0">
                  <c:v>Privada sem fins lucrativos</c:v>
                </c:pt>
                <c:pt idx="1">
                  <c:v>Privada com fins lucrativos</c:v>
                </c:pt>
                <c:pt idx="2">
                  <c:v>Pública Federal</c:v>
                </c:pt>
                <c:pt idx="3">
                  <c:v>Pública Estadual</c:v>
                </c:pt>
                <c:pt idx="4">
                  <c:v>Pública Municipal</c:v>
                </c:pt>
                <c:pt idx="5">
                  <c:v>Especial</c:v>
                </c:pt>
              </c:strCache>
            </c:strRef>
          </c:cat>
          <c:val>
            <c:numRef>
              <c:f>'slide 57'!$E$21:$J$21</c:f>
              <c:numCache>
                <c:formatCode>General</c:formatCode>
                <c:ptCount val="6"/>
                <c:pt idx="0">
                  <c:v>0.2208904109589041</c:v>
                </c:pt>
                <c:pt idx="1">
                  <c:v>0.12078152753108348</c:v>
                </c:pt>
                <c:pt idx="2">
                  <c:v>0.31173708920187793</c:v>
                </c:pt>
                <c:pt idx="3">
                  <c:v>0.22994210090984285</c:v>
                </c:pt>
                <c:pt idx="4">
                  <c:v>0.13636363636363635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04-406B-A87F-9D5DF9366292}"/>
            </c:ext>
          </c:extLst>
        </c:ser>
        <c:ser>
          <c:idx val="4"/>
          <c:order val="4"/>
          <c:tx>
            <c:strRef>
              <c:f>'slide 57'!$D$22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2D461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57'!$E$17:$J$17</c:f>
              <c:strCache>
                <c:ptCount val="6"/>
                <c:pt idx="0">
                  <c:v>Privada sem fins lucrativos</c:v>
                </c:pt>
                <c:pt idx="1">
                  <c:v>Privada com fins lucrativos</c:v>
                </c:pt>
                <c:pt idx="2">
                  <c:v>Pública Federal</c:v>
                </c:pt>
                <c:pt idx="3">
                  <c:v>Pública Estadual</c:v>
                </c:pt>
                <c:pt idx="4">
                  <c:v>Pública Municipal</c:v>
                </c:pt>
                <c:pt idx="5">
                  <c:v>Especial</c:v>
                </c:pt>
              </c:strCache>
            </c:strRef>
          </c:cat>
          <c:val>
            <c:numRef>
              <c:f>'slide 57'!$E$22:$J$22</c:f>
              <c:numCache>
                <c:formatCode>General</c:formatCode>
                <c:ptCount val="6"/>
                <c:pt idx="0">
                  <c:v>4.9086757990867577E-2</c:v>
                </c:pt>
                <c:pt idx="1">
                  <c:v>1.5097690941385435E-2</c:v>
                </c:pt>
                <c:pt idx="2">
                  <c:v>0.11408450704225352</c:v>
                </c:pt>
                <c:pt idx="3">
                  <c:v>4.8800661703887513E-2</c:v>
                </c:pt>
                <c:pt idx="4">
                  <c:v>2.5974025974025976E-2</c:v>
                </c:pt>
                <c:pt idx="5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04-406B-A87F-9D5DF9366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49739135"/>
        <c:axId val="1149737055"/>
      </c:barChart>
      <c:catAx>
        <c:axId val="114973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t-BR"/>
          </a:p>
        </c:txPr>
        <c:crossAx val="1149737055"/>
        <c:crosses val="autoZero"/>
        <c:auto val="1"/>
        <c:lblAlgn val="ctr"/>
        <c:lblOffset val="100"/>
        <c:noMultiLvlLbl val="0"/>
      </c:catAx>
      <c:valAx>
        <c:axId val="1149737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973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4324103915829915"/>
          <c:y val="0.34531344108421541"/>
          <c:w val="3.2827873036479688E-2"/>
          <c:h val="0.52436678187246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271219616356456"/>
          <c:y val="1.7753017780043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804459896000419"/>
          <c:y val="0.13141683060638903"/>
          <c:w val="0.83024219319252868"/>
          <c:h val="0.79169303215020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Planilha1!$H$42</c:f>
              <c:strCache>
                <c:ptCount val="1"/>
                <c:pt idx="0">
                  <c:v>Acafe e Comung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2E5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59-496E-AD9E-54387ED26EED}"/>
              </c:ext>
            </c:extLst>
          </c:dPt>
          <c:dPt>
            <c:idx val="1"/>
            <c:invertIfNegative val="0"/>
            <c:bubble3D val="0"/>
            <c:spPr>
              <a:solidFill>
                <a:srgbClr val="95D1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59-496E-AD9E-54387ED26EED}"/>
              </c:ext>
            </c:extLst>
          </c:dPt>
          <c:dPt>
            <c:idx val="2"/>
            <c:invertIfNegative val="0"/>
            <c:bubble3D val="0"/>
            <c:spPr>
              <a:solidFill>
                <a:srgbClr val="679E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59-496E-AD9E-54387ED26EED}"/>
              </c:ext>
            </c:extLst>
          </c:dPt>
          <c:dPt>
            <c:idx val="3"/>
            <c:invertIfNegative val="0"/>
            <c:bubble3D val="0"/>
            <c:spPr>
              <a:solidFill>
                <a:srgbClr val="456A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59-496E-AD9E-54387ED26EED}"/>
              </c:ext>
            </c:extLst>
          </c:dPt>
          <c:dPt>
            <c:idx val="4"/>
            <c:invertIfNegative val="0"/>
            <c:bubble3D val="0"/>
            <c:spPr>
              <a:solidFill>
                <a:srgbClr val="2D46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59-496E-AD9E-54387ED26EE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Planilha1!$G$43:$G$47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Planilha1!$H$43:$H$47</c:f>
              <c:numCache>
                <c:formatCode>0.00%</c:formatCode>
                <c:ptCount val="5"/>
                <c:pt idx="0">
                  <c:v>1.2E-2</c:v>
                </c:pt>
                <c:pt idx="1">
                  <c:v>0.125</c:v>
                </c:pt>
                <c:pt idx="2">
                  <c:v>0.38300000000000001</c:v>
                </c:pt>
                <c:pt idx="3">
                  <c:v>0.377</c:v>
                </c:pt>
                <c:pt idx="4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9-496E-AD9E-54387ED26E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1112361360"/>
        <c:axId val="1101639920"/>
      </c:barChart>
      <c:catAx>
        <c:axId val="111236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1639920"/>
        <c:crosses val="autoZero"/>
        <c:auto val="1"/>
        <c:lblAlgn val="ctr"/>
        <c:lblOffset val="100"/>
        <c:noMultiLvlLbl val="0"/>
      </c:catAx>
      <c:valAx>
        <c:axId val="110163992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1236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solidFill>
                  <a:schemeClr val="tx1"/>
                </a:solidFill>
              </a:rPr>
              <a:t>Privadas sem fins lucrativos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1396312870763916E-2"/>
          <c:y val="0.10647523850084385"/>
          <c:w val="0.94612766047700347"/>
          <c:h val="0.8135835536139534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C2E57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5D1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D7-4EE2-9A67-E623AB19BF5A}"/>
              </c:ext>
            </c:extLst>
          </c:dPt>
          <c:dPt>
            <c:idx val="2"/>
            <c:invertIfNegative val="0"/>
            <c:bubble3D val="0"/>
            <c:spPr>
              <a:solidFill>
                <a:srgbClr val="679E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7-4EE2-9A67-E623AB19BF5A}"/>
              </c:ext>
            </c:extLst>
          </c:dPt>
          <c:dPt>
            <c:idx val="3"/>
            <c:invertIfNegative val="0"/>
            <c:bubble3D val="0"/>
            <c:spPr>
              <a:solidFill>
                <a:srgbClr val="456A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0D7-4EE2-9A67-E623AB19BF5A}"/>
              </c:ext>
            </c:extLst>
          </c:dPt>
          <c:dPt>
            <c:idx val="4"/>
            <c:invertIfNegative val="0"/>
            <c:bubble3D val="0"/>
            <c:spPr>
              <a:solidFill>
                <a:srgbClr val="2D46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D7-4EE2-9A67-E623AB19BF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Planilha1!$B$58:$B$62</c:f>
              <c:numCache>
                <c:formatCode>0.0%</c:formatCode>
                <c:ptCount val="5"/>
                <c:pt idx="0">
                  <c:v>3.1E-2</c:v>
                </c:pt>
                <c:pt idx="1">
                  <c:v>0.28599999999999998</c:v>
                </c:pt>
                <c:pt idx="2">
                  <c:v>0.41299999999999998</c:v>
                </c:pt>
                <c:pt idx="3">
                  <c:v>0.221</c:v>
                </c:pt>
                <c:pt idx="4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7-4EE2-9A67-E623AB19B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925211168"/>
        <c:axId val="17010425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Planilha1!$A$58:$A$62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0D7-4EE2-9A67-E623AB19BF5A}"/>
                  </c:ext>
                </c:extLst>
              </c15:ser>
            </c15:filteredBarSeries>
          </c:ext>
        </c:extLst>
      </c:barChart>
      <c:catAx>
        <c:axId val="192521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1042544"/>
        <c:crosses val="autoZero"/>
        <c:auto val="1"/>
        <c:lblAlgn val="ctr"/>
        <c:lblOffset val="100"/>
        <c:noMultiLvlLbl val="0"/>
      </c:catAx>
      <c:valAx>
        <c:axId val="17010425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2521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'[1]Dados gerais'!$A$4</c:f>
              <c:strCache>
                <c:ptCount val="1"/>
                <c:pt idx="0">
                  <c:v>Públicas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E0-4199-BBC9-BA91C71FF23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E0-4199-BBC9-BA91C71FF23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E0-4199-BBC9-BA91C71FF23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E0-4199-BBC9-BA91C71FF23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E0-4199-BBC9-BA91C71FF23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E0-4199-BBC9-BA91C71FF23B}"/>
              </c:ext>
            </c:extLst>
          </c:dPt>
          <c:dLbls>
            <c:dLbl>
              <c:idx val="9"/>
              <c:layout>
                <c:manualLayout>
                  <c:x val="0"/>
                  <c:y val="-1.01137786829153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E0-4199-BBC9-BA91C71FF23B}"/>
                </c:ext>
              </c:extLst>
            </c:dLbl>
            <c:dLbl>
              <c:idx val="10"/>
              <c:layout>
                <c:manualLayout>
                  <c:x val="-2.0294266869609334E-3"/>
                  <c:y val="-1.1412266479118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E0-4199-BBC9-BA91C71FF2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'[1]Dados gerais'!$B$2:$M$3</c:f>
              <c:multiLvlStrCache>
                <c:ptCount val="12"/>
                <c:lvl>
                  <c:pt idx="0">
                    <c:v>IES</c:v>
                  </c:pt>
                  <c:pt idx="1">
                    <c:v>Bacharelados </c:v>
                  </c:pt>
                  <c:pt idx="2">
                    <c:v>Licenciaturas</c:v>
                  </c:pt>
                  <c:pt idx="3">
                    <c:v>Tecnólogos</c:v>
                  </c:pt>
                  <c:pt idx="4">
                    <c:v>Matrículas</c:v>
                  </c:pt>
                  <c:pt idx="5">
                    <c:v>Docentes</c:v>
                  </c:pt>
                  <c:pt idx="6">
                    <c:v>IES</c:v>
                  </c:pt>
                  <c:pt idx="7">
                    <c:v>Bacharelados </c:v>
                  </c:pt>
                  <c:pt idx="8">
                    <c:v>Licenciaturas </c:v>
                  </c:pt>
                  <c:pt idx="9">
                    <c:v>Tecnólogos</c:v>
                  </c:pt>
                  <c:pt idx="10">
                    <c:v>Matrículas</c:v>
                  </c:pt>
                  <c:pt idx="11">
                    <c:v>Docentes</c:v>
                  </c:pt>
                </c:lvl>
                <c:lvl>
                  <c:pt idx="0">
                    <c:v>2003</c:v>
                  </c:pt>
                  <c:pt idx="6">
                    <c:v>2021</c:v>
                  </c:pt>
                </c:lvl>
              </c:multiLvlStrCache>
            </c:multiLvlStrRef>
          </c:cat>
          <c:val>
            <c:numRef>
              <c:f>'[1]Dados gerais'!$B$4:$M$4</c:f>
              <c:numCache>
                <c:formatCode>General</c:formatCode>
                <c:ptCount val="12"/>
                <c:pt idx="0">
                  <c:v>207</c:v>
                </c:pt>
                <c:pt idx="1">
                  <c:v>2595</c:v>
                </c:pt>
                <c:pt idx="2">
                  <c:v>3361</c:v>
                </c:pt>
                <c:pt idx="3">
                  <c:v>265</c:v>
                </c:pt>
                <c:pt idx="4">
                  <c:v>1176174</c:v>
                </c:pt>
                <c:pt idx="5">
                  <c:v>95863</c:v>
                </c:pt>
                <c:pt idx="6">
                  <c:v>313</c:v>
                </c:pt>
                <c:pt idx="7">
                  <c:v>5786</c:v>
                </c:pt>
                <c:pt idx="8">
                  <c:v>3819</c:v>
                </c:pt>
                <c:pt idx="9">
                  <c:v>1251</c:v>
                </c:pt>
                <c:pt idx="10">
                  <c:v>2078661</c:v>
                </c:pt>
                <c:pt idx="11">
                  <c:v>184333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E0-4199-BBC9-BA91C71FF23B}"/>
            </c:ext>
          </c:extLst>
        </c:ser>
        <c:ser>
          <c:idx val="1"/>
          <c:order val="1"/>
          <c:tx>
            <c:strRef>
              <c:f>'[1]Dados gerais'!$A$5</c:f>
              <c:strCache>
                <c:ptCount val="1"/>
                <c:pt idx="0">
                  <c:v>Privadas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CE0-4199-BBC9-BA91C71FF23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CE0-4199-BBC9-BA91C71FF23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CE0-4199-BBC9-BA91C71FF23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CE0-4199-BBC9-BA91C71FF23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CE0-4199-BBC9-BA91C71FF23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CE0-4199-BBC9-BA91C71FF23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'[1]Dados gerais'!$B$2:$M$3</c:f>
              <c:multiLvlStrCache>
                <c:ptCount val="12"/>
                <c:lvl>
                  <c:pt idx="0">
                    <c:v>IES</c:v>
                  </c:pt>
                  <c:pt idx="1">
                    <c:v>Bacharelados </c:v>
                  </c:pt>
                  <c:pt idx="2">
                    <c:v>Licenciaturas</c:v>
                  </c:pt>
                  <c:pt idx="3">
                    <c:v>Tecnólogos</c:v>
                  </c:pt>
                  <c:pt idx="4">
                    <c:v>Matrículas</c:v>
                  </c:pt>
                  <c:pt idx="5">
                    <c:v>Docentes</c:v>
                  </c:pt>
                  <c:pt idx="6">
                    <c:v>IES</c:v>
                  </c:pt>
                  <c:pt idx="7">
                    <c:v>Bacharelados </c:v>
                  </c:pt>
                  <c:pt idx="8">
                    <c:v>Licenciaturas </c:v>
                  </c:pt>
                  <c:pt idx="9">
                    <c:v>Tecnólogos</c:v>
                  </c:pt>
                  <c:pt idx="10">
                    <c:v>Matrículas</c:v>
                  </c:pt>
                  <c:pt idx="11">
                    <c:v>Docentes</c:v>
                  </c:pt>
                </c:lvl>
                <c:lvl>
                  <c:pt idx="0">
                    <c:v>2003</c:v>
                  </c:pt>
                  <c:pt idx="6">
                    <c:v>2021</c:v>
                  </c:pt>
                </c:lvl>
              </c:multiLvlStrCache>
            </c:multiLvlStrRef>
          </c:cat>
          <c:val>
            <c:numRef>
              <c:f>'[1]Dados gerais'!$B$5:$M$5</c:f>
              <c:numCache>
                <c:formatCode>General</c:formatCode>
                <c:ptCount val="12"/>
                <c:pt idx="0">
                  <c:v>1652</c:v>
                </c:pt>
                <c:pt idx="1">
                  <c:v>7314</c:v>
                </c:pt>
                <c:pt idx="2">
                  <c:v>3236</c:v>
                </c:pt>
                <c:pt idx="3">
                  <c:v>878</c:v>
                </c:pt>
                <c:pt idx="4">
                  <c:v>2760759</c:v>
                </c:pt>
                <c:pt idx="5">
                  <c:v>172953</c:v>
                </c:pt>
                <c:pt idx="6">
                  <c:v>2261</c:v>
                </c:pt>
                <c:pt idx="7">
                  <c:v>19998</c:v>
                </c:pt>
                <c:pt idx="8">
                  <c:v>3908</c:v>
                </c:pt>
                <c:pt idx="9">
                  <c:v>8323</c:v>
                </c:pt>
                <c:pt idx="10">
                  <c:v>6907893</c:v>
                </c:pt>
                <c:pt idx="11">
                  <c:v>187849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CE0-4199-BBC9-BA91C71FF2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7718272"/>
        <c:axId val="317733664"/>
      </c:barChart>
      <c:catAx>
        <c:axId val="3177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7733664"/>
        <c:crosses val="autoZero"/>
        <c:auto val="1"/>
        <c:lblAlgn val="ctr"/>
        <c:lblOffset val="100"/>
        <c:noMultiLvlLbl val="0"/>
      </c:catAx>
      <c:valAx>
        <c:axId val="31773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77182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'https://d.docs.live.net/e82b1e9c73738d91/Documentos/REFORMULAÇÃO SINAES/Texto do artigo/[04 Historico_CC_cursos_emec.xlsx]Gráfico'!$B$3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[2]Gráfico!$A$4:$A$20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[2]Gráfico!$B$4:$B$20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11</c:v>
                </c:pt>
                <c:pt idx="9">
                  <c:v>7</c:v>
                </c:pt>
                <c:pt idx="10">
                  <c:v>5</c:v>
                </c:pt>
                <c:pt idx="11">
                  <c:v>4</c:v>
                </c:pt>
                <c:pt idx="12">
                  <c:v>3</c:v>
                </c:pt>
                <c:pt idx="13">
                  <c:v>6</c:v>
                </c:pt>
                <c:pt idx="14">
                  <c:v>5</c:v>
                </c:pt>
                <c:pt idx="15">
                  <c:v>9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9-4EB4-804F-785985F33028}"/>
            </c:ext>
          </c:extLst>
        </c:ser>
        <c:ser>
          <c:idx val="1"/>
          <c:order val="1"/>
          <c:tx>
            <c:strRef>
              <c:f>'https://d.docs.live.net/e82b1e9c73738d91/Documentos/REFORMULAÇÃO SINAES/Texto do artigo/[04 Historico_CC_cursos_emec.xlsx]Gráfico'!$C$3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[2]Gráfico!$A$4:$A$20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[2]Gráfico!$C$4:$C$20</c:f>
              <c:numCache>
                <c:formatCode>General</c:formatCode>
                <c:ptCount val="17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26</c:v>
                </c:pt>
                <c:pt idx="5">
                  <c:v>94</c:v>
                </c:pt>
                <c:pt idx="6">
                  <c:v>97</c:v>
                </c:pt>
                <c:pt idx="7">
                  <c:v>177</c:v>
                </c:pt>
                <c:pt idx="8">
                  <c:v>99</c:v>
                </c:pt>
                <c:pt idx="9">
                  <c:v>25</c:v>
                </c:pt>
                <c:pt idx="10">
                  <c:v>24</c:v>
                </c:pt>
                <c:pt idx="11">
                  <c:v>19</c:v>
                </c:pt>
                <c:pt idx="12">
                  <c:v>5</c:v>
                </c:pt>
                <c:pt idx="13">
                  <c:v>11</c:v>
                </c:pt>
                <c:pt idx="14">
                  <c:v>15</c:v>
                </c:pt>
                <c:pt idx="15">
                  <c:v>9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9-4EB4-804F-785985F33028}"/>
            </c:ext>
          </c:extLst>
        </c:ser>
        <c:ser>
          <c:idx val="2"/>
          <c:order val="2"/>
          <c:tx>
            <c:strRef>
              <c:f>'https://d.docs.live.net/e82b1e9c73738d91/Documentos/REFORMULAÇÃO SINAES/Texto do artigo/[04 Historico_CC_cursos_emec.xlsx]Gráfico'!$D$3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[2]Gráfico!$A$4:$A$20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[2]Gráfico!$D$4:$D$20</c:f>
              <c:numCache>
                <c:formatCode>General</c:formatCode>
                <c:ptCount val="17"/>
                <c:pt idx="0">
                  <c:v>72</c:v>
                </c:pt>
                <c:pt idx="1">
                  <c:v>79</c:v>
                </c:pt>
                <c:pt idx="2">
                  <c:v>243</c:v>
                </c:pt>
                <c:pt idx="3">
                  <c:v>194</c:v>
                </c:pt>
                <c:pt idx="4">
                  <c:v>1169</c:v>
                </c:pt>
                <c:pt idx="5">
                  <c:v>420</c:v>
                </c:pt>
                <c:pt idx="6">
                  <c:v>1182</c:v>
                </c:pt>
                <c:pt idx="7">
                  <c:v>2148</c:v>
                </c:pt>
                <c:pt idx="8">
                  <c:v>1916</c:v>
                </c:pt>
                <c:pt idx="9">
                  <c:v>1429</c:v>
                </c:pt>
                <c:pt idx="10">
                  <c:v>1836</c:v>
                </c:pt>
                <c:pt idx="11">
                  <c:v>1752</c:v>
                </c:pt>
                <c:pt idx="12">
                  <c:v>1018</c:v>
                </c:pt>
                <c:pt idx="13">
                  <c:v>1179</c:v>
                </c:pt>
                <c:pt idx="14">
                  <c:v>788</c:v>
                </c:pt>
                <c:pt idx="15">
                  <c:v>507</c:v>
                </c:pt>
                <c:pt idx="1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E9-4EB4-804F-785985F33028}"/>
            </c:ext>
          </c:extLst>
        </c:ser>
        <c:ser>
          <c:idx val="3"/>
          <c:order val="3"/>
          <c:tx>
            <c:strRef>
              <c:f>'https://d.docs.live.net/e82b1e9c73738d91/Documentos/REFORMULAÇÃO SINAES/Texto do artigo/[04 Historico_CC_cursos_emec.xlsx]Gráfico'!$E$3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[2]Gráfico!$A$4:$A$20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[2]Gráfico!$E$4:$E$20</c:f>
              <c:numCache>
                <c:formatCode>General</c:formatCode>
                <c:ptCount val="17"/>
                <c:pt idx="0">
                  <c:v>399</c:v>
                </c:pt>
                <c:pt idx="1">
                  <c:v>530</c:v>
                </c:pt>
                <c:pt idx="2">
                  <c:v>629</c:v>
                </c:pt>
                <c:pt idx="3">
                  <c:v>332</c:v>
                </c:pt>
                <c:pt idx="4">
                  <c:v>1080</c:v>
                </c:pt>
                <c:pt idx="5">
                  <c:v>385</c:v>
                </c:pt>
                <c:pt idx="6">
                  <c:v>1389</c:v>
                </c:pt>
                <c:pt idx="7">
                  <c:v>2277</c:v>
                </c:pt>
                <c:pt idx="8">
                  <c:v>1966</c:v>
                </c:pt>
                <c:pt idx="9">
                  <c:v>1879</c:v>
                </c:pt>
                <c:pt idx="10">
                  <c:v>2616</c:v>
                </c:pt>
                <c:pt idx="11">
                  <c:v>2791</c:v>
                </c:pt>
                <c:pt idx="12">
                  <c:v>1810</c:v>
                </c:pt>
                <c:pt idx="13">
                  <c:v>3177</c:v>
                </c:pt>
                <c:pt idx="14">
                  <c:v>2877</c:v>
                </c:pt>
                <c:pt idx="15">
                  <c:v>2274</c:v>
                </c:pt>
                <c:pt idx="16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E9-4EB4-804F-785985F33028}"/>
            </c:ext>
          </c:extLst>
        </c:ser>
        <c:ser>
          <c:idx val="4"/>
          <c:order val="4"/>
          <c:tx>
            <c:strRef>
              <c:f>'https://d.docs.live.net/e82b1e9c73738d91/Documentos/REFORMULAÇÃO SINAES/Texto do artigo/[04 Historico_CC_cursos_emec.xlsx]Gráfico'!$F$3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[2]Gráfico!$A$4:$A$20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[2]Gráfico!$F$4:$F$20</c:f>
              <c:numCache>
                <c:formatCode>General</c:formatCode>
                <c:ptCount val="17"/>
                <c:pt idx="0">
                  <c:v>491</c:v>
                </c:pt>
                <c:pt idx="1">
                  <c:v>689</c:v>
                </c:pt>
                <c:pt idx="2">
                  <c:v>426</c:v>
                </c:pt>
                <c:pt idx="3">
                  <c:v>93</c:v>
                </c:pt>
                <c:pt idx="4">
                  <c:v>277</c:v>
                </c:pt>
                <c:pt idx="5">
                  <c:v>71</c:v>
                </c:pt>
                <c:pt idx="6">
                  <c:v>248</c:v>
                </c:pt>
                <c:pt idx="7">
                  <c:v>316</c:v>
                </c:pt>
                <c:pt idx="8">
                  <c:v>185</c:v>
                </c:pt>
                <c:pt idx="9">
                  <c:v>152</c:v>
                </c:pt>
                <c:pt idx="10">
                  <c:v>251</c:v>
                </c:pt>
                <c:pt idx="11">
                  <c:v>271</c:v>
                </c:pt>
                <c:pt idx="12">
                  <c:v>185</c:v>
                </c:pt>
                <c:pt idx="13">
                  <c:v>453</c:v>
                </c:pt>
                <c:pt idx="14">
                  <c:v>610</c:v>
                </c:pt>
                <c:pt idx="15">
                  <c:v>991</c:v>
                </c:pt>
                <c:pt idx="1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E9-4EB4-804F-785985F33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399888"/>
        <c:axId val="561398800"/>
      </c:barChart>
      <c:catAx>
        <c:axId val="56139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398800"/>
        <c:crosses val="autoZero"/>
        <c:auto val="1"/>
        <c:lblAlgn val="ctr"/>
        <c:lblOffset val="100"/>
        <c:noMultiLvlLbl val="0"/>
      </c:catAx>
      <c:valAx>
        <c:axId val="56139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399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0A8D7-F556-4CCD-985E-BA89330880C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847842F-D713-4E02-801F-9EEA34C3CB60}">
      <dgm:prSet phldrT="[Texto]" custT="1"/>
      <dgm:spPr/>
      <dgm:t>
        <a:bodyPr/>
        <a:lstStyle/>
        <a:p>
          <a:r>
            <a:rPr lang="pt-BR" sz="2000" b="1" dirty="0"/>
            <a:t>Áreas Gerais </a:t>
          </a:r>
        </a:p>
        <a:p>
          <a:r>
            <a:rPr lang="pt-BR" sz="2000" b="1" dirty="0"/>
            <a:t>da </a:t>
          </a:r>
        </a:p>
        <a:p>
          <a:r>
            <a:rPr lang="pt-BR" sz="2000" b="1" dirty="0"/>
            <a:t>Cine Brasil</a:t>
          </a:r>
        </a:p>
      </dgm:t>
    </dgm:pt>
    <dgm:pt modelId="{118B5B27-AD65-4DB0-9859-1E047DFCDB85}" type="parTrans" cxnId="{EB3F9754-3F1F-452F-9BBD-A55EEBF5A0D5}">
      <dgm:prSet/>
      <dgm:spPr/>
      <dgm:t>
        <a:bodyPr/>
        <a:lstStyle/>
        <a:p>
          <a:endParaRPr lang="pt-BR" sz="1400" b="1"/>
        </a:p>
      </dgm:t>
    </dgm:pt>
    <dgm:pt modelId="{F4963314-1C79-4C57-9C55-6B9D1C506606}" type="sibTrans" cxnId="{EB3F9754-3F1F-452F-9BBD-A55EEBF5A0D5}">
      <dgm:prSet/>
      <dgm:spPr/>
      <dgm:t>
        <a:bodyPr/>
        <a:lstStyle/>
        <a:p>
          <a:endParaRPr lang="pt-BR" sz="1400" b="1"/>
        </a:p>
      </dgm:t>
    </dgm:pt>
    <dgm:pt modelId="{51E932F2-51EA-4CBC-B2BA-34B65BFFE959}">
      <dgm:prSet phldrT="[Texto]" custT="1"/>
      <dgm:spPr/>
      <dgm:t>
        <a:bodyPr/>
        <a:lstStyle/>
        <a:p>
          <a:r>
            <a:rPr lang="pt-BR" sz="1400" b="1" dirty="0"/>
            <a:t>Educação</a:t>
          </a:r>
        </a:p>
      </dgm:t>
    </dgm:pt>
    <dgm:pt modelId="{824979EA-40AD-4DAE-8550-06B5C730A194}" type="parTrans" cxnId="{EB812820-8277-417B-81C5-657C14E567DD}">
      <dgm:prSet/>
      <dgm:spPr/>
      <dgm:t>
        <a:bodyPr/>
        <a:lstStyle/>
        <a:p>
          <a:endParaRPr lang="pt-BR" sz="1400" b="1"/>
        </a:p>
      </dgm:t>
    </dgm:pt>
    <dgm:pt modelId="{6C590033-815D-48E8-B52C-99BC8A091DCD}" type="sibTrans" cxnId="{EB812820-8277-417B-81C5-657C14E567DD}">
      <dgm:prSet/>
      <dgm:spPr/>
      <dgm:t>
        <a:bodyPr/>
        <a:lstStyle/>
        <a:p>
          <a:endParaRPr lang="pt-BR" sz="1400" b="1"/>
        </a:p>
      </dgm:t>
    </dgm:pt>
    <dgm:pt modelId="{68386B81-60E2-45F5-9BA9-34A2675E73BF}">
      <dgm:prSet phldrT="[Texto]" custT="1"/>
      <dgm:spPr/>
      <dgm:t>
        <a:bodyPr/>
        <a:lstStyle/>
        <a:p>
          <a:r>
            <a:rPr lang="pt-BR" sz="1400" b="1" dirty="0"/>
            <a:t>Ciências sociais, comunicação e informação</a:t>
          </a:r>
        </a:p>
      </dgm:t>
    </dgm:pt>
    <dgm:pt modelId="{272004E3-440D-46D3-91DF-D575EAEAD420}" type="parTrans" cxnId="{6276B139-0BA1-4B6E-A63B-3185FD3CFC14}">
      <dgm:prSet/>
      <dgm:spPr/>
      <dgm:t>
        <a:bodyPr/>
        <a:lstStyle/>
        <a:p>
          <a:endParaRPr lang="pt-BR" sz="1400" b="1"/>
        </a:p>
      </dgm:t>
    </dgm:pt>
    <dgm:pt modelId="{F20C1650-4690-41D1-B946-AE01BBEB8043}" type="sibTrans" cxnId="{6276B139-0BA1-4B6E-A63B-3185FD3CFC14}">
      <dgm:prSet/>
      <dgm:spPr/>
      <dgm:t>
        <a:bodyPr/>
        <a:lstStyle/>
        <a:p>
          <a:endParaRPr lang="pt-BR" sz="1400" b="1"/>
        </a:p>
      </dgm:t>
    </dgm:pt>
    <dgm:pt modelId="{EABF0143-EEFA-48D6-AC71-3CED7FF42B47}">
      <dgm:prSet phldrT="[Texto]" custT="1"/>
      <dgm:spPr/>
      <dgm:t>
        <a:bodyPr/>
        <a:lstStyle/>
        <a:p>
          <a:r>
            <a:rPr lang="pt-BR" sz="1400" b="1" dirty="0"/>
            <a:t>Negócios, administração e direito</a:t>
          </a:r>
        </a:p>
      </dgm:t>
    </dgm:pt>
    <dgm:pt modelId="{97138381-D164-4F8A-AB11-8DB2C2C920DE}" type="parTrans" cxnId="{3EC2EAE5-7D6E-4022-A59A-6605F44FC05A}">
      <dgm:prSet/>
      <dgm:spPr/>
      <dgm:t>
        <a:bodyPr/>
        <a:lstStyle/>
        <a:p>
          <a:endParaRPr lang="pt-BR" sz="1400" b="1"/>
        </a:p>
      </dgm:t>
    </dgm:pt>
    <dgm:pt modelId="{9EE6F510-AA35-4019-A0F1-F4B50414DF42}" type="sibTrans" cxnId="{3EC2EAE5-7D6E-4022-A59A-6605F44FC05A}">
      <dgm:prSet/>
      <dgm:spPr/>
      <dgm:t>
        <a:bodyPr/>
        <a:lstStyle/>
        <a:p>
          <a:endParaRPr lang="pt-BR" sz="1400" b="1"/>
        </a:p>
      </dgm:t>
    </dgm:pt>
    <dgm:pt modelId="{D08B2720-6E3D-4CE4-AE58-CA492CF9145F}">
      <dgm:prSet phldrT="[Texto]" custT="1"/>
      <dgm:spPr/>
      <dgm:t>
        <a:bodyPr/>
        <a:lstStyle/>
        <a:p>
          <a:r>
            <a:rPr lang="pt-BR" sz="1400" b="1" dirty="0"/>
            <a:t>Ciências naturais, matemática e estatística</a:t>
          </a:r>
        </a:p>
      </dgm:t>
    </dgm:pt>
    <dgm:pt modelId="{E592FCD3-1250-496B-9B9C-ED7EB1F65AD9}" type="parTrans" cxnId="{28E83AB9-684E-45C4-93BD-D103AA76F234}">
      <dgm:prSet/>
      <dgm:spPr/>
      <dgm:t>
        <a:bodyPr/>
        <a:lstStyle/>
        <a:p>
          <a:endParaRPr lang="pt-BR" sz="1400" b="1"/>
        </a:p>
      </dgm:t>
    </dgm:pt>
    <dgm:pt modelId="{040DD3A8-8A3F-468D-8769-AEA655061B8C}" type="sibTrans" cxnId="{28E83AB9-684E-45C4-93BD-D103AA76F234}">
      <dgm:prSet/>
      <dgm:spPr/>
      <dgm:t>
        <a:bodyPr/>
        <a:lstStyle/>
        <a:p>
          <a:endParaRPr lang="pt-BR" sz="1400" b="1"/>
        </a:p>
      </dgm:t>
    </dgm:pt>
    <dgm:pt modelId="{2A246CE8-F491-403C-BA6A-C063CEF4E717}">
      <dgm:prSet phldrT="[Texto]" custT="1"/>
      <dgm:spPr/>
      <dgm:t>
        <a:bodyPr/>
        <a:lstStyle/>
        <a:p>
          <a:r>
            <a:rPr lang="pt-BR" sz="1400" b="1" dirty="0"/>
            <a:t>Artes e humanidades</a:t>
          </a:r>
        </a:p>
      </dgm:t>
    </dgm:pt>
    <dgm:pt modelId="{47BA7956-5259-4660-A1E4-F1356F1E486F}" type="parTrans" cxnId="{F671135D-921A-4DEF-8D84-7AA85ED478EE}">
      <dgm:prSet/>
      <dgm:spPr/>
      <dgm:t>
        <a:bodyPr/>
        <a:lstStyle/>
        <a:p>
          <a:endParaRPr lang="pt-BR" sz="1400" b="1"/>
        </a:p>
      </dgm:t>
    </dgm:pt>
    <dgm:pt modelId="{BB78AF4A-7787-4BF4-9ECC-052578426FA0}" type="sibTrans" cxnId="{F671135D-921A-4DEF-8D84-7AA85ED478EE}">
      <dgm:prSet/>
      <dgm:spPr/>
      <dgm:t>
        <a:bodyPr/>
        <a:lstStyle/>
        <a:p>
          <a:endParaRPr lang="pt-BR" sz="1400" b="1"/>
        </a:p>
      </dgm:t>
    </dgm:pt>
    <dgm:pt modelId="{0E9FF102-AD59-4CBD-AFE1-5BBA37912679}">
      <dgm:prSet phldrT="[Texto]" custT="1"/>
      <dgm:spPr/>
      <dgm:t>
        <a:bodyPr/>
        <a:lstStyle/>
        <a:p>
          <a:r>
            <a:rPr lang="pt-BR" sz="1400" b="1" dirty="0"/>
            <a:t>Computação e Tecnologias da Informação e Comunicação (TIC)</a:t>
          </a:r>
        </a:p>
      </dgm:t>
    </dgm:pt>
    <dgm:pt modelId="{DDD1AC65-4F5D-4B32-A5B0-DD668743DE81}" type="parTrans" cxnId="{4357F058-3244-4794-9845-CA148A6837CE}">
      <dgm:prSet/>
      <dgm:spPr/>
      <dgm:t>
        <a:bodyPr/>
        <a:lstStyle/>
        <a:p>
          <a:endParaRPr lang="pt-BR" sz="1400" b="1"/>
        </a:p>
      </dgm:t>
    </dgm:pt>
    <dgm:pt modelId="{A23E5433-8281-4114-9A39-2CDD1DC5211F}" type="sibTrans" cxnId="{4357F058-3244-4794-9845-CA148A6837CE}">
      <dgm:prSet/>
      <dgm:spPr/>
      <dgm:t>
        <a:bodyPr/>
        <a:lstStyle/>
        <a:p>
          <a:endParaRPr lang="pt-BR" sz="1400" b="1"/>
        </a:p>
      </dgm:t>
    </dgm:pt>
    <dgm:pt modelId="{1604954E-45E6-4C35-A22A-4A65B144DFFB}">
      <dgm:prSet phldrT="[Texto]" custT="1"/>
      <dgm:spPr/>
      <dgm:t>
        <a:bodyPr/>
        <a:lstStyle/>
        <a:p>
          <a:r>
            <a:rPr lang="pt-BR" sz="1400" b="1" dirty="0"/>
            <a:t>Engenharia, produção e construção</a:t>
          </a:r>
        </a:p>
      </dgm:t>
    </dgm:pt>
    <dgm:pt modelId="{8D4C47A1-472C-4107-A90F-445212A2595F}" type="parTrans" cxnId="{C1FD84D1-EFA9-47FB-8EF0-E8EEA3059CA3}">
      <dgm:prSet/>
      <dgm:spPr/>
      <dgm:t>
        <a:bodyPr/>
        <a:lstStyle/>
        <a:p>
          <a:endParaRPr lang="pt-BR" sz="1400" b="1"/>
        </a:p>
      </dgm:t>
    </dgm:pt>
    <dgm:pt modelId="{0243600F-9ED4-4B86-9512-350E8C97C62D}" type="sibTrans" cxnId="{C1FD84D1-EFA9-47FB-8EF0-E8EEA3059CA3}">
      <dgm:prSet/>
      <dgm:spPr/>
      <dgm:t>
        <a:bodyPr/>
        <a:lstStyle/>
        <a:p>
          <a:endParaRPr lang="pt-BR" sz="1400" b="1"/>
        </a:p>
      </dgm:t>
    </dgm:pt>
    <dgm:pt modelId="{D47BC7AE-CD86-47F5-AB1A-61BF2505D675}">
      <dgm:prSet phldrT="[Texto]" custT="1"/>
      <dgm:spPr/>
      <dgm:t>
        <a:bodyPr/>
        <a:lstStyle/>
        <a:p>
          <a:r>
            <a:rPr lang="pt-BR" sz="1400" b="1" dirty="0"/>
            <a:t>Agricultura, silvicultura, pesca e veterinária</a:t>
          </a:r>
        </a:p>
      </dgm:t>
    </dgm:pt>
    <dgm:pt modelId="{3B56C192-1060-4EEC-8AB7-697CF365C427}" type="parTrans" cxnId="{7125D53F-017D-4016-AB0B-F1028C0EE8C6}">
      <dgm:prSet/>
      <dgm:spPr/>
      <dgm:t>
        <a:bodyPr/>
        <a:lstStyle/>
        <a:p>
          <a:endParaRPr lang="pt-BR" sz="1400" b="1"/>
        </a:p>
      </dgm:t>
    </dgm:pt>
    <dgm:pt modelId="{2FF0C1D0-DF31-41A0-9EEE-663660D02F23}" type="sibTrans" cxnId="{7125D53F-017D-4016-AB0B-F1028C0EE8C6}">
      <dgm:prSet/>
      <dgm:spPr/>
      <dgm:t>
        <a:bodyPr/>
        <a:lstStyle/>
        <a:p>
          <a:endParaRPr lang="pt-BR" sz="1400" b="1"/>
        </a:p>
      </dgm:t>
    </dgm:pt>
    <dgm:pt modelId="{C93D12E3-70B1-45EC-8E6D-D7B5D5CBBD50}">
      <dgm:prSet phldrT="[Texto]" custT="1"/>
      <dgm:spPr/>
      <dgm:t>
        <a:bodyPr/>
        <a:lstStyle/>
        <a:p>
          <a:r>
            <a:rPr lang="pt-BR" sz="1400" b="1" dirty="0"/>
            <a:t>Saúde e bem-estar</a:t>
          </a:r>
        </a:p>
      </dgm:t>
    </dgm:pt>
    <dgm:pt modelId="{4E8CE69F-6497-4C50-8B9B-EDAF60E52A2A}" type="parTrans" cxnId="{669EF130-2D23-4D74-B157-4F5C5CF011BD}">
      <dgm:prSet/>
      <dgm:spPr/>
      <dgm:t>
        <a:bodyPr/>
        <a:lstStyle/>
        <a:p>
          <a:endParaRPr lang="pt-BR" sz="1400" b="1"/>
        </a:p>
      </dgm:t>
    </dgm:pt>
    <dgm:pt modelId="{6EC44184-F5B9-44D9-A126-4C756387B6AB}" type="sibTrans" cxnId="{669EF130-2D23-4D74-B157-4F5C5CF011BD}">
      <dgm:prSet/>
      <dgm:spPr/>
      <dgm:t>
        <a:bodyPr/>
        <a:lstStyle/>
        <a:p>
          <a:endParaRPr lang="pt-BR" sz="1400" b="1"/>
        </a:p>
      </dgm:t>
    </dgm:pt>
    <dgm:pt modelId="{9A5D5652-E924-4F03-B0B1-76BDF2886B70}">
      <dgm:prSet phldrT="[Texto]" custT="1"/>
      <dgm:spPr/>
      <dgm:t>
        <a:bodyPr/>
        <a:lstStyle/>
        <a:p>
          <a:r>
            <a:rPr lang="pt-BR" sz="1400" b="1" dirty="0"/>
            <a:t>Serviços</a:t>
          </a:r>
        </a:p>
      </dgm:t>
    </dgm:pt>
    <dgm:pt modelId="{1FB91C4D-C898-4F4B-9DDB-A61C5F773B18}" type="parTrans" cxnId="{941ADD7B-95A8-4C4E-B30A-337470A9FB78}">
      <dgm:prSet/>
      <dgm:spPr/>
      <dgm:t>
        <a:bodyPr/>
        <a:lstStyle/>
        <a:p>
          <a:endParaRPr lang="pt-BR" sz="1400" b="1"/>
        </a:p>
      </dgm:t>
    </dgm:pt>
    <dgm:pt modelId="{0248D9A2-D6EE-4348-8836-37A23641BE5D}" type="sibTrans" cxnId="{941ADD7B-95A8-4C4E-B30A-337470A9FB78}">
      <dgm:prSet/>
      <dgm:spPr/>
      <dgm:t>
        <a:bodyPr/>
        <a:lstStyle/>
        <a:p>
          <a:endParaRPr lang="pt-BR" sz="1400" b="1"/>
        </a:p>
      </dgm:t>
    </dgm:pt>
    <dgm:pt modelId="{360DA367-DE89-496D-B443-528618972844}" type="pres">
      <dgm:prSet presAssocID="{BE30A8D7-F556-4CCD-985E-BA89330880C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6781E6-27CD-4D55-9466-F17AFD34F7E0}" type="pres">
      <dgm:prSet presAssocID="{0847842F-D713-4E02-801F-9EEA34C3CB60}" presName="centerShape" presStyleLbl="node0" presStyleIdx="0" presStyleCnt="1" custScaleX="140994" custScaleY="145140"/>
      <dgm:spPr/>
    </dgm:pt>
    <dgm:pt modelId="{F6E2C7F1-065F-40AF-AF61-FF67D2CAF2B4}" type="pres">
      <dgm:prSet presAssocID="{51E932F2-51EA-4CBC-B2BA-34B65BFFE959}" presName="node" presStyleLbl="node1" presStyleIdx="0" presStyleCnt="10" custScaleX="154703" custScaleY="160674">
        <dgm:presLayoutVars>
          <dgm:bulletEnabled val="1"/>
        </dgm:presLayoutVars>
      </dgm:prSet>
      <dgm:spPr/>
    </dgm:pt>
    <dgm:pt modelId="{A1CE7935-C98A-4581-B8CD-04892A816AD4}" type="pres">
      <dgm:prSet presAssocID="{51E932F2-51EA-4CBC-B2BA-34B65BFFE959}" presName="dummy" presStyleCnt="0"/>
      <dgm:spPr/>
    </dgm:pt>
    <dgm:pt modelId="{FB48A4A1-A0C1-4CE3-98B3-2A678BA55E04}" type="pres">
      <dgm:prSet presAssocID="{6C590033-815D-48E8-B52C-99BC8A091DCD}" presName="sibTrans" presStyleLbl="sibTrans2D1" presStyleIdx="0" presStyleCnt="10"/>
      <dgm:spPr/>
    </dgm:pt>
    <dgm:pt modelId="{86E247DD-83D0-42A7-AB20-0F8BED35201E}" type="pres">
      <dgm:prSet presAssocID="{2A246CE8-F491-403C-BA6A-C063CEF4E717}" presName="node" presStyleLbl="node1" presStyleIdx="1" presStyleCnt="10" custScaleX="154703" custScaleY="160674">
        <dgm:presLayoutVars>
          <dgm:bulletEnabled val="1"/>
        </dgm:presLayoutVars>
      </dgm:prSet>
      <dgm:spPr/>
    </dgm:pt>
    <dgm:pt modelId="{CFAF9AA2-8180-4156-A089-038D15316892}" type="pres">
      <dgm:prSet presAssocID="{2A246CE8-F491-403C-BA6A-C063CEF4E717}" presName="dummy" presStyleCnt="0"/>
      <dgm:spPr/>
    </dgm:pt>
    <dgm:pt modelId="{D05A802D-7AB5-4063-A613-8175654B9644}" type="pres">
      <dgm:prSet presAssocID="{BB78AF4A-7787-4BF4-9ECC-052578426FA0}" presName="sibTrans" presStyleLbl="sibTrans2D1" presStyleIdx="1" presStyleCnt="10"/>
      <dgm:spPr/>
    </dgm:pt>
    <dgm:pt modelId="{69B83B4A-412D-40F4-ABE4-677310B284CB}" type="pres">
      <dgm:prSet presAssocID="{68386B81-60E2-45F5-9BA9-34A2675E73BF}" presName="node" presStyleLbl="node1" presStyleIdx="2" presStyleCnt="10" custScaleX="154703" custScaleY="160674">
        <dgm:presLayoutVars>
          <dgm:bulletEnabled val="1"/>
        </dgm:presLayoutVars>
      </dgm:prSet>
      <dgm:spPr/>
    </dgm:pt>
    <dgm:pt modelId="{846A1E43-D8CB-41D0-A34D-BCF02F1D3505}" type="pres">
      <dgm:prSet presAssocID="{68386B81-60E2-45F5-9BA9-34A2675E73BF}" presName="dummy" presStyleCnt="0"/>
      <dgm:spPr/>
    </dgm:pt>
    <dgm:pt modelId="{ECD5D9F0-6285-4827-A2F8-445BE540677D}" type="pres">
      <dgm:prSet presAssocID="{F20C1650-4690-41D1-B946-AE01BBEB8043}" presName="sibTrans" presStyleLbl="sibTrans2D1" presStyleIdx="2" presStyleCnt="10"/>
      <dgm:spPr/>
    </dgm:pt>
    <dgm:pt modelId="{05F7C3C0-3510-43FC-80A4-4816AFFA48BE}" type="pres">
      <dgm:prSet presAssocID="{EABF0143-EEFA-48D6-AC71-3CED7FF42B47}" presName="node" presStyleLbl="node1" presStyleIdx="3" presStyleCnt="10" custScaleX="154703" custScaleY="160674">
        <dgm:presLayoutVars>
          <dgm:bulletEnabled val="1"/>
        </dgm:presLayoutVars>
      </dgm:prSet>
      <dgm:spPr/>
    </dgm:pt>
    <dgm:pt modelId="{5E7624A0-33B4-44CD-85D0-7F7CFD9FA84E}" type="pres">
      <dgm:prSet presAssocID="{EABF0143-EEFA-48D6-AC71-3CED7FF42B47}" presName="dummy" presStyleCnt="0"/>
      <dgm:spPr/>
    </dgm:pt>
    <dgm:pt modelId="{3B2C630C-EFBC-49AD-8926-824F98C3DFDB}" type="pres">
      <dgm:prSet presAssocID="{9EE6F510-AA35-4019-A0F1-F4B50414DF42}" presName="sibTrans" presStyleLbl="sibTrans2D1" presStyleIdx="3" presStyleCnt="10"/>
      <dgm:spPr/>
    </dgm:pt>
    <dgm:pt modelId="{BB16E906-77C8-45FE-95B5-F1B8D608FB33}" type="pres">
      <dgm:prSet presAssocID="{D08B2720-6E3D-4CE4-AE58-CA492CF9145F}" presName="node" presStyleLbl="node1" presStyleIdx="4" presStyleCnt="10" custScaleX="154703" custScaleY="160674">
        <dgm:presLayoutVars>
          <dgm:bulletEnabled val="1"/>
        </dgm:presLayoutVars>
      </dgm:prSet>
      <dgm:spPr/>
    </dgm:pt>
    <dgm:pt modelId="{A60897EC-8202-4A2D-9A7D-272350F8C46B}" type="pres">
      <dgm:prSet presAssocID="{D08B2720-6E3D-4CE4-AE58-CA492CF9145F}" presName="dummy" presStyleCnt="0"/>
      <dgm:spPr/>
    </dgm:pt>
    <dgm:pt modelId="{8EB11F22-CF61-40C8-9A41-0F38C7F17594}" type="pres">
      <dgm:prSet presAssocID="{040DD3A8-8A3F-468D-8769-AEA655061B8C}" presName="sibTrans" presStyleLbl="sibTrans2D1" presStyleIdx="4" presStyleCnt="10"/>
      <dgm:spPr/>
    </dgm:pt>
    <dgm:pt modelId="{27BB7823-233A-4251-93E9-3F60E9DD5E89}" type="pres">
      <dgm:prSet presAssocID="{0E9FF102-AD59-4CBD-AFE1-5BBA37912679}" presName="node" presStyleLbl="node1" presStyleIdx="5" presStyleCnt="10" custScaleX="154703" custScaleY="160674">
        <dgm:presLayoutVars>
          <dgm:bulletEnabled val="1"/>
        </dgm:presLayoutVars>
      </dgm:prSet>
      <dgm:spPr/>
    </dgm:pt>
    <dgm:pt modelId="{51385231-B71B-4986-B097-3557147C9FD3}" type="pres">
      <dgm:prSet presAssocID="{0E9FF102-AD59-4CBD-AFE1-5BBA37912679}" presName="dummy" presStyleCnt="0"/>
      <dgm:spPr/>
    </dgm:pt>
    <dgm:pt modelId="{429FFBC8-8E7F-4D6A-B3DC-CC90D97C3823}" type="pres">
      <dgm:prSet presAssocID="{A23E5433-8281-4114-9A39-2CDD1DC5211F}" presName="sibTrans" presStyleLbl="sibTrans2D1" presStyleIdx="5" presStyleCnt="10"/>
      <dgm:spPr/>
    </dgm:pt>
    <dgm:pt modelId="{7B915730-E3FB-45DC-AC4C-573B81429F6A}" type="pres">
      <dgm:prSet presAssocID="{1604954E-45E6-4C35-A22A-4A65B144DFFB}" presName="node" presStyleLbl="node1" presStyleIdx="6" presStyleCnt="10" custScaleX="154703" custScaleY="160674">
        <dgm:presLayoutVars>
          <dgm:bulletEnabled val="1"/>
        </dgm:presLayoutVars>
      </dgm:prSet>
      <dgm:spPr/>
    </dgm:pt>
    <dgm:pt modelId="{09F45A54-BBB3-4DB1-A077-DA2EFCC687FF}" type="pres">
      <dgm:prSet presAssocID="{1604954E-45E6-4C35-A22A-4A65B144DFFB}" presName="dummy" presStyleCnt="0"/>
      <dgm:spPr/>
    </dgm:pt>
    <dgm:pt modelId="{62B8ACF3-7E48-488D-8EB6-87C761E1C669}" type="pres">
      <dgm:prSet presAssocID="{0243600F-9ED4-4B86-9512-350E8C97C62D}" presName="sibTrans" presStyleLbl="sibTrans2D1" presStyleIdx="6" presStyleCnt="10"/>
      <dgm:spPr/>
    </dgm:pt>
    <dgm:pt modelId="{D2E08A85-602D-43F8-B05B-E826557754A6}" type="pres">
      <dgm:prSet presAssocID="{D47BC7AE-CD86-47F5-AB1A-61BF2505D675}" presName="node" presStyleLbl="node1" presStyleIdx="7" presStyleCnt="10" custScaleX="154703" custScaleY="160674">
        <dgm:presLayoutVars>
          <dgm:bulletEnabled val="1"/>
        </dgm:presLayoutVars>
      </dgm:prSet>
      <dgm:spPr/>
    </dgm:pt>
    <dgm:pt modelId="{C6BB90A1-C76D-4D49-A4D8-248426984188}" type="pres">
      <dgm:prSet presAssocID="{D47BC7AE-CD86-47F5-AB1A-61BF2505D675}" presName="dummy" presStyleCnt="0"/>
      <dgm:spPr/>
    </dgm:pt>
    <dgm:pt modelId="{5CD92239-4FF0-4BAF-9A30-B8C47480FEBF}" type="pres">
      <dgm:prSet presAssocID="{2FF0C1D0-DF31-41A0-9EEE-663660D02F23}" presName="sibTrans" presStyleLbl="sibTrans2D1" presStyleIdx="7" presStyleCnt="10"/>
      <dgm:spPr/>
    </dgm:pt>
    <dgm:pt modelId="{C579F841-D084-453E-8C82-D21C2955850A}" type="pres">
      <dgm:prSet presAssocID="{C93D12E3-70B1-45EC-8E6D-D7B5D5CBBD50}" presName="node" presStyleLbl="node1" presStyleIdx="8" presStyleCnt="10" custScaleX="154703" custScaleY="160674">
        <dgm:presLayoutVars>
          <dgm:bulletEnabled val="1"/>
        </dgm:presLayoutVars>
      </dgm:prSet>
      <dgm:spPr/>
    </dgm:pt>
    <dgm:pt modelId="{E3AE2035-53EA-4BAC-A19A-E0356789F675}" type="pres">
      <dgm:prSet presAssocID="{C93D12E3-70B1-45EC-8E6D-D7B5D5CBBD50}" presName="dummy" presStyleCnt="0"/>
      <dgm:spPr/>
    </dgm:pt>
    <dgm:pt modelId="{3762CCC1-A917-4332-9B99-4277157A12AA}" type="pres">
      <dgm:prSet presAssocID="{6EC44184-F5B9-44D9-A126-4C756387B6AB}" presName="sibTrans" presStyleLbl="sibTrans2D1" presStyleIdx="8" presStyleCnt="10"/>
      <dgm:spPr/>
    </dgm:pt>
    <dgm:pt modelId="{3408CDDE-D63A-42B1-8607-9403CC33AEA8}" type="pres">
      <dgm:prSet presAssocID="{9A5D5652-E924-4F03-B0B1-76BDF2886B70}" presName="node" presStyleLbl="node1" presStyleIdx="9" presStyleCnt="10" custScaleX="154703" custScaleY="160674">
        <dgm:presLayoutVars>
          <dgm:bulletEnabled val="1"/>
        </dgm:presLayoutVars>
      </dgm:prSet>
      <dgm:spPr/>
    </dgm:pt>
    <dgm:pt modelId="{908B1D00-C224-440E-A22C-137586BF513B}" type="pres">
      <dgm:prSet presAssocID="{9A5D5652-E924-4F03-B0B1-76BDF2886B70}" presName="dummy" presStyleCnt="0"/>
      <dgm:spPr/>
    </dgm:pt>
    <dgm:pt modelId="{A7C7089A-E9D4-43F9-8962-7922B6E93162}" type="pres">
      <dgm:prSet presAssocID="{0248D9A2-D6EE-4348-8836-37A23641BE5D}" presName="sibTrans" presStyleLbl="sibTrans2D1" presStyleIdx="9" presStyleCnt="10"/>
      <dgm:spPr/>
    </dgm:pt>
  </dgm:ptLst>
  <dgm:cxnLst>
    <dgm:cxn modelId="{4491FC04-A1FC-4CFE-BFA2-1D09062CCEB4}" type="presOf" srcId="{D08B2720-6E3D-4CE4-AE58-CA492CF9145F}" destId="{BB16E906-77C8-45FE-95B5-F1B8D608FB33}" srcOrd="0" destOrd="0" presId="urn:microsoft.com/office/officeart/2005/8/layout/radial6"/>
    <dgm:cxn modelId="{BD4FF512-8BED-48F4-B901-0827A89B2C62}" type="presOf" srcId="{D47BC7AE-CD86-47F5-AB1A-61BF2505D675}" destId="{D2E08A85-602D-43F8-B05B-E826557754A6}" srcOrd="0" destOrd="0" presId="urn:microsoft.com/office/officeart/2005/8/layout/radial6"/>
    <dgm:cxn modelId="{F6C2151D-7576-479D-84BB-268CAAD21A8F}" type="presOf" srcId="{BE30A8D7-F556-4CCD-985E-BA89330880C0}" destId="{360DA367-DE89-496D-B443-528618972844}" srcOrd="0" destOrd="0" presId="urn:microsoft.com/office/officeart/2005/8/layout/radial6"/>
    <dgm:cxn modelId="{EB812820-8277-417B-81C5-657C14E567DD}" srcId="{0847842F-D713-4E02-801F-9EEA34C3CB60}" destId="{51E932F2-51EA-4CBC-B2BA-34B65BFFE959}" srcOrd="0" destOrd="0" parTransId="{824979EA-40AD-4DAE-8550-06B5C730A194}" sibTransId="{6C590033-815D-48E8-B52C-99BC8A091DCD}"/>
    <dgm:cxn modelId="{17A53320-0393-443B-9F22-403ADBD00C62}" type="presOf" srcId="{68386B81-60E2-45F5-9BA9-34A2675E73BF}" destId="{69B83B4A-412D-40F4-ABE4-677310B284CB}" srcOrd="0" destOrd="0" presId="urn:microsoft.com/office/officeart/2005/8/layout/radial6"/>
    <dgm:cxn modelId="{AD1A3E21-C961-4663-9A6C-9B72A18CB16D}" type="presOf" srcId="{9EE6F510-AA35-4019-A0F1-F4B50414DF42}" destId="{3B2C630C-EFBC-49AD-8926-824F98C3DFDB}" srcOrd="0" destOrd="0" presId="urn:microsoft.com/office/officeart/2005/8/layout/radial6"/>
    <dgm:cxn modelId="{49910E2F-8D14-41BB-B8FB-9533EA3C4DBD}" type="presOf" srcId="{51E932F2-51EA-4CBC-B2BA-34B65BFFE959}" destId="{F6E2C7F1-065F-40AF-AF61-FF67D2CAF2B4}" srcOrd="0" destOrd="0" presId="urn:microsoft.com/office/officeart/2005/8/layout/radial6"/>
    <dgm:cxn modelId="{669EF130-2D23-4D74-B157-4F5C5CF011BD}" srcId="{0847842F-D713-4E02-801F-9EEA34C3CB60}" destId="{C93D12E3-70B1-45EC-8E6D-D7B5D5CBBD50}" srcOrd="8" destOrd="0" parTransId="{4E8CE69F-6497-4C50-8B9B-EDAF60E52A2A}" sibTransId="{6EC44184-F5B9-44D9-A126-4C756387B6AB}"/>
    <dgm:cxn modelId="{EC819B31-CE9F-4452-8472-AC1A36C9257C}" type="presOf" srcId="{BB78AF4A-7787-4BF4-9ECC-052578426FA0}" destId="{D05A802D-7AB5-4063-A613-8175654B9644}" srcOrd="0" destOrd="0" presId="urn:microsoft.com/office/officeart/2005/8/layout/radial6"/>
    <dgm:cxn modelId="{6276B139-0BA1-4B6E-A63B-3185FD3CFC14}" srcId="{0847842F-D713-4E02-801F-9EEA34C3CB60}" destId="{68386B81-60E2-45F5-9BA9-34A2675E73BF}" srcOrd="2" destOrd="0" parTransId="{272004E3-440D-46D3-91DF-D575EAEAD420}" sibTransId="{F20C1650-4690-41D1-B946-AE01BBEB8043}"/>
    <dgm:cxn modelId="{7125D53F-017D-4016-AB0B-F1028C0EE8C6}" srcId="{0847842F-D713-4E02-801F-9EEA34C3CB60}" destId="{D47BC7AE-CD86-47F5-AB1A-61BF2505D675}" srcOrd="7" destOrd="0" parTransId="{3B56C192-1060-4EEC-8AB7-697CF365C427}" sibTransId="{2FF0C1D0-DF31-41A0-9EEE-663660D02F23}"/>
    <dgm:cxn modelId="{2AB32340-4972-4C8D-BE35-1010466088E3}" type="presOf" srcId="{040DD3A8-8A3F-468D-8769-AEA655061B8C}" destId="{8EB11F22-CF61-40C8-9A41-0F38C7F17594}" srcOrd="0" destOrd="0" presId="urn:microsoft.com/office/officeart/2005/8/layout/radial6"/>
    <dgm:cxn modelId="{F671135D-921A-4DEF-8D84-7AA85ED478EE}" srcId="{0847842F-D713-4E02-801F-9EEA34C3CB60}" destId="{2A246CE8-F491-403C-BA6A-C063CEF4E717}" srcOrd="1" destOrd="0" parTransId="{47BA7956-5259-4660-A1E4-F1356F1E486F}" sibTransId="{BB78AF4A-7787-4BF4-9ECC-052578426FA0}"/>
    <dgm:cxn modelId="{79F5DD60-9F5E-423E-B54E-34FCA6F2DC2C}" type="presOf" srcId="{0847842F-D713-4E02-801F-9EEA34C3CB60}" destId="{B66781E6-27CD-4D55-9466-F17AFD34F7E0}" srcOrd="0" destOrd="0" presId="urn:microsoft.com/office/officeart/2005/8/layout/radial6"/>
    <dgm:cxn modelId="{0E075C4E-67E0-475D-A421-FC663EC5E3E8}" type="presOf" srcId="{2FF0C1D0-DF31-41A0-9EEE-663660D02F23}" destId="{5CD92239-4FF0-4BAF-9A30-B8C47480FEBF}" srcOrd="0" destOrd="0" presId="urn:microsoft.com/office/officeart/2005/8/layout/radial6"/>
    <dgm:cxn modelId="{ED6F644E-EBBB-4D2E-8EC5-43C567413F45}" type="presOf" srcId="{C93D12E3-70B1-45EC-8E6D-D7B5D5CBBD50}" destId="{C579F841-D084-453E-8C82-D21C2955850A}" srcOrd="0" destOrd="0" presId="urn:microsoft.com/office/officeart/2005/8/layout/radial6"/>
    <dgm:cxn modelId="{67565C53-EE9C-4834-8CE1-1320A935F56A}" type="presOf" srcId="{6C590033-815D-48E8-B52C-99BC8A091DCD}" destId="{FB48A4A1-A0C1-4CE3-98B3-2A678BA55E04}" srcOrd="0" destOrd="0" presId="urn:microsoft.com/office/officeart/2005/8/layout/radial6"/>
    <dgm:cxn modelId="{EB3F9754-3F1F-452F-9BBD-A55EEBF5A0D5}" srcId="{BE30A8D7-F556-4CCD-985E-BA89330880C0}" destId="{0847842F-D713-4E02-801F-9EEA34C3CB60}" srcOrd="0" destOrd="0" parTransId="{118B5B27-AD65-4DB0-9859-1E047DFCDB85}" sibTransId="{F4963314-1C79-4C57-9C55-6B9D1C506606}"/>
    <dgm:cxn modelId="{D64F8276-387D-414D-A55B-B6D43A4F6A50}" type="presOf" srcId="{0E9FF102-AD59-4CBD-AFE1-5BBA37912679}" destId="{27BB7823-233A-4251-93E9-3F60E9DD5E89}" srcOrd="0" destOrd="0" presId="urn:microsoft.com/office/officeart/2005/8/layout/radial6"/>
    <dgm:cxn modelId="{74528158-8173-42B8-9C3C-71CAD6BD4499}" type="presOf" srcId="{1604954E-45E6-4C35-A22A-4A65B144DFFB}" destId="{7B915730-E3FB-45DC-AC4C-573B81429F6A}" srcOrd="0" destOrd="0" presId="urn:microsoft.com/office/officeart/2005/8/layout/radial6"/>
    <dgm:cxn modelId="{4357F058-3244-4794-9845-CA148A6837CE}" srcId="{0847842F-D713-4E02-801F-9EEA34C3CB60}" destId="{0E9FF102-AD59-4CBD-AFE1-5BBA37912679}" srcOrd="5" destOrd="0" parTransId="{DDD1AC65-4F5D-4B32-A5B0-DD668743DE81}" sibTransId="{A23E5433-8281-4114-9A39-2CDD1DC5211F}"/>
    <dgm:cxn modelId="{941ADD7B-95A8-4C4E-B30A-337470A9FB78}" srcId="{0847842F-D713-4E02-801F-9EEA34C3CB60}" destId="{9A5D5652-E924-4F03-B0B1-76BDF2886B70}" srcOrd="9" destOrd="0" parTransId="{1FB91C4D-C898-4F4B-9DDB-A61C5F773B18}" sibTransId="{0248D9A2-D6EE-4348-8836-37A23641BE5D}"/>
    <dgm:cxn modelId="{B043B092-F318-4A32-8DC4-2E3DF572BDDC}" type="presOf" srcId="{0243600F-9ED4-4B86-9512-350E8C97C62D}" destId="{62B8ACF3-7E48-488D-8EB6-87C761E1C669}" srcOrd="0" destOrd="0" presId="urn:microsoft.com/office/officeart/2005/8/layout/radial6"/>
    <dgm:cxn modelId="{E1784593-E33F-430B-953A-92EFC7167F8E}" type="presOf" srcId="{F20C1650-4690-41D1-B946-AE01BBEB8043}" destId="{ECD5D9F0-6285-4827-A2F8-445BE540677D}" srcOrd="0" destOrd="0" presId="urn:microsoft.com/office/officeart/2005/8/layout/radial6"/>
    <dgm:cxn modelId="{D5938696-BDFD-45B1-8EE3-4CC9B1B25813}" type="presOf" srcId="{9A5D5652-E924-4F03-B0B1-76BDF2886B70}" destId="{3408CDDE-D63A-42B1-8607-9403CC33AEA8}" srcOrd="0" destOrd="0" presId="urn:microsoft.com/office/officeart/2005/8/layout/radial6"/>
    <dgm:cxn modelId="{CF714A97-86CF-41BE-9B2B-559EC18363F8}" type="presOf" srcId="{2A246CE8-F491-403C-BA6A-C063CEF4E717}" destId="{86E247DD-83D0-42A7-AB20-0F8BED35201E}" srcOrd="0" destOrd="0" presId="urn:microsoft.com/office/officeart/2005/8/layout/radial6"/>
    <dgm:cxn modelId="{28E83AB9-684E-45C4-93BD-D103AA76F234}" srcId="{0847842F-D713-4E02-801F-9EEA34C3CB60}" destId="{D08B2720-6E3D-4CE4-AE58-CA492CF9145F}" srcOrd="4" destOrd="0" parTransId="{E592FCD3-1250-496B-9B9C-ED7EB1F65AD9}" sibTransId="{040DD3A8-8A3F-468D-8769-AEA655061B8C}"/>
    <dgm:cxn modelId="{1DF5C3BC-CF70-4302-83CA-8E4292C5977E}" type="presOf" srcId="{A23E5433-8281-4114-9A39-2CDD1DC5211F}" destId="{429FFBC8-8E7F-4D6A-B3DC-CC90D97C3823}" srcOrd="0" destOrd="0" presId="urn:microsoft.com/office/officeart/2005/8/layout/radial6"/>
    <dgm:cxn modelId="{C1FD84D1-EFA9-47FB-8EF0-E8EEA3059CA3}" srcId="{0847842F-D713-4E02-801F-9EEA34C3CB60}" destId="{1604954E-45E6-4C35-A22A-4A65B144DFFB}" srcOrd="6" destOrd="0" parTransId="{8D4C47A1-472C-4107-A90F-445212A2595F}" sibTransId="{0243600F-9ED4-4B86-9512-350E8C97C62D}"/>
    <dgm:cxn modelId="{3FCA1EE4-CC25-49FC-A854-E2152B630CE1}" type="presOf" srcId="{EABF0143-EEFA-48D6-AC71-3CED7FF42B47}" destId="{05F7C3C0-3510-43FC-80A4-4816AFFA48BE}" srcOrd="0" destOrd="0" presId="urn:microsoft.com/office/officeart/2005/8/layout/radial6"/>
    <dgm:cxn modelId="{A3F5A5E5-B59B-48BE-828C-2978AE2F509B}" type="presOf" srcId="{6EC44184-F5B9-44D9-A126-4C756387B6AB}" destId="{3762CCC1-A917-4332-9B99-4277157A12AA}" srcOrd="0" destOrd="0" presId="urn:microsoft.com/office/officeart/2005/8/layout/radial6"/>
    <dgm:cxn modelId="{3EC2EAE5-7D6E-4022-A59A-6605F44FC05A}" srcId="{0847842F-D713-4E02-801F-9EEA34C3CB60}" destId="{EABF0143-EEFA-48D6-AC71-3CED7FF42B47}" srcOrd="3" destOrd="0" parTransId="{97138381-D164-4F8A-AB11-8DB2C2C920DE}" sibTransId="{9EE6F510-AA35-4019-A0F1-F4B50414DF42}"/>
    <dgm:cxn modelId="{A9F7C9F0-ED1E-40EB-927C-77F360EADF8B}" type="presOf" srcId="{0248D9A2-D6EE-4348-8836-37A23641BE5D}" destId="{A7C7089A-E9D4-43F9-8962-7922B6E93162}" srcOrd="0" destOrd="0" presId="urn:microsoft.com/office/officeart/2005/8/layout/radial6"/>
    <dgm:cxn modelId="{CFA6C7D0-0591-4420-86AC-42583397D8BA}" type="presParOf" srcId="{360DA367-DE89-496D-B443-528618972844}" destId="{B66781E6-27CD-4D55-9466-F17AFD34F7E0}" srcOrd="0" destOrd="0" presId="urn:microsoft.com/office/officeart/2005/8/layout/radial6"/>
    <dgm:cxn modelId="{BE2D3D6D-6103-4D8C-8DC5-32A0C38442FC}" type="presParOf" srcId="{360DA367-DE89-496D-B443-528618972844}" destId="{F6E2C7F1-065F-40AF-AF61-FF67D2CAF2B4}" srcOrd="1" destOrd="0" presId="urn:microsoft.com/office/officeart/2005/8/layout/radial6"/>
    <dgm:cxn modelId="{52093586-8835-424B-A7CE-FA85825E5969}" type="presParOf" srcId="{360DA367-DE89-496D-B443-528618972844}" destId="{A1CE7935-C98A-4581-B8CD-04892A816AD4}" srcOrd="2" destOrd="0" presId="urn:microsoft.com/office/officeart/2005/8/layout/radial6"/>
    <dgm:cxn modelId="{51622653-09B5-4CBE-93C8-E7D0725662E1}" type="presParOf" srcId="{360DA367-DE89-496D-B443-528618972844}" destId="{FB48A4A1-A0C1-4CE3-98B3-2A678BA55E04}" srcOrd="3" destOrd="0" presId="urn:microsoft.com/office/officeart/2005/8/layout/radial6"/>
    <dgm:cxn modelId="{4EA40476-400A-4473-8008-13AEE3DD3A1F}" type="presParOf" srcId="{360DA367-DE89-496D-B443-528618972844}" destId="{86E247DD-83D0-42A7-AB20-0F8BED35201E}" srcOrd="4" destOrd="0" presId="urn:microsoft.com/office/officeart/2005/8/layout/radial6"/>
    <dgm:cxn modelId="{0FF31369-F552-4801-9141-5D33D4AA5467}" type="presParOf" srcId="{360DA367-DE89-496D-B443-528618972844}" destId="{CFAF9AA2-8180-4156-A089-038D15316892}" srcOrd="5" destOrd="0" presId="urn:microsoft.com/office/officeart/2005/8/layout/radial6"/>
    <dgm:cxn modelId="{5A218231-AA62-4C89-BEFF-047FCADD7692}" type="presParOf" srcId="{360DA367-DE89-496D-B443-528618972844}" destId="{D05A802D-7AB5-4063-A613-8175654B9644}" srcOrd="6" destOrd="0" presId="urn:microsoft.com/office/officeart/2005/8/layout/radial6"/>
    <dgm:cxn modelId="{6C0A1C7A-CDAD-4AA0-8CA1-5CEBDE0867D1}" type="presParOf" srcId="{360DA367-DE89-496D-B443-528618972844}" destId="{69B83B4A-412D-40F4-ABE4-677310B284CB}" srcOrd="7" destOrd="0" presId="urn:microsoft.com/office/officeart/2005/8/layout/radial6"/>
    <dgm:cxn modelId="{F54F36B2-7041-4D88-BD9F-1A2943265F92}" type="presParOf" srcId="{360DA367-DE89-496D-B443-528618972844}" destId="{846A1E43-D8CB-41D0-A34D-BCF02F1D3505}" srcOrd="8" destOrd="0" presId="urn:microsoft.com/office/officeart/2005/8/layout/radial6"/>
    <dgm:cxn modelId="{A0092D8A-4A5C-45A0-884C-1E55E561CEC7}" type="presParOf" srcId="{360DA367-DE89-496D-B443-528618972844}" destId="{ECD5D9F0-6285-4827-A2F8-445BE540677D}" srcOrd="9" destOrd="0" presId="urn:microsoft.com/office/officeart/2005/8/layout/radial6"/>
    <dgm:cxn modelId="{D9960F39-4182-4E00-9BC5-D0CA524C2785}" type="presParOf" srcId="{360DA367-DE89-496D-B443-528618972844}" destId="{05F7C3C0-3510-43FC-80A4-4816AFFA48BE}" srcOrd="10" destOrd="0" presId="urn:microsoft.com/office/officeart/2005/8/layout/radial6"/>
    <dgm:cxn modelId="{54122D7C-3B74-4CC0-94C1-E66E48CF87A9}" type="presParOf" srcId="{360DA367-DE89-496D-B443-528618972844}" destId="{5E7624A0-33B4-44CD-85D0-7F7CFD9FA84E}" srcOrd="11" destOrd="0" presId="urn:microsoft.com/office/officeart/2005/8/layout/radial6"/>
    <dgm:cxn modelId="{E2156A23-FBF8-401E-828F-CB726BF7E03E}" type="presParOf" srcId="{360DA367-DE89-496D-B443-528618972844}" destId="{3B2C630C-EFBC-49AD-8926-824F98C3DFDB}" srcOrd="12" destOrd="0" presId="urn:microsoft.com/office/officeart/2005/8/layout/radial6"/>
    <dgm:cxn modelId="{A5C46F7A-B281-490D-B5F3-3EFF89AAAADF}" type="presParOf" srcId="{360DA367-DE89-496D-B443-528618972844}" destId="{BB16E906-77C8-45FE-95B5-F1B8D608FB33}" srcOrd="13" destOrd="0" presId="urn:microsoft.com/office/officeart/2005/8/layout/radial6"/>
    <dgm:cxn modelId="{5DC70D94-8079-46D3-B4E9-09510B3DCDA4}" type="presParOf" srcId="{360DA367-DE89-496D-B443-528618972844}" destId="{A60897EC-8202-4A2D-9A7D-272350F8C46B}" srcOrd="14" destOrd="0" presId="urn:microsoft.com/office/officeart/2005/8/layout/radial6"/>
    <dgm:cxn modelId="{84283098-6BCA-4AAA-B446-EA9BD4383B0D}" type="presParOf" srcId="{360DA367-DE89-496D-B443-528618972844}" destId="{8EB11F22-CF61-40C8-9A41-0F38C7F17594}" srcOrd="15" destOrd="0" presId="urn:microsoft.com/office/officeart/2005/8/layout/radial6"/>
    <dgm:cxn modelId="{3530DBEC-4B53-4A4D-9E81-68FB4A96E203}" type="presParOf" srcId="{360DA367-DE89-496D-B443-528618972844}" destId="{27BB7823-233A-4251-93E9-3F60E9DD5E89}" srcOrd="16" destOrd="0" presId="urn:microsoft.com/office/officeart/2005/8/layout/radial6"/>
    <dgm:cxn modelId="{CCF61F26-655C-4B1C-9D4F-5E2795E1A996}" type="presParOf" srcId="{360DA367-DE89-496D-B443-528618972844}" destId="{51385231-B71B-4986-B097-3557147C9FD3}" srcOrd="17" destOrd="0" presId="urn:microsoft.com/office/officeart/2005/8/layout/radial6"/>
    <dgm:cxn modelId="{C9CE3C16-09D7-4F73-B96C-3639AAB2EC41}" type="presParOf" srcId="{360DA367-DE89-496D-B443-528618972844}" destId="{429FFBC8-8E7F-4D6A-B3DC-CC90D97C3823}" srcOrd="18" destOrd="0" presId="urn:microsoft.com/office/officeart/2005/8/layout/radial6"/>
    <dgm:cxn modelId="{4FB05B33-DAC8-4A43-BE66-22F38ED32261}" type="presParOf" srcId="{360DA367-DE89-496D-B443-528618972844}" destId="{7B915730-E3FB-45DC-AC4C-573B81429F6A}" srcOrd="19" destOrd="0" presId="urn:microsoft.com/office/officeart/2005/8/layout/radial6"/>
    <dgm:cxn modelId="{CB7199B9-46EF-4755-92DA-D52AF531C55D}" type="presParOf" srcId="{360DA367-DE89-496D-B443-528618972844}" destId="{09F45A54-BBB3-4DB1-A077-DA2EFCC687FF}" srcOrd="20" destOrd="0" presId="urn:microsoft.com/office/officeart/2005/8/layout/radial6"/>
    <dgm:cxn modelId="{F0AA3288-6988-4311-807F-EA7AB9892C01}" type="presParOf" srcId="{360DA367-DE89-496D-B443-528618972844}" destId="{62B8ACF3-7E48-488D-8EB6-87C761E1C669}" srcOrd="21" destOrd="0" presId="urn:microsoft.com/office/officeart/2005/8/layout/radial6"/>
    <dgm:cxn modelId="{B94EF5A9-1C72-4041-B4B8-85479290420C}" type="presParOf" srcId="{360DA367-DE89-496D-B443-528618972844}" destId="{D2E08A85-602D-43F8-B05B-E826557754A6}" srcOrd="22" destOrd="0" presId="urn:microsoft.com/office/officeart/2005/8/layout/radial6"/>
    <dgm:cxn modelId="{103633EF-DED0-4794-8CA7-0492E7998369}" type="presParOf" srcId="{360DA367-DE89-496D-B443-528618972844}" destId="{C6BB90A1-C76D-4D49-A4D8-248426984188}" srcOrd="23" destOrd="0" presId="urn:microsoft.com/office/officeart/2005/8/layout/radial6"/>
    <dgm:cxn modelId="{3367CBB7-3D5E-44E6-9FA3-150921926257}" type="presParOf" srcId="{360DA367-DE89-496D-B443-528618972844}" destId="{5CD92239-4FF0-4BAF-9A30-B8C47480FEBF}" srcOrd="24" destOrd="0" presId="urn:microsoft.com/office/officeart/2005/8/layout/radial6"/>
    <dgm:cxn modelId="{F9140593-DEEB-49F0-B2FF-A619733B71E1}" type="presParOf" srcId="{360DA367-DE89-496D-B443-528618972844}" destId="{C579F841-D084-453E-8C82-D21C2955850A}" srcOrd="25" destOrd="0" presId="urn:microsoft.com/office/officeart/2005/8/layout/radial6"/>
    <dgm:cxn modelId="{648A826E-7EE0-4FAF-BEC7-709758A770AC}" type="presParOf" srcId="{360DA367-DE89-496D-B443-528618972844}" destId="{E3AE2035-53EA-4BAC-A19A-E0356789F675}" srcOrd="26" destOrd="0" presId="urn:microsoft.com/office/officeart/2005/8/layout/radial6"/>
    <dgm:cxn modelId="{FF076E3E-7E64-4FC9-A793-80936686C0A2}" type="presParOf" srcId="{360DA367-DE89-496D-B443-528618972844}" destId="{3762CCC1-A917-4332-9B99-4277157A12AA}" srcOrd="27" destOrd="0" presId="urn:microsoft.com/office/officeart/2005/8/layout/radial6"/>
    <dgm:cxn modelId="{B7AD1AC4-A4C5-49C0-9224-9A43A5792668}" type="presParOf" srcId="{360DA367-DE89-496D-B443-528618972844}" destId="{3408CDDE-D63A-42B1-8607-9403CC33AEA8}" srcOrd="28" destOrd="0" presId="urn:microsoft.com/office/officeart/2005/8/layout/radial6"/>
    <dgm:cxn modelId="{F297A5BE-6EFA-43CF-96BC-A652C5B811E5}" type="presParOf" srcId="{360DA367-DE89-496D-B443-528618972844}" destId="{908B1D00-C224-440E-A22C-137586BF513B}" srcOrd="29" destOrd="0" presId="urn:microsoft.com/office/officeart/2005/8/layout/radial6"/>
    <dgm:cxn modelId="{D1D8F3FF-34C2-4846-BD6A-BEC26C9D1095}" type="presParOf" srcId="{360DA367-DE89-496D-B443-528618972844}" destId="{A7C7089A-E9D4-43F9-8962-7922B6E93162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7089A-E9D4-43F9-8962-7922B6E93162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14040000"/>
            <a:gd name="adj2" fmla="val 16200000"/>
            <a:gd name="adj3" fmla="val 275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2CCC1-A917-4332-9B99-4277157A12AA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11880000"/>
            <a:gd name="adj2" fmla="val 14040000"/>
            <a:gd name="adj3" fmla="val 27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92239-4FF0-4BAF-9A30-B8C47480FEBF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9720000"/>
            <a:gd name="adj2" fmla="val 11880000"/>
            <a:gd name="adj3" fmla="val 27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8ACF3-7E48-488D-8EB6-87C761E1C669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7560000"/>
            <a:gd name="adj2" fmla="val 9720000"/>
            <a:gd name="adj3" fmla="val 27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FFBC8-8E7F-4D6A-B3DC-CC90D97C3823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5400000"/>
            <a:gd name="adj2" fmla="val 7560000"/>
            <a:gd name="adj3" fmla="val 27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11F22-CF61-40C8-9A41-0F38C7F17594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3240000"/>
            <a:gd name="adj2" fmla="val 5400000"/>
            <a:gd name="adj3" fmla="val 275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C630C-EFBC-49AD-8926-824F98C3DFDB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1080000"/>
            <a:gd name="adj2" fmla="val 3240000"/>
            <a:gd name="adj3" fmla="val 27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5D9F0-6285-4827-A2F8-445BE540677D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20520000"/>
            <a:gd name="adj2" fmla="val 1080000"/>
            <a:gd name="adj3" fmla="val 27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A802D-7AB5-4063-A613-8175654B9644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18360000"/>
            <a:gd name="adj2" fmla="val 20520000"/>
            <a:gd name="adj3" fmla="val 27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8A4A1-A0C1-4CE3-98B3-2A678BA55E04}">
      <dsp:nvSpPr>
        <dsp:cNvPr id="0" name=""/>
        <dsp:cNvSpPr/>
      </dsp:nvSpPr>
      <dsp:spPr>
        <a:xfrm>
          <a:off x="1955262" y="464340"/>
          <a:ext cx="5204900" cy="5204900"/>
        </a:xfrm>
        <a:prstGeom prst="blockArc">
          <a:avLst>
            <a:gd name="adj1" fmla="val 16200000"/>
            <a:gd name="adj2" fmla="val 18360000"/>
            <a:gd name="adj3" fmla="val 27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781E6-27CD-4D55-9466-F17AFD34F7E0}">
      <dsp:nvSpPr>
        <dsp:cNvPr id="0" name=""/>
        <dsp:cNvSpPr/>
      </dsp:nvSpPr>
      <dsp:spPr>
        <a:xfrm>
          <a:off x="3553634" y="2033186"/>
          <a:ext cx="2008156" cy="2067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Áreas Gerais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Cine Brasil</a:t>
          </a:r>
        </a:p>
      </dsp:txBody>
      <dsp:txXfrm>
        <a:off x="3847722" y="2335921"/>
        <a:ext cx="1419980" cy="1461737"/>
      </dsp:txXfrm>
    </dsp:sp>
    <dsp:sp modelId="{F6E2C7F1-065F-40AF-AF61-FF67D2CAF2B4}">
      <dsp:nvSpPr>
        <dsp:cNvPr id="0" name=""/>
        <dsp:cNvSpPr/>
      </dsp:nvSpPr>
      <dsp:spPr>
        <a:xfrm>
          <a:off x="3786518" y="-300727"/>
          <a:ext cx="1542388" cy="16019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Educação</a:t>
          </a:r>
        </a:p>
      </dsp:txBody>
      <dsp:txXfrm>
        <a:off x="4012395" y="-66131"/>
        <a:ext cx="1090634" cy="1132727"/>
      </dsp:txXfrm>
    </dsp:sp>
    <dsp:sp modelId="{86E247DD-83D0-42A7-AB20-0F8BED35201E}">
      <dsp:nvSpPr>
        <dsp:cNvPr id="0" name=""/>
        <dsp:cNvSpPr/>
      </dsp:nvSpPr>
      <dsp:spPr>
        <a:xfrm>
          <a:off x="5295103" y="189441"/>
          <a:ext cx="1542388" cy="16019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Artes e humanidades</a:t>
          </a:r>
        </a:p>
      </dsp:txBody>
      <dsp:txXfrm>
        <a:off x="5520980" y="424037"/>
        <a:ext cx="1090634" cy="1132727"/>
      </dsp:txXfrm>
    </dsp:sp>
    <dsp:sp modelId="{69B83B4A-412D-40F4-ABE4-677310B284CB}">
      <dsp:nvSpPr>
        <dsp:cNvPr id="0" name=""/>
        <dsp:cNvSpPr/>
      </dsp:nvSpPr>
      <dsp:spPr>
        <a:xfrm>
          <a:off x="6227460" y="1472720"/>
          <a:ext cx="1542388" cy="16019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Ciências sociais, comunicação e informação</a:t>
          </a:r>
        </a:p>
      </dsp:txBody>
      <dsp:txXfrm>
        <a:off x="6453337" y="1707316"/>
        <a:ext cx="1090634" cy="1132727"/>
      </dsp:txXfrm>
    </dsp:sp>
    <dsp:sp modelId="{05F7C3C0-3510-43FC-80A4-4816AFFA48BE}">
      <dsp:nvSpPr>
        <dsp:cNvPr id="0" name=""/>
        <dsp:cNvSpPr/>
      </dsp:nvSpPr>
      <dsp:spPr>
        <a:xfrm>
          <a:off x="6227460" y="3058941"/>
          <a:ext cx="1542388" cy="16019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Negócios, administração e direito</a:t>
          </a:r>
        </a:p>
      </dsp:txBody>
      <dsp:txXfrm>
        <a:off x="6453337" y="3293537"/>
        <a:ext cx="1090634" cy="1132727"/>
      </dsp:txXfrm>
    </dsp:sp>
    <dsp:sp modelId="{BB16E906-77C8-45FE-95B5-F1B8D608FB33}">
      <dsp:nvSpPr>
        <dsp:cNvPr id="0" name=""/>
        <dsp:cNvSpPr/>
      </dsp:nvSpPr>
      <dsp:spPr>
        <a:xfrm>
          <a:off x="5295103" y="4342220"/>
          <a:ext cx="1542388" cy="16019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Ciências naturais, matemática e estatística</a:t>
          </a:r>
        </a:p>
      </dsp:txBody>
      <dsp:txXfrm>
        <a:off x="5520980" y="4576816"/>
        <a:ext cx="1090634" cy="1132727"/>
      </dsp:txXfrm>
    </dsp:sp>
    <dsp:sp modelId="{27BB7823-233A-4251-93E9-3F60E9DD5E89}">
      <dsp:nvSpPr>
        <dsp:cNvPr id="0" name=""/>
        <dsp:cNvSpPr/>
      </dsp:nvSpPr>
      <dsp:spPr>
        <a:xfrm>
          <a:off x="3786518" y="4832389"/>
          <a:ext cx="1542388" cy="16019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Computação e Tecnologias da Informação e Comunicação (TIC)</a:t>
          </a:r>
        </a:p>
      </dsp:txBody>
      <dsp:txXfrm>
        <a:off x="4012395" y="5066985"/>
        <a:ext cx="1090634" cy="1132727"/>
      </dsp:txXfrm>
    </dsp:sp>
    <dsp:sp modelId="{7B915730-E3FB-45DC-AC4C-573B81429F6A}">
      <dsp:nvSpPr>
        <dsp:cNvPr id="0" name=""/>
        <dsp:cNvSpPr/>
      </dsp:nvSpPr>
      <dsp:spPr>
        <a:xfrm>
          <a:off x="2277933" y="4342220"/>
          <a:ext cx="1542388" cy="16019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Engenharia, produção e construção</a:t>
          </a:r>
        </a:p>
      </dsp:txBody>
      <dsp:txXfrm>
        <a:off x="2503810" y="4576816"/>
        <a:ext cx="1090634" cy="1132727"/>
      </dsp:txXfrm>
    </dsp:sp>
    <dsp:sp modelId="{D2E08A85-602D-43F8-B05B-E826557754A6}">
      <dsp:nvSpPr>
        <dsp:cNvPr id="0" name=""/>
        <dsp:cNvSpPr/>
      </dsp:nvSpPr>
      <dsp:spPr>
        <a:xfrm>
          <a:off x="1345576" y="3058941"/>
          <a:ext cx="1542388" cy="16019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Agricultura, silvicultura, pesca e veterinária</a:t>
          </a:r>
        </a:p>
      </dsp:txBody>
      <dsp:txXfrm>
        <a:off x="1571453" y="3293537"/>
        <a:ext cx="1090634" cy="1132727"/>
      </dsp:txXfrm>
    </dsp:sp>
    <dsp:sp modelId="{C579F841-D084-453E-8C82-D21C2955850A}">
      <dsp:nvSpPr>
        <dsp:cNvPr id="0" name=""/>
        <dsp:cNvSpPr/>
      </dsp:nvSpPr>
      <dsp:spPr>
        <a:xfrm>
          <a:off x="1345576" y="1472720"/>
          <a:ext cx="1542388" cy="16019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Saúde e bem-estar</a:t>
          </a:r>
        </a:p>
      </dsp:txBody>
      <dsp:txXfrm>
        <a:off x="1571453" y="1707316"/>
        <a:ext cx="1090634" cy="1132727"/>
      </dsp:txXfrm>
    </dsp:sp>
    <dsp:sp modelId="{3408CDDE-D63A-42B1-8607-9403CC33AEA8}">
      <dsp:nvSpPr>
        <dsp:cNvPr id="0" name=""/>
        <dsp:cNvSpPr/>
      </dsp:nvSpPr>
      <dsp:spPr>
        <a:xfrm>
          <a:off x="2277933" y="189441"/>
          <a:ext cx="1542388" cy="16019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Serviços</a:t>
          </a:r>
        </a:p>
      </dsp:txBody>
      <dsp:txXfrm>
        <a:off x="2503810" y="424037"/>
        <a:ext cx="1090634" cy="1132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0.09996</cdr:x>
      <cdr:y>0.86423</cdr:y>
    </cdr:from>
    <cdr:to>
      <cdr:x>0.92988</cdr:x>
      <cdr:y>0.95386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55BBE2F-43C5-4E5C-9231-79291E731AB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86248" y="4707924"/>
          <a:ext cx="9848335" cy="48826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69487A4-5B8B-4887-B2E2-C7B9DC7FA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53773F-A3D2-48A0-9B1B-961DBE25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BB7DA-FD4D-40C5-AABA-F45971453E10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00F169-3C6C-440B-90B2-C5F6EDDE80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B226B4-DBF5-4AC5-93F6-FE84ADCBA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90F47-59CC-4F88-BA99-CC138100E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202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D9CC0-8459-47B4-9ED9-B4FD478DAC1F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AD60C-0DD5-4BE1-9FB2-7A7650121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7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Especial: 6 IES – 18 cursos – 313 inscritos e 259 presentes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CENTRO UNIVERSITÁRIO DE BRUSQUE / 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CENTRO UNIVERSITÁRIO FUNDAÇÃO SANTO ANDRÉ / 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FACULDADE DA FUNDAÇÃO EDUCACIONAL ARAÇATUBA / 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FACULDADE DE FILOSOFIA CIÊNCIAS E LETRAS DE PENÁPOLIS /SP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FACULDADE MUNICIPAL DE EDUCAÇÃO E MEIO AMBIENTE / 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FACULDADES DE DRACENA / 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Especial: 6 IES – 18 cursos – 313 inscritos e 259 presentes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CENTRO UNIVERSITÁRIO DE BRUSQUE / 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CENTRO UNIVERSITÁRIO FUNDAÇÃO SANTO ANDRÉ / 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FACULDADE DA FUNDAÇÃO EDUCACIONAL ARAÇATUBA / 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latin typeface="+mn-lt"/>
              </a:rPr>
              <a:t>FACULDADE DE FILOSOFIA CIÊNCIAS E LETRAS DE PENÁPOLIS /SP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FACULDADE MUNICIPAL DE EDUCAÇÃO E MEIO AMBIENTE / 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FACULDADES DE DRACENA / 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8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4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AD60C-0DD5-4BE1-9FB2-7A765012106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16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E54C4C-8332-4B78-B8BC-9228FB62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56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3627894-846F-46B9-9E92-4ADC6DA36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4177434-D9B8-4E6C-B1BF-BC1C72DA6A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4749" y="199505"/>
            <a:ext cx="5367251" cy="561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8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8487159-E370-4F5A-B483-501896791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560313-7CAA-4182-8FB0-CF7EBCD0083C}"/>
              </a:ext>
            </a:extLst>
          </p:cNvPr>
          <p:cNvSpPr/>
          <p:nvPr userDrawn="1"/>
        </p:nvSpPr>
        <p:spPr>
          <a:xfrm>
            <a:off x="340822" y="266008"/>
            <a:ext cx="5644342" cy="5623560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08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A86E546-2EBC-4819-BFFA-D3A6C6D38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D74F4F43-B6EC-97DF-9289-812F383DC5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560" y="123477"/>
            <a:ext cx="874684" cy="374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6CA18C3-01B3-C2C9-D5B1-10F2C12B49EA}"/>
              </a:ext>
            </a:extLst>
          </p:cNvPr>
          <p:cNvCxnSpPr>
            <a:cxnSpLocks/>
          </p:cNvCxnSpPr>
          <p:nvPr userDrawn="1"/>
        </p:nvCxnSpPr>
        <p:spPr>
          <a:xfrm>
            <a:off x="83289" y="644111"/>
            <a:ext cx="12025423" cy="0"/>
          </a:xfrm>
          <a:prstGeom prst="line">
            <a:avLst/>
          </a:prstGeom>
          <a:ln w="25400">
            <a:solidFill>
              <a:srgbClr val="003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21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E13E3B-56F4-45A2-937E-8B6FC31A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D76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079B886-F596-4C50-B9C8-43714FB09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1"/>
          <a:stretch/>
        </p:blipFill>
        <p:spPr>
          <a:xfrm>
            <a:off x="324196" y="6192976"/>
            <a:ext cx="648393" cy="4641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F6291C4-65BA-2B25-792C-75FEAF79F5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560" y="123477"/>
            <a:ext cx="874684" cy="374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1922AC0-16B6-ABFE-063B-DC808FDDE474}"/>
              </a:ext>
            </a:extLst>
          </p:cNvPr>
          <p:cNvCxnSpPr>
            <a:cxnSpLocks/>
          </p:cNvCxnSpPr>
          <p:nvPr userDrawn="1"/>
        </p:nvCxnSpPr>
        <p:spPr>
          <a:xfrm>
            <a:off x="83289" y="644111"/>
            <a:ext cx="12025423" cy="0"/>
          </a:xfrm>
          <a:prstGeom prst="line">
            <a:avLst/>
          </a:prstGeom>
          <a:ln w="25400">
            <a:solidFill>
              <a:srgbClr val="003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22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E13E3B-56F4-45A2-937E-8B6FC31A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D76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AA6847D-22F7-4E07-B95C-DDD52697A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1"/>
          <a:stretch/>
        </p:blipFill>
        <p:spPr>
          <a:xfrm>
            <a:off x="324196" y="6192976"/>
            <a:ext cx="648393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9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</a:t>
            </a:r>
            <a:r>
              <a:rPr lang="pt-BR" sz="2600" b="1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– Nível 1</a:t>
            </a:r>
            <a:endParaRPr lang="pt-BR" sz="2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amet, consectetur adipiscing elit. Nulla sollicitudin felis nisi, a maximus nunc aliquet in. Nunc ullamcorper neque metus, et dignissim dui vulputate in. Praesent vulputate in sapien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aliquet. Nam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vitae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sagittis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iaculis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sit amet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tristique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Cras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lacinia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elit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imperdiet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Nulla et libero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augue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maximus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finibus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non elit.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id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odio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turpis.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Enem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sit amet, consectetur adipiscing elit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sit amet, consectetur adipiscing elit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Título – Nível</a:t>
            </a:r>
            <a:r>
              <a:rPr lang="pt-BR" sz="2300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2</a:t>
            </a:r>
            <a:endParaRPr lang="pt-BR" sz="2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29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19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264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9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3627894-846F-46B9-9E92-4ADC6DA36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4177434-D9B8-4E6C-B1BF-BC1C72DA6A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4749" y="199505"/>
            <a:ext cx="5367251" cy="561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480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2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0"/>
            <a:ext cx="5775158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070273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58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-8892"/>
            <a:ext cx="5775158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983631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0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2" y="1"/>
            <a:ext cx="5775158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84153" y="1"/>
            <a:ext cx="2315896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04" y="2171700"/>
            <a:ext cx="577515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672037" y="3609477"/>
            <a:ext cx="2315896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65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65" y="1217386"/>
            <a:ext cx="77724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5816102" y="1228897"/>
            <a:ext cx="3198272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3749936" y="2696168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7793082" y="-58546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36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8" y="1690372"/>
            <a:ext cx="6367563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819272" y="3277552"/>
            <a:ext cx="2553456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1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6" y="0"/>
            <a:ext cx="3609474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261601" y="1401912"/>
            <a:ext cx="19303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7366003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634169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6" y="1244600"/>
            <a:ext cx="561340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49455" y="2374613"/>
            <a:ext cx="1662545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0" y="3340100"/>
            <a:ext cx="6254045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77" y="2552700"/>
            <a:ext cx="6262255" cy="43053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826000" y="4140200"/>
            <a:ext cx="2540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8419923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95" y="3340100"/>
            <a:ext cx="6254045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1284728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6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5" y="0"/>
            <a:ext cx="9113621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6705601" y="3265715"/>
            <a:ext cx="41147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812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21437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8487159-E370-4F5A-B483-501896791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560313-7CAA-4182-8FB0-CF7EBCD0083C}"/>
              </a:ext>
            </a:extLst>
          </p:cNvPr>
          <p:cNvSpPr/>
          <p:nvPr userDrawn="1"/>
        </p:nvSpPr>
        <p:spPr>
          <a:xfrm>
            <a:off x="340822" y="266008"/>
            <a:ext cx="5644342" cy="5623560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985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099300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4248150" y="-3"/>
            <a:ext cx="3695702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6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9" y="2010499"/>
            <a:ext cx="87884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288817" y="1844643"/>
            <a:ext cx="3784595" cy="506907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5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996165"/>
            <a:ext cx="87884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461343" y="1877659"/>
            <a:ext cx="3652903" cy="5020098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63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3922" y="1031420"/>
            <a:ext cx="5358757" cy="65484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51302" y="2844800"/>
            <a:ext cx="4089398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31300" y="2756220"/>
            <a:ext cx="3060700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66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803868"/>
            <a:ext cx="7870371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256" y="2079171"/>
            <a:ext cx="5072743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4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7685" y="2122077"/>
            <a:ext cx="39441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7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3628" y="2274475"/>
            <a:ext cx="40203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103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079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E54C4C-8332-4B78-B8BC-9228FB62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29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A86E546-2EBC-4819-BFFA-D3A6C6D38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F91CA42-8AC5-41D5-9C9D-F2862445309D}"/>
              </a:ext>
            </a:extLst>
          </p:cNvPr>
          <p:cNvSpPr/>
          <p:nvPr userDrawn="1"/>
        </p:nvSpPr>
        <p:spPr>
          <a:xfrm>
            <a:off x="324196" y="785556"/>
            <a:ext cx="11421688" cy="54032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321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3627894-846F-46B9-9E92-4ADC6DA36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4177434-D9B8-4E6C-B1BF-BC1C72DA6A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4749" y="199505"/>
            <a:ext cx="5367251" cy="561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557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8487159-E370-4F5A-B483-501896791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560313-7CAA-4182-8FB0-CF7EBCD0083C}"/>
              </a:ext>
            </a:extLst>
          </p:cNvPr>
          <p:cNvSpPr/>
          <p:nvPr userDrawn="1"/>
        </p:nvSpPr>
        <p:spPr>
          <a:xfrm>
            <a:off x="340822" y="266008"/>
            <a:ext cx="5644342" cy="5623560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252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A86E546-2EBC-4819-BFFA-D3A6C6D38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F91CA42-8AC5-41D5-9C9D-F2862445309D}"/>
              </a:ext>
            </a:extLst>
          </p:cNvPr>
          <p:cNvSpPr/>
          <p:nvPr userDrawn="1"/>
        </p:nvSpPr>
        <p:spPr>
          <a:xfrm>
            <a:off x="324196" y="785556"/>
            <a:ext cx="11421688" cy="54032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49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E13E3B-56F4-45A2-937E-8B6FC31A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D76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A869D0-3679-489B-84A6-E01D8E884B52}"/>
              </a:ext>
            </a:extLst>
          </p:cNvPr>
          <p:cNvSpPr/>
          <p:nvPr userDrawn="1"/>
        </p:nvSpPr>
        <p:spPr>
          <a:xfrm>
            <a:off x="324196" y="785556"/>
            <a:ext cx="11421688" cy="54032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079B886-F596-4C50-B9C8-43714FB09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1"/>
          <a:stretch/>
        </p:blipFill>
        <p:spPr>
          <a:xfrm>
            <a:off x="324196" y="6192976"/>
            <a:ext cx="648393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6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E13E3B-56F4-45A2-937E-8B6FC31A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D76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AA6847D-22F7-4E07-B95C-DDD52697A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1"/>
          <a:stretch/>
        </p:blipFill>
        <p:spPr>
          <a:xfrm>
            <a:off x="324196" y="6192976"/>
            <a:ext cx="648393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04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6EA5979-07B7-4730-8D0A-8C202FCB2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74" y="6192976"/>
            <a:ext cx="2557835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32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E54C4C-8332-4B78-B8BC-9228FB62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01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3627894-846F-46B9-9E92-4ADC6DA36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4177434-D9B8-4E6C-B1BF-BC1C72DA6A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4749" y="199505"/>
            <a:ext cx="5367251" cy="561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17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8487159-E370-4F5A-B483-501896791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560313-7CAA-4182-8FB0-CF7EBCD0083C}"/>
              </a:ext>
            </a:extLst>
          </p:cNvPr>
          <p:cNvSpPr/>
          <p:nvPr userDrawn="1"/>
        </p:nvSpPr>
        <p:spPr>
          <a:xfrm>
            <a:off x="340822" y="266008"/>
            <a:ext cx="5644342" cy="5623560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194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A86E546-2EBC-4819-BFFA-D3A6C6D38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F91CA42-8AC5-41D5-9C9D-F2862445309D}"/>
              </a:ext>
            </a:extLst>
          </p:cNvPr>
          <p:cNvSpPr/>
          <p:nvPr userDrawn="1"/>
        </p:nvSpPr>
        <p:spPr>
          <a:xfrm>
            <a:off x="324196" y="760617"/>
            <a:ext cx="11421688" cy="54032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91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E13E3B-56F4-45A2-937E-8B6FC31A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D76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A869D0-3679-489B-84A6-E01D8E884B52}"/>
              </a:ext>
            </a:extLst>
          </p:cNvPr>
          <p:cNvSpPr/>
          <p:nvPr userDrawn="1"/>
        </p:nvSpPr>
        <p:spPr>
          <a:xfrm>
            <a:off x="324196" y="785556"/>
            <a:ext cx="11421688" cy="54032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079B886-F596-4C50-B9C8-43714FB09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1"/>
          <a:stretch/>
        </p:blipFill>
        <p:spPr>
          <a:xfrm>
            <a:off x="324196" y="6192976"/>
            <a:ext cx="648393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9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61949C-B583-93D6-C109-D9592192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A907-2F30-464A-A57C-229F990AF8DE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D60810-6E91-0EF3-FA61-0CF78AAC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55C4C9-468B-4921-2694-020E1E13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7090-E41E-4282-9035-5778FF16D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710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E13E3B-56F4-45A2-937E-8B6FC31A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D76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A869D0-3679-489B-84A6-E01D8E884B52}"/>
              </a:ext>
            </a:extLst>
          </p:cNvPr>
          <p:cNvSpPr/>
          <p:nvPr userDrawn="1"/>
        </p:nvSpPr>
        <p:spPr>
          <a:xfrm>
            <a:off x="324196" y="785556"/>
            <a:ext cx="11421688" cy="54032"/>
          </a:xfrm>
          <a:prstGeom prst="rect">
            <a:avLst/>
          </a:prstGeom>
          <a:solidFill>
            <a:srgbClr val="003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079B886-F596-4C50-B9C8-43714FB09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1"/>
          <a:stretch/>
        </p:blipFill>
        <p:spPr>
          <a:xfrm>
            <a:off x="324196" y="6192976"/>
            <a:ext cx="648393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48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84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E13E3B-56F4-45A2-937E-8B6FC31A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D76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AA6847D-22F7-4E07-B95C-DDD52697A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1"/>
          <a:stretch/>
        </p:blipFill>
        <p:spPr>
          <a:xfrm>
            <a:off x="324196" y="6192976"/>
            <a:ext cx="648393" cy="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C56CB-415E-2BC1-1817-017A5A97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FF51E8-ABAC-A1B0-54CE-EB48B2D1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2BB91A-9028-7766-C0EF-90DD7733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AB95-E55C-41C1-9879-9E364EA5D330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44383B-43A1-D019-4AAE-CE69B251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1C85EC-29CC-BD79-022B-B7241363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DD37-FB05-4F3B-BEED-DE9DAD38E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72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E54C4C-8332-4B78-B8BC-9228FB62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76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D7F720-31AB-4053-84A1-144738036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7840" y="61790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07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2" r:id="rId3"/>
    <p:sldLayoutId id="2147483655" r:id="rId4"/>
    <p:sldLayoutId id="2147483657" r:id="rId5"/>
    <p:sldLayoutId id="2147483659" r:id="rId6"/>
    <p:sldLayoutId id="2147483737" r:id="rId7"/>
    <p:sldLayoutId id="214748373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D7F720-31AB-4053-84A1-144738036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7840" y="61790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30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694" y="6629400"/>
            <a:ext cx="430282" cy="147412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2785AFD-39B6-4F07-AD23-04335D7DB00A}"/>
              </a:ext>
            </a:extLst>
          </p:cNvPr>
          <p:cNvCxnSpPr>
            <a:cxnSpLocks/>
          </p:cNvCxnSpPr>
          <p:nvPr userDrawn="1"/>
        </p:nvCxnSpPr>
        <p:spPr>
          <a:xfrm>
            <a:off x="0" y="6727610"/>
            <a:ext cx="116332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2785AFD-39B6-4F07-AD23-04335D7DB00A}"/>
              </a:ext>
            </a:extLst>
          </p:cNvPr>
          <p:cNvCxnSpPr>
            <a:cxnSpLocks/>
          </p:cNvCxnSpPr>
          <p:nvPr userDrawn="1"/>
        </p:nvCxnSpPr>
        <p:spPr>
          <a:xfrm>
            <a:off x="0" y="637251"/>
            <a:ext cx="121920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09AD676-6EF2-4724-9811-8F570CBD764A}"/>
              </a:ext>
            </a:extLst>
          </p:cNvPr>
          <p:cNvSpPr/>
          <p:nvPr userDrawn="1"/>
        </p:nvSpPr>
        <p:spPr>
          <a:xfrm>
            <a:off x="11726628" y="246094"/>
            <a:ext cx="48230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fld id="{86CB4B4D-7CA3-9044-876B-883B54F8677D}" type="slidenum">
              <a:rPr lang="pt-BR" sz="1200" smtClean="0">
                <a:solidFill>
                  <a:schemeClr val="accent1">
                    <a:lumMod val="75000"/>
                  </a:schemeClr>
                </a:solidFill>
                <a:latin typeface="Arial Nova Cond Light" panose="020B0306020202020204" pitchFamily="34" charset="0"/>
              </a:rPr>
              <a:pPr algn="r"/>
              <a:t>‹nº›</a:t>
            </a:fld>
            <a:endParaRPr lang="pt-BR" sz="1200" dirty="0">
              <a:solidFill>
                <a:schemeClr val="accent1">
                  <a:lumMod val="75000"/>
                </a:schemeClr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93E6BD-5D61-48FE-80BC-E03A6CCF21BB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99" y="120229"/>
            <a:ext cx="776235" cy="43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2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D7F720-31AB-4053-84A1-144738036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7840" y="61790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854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9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D7F720-31AB-4053-84A1-144738036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7840" y="61790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FA56A6FF-9A68-4F03-AA80-BE0D31C68D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7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8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hyperlink" Target="https://mecsp.metasix.solutions/portal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79BF56D-A8D3-4B16-A8B5-AA613F06CFED}"/>
              </a:ext>
            </a:extLst>
          </p:cNvPr>
          <p:cNvSpPr txBox="1"/>
          <p:nvPr/>
        </p:nvSpPr>
        <p:spPr>
          <a:xfrm>
            <a:off x="528957" y="3057913"/>
            <a:ext cx="92676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Calibri"/>
                <a:ea typeface="Verdana"/>
                <a:cs typeface="Calibri"/>
              </a:rPr>
              <a:t>Avaliação da Educação Superior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26A494-B2D8-4277-B238-15B9000C2156}"/>
              </a:ext>
            </a:extLst>
          </p:cNvPr>
          <p:cNvSpPr txBox="1"/>
          <p:nvPr/>
        </p:nvSpPr>
        <p:spPr>
          <a:xfrm>
            <a:off x="553497" y="5199507"/>
            <a:ext cx="56667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Calibri"/>
                <a:ea typeface="Verdana"/>
                <a:cs typeface="Calibri"/>
              </a:rPr>
              <a:t>Ulysses Tavares Teixeira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Calibri"/>
                <a:ea typeface="Verdana"/>
                <a:cs typeface="Calibri"/>
              </a:rPr>
              <a:t>Diretor de Avaliação da Educação Superior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807B1D-73D1-4D3E-B85A-0887581946C8}"/>
              </a:ext>
            </a:extLst>
          </p:cNvPr>
          <p:cNvSpPr txBox="1"/>
          <p:nvPr/>
        </p:nvSpPr>
        <p:spPr>
          <a:xfrm>
            <a:off x="553497" y="5907393"/>
            <a:ext cx="359415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Calibri"/>
                <a:ea typeface="Verdana"/>
                <a:cs typeface="Calibri"/>
              </a:rPr>
              <a:t>Brasília (DF) | Outubro | 2023</a:t>
            </a:r>
          </a:p>
        </p:txBody>
      </p:sp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82CBF080-04AD-468E-B6D7-87DD7583D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43" y="787312"/>
            <a:ext cx="4288774" cy="1062826"/>
          </a:xfrm>
          <a:prstGeom prst="rect">
            <a:avLst/>
          </a:prstGeom>
        </p:spPr>
      </p:pic>
      <p:pic>
        <p:nvPicPr>
          <p:cNvPr id="13" name="Imagem 1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9520ECE-00E3-4F19-B5CA-688BA28D4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74" y="6192976"/>
            <a:ext cx="2557835" cy="4641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B4F5E3F-C74F-8629-773B-E82D8CBC7D7E}"/>
              </a:ext>
            </a:extLst>
          </p:cNvPr>
          <p:cNvSpPr txBox="1"/>
          <p:nvPr/>
        </p:nvSpPr>
        <p:spPr>
          <a:xfrm>
            <a:off x="528955" y="3886658"/>
            <a:ext cx="1122160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kumimoji="0" sz="2800" b="1" i="0" u="none" strike="noStrike" cap="none" spc="0" normalizeH="0" baseline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/>
            <a:r>
              <a:rPr lang="pt-BR" dirty="0"/>
              <a:t>Audiência Pública: O Futuro das Universidades Comunitárias</a:t>
            </a:r>
          </a:p>
          <a:p>
            <a:r>
              <a:rPr lang="pt-BR" sz="1800" dirty="0"/>
              <a:t>Reunião conjunta das Comissões de Educação e de Legislação Participativa da Câmara dos Deputados</a:t>
            </a:r>
          </a:p>
        </p:txBody>
      </p:sp>
    </p:spTree>
    <p:extLst>
      <p:ext uri="{BB962C8B-B14F-4D97-AF65-F5344CB8AC3E}">
        <p14:creationId xmlns:p14="http://schemas.microsoft.com/office/powerpoint/2010/main" val="221755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D927C4A-BFB2-6F32-A5D7-49F10F0ECB58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66700" algn="l"/>
                <a:tab pos="7262813" algn="l"/>
              </a:tabLst>
            </a:pPr>
            <a:r>
              <a:rPr lang="en-US" sz="4700" b="1" dirty="0">
                <a:latin typeface="+mj-lt"/>
                <a:ea typeface="+mj-ea"/>
                <a:cs typeface="+mj-cs"/>
              </a:rPr>
              <a:t>Perspectivas para o </a:t>
            </a:r>
            <a:r>
              <a:rPr lang="en-US" sz="4700" b="1" dirty="0" err="1">
                <a:latin typeface="+mj-lt"/>
                <a:ea typeface="+mj-ea"/>
                <a:cs typeface="+mj-cs"/>
              </a:rPr>
              <a:t>futuro</a:t>
            </a:r>
            <a:r>
              <a:rPr lang="en-US" sz="4700" b="1" dirty="0"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66700" algn="l"/>
                <a:tab pos="7262813" algn="l"/>
              </a:tabLst>
            </a:pPr>
            <a:r>
              <a:rPr lang="en-US" sz="4700" b="1" dirty="0" err="1">
                <a:latin typeface="+mj-lt"/>
                <a:ea typeface="+mj-ea"/>
                <a:cs typeface="+mj-cs"/>
              </a:rPr>
              <a:t>Aperfeiçoar</a:t>
            </a:r>
            <a:r>
              <a:rPr lang="en-US" sz="4700" b="1" dirty="0">
                <a:latin typeface="+mj-lt"/>
                <a:ea typeface="+mj-ea"/>
                <a:cs typeface="+mj-cs"/>
              </a:rPr>
              <a:t> os </a:t>
            </a:r>
            <a:r>
              <a:rPr lang="en-US" sz="4700" b="1" dirty="0" err="1">
                <a:latin typeface="+mj-lt"/>
                <a:ea typeface="+mj-ea"/>
                <a:cs typeface="+mj-cs"/>
              </a:rPr>
              <a:t>instrumentos</a:t>
            </a:r>
            <a:r>
              <a:rPr lang="en-US" sz="4700" b="1" dirty="0">
                <a:latin typeface="+mj-lt"/>
                <a:ea typeface="+mj-ea"/>
                <a:cs typeface="+mj-cs"/>
              </a:rPr>
              <a:t> de </a:t>
            </a:r>
            <a:r>
              <a:rPr lang="en-US" sz="4700" b="1" dirty="0" err="1">
                <a:latin typeface="+mj-lt"/>
                <a:ea typeface="+mj-ea"/>
                <a:cs typeface="+mj-cs"/>
              </a:rPr>
              <a:t>avaliação</a:t>
            </a:r>
            <a:r>
              <a:rPr lang="en-US" sz="4700" b="1" dirty="0">
                <a:latin typeface="+mj-lt"/>
                <a:ea typeface="+mj-ea"/>
                <a:cs typeface="+mj-cs"/>
              </a:rPr>
              <a:t> do Sinaes</a:t>
            </a:r>
            <a:endParaRPr lang="en-US" sz="4700" i="0" u="none" strike="noStrike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1D5686-A1C8-0859-5F66-15182D048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59E34DD-EFF9-7D25-E5A2-5AD3DD4AE564}"/>
              </a:ext>
            </a:extLst>
          </p:cNvPr>
          <p:cNvSpPr txBox="1"/>
          <p:nvPr/>
        </p:nvSpPr>
        <p:spPr>
          <a:xfrm>
            <a:off x="4800601" y="5440473"/>
            <a:ext cx="6097712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pt-BR" sz="200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126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57DB78F-6F0C-E6B4-F31C-F84CEC9EC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BCB6D7-6606-12B4-DF35-7FE59613C217}"/>
              </a:ext>
            </a:extLst>
          </p:cNvPr>
          <p:cNvSpPr txBox="1"/>
          <p:nvPr/>
        </p:nvSpPr>
        <p:spPr>
          <a:xfrm>
            <a:off x="285241" y="31307"/>
            <a:ext cx="1131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 e complexificação do sistema de educação superior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F50DFC-D553-AAC4-E2DB-00043B202E60}"/>
              </a:ext>
            </a:extLst>
          </p:cNvPr>
          <p:cNvSpPr txBox="1"/>
          <p:nvPr/>
        </p:nvSpPr>
        <p:spPr>
          <a:xfrm>
            <a:off x="7901126" y="6580472"/>
            <a:ext cx="43618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Fonte: Elaboração própria, com base em </a:t>
            </a:r>
            <a:r>
              <a:rPr lang="pt-BR" sz="1000" dirty="0" err="1"/>
              <a:t>microdados</a:t>
            </a:r>
            <a:r>
              <a:rPr lang="pt-BR" sz="1000" dirty="0"/>
              <a:t> do CES | Inep, 2022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7BF7AE-5DAE-8A78-66CD-78F85246AA50}"/>
              </a:ext>
            </a:extLst>
          </p:cNvPr>
          <p:cNvSpPr txBox="1"/>
          <p:nvPr/>
        </p:nvSpPr>
        <p:spPr>
          <a:xfrm>
            <a:off x="2764017" y="686416"/>
            <a:ext cx="666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6700" algn="l"/>
              </a:tabLst>
              <a:defRPr/>
            </a:pPr>
            <a:r>
              <a:rPr lang="en-US" sz="1800" b="1" kern="1200" dirty="0">
                <a:solidFill>
                  <a:schemeClr val="tx2"/>
                </a:solidFill>
                <a:ea typeface="+mj-ea"/>
                <a:cs typeface="+mj-cs"/>
              </a:rPr>
              <a:t>DADOS GERAIS DA EDUCAÇÃO SUPERIOR </a:t>
            </a: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| </a:t>
            </a:r>
            <a:r>
              <a:rPr lang="en-US" sz="1800" b="1" kern="1200" dirty="0">
                <a:solidFill>
                  <a:schemeClr val="tx2"/>
                </a:solidFill>
                <a:ea typeface="+mj-ea"/>
                <a:cs typeface="+mj-cs"/>
              </a:rPr>
              <a:t>BRASIL | 2003-2021</a:t>
            </a:r>
            <a:endParaRPr lang="en-US" sz="1800" kern="12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E172883-9A3C-474F-B9A4-F7F3A43D4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011500"/>
              </p:ext>
            </p:extLst>
          </p:nvPr>
        </p:nvGraphicFramePr>
        <p:xfrm>
          <a:off x="285242" y="1840672"/>
          <a:ext cx="11221948" cy="497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088ECEC-E220-5F76-F9D1-985C28403266}"/>
              </a:ext>
            </a:extLst>
          </p:cNvPr>
          <p:cNvSpPr txBox="1"/>
          <p:nvPr/>
        </p:nvSpPr>
        <p:spPr>
          <a:xfrm>
            <a:off x="344616" y="1446392"/>
            <a:ext cx="78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Totais: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4DB308-F57E-C558-451B-C7CD88D0FE41}"/>
              </a:ext>
            </a:extLst>
          </p:cNvPr>
          <p:cNvSpPr txBox="1"/>
          <p:nvPr/>
        </p:nvSpPr>
        <p:spPr>
          <a:xfrm rot="-2700000">
            <a:off x="1128154" y="1495309"/>
            <a:ext cx="78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1.859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71316D7-10B9-54A8-E700-C6D1731A9958}"/>
              </a:ext>
            </a:extLst>
          </p:cNvPr>
          <p:cNvSpPr txBox="1"/>
          <p:nvPr/>
        </p:nvSpPr>
        <p:spPr>
          <a:xfrm rot="-2700000">
            <a:off x="2039853" y="1495310"/>
            <a:ext cx="78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9.909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BA7B99-2734-9697-B9AB-4BDAD97C3537}"/>
              </a:ext>
            </a:extLst>
          </p:cNvPr>
          <p:cNvSpPr txBox="1"/>
          <p:nvPr/>
        </p:nvSpPr>
        <p:spPr>
          <a:xfrm rot="-2700000">
            <a:off x="2931466" y="1495311"/>
            <a:ext cx="78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6.597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2AE5C5-C62F-0F62-2255-7D7D04719E7B}"/>
              </a:ext>
            </a:extLst>
          </p:cNvPr>
          <p:cNvSpPr txBox="1"/>
          <p:nvPr/>
        </p:nvSpPr>
        <p:spPr>
          <a:xfrm rot="-2700000">
            <a:off x="3735350" y="1513452"/>
            <a:ext cx="78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1.143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3BD07A2-E07A-ECBD-B422-985410C1E18F}"/>
              </a:ext>
            </a:extLst>
          </p:cNvPr>
          <p:cNvSpPr txBox="1"/>
          <p:nvPr/>
        </p:nvSpPr>
        <p:spPr>
          <a:xfrm rot="-2700000">
            <a:off x="4599454" y="1360832"/>
            <a:ext cx="1167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3.936.933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13F3B7E-C472-3932-FC3A-16CDED37A5F3}"/>
              </a:ext>
            </a:extLst>
          </p:cNvPr>
          <p:cNvSpPr txBox="1"/>
          <p:nvPr/>
        </p:nvSpPr>
        <p:spPr>
          <a:xfrm rot="-2700000">
            <a:off x="5434616" y="1441206"/>
            <a:ext cx="936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268.816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8CFA3A-DA48-C1AD-D66A-7A5ACC0D5EEF}"/>
              </a:ext>
            </a:extLst>
          </p:cNvPr>
          <p:cNvSpPr txBox="1"/>
          <p:nvPr/>
        </p:nvSpPr>
        <p:spPr>
          <a:xfrm rot="-2700000">
            <a:off x="6392158" y="1495305"/>
            <a:ext cx="78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2.574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450438-3280-B625-CD73-6BB8665C881D}"/>
              </a:ext>
            </a:extLst>
          </p:cNvPr>
          <p:cNvSpPr txBox="1"/>
          <p:nvPr/>
        </p:nvSpPr>
        <p:spPr>
          <a:xfrm rot="-2700000">
            <a:off x="7184290" y="1417824"/>
            <a:ext cx="10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25.784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6C1747C-2BB3-6E75-1549-1851870902DD}"/>
              </a:ext>
            </a:extLst>
          </p:cNvPr>
          <p:cNvSpPr txBox="1"/>
          <p:nvPr/>
        </p:nvSpPr>
        <p:spPr>
          <a:xfrm rot="-2700000">
            <a:off x="8123119" y="1477168"/>
            <a:ext cx="78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7.727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8945F2F-EAA6-F95D-1352-E0C31BEE4340}"/>
              </a:ext>
            </a:extLst>
          </p:cNvPr>
          <p:cNvSpPr txBox="1"/>
          <p:nvPr/>
        </p:nvSpPr>
        <p:spPr>
          <a:xfrm rot="-2700000">
            <a:off x="8953507" y="1513453"/>
            <a:ext cx="78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9.574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3BAE784-3969-9281-6033-1C97F1E81754}"/>
              </a:ext>
            </a:extLst>
          </p:cNvPr>
          <p:cNvSpPr txBox="1"/>
          <p:nvPr/>
        </p:nvSpPr>
        <p:spPr>
          <a:xfrm rot="-2700000">
            <a:off x="9798516" y="1289439"/>
            <a:ext cx="119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8.986.554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5B2DC06-4990-9B2A-8EA2-6145004841A6}"/>
              </a:ext>
            </a:extLst>
          </p:cNvPr>
          <p:cNvSpPr txBox="1"/>
          <p:nvPr/>
        </p:nvSpPr>
        <p:spPr>
          <a:xfrm rot="-2700000">
            <a:off x="10659995" y="1431126"/>
            <a:ext cx="992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372.182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F346869-E9A0-E2B5-40B7-81F582120792}"/>
              </a:ext>
            </a:extLst>
          </p:cNvPr>
          <p:cNvCxnSpPr>
            <a:cxnSpLocks/>
          </p:cNvCxnSpPr>
          <p:nvPr/>
        </p:nvCxnSpPr>
        <p:spPr>
          <a:xfrm>
            <a:off x="6131625" y="1840672"/>
            <a:ext cx="0" cy="45363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57DB78F-6F0C-E6B4-F31C-F84CEC9EC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7BF7AE-5DAE-8A78-66CD-78F85246AA50}"/>
              </a:ext>
            </a:extLst>
          </p:cNvPr>
          <p:cNvSpPr txBox="1"/>
          <p:nvPr/>
        </p:nvSpPr>
        <p:spPr>
          <a:xfrm>
            <a:off x="1548429" y="1615879"/>
            <a:ext cx="8908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6700" algn="l"/>
              </a:tabLst>
              <a:defRPr/>
            </a:pPr>
            <a:r>
              <a:rPr lang="pt-BR" sz="1800" b="1" kern="1200" dirty="0">
                <a:solidFill>
                  <a:schemeClr val="tx2"/>
                </a:solidFill>
                <a:ea typeface="+mj-ea"/>
                <a:cs typeface="+mj-cs"/>
              </a:rPr>
              <a:t>NÚMEROS COMPARATIVOS ENTRE O PRIMEIRO E O ÚLTIMO CICLO AVALIATIVO DO ENADE</a:t>
            </a:r>
            <a:endParaRPr lang="en-US" sz="1800" kern="12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33A1D8B-3C9F-3C20-D6C7-740004FC4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6583"/>
              </p:ext>
            </p:extLst>
          </p:nvPr>
        </p:nvGraphicFramePr>
        <p:xfrm>
          <a:off x="1111169" y="2314937"/>
          <a:ext cx="9977376" cy="29631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360578">
                  <a:extLst>
                    <a:ext uri="{9D8B030D-6E8A-4147-A177-3AD203B41FA5}">
                      <a16:colId xmlns:a16="http://schemas.microsoft.com/office/drawing/2014/main" val="3285970145"/>
                    </a:ext>
                  </a:extLst>
                </a:gridCol>
                <a:gridCol w="1808399">
                  <a:extLst>
                    <a:ext uri="{9D8B030D-6E8A-4147-A177-3AD203B41FA5}">
                      <a16:colId xmlns:a16="http://schemas.microsoft.com/office/drawing/2014/main" val="3419098590"/>
                    </a:ext>
                  </a:extLst>
                </a:gridCol>
                <a:gridCol w="1808399">
                  <a:extLst>
                    <a:ext uri="{9D8B030D-6E8A-4147-A177-3AD203B41FA5}">
                      <a16:colId xmlns:a16="http://schemas.microsoft.com/office/drawing/2014/main" val="1176342823"/>
                    </a:ext>
                  </a:extLst>
                </a:gridCol>
              </a:tblGrid>
              <a:tr h="65941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000" b="1" u="none" strike="noStrike" dirty="0">
                          <a:effectLst/>
                        </a:rPr>
                        <a:t>Ciclo avaliativo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</a:rPr>
                        <a:t>2004-2006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2021-2023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286701"/>
                  </a:ext>
                </a:extLst>
              </a:tr>
              <a:tr h="65941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000" b="0" u="none" strike="noStrike" dirty="0">
                          <a:effectLst/>
                        </a:rPr>
                        <a:t>Quantidade de áreas avaliadas pelo Enade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 dirty="0">
                          <a:effectLst/>
                        </a:rPr>
                        <a:t>48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 dirty="0">
                          <a:effectLst/>
                        </a:rPr>
                        <a:t>84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5708513"/>
                  </a:ext>
                </a:extLst>
              </a:tr>
              <a:tr h="98488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000" b="0" u="none" strike="noStrike" dirty="0">
                          <a:effectLst/>
                        </a:rPr>
                        <a:t>Quantidade de cursos com concluintes avaliados pelo Enade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 dirty="0">
                          <a:effectLst/>
                        </a:rPr>
                        <a:t>10.697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 dirty="0">
                          <a:effectLst/>
                        </a:rPr>
                        <a:t>27.723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6774560"/>
                  </a:ext>
                </a:extLst>
              </a:tr>
              <a:tr h="65941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000" b="0" u="none" strike="noStrike">
                          <a:effectLst/>
                        </a:rPr>
                        <a:t>Quantidade de concluintes inscritos no Enade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>
                          <a:effectLst/>
                        </a:rPr>
                        <a:t>395.597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 dirty="0">
                          <a:effectLst/>
                        </a:rPr>
                        <a:t>1.499.394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20804077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82C2DE5F-39EC-6DB7-A3E1-A3ED9277F527}"/>
              </a:ext>
            </a:extLst>
          </p:cNvPr>
          <p:cNvSpPr txBox="1"/>
          <p:nvPr/>
        </p:nvSpPr>
        <p:spPr>
          <a:xfrm>
            <a:off x="5007006" y="6580472"/>
            <a:ext cx="72560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Fonte: Elaboração própria, com base em microdados do Enade e em dados do Sistema Enade | Inep, 2023.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6A0A49-B0A4-EC11-699B-EBD3A47A39FD}"/>
              </a:ext>
            </a:extLst>
          </p:cNvPr>
          <p:cNvSpPr txBox="1"/>
          <p:nvPr/>
        </p:nvSpPr>
        <p:spPr>
          <a:xfrm>
            <a:off x="285241" y="31307"/>
            <a:ext cx="1131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 e complexificação do sistema de educação superior</a:t>
            </a:r>
          </a:p>
        </p:txBody>
      </p:sp>
    </p:spTree>
    <p:extLst>
      <p:ext uri="{BB962C8B-B14F-4D97-AF65-F5344CB8AC3E}">
        <p14:creationId xmlns:p14="http://schemas.microsoft.com/office/powerpoint/2010/main" val="84428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57DB78F-6F0C-E6B4-F31C-F84CEC9EC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F50DFC-D553-AAC4-E2DB-00043B202E60}"/>
              </a:ext>
            </a:extLst>
          </p:cNvPr>
          <p:cNvSpPr txBox="1"/>
          <p:nvPr/>
        </p:nvSpPr>
        <p:spPr>
          <a:xfrm>
            <a:off x="7412854" y="6580472"/>
            <a:ext cx="48501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Fonte: Elaboração própria, com base em dados do Cadastro </a:t>
            </a:r>
            <a:r>
              <a:rPr lang="pt-BR" sz="1000" dirty="0" err="1"/>
              <a:t>e-MEC</a:t>
            </a:r>
            <a:r>
              <a:rPr lang="pt-BR" sz="1000" dirty="0"/>
              <a:t> | 2004-2020).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7BF7AE-5DAE-8A78-66CD-78F85246AA50}"/>
              </a:ext>
            </a:extLst>
          </p:cNvPr>
          <p:cNvSpPr txBox="1"/>
          <p:nvPr/>
        </p:nvSpPr>
        <p:spPr>
          <a:xfrm>
            <a:off x="1357120" y="873633"/>
            <a:ext cx="10002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6700" algn="l"/>
              </a:tabLst>
              <a:defRPr/>
            </a:pPr>
            <a:r>
              <a:rPr lang="pt-BR" sz="1800" b="1" kern="1200" dirty="0">
                <a:solidFill>
                  <a:schemeClr val="tx2"/>
                </a:solidFill>
                <a:ea typeface="+mj-ea"/>
                <a:cs typeface="+mj-cs"/>
              </a:rPr>
              <a:t>DISTRIBUIÇÃO DOS CONCEITOS DE CURSO ATRIBUÍDOS EM AVALIÇÕES </a:t>
            </a:r>
            <a:r>
              <a:rPr lang="pt-BR" sz="1800" b="1" i="1" kern="1200" dirty="0">
                <a:solidFill>
                  <a:schemeClr val="tx2"/>
                </a:solidFill>
                <a:ea typeface="+mj-ea"/>
                <a:cs typeface="+mj-cs"/>
              </a:rPr>
              <a:t>IN LOCO </a:t>
            </a:r>
            <a:r>
              <a:rPr lang="pt-BR" b="1" dirty="0">
                <a:solidFill>
                  <a:schemeClr val="tx2"/>
                </a:solidFill>
                <a:ea typeface="+mj-ea"/>
                <a:cs typeface="+mj-cs"/>
              </a:rPr>
              <a:t>|</a:t>
            </a:r>
            <a:r>
              <a:rPr lang="pt-BR" sz="1800" b="1" kern="1200" dirty="0">
                <a:solidFill>
                  <a:schemeClr val="tx2"/>
                </a:solidFill>
                <a:ea typeface="+mj-ea"/>
                <a:cs typeface="+mj-cs"/>
              </a:rPr>
              <a:t>BRASIL</a:t>
            </a:r>
            <a:r>
              <a:rPr lang="pt-BR" b="1" dirty="0">
                <a:solidFill>
                  <a:schemeClr val="tx2"/>
                </a:solidFill>
                <a:ea typeface="+mj-ea"/>
                <a:cs typeface="+mj-cs"/>
              </a:rPr>
              <a:t> |</a:t>
            </a:r>
            <a:r>
              <a:rPr lang="pt-BR" sz="1800" b="1" kern="1200" dirty="0">
                <a:solidFill>
                  <a:schemeClr val="tx2"/>
                </a:solidFill>
                <a:ea typeface="+mj-ea"/>
                <a:cs typeface="+mj-cs"/>
              </a:rPr>
              <a:t> 2004-2020</a:t>
            </a:r>
            <a:endParaRPr lang="en-US" sz="1800" kern="12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31FED6A-4A43-45AE-82E8-6B5A14C1D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90382"/>
              </p:ext>
            </p:extLst>
          </p:nvPr>
        </p:nvGraphicFramePr>
        <p:xfrm>
          <a:off x="520960" y="1251337"/>
          <a:ext cx="11150080" cy="492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D1DC855-C128-5F5C-3246-DC713D31F31D}"/>
              </a:ext>
            </a:extLst>
          </p:cNvPr>
          <p:cNvSpPr txBox="1"/>
          <p:nvPr/>
        </p:nvSpPr>
        <p:spPr>
          <a:xfrm>
            <a:off x="285241" y="31307"/>
            <a:ext cx="1131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 e complexificação do sistema de educação superior</a:t>
            </a:r>
          </a:p>
        </p:txBody>
      </p:sp>
    </p:spTree>
    <p:extLst>
      <p:ext uri="{BB962C8B-B14F-4D97-AF65-F5344CB8AC3E}">
        <p14:creationId xmlns:p14="http://schemas.microsoft.com/office/powerpoint/2010/main" val="213958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1CB0FDF-23A6-0998-143F-2939C439B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14</a:t>
            </a:fld>
            <a:endParaRPr lang="pt-BR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ECDEDF8-1989-01BA-F69F-7788B8CE5C93}"/>
              </a:ext>
            </a:extLst>
          </p:cNvPr>
          <p:cNvGraphicFramePr/>
          <p:nvPr/>
        </p:nvGraphicFramePr>
        <p:xfrm>
          <a:off x="4181474" y="362209"/>
          <a:ext cx="9115425" cy="613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F0E2DED5-5541-93FF-58BB-46466351B6B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007" y="362209"/>
            <a:ext cx="2429031" cy="10816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4EDD6CC-0C02-F958-2ED3-395D5F93721D}"/>
              </a:ext>
            </a:extLst>
          </p:cNvPr>
          <p:cNvSpPr txBox="1"/>
          <p:nvPr/>
        </p:nvSpPr>
        <p:spPr>
          <a:xfrm>
            <a:off x="527571" y="1828800"/>
            <a:ext cx="43658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Aperfeiçoamentos dos instrumentos de avaliação in loco – possibilidade de instrumentos específicos por grande área da Cine Brasil;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Projeto de divulgação de microdados e resultados desagregados;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Quais resultados da avaliação servem a cada política pública?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8413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25DCC823-5224-3B2A-8493-8A42FFDA1A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75" y="2563336"/>
            <a:ext cx="4170317" cy="203342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DF092CC-F2DA-5D15-9A7A-6AB1AADAF5C1}"/>
              </a:ext>
            </a:extLst>
          </p:cNvPr>
          <p:cNvSpPr txBox="1"/>
          <p:nvPr/>
        </p:nvSpPr>
        <p:spPr>
          <a:xfrm>
            <a:off x="4465592" y="487025"/>
            <a:ext cx="759305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Criação da Comissão Assessora Especial das Licenciaturas (maior foco na avaliação das competências docentes);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Modelos de itens e matrizes;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O Enade como prova teórica deveria avaliar quais tipos de cursos? Por exemplo, o exame pode ser diferente para </a:t>
            </a:r>
            <a:r>
              <a:rPr lang="pt-BR" sz="2400" dirty="0" err="1">
                <a:solidFill>
                  <a:schemeClr val="tx2"/>
                </a:solidFill>
              </a:rPr>
              <a:t>CSTs</a:t>
            </a:r>
            <a:r>
              <a:rPr lang="pt-BR" sz="2400" dirty="0">
                <a:solidFill>
                  <a:schemeClr val="tx2"/>
                </a:solidFill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Resultados comparáveis e definição de critérios mínimos;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Estudos e discussões sobre como aumentar o comprometimento dos estudantes com o Enade;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Quais resultados da avaliação servem a cada política pública?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4464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FD369D-4F72-B860-ABAD-F3B164846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677"/>
            <a:ext cx="4767779" cy="4037516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57DB78F-6F0C-E6B4-F31C-F84CEC9EC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BCB6D7-6606-12B4-DF35-7FE59613C217}"/>
              </a:ext>
            </a:extLst>
          </p:cNvPr>
          <p:cNvSpPr txBox="1"/>
          <p:nvPr/>
        </p:nvSpPr>
        <p:spPr>
          <a:xfrm>
            <a:off x="219479" y="48991"/>
            <a:ext cx="1131987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Estudos para aperfeiçoamentos dos indicadores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710A94-B3BE-9B3D-B982-EAACCBB687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368" y="966427"/>
            <a:ext cx="2678100" cy="108123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E7A660B-C275-A574-97ED-531F9A3AEAF4}"/>
              </a:ext>
            </a:extLst>
          </p:cNvPr>
          <p:cNvSpPr txBox="1"/>
          <p:nvPr/>
        </p:nvSpPr>
        <p:spPr>
          <a:xfrm>
            <a:off x="4265068" y="762043"/>
            <a:ext cx="792693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Criação de cesta de indicadores que permita acompanhar as características específicas dos cursos e as missões institucionais.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Possível avaliação específica para cada tipo de missão (exemplo: o foco da IES é a pesquisa, o ensino ou a extensão?)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Resultados de avaliação para os sistemas de ensino (incluindo a eficiência);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Para as licenciaturas: possível colaboração com as redes estaduais e municipais para coleta de informações sobre os estágios supervisionados;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Atualização dos questionários de percepção dos estudantes e dos coordenadores;</a:t>
            </a:r>
          </a:p>
          <a:p>
            <a:pPr lvl="0"/>
            <a:endParaRPr lang="pt-BR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Uso de resultados da autoavaliação;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Quais resultados da avaliação servem a cada política pública?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0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8BCB6D7-6606-12B4-DF35-7FE59613C217}"/>
              </a:ext>
            </a:extLst>
          </p:cNvPr>
          <p:cNvSpPr txBox="1"/>
          <p:nvPr/>
        </p:nvSpPr>
        <p:spPr>
          <a:xfrm>
            <a:off x="229005" y="-186"/>
            <a:ext cx="11319877" cy="53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Convite a contribuição nos aperfeiçoamentos dos processos avaliativos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717991-E32A-8084-3F1F-C3725714AB85}"/>
              </a:ext>
            </a:extLst>
          </p:cNvPr>
          <p:cNvSpPr txBox="1"/>
          <p:nvPr/>
        </p:nvSpPr>
        <p:spPr>
          <a:xfrm>
            <a:off x="3159760" y="1628507"/>
            <a:ext cx="8084322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i="0" dirty="0">
                <a:solidFill>
                  <a:schemeClr val="accent1"/>
                </a:solidFill>
                <a:effectLst/>
                <a:latin typeface="Calibri"/>
                <a:cs typeface="Calibri"/>
              </a:rPr>
              <a:t>Mapeamento de grupos de estudo/pesquisa e de boas práticas institucionais;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800" b="1" i="0" dirty="0">
              <a:solidFill>
                <a:schemeClr val="accent1"/>
              </a:solidFill>
              <a:effectLst/>
              <a:latin typeface="Calibri"/>
              <a:cs typeface="Calibri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accent1"/>
                </a:solidFill>
                <a:latin typeface="Calibri"/>
                <a:cs typeface="Calibri"/>
              </a:rPr>
              <a:t>Colaboração com universidades;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000" b="0" i="0" dirty="0">
              <a:solidFill>
                <a:srgbClr val="262626"/>
              </a:solidFill>
              <a:effectLst/>
              <a:latin typeface="Calibri"/>
              <a:cs typeface="Calibri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pt-BR" sz="2800" b="1" dirty="0">
                <a:solidFill>
                  <a:schemeClr val="accent1"/>
                </a:solidFill>
                <a:latin typeface="Calibri"/>
                <a:cs typeface="Calibri"/>
              </a:rPr>
              <a:t>Encontros presenciais para conhecer especificidades regionais e realização de oficinas.</a:t>
            </a: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1A369A6F-22BC-160C-BC76-4FCF722B3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5" y="2421720"/>
            <a:ext cx="1545925" cy="15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22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BF5F28-CD75-4ED6-971D-21CE947B57CA}"/>
              </a:ext>
            </a:extLst>
          </p:cNvPr>
          <p:cNvSpPr txBox="1"/>
          <p:nvPr/>
        </p:nvSpPr>
        <p:spPr>
          <a:xfrm>
            <a:off x="2213093" y="463090"/>
            <a:ext cx="778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Confira o portal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gov.br/inep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siga nossas redes sociais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189045-635F-4C02-8463-CD2BDDA4167D}"/>
              </a:ext>
            </a:extLst>
          </p:cNvPr>
          <p:cNvSpPr txBox="1"/>
          <p:nvPr/>
        </p:nvSpPr>
        <p:spPr>
          <a:xfrm>
            <a:off x="2818600" y="4282414"/>
            <a:ext cx="216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Fale conosco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E3D111-4BCE-4013-A418-4D88A9CD355B}"/>
              </a:ext>
            </a:extLst>
          </p:cNvPr>
          <p:cNvSpPr txBox="1"/>
          <p:nvPr/>
        </p:nvSpPr>
        <p:spPr>
          <a:xfrm>
            <a:off x="7282941" y="4282413"/>
            <a:ext cx="216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6ACD4C-0011-48E1-8979-85DCA30AE979}"/>
              </a:ext>
            </a:extLst>
          </p:cNvPr>
          <p:cNvSpPr txBox="1"/>
          <p:nvPr/>
        </p:nvSpPr>
        <p:spPr>
          <a:xfrm>
            <a:off x="2818600" y="4887820"/>
            <a:ext cx="216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0800 616161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Autoatendimento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33C87B-A584-4ED2-98F7-962CDA5C041B}"/>
              </a:ext>
            </a:extLst>
          </p:cNvPr>
          <p:cNvSpPr txBox="1"/>
          <p:nvPr/>
        </p:nvSpPr>
        <p:spPr>
          <a:xfrm>
            <a:off x="6440304" y="4883526"/>
            <a:ext cx="406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(61) 2022-3410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gabinete.daes@inep.gov.br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82FBD72D-7EE8-4A40-82C6-DDE3496AF55B}"/>
              </a:ext>
            </a:extLst>
          </p:cNvPr>
          <p:cNvGrpSpPr/>
          <p:nvPr/>
        </p:nvGrpSpPr>
        <p:grpSpPr>
          <a:xfrm>
            <a:off x="2263886" y="1227458"/>
            <a:ext cx="7664228" cy="537590"/>
            <a:chOff x="3104141" y="1013202"/>
            <a:chExt cx="7664228" cy="537590"/>
          </a:xfrm>
        </p:grpSpPr>
        <p:pic>
          <p:nvPicPr>
            <p:cNvPr id="8" name="Imagem 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CF1516F-E4B3-424A-BF63-66845223F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3D76">
                  <a:tint val="45000"/>
                  <a:satMod val="400000"/>
                </a:srgbClr>
              </a:duotone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32" y="1013202"/>
              <a:ext cx="298691" cy="298691"/>
            </a:xfrm>
            <a:prstGeom prst="rect">
              <a:avLst/>
            </a:prstGeom>
          </p:spPr>
        </p:pic>
        <p:pic>
          <p:nvPicPr>
            <p:cNvPr id="10" name="Imagem 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CB35E24-A4F9-49D3-BEDA-FDD88886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505" y="1013481"/>
              <a:ext cx="298131" cy="298131"/>
            </a:xfrm>
            <a:prstGeom prst="rect">
              <a:avLst/>
            </a:prstGeom>
          </p:spPr>
        </p:pic>
        <p:pic>
          <p:nvPicPr>
            <p:cNvPr id="12" name="Imagem 11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41976D-A076-43A8-AE61-A115DE03F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627" y="1013481"/>
              <a:ext cx="298131" cy="298131"/>
            </a:xfrm>
            <a:prstGeom prst="rect">
              <a:avLst/>
            </a:prstGeom>
          </p:spPr>
        </p:pic>
        <p:pic>
          <p:nvPicPr>
            <p:cNvPr id="14" name="Imagem 13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6900D1D5-9649-49F7-9862-D4C3F4421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3881" y="1013202"/>
              <a:ext cx="298691" cy="298691"/>
            </a:xfrm>
            <a:prstGeom prst="rect">
              <a:avLst/>
            </a:prstGeom>
          </p:spPr>
        </p:pic>
        <p:pic>
          <p:nvPicPr>
            <p:cNvPr id="16" name="Imagem 1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C8C3D29-8F20-4A59-A3DF-D9DD97B8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967" y="1013202"/>
              <a:ext cx="298691" cy="298691"/>
            </a:xfrm>
            <a:prstGeom prst="rect">
              <a:avLst/>
            </a:prstGeom>
          </p:spPr>
        </p:pic>
        <p:pic>
          <p:nvPicPr>
            <p:cNvPr id="18" name="Imagem 1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EA9A98B0-F756-41AF-8217-63FBC5C6E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176" y="1013481"/>
              <a:ext cx="298131" cy="298131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E9B83397-1D5A-44A9-858B-83656F7A0059}"/>
                </a:ext>
              </a:extLst>
            </p:cNvPr>
            <p:cNvGrpSpPr/>
            <p:nvPr/>
          </p:nvGrpSpPr>
          <p:grpSpPr>
            <a:xfrm>
              <a:off x="9013759" y="1013202"/>
              <a:ext cx="298691" cy="298691"/>
              <a:chOff x="7054313" y="1122181"/>
              <a:chExt cx="346249" cy="346249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06319A8A-A86B-45C6-862E-D660105DD16D}"/>
                  </a:ext>
                </a:extLst>
              </p:cNvPr>
              <p:cNvSpPr/>
              <p:nvPr/>
            </p:nvSpPr>
            <p:spPr>
              <a:xfrm>
                <a:off x="7054313" y="1122181"/>
                <a:ext cx="346249" cy="346249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22E49C19-9E23-4869-832B-2BE188E5E030}"/>
                  </a:ext>
                </a:extLst>
              </p:cNvPr>
              <p:cNvSpPr/>
              <p:nvPr/>
            </p:nvSpPr>
            <p:spPr>
              <a:xfrm>
                <a:off x="7134863" y="1263837"/>
                <a:ext cx="68207" cy="682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097FEA21-3052-4772-9793-A3A3EA0D24CC}"/>
                  </a:ext>
                </a:extLst>
              </p:cNvPr>
              <p:cNvSpPr/>
              <p:nvPr/>
            </p:nvSpPr>
            <p:spPr>
              <a:xfrm>
                <a:off x="7248391" y="1263837"/>
                <a:ext cx="68207" cy="682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CF64C8D-B832-4417-8D83-0599D22005D5}"/>
                </a:ext>
              </a:extLst>
            </p:cNvPr>
            <p:cNvSpPr txBox="1"/>
            <p:nvPr/>
          </p:nvSpPr>
          <p:spPr>
            <a:xfrm>
              <a:off x="3104141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@Inep.oficial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2E0EEB8D-C398-4B64-A017-F54EBCE6CBA3}"/>
                </a:ext>
              </a:extLst>
            </p:cNvPr>
            <p:cNvSpPr txBox="1"/>
            <p:nvPr/>
          </p:nvSpPr>
          <p:spPr>
            <a:xfrm>
              <a:off x="4225676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3549647-D3EF-4B0E-90EA-911D3FDE0C36}"/>
                </a:ext>
              </a:extLst>
            </p:cNvPr>
            <p:cNvSpPr txBox="1"/>
            <p:nvPr/>
          </p:nvSpPr>
          <p:spPr>
            <a:xfrm>
              <a:off x="5341120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8DC1DC90-1826-4B3E-93EB-038EC5305A92}"/>
                </a:ext>
              </a:extLst>
            </p:cNvPr>
            <p:cNvSpPr txBox="1"/>
            <p:nvPr/>
          </p:nvSpPr>
          <p:spPr>
            <a:xfrm>
              <a:off x="6451022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@Inepoficial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9B890B6-CE3A-48C3-BBDD-EF11BB358440}"/>
                </a:ext>
              </a:extLst>
            </p:cNvPr>
            <p:cNvSpPr txBox="1"/>
            <p:nvPr/>
          </p:nvSpPr>
          <p:spPr>
            <a:xfrm>
              <a:off x="7545204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78F35FB-340C-4B9F-93DC-EBB08E358DBF}"/>
                </a:ext>
              </a:extLst>
            </p:cNvPr>
            <p:cNvSpPr txBox="1"/>
            <p:nvPr/>
          </p:nvSpPr>
          <p:spPr>
            <a:xfrm>
              <a:off x="8667524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B6A3A86B-C569-4341-BF9D-3C0A0BE13390}"/>
                </a:ext>
              </a:extLst>
            </p:cNvPr>
            <p:cNvSpPr txBox="1"/>
            <p:nvPr/>
          </p:nvSpPr>
          <p:spPr>
            <a:xfrm>
              <a:off x="9779541" y="1289182"/>
              <a:ext cx="9888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@Inep_oficial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8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57DB78F-6F0C-E6B4-F31C-F84CEC9EC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6A6FF-9A68-4F03-AA80-BE0D31C68DA8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05CBB8A-B4A9-1853-7B3D-646F7F57A5EB}"/>
              </a:ext>
            </a:extLst>
          </p:cNvPr>
          <p:cNvSpPr txBox="1"/>
          <p:nvPr/>
        </p:nvSpPr>
        <p:spPr>
          <a:xfrm>
            <a:off x="869690" y="2038526"/>
            <a:ext cx="1080135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ea typeface="Tahoma"/>
                <a:cs typeface="Tahoma"/>
              </a:rPr>
              <a:t>Lei nº 10.861, de 14 de abril de 2004.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ea typeface="Tahoma"/>
                <a:cs typeface="Tahoma"/>
              </a:rPr>
              <a:t>Consonância com o princípio constitucional da “garantia da qualidade do ensino”.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ea typeface="Tahoma"/>
                <a:cs typeface="Tahoma"/>
              </a:rPr>
              <a:t>Previsão de procedimentos e instrumentos diversificados: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54673DE-7212-E9C8-00C1-9330A885CE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7322" y="4352490"/>
            <a:ext cx="1995204" cy="8055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E5FF0CC-8609-68FD-68DC-7DDCDA3039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181" y="4493969"/>
            <a:ext cx="1401455" cy="624085"/>
          </a:xfrm>
          <a:prstGeom prst="rect">
            <a:avLst/>
          </a:prstGeom>
        </p:spPr>
      </p:pic>
      <p:pic>
        <p:nvPicPr>
          <p:cNvPr id="13" name="Imagem 12" descr="Uma imagem contendo Logotipo&#10;&#10;Descrição gerada automaticamente">
            <a:extLst>
              <a:ext uri="{FF2B5EF4-FFF2-40B4-BE49-F238E27FC236}">
                <a16:creationId xmlns:a16="http://schemas.microsoft.com/office/drawing/2014/main" id="{BF3D0FEA-D5AB-3619-F828-22662637B1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3004" y="4385700"/>
            <a:ext cx="1804815" cy="8800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17C940-07D7-DBAF-A762-BD3FAD960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850" r="20151" b="33482"/>
          <a:stretch/>
        </p:blipFill>
        <p:spPr>
          <a:xfrm>
            <a:off x="9147996" y="154417"/>
            <a:ext cx="2824524" cy="124287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8BCB6D7-6606-12B4-DF35-7FE59613C217}"/>
              </a:ext>
            </a:extLst>
          </p:cNvPr>
          <p:cNvSpPr txBox="1"/>
          <p:nvPr/>
        </p:nvSpPr>
        <p:spPr>
          <a:xfrm>
            <a:off x="351163" y="322755"/>
            <a:ext cx="11319877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Sistema Nacional de Avaliação da Educação Superior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7F620E2-5A48-A9C3-87C6-F3A5FD55A5F3}"/>
              </a:ext>
            </a:extLst>
          </p:cNvPr>
          <p:cNvSpPr/>
          <p:nvPr/>
        </p:nvSpPr>
        <p:spPr>
          <a:xfrm>
            <a:off x="9333832" y="4403249"/>
            <a:ext cx="1719840" cy="805527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/>
                </a:solidFill>
                <a:ea typeface="Tahoma"/>
                <a:cs typeface="Tahoma"/>
              </a:rPr>
              <a:t>Autoavaliação</a:t>
            </a:r>
            <a:r>
              <a:rPr lang="pt-BR" sz="2000" dirty="0"/>
              <a:t> </a:t>
            </a:r>
            <a:r>
              <a:rPr lang="pt-BR" sz="2000" dirty="0">
                <a:solidFill>
                  <a:schemeClr val="tx2"/>
                </a:solidFill>
                <a:ea typeface="Tahoma"/>
                <a:cs typeface="Tahoma"/>
              </a:rPr>
              <a:t>institucional</a:t>
            </a:r>
          </a:p>
        </p:txBody>
      </p:sp>
    </p:spTree>
    <p:extLst>
      <p:ext uri="{BB962C8B-B14F-4D97-AF65-F5344CB8AC3E}">
        <p14:creationId xmlns:p14="http://schemas.microsoft.com/office/powerpoint/2010/main" val="159507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FF09D0-E3D2-46BC-8E00-FAC81B44D39C}"/>
              </a:ext>
            </a:extLst>
          </p:cNvPr>
          <p:cNvSpPr txBox="1"/>
          <p:nvPr/>
        </p:nvSpPr>
        <p:spPr>
          <a:xfrm>
            <a:off x="1536405" y="132212"/>
            <a:ext cx="873464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Ciclo Avaliativo Trienal do Enade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9FEA2C-5BA4-4F33-8A81-29CA89A957DE}"/>
              </a:ext>
            </a:extLst>
          </p:cNvPr>
          <p:cNvSpPr txBox="1"/>
          <p:nvPr/>
        </p:nvSpPr>
        <p:spPr>
          <a:xfrm>
            <a:off x="548339" y="879654"/>
            <a:ext cx="10766738" cy="555536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Ciclo Avaliativo Trienal estabelecido na Portaria Normativa MEC nº 840/2018.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rgbClr val="11144B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✓ Para os Cursos de Bacharelado e Licenciaturas: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500" dirty="0">
                <a:solidFill>
                  <a:srgbClr val="11144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  ● Ano I -  Bacharelado em: Engenharia, Arquitetura e Urbanismo, Ciências Agrárias, Ciências da Saúde e áreas afins;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● Ano II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500" dirty="0">
                <a:solidFill>
                  <a:srgbClr val="11144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● Bacharelado  em: Ciências Biológicas, Ciências Exatas e da Terra, Linguística, Letras e Artes e áreas afins; Ciências Humanas e Ciências da Saúde, com cursos avaliados no âmbito das licenciaturas;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500" dirty="0">
                <a:solidFill>
                  <a:srgbClr val="11144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● Licenciatura em: Ciências da Saúde, Ciências Humanas, Ciências Biológicas, Ciências Exatas e da Terra, Linguística, Letras e Artes;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500" dirty="0">
                <a:solidFill>
                  <a:srgbClr val="11144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● Ano III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500" dirty="0">
                <a:solidFill>
                  <a:srgbClr val="11144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● Bacharelado em: Ciências Sociais e Áreas afins; Ciências Humanas e Áreas Afins que não tenham cursos também  avaliados no âmbito da Licenciatura;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1500" dirty="0">
              <a:solidFill>
                <a:srgbClr val="11144B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  Para Cursos Superiores de Tecnologia: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500" dirty="0">
                <a:solidFill>
                  <a:srgbClr val="11144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● Ano I – Ambiente e Saúde, Produção Alimentícia, Recursos Naturais, Militar e Segurança;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● Ano II – Controle e Processos Industriais, Informação e Comunicação, Infraestrutura e Produção industrial. </a:t>
            </a:r>
          </a:p>
          <a:p>
            <a:pPr marR="0" lvl="1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500" dirty="0">
                <a:solidFill>
                  <a:srgbClr val="11144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● Ano III – Gestão e Negócios, Apoio Escolar, Hospitalidade e Lazer, Produção Cultural e Design.    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rgbClr val="11144B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lvl="1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500" dirty="0">
                <a:solidFill>
                  <a:srgbClr val="11144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	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FD8552-BA3C-4D6D-8B5E-426FC1A1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" y="238517"/>
            <a:ext cx="727868" cy="3415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01B7678-0F3F-D3E5-6A52-00C16C0A8C47}"/>
              </a:ext>
            </a:extLst>
          </p:cNvPr>
          <p:cNvSpPr txBox="1"/>
          <p:nvPr/>
        </p:nvSpPr>
        <p:spPr>
          <a:xfrm flipH="1">
            <a:off x="967945" y="5450723"/>
            <a:ext cx="10347132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4C4A156-C2E4-DB4C-016C-BBC958A9C5F9}"/>
              </a:ext>
            </a:extLst>
          </p:cNvPr>
          <p:cNvSpPr txBox="1"/>
          <p:nvPr/>
        </p:nvSpPr>
        <p:spPr>
          <a:xfrm flipH="1">
            <a:off x="967945" y="2258359"/>
            <a:ext cx="10347132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82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1515168" y="88910"/>
            <a:ext cx="9677608" cy="5397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Estatísticas do Enade 2021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635E99-5C5D-45E6-952B-94386750A134}"/>
              </a:ext>
            </a:extLst>
          </p:cNvPr>
          <p:cNvSpPr txBox="1"/>
          <p:nvPr/>
        </p:nvSpPr>
        <p:spPr>
          <a:xfrm>
            <a:off x="744187" y="1257300"/>
            <a:ext cx="953873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IES</a:t>
            </a:r>
            <a:r>
              <a:rPr lang="pt-BR" sz="2000" dirty="0">
                <a:solidFill>
                  <a:schemeClr val="bg1"/>
                </a:solidFill>
              </a:rPr>
              <a:t> participantes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F21ECC-788D-4E2F-A412-B9FC59E11BF9}"/>
              </a:ext>
            </a:extLst>
          </p:cNvPr>
          <p:cNvSpPr txBox="1"/>
          <p:nvPr/>
        </p:nvSpPr>
        <p:spPr>
          <a:xfrm>
            <a:off x="10423632" y="1273106"/>
            <a:ext cx="857927" cy="39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noAutofit/>
          </a:bodyPr>
          <a:lstStyle>
            <a:defPPr>
              <a:defRPr lang="en-US"/>
            </a:defPPr>
          </a:lstStyle>
          <a:p>
            <a:r>
              <a:rPr lang="pt-BR" dirty="0">
                <a:solidFill>
                  <a:schemeClr val="bg1"/>
                </a:solidFill>
              </a:rPr>
              <a:t>1.312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D5EB85-C6BC-4C4B-8204-7321B18A15F0}"/>
              </a:ext>
            </a:extLst>
          </p:cNvPr>
          <p:cNvSpPr txBox="1"/>
          <p:nvPr/>
        </p:nvSpPr>
        <p:spPr>
          <a:xfrm>
            <a:off x="794773" y="2875198"/>
            <a:ext cx="1064792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IES</a:t>
            </a:r>
            <a:r>
              <a:rPr lang="pt-BR" sz="2000" dirty="0">
                <a:solidFill>
                  <a:schemeClr val="bg1"/>
                </a:solidFill>
              </a:rPr>
              <a:t> participantes por Categoria Administrativa 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AC9E6CE-9FEB-4D70-B0FE-BE30FECB5B2C}"/>
              </a:ext>
            </a:extLst>
          </p:cNvPr>
          <p:cNvGraphicFramePr>
            <a:graphicFrameLocks noGrp="1"/>
          </p:cNvGraphicFramePr>
          <p:nvPr/>
        </p:nvGraphicFramePr>
        <p:xfrm>
          <a:off x="1057891" y="2010639"/>
          <a:ext cx="4824917" cy="630961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431953">
                  <a:extLst>
                    <a:ext uri="{9D8B030D-6E8A-4147-A177-3AD203B41FA5}">
                      <a16:colId xmlns:a16="http://schemas.microsoft.com/office/drawing/2014/main" val="351018527"/>
                    </a:ext>
                  </a:extLst>
                </a:gridCol>
                <a:gridCol w="1392964">
                  <a:extLst>
                    <a:ext uri="{9D8B030D-6E8A-4147-A177-3AD203B41FA5}">
                      <a16:colId xmlns:a16="http://schemas.microsoft.com/office/drawing/2014/main" val="2730007405"/>
                    </a:ext>
                  </a:extLst>
                </a:gridCol>
              </a:tblGrid>
              <a:tr h="630961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IES Privadas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1.073 (82%)</a:t>
                      </a:r>
                      <a:endParaRPr lang="pt-BR" sz="1500" b="0" i="0" u="none" strike="noStrike" dirty="0">
                        <a:solidFill>
                          <a:srgbClr val="11144B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814875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E35571-BCFC-4187-A73B-D558FEF9232E}"/>
              </a:ext>
            </a:extLst>
          </p:cNvPr>
          <p:cNvSpPr txBox="1"/>
          <p:nvPr/>
        </p:nvSpPr>
        <p:spPr>
          <a:xfrm>
            <a:off x="10091632" y="170408"/>
            <a:ext cx="220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52E1866-B124-477F-817A-60427A35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" y="238517"/>
            <a:ext cx="727868" cy="341585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78E53D5E-083F-47DD-9020-1EE013CE286E}"/>
              </a:ext>
            </a:extLst>
          </p:cNvPr>
          <p:cNvGraphicFramePr>
            <a:graphicFrameLocks noGrp="1"/>
          </p:cNvGraphicFramePr>
          <p:nvPr/>
        </p:nvGraphicFramePr>
        <p:xfrm>
          <a:off x="6177145" y="1994952"/>
          <a:ext cx="4824917" cy="64664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431953">
                  <a:extLst>
                    <a:ext uri="{9D8B030D-6E8A-4147-A177-3AD203B41FA5}">
                      <a16:colId xmlns:a16="http://schemas.microsoft.com/office/drawing/2014/main" val="351018527"/>
                    </a:ext>
                  </a:extLst>
                </a:gridCol>
                <a:gridCol w="1392964">
                  <a:extLst>
                    <a:ext uri="{9D8B030D-6E8A-4147-A177-3AD203B41FA5}">
                      <a16:colId xmlns:a16="http://schemas.microsoft.com/office/drawing/2014/main" val="2730007405"/>
                    </a:ext>
                  </a:extLst>
                </a:gridCol>
              </a:tblGrid>
              <a:tr h="64664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IES Públicas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239 (18%)</a:t>
                      </a:r>
                      <a:endParaRPr lang="pt-BR" sz="1500" b="0" i="0" u="none" strike="noStrike" dirty="0">
                        <a:solidFill>
                          <a:srgbClr val="11144B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814875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3A77F7DE-2FCD-4C82-AE3B-24008CE4B30A}"/>
              </a:ext>
            </a:extLst>
          </p:cNvPr>
          <p:cNvGraphicFramePr>
            <a:graphicFrameLocks noGrp="1"/>
          </p:cNvGraphicFramePr>
          <p:nvPr/>
        </p:nvGraphicFramePr>
        <p:xfrm>
          <a:off x="836024" y="3417155"/>
          <a:ext cx="5715000" cy="244130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58356">
                  <a:extLst>
                    <a:ext uri="{9D8B030D-6E8A-4147-A177-3AD203B41FA5}">
                      <a16:colId xmlns:a16="http://schemas.microsoft.com/office/drawing/2014/main" val="351018527"/>
                    </a:ext>
                  </a:extLst>
                </a:gridCol>
                <a:gridCol w="1356644">
                  <a:extLst>
                    <a:ext uri="{9D8B030D-6E8A-4147-A177-3AD203B41FA5}">
                      <a16:colId xmlns:a16="http://schemas.microsoft.com/office/drawing/2014/main" val="2730007405"/>
                    </a:ext>
                  </a:extLst>
                </a:gridCol>
              </a:tblGrid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Privada com fins lucrativos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652 (49,7%)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7911699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Privada sem fins lucrativos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421 (32,1%)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55523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Pública Federal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108 (8,2%)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589465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Pública Estadual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87 (6,6%)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0234379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Pública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 (2,9%)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2424234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Especial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 (0,5%)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608419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8B7973E4-A4C2-41F8-9408-3BCA228DB8BB}"/>
              </a:ext>
            </a:extLst>
          </p:cNvPr>
          <p:cNvSpPr txBox="1"/>
          <p:nvPr/>
        </p:nvSpPr>
        <p:spPr>
          <a:xfrm>
            <a:off x="8919068" y="4908503"/>
            <a:ext cx="2523632" cy="1015663"/>
          </a:xfrm>
          <a:prstGeom prst="rect">
            <a:avLst/>
          </a:prstGeom>
          <a:noFill/>
          <a:ln w="15875">
            <a:solidFill>
              <a:srgbClr val="01458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Especial (art. 242 CF): IES estadual ou municipal não gratuita, existente na data da promulgação da Constituição Federal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509037-9FEC-68BA-4A64-50DAF4E9C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16320"/>
              </p:ext>
            </p:extLst>
          </p:nvPr>
        </p:nvGraphicFramePr>
        <p:xfrm>
          <a:off x="7675756" y="3772829"/>
          <a:ext cx="3361919" cy="89344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361919">
                  <a:extLst>
                    <a:ext uri="{9D8B030D-6E8A-4147-A177-3AD203B41FA5}">
                      <a16:colId xmlns:a16="http://schemas.microsoft.com/office/drawing/2014/main" val="351018527"/>
                    </a:ext>
                  </a:extLst>
                </a:gridCol>
              </a:tblGrid>
              <a:tr h="56819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500" kern="1200" dirty="0">
                          <a:solidFill>
                            <a:srgbClr val="11144B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ACAFE e COMUNG: 27 (6% </a:t>
                      </a:r>
                      <a:r>
                        <a:rPr lang="pt-BR" sz="1500" kern="1200" noProof="0" dirty="0">
                          <a:solidFill>
                            <a:srgbClr val="11144B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das IES privadas sem fins lucrativos).</a:t>
                      </a:r>
                      <a:endParaRPr lang="pt-BR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endParaRPr lang="pt-BR" sz="1800" dirty="0">
                        <a:solidFill>
                          <a:srgbClr val="11144B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58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17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1515168" y="88910"/>
            <a:ext cx="9677608" cy="5397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Estatísticas do Enade 2021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635E99-5C5D-45E6-952B-94386750A134}"/>
              </a:ext>
            </a:extLst>
          </p:cNvPr>
          <p:cNvSpPr txBox="1"/>
          <p:nvPr/>
        </p:nvSpPr>
        <p:spPr>
          <a:xfrm>
            <a:off x="744187" y="1257300"/>
            <a:ext cx="953873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Cursos</a:t>
            </a:r>
            <a:r>
              <a:rPr lang="pt-BR" sz="2000" dirty="0">
                <a:solidFill>
                  <a:schemeClr val="bg1"/>
                </a:solidFill>
              </a:rPr>
              <a:t> participantes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F21ECC-788D-4E2F-A412-B9FC59E11BF9}"/>
              </a:ext>
            </a:extLst>
          </p:cNvPr>
          <p:cNvSpPr txBox="1"/>
          <p:nvPr/>
        </p:nvSpPr>
        <p:spPr>
          <a:xfrm>
            <a:off x="10423632" y="1273106"/>
            <a:ext cx="857927" cy="39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noAutofit/>
          </a:bodyPr>
          <a:lstStyle>
            <a:defPPr>
              <a:defRPr lang="en-US"/>
            </a:defPPr>
          </a:lstStyle>
          <a:p>
            <a:r>
              <a:rPr lang="pt-BR" dirty="0">
                <a:solidFill>
                  <a:schemeClr val="bg1"/>
                </a:solidFill>
              </a:rPr>
              <a:t>1.312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D5EB85-C6BC-4C4B-8204-7321B18A15F0}"/>
              </a:ext>
            </a:extLst>
          </p:cNvPr>
          <p:cNvSpPr txBox="1"/>
          <p:nvPr/>
        </p:nvSpPr>
        <p:spPr>
          <a:xfrm>
            <a:off x="794773" y="2875198"/>
            <a:ext cx="1064792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Cursos</a:t>
            </a:r>
            <a:r>
              <a:rPr lang="pt-BR" sz="2000" dirty="0">
                <a:solidFill>
                  <a:schemeClr val="bg1"/>
                </a:solidFill>
              </a:rPr>
              <a:t> participantes por Categoria Administrativa 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AC9E6CE-9FEB-4D70-B0FE-BE30FECB5B2C}"/>
              </a:ext>
            </a:extLst>
          </p:cNvPr>
          <p:cNvGraphicFramePr>
            <a:graphicFrameLocks noGrp="1"/>
          </p:cNvGraphicFramePr>
          <p:nvPr/>
        </p:nvGraphicFramePr>
        <p:xfrm>
          <a:off x="1057891" y="2010639"/>
          <a:ext cx="4824917" cy="630961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431953">
                  <a:extLst>
                    <a:ext uri="{9D8B030D-6E8A-4147-A177-3AD203B41FA5}">
                      <a16:colId xmlns:a16="http://schemas.microsoft.com/office/drawing/2014/main" val="351018527"/>
                    </a:ext>
                  </a:extLst>
                </a:gridCol>
                <a:gridCol w="1392964">
                  <a:extLst>
                    <a:ext uri="{9D8B030D-6E8A-4147-A177-3AD203B41FA5}">
                      <a16:colId xmlns:a16="http://schemas.microsoft.com/office/drawing/2014/main" val="2730007405"/>
                    </a:ext>
                  </a:extLst>
                </a:gridCol>
              </a:tblGrid>
              <a:tr h="630961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IES Privadas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4.344 (54%)</a:t>
                      </a:r>
                      <a:endParaRPr lang="pt-BR" sz="1500" b="0" i="0" u="none" strike="noStrike" dirty="0">
                        <a:solidFill>
                          <a:srgbClr val="11144B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814875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E35571-BCFC-4187-A73B-D558FEF9232E}"/>
              </a:ext>
            </a:extLst>
          </p:cNvPr>
          <p:cNvSpPr txBox="1"/>
          <p:nvPr/>
        </p:nvSpPr>
        <p:spPr>
          <a:xfrm>
            <a:off x="10091632" y="170408"/>
            <a:ext cx="220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52E1866-B124-477F-817A-60427A35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" y="238517"/>
            <a:ext cx="727868" cy="341585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78E53D5E-083F-47DD-9020-1EE013CE286E}"/>
              </a:ext>
            </a:extLst>
          </p:cNvPr>
          <p:cNvGraphicFramePr>
            <a:graphicFrameLocks noGrp="1"/>
          </p:cNvGraphicFramePr>
          <p:nvPr/>
        </p:nvGraphicFramePr>
        <p:xfrm>
          <a:off x="6177145" y="1994952"/>
          <a:ext cx="4824917" cy="64664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431953">
                  <a:extLst>
                    <a:ext uri="{9D8B030D-6E8A-4147-A177-3AD203B41FA5}">
                      <a16:colId xmlns:a16="http://schemas.microsoft.com/office/drawing/2014/main" val="351018527"/>
                    </a:ext>
                  </a:extLst>
                </a:gridCol>
                <a:gridCol w="1392964">
                  <a:extLst>
                    <a:ext uri="{9D8B030D-6E8A-4147-A177-3AD203B41FA5}">
                      <a16:colId xmlns:a16="http://schemas.microsoft.com/office/drawing/2014/main" val="2730007405"/>
                    </a:ext>
                  </a:extLst>
                </a:gridCol>
              </a:tblGrid>
              <a:tr h="64664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IES Públicas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3.653 (46%)</a:t>
                      </a:r>
                      <a:endParaRPr lang="pt-BR" sz="1500" b="0" i="0" u="none" strike="noStrike" dirty="0">
                        <a:solidFill>
                          <a:srgbClr val="11144B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814875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3A77F7DE-2FCD-4C82-AE3B-24008CE4B30A}"/>
              </a:ext>
            </a:extLst>
          </p:cNvPr>
          <p:cNvGraphicFramePr>
            <a:graphicFrameLocks noGrp="1"/>
          </p:cNvGraphicFramePr>
          <p:nvPr/>
        </p:nvGraphicFramePr>
        <p:xfrm>
          <a:off x="867383" y="3425272"/>
          <a:ext cx="5715000" cy="244130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58356">
                  <a:extLst>
                    <a:ext uri="{9D8B030D-6E8A-4147-A177-3AD203B41FA5}">
                      <a16:colId xmlns:a16="http://schemas.microsoft.com/office/drawing/2014/main" val="351018527"/>
                    </a:ext>
                  </a:extLst>
                </a:gridCol>
                <a:gridCol w="1356644">
                  <a:extLst>
                    <a:ext uri="{9D8B030D-6E8A-4147-A177-3AD203B41FA5}">
                      <a16:colId xmlns:a16="http://schemas.microsoft.com/office/drawing/2014/main" val="2730007405"/>
                    </a:ext>
                  </a:extLst>
                </a:gridCol>
              </a:tblGrid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Privada com fins lucrativos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2.481 (31,0%)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7911699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Privada sem fins lucrativos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1.863 (23,3%)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55523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Pública Federal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2.245 (28,1%)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589465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Pública Estadual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1.227 (15,3%)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0234379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Pública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163 (2,0%)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2424234"/>
                  </a:ext>
                </a:extLst>
              </a:tr>
              <a:tr h="406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rgbClr val="11144B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Especial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11144B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 (0,2%)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60841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EB73719-36F3-87F7-DCE0-AEE847F3B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84892"/>
              </p:ext>
            </p:extLst>
          </p:nvPr>
        </p:nvGraphicFramePr>
        <p:xfrm>
          <a:off x="7694341" y="3995853"/>
          <a:ext cx="3748359" cy="89344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748359">
                  <a:extLst>
                    <a:ext uri="{9D8B030D-6E8A-4147-A177-3AD203B41FA5}">
                      <a16:colId xmlns:a16="http://schemas.microsoft.com/office/drawing/2014/main" val="351018527"/>
                    </a:ext>
                  </a:extLst>
                </a:gridCol>
              </a:tblGrid>
              <a:tr h="56819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500" kern="1200" dirty="0">
                          <a:solidFill>
                            <a:srgbClr val="11144B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ACAFE e COMUNG: </a:t>
                      </a:r>
                      <a:r>
                        <a:rPr lang="pt-BR" sz="1500" kern="1200" noProof="0" dirty="0">
                          <a:solidFill>
                            <a:srgbClr val="11144B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377 (20% dos cursos das privadas sem fins lucrativos).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endParaRPr lang="pt-BR" sz="1800" dirty="0">
                        <a:solidFill>
                          <a:srgbClr val="11144B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158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64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64580B8-C234-469B-B5E0-83243BF4A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" y="238517"/>
            <a:ext cx="727868" cy="3415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018F38A-E5DC-455D-8002-8446D33E9440}"/>
              </a:ext>
            </a:extLst>
          </p:cNvPr>
          <p:cNvSpPr txBox="1"/>
          <p:nvPr/>
        </p:nvSpPr>
        <p:spPr>
          <a:xfrm>
            <a:off x="1459893" y="94624"/>
            <a:ext cx="1203063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Percepção dos estudantes sobre a pandemia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83379E-A71D-4F7B-A609-62D6E1D7A448}"/>
              </a:ext>
            </a:extLst>
          </p:cNvPr>
          <p:cNvSpPr txBox="1"/>
          <p:nvPr/>
        </p:nvSpPr>
        <p:spPr>
          <a:xfrm>
            <a:off x="724034" y="895267"/>
            <a:ext cx="871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 o início da pandemia sua instituição passou rapidamente a ofertar aulas não presenciais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92502E8-EF61-4912-8A9C-CED26D7CBF95}"/>
              </a:ext>
            </a:extLst>
          </p:cNvPr>
          <p:cNvGraphicFramePr>
            <a:graphicFrameLocks/>
          </p:cNvGraphicFramePr>
          <p:nvPr/>
        </p:nvGraphicFramePr>
        <p:xfrm>
          <a:off x="0" y="1315826"/>
          <a:ext cx="11866653" cy="544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1623D76F-8E99-46B4-8180-4BDAAAA1402F}"/>
              </a:ext>
            </a:extLst>
          </p:cNvPr>
          <p:cNvSpPr/>
          <p:nvPr/>
        </p:nvSpPr>
        <p:spPr>
          <a:xfrm>
            <a:off x="9724189" y="236209"/>
            <a:ext cx="2072702" cy="819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Cursos presenciais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89039B-1173-0516-08F4-7B263F543D73}"/>
              </a:ext>
            </a:extLst>
          </p:cNvPr>
          <p:cNvSpPr/>
          <p:nvPr/>
        </p:nvSpPr>
        <p:spPr>
          <a:xfrm>
            <a:off x="4218680" y="1330443"/>
            <a:ext cx="1877320" cy="4632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0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64580B8-C234-469B-B5E0-83243BF4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" y="238517"/>
            <a:ext cx="727868" cy="34158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83379E-A71D-4F7B-A609-62D6E1D7A448}"/>
              </a:ext>
            </a:extLst>
          </p:cNvPr>
          <p:cNvSpPr txBox="1"/>
          <p:nvPr/>
        </p:nvSpPr>
        <p:spPr>
          <a:xfrm>
            <a:off x="1431318" y="755828"/>
            <a:ext cx="7125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didática dos seus professores foi adequada para as aulas não presenciais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66FA8AD-DC90-4461-A448-998E0B607BA6}"/>
              </a:ext>
            </a:extLst>
          </p:cNvPr>
          <p:cNvGraphicFramePr>
            <a:graphicFrameLocks/>
          </p:cNvGraphicFramePr>
          <p:nvPr/>
        </p:nvGraphicFramePr>
        <p:xfrm>
          <a:off x="550178" y="1435507"/>
          <a:ext cx="10607039" cy="465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id="{07B979CB-4B80-4A2D-AC3F-F683BB6251CD}"/>
              </a:ext>
            </a:extLst>
          </p:cNvPr>
          <p:cNvSpPr/>
          <p:nvPr/>
        </p:nvSpPr>
        <p:spPr>
          <a:xfrm>
            <a:off x="9724189" y="217624"/>
            <a:ext cx="2091990" cy="846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Cursos presenciais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B745FE-5D35-481D-9753-FB49BCD4A677}"/>
              </a:ext>
            </a:extLst>
          </p:cNvPr>
          <p:cNvSpPr txBox="1"/>
          <p:nvPr/>
        </p:nvSpPr>
        <p:spPr>
          <a:xfrm>
            <a:off x="1431318" y="151100"/>
            <a:ext cx="1203063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Percepção dos estudantes sobre a pandemia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63B62D-0CB2-E3AA-CCDC-466C1ED8CE0B}"/>
              </a:ext>
            </a:extLst>
          </p:cNvPr>
          <p:cNvSpPr/>
          <p:nvPr/>
        </p:nvSpPr>
        <p:spPr>
          <a:xfrm>
            <a:off x="4218680" y="1330443"/>
            <a:ext cx="1877320" cy="4232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3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1401288" y="106878"/>
            <a:ext cx="10545873" cy="5113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400" b="1" dirty="0">
                <a:solidFill>
                  <a:srgbClr val="0145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Cursos por Faixa do Conceito Enade 2021 - Categoria Administrativa </a:t>
            </a:r>
          </a:p>
          <a:p>
            <a:pPr>
              <a:tabLst>
                <a:tab pos="266700" algn="l"/>
              </a:tabLst>
            </a:pPr>
            <a:endParaRPr lang="pt-BR" sz="3200" b="1" dirty="0">
              <a:solidFill>
                <a:srgbClr val="21574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6DC334F-60A2-4A70-B827-0212DFEAE1F7}"/>
              </a:ext>
            </a:extLst>
          </p:cNvPr>
          <p:cNvGraphicFramePr>
            <a:graphicFrameLocks noGrp="1"/>
          </p:cNvGraphicFramePr>
          <p:nvPr/>
        </p:nvGraphicFramePr>
        <p:xfrm>
          <a:off x="5927779" y="589951"/>
          <a:ext cx="6019382" cy="147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2">
                  <a:extLst>
                    <a:ext uri="{9D8B030D-6E8A-4147-A177-3AD203B41FA5}">
                      <a16:colId xmlns:a16="http://schemas.microsoft.com/office/drawing/2014/main" val="1523017932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val="1771353886"/>
                    </a:ext>
                  </a:extLst>
                </a:gridCol>
                <a:gridCol w="1002831">
                  <a:extLst>
                    <a:ext uri="{9D8B030D-6E8A-4147-A177-3AD203B41FA5}">
                      <a16:colId xmlns:a16="http://schemas.microsoft.com/office/drawing/2014/main" val="4121681241"/>
                    </a:ext>
                  </a:extLst>
                </a:gridCol>
                <a:gridCol w="722468">
                  <a:extLst>
                    <a:ext uri="{9D8B030D-6E8A-4147-A177-3AD203B41FA5}">
                      <a16:colId xmlns:a16="http://schemas.microsoft.com/office/drawing/2014/main" val="1846267435"/>
                    </a:ext>
                  </a:extLst>
                </a:gridCol>
                <a:gridCol w="901110">
                  <a:extLst>
                    <a:ext uri="{9D8B030D-6E8A-4147-A177-3AD203B41FA5}">
                      <a16:colId xmlns:a16="http://schemas.microsoft.com/office/drawing/2014/main" val="2724936725"/>
                    </a:ext>
                  </a:extLst>
                </a:gridCol>
                <a:gridCol w="889303">
                  <a:extLst>
                    <a:ext uri="{9D8B030D-6E8A-4147-A177-3AD203B41FA5}">
                      <a16:colId xmlns:a16="http://schemas.microsoft.com/office/drawing/2014/main" val="3747157641"/>
                    </a:ext>
                  </a:extLst>
                </a:gridCol>
                <a:gridCol w="713793">
                  <a:extLst>
                    <a:ext uri="{9D8B030D-6E8A-4147-A177-3AD203B41FA5}">
                      <a16:colId xmlns:a16="http://schemas.microsoft.com/office/drawing/2014/main" val="1581340273"/>
                    </a:ext>
                  </a:extLst>
                </a:gridCol>
              </a:tblGrid>
              <a:tr h="319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Faixa</a:t>
                      </a:r>
                      <a:endParaRPr lang="pt-BR" sz="105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Privada sem fins lucrativos</a:t>
                      </a:r>
                      <a:endParaRPr lang="pt-BR" sz="105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Privada com fins lucrativos</a:t>
                      </a:r>
                      <a:endParaRPr lang="pt-BR" sz="105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Pública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Pública Estadual</a:t>
                      </a:r>
                      <a:endParaRPr lang="pt-BR" sz="105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Pública Municipal</a:t>
                      </a:r>
                      <a:endParaRPr lang="pt-BR" sz="105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Especial</a:t>
                      </a:r>
                      <a:endParaRPr lang="pt-BR" sz="105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97763"/>
                  </a:ext>
                </a:extLst>
              </a:tr>
              <a:tr h="1910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pt-BR" sz="105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34443"/>
                  </a:ext>
                </a:extLst>
              </a:tr>
              <a:tr h="1910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pt-BR" sz="105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93642"/>
                  </a:ext>
                </a:extLst>
              </a:tr>
              <a:tr h="1910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pt-BR" sz="105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53955"/>
                  </a:ext>
                </a:extLst>
              </a:tr>
              <a:tr h="1910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pt-BR" sz="105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81944"/>
                  </a:ext>
                </a:extLst>
              </a:tr>
              <a:tr h="1910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pt-BR" sz="105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3310"/>
                  </a:ext>
                </a:extLst>
              </a:tr>
              <a:tr h="1910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85934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BF457F4F-7AD4-4592-8EBF-C9235749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214592"/>
            <a:ext cx="909301" cy="36701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8A1FD70-EDCA-48CD-B8A3-356555E290FA}"/>
              </a:ext>
            </a:extLst>
          </p:cNvPr>
          <p:cNvSpPr txBox="1"/>
          <p:nvPr/>
        </p:nvSpPr>
        <p:spPr>
          <a:xfrm>
            <a:off x="5819775" y="6606737"/>
            <a:ext cx="5497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*Sem indicador: cursos para os quais estatisticamente não foi possível calcular o indicador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494437B-2D34-4DCC-9F82-3A3E4F43F0A6}"/>
              </a:ext>
            </a:extLst>
          </p:cNvPr>
          <p:cNvGraphicFramePr>
            <a:graphicFrameLocks/>
          </p:cNvGraphicFramePr>
          <p:nvPr/>
        </p:nvGraphicFramePr>
        <p:xfrm>
          <a:off x="518050" y="1497199"/>
          <a:ext cx="11345028" cy="463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9CDF34AE-2D62-952E-51D9-C396280941E3}"/>
              </a:ext>
            </a:extLst>
          </p:cNvPr>
          <p:cNvSpPr/>
          <p:nvPr/>
        </p:nvSpPr>
        <p:spPr>
          <a:xfrm>
            <a:off x="518050" y="1497199"/>
            <a:ext cx="1993922" cy="4632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A64201C9-2392-219A-2086-095E29A520DB}"/>
              </a:ext>
            </a:extLst>
          </p:cNvPr>
          <p:cNvSpPr txBox="1">
            <a:spLocks/>
          </p:cNvSpPr>
          <p:nvPr/>
        </p:nvSpPr>
        <p:spPr>
          <a:xfrm>
            <a:off x="1401288" y="106878"/>
            <a:ext cx="10545873" cy="5113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400" b="1" dirty="0">
                <a:solidFill>
                  <a:srgbClr val="0145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Cursos por Faixa do Conceito Enade 2021 – ACAFE e COMUNG</a:t>
            </a:r>
          </a:p>
          <a:p>
            <a:pPr>
              <a:tabLst>
                <a:tab pos="266700" algn="l"/>
              </a:tabLst>
            </a:pPr>
            <a:endParaRPr lang="pt-BR" sz="3200" b="1" dirty="0">
              <a:solidFill>
                <a:srgbClr val="21574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7628E7-99EB-5AE5-9C04-B78CDC08B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16" y="123786"/>
            <a:ext cx="909301" cy="367016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8E3839-11CA-1D85-0279-328DF09EC335}"/>
              </a:ext>
            </a:extLst>
          </p:cNvPr>
          <p:cNvGraphicFramePr>
            <a:graphicFrameLocks/>
          </p:cNvGraphicFramePr>
          <p:nvPr/>
        </p:nvGraphicFramePr>
        <p:xfrm>
          <a:off x="6096000" y="1282886"/>
          <a:ext cx="5619800" cy="429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07708CB-E7FA-1C58-7AAC-9971F07026E2}"/>
              </a:ext>
            </a:extLst>
          </p:cNvPr>
          <p:cNvGraphicFramePr>
            <a:graphicFrameLocks/>
          </p:cNvGraphicFramePr>
          <p:nvPr/>
        </p:nvGraphicFramePr>
        <p:xfrm>
          <a:off x="597821" y="1365743"/>
          <a:ext cx="4867147" cy="429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554649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apresentação antiga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apresentação antig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1370</Words>
  <Application>Microsoft Office PowerPoint</Application>
  <PresentationFormat>Widescreen</PresentationFormat>
  <Paragraphs>317</Paragraphs>
  <Slides>18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18</vt:i4>
      </vt:variant>
    </vt:vector>
  </HeadingPairs>
  <TitlesOfParts>
    <vt:vector size="35" baseType="lpstr">
      <vt:lpstr>Arial</vt:lpstr>
      <vt:lpstr>Arial Nova Cond Light</vt:lpstr>
      <vt:lpstr>Arial Unicode MS</vt:lpstr>
      <vt:lpstr>Calibri</vt:lpstr>
      <vt:lpstr>Calibri Light</vt:lpstr>
      <vt:lpstr>Montserrat</vt:lpstr>
      <vt:lpstr>Tahoma</vt:lpstr>
      <vt:lpstr>Times New Roman</vt:lpstr>
      <vt:lpstr>Verdana</vt:lpstr>
      <vt:lpstr>Wingdings</vt:lpstr>
      <vt:lpstr>Personalizar design</vt:lpstr>
      <vt:lpstr>1_Personalizar design</vt:lpstr>
      <vt:lpstr>1_Office Theme</vt:lpstr>
      <vt:lpstr>2_Personalizar design</vt:lpstr>
      <vt:lpstr>Final</vt:lpstr>
      <vt:lpstr>3_Personalizar design</vt:lpstr>
      <vt:lpstr>CAPA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Barreiro Campos</dc:creator>
  <cp:lastModifiedBy>Ulysses Tavares Teixeira</cp:lastModifiedBy>
  <cp:revision>82</cp:revision>
  <dcterms:created xsi:type="dcterms:W3CDTF">2022-04-28T11:46:34Z</dcterms:created>
  <dcterms:modified xsi:type="dcterms:W3CDTF">2023-10-04T17:31:20Z</dcterms:modified>
</cp:coreProperties>
</file>