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sldIdLst>
    <p:sldId id="284" r:id="rId2"/>
    <p:sldId id="274" r:id="rId3"/>
    <p:sldId id="292" r:id="rId4"/>
    <p:sldId id="290" r:id="rId5"/>
    <p:sldId id="275" r:id="rId6"/>
    <p:sldId id="276" r:id="rId7"/>
    <p:sldId id="277" r:id="rId8"/>
    <p:sldId id="291" r:id="rId9"/>
    <p:sldId id="346" r:id="rId10"/>
    <p:sldId id="347" r:id="rId11"/>
    <p:sldId id="348" r:id="rId12"/>
    <p:sldId id="286" r:id="rId13"/>
    <p:sldId id="287" r:id="rId14"/>
    <p:sldId id="349" r:id="rId15"/>
    <p:sldId id="345" r:id="rId16"/>
    <p:sldId id="259" r:id="rId17"/>
    <p:sldId id="299" r:id="rId18"/>
    <p:sldId id="269" r:id="rId19"/>
    <p:sldId id="295" r:id="rId20"/>
    <p:sldId id="296" r:id="rId21"/>
    <p:sldId id="285" r:id="rId22"/>
    <p:sldId id="283" r:id="rId23"/>
    <p:sldId id="263" r:id="rId24"/>
    <p:sldId id="350" r:id="rId25"/>
    <p:sldId id="281" r:id="rId26"/>
    <p:sldId id="282" r:id="rId27"/>
    <p:sldId id="322" r:id="rId28"/>
    <p:sldId id="280" r:id="rId2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0033CC"/>
    <a:srgbClr val="0000FF"/>
    <a:srgbClr val="666699"/>
    <a:srgbClr val="00FF00"/>
    <a:srgbClr val="9A0E6B"/>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com Tema 1 - Ênfas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Estilo Claro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25E5076-3810-47DD-B79F-674D7AD40C01}" styleName="Estilo Escuro 1 - Ênfas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16" autoAdjust="0"/>
    <p:restoredTop sz="95253" autoAdjust="0"/>
  </p:normalViewPr>
  <p:slideViewPr>
    <p:cSldViewPr snapToGrid="0">
      <p:cViewPr varScale="1">
        <p:scale>
          <a:sx n="114" d="100"/>
          <a:sy n="114" d="100"/>
        </p:scale>
        <p:origin x="510"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lexandref\Desktop\Audi&#234;ncia%20P&#250;blica%20-%20IES%20Comunit&#225;rias\REAJUSTE%20TAXA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lexandref\Desktop\Audi&#234;ncia%20P&#250;blica%20-%20IES%20Comunit&#225;rias\REAJUSTE%20TAXAS.xlsx"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barChart>
        <c:barDir val="col"/>
        <c:grouping val="clustered"/>
        <c:varyColors val="0"/>
        <c:ser>
          <c:idx val="1"/>
          <c:order val="0"/>
          <c:tx>
            <c:strRef>
              <c:f>'Reajuste Taxas Comunitárias'!$Z$31</c:f>
              <c:strCache>
                <c:ptCount val="1"/>
                <c:pt idx="0">
                  <c:v>Mestrado</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'Reajuste Taxas Comunitárias'!$Y$32:$Y$37</c:f>
              <c:strCache>
                <c:ptCount val="6"/>
                <c:pt idx="0">
                  <c:v>Valor atual</c:v>
                </c:pt>
                <c:pt idx="1">
                  <c:v>10%</c:v>
                </c:pt>
                <c:pt idx="2">
                  <c:v>20%</c:v>
                </c:pt>
                <c:pt idx="3">
                  <c:v>30%</c:v>
                </c:pt>
                <c:pt idx="4">
                  <c:v>40%</c:v>
                </c:pt>
                <c:pt idx="5">
                  <c:v>50%</c:v>
                </c:pt>
              </c:strCache>
            </c:strRef>
          </c:cat>
          <c:val>
            <c:numRef>
              <c:f>'Reajuste Taxas Comunitárias'!$Z$32:$Z$37</c:f>
              <c:numCache>
                <c:formatCode>_-* #,##0_-;\-* #,##0_-;_-* "-"??_-;_-@_-</c:formatCode>
                <c:ptCount val="6"/>
                <c:pt idx="0">
                  <c:v>1100</c:v>
                </c:pt>
                <c:pt idx="1">
                  <c:v>1210</c:v>
                </c:pt>
                <c:pt idx="2">
                  <c:v>1320</c:v>
                </c:pt>
                <c:pt idx="3">
                  <c:v>1430</c:v>
                </c:pt>
                <c:pt idx="4">
                  <c:v>1540</c:v>
                </c:pt>
                <c:pt idx="5">
                  <c:v>1650</c:v>
                </c:pt>
              </c:numCache>
            </c:numRef>
          </c:val>
          <c:extLst>
            <c:ext xmlns:c16="http://schemas.microsoft.com/office/drawing/2014/chart" uri="{C3380CC4-5D6E-409C-BE32-E72D297353CC}">
              <c16:uniqueId val="{00000000-CC31-416B-9439-E4657D58D7C9}"/>
            </c:ext>
          </c:extLst>
        </c:ser>
        <c:ser>
          <c:idx val="2"/>
          <c:order val="1"/>
          <c:tx>
            <c:strRef>
              <c:f>'Reajuste Taxas Comunitárias'!$AA$31</c:f>
              <c:strCache>
                <c:ptCount val="1"/>
                <c:pt idx="0">
                  <c:v>Doutorado</c:v>
                </c:pt>
              </c:strCache>
            </c:strRef>
          </c:tx>
          <c:spPr>
            <a:solidFill>
              <a:schemeClr val="accent1">
                <a:shade val="65000"/>
              </a:schemeClr>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chemeClr val="tx1">
                        <a:lumMod val="75000"/>
                        <a:lumOff val="25000"/>
                      </a:schemeClr>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'Reajuste Taxas Comunitárias'!$Y$32:$Y$37</c:f>
              <c:strCache>
                <c:ptCount val="6"/>
                <c:pt idx="0">
                  <c:v>Valor atual</c:v>
                </c:pt>
                <c:pt idx="1">
                  <c:v>10%</c:v>
                </c:pt>
                <c:pt idx="2">
                  <c:v>20%</c:v>
                </c:pt>
                <c:pt idx="3">
                  <c:v>30%</c:v>
                </c:pt>
                <c:pt idx="4">
                  <c:v>40%</c:v>
                </c:pt>
                <c:pt idx="5">
                  <c:v>50%</c:v>
                </c:pt>
              </c:strCache>
            </c:strRef>
          </c:cat>
          <c:val>
            <c:numRef>
              <c:f>'Reajuste Taxas Comunitárias'!$AA$32:$AA$37</c:f>
              <c:numCache>
                <c:formatCode>_-* #,##0_-;\-* #,##0_-;_-* "-"??_-;_-@_-</c:formatCode>
                <c:ptCount val="6"/>
                <c:pt idx="0">
                  <c:v>1400</c:v>
                </c:pt>
                <c:pt idx="1">
                  <c:v>1540</c:v>
                </c:pt>
                <c:pt idx="2">
                  <c:v>1680</c:v>
                </c:pt>
                <c:pt idx="3">
                  <c:v>1820</c:v>
                </c:pt>
                <c:pt idx="4">
                  <c:v>1960</c:v>
                </c:pt>
                <c:pt idx="5">
                  <c:v>2100</c:v>
                </c:pt>
              </c:numCache>
            </c:numRef>
          </c:val>
          <c:extLst>
            <c:ext xmlns:c16="http://schemas.microsoft.com/office/drawing/2014/chart" uri="{C3380CC4-5D6E-409C-BE32-E72D297353CC}">
              <c16:uniqueId val="{00000001-CC31-416B-9439-E4657D58D7C9}"/>
            </c:ext>
          </c:extLst>
        </c:ser>
        <c:dLbls>
          <c:showLegendKey val="0"/>
          <c:showVal val="0"/>
          <c:showCatName val="0"/>
          <c:showSerName val="0"/>
          <c:showPercent val="0"/>
          <c:showBubbleSize val="0"/>
        </c:dLbls>
        <c:gapWidth val="100"/>
        <c:overlap val="-27"/>
        <c:axId val="1194128399"/>
        <c:axId val="1948845296"/>
      </c:barChart>
      <c:catAx>
        <c:axId val="11941283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pt-BR"/>
          </a:p>
        </c:txPr>
        <c:crossAx val="1948845296"/>
        <c:crosses val="autoZero"/>
        <c:auto val="1"/>
        <c:lblAlgn val="ctr"/>
        <c:lblOffset val="100"/>
        <c:noMultiLvlLbl val="0"/>
      </c:catAx>
      <c:valAx>
        <c:axId val="1948845296"/>
        <c:scaling>
          <c:orientation val="minMax"/>
        </c:scaling>
        <c:delete val="0"/>
        <c:axPos val="l"/>
        <c:majorGridlines>
          <c:spPr>
            <a:ln w="9525" cap="flat" cmpd="sng" algn="ctr">
              <a:solidFill>
                <a:schemeClr val="tx1">
                  <a:lumMod val="15000"/>
                  <a:lumOff val="85000"/>
                </a:schemeClr>
              </a:solidFill>
              <a:round/>
            </a:ln>
            <a:effectLst/>
          </c:spPr>
        </c:majorGridlines>
        <c:numFmt formatCode="_-* #,##0_-;\-* #,##0_-;_-* &quot;-&quot;??_-;_-@_-"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pt-BR"/>
          </a:p>
        </c:txPr>
        <c:crossAx val="1194128399"/>
        <c:crosses val="autoZero"/>
        <c:crossBetween val="between"/>
      </c:valAx>
      <c:spPr>
        <a:noFill/>
        <a:ln>
          <a:noFill/>
        </a:ln>
        <a:effectLst/>
      </c:spPr>
    </c:plotArea>
    <c:legend>
      <c:legendPos val="t"/>
      <c:layout>
        <c:manualLayout>
          <c:xMode val="edge"/>
          <c:yMode val="edge"/>
          <c:x val="7.6295370676518828E-2"/>
          <c:y val="3.7044599364116325E-2"/>
          <c:w val="0.15179317393825389"/>
          <c:h val="0.173296580423728"/>
        </c:manualLayout>
      </c:layout>
      <c:overlay val="1"/>
      <c:spPr>
        <a:noFill/>
        <a:ln>
          <a:noFill/>
        </a:ln>
        <a:effectLst/>
      </c:spPr>
      <c:txPr>
        <a:bodyPr rot="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pt-B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b="1"/>
      </a:pPr>
      <a:endParaRPr lang="pt-B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2000" b="1" i="0" u="none" strike="noStrike" kern="1200" baseline="0">
                    <a:solidFill>
                      <a:schemeClr val="tx1">
                        <a:lumMod val="75000"/>
                        <a:lumOff val="25000"/>
                      </a:schemeClr>
                    </a:solidFill>
                    <a:latin typeface="+mn-lt"/>
                    <a:ea typeface="+mn-ea"/>
                    <a:cs typeface="+mn-cs"/>
                  </a:defRPr>
                </a:pPr>
                <a:endParaRPr lang="pt-B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'Reajuste Taxas Comunitárias'!$Y$40:$AC$40</c:f>
              <c:numCache>
                <c:formatCode>0%</c:formatCode>
                <c:ptCount val="5"/>
                <c:pt idx="0">
                  <c:v>0.1</c:v>
                </c:pt>
                <c:pt idx="1">
                  <c:v>0.2</c:v>
                </c:pt>
                <c:pt idx="2">
                  <c:v>0.3</c:v>
                </c:pt>
                <c:pt idx="3">
                  <c:v>0.4</c:v>
                </c:pt>
                <c:pt idx="4">
                  <c:v>0.5</c:v>
                </c:pt>
              </c:numCache>
            </c:numRef>
          </c:cat>
          <c:val>
            <c:numRef>
              <c:f>'Reajuste Taxas Comunitárias'!$Y$52:$AC$52</c:f>
              <c:numCache>
                <c:formatCode>_(* #,##0.00_);_(* \(#,##0.00\);_(* "-"??_);_(@_)</c:formatCode>
                <c:ptCount val="5"/>
                <c:pt idx="0">
                  <c:v>14416680</c:v>
                </c:pt>
                <c:pt idx="1">
                  <c:v>28833360</c:v>
                </c:pt>
                <c:pt idx="2">
                  <c:v>43250040</c:v>
                </c:pt>
                <c:pt idx="3">
                  <c:v>57666720</c:v>
                </c:pt>
                <c:pt idx="4">
                  <c:v>72083400</c:v>
                </c:pt>
              </c:numCache>
            </c:numRef>
          </c:val>
          <c:extLst>
            <c:ext xmlns:c16="http://schemas.microsoft.com/office/drawing/2014/chart" uri="{C3380CC4-5D6E-409C-BE32-E72D297353CC}">
              <c16:uniqueId val="{00000000-3424-4109-8D20-2B50BBFD9DE5}"/>
            </c:ext>
          </c:extLst>
        </c:ser>
        <c:dLbls>
          <c:showLegendKey val="0"/>
          <c:showVal val="0"/>
          <c:showCatName val="0"/>
          <c:showSerName val="0"/>
          <c:showPercent val="0"/>
          <c:showBubbleSize val="0"/>
        </c:dLbls>
        <c:gapWidth val="100"/>
        <c:overlap val="-27"/>
        <c:axId val="1995357344"/>
        <c:axId val="346301455"/>
      </c:barChart>
      <c:catAx>
        <c:axId val="1995357344"/>
        <c:scaling>
          <c:orientation val="minMax"/>
        </c:scaling>
        <c:delete val="0"/>
        <c:axPos val="b"/>
        <c:numFmt formatCode="0%"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pt-BR"/>
          </a:p>
        </c:txPr>
        <c:crossAx val="346301455"/>
        <c:crosses val="autoZero"/>
        <c:auto val="1"/>
        <c:lblAlgn val="ctr"/>
        <c:lblOffset val="100"/>
        <c:noMultiLvlLbl val="0"/>
      </c:catAx>
      <c:valAx>
        <c:axId val="346301455"/>
        <c:scaling>
          <c:orientation val="minMax"/>
        </c:scaling>
        <c:delete val="1"/>
        <c:axPos val="l"/>
        <c:majorGridlines>
          <c:spPr>
            <a:ln w="9525" cap="flat" cmpd="sng" algn="ctr">
              <a:solidFill>
                <a:schemeClr val="tx1">
                  <a:lumMod val="15000"/>
                  <a:lumOff val="85000"/>
                </a:schemeClr>
              </a:solidFill>
              <a:round/>
            </a:ln>
            <a:effectLst/>
          </c:spPr>
        </c:majorGridlines>
        <c:numFmt formatCode="_(* #,##0.00_);_(* \(#,##0.00\);_(* &quot;-&quot;??_);_(@_)" sourceLinked="1"/>
        <c:majorTickMark val="none"/>
        <c:minorTickMark val="none"/>
        <c:tickLblPos val="nextTo"/>
        <c:crossAx val="19953573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b="1"/>
      </a:pPr>
      <a:endParaRPr lang="pt-B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withinLinearReversed" id="21">
  <a:schemeClr val="accent1"/>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0.01721</cdr:x>
      <cdr:y>0.05154</cdr:y>
    </cdr:from>
    <cdr:to>
      <cdr:x>0.15971</cdr:x>
      <cdr:y>0.11012</cdr:y>
    </cdr:to>
    <cdr:sp macro="" textlink="">
      <cdr:nvSpPr>
        <cdr:cNvPr id="2" name="CaixaDeTexto 1">
          <a:extLst xmlns:a="http://schemas.openxmlformats.org/drawingml/2006/main">
            <a:ext uri="{FF2B5EF4-FFF2-40B4-BE49-F238E27FC236}">
              <a16:creationId xmlns:a16="http://schemas.microsoft.com/office/drawing/2014/main" id="{6C54CA57-BF97-7190-9AC8-1B6646F8CE3C}"/>
            </a:ext>
          </a:extLst>
        </cdr:cNvPr>
        <cdr:cNvSpPr txBox="1"/>
      </cdr:nvSpPr>
      <cdr:spPr>
        <a:xfrm xmlns:a="http://schemas.openxmlformats.org/drawingml/2006/main">
          <a:off x="179641" y="251898"/>
          <a:ext cx="1487056" cy="286327"/>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r>
            <a:rPr lang="pt-BR" sz="1800" b="1" dirty="0">
              <a:solidFill>
                <a:schemeClr val="accent1">
                  <a:lumMod val="75000"/>
                </a:schemeClr>
              </a:solidFill>
            </a:rPr>
            <a:t>Em Reais (R$)</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pt-BR"/>
              <a:t>Clique para editar o título mestre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t-BR"/>
              <a:t>Clique para editar o estilo do subtítulo mestre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C641F4F7-C6BC-4988-963F-D2371CF2B9F3}" type="datetimeFigureOut">
              <a:rPr lang="pt-BR" smtClean="0"/>
              <a:t>04/10/2023</a:t>
            </a:fld>
            <a:endParaRPr lang="pt-BR"/>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pt-BR"/>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1F6EF72E-9002-45FE-8554-54740790A570}" type="slidenum">
              <a:rPr lang="pt-BR" smtClean="0"/>
              <a:t>‹nº›</a:t>
            </a:fld>
            <a:endParaRPr lang="pt-BR"/>
          </a:p>
        </p:txBody>
      </p:sp>
    </p:spTree>
    <p:extLst>
      <p:ext uri="{BB962C8B-B14F-4D97-AF65-F5344CB8AC3E}">
        <p14:creationId xmlns:p14="http://schemas.microsoft.com/office/powerpoint/2010/main" val="3096351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641F4F7-C6BC-4988-963F-D2371CF2B9F3}" type="datetimeFigureOut">
              <a:rPr lang="pt-BR" smtClean="0"/>
              <a:t>04/10/2023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F6EF72E-9002-45FE-8554-54740790A570}" type="slidenum">
              <a:rPr lang="pt-BR" smtClean="0"/>
              <a:t>‹nº›</a:t>
            </a:fld>
            <a:endParaRPr lang="pt-BR"/>
          </a:p>
        </p:txBody>
      </p:sp>
    </p:spTree>
    <p:extLst>
      <p:ext uri="{BB962C8B-B14F-4D97-AF65-F5344CB8AC3E}">
        <p14:creationId xmlns:p14="http://schemas.microsoft.com/office/powerpoint/2010/main" val="1055308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641F4F7-C6BC-4988-963F-D2371CF2B9F3}" type="datetimeFigureOut">
              <a:rPr lang="pt-BR" smtClean="0"/>
              <a:t>04/10/2023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F6EF72E-9002-45FE-8554-54740790A570}" type="slidenum">
              <a:rPr lang="pt-BR" smtClean="0"/>
              <a:t>‹nº›</a:t>
            </a:fld>
            <a:endParaRPr lang="pt-BR"/>
          </a:p>
        </p:txBody>
      </p:sp>
    </p:spTree>
    <p:extLst>
      <p:ext uri="{BB962C8B-B14F-4D97-AF65-F5344CB8AC3E}">
        <p14:creationId xmlns:p14="http://schemas.microsoft.com/office/powerpoint/2010/main" val="168427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C641F4F7-C6BC-4988-963F-D2371CF2B9F3}" type="datetimeFigureOut">
              <a:rPr lang="pt-BR" smtClean="0"/>
              <a:t>04/10/2023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F6EF72E-9002-45FE-8554-54740790A570}" type="slidenum">
              <a:rPr lang="pt-BR" smtClean="0"/>
              <a:t>‹nº›</a:t>
            </a:fld>
            <a:endParaRPr lang="pt-BR"/>
          </a:p>
        </p:txBody>
      </p:sp>
    </p:spTree>
    <p:extLst>
      <p:ext uri="{BB962C8B-B14F-4D97-AF65-F5344CB8AC3E}">
        <p14:creationId xmlns:p14="http://schemas.microsoft.com/office/powerpoint/2010/main" val="3051353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C641F4F7-C6BC-4988-963F-D2371CF2B9F3}" type="datetimeFigureOut">
              <a:rPr lang="pt-BR" smtClean="0"/>
              <a:t>04/10/2023</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1F6EF72E-9002-45FE-8554-54740790A570}" type="slidenum">
              <a:rPr lang="pt-BR" smtClean="0"/>
              <a:t>‹nº›</a:t>
            </a:fld>
            <a:endParaRPr lang="pt-BR"/>
          </a:p>
        </p:txBody>
      </p:sp>
    </p:spTree>
    <p:extLst>
      <p:ext uri="{BB962C8B-B14F-4D97-AF65-F5344CB8AC3E}">
        <p14:creationId xmlns:p14="http://schemas.microsoft.com/office/powerpoint/2010/main" val="250286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C641F4F7-C6BC-4988-963F-D2371CF2B9F3}" type="datetimeFigureOut">
              <a:rPr lang="pt-BR" smtClean="0"/>
              <a:t>04/10/2023</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1F6EF72E-9002-45FE-8554-54740790A570}" type="slidenum">
              <a:rPr lang="pt-BR" smtClean="0"/>
              <a:t>‹nº›</a:t>
            </a:fld>
            <a:endParaRPr lang="pt-BR"/>
          </a:p>
        </p:txBody>
      </p:sp>
    </p:spTree>
    <p:extLst>
      <p:ext uri="{BB962C8B-B14F-4D97-AF65-F5344CB8AC3E}">
        <p14:creationId xmlns:p14="http://schemas.microsoft.com/office/powerpoint/2010/main" val="2391706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a:t>Clique para editar o título mestre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C641F4F7-C6BC-4988-963F-D2371CF2B9F3}" type="datetimeFigureOut">
              <a:rPr lang="pt-BR" smtClean="0"/>
              <a:t>04/10/2023</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1F6EF72E-9002-45FE-8554-54740790A570}" type="slidenum">
              <a:rPr lang="pt-BR" smtClean="0"/>
              <a:t>‹nº›</a:t>
            </a:fld>
            <a:endParaRPr lang="pt-BR"/>
          </a:p>
        </p:txBody>
      </p:sp>
    </p:spTree>
    <p:extLst>
      <p:ext uri="{BB962C8B-B14F-4D97-AF65-F5344CB8AC3E}">
        <p14:creationId xmlns:p14="http://schemas.microsoft.com/office/powerpoint/2010/main" val="66854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C641F4F7-C6BC-4988-963F-D2371CF2B9F3}" type="datetimeFigureOut">
              <a:rPr lang="pt-BR" smtClean="0"/>
              <a:t>04/10/2023</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1F6EF72E-9002-45FE-8554-54740790A570}" type="slidenum">
              <a:rPr lang="pt-BR" smtClean="0"/>
              <a:t>‹nº›</a:t>
            </a:fld>
            <a:endParaRPr lang="pt-BR"/>
          </a:p>
        </p:txBody>
      </p:sp>
    </p:spTree>
    <p:extLst>
      <p:ext uri="{BB962C8B-B14F-4D97-AF65-F5344CB8AC3E}">
        <p14:creationId xmlns:p14="http://schemas.microsoft.com/office/powerpoint/2010/main" val="3157379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41F4F7-C6BC-4988-963F-D2371CF2B9F3}" type="datetimeFigureOut">
              <a:rPr lang="pt-BR" smtClean="0"/>
              <a:t>04/10/2023</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1F6EF72E-9002-45FE-8554-54740790A570}" type="slidenum">
              <a:rPr lang="pt-BR" smtClean="0"/>
              <a:t>‹nº›</a:t>
            </a:fld>
            <a:endParaRPr lang="pt-BR"/>
          </a:p>
        </p:txBody>
      </p:sp>
    </p:spTree>
    <p:extLst>
      <p:ext uri="{BB962C8B-B14F-4D97-AF65-F5344CB8AC3E}">
        <p14:creationId xmlns:p14="http://schemas.microsoft.com/office/powerpoint/2010/main" val="1962556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pt-BR"/>
              <a:t>Clique para editar o título mestre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pt-BR"/>
              <a:t>Clique para editar o texto mestre</a:t>
            </a:r>
          </a:p>
        </p:txBody>
      </p:sp>
      <p:sp>
        <p:nvSpPr>
          <p:cNvPr id="5" name="Date Placeholder 4"/>
          <p:cNvSpPr>
            <a:spLocks noGrp="1"/>
          </p:cNvSpPr>
          <p:nvPr>
            <p:ph type="dt" sz="half" idx="10"/>
          </p:nvPr>
        </p:nvSpPr>
        <p:spPr/>
        <p:txBody>
          <a:bodyPr/>
          <a:lstStyle/>
          <a:p>
            <a:fld id="{C641F4F7-C6BC-4988-963F-D2371CF2B9F3}" type="datetimeFigureOut">
              <a:rPr lang="pt-BR" smtClean="0"/>
              <a:t>04/10/2023</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1F6EF72E-9002-45FE-8554-54740790A570}" type="slidenum">
              <a:rPr lang="pt-BR" smtClean="0"/>
              <a:t>‹nº›</a:t>
            </a:fld>
            <a:endParaRPr lang="pt-BR"/>
          </a:p>
        </p:txBody>
      </p:sp>
    </p:spTree>
    <p:extLst>
      <p:ext uri="{BB962C8B-B14F-4D97-AF65-F5344CB8AC3E}">
        <p14:creationId xmlns:p14="http://schemas.microsoft.com/office/powerpoint/2010/main" val="62485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C641F4F7-C6BC-4988-963F-D2371CF2B9F3}" type="datetimeFigureOut">
              <a:rPr lang="pt-BR" smtClean="0"/>
              <a:t>04/10/2023</a:t>
            </a:fld>
            <a:endParaRPr lang="pt-BR"/>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pt-BR"/>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1F6EF72E-9002-45FE-8554-54740790A570}" type="slidenum">
              <a:rPr lang="pt-BR" smtClean="0"/>
              <a:t>‹nº›</a:t>
            </a:fld>
            <a:endParaRPr lang="pt-BR"/>
          </a:p>
        </p:txBody>
      </p:sp>
    </p:spTree>
    <p:extLst>
      <p:ext uri="{BB962C8B-B14F-4D97-AF65-F5344CB8AC3E}">
        <p14:creationId xmlns:p14="http://schemas.microsoft.com/office/powerpoint/2010/main" val="18188436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C641F4F7-C6BC-4988-963F-D2371CF2B9F3}" type="datetimeFigureOut">
              <a:rPr lang="pt-BR" smtClean="0"/>
              <a:t>04/10/2023</a:t>
            </a:fld>
            <a:endParaRPr lang="pt-BR"/>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pt-BR"/>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1F6EF72E-9002-45FE-8554-54740790A570}" type="slidenum">
              <a:rPr lang="pt-BR" smtClean="0"/>
              <a:t>‹nº›</a:t>
            </a:fld>
            <a:endParaRPr lang="pt-BR"/>
          </a:p>
        </p:txBody>
      </p:sp>
    </p:spTree>
    <p:extLst>
      <p:ext uri="{BB962C8B-B14F-4D97-AF65-F5344CB8AC3E}">
        <p14:creationId xmlns:p14="http://schemas.microsoft.com/office/powerpoint/2010/main" val="3596439181"/>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0D33D4AB-E8EE-6D1B-927B-6684866AED3C}"/>
              </a:ext>
            </a:extLst>
          </p:cNvPr>
          <p:cNvSpPr txBox="1"/>
          <p:nvPr/>
        </p:nvSpPr>
        <p:spPr>
          <a:xfrm>
            <a:off x="1353424" y="2169701"/>
            <a:ext cx="9485149" cy="1938992"/>
          </a:xfrm>
          <a:prstGeom prst="rect">
            <a:avLst/>
          </a:prstGeom>
          <a:noFill/>
        </p:spPr>
        <p:txBody>
          <a:bodyPr wrap="square">
            <a:spAutoFit/>
          </a:bodyPr>
          <a:lstStyle/>
          <a:p>
            <a:pPr algn="ctr"/>
            <a:r>
              <a:rPr lang="pt-BR" sz="6000" b="1" dirty="0">
                <a:solidFill>
                  <a:schemeClr val="bg1"/>
                </a:solidFill>
              </a:rPr>
              <a:t>O Futuro das Universidades Comunitárias </a:t>
            </a:r>
          </a:p>
        </p:txBody>
      </p:sp>
      <p:sp>
        <p:nvSpPr>
          <p:cNvPr id="8" name="CaixaDeTexto 7">
            <a:extLst>
              <a:ext uri="{FF2B5EF4-FFF2-40B4-BE49-F238E27FC236}">
                <a16:creationId xmlns:a16="http://schemas.microsoft.com/office/drawing/2014/main" id="{43D7E210-6A2F-2E11-4528-5BA7187E638E}"/>
              </a:ext>
            </a:extLst>
          </p:cNvPr>
          <p:cNvSpPr txBox="1"/>
          <p:nvPr/>
        </p:nvSpPr>
        <p:spPr>
          <a:xfrm>
            <a:off x="0" y="4738179"/>
            <a:ext cx="12191999" cy="1815882"/>
          </a:xfrm>
          <a:prstGeom prst="rect">
            <a:avLst/>
          </a:prstGeom>
          <a:noFill/>
        </p:spPr>
        <p:txBody>
          <a:bodyPr wrap="square">
            <a:spAutoFit/>
          </a:bodyPr>
          <a:lstStyle/>
          <a:p>
            <a:pPr algn="ctr"/>
            <a:r>
              <a:rPr lang="pt-BR" sz="2000" b="1" dirty="0">
                <a:solidFill>
                  <a:schemeClr val="bg1"/>
                </a:solidFill>
              </a:rPr>
              <a:t>Prof. Dr. Laerte Guimarães Ferreira Junior</a:t>
            </a:r>
          </a:p>
          <a:p>
            <a:pPr algn="ctr"/>
            <a:r>
              <a:rPr lang="pt-BR" sz="2000" b="1" dirty="0">
                <a:solidFill>
                  <a:schemeClr val="bg1"/>
                </a:solidFill>
              </a:rPr>
              <a:t>Diretor de Programas e Bolsas no País – DPB/CAPES</a:t>
            </a:r>
          </a:p>
          <a:p>
            <a:pPr algn="ctr"/>
            <a:endParaRPr lang="pt-BR" sz="2000" dirty="0">
              <a:solidFill>
                <a:schemeClr val="bg1"/>
              </a:solidFill>
            </a:endParaRPr>
          </a:p>
          <a:p>
            <a:pPr algn="ctr"/>
            <a:endParaRPr lang="pt-BR" sz="2000" dirty="0">
              <a:solidFill>
                <a:schemeClr val="bg1"/>
              </a:solidFill>
            </a:endParaRPr>
          </a:p>
          <a:p>
            <a:pPr algn="ctr"/>
            <a:r>
              <a:rPr lang="pt-BR" sz="1600" dirty="0">
                <a:solidFill>
                  <a:schemeClr val="bg1"/>
                </a:solidFill>
              </a:rPr>
              <a:t>Brasília, 4 de outubro de 2023</a:t>
            </a:r>
          </a:p>
          <a:p>
            <a:pPr algn="ctr"/>
            <a:r>
              <a:rPr lang="pt-BR" sz="1600" dirty="0">
                <a:solidFill>
                  <a:schemeClr val="bg1"/>
                </a:solidFill>
              </a:rPr>
              <a:t>Audiência Pública, Requerimento Nº 62/2026 – CLP, Câmara dos Deputados</a:t>
            </a:r>
          </a:p>
        </p:txBody>
      </p:sp>
      <p:pic>
        <p:nvPicPr>
          <p:cNvPr id="6" name="Imagem 5">
            <a:extLst>
              <a:ext uri="{FF2B5EF4-FFF2-40B4-BE49-F238E27FC236}">
                <a16:creationId xmlns:a16="http://schemas.microsoft.com/office/drawing/2014/main" id="{07F2F713-83CD-6C7F-F8C3-D4216286E6F5}"/>
              </a:ext>
            </a:extLst>
          </p:cNvPr>
          <p:cNvPicPr>
            <a:picLocks noChangeAspect="1"/>
          </p:cNvPicPr>
          <p:nvPr/>
        </p:nvPicPr>
        <p:blipFill rotWithShape="1">
          <a:blip r:embed="rId3">
            <a:extLst>
              <a:ext uri="{28A0092B-C50C-407E-A947-70E740481C1C}">
                <a14:useLocalDpi xmlns:a14="http://schemas.microsoft.com/office/drawing/2010/main" val="0"/>
              </a:ext>
            </a:extLst>
          </a:blip>
          <a:srcRect t="40204" r="200" b="39300"/>
          <a:stretch/>
        </p:blipFill>
        <p:spPr>
          <a:xfrm>
            <a:off x="544535" y="745996"/>
            <a:ext cx="3876479" cy="794220"/>
          </a:xfrm>
          <a:prstGeom prst="rect">
            <a:avLst/>
          </a:prstGeom>
        </p:spPr>
      </p:pic>
    </p:spTree>
    <p:extLst>
      <p:ext uri="{BB962C8B-B14F-4D97-AF65-F5344CB8AC3E}">
        <p14:creationId xmlns:p14="http://schemas.microsoft.com/office/powerpoint/2010/main" val="381396159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a:extLst>
              <a:ext uri="{FF2B5EF4-FFF2-40B4-BE49-F238E27FC236}">
                <a16:creationId xmlns:a16="http://schemas.microsoft.com/office/drawing/2014/main" id="{C6F2C2FC-852C-31EE-17E5-F373B993D084}"/>
              </a:ext>
            </a:extLst>
          </p:cNvPr>
          <p:cNvSpPr txBox="1"/>
          <p:nvPr/>
        </p:nvSpPr>
        <p:spPr>
          <a:xfrm>
            <a:off x="664828" y="356534"/>
            <a:ext cx="6094602" cy="725711"/>
          </a:xfrm>
          <a:prstGeom prst="rect">
            <a:avLst/>
          </a:prstGeom>
        </p:spPr>
        <p:txBody>
          <a:bodyPr>
            <a:normAutofit/>
          </a:bodyPr>
          <a:lstStyle>
            <a:defPPr>
              <a:defRPr lang="pt-BR"/>
            </a:defPPr>
            <a:lvl1pPr>
              <a:lnSpc>
                <a:spcPct val="85000"/>
              </a:lnSpc>
              <a:spcBef>
                <a:spcPct val="0"/>
              </a:spcBef>
              <a:buNone/>
              <a:defRPr sz="4800" b="1" spc="-120" baseline="0">
                <a:solidFill>
                  <a:schemeClr val="accent1"/>
                </a:solidFill>
                <a:latin typeface="+mj-lt"/>
                <a:ea typeface="+mj-ea"/>
                <a:cs typeface="+mj-cs"/>
              </a:defRPr>
            </a:lvl1pPr>
          </a:lstStyle>
          <a:p>
            <a:r>
              <a:rPr lang="pt-BR" dirty="0"/>
              <a:t>As ICES</a:t>
            </a:r>
          </a:p>
        </p:txBody>
      </p:sp>
      <p:graphicFrame>
        <p:nvGraphicFramePr>
          <p:cNvPr id="6" name="Tabela 5">
            <a:extLst>
              <a:ext uri="{FF2B5EF4-FFF2-40B4-BE49-F238E27FC236}">
                <a16:creationId xmlns:a16="http://schemas.microsoft.com/office/drawing/2014/main" id="{7B6C3A18-8146-4C18-B9EF-72A8F5374D43}"/>
              </a:ext>
            </a:extLst>
          </p:cNvPr>
          <p:cNvGraphicFramePr>
            <a:graphicFrameLocks noGrp="1"/>
          </p:cNvGraphicFramePr>
          <p:nvPr>
            <p:extLst>
              <p:ext uri="{D42A27DB-BD31-4B8C-83A1-F6EECF244321}">
                <p14:modId xmlns:p14="http://schemas.microsoft.com/office/powerpoint/2010/main" val="3192009232"/>
              </p:ext>
            </p:extLst>
          </p:nvPr>
        </p:nvGraphicFramePr>
        <p:xfrm>
          <a:off x="664828" y="1258349"/>
          <a:ext cx="10626752" cy="5150838"/>
        </p:xfrm>
        <a:graphic>
          <a:graphicData uri="http://schemas.openxmlformats.org/drawingml/2006/table">
            <a:tbl>
              <a:tblPr>
                <a:tableStyleId>{2D5ABB26-0587-4C30-8999-92F81FD0307C}</a:tableStyleId>
              </a:tblPr>
              <a:tblGrid>
                <a:gridCol w="2656688">
                  <a:extLst>
                    <a:ext uri="{9D8B030D-6E8A-4147-A177-3AD203B41FA5}">
                      <a16:colId xmlns:a16="http://schemas.microsoft.com/office/drawing/2014/main" val="366491236"/>
                    </a:ext>
                  </a:extLst>
                </a:gridCol>
                <a:gridCol w="2656688">
                  <a:extLst>
                    <a:ext uri="{9D8B030D-6E8A-4147-A177-3AD203B41FA5}">
                      <a16:colId xmlns:a16="http://schemas.microsoft.com/office/drawing/2014/main" val="1837894982"/>
                    </a:ext>
                  </a:extLst>
                </a:gridCol>
                <a:gridCol w="2656688">
                  <a:extLst>
                    <a:ext uri="{9D8B030D-6E8A-4147-A177-3AD203B41FA5}">
                      <a16:colId xmlns:a16="http://schemas.microsoft.com/office/drawing/2014/main" val="4284556371"/>
                    </a:ext>
                  </a:extLst>
                </a:gridCol>
                <a:gridCol w="2656688">
                  <a:extLst>
                    <a:ext uri="{9D8B030D-6E8A-4147-A177-3AD203B41FA5}">
                      <a16:colId xmlns:a16="http://schemas.microsoft.com/office/drawing/2014/main" val="180603625"/>
                    </a:ext>
                  </a:extLst>
                </a:gridCol>
              </a:tblGrid>
              <a:tr h="468258">
                <a:tc>
                  <a:txBody>
                    <a:bodyPr/>
                    <a:lstStyle/>
                    <a:p>
                      <a:pPr marL="342900" indent="-342900" algn="l" fontAlgn="b">
                        <a:buFont typeface="Wingdings" panose="05000000000000000000" pitchFamily="2" charset="2"/>
                        <a:buChar char="§"/>
                      </a:pPr>
                      <a:r>
                        <a:rPr lang="pt-BR" sz="2200" b="1" u="none" strike="noStrike" dirty="0">
                          <a:solidFill>
                            <a:schemeClr val="tx1">
                              <a:lumMod val="65000"/>
                              <a:lumOff val="35000"/>
                            </a:schemeClr>
                          </a:solidFill>
                          <a:effectLst/>
                        </a:rPr>
                        <a:t>EST</a:t>
                      </a: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dirty="0">
                          <a:solidFill>
                            <a:schemeClr val="tx1">
                              <a:lumMod val="65000"/>
                              <a:lumOff val="35000"/>
                            </a:schemeClr>
                          </a:solidFill>
                          <a:effectLst/>
                        </a:rPr>
                        <a:t>PUC-RIO</a:t>
                      </a: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UNICAP</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UNISUL</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91809723"/>
                  </a:ext>
                </a:extLst>
              </a:tr>
              <a:tr h="468258">
                <a:tc>
                  <a:txBody>
                    <a:bodyPr/>
                    <a:lstStyle/>
                    <a:p>
                      <a:pPr marL="342900" indent="-342900" algn="l" fontAlgn="b">
                        <a:buFont typeface="Wingdings" panose="05000000000000000000" pitchFamily="2" charset="2"/>
                        <a:buChar char="§"/>
                      </a:pPr>
                      <a:r>
                        <a:rPr lang="pt-BR" sz="2200" b="1" u="none" strike="noStrike" dirty="0">
                          <a:solidFill>
                            <a:schemeClr val="tx1">
                              <a:lumMod val="65000"/>
                              <a:lumOff val="35000"/>
                            </a:schemeClr>
                          </a:solidFill>
                          <a:effectLst/>
                        </a:rPr>
                        <a:t>FACCAT-RS</a:t>
                      </a: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UCB-TAG</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UNICRUZ</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UNIVALI</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828743126"/>
                  </a:ext>
                </a:extLst>
              </a:tr>
              <a:tr h="468258">
                <a:tc>
                  <a:txBody>
                    <a:bodyPr/>
                    <a:lstStyle/>
                    <a:p>
                      <a:pPr marL="342900" indent="-342900" algn="l" fontAlgn="b">
                        <a:buFont typeface="Wingdings" panose="05000000000000000000" pitchFamily="2" charset="2"/>
                        <a:buChar char="§"/>
                      </a:pPr>
                      <a:r>
                        <a:rPr lang="pt-BR" sz="2200" b="1" u="none" strike="noStrike" dirty="0">
                          <a:solidFill>
                            <a:schemeClr val="tx1">
                              <a:lumMod val="65000"/>
                              <a:lumOff val="35000"/>
                            </a:schemeClr>
                          </a:solidFill>
                          <a:effectLst/>
                        </a:rPr>
                        <a:t>FEEVALE</a:t>
                      </a: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dirty="0">
                          <a:solidFill>
                            <a:schemeClr val="tx1">
                              <a:lumMod val="65000"/>
                              <a:lumOff val="35000"/>
                            </a:schemeClr>
                          </a:solidFill>
                          <a:effectLst/>
                        </a:rPr>
                        <a:t>UCDB</a:t>
                      </a: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UniFECAP</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UNIVAP</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32528879"/>
                  </a:ext>
                </a:extLst>
              </a:tr>
              <a:tr h="468258">
                <a:tc>
                  <a:txBody>
                    <a:bodyPr/>
                    <a:lstStyle/>
                    <a:p>
                      <a:pPr marL="342900" indent="-342900" algn="l" fontAlgn="b">
                        <a:buFont typeface="Wingdings" panose="05000000000000000000" pitchFamily="2" charset="2"/>
                        <a:buChar char="§"/>
                      </a:pPr>
                      <a:r>
                        <a:rPr lang="pt-BR" sz="2200" b="1" u="none" strike="noStrike" dirty="0">
                          <a:solidFill>
                            <a:schemeClr val="tx1">
                              <a:lumMod val="65000"/>
                              <a:lumOff val="35000"/>
                            </a:schemeClr>
                          </a:solidFill>
                          <a:effectLst/>
                        </a:rPr>
                        <a:t>FEI</a:t>
                      </a: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dirty="0">
                          <a:solidFill>
                            <a:schemeClr val="tx1">
                              <a:lumMod val="65000"/>
                              <a:lumOff val="35000"/>
                            </a:schemeClr>
                          </a:solidFill>
                          <a:effectLst/>
                        </a:rPr>
                        <a:t>UCP/RJ</a:t>
                      </a: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UNIJUÍ</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UNIVATES</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42025965"/>
                  </a:ext>
                </a:extLst>
              </a:tr>
              <a:tr h="468258">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FUPF</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UCPEL</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UNILASALLE</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UNIVILLE</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84343474"/>
                  </a:ext>
                </a:extLst>
              </a:tr>
              <a:tr h="468258">
                <a:tc>
                  <a:txBody>
                    <a:bodyPr/>
                    <a:lstStyle/>
                    <a:p>
                      <a:pPr marL="342900" indent="-342900" algn="l" fontAlgn="b">
                        <a:buFont typeface="Wingdings" panose="05000000000000000000" pitchFamily="2" charset="2"/>
                        <a:buChar char="§"/>
                      </a:pPr>
                      <a:r>
                        <a:rPr lang="pt-BR" sz="2200" b="1" u="none" strike="noStrike" dirty="0">
                          <a:solidFill>
                            <a:schemeClr val="tx1">
                              <a:lumMod val="65000"/>
                              <a:lumOff val="35000"/>
                            </a:schemeClr>
                          </a:solidFill>
                          <a:effectLst/>
                        </a:rPr>
                        <a:t>PUC/MG</a:t>
                      </a: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UCS</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UNIMEP</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UNOCHAPECÓ</a:t>
                      </a: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06852481"/>
                  </a:ext>
                </a:extLst>
              </a:tr>
              <a:tr h="468258">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PUC/PR</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dirty="0">
                          <a:solidFill>
                            <a:schemeClr val="tx1">
                              <a:lumMod val="65000"/>
                              <a:lumOff val="35000"/>
                            </a:schemeClr>
                          </a:solidFill>
                          <a:effectLst/>
                        </a:rPr>
                        <a:t>UCSAL</a:t>
                      </a: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UNISANTOS</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UNOESC</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654185666"/>
                  </a:ext>
                </a:extLst>
              </a:tr>
              <a:tr h="468258">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PUC/RS</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UFN</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UNISC</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UPM</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66508012"/>
                  </a:ext>
                </a:extLst>
              </a:tr>
              <a:tr h="468258">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PUC/SP</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UMESP</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UNISINOS</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URI</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36982775"/>
                  </a:ext>
                </a:extLst>
              </a:tr>
              <a:tr h="468258">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PUCCAMP</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UNESC</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UNISO</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r>
                        <a:rPr lang="pt-BR" sz="2200" b="1" u="none" strike="noStrike" dirty="0">
                          <a:solidFill>
                            <a:schemeClr val="tx1">
                              <a:lumMod val="65000"/>
                              <a:lumOff val="35000"/>
                            </a:schemeClr>
                          </a:solidFill>
                          <a:effectLst/>
                        </a:rPr>
                        <a:t>USF</a:t>
                      </a: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89247271"/>
                  </a:ext>
                </a:extLst>
              </a:tr>
              <a:tr h="468258">
                <a:tc>
                  <a:txBody>
                    <a:bodyPr/>
                    <a:lstStyle/>
                    <a:p>
                      <a:pPr marL="342900" indent="-342900" algn="l" fontAlgn="b">
                        <a:buFont typeface="Wingdings" panose="05000000000000000000" pitchFamily="2" charset="2"/>
                        <a:buChar char="§"/>
                      </a:pPr>
                      <a:r>
                        <a:rPr lang="pt-BR" sz="2200" b="1" u="none" strike="noStrike">
                          <a:solidFill>
                            <a:schemeClr val="tx1">
                              <a:lumMod val="65000"/>
                              <a:lumOff val="35000"/>
                            </a:schemeClr>
                          </a:solidFill>
                          <a:effectLst/>
                        </a:rPr>
                        <a:t>PUC-GOIÁS</a:t>
                      </a: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endParaRPr lang="pt-BR" sz="2200" b="1" i="0" u="none" strike="noStrike">
                        <a:solidFill>
                          <a:schemeClr val="tx1">
                            <a:lumMod val="65000"/>
                            <a:lumOff val="35000"/>
                          </a:schemeClr>
                        </a:solidFill>
                        <a:effectLst/>
                        <a:latin typeface="Calibri" panose="020F0502020204030204" pitchFamily="34" charset="0"/>
                      </a:endParaRPr>
                    </a:p>
                  </a:txBody>
                  <a:tcPr marL="9525" marR="9525" marT="9525" marB="0" anchor="b"/>
                </a:tc>
                <a:tc>
                  <a:txBody>
                    <a:bodyPr/>
                    <a:lstStyle/>
                    <a:p>
                      <a:pPr marL="342900" indent="-342900" algn="l" fontAlgn="b">
                        <a:buFont typeface="Wingdings" panose="05000000000000000000" pitchFamily="2" charset="2"/>
                        <a:buChar char="§"/>
                      </a:pPr>
                      <a:endParaRPr lang="pt-BR" sz="2200" b="1" i="0" u="none" strike="noStrike" dirty="0">
                        <a:solidFill>
                          <a:schemeClr val="tx1">
                            <a:lumMod val="65000"/>
                            <a:lumOff val="35000"/>
                          </a:schemeClr>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3457687"/>
                  </a:ext>
                </a:extLst>
              </a:tr>
            </a:tbl>
          </a:graphicData>
        </a:graphic>
      </p:graphicFrame>
    </p:spTree>
    <p:extLst>
      <p:ext uri="{BB962C8B-B14F-4D97-AF65-F5344CB8AC3E}">
        <p14:creationId xmlns:p14="http://schemas.microsoft.com/office/powerpoint/2010/main" val="4086880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6448F54B-B068-AD7C-FE19-2E8DD5697559}"/>
              </a:ext>
            </a:extLst>
          </p:cNvPr>
          <p:cNvSpPr txBox="1"/>
          <p:nvPr/>
        </p:nvSpPr>
        <p:spPr>
          <a:xfrm>
            <a:off x="691043" y="362548"/>
            <a:ext cx="10809914" cy="711774"/>
          </a:xfrm>
          <a:prstGeom prst="rect">
            <a:avLst/>
          </a:prstGeom>
        </p:spPr>
        <p:txBody>
          <a:bodyPr>
            <a:noAutofit/>
          </a:bodyPr>
          <a:lstStyle>
            <a:defPPr>
              <a:defRPr lang="pt-BR"/>
            </a:defPPr>
            <a:lvl1pPr>
              <a:lnSpc>
                <a:spcPct val="85000"/>
              </a:lnSpc>
              <a:spcBef>
                <a:spcPct val="0"/>
              </a:spcBef>
              <a:buNone/>
              <a:defRPr sz="4800" b="1" spc="-120" baseline="0">
                <a:solidFill>
                  <a:schemeClr val="accent1"/>
                </a:solidFill>
                <a:latin typeface="+mj-lt"/>
                <a:ea typeface="+mj-ea"/>
                <a:cs typeface="+mj-cs"/>
              </a:defRPr>
            </a:lvl1pPr>
          </a:lstStyle>
          <a:p>
            <a:r>
              <a:rPr lang="pt-BR" sz="4000" b="1" dirty="0"/>
              <a:t>Evolução do Número de Programas de Pós-Graduação</a:t>
            </a:r>
          </a:p>
        </p:txBody>
      </p:sp>
      <p:graphicFrame>
        <p:nvGraphicFramePr>
          <p:cNvPr id="5" name="Tabela 4">
            <a:extLst>
              <a:ext uri="{FF2B5EF4-FFF2-40B4-BE49-F238E27FC236}">
                <a16:creationId xmlns:a16="http://schemas.microsoft.com/office/drawing/2014/main" id="{32624750-07E5-536C-5DCF-012249273835}"/>
              </a:ext>
            </a:extLst>
          </p:cNvPr>
          <p:cNvGraphicFramePr>
            <a:graphicFrameLocks noGrp="1"/>
          </p:cNvGraphicFramePr>
          <p:nvPr>
            <p:extLst>
              <p:ext uri="{D42A27DB-BD31-4B8C-83A1-F6EECF244321}">
                <p14:modId xmlns:p14="http://schemas.microsoft.com/office/powerpoint/2010/main" val="4169939457"/>
              </p:ext>
            </p:extLst>
          </p:nvPr>
        </p:nvGraphicFramePr>
        <p:xfrm>
          <a:off x="2650921" y="1360108"/>
          <a:ext cx="6711192" cy="4076823"/>
        </p:xfrm>
        <a:graphic>
          <a:graphicData uri="http://schemas.openxmlformats.org/drawingml/2006/table">
            <a:tbl>
              <a:tblPr>
                <a:tableStyleId>{5C22544A-7EE6-4342-B048-85BDC9FD1C3A}</a:tableStyleId>
              </a:tblPr>
              <a:tblGrid>
                <a:gridCol w="1677798">
                  <a:extLst>
                    <a:ext uri="{9D8B030D-6E8A-4147-A177-3AD203B41FA5}">
                      <a16:colId xmlns:a16="http://schemas.microsoft.com/office/drawing/2014/main" val="2172618739"/>
                    </a:ext>
                  </a:extLst>
                </a:gridCol>
                <a:gridCol w="1677798">
                  <a:extLst>
                    <a:ext uri="{9D8B030D-6E8A-4147-A177-3AD203B41FA5}">
                      <a16:colId xmlns:a16="http://schemas.microsoft.com/office/drawing/2014/main" val="3092453819"/>
                    </a:ext>
                  </a:extLst>
                </a:gridCol>
                <a:gridCol w="1677798">
                  <a:extLst>
                    <a:ext uri="{9D8B030D-6E8A-4147-A177-3AD203B41FA5}">
                      <a16:colId xmlns:a16="http://schemas.microsoft.com/office/drawing/2014/main" val="510312305"/>
                    </a:ext>
                  </a:extLst>
                </a:gridCol>
                <a:gridCol w="1677798">
                  <a:extLst>
                    <a:ext uri="{9D8B030D-6E8A-4147-A177-3AD203B41FA5}">
                      <a16:colId xmlns:a16="http://schemas.microsoft.com/office/drawing/2014/main" val="1900968542"/>
                    </a:ext>
                  </a:extLst>
                </a:gridCol>
              </a:tblGrid>
              <a:tr h="390962">
                <a:tc rowSpan="2">
                  <a:txBody>
                    <a:bodyPr/>
                    <a:lstStyle/>
                    <a:p>
                      <a:pPr algn="ctr" fontAlgn="b"/>
                      <a:r>
                        <a:rPr lang="pt-BR" sz="1800" b="1" u="none" strike="noStrike" dirty="0">
                          <a:effectLst/>
                          <a:latin typeface="+mj-lt"/>
                          <a:cs typeface="Calibri" panose="020F0502020204030204" pitchFamily="34" charset="0"/>
                        </a:rPr>
                        <a:t>Ano</a:t>
                      </a:r>
                      <a:endParaRPr lang="pt-BR" sz="1800" b="1" i="0" u="none" strike="noStrike" dirty="0">
                        <a:solidFill>
                          <a:srgbClr val="000000"/>
                        </a:solidFill>
                        <a:effectLst/>
                        <a:latin typeface="+mj-lt"/>
                        <a:cs typeface="Calibri" panose="020F0502020204030204" pitchFamily="34" charset="0"/>
                      </a:endParaRPr>
                    </a:p>
                  </a:txBody>
                  <a:tcPr marL="9525" marR="9525" marT="9525" marB="0" anchor="ctr">
                    <a:solidFill>
                      <a:schemeClr val="accent1">
                        <a:lumMod val="60000"/>
                        <a:lumOff val="40000"/>
                      </a:schemeClr>
                    </a:solidFill>
                  </a:tcPr>
                </a:tc>
                <a:tc gridSpan="3">
                  <a:txBody>
                    <a:bodyPr/>
                    <a:lstStyle/>
                    <a:p>
                      <a:pPr algn="ctr" fontAlgn="b"/>
                      <a:r>
                        <a:rPr lang="pt-BR" sz="1800" b="1" i="0" u="none" strike="noStrike" dirty="0">
                          <a:solidFill>
                            <a:srgbClr val="000000"/>
                          </a:solidFill>
                          <a:effectLst/>
                          <a:latin typeface="+mj-lt"/>
                          <a:cs typeface="Calibri" panose="020F0502020204030204" pitchFamily="34" charset="0"/>
                        </a:rPr>
                        <a:t>Quantidade de PPG</a:t>
                      </a:r>
                    </a:p>
                  </a:txBody>
                  <a:tcPr marL="9525" marR="9525" marT="9525" marB="0" anchor="ctr">
                    <a:solidFill>
                      <a:schemeClr val="accent1">
                        <a:lumMod val="60000"/>
                        <a:lumOff val="40000"/>
                      </a:schemeClr>
                    </a:solidFill>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2061144767"/>
                  </a:ext>
                </a:extLst>
              </a:tr>
              <a:tr h="390962">
                <a:tc vMerge="1">
                  <a:txBody>
                    <a:bodyPr/>
                    <a:lstStyle/>
                    <a:p>
                      <a:endParaRPr lang="pt-BR"/>
                    </a:p>
                  </a:txBody>
                  <a:tcPr/>
                </a:tc>
                <a:tc>
                  <a:txBody>
                    <a:bodyPr/>
                    <a:lstStyle/>
                    <a:p>
                      <a:pPr algn="ctr" fontAlgn="b"/>
                      <a:r>
                        <a:rPr lang="pt-BR" sz="1800" b="1" u="none" strike="noStrike" dirty="0">
                          <a:effectLst/>
                          <a:latin typeface="+mj-lt"/>
                          <a:cs typeface="Calibri" panose="020F0502020204030204" pitchFamily="34" charset="0"/>
                        </a:rPr>
                        <a:t>ICES</a:t>
                      </a:r>
                      <a:endParaRPr lang="pt-BR" sz="1800" b="1" i="0" u="none" strike="noStrike" dirty="0">
                        <a:solidFill>
                          <a:srgbClr val="000000"/>
                        </a:solidFill>
                        <a:effectLst/>
                        <a:latin typeface="+mj-lt"/>
                        <a:cs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800" b="1" u="none" strike="noStrike" dirty="0">
                          <a:effectLst/>
                          <a:latin typeface="+mj-lt"/>
                          <a:cs typeface="Calibri" panose="020F0502020204030204" pitchFamily="34" charset="0"/>
                        </a:rPr>
                        <a:t>Total </a:t>
                      </a:r>
                      <a:endParaRPr lang="pt-BR" sz="1800" b="1" i="0" u="none" strike="noStrike" dirty="0">
                        <a:solidFill>
                          <a:srgbClr val="000000"/>
                        </a:solidFill>
                        <a:effectLst/>
                        <a:latin typeface="+mj-lt"/>
                        <a:cs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800" b="1" u="none" strike="noStrike" dirty="0">
                          <a:effectLst/>
                          <a:latin typeface="+mj-lt"/>
                          <a:cs typeface="Calibri" panose="020F0502020204030204" pitchFamily="34" charset="0"/>
                        </a:rPr>
                        <a:t>% ICES</a:t>
                      </a:r>
                      <a:endParaRPr lang="pt-BR" sz="1800" b="1" i="0" u="none" strike="noStrike" dirty="0">
                        <a:solidFill>
                          <a:srgbClr val="000000"/>
                        </a:solidFill>
                        <a:effectLst/>
                        <a:latin typeface="+mj-lt"/>
                        <a:cs typeface="Calibri" panose="020F0502020204030204" pitchFamily="34" charset="0"/>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950574576"/>
                  </a:ext>
                </a:extLst>
              </a:tr>
              <a:tr h="390962">
                <a:tc>
                  <a:txBody>
                    <a:bodyPr/>
                    <a:lstStyle/>
                    <a:p>
                      <a:pPr algn="ctr" fontAlgn="b"/>
                      <a:r>
                        <a:rPr lang="pt-BR" sz="1800" b="0" u="none" strike="noStrike" dirty="0">
                          <a:effectLst/>
                          <a:latin typeface="+mj-lt"/>
                          <a:cs typeface="Calibri" panose="020F0502020204030204" pitchFamily="34" charset="0"/>
                        </a:rPr>
                        <a:t>2016</a:t>
                      </a:r>
                      <a:endParaRPr lang="pt-BR" sz="1800" b="0" i="0" u="none" strike="noStrike" dirty="0">
                        <a:solidFill>
                          <a:srgbClr val="000000"/>
                        </a:solidFill>
                        <a:effectLst/>
                        <a:latin typeface="+mj-lt"/>
                        <a:cs typeface="Calibri" panose="020F0502020204030204" pitchFamily="34" charset="0"/>
                      </a:endParaRPr>
                    </a:p>
                  </a:txBody>
                  <a:tcPr marL="9525" marR="9525" marT="9525" marB="0" anchor="ctr"/>
                </a:tc>
                <a:tc>
                  <a:txBody>
                    <a:bodyPr/>
                    <a:lstStyle/>
                    <a:p>
                      <a:pPr algn="ctr" fontAlgn="b"/>
                      <a:r>
                        <a:rPr lang="pt-BR" sz="1800" b="0" i="0" u="none" strike="noStrike" dirty="0">
                          <a:solidFill>
                            <a:srgbClr val="000000"/>
                          </a:solidFill>
                          <a:effectLst/>
                          <a:latin typeface="+mj-lt"/>
                          <a:cs typeface="Calibri" panose="020F0502020204030204" pitchFamily="34" charset="0"/>
                        </a:rPr>
                        <a:t>358</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4.177</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8,6%</a:t>
                      </a:r>
                    </a:p>
                  </a:txBody>
                  <a:tcPr marL="9525" marR="9525" marT="9525" marB="0" anchor="b"/>
                </a:tc>
                <a:extLst>
                  <a:ext uri="{0D108BD9-81ED-4DB2-BD59-A6C34878D82A}">
                    <a16:rowId xmlns:a16="http://schemas.microsoft.com/office/drawing/2014/main" val="2204856904"/>
                  </a:ext>
                </a:extLst>
              </a:tr>
              <a:tr h="390962">
                <a:tc>
                  <a:txBody>
                    <a:bodyPr/>
                    <a:lstStyle/>
                    <a:p>
                      <a:pPr algn="ctr" fontAlgn="b"/>
                      <a:r>
                        <a:rPr lang="pt-BR" sz="1800" b="0" u="none" strike="noStrike">
                          <a:effectLst/>
                          <a:latin typeface="+mj-lt"/>
                          <a:cs typeface="Calibri" panose="020F0502020204030204" pitchFamily="34" charset="0"/>
                        </a:rPr>
                        <a:t>2017</a:t>
                      </a:r>
                      <a:endParaRPr lang="pt-BR" sz="1800" b="0" i="0" u="none" strike="noStrike">
                        <a:solidFill>
                          <a:srgbClr val="000000"/>
                        </a:solidFill>
                        <a:effectLst/>
                        <a:latin typeface="+mj-lt"/>
                        <a:cs typeface="Calibri" panose="020F0502020204030204" pitchFamily="34" charset="0"/>
                      </a:endParaRP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363</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4.347</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8,4%</a:t>
                      </a:r>
                    </a:p>
                  </a:txBody>
                  <a:tcPr marL="9525" marR="9525" marT="9525" marB="0" anchor="b"/>
                </a:tc>
                <a:extLst>
                  <a:ext uri="{0D108BD9-81ED-4DB2-BD59-A6C34878D82A}">
                    <a16:rowId xmlns:a16="http://schemas.microsoft.com/office/drawing/2014/main" val="1295813426"/>
                  </a:ext>
                </a:extLst>
              </a:tr>
              <a:tr h="390962">
                <a:tc>
                  <a:txBody>
                    <a:bodyPr/>
                    <a:lstStyle/>
                    <a:p>
                      <a:pPr algn="ctr" fontAlgn="b"/>
                      <a:r>
                        <a:rPr lang="pt-BR" sz="1800" b="0" u="none" strike="noStrike" dirty="0">
                          <a:effectLst/>
                          <a:latin typeface="+mj-lt"/>
                          <a:cs typeface="Calibri" panose="020F0502020204030204" pitchFamily="34" charset="0"/>
                        </a:rPr>
                        <a:t>2018</a:t>
                      </a:r>
                      <a:endParaRPr lang="pt-BR" sz="1800" b="0" i="0" u="none" strike="noStrike" dirty="0">
                        <a:solidFill>
                          <a:srgbClr val="000000"/>
                        </a:solidFill>
                        <a:effectLst/>
                        <a:latin typeface="+mj-lt"/>
                        <a:cs typeface="Calibri" panose="020F0502020204030204" pitchFamily="34" charset="0"/>
                      </a:endParaRP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368</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4.363</a:t>
                      </a:r>
                    </a:p>
                  </a:txBody>
                  <a:tcPr marL="9525" marR="9525" marT="9525" marB="0" anchor="b"/>
                </a:tc>
                <a:tc>
                  <a:txBody>
                    <a:bodyPr/>
                    <a:lstStyle/>
                    <a:p>
                      <a:pPr algn="ctr" fontAlgn="b"/>
                      <a:r>
                        <a:rPr lang="pt-BR" sz="1800" b="0" i="0" u="none" strike="noStrike">
                          <a:solidFill>
                            <a:srgbClr val="000000"/>
                          </a:solidFill>
                          <a:effectLst/>
                          <a:latin typeface="+mj-lt"/>
                          <a:cs typeface="Calibri" panose="020F0502020204030204" pitchFamily="34" charset="0"/>
                        </a:rPr>
                        <a:t>8,4%</a:t>
                      </a:r>
                    </a:p>
                  </a:txBody>
                  <a:tcPr marL="9525" marR="9525" marT="9525" marB="0" anchor="b"/>
                </a:tc>
                <a:extLst>
                  <a:ext uri="{0D108BD9-81ED-4DB2-BD59-A6C34878D82A}">
                    <a16:rowId xmlns:a16="http://schemas.microsoft.com/office/drawing/2014/main" val="404004143"/>
                  </a:ext>
                </a:extLst>
              </a:tr>
              <a:tr h="390962">
                <a:tc>
                  <a:txBody>
                    <a:bodyPr/>
                    <a:lstStyle/>
                    <a:p>
                      <a:pPr algn="ctr" fontAlgn="b"/>
                      <a:r>
                        <a:rPr lang="pt-BR" sz="1800" b="0" u="none" strike="noStrike">
                          <a:effectLst/>
                          <a:latin typeface="+mj-lt"/>
                          <a:cs typeface="Calibri" panose="020F0502020204030204" pitchFamily="34" charset="0"/>
                        </a:rPr>
                        <a:t>2019</a:t>
                      </a:r>
                      <a:endParaRPr lang="pt-BR" sz="1800" b="0" i="0" u="none" strike="noStrike">
                        <a:solidFill>
                          <a:srgbClr val="000000"/>
                        </a:solidFill>
                        <a:effectLst/>
                        <a:latin typeface="+mj-lt"/>
                        <a:cs typeface="Calibri" panose="020F0502020204030204" pitchFamily="34" charset="0"/>
                      </a:endParaRP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376</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4.570</a:t>
                      </a:r>
                    </a:p>
                  </a:txBody>
                  <a:tcPr marL="9525" marR="9525" marT="9525" marB="0" anchor="b"/>
                </a:tc>
                <a:tc>
                  <a:txBody>
                    <a:bodyPr/>
                    <a:lstStyle/>
                    <a:p>
                      <a:pPr algn="ctr" fontAlgn="b"/>
                      <a:r>
                        <a:rPr lang="pt-BR" sz="1800" b="0" i="0" u="none" strike="noStrike">
                          <a:solidFill>
                            <a:srgbClr val="000000"/>
                          </a:solidFill>
                          <a:effectLst/>
                          <a:latin typeface="+mj-lt"/>
                          <a:cs typeface="Calibri" panose="020F0502020204030204" pitchFamily="34" charset="0"/>
                        </a:rPr>
                        <a:t>8,2%</a:t>
                      </a:r>
                    </a:p>
                  </a:txBody>
                  <a:tcPr marL="9525" marR="9525" marT="9525" marB="0" anchor="b"/>
                </a:tc>
                <a:extLst>
                  <a:ext uri="{0D108BD9-81ED-4DB2-BD59-A6C34878D82A}">
                    <a16:rowId xmlns:a16="http://schemas.microsoft.com/office/drawing/2014/main" val="740885614"/>
                  </a:ext>
                </a:extLst>
              </a:tr>
              <a:tr h="390962">
                <a:tc>
                  <a:txBody>
                    <a:bodyPr/>
                    <a:lstStyle/>
                    <a:p>
                      <a:pPr algn="ctr" fontAlgn="b"/>
                      <a:r>
                        <a:rPr lang="pt-BR" sz="1800" b="0" u="none" strike="noStrike">
                          <a:effectLst/>
                          <a:latin typeface="+mj-lt"/>
                          <a:cs typeface="Calibri" panose="020F0502020204030204" pitchFamily="34" charset="0"/>
                        </a:rPr>
                        <a:t>2020</a:t>
                      </a:r>
                      <a:endParaRPr lang="pt-BR" sz="1800" b="0" i="0" u="none" strike="noStrike">
                        <a:solidFill>
                          <a:srgbClr val="000000"/>
                        </a:solidFill>
                        <a:effectLst/>
                        <a:latin typeface="+mj-lt"/>
                        <a:cs typeface="Calibri" panose="020F0502020204030204" pitchFamily="34" charset="0"/>
                      </a:endParaRP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379</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4.559</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8,3%</a:t>
                      </a:r>
                    </a:p>
                  </a:txBody>
                  <a:tcPr marL="9525" marR="9525" marT="9525" marB="0" anchor="b"/>
                </a:tc>
                <a:extLst>
                  <a:ext uri="{0D108BD9-81ED-4DB2-BD59-A6C34878D82A}">
                    <a16:rowId xmlns:a16="http://schemas.microsoft.com/office/drawing/2014/main" val="1743036391"/>
                  </a:ext>
                </a:extLst>
              </a:tr>
              <a:tr h="390962">
                <a:tc>
                  <a:txBody>
                    <a:bodyPr/>
                    <a:lstStyle/>
                    <a:p>
                      <a:pPr algn="ctr" fontAlgn="b"/>
                      <a:r>
                        <a:rPr lang="pt-BR" sz="1800" b="0" u="none" strike="noStrike">
                          <a:effectLst/>
                          <a:latin typeface="+mj-lt"/>
                          <a:cs typeface="Calibri" panose="020F0502020204030204" pitchFamily="34" charset="0"/>
                        </a:rPr>
                        <a:t>2021</a:t>
                      </a:r>
                      <a:endParaRPr lang="pt-BR" sz="1800" b="0" i="0" u="none" strike="noStrike">
                        <a:solidFill>
                          <a:srgbClr val="000000"/>
                        </a:solidFill>
                        <a:effectLst/>
                        <a:latin typeface="+mj-lt"/>
                        <a:cs typeface="Calibri" panose="020F0502020204030204" pitchFamily="34" charset="0"/>
                      </a:endParaRP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382</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4.710</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8,1%</a:t>
                      </a:r>
                    </a:p>
                  </a:txBody>
                  <a:tcPr marL="9525" marR="9525" marT="9525" marB="0" anchor="b"/>
                </a:tc>
                <a:extLst>
                  <a:ext uri="{0D108BD9-81ED-4DB2-BD59-A6C34878D82A}">
                    <a16:rowId xmlns:a16="http://schemas.microsoft.com/office/drawing/2014/main" val="2302795403"/>
                  </a:ext>
                </a:extLst>
              </a:tr>
              <a:tr h="390962">
                <a:tc>
                  <a:txBody>
                    <a:bodyPr/>
                    <a:lstStyle/>
                    <a:p>
                      <a:pPr algn="ctr" fontAlgn="b"/>
                      <a:r>
                        <a:rPr lang="pt-BR" sz="1800" b="0" u="none" strike="noStrike" dirty="0">
                          <a:effectLst/>
                          <a:latin typeface="+mj-lt"/>
                          <a:cs typeface="Calibri" panose="020F0502020204030204" pitchFamily="34" charset="0"/>
                        </a:rPr>
                        <a:t>2022</a:t>
                      </a:r>
                      <a:endParaRPr lang="pt-BR" sz="1800" b="0" i="0" u="none" strike="noStrike" dirty="0">
                        <a:solidFill>
                          <a:srgbClr val="000000"/>
                        </a:solidFill>
                        <a:effectLst/>
                        <a:latin typeface="+mj-lt"/>
                        <a:cs typeface="Calibri" panose="020F0502020204030204" pitchFamily="34" charset="0"/>
                      </a:endParaRP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370</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4.592</a:t>
                      </a:r>
                    </a:p>
                  </a:txBody>
                  <a:tcPr marL="9525" marR="9525" marT="9525" marB="0" anchor="b"/>
                </a:tc>
                <a:tc>
                  <a:txBody>
                    <a:bodyPr/>
                    <a:lstStyle/>
                    <a:p>
                      <a:pPr algn="ctr" fontAlgn="b"/>
                      <a:r>
                        <a:rPr lang="pt-BR" sz="1800" b="0" i="0" u="none" strike="noStrike" dirty="0">
                          <a:solidFill>
                            <a:srgbClr val="000000"/>
                          </a:solidFill>
                          <a:effectLst/>
                          <a:latin typeface="+mj-lt"/>
                          <a:cs typeface="Calibri" panose="020F0502020204030204" pitchFamily="34" charset="0"/>
                        </a:rPr>
                        <a:t>8,1%</a:t>
                      </a:r>
                    </a:p>
                  </a:txBody>
                  <a:tcPr marL="9525" marR="9525" marT="9525" marB="0" anchor="b"/>
                </a:tc>
                <a:extLst>
                  <a:ext uri="{0D108BD9-81ED-4DB2-BD59-A6C34878D82A}">
                    <a16:rowId xmlns:a16="http://schemas.microsoft.com/office/drawing/2014/main" val="2414766088"/>
                  </a:ext>
                </a:extLst>
              </a:tr>
              <a:tr h="390962">
                <a:tc>
                  <a:txBody>
                    <a:bodyPr/>
                    <a:lstStyle/>
                    <a:p>
                      <a:pPr algn="ctr" fontAlgn="b"/>
                      <a:r>
                        <a:rPr lang="pt-BR" sz="1800" b="1" i="0" u="none" strike="noStrike" dirty="0">
                          <a:solidFill>
                            <a:srgbClr val="000000"/>
                          </a:solidFill>
                          <a:effectLst/>
                          <a:latin typeface="+mj-lt"/>
                          <a:cs typeface="Calibri" panose="020F0502020204030204" pitchFamily="34" charset="0"/>
                        </a:rPr>
                        <a:t>Variação no período</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mj-lt"/>
                          <a:cs typeface="Calibri" panose="020F0502020204030204" pitchFamily="34" charset="0"/>
                        </a:rPr>
                        <a:t>3,4%</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mj-lt"/>
                          <a:cs typeface="Calibri" panose="020F0502020204030204" pitchFamily="34" charset="0"/>
                        </a:rPr>
                        <a:t>9,9%</a:t>
                      </a:r>
                    </a:p>
                  </a:txBody>
                  <a:tcPr marL="9525" marR="9525" marT="9525" marB="0" anchor="ctr">
                    <a:solidFill>
                      <a:schemeClr val="accent1">
                        <a:lumMod val="60000"/>
                        <a:lumOff val="40000"/>
                      </a:schemeClr>
                    </a:solidFill>
                  </a:tcPr>
                </a:tc>
                <a:tc>
                  <a:txBody>
                    <a:bodyPr/>
                    <a:lstStyle/>
                    <a:p>
                      <a:pPr algn="ctr" fontAlgn="b"/>
                      <a:endParaRPr lang="pt-BR" sz="1800" b="1" i="0" u="none" strike="noStrike" dirty="0">
                        <a:solidFill>
                          <a:schemeClr val="tx1"/>
                        </a:solidFill>
                        <a:effectLst/>
                        <a:latin typeface="+mj-lt"/>
                        <a:cs typeface="Calibri" panose="020F0502020204030204" pitchFamily="34" charset="0"/>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1766801921"/>
                  </a:ext>
                </a:extLst>
              </a:tr>
            </a:tbl>
          </a:graphicData>
        </a:graphic>
      </p:graphicFrame>
      <p:sp>
        <p:nvSpPr>
          <p:cNvPr id="6" name="CaixaDeTexto 5">
            <a:extLst>
              <a:ext uri="{FF2B5EF4-FFF2-40B4-BE49-F238E27FC236}">
                <a16:creationId xmlns:a16="http://schemas.microsoft.com/office/drawing/2014/main" id="{8F524BA8-11DA-8E0D-CDD9-5B2D3BB14AC2}"/>
              </a:ext>
            </a:extLst>
          </p:cNvPr>
          <p:cNvSpPr txBox="1"/>
          <p:nvPr/>
        </p:nvSpPr>
        <p:spPr>
          <a:xfrm>
            <a:off x="2650921" y="5746801"/>
            <a:ext cx="7113864" cy="461665"/>
          </a:xfrm>
          <a:prstGeom prst="rect">
            <a:avLst/>
          </a:prstGeom>
          <a:noFill/>
        </p:spPr>
        <p:txBody>
          <a:bodyPr wrap="square" rtlCol="0">
            <a:spAutoFit/>
          </a:bodyPr>
          <a:lstStyle/>
          <a:p>
            <a:r>
              <a:rPr lang="pt-BR" sz="1200" dirty="0"/>
              <a:t>Atualmente quatro (04) </a:t>
            </a:r>
            <a:r>
              <a:rPr lang="pt-BR" sz="1200" dirty="0" err="1"/>
              <a:t>PPGs</a:t>
            </a:r>
            <a:r>
              <a:rPr lang="pt-BR" sz="1200" dirty="0"/>
              <a:t> em Rede são coordenados por ICES. Além disso, 13 ICES participam como associadas em </a:t>
            </a:r>
            <a:r>
              <a:rPr lang="pt-BR" sz="1200" dirty="0" err="1"/>
              <a:t>PPGs</a:t>
            </a:r>
            <a:r>
              <a:rPr lang="pt-BR" sz="1200" dirty="0"/>
              <a:t> em Rede.</a:t>
            </a:r>
          </a:p>
        </p:txBody>
      </p:sp>
      <p:sp>
        <p:nvSpPr>
          <p:cNvPr id="7" name="CaixaDeTexto 6">
            <a:extLst>
              <a:ext uri="{FF2B5EF4-FFF2-40B4-BE49-F238E27FC236}">
                <a16:creationId xmlns:a16="http://schemas.microsoft.com/office/drawing/2014/main" id="{13A30853-BE64-E89C-138F-7BEED031002F}"/>
              </a:ext>
            </a:extLst>
          </p:cNvPr>
          <p:cNvSpPr txBox="1"/>
          <p:nvPr/>
        </p:nvSpPr>
        <p:spPr>
          <a:xfrm>
            <a:off x="2650921" y="5439024"/>
            <a:ext cx="6800675" cy="276999"/>
          </a:xfrm>
          <a:prstGeom prst="rect">
            <a:avLst/>
          </a:prstGeom>
          <a:noFill/>
        </p:spPr>
        <p:txBody>
          <a:bodyPr wrap="square" rtlCol="0">
            <a:spAutoFit/>
          </a:bodyPr>
          <a:lstStyle/>
          <a:p>
            <a:r>
              <a:rPr lang="pt-BR" sz="1200" dirty="0"/>
              <a:t>Fonte: </a:t>
            </a:r>
            <a:r>
              <a:rPr lang="pt-BR" sz="1200" dirty="0" err="1"/>
              <a:t>Geocapes</a:t>
            </a:r>
            <a:endParaRPr lang="pt-BR" sz="1200" dirty="0"/>
          </a:p>
        </p:txBody>
      </p:sp>
    </p:spTree>
    <p:extLst>
      <p:ext uri="{BB962C8B-B14F-4D97-AF65-F5344CB8AC3E}">
        <p14:creationId xmlns:p14="http://schemas.microsoft.com/office/powerpoint/2010/main" val="4162230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8B3F3B76-935C-B8B4-640E-AB03F00B179F}"/>
              </a:ext>
            </a:extLst>
          </p:cNvPr>
          <p:cNvSpPr txBox="1"/>
          <p:nvPr/>
        </p:nvSpPr>
        <p:spPr>
          <a:xfrm>
            <a:off x="453005" y="532477"/>
            <a:ext cx="10201013" cy="633593"/>
          </a:xfrm>
          <a:prstGeom prst="rect">
            <a:avLst/>
          </a:prstGeom>
        </p:spPr>
        <p:txBody>
          <a:bodyPr>
            <a:noAutofit/>
          </a:bodyPr>
          <a:lstStyle>
            <a:defPPr>
              <a:defRPr lang="pt-BR"/>
            </a:defPPr>
            <a:lvl1pPr>
              <a:lnSpc>
                <a:spcPct val="85000"/>
              </a:lnSpc>
              <a:spcBef>
                <a:spcPct val="0"/>
              </a:spcBef>
              <a:buNone/>
              <a:defRPr sz="4000" b="1" spc="-120" baseline="0">
                <a:solidFill>
                  <a:schemeClr val="accent1"/>
                </a:solidFill>
                <a:latin typeface="+mj-lt"/>
                <a:ea typeface="+mj-ea"/>
                <a:cs typeface="+mj-cs"/>
              </a:defRPr>
            </a:lvl1pPr>
          </a:lstStyle>
          <a:p>
            <a:r>
              <a:rPr lang="pt-BR" dirty="0"/>
              <a:t>Evolução do Número de Matriculados</a:t>
            </a:r>
          </a:p>
        </p:txBody>
      </p:sp>
      <p:graphicFrame>
        <p:nvGraphicFramePr>
          <p:cNvPr id="3" name="Tabela 2">
            <a:extLst>
              <a:ext uri="{FF2B5EF4-FFF2-40B4-BE49-F238E27FC236}">
                <a16:creationId xmlns:a16="http://schemas.microsoft.com/office/drawing/2014/main" id="{F801EE80-EE08-AD88-92C9-D15AF0CAAAE7}"/>
              </a:ext>
            </a:extLst>
          </p:cNvPr>
          <p:cNvGraphicFramePr>
            <a:graphicFrameLocks noGrp="1"/>
          </p:cNvGraphicFramePr>
          <p:nvPr>
            <p:extLst>
              <p:ext uri="{D42A27DB-BD31-4B8C-83A1-F6EECF244321}">
                <p14:modId xmlns:p14="http://schemas.microsoft.com/office/powerpoint/2010/main" val="3549206316"/>
              </p:ext>
            </p:extLst>
          </p:nvPr>
        </p:nvGraphicFramePr>
        <p:xfrm>
          <a:off x="343949" y="1409350"/>
          <a:ext cx="11484528" cy="4474516"/>
        </p:xfrm>
        <a:graphic>
          <a:graphicData uri="http://schemas.openxmlformats.org/drawingml/2006/table">
            <a:tbl>
              <a:tblPr>
                <a:tableStyleId>{5C22544A-7EE6-4342-B048-85BDC9FD1C3A}</a:tableStyleId>
              </a:tblPr>
              <a:tblGrid>
                <a:gridCol w="717783">
                  <a:extLst>
                    <a:ext uri="{9D8B030D-6E8A-4147-A177-3AD203B41FA5}">
                      <a16:colId xmlns:a16="http://schemas.microsoft.com/office/drawing/2014/main" val="2172618739"/>
                    </a:ext>
                  </a:extLst>
                </a:gridCol>
                <a:gridCol w="717783">
                  <a:extLst>
                    <a:ext uri="{9D8B030D-6E8A-4147-A177-3AD203B41FA5}">
                      <a16:colId xmlns:a16="http://schemas.microsoft.com/office/drawing/2014/main" val="159129036"/>
                    </a:ext>
                  </a:extLst>
                </a:gridCol>
                <a:gridCol w="717783">
                  <a:extLst>
                    <a:ext uri="{9D8B030D-6E8A-4147-A177-3AD203B41FA5}">
                      <a16:colId xmlns:a16="http://schemas.microsoft.com/office/drawing/2014/main" val="3406106183"/>
                    </a:ext>
                  </a:extLst>
                </a:gridCol>
                <a:gridCol w="717783">
                  <a:extLst>
                    <a:ext uri="{9D8B030D-6E8A-4147-A177-3AD203B41FA5}">
                      <a16:colId xmlns:a16="http://schemas.microsoft.com/office/drawing/2014/main" val="2100867264"/>
                    </a:ext>
                  </a:extLst>
                </a:gridCol>
                <a:gridCol w="717783">
                  <a:extLst>
                    <a:ext uri="{9D8B030D-6E8A-4147-A177-3AD203B41FA5}">
                      <a16:colId xmlns:a16="http://schemas.microsoft.com/office/drawing/2014/main" val="2155807568"/>
                    </a:ext>
                  </a:extLst>
                </a:gridCol>
                <a:gridCol w="717783">
                  <a:extLst>
                    <a:ext uri="{9D8B030D-6E8A-4147-A177-3AD203B41FA5}">
                      <a16:colId xmlns:a16="http://schemas.microsoft.com/office/drawing/2014/main" val="2386779369"/>
                    </a:ext>
                  </a:extLst>
                </a:gridCol>
                <a:gridCol w="717783">
                  <a:extLst>
                    <a:ext uri="{9D8B030D-6E8A-4147-A177-3AD203B41FA5}">
                      <a16:colId xmlns:a16="http://schemas.microsoft.com/office/drawing/2014/main" val="739834144"/>
                    </a:ext>
                  </a:extLst>
                </a:gridCol>
                <a:gridCol w="717783">
                  <a:extLst>
                    <a:ext uri="{9D8B030D-6E8A-4147-A177-3AD203B41FA5}">
                      <a16:colId xmlns:a16="http://schemas.microsoft.com/office/drawing/2014/main" val="3822697611"/>
                    </a:ext>
                  </a:extLst>
                </a:gridCol>
                <a:gridCol w="717783">
                  <a:extLst>
                    <a:ext uri="{9D8B030D-6E8A-4147-A177-3AD203B41FA5}">
                      <a16:colId xmlns:a16="http://schemas.microsoft.com/office/drawing/2014/main" val="921764026"/>
                    </a:ext>
                  </a:extLst>
                </a:gridCol>
                <a:gridCol w="717783">
                  <a:extLst>
                    <a:ext uri="{9D8B030D-6E8A-4147-A177-3AD203B41FA5}">
                      <a16:colId xmlns:a16="http://schemas.microsoft.com/office/drawing/2014/main" val="2236286791"/>
                    </a:ext>
                  </a:extLst>
                </a:gridCol>
                <a:gridCol w="717783">
                  <a:extLst>
                    <a:ext uri="{9D8B030D-6E8A-4147-A177-3AD203B41FA5}">
                      <a16:colId xmlns:a16="http://schemas.microsoft.com/office/drawing/2014/main" val="837180661"/>
                    </a:ext>
                  </a:extLst>
                </a:gridCol>
                <a:gridCol w="717783">
                  <a:extLst>
                    <a:ext uri="{9D8B030D-6E8A-4147-A177-3AD203B41FA5}">
                      <a16:colId xmlns:a16="http://schemas.microsoft.com/office/drawing/2014/main" val="1703129908"/>
                    </a:ext>
                  </a:extLst>
                </a:gridCol>
                <a:gridCol w="717783">
                  <a:extLst>
                    <a:ext uri="{9D8B030D-6E8A-4147-A177-3AD203B41FA5}">
                      <a16:colId xmlns:a16="http://schemas.microsoft.com/office/drawing/2014/main" val="744940234"/>
                    </a:ext>
                  </a:extLst>
                </a:gridCol>
                <a:gridCol w="717783">
                  <a:extLst>
                    <a:ext uri="{9D8B030D-6E8A-4147-A177-3AD203B41FA5}">
                      <a16:colId xmlns:a16="http://schemas.microsoft.com/office/drawing/2014/main" val="3092453819"/>
                    </a:ext>
                  </a:extLst>
                </a:gridCol>
                <a:gridCol w="717783">
                  <a:extLst>
                    <a:ext uri="{9D8B030D-6E8A-4147-A177-3AD203B41FA5}">
                      <a16:colId xmlns:a16="http://schemas.microsoft.com/office/drawing/2014/main" val="510312305"/>
                    </a:ext>
                  </a:extLst>
                </a:gridCol>
                <a:gridCol w="717783">
                  <a:extLst>
                    <a:ext uri="{9D8B030D-6E8A-4147-A177-3AD203B41FA5}">
                      <a16:colId xmlns:a16="http://schemas.microsoft.com/office/drawing/2014/main" val="1900968542"/>
                    </a:ext>
                  </a:extLst>
                </a:gridCol>
              </a:tblGrid>
              <a:tr h="393028">
                <a:tc>
                  <a:txBody>
                    <a:bodyPr/>
                    <a:lstStyle/>
                    <a:p>
                      <a:pPr algn="ctr" fontAlgn="b"/>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gridSpan="6">
                  <a:txBody>
                    <a:bodyPr/>
                    <a:lstStyle/>
                    <a:p>
                      <a:pPr algn="ctr" fontAlgn="b"/>
                      <a:r>
                        <a:rPr lang="pt-BR" sz="1600" b="1" i="0" u="none" strike="noStrike" dirty="0">
                          <a:solidFill>
                            <a:srgbClr val="000000"/>
                          </a:solidFill>
                          <a:effectLst/>
                          <a:latin typeface="+mn-lt"/>
                        </a:rPr>
                        <a:t>Acadêmico</a:t>
                      </a: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gridSpan="6">
                  <a:txBody>
                    <a:bodyPr/>
                    <a:lstStyle/>
                    <a:p>
                      <a:pPr algn="ctr" fontAlgn="b"/>
                      <a:r>
                        <a:rPr lang="pt-BR" sz="1600" b="1" i="0" u="none" strike="noStrike" dirty="0">
                          <a:solidFill>
                            <a:srgbClr val="000000"/>
                          </a:solidFill>
                          <a:effectLst/>
                          <a:latin typeface="+mn-lt"/>
                        </a:rPr>
                        <a:t>Profissional</a:t>
                      </a: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rowSpan="2" gridSpan="3">
                  <a:txBody>
                    <a:bodyPr/>
                    <a:lstStyle/>
                    <a:p>
                      <a:pPr algn="ctr" fontAlgn="b"/>
                      <a:r>
                        <a:rPr lang="pt-BR" sz="1600" b="1" i="0" u="none" strike="noStrike" dirty="0">
                          <a:solidFill>
                            <a:srgbClr val="000000"/>
                          </a:solidFill>
                          <a:effectLst/>
                          <a:latin typeface="+mn-lt"/>
                        </a:rPr>
                        <a:t>Geral</a:t>
                      </a:r>
                    </a:p>
                  </a:txBody>
                  <a:tcPr marL="9525" marR="9525" marT="9525" marB="0" anchor="ctr">
                    <a:solidFill>
                      <a:schemeClr val="accent1">
                        <a:lumMod val="60000"/>
                        <a:lumOff val="40000"/>
                      </a:schemeClr>
                    </a:solidFill>
                  </a:tcPr>
                </a:tc>
                <a:tc rowSpan="2"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rowSpan="2"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963101638"/>
                  </a:ext>
                </a:extLst>
              </a:tr>
              <a:tr h="393028">
                <a:tc rowSpan="2">
                  <a:txBody>
                    <a:bodyPr/>
                    <a:lstStyle/>
                    <a:p>
                      <a:pPr algn="ctr" fontAlgn="b"/>
                      <a:r>
                        <a:rPr lang="pt-BR" sz="1600" b="1" u="none" strike="noStrike">
                          <a:effectLst/>
                          <a:latin typeface="+mn-lt"/>
                        </a:rPr>
                        <a:t>Ano</a:t>
                      </a:r>
                      <a:endParaRPr lang="pt-BR" sz="1600" b="1" i="0" u="none" strike="noStrike">
                        <a:solidFill>
                          <a:srgbClr val="000000"/>
                        </a:solidFill>
                        <a:effectLst/>
                        <a:latin typeface="+mn-lt"/>
                      </a:endParaRPr>
                    </a:p>
                  </a:txBody>
                  <a:tcPr marL="9525" marR="9525" marT="9525" marB="0" anchor="ctr">
                    <a:solidFill>
                      <a:schemeClr val="accent1">
                        <a:lumMod val="60000"/>
                        <a:lumOff val="40000"/>
                      </a:schemeClr>
                    </a:solidFill>
                  </a:tcPr>
                </a:tc>
                <a:tc gridSpan="3">
                  <a:txBody>
                    <a:bodyPr/>
                    <a:lstStyle/>
                    <a:p>
                      <a:pPr algn="ctr" fontAlgn="b"/>
                      <a:r>
                        <a:rPr lang="pt-BR" sz="1600" b="1" u="none" strike="noStrike" dirty="0">
                          <a:effectLst/>
                          <a:latin typeface="+mn-lt"/>
                        </a:rPr>
                        <a:t>Mestrado</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gridSpan="3">
                  <a:txBody>
                    <a:bodyPr/>
                    <a:lstStyle/>
                    <a:p>
                      <a:pPr algn="ctr" fontAlgn="b"/>
                      <a:r>
                        <a:rPr lang="pt-BR" sz="1600" b="1" u="none" strike="noStrike" dirty="0">
                          <a:effectLst/>
                          <a:latin typeface="+mn-lt"/>
                        </a:rPr>
                        <a:t>Doutorado</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gridSpan="3">
                  <a:txBody>
                    <a:bodyPr/>
                    <a:lstStyle/>
                    <a:p>
                      <a:pPr algn="ctr" fontAlgn="b"/>
                      <a:r>
                        <a:rPr lang="pt-BR" sz="1600" b="1" u="none" strike="noStrike" dirty="0">
                          <a:effectLst/>
                          <a:latin typeface="+mn-lt"/>
                        </a:rPr>
                        <a:t>Mestrado</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gridSpan="3">
                  <a:txBody>
                    <a:bodyPr/>
                    <a:lstStyle/>
                    <a:p>
                      <a:pPr algn="ctr" fontAlgn="b"/>
                      <a:r>
                        <a:rPr lang="pt-BR" sz="1600" b="1" u="none" strike="noStrike" dirty="0">
                          <a:effectLst/>
                          <a:latin typeface="+mn-lt"/>
                        </a:rPr>
                        <a:t>Doutorado</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hMerge="1">
                  <a:txBody>
                    <a:bodyPr/>
                    <a:lstStyle/>
                    <a:p>
                      <a:endParaRPr lang="pt-BR"/>
                    </a:p>
                  </a:txBody>
                  <a:tcPr>
                    <a:solidFill>
                      <a:schemeClr val="accent1">
                        <a:lumMod val="60000"/>
                        <a:lumOff val="40000"/>
                      </a:schemeClr>
                    </a:solidFill>
                  </a:tcPr>
                </a:tc>
                <a:tc hMerge="1">
                  <a:txBody>
                    <a:bodyPr/>
                    <a:lstStyle/>
                    <a:p>
                      <a:endParaRPr lang="pt-BR"/>
                    </a:p>
                  </a:txBody>
                  <a:tcPr>
                    <a:solidFill>
                      <a:schemeClr val="accent1">
                        <a:lumMod val="60000"/>
                        <a:lumOff val="40000"/>
                      </a:schemeClr>
                    </a:solidFill>
                  </a:tcPr>
                </a:tc>
                <a:tc gridSpan="3" v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v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v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2061144767"/>
                  </a:ext>
                </a:extLst>
              </a:tr>
              <a:tr h="393028">
                <a:tc vMerge="1">
                  <a:txBody>
                    <a:bodyPr/>
                    <a:lstStyle/>
                    <a:p>
                      <a:endParaRPr lang="pt-BR"/>
                    </a:p>
                  </a:txBody>
                  <a:tcPr/>
                </a:tc>
                <a:tc>
                  <a:txBody>
                    <a:bodyPr/>
                    <a:lstStyle/>
                    <a:p>
                      <a:pPr algn="ctr" fontAlgn="b"/>
                      <a:r>
                        <a:rPr lang="pt-BR" sz="1600" b="1" u="none" strike="noStrike" dirty="0">
                          <a:effectLst/>
                          <a:latin typeface="+mn-lt"/>
                        </a:rPr>
                        <a:t>ICES</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n-lt"/>
                        </a:rPr>
                        <a:t>Total </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n-lt"/>
                        </a:rPr>
                        <a:t>% ICES</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latin typeface="+mn-lt"/>
                        </a:rPr>
                        <a:t>ICES</a:t>
                      </a:r>
                      <a:endParaRPr lang="pt-BR" sz="1600" b="1" i="0" u="none" strike="noStrike">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latin typeface="+mn-lt"/>
                        </a:rPr>
                        <a:t>Total </a:t>
                      </a:r>
                      <a:endParaRPr lang="pt-BR" sz="1600" b="1" i="0" u="none" strike="noStrike">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latin typeface="+mn-lt"/>
                        </a:rPr>
                        <a:t>% ICES</a:t>
                      </a:r>
                      <a:endParaRPr lang="pt-BR" sz="1600" b="1" i="0" u="none" strike="noStrike">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latin typeface="+mn-lt"/>
                        </a:rPr>
                        <a:t>ICES</a:t>
                      </a:r>
                      <a:endParaRPr lang="pt-BR" sz="1600" b="1" i="0" u="none" strike="noStrike">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n-lt"/>
                        </a:rPr>
                        <a:t>Total </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n-lt"/>
                        </a:rPr>
                        <a:t>% ICES</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n-lt"/>
                        </a:rPr>
                        <a:t>ICES</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n-lt"/>
                        </a:rPr>
                        <a:t>Total </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n-lt"/>
                        </a:rPr>
                        <a:t>% ICES</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n-lt"/>
                        </a:rPr>
                        <a:t>ICES</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n-lt"/>
                        </a:rPr>
                        <a:t>Total </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n-lt"/>
                        </a:rPr>
                        <a:t>% ICES</a:t>
                      </a:r>
                      <a:endParaRPr lang="pt-BR" sz="16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950574576"/>
                  </a:ext>
                </a:extLst>
              </a:tr>
              <a:tr h="393028">
                <a:tc>
                  <a:txBody>
                    <a:bodyPr/>
                    <a:lstStyle/>
                    <a:p>
                      <a:pPr algn="ctr" fontAlgn="b"/>
                      <a:r>
                        <a:rPr lang="pt-BR" sz="1600" u="none" strike="noStrike" dirty="0">
                          <a:effectLst/>
                          <a:latin typeface="+mn-lt"/>
                        </a:rPr>
                        <a:t>2016</a:t>
                      </a:r>
                      <a:endParaRPr lang="pt-BR" sz="1600" b="1" i="0" u="none" strike="noStrike" dirty="0">
                        <a:solidFill>
                          <a:srgbClr val="000000"/>
                        </a:solidFill>
                        <a:effectLst/>
                        <a:latin typeface="+mn-lt"/>
                      </a:endParaRPr>
                    </a:p>
                  </a:txBody>
                  <a:tcPr marL="9525" marR="9525" marT="9525" marB="0" anchor="ctr"/>
                </a:tc>
                <a:tc>
                  <a:txBody>
                    <a:bodyPr/>
                    <a:lstStyle/>
                    <a:p>
                      <a:pPr algn="ctr" fontAlgn="b"/>
                      <a:r>
                        <a:rPr lang="pt-BR" sz="1600" b="0" i="0" u="none" strike="noStrike">
                          <a:solidFill>
                            <a:srgbClr val="000000"/>
                          </a:solidFill>
                          <a:effectLst/>
                          <a:latin typeface="+mn-lt"/>
                        </a:rPr>
                        <a:t>11.489</a:t>
                      </a:r>
                    </a:p>
                  </a:txBody>
                  <a:tcPr marL="9525" marR="9525" marT="9525" marB="0" anchor="ctr"/>
                </a:tc>
                <a:tc>
                  <a:txBody>
                    <a:bodyPr/>
                    <a:lstStyle/>
                    <a:p>
                      <a:pPr algn="ctr" fontAlgn="b"/>
                      <a:r>
                        <a:rPr lang="pt-BR" sz="1600" b="0" i="0" u="none" strike="noStrike">
                          <a:solidFill>
                            <a:srgbClr val="000000"/>
                          </a:solidFill>
                          <a:effectLst/>
                          <a:latin typeface="+mn-lt"/>
                        </a:rPr>
                        <a:t>126.436</a:t>
                      </a:r>
                    </a:p>
                  </a:txBody>
                  <a:tcPr marL="9525" marR="9525" marT="9525" marB="0" anchor="ctr"/>
                </a:tc>
                <a:tc>
                  <a:txBody>
                    <a:bodyPr/>
                    <a:lstStyle/>
                    <a:p>
                      <a:pPr algn="ctr" fontAlgn="b"/>
                      <a:r>
                        <a:rPr lang="pt-BR" sz="1600" b="0" i="0" u="none" strike="noStrike">
                          <a:solidFill>
                            <a:srgbClr val="000000"/>
                          </a:solidFill>
                          <a:effectLst/>
                          <a:latin typeface="+mn-lt"/>
                        </a:rPr>
                        <a:t>9,1%</a:t>
                      </a:r>
                    </a:p>
                  </a:txBody>
                  <a:tcPr marL="9525" marR="9525" marT="9525" marB="0" anchor="ctr"/>
                </a:tc>
                <a:tc>
                  <a:txBody>
                    <a:bodyPr/>
                    <a:lstStyle/>
                    <a:p>
                      <a:pPr algn="ctr" fontAlgn="b"/>
                      <a:r>
                        <a:rPr lang="pt-BR" sz="1600" b="0" i="0" u="none" strike="noStrike">
                          <a:solidFill>
                            <a:srgbClr val="000000"/>
                          </a:solidFill>
                          <a:effectLst/>
                          <a:latin typeface="+mn-lt"/>
                        </a:rPr>
                        <a:t>8.574</a:t>
                      </a:r>
                    </a:p>
                  </a:txBody>
                  <a:tcPr marL="9525" marR="9525" marT="9525" marB="0" anchor="ctr"/>
                </a:tc>
                <a:tc>
                  <a:txBody>
                    <a:bodyPr/>
                    <a:lstStyle/>
                    <a:p>
                      <a:pPr algn="ctr" fontAlgn="b"/>
                      <a:r>
                        <a:rPr lang="pt-BR" sz="1600" b="0" i="0" u="none" strike="noStrike">
                          <a:solidFill>
                            <a:srgbClr val="000000"/>
                          </a:solidFill>
                          <a:effectLst/>
                          <a:latin typeface="+mn-lt"/>
                        </a:rPr>
                        <a:t>107.640</a:t>
                      </a:r>
                    </a:p>
                  </a:txBody>
                  <a:tcPr marL="9525" marR="9525" marT="9525" marB="0" anchor="ctr"/>
                </a:tc>
                <a:tc>
                  <a:txBody>
                    <a:bodyPr/>
                    <a:lstStyle/>
                    <a:p>
                      <a:pPr algn="ctr" fontAlgn="b"/>
                      <a:r>
                        <a:rPr lang="pt-BR" sz="1600" b="0" i="0" u="none" strike="noStrike">
                          <a:solidFill>
                            <a:srgbClr val="000000"/>
                          </a:solidFill>
                          <a:effectLst/>
                          <a:latin typeface="+mn-lt"/>
                        </a:rPr>
                        <a:t>8,0%</a:t>
                      </a:r>
                    </a:p>
                  </a:txBody>
                  <a:tcPr marL="9525" marR="9525" marT="9525" marB="0" anchor="ctr"/>
                </a:tc>
                <a:tc>
                  <a:txBody>
                    <a:bodyPr/>
                    <a:lstStyle/>
                    <a:p>
                      <a:pPr algn="ctr" fontAlgn="b"/>
                      <a:r>
                        <a:rPr lang="pt-BR" sz="1600" b="0" i="0" u="none" strike="noStrike">
                          <a:solidFill>
                            <a:srgbClr val="000000"/>
                          </a:solidFill>
                          <a:effectLst/>
                          <a:latin typeface="+mn-lt"/>
                        </a:rPr>
                        <a:t>2.289</a:t>
                      </a:r>
                    </a:p>
                  </a:txBody>
                  <a:tcPr marL="9525" marR="9525" marT="9525" marB="0" anchor="ctr"/>
                </a:tc>
                <a:tc>
                  <a:txBody>
                    <a:bodyPr/>
                    <a:lstStyle/>
                    <a:p>
                      <a:pPr algn="ctr" fontAlgn="b"/>
                      <a:r>
                        <a:rPr lang="pt-BR" sz="1600" b="0" i="0" u="none" strike="noStrike">
                          <a:solidFill>
                            <a:srgbClr val="000000"/>
                          </a:solidFill>
                          <a:effectLst/>
                          <a:latin typeface="+mn-lt"/>
                        </a:rPr>
                        <a:t>32.742</a:t>
                      </a:r>
                    </a:p>
                  </a:txBody>
                  <a:tcPr marL="9525" marR="9525" marT="9525" marB="0" anchor="ctr"/>
                </a:tc>
                <a:tc>
                  <a:txBody>
                    <a:bodyPr/>
                    <a:lstStyle/>
                    <a:p>
                      <a:pPr algn="ctr" fontAlgn="b"/>
                      <a:r>
                        <a:rPr lang="pt-BR" sz="1600" b="0" i="0" u="none" strike="noStrike">
                          <a:solidFill>
                            <a:srgbClr val="000000"/>
                          </a:solidFill>
                          <a:effectLst/>
                          <a:latin typeface="+mn-lt"/>
                        </a:rPr>
                        <a:t>7,0%</a:t>
                      </a:r>
                    </a:p>
                  </a:txBody>
                  <a:tcPr marL="9525" marR="9525" marT="9525" marB="0" anchor="ctr"/>
                </a:tc>
                <a:tc>
                  <a:txBody>
                    <a:bodyPr/>
                    <a:lstStyle/>
                    <a:p>
                      <a:pPr algn="ctr" fontAlgn="b"/>
                      <a:r>
                        <a:rPr lang="pt-BR" sz="1600" b="0" i="0" u="none" strike="noStrike">
                          <a:solidFill>
                            <a:srgbClr val="000000"/>
                          </a:solidFill>
                          <a:effectLst/>
                          <a:latin typeface="+mn-lt"/>
                        </a:rPr>
                        <a:t>0</a:t>
                      </a:r>
                    </a:p>
                  </a:txBody>
                  <a:tcPr marL="9525" marR="9525" marT="9525" marB="0" anchor="ctr"/>
                </a:tc>
                <a:tc>
                  <a:txBody>
                    <a:bodyPr/>
                    <a:lstStyle/>
                    <a:p>
                      <a:pPr algn="ctr" fontAlgn="b"/>
                      <a:r>
                        <a:rPr lang="pt-BR" sz="1600" b="0" i="0" u="none" strike="noStrike">
                          <a:solidFill>
                            <a:srgbClr val="000000"/>
                          </a:solidFill>
                          <a:effectLst/>
                          <a:latin typeface="+mn-lt"/>
                        </a:rPr>
                        <a:t>0</a:t>
                      </a:r>
                    </a:p>
                  </a:txBody>
                  <a:tcPr marL="9525" marR="9525" marT="9525" marB="0" anchor="ctr"/>
                </a:tc>
                <a:tc>
                  <a:txBody>
                    <a:bodyPr/>
                    <a:lstStyle/>
                    <a:p>
                      <a:pPr algn="ctr" fontAlgn="b"/>
                      <a:r>
                        <a:rPr lang="pt-BR" sz="1600" b="0" i="0" u="none" strike="noStrike" dirty="0">
                          <a:solidFill>
                            <a:srgbClr val="000000"/>
                          </a:solidFill>
                          <a:effectLst/>
                          <a:latin typeface="+mn-lt"/>
                        </a:rPr>
                        <a:t>0,0%</a:t>
                      </a:r>
                    </a:p>
                  </a:txBody>
                  <a:tcPr marL="9525" marR="9525" marT="9525" marB="0" anchor="ctr"/>
                </a:tc>
                <a:tc>
                  <a:txBody>
                    <a:bodyPr/>
                    <a:lstStyle/>
                    <a:p>
                      <a:pPr algn="ctr" fontAlgn="b"/>
                      <a:r>
                        <a:rPr lang="pt-BR" sz="1600" b="0" i="0" u="none" strike="noStrike">
                          <a:solidFill>
                            <a:srgbClr val="000000"/>
                          </a:solidFill>
                          <a:effectLst/>
                          <a:latin typeface="+mn-lt"/>
                        </a:rPr>
                        <a:t>22.352</a:t>
                      </a:r>
                    </a:p>
                  </a:txBody>
                  <a:tcPr marL="9525" marR="9525" marT="9525" marB="0" anchor="ctr"/>
                </a:tc>
                <a:tc>
                  <a:txBody>
                    <a:bodyPr/>
                    <a:lstStyle/>
                    <a:p>
                      <a:pPr algn="ctr" fontAlgn="b"/>
                      <a:r>
                        <a:rPr lang="pt-BR" sz="1600" b="0" i="0" u="none" strike="noStrike">
                          <a:solidFill>
                            <a:srgbClr val="000000"/>
                          </a:solidFill>
                          <a:effectLst/>
                          <a:latin typeface="+mn-lt"/>
                        </a:rPr>
                        <a:t>266.818</a:t>
                      </a:r>
                    </a:p>
                  </a:txBody>
                  <a:tcPr marL="9525" marR="9525" marT="9525" marB="0" anchor="ctr"/>
                </a:tc>
                <a:tc>
                  <a:txBody>
                    <a:bodyPr/>
                    <a:lstStyle/>
                    <a:p>
                      <a:pPr algn="ctr" fontAlgn="b"/>
                      <a:r>
                        <a:rPr lang="pt-BR" sz="1600" b="0" i="0" u="none" strike="noStrike">
                          <a:solidFill>
                            <a:srgbClr val="000000"/>
                          </a:solidFill>
                          <a:effectLst/>
                          <a:latin typeface="+mn-lt"/>
                        </a:rPr>
                        <a:t>8,4%</a:t>
                      </a:r>
                    </a:p>
                  </a:txBody>
                  <a:tcPr marL="9525" marR="9525" marT="9525" marB="0" anchor="ctr"/>
                </a:tc>
                <a:extLst>
                  <a:ext uri="{0D108BD9-81ED-4DB2-BD59-A6C34878D82A}">
                    <a16:rowId xmlns:a16="http://schemas.microsoft.com/office/drawing/2014/main" val="2204856904"/>
                  </a:ext>
                </a:extLst>
              </a:tr>
              <a:tr h="393028">
                <a:tc>
                  <a:txBody>
                    <a:bodyPr/>
                    <a:lstStyle/>
                    <a:p>
                      <a:pPr algn="ctr" fontAlgn="b"/>
                      <a:r>
                        <a:rPr lang="pt-BR" sz="1600" u="none" strike="noStrike">
                          <a:effectLst/>
                          <a:latin typeface="+mn-lt"/>
                        </a:rPr>
                        <a:t>2017</a:t>
                      </a:r>
                      <a:endParaRPr lang="pt-BR" sz="1600" b="1" i="0" u="none" strike="noStrike">
                        <a:solidFill>
                          <a:srgbClr val="000000"/>
                        </a:solidFill>
                        <a:effectLst/>
                        <a:latin typeface="+mn-lt"/>
                      </a:endParaRPr>
                    </a:p>
                  </a:txBody>
                  <a:tcPr marL="9525" marR="9525" marT="9525" marB="0" anchor="ctr"/>
                </a:tc>
                <a:tc>
                  <a:txBody>
                    <a:bodyPr/>
                    <a:lstStyle/>
                    <a:p>
                      <a:pPr algn="ctr" fontAlgn="b"/>
                      <a:r>
                        <a:rPr lang="pt-BR" sz="1600" b="0" i="0" u="none" strike="noStrike">
                          <a:solidFill>
                            <a:srgbClr val="000000"/>
                          </a:solidFill>
                          <a:effectLst/>
                          <a:latin typeface="+mn-lt"/>
                        </a:rPr>
                        <a:t>10.831</a:t>
                      </a:r>
                    </a:p>
                  </a:txBody>
                  <a:tcPr marL="9525" marR="9525" marT="9525" marB="0" anchor="ctr"/>
                </a:tc>
                <a:tc>
                  <a:txBody>
                    <a:bodyPr/>
                    <a:lstStyle/>
                    <a:p>
                      <a:pPr algn="ctr" fontAlgn="b"/>
                      <a:r>
                        <a:rPr lang="pt-BR" sz="1600" b="0" i="0" u="none" strike="noStrike">
                          <a:solidFill>
                            <a:srgbClr val="000000"/>
                          </a:solidFill>
                          <a:effectLst/>
                          <a:latin typeface="+mn-lt"/>
                        </a:rPr>
                        <a:t>126.499</a:t>
                      </a:r>
                    </a:p>
                  </a:txBody>
                  <a:tcPr marL="9525" marR="9525" marT="9525" marB="0" anchor="ctr"/>
                </a:tc>
                <a:tc>
                  <a:txBody>
                    <a:bodyPr/>
                    <a:lstStyle/>
                    <a:p>
                      <a:pPr algn="ctr" fontAlgn="b"/>
                      <a:r>
                        <a:rPr lang="pt-BR" sz="1600" b="0" i="0" u="none" strike="noStrike" dirty="0">
                          <a:solidFill>
                            <a:srgbClr val="000000"/>
                          </a:solidFill>
                          <a:effectLst/>
                          <a:latin typeface="+mn-lt"/>
                        </a:rPr>
                        <a:t>8,6%</a:t>
                      </a:r>
                    </a:p>
                  </a:txBody>
                  <a:tcPr marL="9525" marR="9525" marT="9525" marB="0" anchor="ctr"/>
                </a:tc>
                <a:tc>
                  <a:txBody>
                    <a:bodyPr/>
                    <a:lstStyle/>
                    <a:p>
                      <a:pPr algn="ctr" fontAlgn="b"/>
                      <a:r>
                        <a:rPr lang="pt-BR" sz="1600" b="0" i="0" u="none" strike="noStrike">
                          <a:solidFill>
                            <a:srgbClr val="000000"/>
                          </a:solidFill>
                          <a:effectLst/>
                          <a:latin typeface="+mn-lt"/>
                        </a:rPr>
                        <a:t>8.868</a:t>
                      </a:r>
                    </a:p>
                  </a:txBody>
                  <a:tcPr marL="9525" marR="9525" marT="9525" marB="0" anchor="ctr"/>
                </a:tc>
                <a:tc>
                  <a:txBody>
                    <a:bodyPr/>
                    <a:lstStyle/>
                    <a:p>
                      <a:pPr algn="ctr" fontAlgn="b"/>
                      <a:r>
                        <a:rPr lang="pt-BR" sz="1600" b="0" i="0" u="none" strike="noStrike">
                          <a:solidFill>
                            <a:srgbClr val="000000"/>
                          </a:solidFill>
                          <a:effectLst/>
                          <a:latin typeface="+mn-lt"/>
                        </a:rPr>
                        <a:t>111.383</a:t>
                      </a:r>
                    </a:p>
                  </a:txBody>
                  <a:tcPr marL="9525" marR="9525" marT="9525" marB="0" anchor="ctr"/>
                </a:tc>
                <a:tc>
                  <a:txBody>
                    <a:bodyPr/>
                    <a:lstStyle/>
                    <a:p>
                      <a:pPr algn="ctr" fontAlgn="b"/>
                      <a:r>
                        <a:rPr lang="pt-BR" sz="1600" b="0" i="0" u="none" strike="noStrike">
                          <a:solidFill>
                            <a:srgbClr val="000000"/>
                          </a:solidFill>
                          <a:effectLst/>
                          <a:latin typeface="+mn-lt"/>
                        </a:rPr>
                        <a:t>8,0%</a:t>
                      </a:r>
                    </a:p>
                  </a:txBody>
                  <a:tcPr marL="9525" marR="9525" marT="9525" marB="0" anchor="ctr"/>
                </a:tc>
                <a:tc>
                  <a:txBody>
                    <a:bodyPr/>
                    <a:lstStyle/>
                    <a:p>
                      <a:pPr algn="ctr" fontAlgn="b"/>
                      <a:r>
                        <a:rPr lang="pt-BR" sz="1600" b="0" i="0" u="none" strike="noStrike">
                          <a:solidFill>
                            <a:srgbClr val="000000"/>
                          </a:solidFill>
                          <a:effectLst/>
                          <a:latin typeface="+mn-lt"/>
                        </a:rPr>
                        <a:t>2.204</a:t>
                      </a:r>
                    </a:p>
                  </a:txBody>
                  <a:tcPr marL="9525" marR="9525" marT="9525" marB="0" anchor="ctr"/>
                </a:tc>
                <a:tc>
                  <a:txBody>
                    <a:bodyPr/>
                    <a:lstStyle/>
                    <a:p>
                      <a:pPr algn="ctr" fontAlgn="b"/>
                      <a:r>
                        <a:rPr lang="pt-BR" sz="1600" b="0" i="0" u="none" strike="noStrike">
                          <a:solidFill>
                            <a:srgbClr val="000000"/>
                          </a:solidFill>
                          <a:effectLst/>
                          <a:latin typeface="+mn-lt"/>
                        </a:rPr>
                        <a:t>37.411</a:t>
                      </a:r>
                    </a:p>
                  </a:txBody>
                  <a:tcPr marL="9525" marR="9525" marT="9525" marB="0" anchor="ctr"/>
                </a:tc>
                <a:tc>
                  <a:txBody>
                    <a:bodyPr/>
                    <a:lstStyle/>
                    <a:p>
                      <a:pPr algn="ctr" fontAlgn="b"/>
                      <a:r>
                        <a:rPr lang="pt-BR" sz="1600" b="0" i="0" u="none" strike="noStrike" dirty="0">
                          <a:solidFill>
                            <a:srgbClr val="000000"/>
                          </a:solidFill>
                          <a:effectLst/>
                          <a:latin typeface="+mn-lt"/>
                        </a:rPr>
                        <a:t>5,9%</a:t>
                      </a:r>
                    </a:p>
                  </a:txBody>
                  <a:tcPr marL="9525" marR="9525" marT="9525" marB="0" anchor="ctr"/>
                </a:tc>
                <a:tc>
                  <a:txBody>
                    <a:bodyPr/>
                    <a:lstStyle/>
                    <a:p>
                      <a:pPr algn="ctr" fontAlgn="b"/>
                      <a:r>
                        <a:rPr lang="pt-BR" sz="1600" b="0" i="0" u="none" strike="noStrike">
                          <a:solidFill>
                            <a:srgbClr val="000000"/>
                          </a:solidFill>
                          <a:effectLst/>
                          <a:latin typeface="+mn-lt"/>
                        </a:rPr>
                        <a:t>0</a:t>
                      </a:r>
                    </a:p>
                  </a:txBody>
                  <a:tcPr marL="9525" marR="9525" marT="9525" marB="0" anchor="ctr"/>
                </a:tc>
                <a:tc>
                  <a:txBody>
                    <a:bodyPr/>
                    <a:lstStyle/>
                    <a:p>
                      <a:pPr algn="ctr" fontAlgn="b"/>
                      <a:r>
                        <a:rPr lang="pt-BR" sz="1600" b="0" i="0" u="none" strike="noStrike">
                          <a:solidFill>
                            <a:srgbClr val="000000"/>
                          </a:solidFill>
                          <a:effectLst/>
                          <a:latin typeface="+mn-lt"/>
                        </a:rPr>
                        <a:t>42</a:t>
                      </a:r>
                    </a:p>
                  </a:txBody>
                  <a:tcPr marL="9525" marR="9525" marT="9525" marB="0" anchor="ctr"/>
                </a:tc>
                <a:tc>
                  <a:txBody>
                    <a:bodyPr/>
                    <a:lstStyle/>
                    <a:p>
                      <a:pPr algn="ctr" fontAlgn="b"/>
                      <a:r>
                        <a:rPr lang="pt-BR" sz="1600" b="0" i="0" u="none" strike="noStrike">
                          <a:solidFill>
                            <a:srgbClr val="000000"/>
                          </a:solidFill>
                          <a:effectLst/>
                          <a:latin typeface="+mn-lt"/>
                        </a:rPr>
                        <a:t>0,0%</a:t>
                      </a:r>
                    </a:p>
                  </a:txBody>
                  <a:tcPr marL="9525" marR="9525" marT="9525" marB="0" anchor="ctr"/>
                </a:tc>
                <a:tc>
                  <a:txBody>
                    <a:bodyPr/>
                    <a:lstStyle/>
                    <a:p>
                      <a:pPr algn="ctr" fontAlgn="b"/>
                      <a:r>
                        <a:rPr lang="pt-BR" sz="1600" b="0" i="0" u="none" strike="noStrike" dirty="0">
                          <a:solidFill>
                            <a:srgbClr val="000000"/>
                          </a:solidFill>
                          <a:effectLst/>
                          <a:latin typeface="+mn-lt"/>
                        </a:rPr>
                        <a:t>21.903</a:t>
                      </a:r>
                    </a:p>
                  </a:txBody>
                  <a:tcPr marL="9525" marR="9525" marT="9525" marB="0" anchor="ctr"/>
                </a:tc>
                <a:tc>
                  <a:txBody>
                    <a:bodyPr/>
                    <a:lstStyle/>
                    <a:p>
                      <a:pPr algn="ctr" fontAlgn="b"/>
                      <a:r>
                        <a:rPr lang="pt-BR" sz="1600" b="0" i="0" u="none" strike="noStrike">
                          <a:solidFill>
                            <a:srgbClr val="000000"/>
                          </a:solidFill>
                          <a:effectLst/>
                          <a:latin typeface="+mn-lt"/>
                        </a:rPr>
                        <a:t>275.335</a:t>
                      </a:r>
                    </a:p>
                  </a:txBody>
                  <a:tcPr marL="9525" marR="9525" marT="9525" marB="0" anchor="ctr"/>
                </a:tc>
                <a:tc>
                  <a:txBody>
                    <a:bodyPr/>
                    <a:lstStyle/>
                    <a:p>
                      <a:pPr algn="ctr" fontAlgn="b"/>
                      <a:r>
                        <a:rPr lang="pt-BR" sz="1600" b="0" i="0" u="none" strike="noStrike">
                          <a:solidFill>
                            <a:srgbClr val="000000"/>
                          </a:solidFill>
                          <a:effectLst/>
                          <a:latin typeface="+mn-lt"/>
                        </a:rPr>
                        <a:t>8,0%</a:t>
                      </a:r>
                    </a:p>
                  </a:txBody>
                  <a:tcPr marL="9525" marR="9525" marT="9525" marB="0" anchor="ctr"/>
                </a:tc>
                <a:extLst>
                  <a:ext uri="{0D108BD9-81ED-4DB2-BD59-A6C34878D82A}">
                    <a16:rowId xmlns:a16="http://schemas.microsoft.com/office/drawing/2014/main" val="1295813426"/>
                  </a:ext>
                </a:extLst>
              </a:tr>
              <a:tr h="393028">
                <a:tc>
                  <a:txBody>
                    <a:bodyPr/>
                    <a:lstStyle/>
                    <a:p>
                      <a:pPr algn="ctr" fontAlgn="b"/>
                      <a:r>
                        <a:rPr lang="pt-BR" sz="1600" u="none" strike="noStrike">
                          <a:effectLst/>
                          <a:latin typeface="+mn-lt"/>
                        </a:rPr>
                        <a:t>2018</a:t>
                      </a:r>
                      <a:endParaRPr lang="pt-BR" sz="1600" b="1" i="0" u="none" strike="noStrike">
                        <a:solidFill>
                          <a:srgbClr val="000000"/>
                        </a:solidFill>
                        <a:effectLst/>
                        <a:latin typeface="+mn-lt"/>
                      </a:endParaRPr>
                    </a:p>
                  </a:txBody>
                  <a:tcPr marL="9525" marR="9525" marT="9525" marB="0" anchor="ctr"/>
                </a:tc>
                <a:tc>
                  <a:txBody>
                    <a:bodyPr/>
                    <a:lstStyle/>
                    <a:p>
                      <a:pPr algn="ctr" fontAlgn="b"/>
                      <a:r>
                        <a:rPr lang="pt-BR" sz="1600" b="0" i="0" u="none" strike="noStrike">
                          <a:solidFill>
                            <a:srgbClr val="000000"/>
                          </a:solidFill>
                          <a:effectLst/>
                          <a:latin typeface="+mn-lt"/>
                        </a:rPr>
                        <a:t>10.867</a:t>
                      </a:r>
                    </a:p>
                  </a:txBody>
                  <a:tcPr marL="9525" marR="9525" marT="9525" marB="0" anchor="ctr"/>
                </a:tc>
                <a:tc>
                  <a:txBody>
                    <a:bodyPr/>
                    <a:lstStyle/>
                    <a:p>
                      <a:pPr algn="ctr" fontAlgn="b"/>
                      <a:r>
                        <a:rPr lang="pt-BR" sz="1600" b="0" i="0" u="none" strike="noStrike">
                          <a:solidFill>
                            <a:srgbClr val="000000"/>
                          </a:solidFill>
                          <a:effectLst/>
                          <a:latin typeface="+mn-lt"/>
                        </a:rPr>
                        <a:t>128.863</a:t>
                      </a:r>
                    </a:p>
                  </a:txBody>
                  <a:tcPr marL="9525" marR="9525" marT="9525" marB="0" anchor="ctr"/>
                </a:tc>
                <a:tc>
                  <a:txBody>
                    <a:bodyPr/>
                    <a:lstStyle/>
                    <a:p>
                      <a:pPr algn="ctr" fontAlgn="b"/>
                      <a:r>
                        <a:rPr lang="pt-BR" sz="1600" b="0" i="0" u="none" strike="noStrike">
                          <a:solidFill>
                            <a:srgbClr val="000000"/>
                          </a:solidFill>
                          <a:effectLst/>
                          <a:latin typeface="+mn-lt"/>
                        </a:rPr>
                        <a:t>8,4%</a:t>
                      </a:r>
                    </a:p>
                  </a:txBody>
                  <a:tcPr marL="9525" marR="9525" marT="9525" marB="0" anchor="ctr"/>
                </a:tc>
                <a:tc>
                  <a:txBody>
                    <a:bodyPr/>
                    <a:lstStyle/>
                    <a:p>
                      <a:pPr algn="ctr" fontAlgn="b"/>
                      <a:r>
                        <a:rPr lang="pt-BR" sz="1600" b="0" i="0" u="none" strike="noStrike">
                          <a:solidFill>
                            <a:srgbClr val="000000"/>
                          </a:solidFill>
                          <a:effectLst/>
                          <a:latin typeface="+mn-lt"/>
                        </a:rPr>
                        <a:t>9.099</a:t>
                      </a:r>
                    </a:p>
                  </a:txBody>
                  <a:tcPr marL="9525" marR="9525" marT="9525" marB="0" anchor="ctr"/>
                </a:tc>
                <a:tc>
                  <a:txBody>
                    <a:bodyPr/>
                    <a:lstStyle/>
                    <a:p>
                      <a:pPr algn="ctr" fontAlgn="b"/>
                      <a:r>
                        <a:rPr lang="pt-BR" sz="1600" b="0" i="0" u="none" strike="noStrike">
                          <a:solidFill>
                            <a:srgbClr val="000000"/>
                          </a:solidFill>
                          <a:effectLst/>
                          <a:latin typeface="+mn-lt"/>
                        </a:rPr>
                        <a:t>114.390</a:t>
                      </a:r>
                    </a:p>
                  </a:txBody>
                  <a:tcPr marL="9525" marR="9525" marT="9525" marB="0" anchor="ctr"/>
                </a:tc>
                <a:tc>
                  <a:txBody>
                    <a:bodyPr/>
                    <a:lstStyle/>
                    <a:p>
                      <a:pPr algn="ctr" fontAlgn="b"/>
                      <a:r>
                        <a:rPr lang="pt-BR" sz="1600" b="0" i="0" u="none" strike="noStrike">
                          <a:solidFill>
                            <a:srgbClr val="000000"/>
                          </a:solidFill>
                          <a:effectLst/>
                          <a:latin typeface="+mn-lt"/>
                        </a:rPr>
                        <a:t>8,0%</a:t>
                      </a:r>
                    </a:p>
                  </a:txBody>
                  <a:tcPr marL="9525" marR="9525" marT="9525" marB="0" anchor="ctr"/>
                </a:tc>
                <a:tc>
                  <a:txBody>
                    <a:bodyPr/>
                    <a:lstStyle/>
                    <a:p>
                      <a:pPr algn="ctr" fontAlgn="b"/>
                      <a:r>
                        <a:rPr lang="pt-BR" sz="1600" b="0" i="0" u="none" strike="noStrike">
                          <a:solidFill>
                            <a:srgbClr val="000000"/>
                          </a:solidFill>
                          <a:effectLst/>
                          <a:latin typeface="+mn-lt"/>
                        </a:rPr>
                        <a:t>2.325</a:t>
                      </a:r>
                    </a:p>
                  </a:txBody>
                  <a:tcPr marL="9525" marR="9525" marT="9525" marB="0" anchor="ctr"/>
                </a:tc>
                <a:tc>
                  <a:txBody>
                    <a:bodyPr/>
                    <a:lstStyle/>
                    <a:p>
                      <a:pPr algn="ctr" fontAlgn="b"/>
                      <a:r>
                        <a:rPr lang="pt-BR" sz="1600" b="0" i="0" u="none" strike="noStrike">
                          <a:solidFill>
                            <a:srgbClr val="000000"/>
                          </a:solidFill>
                          <a:effectLst/>
                          <a:latin typeface="+mn-lt"/>
                        </a:rPr>
                        <a:t>42.033</a:t>
                      </a:r>
                    </a:p>
                  </a:txBody>
                  <a:tcPr marL="9525" marR="9525" marT="9525" marB="0" anchor="ctr"/>
                </a:tc>
                <a:tc>
                  <a:txBody>
                    <a:bodyPr/>
                    <a:lstStyle/>
                    <a:p>
                      <a:pPr algn="ctr" fontAlgn="b"/>
                      <a:r>
                        <a:rPr lang="pt-BR" sz="1600" b="0" i="0" u="none" strike="noStrike">
                          <a:solidFill>
                            <a:srgbClr val="000000"/>
                          </a:solidFill>
                          <a:effectLst/>
                          <a:latin typeface="+mn-lt"/>
                        </a:rPr>
                        <a:t>5,5%</a:t>
                      </a:r>
                    </a:p>
                  </a:txBody>
                  <a:tcPr marL="9525" marR="9525" marT="9525" marB="0" anchor="ctr"/>
                </a:tc>
                <a:tc>
                  <a:txBody>
                    <a:bodyPr/>
                    <a:lstStyle/>
                    <a:p>
                      <a:pPr algn="ctr" fontAlgn="b"/>
                      <a:r>
                        <a:rPr lang="pt-BR" sz="1600" b="0" i="0" u="none" strike="noStrike">
                          <a:solidFill>
                            <a:srgbClr val="000000"/>
                          </a:solidFill>
                          <a:effectLst/>
                          <a:latin typeface="+mn-lt"/>
                        </a:rPr>
                        <a:t>0</a:t>
                      </a:r>
                    </a:p>
                  </a:txBody>
                  <a:tcPr marL="9525" marR="9525" marT="9525" marB="0" anchor="ctr"/>
                </a:tc>
                <a:tc>
                  <a:txBody>
                    <a:bodyPr/>
                    <a:lstStyle/>
                    <a:p>
                      <a:pPr algn="ctr" fontAlgn="b"/>
                      <a:r>
                        <a:rPr lang="pt-BR" sz="1600" b="0" i="0" u="none" strike="noStrike">
                          <a:solidFill>
                            <a:srgbClr val="000000"/>
                          </a:solidFill>
                          <a:effectLst/>
                          <a:latin typeface="+mn-lt"/>
                        </a:rPr>
                        <a:t>104</a:t>
                      </a:r>
                    </a:p>
                  </a:txBody>
                  <a:tcPr marL="9525" marR="9525" marT="9525" marB="0" anchor="ctr"/>
                </a:tc>
                <a:tc>
                  <a:txBody>
                    <a:bodyPr/>
                    <a:lstStyle/>
                    <a:p>
                      <a:pPr algn="ctr" fontAlgn="b"/>
                      <a:r>
                        <a:rPr lang="pt-BR" sz="1600" b="0" i="0" u="none" strike="noStrike">
                          <a:solidFill>
                            <a:srgbClr val="000000"/>
                          </a:solidFill>
                          <a:effectLst/>
                          <a:latin typeface="+mn-lt"/>
                        </a:rPr>
                        <a:t>0,0%</a:t>
                      </a:r>
                    </a:p>
                  </a:txBody>
                  <a:tcPr marL="9525" marR="9525" marT="9525" marB="0" anchor="ctr"/>
                </a:tc>
                <a:tc>
                  <a:txBody>
                    <a:bodyPr/>
                    <a:lstStyle/>
                    <a:p>
                      <a:pPr algn="ctr" fontAlgn="b"/>
                      <a:r>
                        <a:rPr lang="pt-BR" sz="1600" b="0" i="0" u="none" strike="noStrike" dirty="0">
                          <a:solidFill>
                            <a:srgbClr val="000000"/>
                          </a:solidFill>
                          <a:effectLst/>
                          <a:latin typeface="+mn-lt"/>
                        </a:rPr>
                        <a:t>22.291</a:t>
                      </a:r>
                    </a:p>
                  </a:txBody>
                  <a:tcPr marL="9525" marR="9525" marT="9525" marB="0" anchor="ctr"/>
                </a:tc>
                <a:tc>
                  <a:txBody>
                    <a:bodyPr/>
                    <a:lstStyle/>
                    <a:p>
                      <a:pPr algn="ctr" fontAlgn="b"/>
                      <a:r>
                        <a:rPr lang="pt-BR" sz="1600" b="0" i="0" u="none" strike="noStrike">
                          <a:solidFill>
                            <a:srgbClr val="000000"/>
                          </a:solidFill>
                          <a:effectLst/>
                          <a:latin typeface="+mn-lt"/>
                        </a:rPr>
                        <a:t>285.390</a:t>
                      </a:r>
                    </a:p>
                  </a:txBody>
                  <a:tcPr marL="9525" marR="9525" marT="9525" marB="0" anchor="ctr"/>
                </a:tc>
                <a:tc>
                  <a:txBody>
                    <a:bodyPr/>
                    <a:lstStyle/>
                    <a:p>
                      <a:pPr algn="ctr" fontAlgn="b"/>
                      <a:r>
                        <a:rPr lang="pt-BR" sz="1600" b="0" i="0" u="none" strike="noStrike">
                          <a:solidFill>
                            <a:srgbClr val="000000"/>
                          </a:solidFill>
                          <a:effectLst/>
                          <a:latin typeface="+mn-lt"/>
                        </a:rPr>
                        <a:t>7,8%</a:t>
                      </a:r>
                    </a:p>
                  </a:txBody>
                  <a:tcPr marL="9525" marR="9525" marT="9525" marB="0" anchor="ctr"/>
                </a:tc>
                <a:extLst>
                  <a:ext uri="{0D108BD9-81ED-4DB2-BD59-A6C34878D82A}">
                    <a16:rowId xmlns:a16="http://schemas.microsoft.com/office/drawing/2014/main" val="404004143"/>
                  </a:ext>
                </a:extLst>
              </a:tr>
              <a:tr h="393028">
                <a:tc>
                  <a:txBody>
                    <a:bodyPr/>
                    <a:lstStyle/>
                    <a:p>
                      <a:pPr algn="ctr" fontAlgn="b"/>
                      <a:r>
                        <a:rPr lang="pt-BR" sz="1600" u="none" strike="noStrike">
                          <a:effectLst/>
                          <a:latin typeface="+mn-lt"/>
                        </a:rPr>
                        <a:t>2019</a:t>
                      </a:r>
                      <a:endParaRPr lang="pt-BR" sz="1600" b="1" i="0" u="none" strike="noStrike">
                        <a:solidFill>
                          <a:srgbClr val="000000"/>
                        </a:solidFill>
                        <a:effectLst/>
                        <a:latin typeface="+mn-lt"/>
                      </a:endParaRPr>
                    </a:p>
                  </a:txBody>
                  <a:tcPr marL="9525" marR="9525" marT="9525" marB="0" anchor="ctr"/>
                </a:tc>
                <a:tc>
                  <a:txBody>
                    <a:bodyPr/>
                    <a:lstStyle/>
                    <a:p>
                      <a:pPr algn="ctr" fontAlgn="b"/>
                      <a:r>
                        <a:rPr lang="pt-BR" sz="1600" b="0" i="0" u="none" strike="noStrike">
                          <a:solidFill>
                            <a:srgbClr val="000000"/>
                          </a:solidFill>
                          <a:effectLst/>
                          <a:latin typeface="+mn-lt"/>
                        </a:rPr>
                        <a:t>10.753</a:t>
                      </a:r>
                    </a:p>
                  </a:txBody>
                  <a:tcPr marL="9525" marR="9525" marT="9525" marB="0" anchor="ctr"/>
                </a:tc>
                <a:tc>
                  <a:txBody>
                    <a:bodyPr/>
                    <a:lstStyle/>
                    <a:p>
                      <a:pPr algn="ctr" fontAlgn="b"/>
                      <a:r>
                        <a:rPr lang="pt-BR" sz="1600" b="0" i="0" u="none" strike="noStrike">
                          <a:solidFill>
                            <a:srgbClr val="000000"/>
                          </a:solidFill>
                          <a:effectLst/>
                          <a:latin typeface="+mn-lt"/>
                        </a:rPr>
                        <a:t>130.469</a:t>
                      </a:r>
                    </a:p>
                  </a:txBody>
                  <a:tcPr marL="9525" marR="9525" marT="9525" marB="0" anchor="ctr"/>
                </a:tc>
                <a:tc>
                  <a:txBody>
                    <a:bodyPr/>
                    <a:lstStyle/>
                    <a:p>
                      <a:pPr algn="ctr" fontAlgn="b"/>
                      <a:r>
                        <a:rPr lang="pt-BR" sz="1600" b="0" i="0" u="none" strike="noStrike">
                          <a:solidFill>
                            <a:srgbClr val="000000"/>
                          </a:solidFill>
                          <a:effectLst/>
                          <a:latin typeface="+mn-lt"/>
                        </a:rPr>
                        <a:t>8,2%</a:t>
                      </a:r>
                    </a:p>
                  </a:txBody>
                  <a:tcPr marL="9525" marR="9525" marT="9525" marB="0" anchor="ctr"/>
                </a:tc>
                <a:tc>
                  <a:txBody>
                    <a:bodyPr/>
                    <a:lstStyle/>
                    <a:p>
                      <a:pPr algn="ctr" fontAlgn="b"/>
                      <a:r>
                        <a:rPr lang="pt-BR" sz="1600" b="0" i="0" u="none" strike="noStrike">
                          <a:solidFill>
                            <a:srgbClr val="000000"/>
                          </a:solidFill>
                          <a:effectLst/>
                          <a:latin typeface="+mn-lt"/>
                        </a:rPr>
                        <a:t>9.606</a:t>
                      </a:r>
                    </a:p>
                  </a:txBody>
                  <a:tcPr marL="9525" marR="9525" marT="9525" marB="0" anchor="ctr"/>
                </a:tc>
                <a:tc>
                  <a:txBody>
                    <a:bodyPr/>
                    <a:lstStyle/>
                    <a:p>
                      <a:pPr algn="ctr" fontAlgn="b"/>
                      <a:r>
                        <a:rPr lang="pt-BR" sz="1600" b="0" i="0" u="none" strike="noStrike">
                          <a:solidFill>
                            <a:srgbClr val="000000"/>
                          </a:solidFill>
                          <a:effectLst/>
                          <a:latin typeface="+mn-lt"/>
                        </a:rPr>
                        <a:t>118.121</a:t>
                      </a:r>
                    </a:p>
                  </a:txBody>
                  <a:tcPr marL="9525" marR="9525" marT="9525" marB="0" anchor="ctr"/>
                </a:tc>
                <a:tc>
                  <a:txBody>
                    <a:bodyPr/>
                    <a:lstStyle/>
                    <a:p>
                      <a:pPr algn="ctr" fontAlgn="b"/>
                      <a:r>
                        <a:rPr lang="pt-BR" sz="1600" b="0" i="0" u="none" strike="noStrike">
                          <a:solidFill>
                            <a:srgbClr val="000000"/>
                          </a:solidFill>
                          <a:effectLst/>
                          <a:latin typeface="+mn-lt"/>
                        </a:rPr>
                        <a:t>8,1%</a:t>
                      </a:r>
                    </a:p>
                  </a:txBody>
                  <a:tcPr marL="9525" marR="9525" marT="9525" marB="0" anchor="ctr"/>
                </a:tc>
                <a:tc>
                  <a:txBody>
                    <a:bodyPr/>
                    <a:lstStyle/>
                    <a:p>
                      <a:pPr algn="ctr" fontAlgn="b"/>
                      <a:r>
                        <a:rPr lang="pt-BR" sz="1600" b="0" i="0" u="none" strike="noStrike">
                          <a:solidFill>
                            <a:srgbClr val="000000"/>
                          </a:solidFill>
                          <a:effectLst/>
                          <a:latin typeface="+mn-lt"/>
                        </a:rPr>
                        <a:t>2.438</a:t>
                      </a:r>
                    </a:p>
                  </a:txBody>
                  <a:tcPr marL="9525" marR="9525" marT="9525" marB="0" anchor="ctr"/>
                </a:tc>
                <a:tc>
                  <a:txBody>
                    <a:bodyPr/>
                    <a:lstStyle/>
                    <a:p>
                      <a:pPr algn="ctr" fontAlgn="b"/>
                      <a:r>
                        <a:rPr lang="pt-BR" sz="1600" b="0" i="0" u="none" strike="noStrike">
                          <a:solidFill>
                            <a:srgbClr val="000000"/>
                          </a:solidFill>
                          <a:effectLst/>
                          <a:latin typeface="+mn-lt"/>
                        </a:rPr>
                        <a:t>43.825</a:t>
                      </a:r>
                    </a:p>
                  </a:txBody>
                  <a:tcPr marL="9525" marR="9525" marT="9525" marB="0" anchor="ctr"/>
                </a:tc>
                <a:tc>
                  <a:txBody>
                    <a:bodyPr/>
                    <a:lstStyle/>
                    <a:p>
                      <a:pPr algn="ctr" fontAlgn="b"/>
                      <a:r>
                        <a:rPr lang="pt-BR" sz="1600" b="0" i="0" u="none" strike="noStrike">
                          <a:solidFill>
                            <a:srgbClr val="000000"/>
                          </a:solidFill>
                          <a:effectLst/>
                          <a:latin typeface="+mn-lt"/>
                        </a:rPr>
                        <a:t>5,6%</a:t>
                      </a:r>
                    </a:p>
                  </a:txBody>
                  <a:tcPr marL="9525" marR="9525" marT="9525" marB="0" anchor="ctr"/>
                </a:tc>
                <a:tc>
                  <a:txBody>
                    <a:bodyPr/>
                    <a:lstStyle/>
                    <a:p>
                      <a:pPr algn="ctr" fontAlgn="b"/>
                      <a:r>
                        <a:rPr lang="pt-BR" sz="1600" b="0" i="0" u="none" strike="noStrike">
                          <a:solidFill>
                            <a:srgbClr val="000000"/>
                          </a:solidFill>
                          <a:effectLst/>
                          <a:latin typeface="+mn-lt"/>
                        </a:rPr>
                        <a:t>6</a:t>
                      </a:r>
                    </a:p>
                  </a:txBody>
                  <a:tcPr marL="9525" marR="9525" marT="9525" marB="0" anchor="ctr"/>
                </a:tc>
                <a:tc>
                  <a:txBody>
                    <a:bodyPr/>
                    <a:lstStyle/>
                    <a:p>
                      <a:pPr algn="ctr" fontAlgn="b"/>
                      <a:r>
                        <a:rPr lang="pt-BR" sz="1600" b="0" i="0" u="none" strike="noStrike">
                          <a:solidFill>
                            <a:srgbClr val="000000"/>
                          </a:solidFill>
                          <a:effectLst/>
                          <a:latin typeface="+mn-lt"/>
                        </a:rPr>
                        <a:t>348</a:t>
                      </a:r>
                    </a:p>
                  </a:txBody>
                  <a:tcPr marL="9525" marR="9525" marT="9525" marB="0" anchor="ctr"/>
                </a:tc>
                <a:tc>
                  <a:txBody>
                    <a:bodyPr/>
                    <a:lstStyle/>
                    <a:p>
                      <a:pPr algn="ctr" fontAlgn="b"/>
                      <a:r>
                        <a:rPr lang="pt-BR" sz="1600" b="0" i="0" u="none" strike="noStrike">
                          <a:solidFill>
                            <a:srgbClr val="000000"/>
                          </a:solidFill>
                          <a:effectLst/>
                          <a:latin typeface="+mn-lt"/>
                        </a:rPr>
                        <a:t>1,7%</a:t>
                      </a:r>
                    </a:p>
                  </a:txBody>
                  <a:tcPr marL="9525" marR="9525" marT="9525" marB="0" anchor="ctr"/>
                </a:tc>
                <a:tc>
                  <a:txBody>
                    <a:bodyPr/>
                    <a:lstStyle/>
                    <a:p>
                      <a:pPr algn="ctr" fontAlgn="b"/>
                      <a:r>
                        <a:rPr lang="pt-BR" sz="1600" b="0" i="0" u="none" strike="noStrike">
                          <a:solidFill>
                            <a:srgbClr val="000000"/>
                          </a:solidFill>
                          <a:effectLst/>
                          <a:latin typeface="+mn-lt"/>
                        </a:rPr>
                        <a:t>22.803</a:t>
                      </a:r>
                    </a:p>
                  </a:txBody>
                  <a:tcPr marL="9525" marR="9525" marT="9525" marB="0" anchor="ctr"/>
                </a:tc>
                <a:tc>
                  <a:txBody>
                    <a:bodyPr/>
                    <a:lstStyle/>
                    <a:p>
                      <a:pPr algn="ctr" fontAlgn="b"/>
                      <a:r>
                        <a:rPr lang="pt-BR" sz="1600" b="0" i="0" u="none" strike="noStrike" dirty="0">
                          <a:solidFill>
                            <a:srgbClr val="000000"/>
                          </a:solidFill>
                          <a:effectLst/>
                          <a:latin typeface="+mn-lt"/>
                        </a:rPr>
                        <a:t>292.763</a:t>
                      </a:r>
                    </a:p>
                  </a:txBody>
                  <a:tcPr marL="9525" marR="9525" marT="9525" marB="0" anchor="ctr"/>
                </a:tc>
                <a:tc>
                  <a:txBody>
                    <a:bodyPr/>
                    <a:lstStyle/>
                    <a:p>
                      <a:pPr algn="ctr" fontAlgn="b"/>
                      <a:r>
                        <a:rPr lang="pt-BR" sz="1600" b="0" i="0" u="none" strike="noStrike">
                          <a:solidFill>
                            <a:srgbClr val="000000"/>
                          </a:solidFill>
                          <a:effectLst/>
                          <a:latin typeface="+mn-lt"/>
                        </a:rPr>
                        <a:t>7,8%</a:t>
                      </a:r>
                    </a:p>
                  </a:txBody>
                  <a:tcPr marL="9525" marR="9525" marT="9525" marB="0" anchor="ctr"/>
                </a:tc>
                <a:extLst>
                  <a:ext uri="{0D108BD9-81ED-4DB2-BD59-A6C34878D82A}">
                    <a16:rowId xmlns:a16="http://schemas.microsoft.com/office/drawing/2014/main" val="740885614"/>
                  </a:ext>
                </a:extLst>
              </a:tr>
              <a:tr h="393028">
                <a:tc>
                  <a:txBody>
                    <a:bodyPr/>
                    <a:lstStyle/>
                    <a:p>
                      <a:pPr algn="ctr" fontAlgn="b"/>
                      <a:r>
                        <a:rPr lang="pt-BR" sz="1600" u="none" strike="noStrike">
                          <a:effectLst/>
                          <a:latin typeface="+mn-lt"/>
                        </a:rPr>
                        <a:t>2020</a:t>
                      </a:r>
                      <a:endParaRPr lang="pt-BR" sz="1600" b="1" i="0" u="none" strike="noStrike">
                        <a:solidFill>
                          <a:srgbClr val="000000"/>
                        </a:solidFill>
                        <a:effectLst/>
                        <a:latin typeface="+mn-lt"/>
                      </a:endParaRPr>
                    </a:p>
                  </a:txBody>
                  <a:tcPr marL="9525" marR="9525" marT="9525" marB="0" anchor="ctr"/>
                </a:tc>
                <a:tc>
                  <a:txBody>
                    <a:bodyPr/>
                    <a:lstStyle/>
                    <a:p>
                      <a:pPr algn="ctr" fontAlgn="b"/>
                      <a:r>
                        <a:rPr lang="pt-BR" sz="1600" b="0" i="0" u="none" strike="noStrike">
                          <a:solidFill>
                            <a:srgbClr val="000000"/>
                          </a:solidFill>
                          <a:effectLst/>
                          <a:latin typeface="+mn-lt"/>
                        </a:rPr>
                        <a:t>10.735</a:t>
                      </a:r>
                    </a:p>
                  </a:txBody>
                  <a:tcPr marL="9525" marR="9525" marT="9525" marB="0" anchor="ctr"/>
                </a:tc>
                <a:tc>
                  <a:txBody>
                    <a:bodyPr/>
                    <a:lstStyle/>
                    <a:p>
                      <a:pPr algn="ctr" fontAlgn="b"/>
                      <a:r>
                        <a:rPr lang="pt-BR" sz="1600" b="0" i="0" u="none" strike="noStrike" dirty="0">
                          <a:solidFill>
                            <a:srgbClr val="000000"/>
                          </a:solidFill>
                          <a:effectLst/>
                          <a:latin typeface="+mn-lt"/>
                        </a:rPr>
                        <a:t>136.194</a:t>
                      </a:r>
                    </a:p>
                  </a:txBody>
                  <a:tcPr marL="9525" marR="9525" marT="9525" marB="0" anchor="ctr"/>
                </a:tc>
                <a:tc>
                  <a:txBody>
                    <a:bodyPr/>
                    <a:lstStyle/>
                    <a:p>
                      <a:pPr algn="ctr" fontAlgn="b"/>
                      <a:r>
                        <a:rPr lang="pt-BR" sz="1600" b="0" i="0" u="none" strike="noStrike">
                          <a:solidFill>
                            <a:srgbClr val="000000"/>
                          </a:solidFill>
                          <a:effectLst/>
                          <a:latin typeface="+mn-lt"/>
                        </a:rPr>
                        <a:t>7,9%</a:t>
                      </a:r>
                    </a:p>
                  </a:txBody>
                  <a:tcPr marL="9525" marR="9525" marT="9525" marB="0" anchor="ctr"/>
                </a:tc>
                <a:tc>
                  <a:txBody>
                    <a:bodyPr/>
                    <a:lstStyle/>
                    <a:p>
                      <a:pPr algn="ctr" fontAlgn="b"/>
                      <a:r>
                        <a:rPr lang="pt-BR" sz="1600" b="0" i="0" u="none" strike="noStrike">
                          <a:solidFill>
                            <a:srgbClr val="000000"/>
                          </a:solidFill>
                          <a:effectLst/>
                          <a:latin typeface="+mn-lt"/>
                        </a:rPr>
                        <a:t>9.891</a:t>
                      </a:r>
                    </a:p>
                  </a:txBody>
                  <a:tcPr marL="9525" marR="9525" marT="9525" marB="0" anchor="ctr"/>
                </a:tc>
                <a:tc>
                  <a:txBody>
                    <a:bodyPr/>
                    <a:lstStyle/>
                    <a:p>
                      <a:pPr algn="ctr" fontAlgn="b"/>
                      <a:r>
                        <a:rPr lang="pt-BR" sz="1600" b="0" i="0" u="none" strike="noStrike">
                          <a:solidFill>
                            <a:srgbClr val="000000"/>
                          </a:solidFill>
                          <a:effectLst/>
                          <a:latin typeface="+mn-lt"/>
                        </a:rPr>
                        <a:t>124.530</a:t>
                      </a:r>
                    </a:p>
                  </a:txBody>
                  <a:tcPr marL="9525" marR="9525" marT="9525" marB="0" anchor="ctr"/>
                </a:tc>
                <a:tc>
                  <a:txBody>
                    <a:bodyPr/>
                    <a:lstStyle/>
                    <a:p>
                      <a:pPr algn="ctr" fontAlgn="b"/>
                      <a:r>
                        <a:rPr lang="pt-BR" sz="1600" b="0" i="0" u="none" strike="noStrike">
                          <a:solidFill>
                            <a:srgbClr val="000000"/>
                          </a:solidFill>
                          <a:effectLst/>
                          <a:latin typeface="+mn-lt"/>
                        </a:rPr>
                        <a:t>7,9%</a:t>
                      </a:r>
                    </a:p>
                  </a:txBody>
                  <a:tcPr marL="9525" marR="9525" marT="9525" marB="0" anchor="ctr"/>
                </a:tc>
                <a:tc>
                  <a:txBody>
                    <a:bodyPr/>
                    <a:lstStyle/>
                    <a:p>
                      <a:pPr algn="ctr" fontAlgn="b"/>
                      <a:r>
                        <a:rPr lang="pt-BR" sz="1600" b="0" i="0" u="none" strike="noStrike">
                          <a:solidFill>
                            <a:srgbClr val="000000"/>
                          </a:solidFill>
                          <a:effectLst/>
                          <a:latin typeface="+mn-lt"/>
                        </a:rPr>
                        <a:t>2.487</a:t>
                      </a:r>
                    </a:p>
                  </a:txBody>
                  <a:tcPr marL="9525" marR="9525" marT="9525" marB="0" anchor="ctr"/>
                </a:tc>
                <a:tc>
                  <a:txBody>
                    <a:bodyPr/>
                    <a:lstStyle/>
                    <a:p>
                      <a:pPr algn="ctr" fontAlgn="b"/>
                      <a:r>
                        <a:rPr lang="pt-BR" sz="1600" b="0" i="0" u="none" strike="noStrike">
                          <a:solidFill>
                            <a:srgbClr val="000000"/>
                          </a:solidFill>
                          <a:effectLst/>
                          <a:latin typeface="+mn-lt"/>
                        </a:rPr>
                        <a:t>44.168</a:t>
                      </a:r>
                    </a:p>
                  </a:txBody>
                  <a:tcPr marL="9525" marR="9525" marT="9525" marB="0" anchor="ctr"/>
                </a:tc>
                <a:tc>
                  <a:txBody>
                    <a:bodyPr/>
                    <a:lstStyle/>
                    <a:p>
                      <a:pPr algn="ctr" fontAlgn="b"/>
                      <a:r>
                        <a:rPr lang="pt-BR" sz="1600" b="0" i="0" u="none" strike="noStrike">
                          <a:solidFill>
                            <a:srgbClr val="000000"/>
                          </a:solidFill>
                          <a:effectLst/>
                          <a:latin typeface="+mn-lt"/>
                        </a:rPr>
                        <a:t>5,6%</a:t>
                      </a:r>
                    </a:p>
                  </a:txBody>
                  <a:tcPr marL="9525" marR="9525" marT="9525" marB="0" anchor="ctr"/>
                </a:tc>
                <a:tc>
                  <a:txBody>
                    <a:bodyPr/>
                    <a:lstStyle/>
                    <a:p>
                      <a:pPr algn="ctr" fontAlgn="b"/>
                      <a:r>
                        <a:rPr lang="pt-BR" sz="1600" b="0" i="0" u="none" strike="noStrike">
                          <a:solidFill>
                            <a:srgbClr val="000000"/>
                          </a:solidFill>
                          <a:effectLst/>
                          <a:latin typeface="+mn-lt"/>
                        </a:rPr>
                        <a:t>59</a:t>
                      </a:r>
                    </a:p>
                  </a:txBody>
                  <a:tcPr marL="9525" marR="9525" marT="9525" marB="0" anchor="ctr"/>
                </a:tc>
                <a:tc>
                  <a:txBody>
                    <a:bodyPr/>
                    <a:lstStyle/>
                    <a:p>
                      <a:pPr algn="ctr" fontAlgn="b"/>
                      <a:r>
                        <a:rPr lang="pt-BR" sz="1600" b="0" i="0" u="none" strike="noStrike">
                          <a:solidFill>
                            <a:srgbClr val="000000"/>
                          </a:solidFill>
                          <a:effectLst/>
                          <a:latin typeface="+mn-lt"/>
                        </a:rPr>
                        <a:t>755</a:t>
                      </a:r>
                    </a:p>
                  </a:txBody>
                  <a:tcPr marL="9525" marR="9525" marT="9525" marB="0" anchor="ctr"/>
                </a:tc>
                <a:tc>
                  <a:txBody>
                    <a:bodyPr/>
                    <a:lstStyle/>
                    <a:p>
                      <a:pPr algn="ctr" fontAlgn="b"/>
                      <a:r>
                        <a:rPr lang="pt-BR" sz="1600" b="0" i="0" u="none" strike="noStrike">
                          <a:solidFill>
                            <a:srgbClr val="000000"/>
                          </a:solidFill>
                          <a:effectLst/>
                          <a:latin typeface="+mn-lt"/>
                        </a:rPr>
                        <a:t>7,8%</a:t>
                      </a:r>
                    </a:p>
                  </a:txBody>
                  <a:tcPr marL="9525" marR="9525" marT="9525" marB="0" anchor="ctr"/>
                </a:tc>
                <a:tc>
                  <a:txBody>
                    <a:bodyPr/>
                    <a:lstStyle/>
                    <a:p>
                      <a:pPr algn="ctr" fontAlgn="b"/>
                      <a:r>
                        <a:rPr lang="pt-BR" sz="1600" b="0" i="0" u="none" strike="noStrike">
                          <a:solidFill>
                            <a:srgbClr val="000000"/>
                          </a:solidFill>
                          <a:effectLst/>
                          <a:latin typeface="+mn-lt"/>
                        </a:rPr>
                        <a:t>23.172</a:t>
                      </a:r>
                    </a:p>
                  </a:txBody>
                  <a:tcPr marL="9525" marR="9525" marT="9525" marB="0" anchor="ctr"/>
                </a:tc>
                <a:tc>
                  <a:txBody>
                    <a:bodyPr/>
                    <a:lstStyle/>
                    <a:p>
                      <a:pPr algn="ctr" fontAlgn="b"/>
                      <a:r>
                        <a:rPr lang="pt-BR" sz="1600" b="0" i="0" u="none" strike="noStrike" dirty="0">
                          <a:solidFill>
                            <a:srgbClr val="000000"/>
                          </a:solidFill>
                          <a:effectLst/>
                          <a:latin typeface="+mn-lt"/>
                        </a:rPr>
                        <a:t>305.647</a:t>
                      </a:r>
                    </a:p>
                  </a:txBody>
                  <a:tcPr marL="9525" marR="9525" marT="9525" marB="0" anchor="ctr"/>
                </a:tc>
                <a:tc>
                  <a:txBody>
                    <a:bodyPr/>
                    <a:lstStyle/>
                    <a:p>
                      <a:pPr algn="ctr" fontAlgn="b"/>
                      <a:r>
                        <a:rPr lang="pt-BR" sz="1600" b="0" i="0" u="none" strike="noStrike" dirty="0">
                          <a:solidFill>
                            <a:srgbClr val="000000"/>
                          </a:solidFill>
                          <a:effectLst/>
                          <a:latin typeface="+mn-lt"/>
                        </a:rPr>
                        <a:t>7,6%</a:t>
                      </a:r>
                    </a:p>
                  </a:txBody>
                  <a:tcPr marL="9525" marR="9525" marT="9525" marB="0" anchor="ctr"/>
                </a:tc>
                <a:extLst>
                  <a:ext uri="{0D108BD9-81ED-4DB2-BD59-A6C34878D82A}">
                    <a16:rowId xmlns:a16="http://schemas.microsoft.com/office/drawing/2014/main" val="1743036391"/>
                  </a:ext>
                </a:extLst>
              </a:tr>
              <a:tr h="393028">
                <a:tc>
                  <a:txBody>
                    <a:bodyPr/>
                    <a:lstStyle/>
                    <a:p>
                      <a:pPr algn="ctr" fontAlgn="b"/>
                      <a:r>
                        <a:rPr lang="pt-BR" sz="1600" u="none" strike="noStrike">
                          <a:effectLst/>
                          <a:latin typeface="+mn-lt"/>
                        </a:rPr>
                        <a:t>2021</a:t>
                      </a:r>
                      <a:endParaRPr lang="pt-BR" sz="1600" b="1" i="0" u="none" strike="noStrike">
                        <a:solidFill>
                          <a:srgbClr val="000000"/>
                        </a:solidFill>
                        <a:effectLst/>
                        <a:latin typeface="+mn-lt"/>
                      </a:endParaRPr>
                    </a:p>
                  </a:txBody>
                  <a:tcPr marL="9525" marR="9525" marT="9525" marB="0" anchor="ctr"/>
                </a:tc>
                <a:tc>
                  <a:txBody>
                    <a:bodyPr/>
                    <a:lstStyle/>
                    <a:p>
                      <a:pPr algn="ctr" fontAlgn="b"/>
                      <a:r>
                        <a:rPr lang="pt-BR" sz="1600" b="0" i="0" u="none" strike="noStrike">
                          <a:solidFill>
                            <a:srgbClr val="000000"/>
                          </a:solidFill>
                          <a:effectLst/>
                          <a:latin typeface="+mn-lt"/>
                        </a:rPr>
                        <a:t>10.392</a:t>
                      </a:r>
                    </a:p>
                  </a:txBody>
                  <a:tcPr marL="9525" marR="9525" marT="9525" marB="0" anchor="ctr"/>
                </a:tc>
                <a:tc>
                  <a:txBody>
                    <a:bodyPr/>
                    <a:lstStyle/>
                    <a:p>
                      <a:pPr algn="ctr" fontAlgn="b"/>
                      <a:r>
                        <a:rPr lang="pt-BR" sz="1600" b="0" i="0" u="none" strike="noStrike">
                          <a:solidFill>
                            <a:srgbClr val="000000"/>
                          </a:solidFill>
                          <a:effectLst/>
                          <a:latin typeface="+mn-lt"/>
                        </a:rPr>
                        <a:t>143.693</a:t>
                      </a:r>
                    </a:p>
                  </a:txBody>
                  <a:tcPr marL="9525" marR="9525" marT="9525" marB="0" anchor="ctr"/>
                </a:tc>
                <a:tc>
                  <a:txBody>
                    <a:bodyPr/>
                    <a:lstStyle/>
                    <a:p>
                      <a:pPr algn="ctr" fontAlgn="b"/>
                      <a:r>
                        <a:rPr lang="pt-BR" sz="1600" b="0" i="0" u="none" strike="noStrike">
                          <a:solidFill>
                            <a:srgbClr val="000000"/>
                          </a:solidFill>
                          <a:effectLst/>
                          <a:latin typeface="+mn-lt"/>
                        </a:rPr>
                        <a:t>7,2%</a:t>
                      </a:r>
                    </a:p>
                  </a:txBody>
                  <a:tcPr marL="9525" marR="9525" marT="9525" marB="0" anchor="ctr"/>
                </a:tc>
                <a:tc>
                  <a:txBody>
                    <a:bodyPr/>
                    <a:lstStyle/>
                    <a:p>
                      <a:pPr algn="ctr" fontAlgn="b"/>
                      <a:r>
                        <a:rPr lang="pt-BR" sz="1600" b="0" i="0" u="none" strike="noStrike">
                          <a:solidFill>
                            <a:srgbClr val="000000"/>
                          </a:solidFill>
                          <a:effectLst/>
                          <a:latin typeface="+mn-lt"/>
                        </a:rPr>
                        <a:t>9.928</a:t>
                      </a:r>
                    </a:p>
                  </a:txBody>
                  <a:tcPr marL="9525" marR="9525" marT="9525" marB="0" anchor="ctr"/>
                </a:tc>
                <a:tc>
                  <a:txBody>
                    <a:bodyPr/>
                    <a:lstStyle/>
                    <a:p>
                      <a:pPr algn="ctr" fontAlgn="b"/>
                      <a:r>
                        <a:rPr lang="pt-BR" sz="1600" b="0" i="0" u="none" strike="noStrike">
                          <a:solidFill>
                            <a:srgbClr val="000000"/>
                          </a:solidFill>
                          <a:effectLst/>
                          <a:latin typeface="+mn-lt"/>
                        </a:rPr>
                        <a:t>131.578</a:t>
                      </a:r>
                    </a:p>
                  </a:txBody>
                  <a:tcPr marL="9525" marR="9525" marT="9525" marB="0" anchor="ctr"/>
                </a:tc>
                <a:tc>
                  <a:txBody>
                    <a:bodyPr/>
                    <a:lstStyle/>
                    <a:p>
                      <a:pPr algn="ctr" fontAlgn="b"/>
                      <a:r>
                        <a:rPr lang="pt-BR" sz="1600" b="0" i="0" u="none" strike="noStrike">
                          <a:solidFill>
                            <a:srgbClr val="000000"/>
                          </a:solidFill>
                          <a:effectLst/>
                          <a:latin typeface="+mn-lt"/>
                        </a:rPr>
                        <a:t>7,5%</a:t>
                      </a:r>
                    </a:p>
                  </a:txBody>
                  <a:tcPr marL="9525" marR="9525" marT="9525" marB="0" anchor="ctr"/>
                </a:tc>
                <a:tc>
                  <a:txBody>
                    <a:bodyPr/>
                    <a:lstStyle/>
                    <a:p>
                      <a:pPr algn="ctr" fontAlgn="b"/>
                      <a:r>
                        <a:rPr lang="pt-BR" sz="1600" b="0" i="0" u="none" strike="noStrike">
                          <a:solidFill>
                            <a:srgbClr val="000000"/>
                          </a:solidFill>
                          <a:effectLst/>
                          <a:latin typeface="+mn-lt"/>
                        </a:rPr>
                        <a:t>2.401</a:t>
                      </a:r>
                    </a:p>
                  </a:txBody>
                  <a:tcPr marL="9525" marR="9525" marT="9525" marB="0" anchor="ctr"/>
                </a:tc>
                <a:tc>
                  <a:txBody>
                    <a:bodyPr/>
                    <a:lstStyle/>
                    <a:p>
                      <a:pPr algn="ctr" fontAlgn="b"/>
                      <a:r>
                        <a:rPr lang="pt-BR" sz="1600" b="0" i="0" u="none" strike="noStrike">
                          <a:solidFill>
                            <a:srgbClr val="000000"/>
                          </a:solidFill>
                          <a:effectLst/>
                          <a:latin typeface="+mn-lt"/>
                        </a:rPr>
                        <a:t>46.341</a:t>
                      </a:r>
                    </a:p>
                  </a:txBody>
                  <a:tcPr marL="9525" marR="9525" marT="9525" marB="0" anchor="ctr"/>
                </a:tc>
                <a:tc>
                  <a:txBody>
                    <a:bodyPr/>
                    <a:lstStyle/>
                    <a:p>
                      <a:pPr algn="ctr" fontAlgn="b"/>
                      <a:r>
                        <a:rPr lang="pt-BR" sz="1600" b="0" i="0" u="none" strike="noStrike">
                          <a:solidFill>
                            <a:srgbClr val="000000"/>
                          </a:solidFill>
                          <a:effectLst/>
                          <a:latin typeface="+mn-lt"/>
                        </a:rPr>
                        <a:t>5,2%</a:t>
                      </a:r>
                    </a:p>
                  </a:txBody>
                  <a:tcPr marL="9525" marR="9525" marT="9525" marB="0" anchor="ctr"/>
                </a:tc>
                <a:tc>
                  <a:txBody>
                    <a:bodyPr/>
                    <a:lstStyle/>
                    <a:p>
                      <a:pPr algn="ctr" fontAlgn="b"/>
                      <a:r>
                        <a:rPr lang="pt-BR" sz="1600" b="0" i="0" u="none" strike="noStrike">
                          <a:solidFill>
                            <a:srgbClr val="000000"/>
                          </a:solidFill>
                          <a:effectLst/>
                          <a:latin typeface="+mn-lt"/>
                        </a:rPr>
                        <a:t>139</a:t>
                      </a:r>
                    </a:p>
                  </a:txBody>
                  <a:tcPr marL="9525" marR="9525" marT="9525" marB="0" anchor="ctr"/>
                </a:tc>
                <a:tc>
                  <a:txBody>
                    <a:bodyPr/>
                    <a:lstStyle/>
                    <a:p>
                      <a:pPr algn="ctr" fontAlgn="b"/>
                      <a:r>
                        <a:rPr lang="pt-BR" sz="1600" b="0" i="0" u="none" strike="noStrike">
                          <a:solidFill>
                            <a:srgbClr val="000000"/>
                          </a:solidFill>
                          <a:effectLst/>
                          <a:latin typeface="+mn-lt"/>
                        </a:rPr>
                        <a:t>1.357</a:t>
                      </a:r>
                    </a:p>
                  </a:txBody>
                  <a:tcPr marL="9525" marR="9525" marT="9525" marB="0" anchor="ctr"/>
                </a:tc>
                <a:tc>
                  <a:txBody>
                    <a:bodyPr/>
                    <a:lstStyle/>
                    <a:p>
                      <a:pPr algn="ctr" fontAlgn="b"/>
                      <a:r>
                        <a:rPr lang="pt-BR" sz="1600" b="0" i="0" u="none" strike="noStrike">
                          <a:solidFill>
                            <a:srgbClr val="000000"/>
                          </a:solidFill>
                          <a:effectLst/>
                          <a:latin typeface="+mn-lt"/>
                        </a:rPr>
                        <a:t>10,2%</a:t>
                      </a:r>
                    </a:p>
                  </a:txBody>
                  <a:tcPr marL="9525" marR="9525" marT="9525" marB="0" anchor="ctr"/>
                </a:tc>
                <a:tc>
                  <a:txBody>
                    <a:bodyPr/>
                    <a:lstStyle/>
                    <a:p>
                      <a:pPr algn="ctr" fontAlgn="b"/>
                      <a:r>
                        <a:rPr lang="pt-BR" sz="1600" b="0" i="0" u="none" strike="noStrike">
                          <a:solidFill>
                            <a:srgbClr val="000000"/>
                          </a:solidFill>
                          <a:effectLst/>
                          <a:latin typeface="+mn-lt"/>
                        </a:rPr>
                        <a:t>22.860</a:t>
                      </a:r>
                    </a:p>
                  </a:txBody>
                  <a:tcPr marL="9525" marR="9525" marT="9525" marB="0" anchor="ctr"/>
                </a:tc>
                <a:tc>
                  <a:txBody>
                    <a:bodyPr/>
                    <a:lstStyle/>
                    <a:p>
                      <a:pPr algn="ctr" fontAlgn="b"/>
                      <a:r>
                        <a:rPr lang="pt-BR" sz="1600" b="0" i="0" u="none" strike="noStrike">
                          <a:solidFill>
                            <a:srgbClr val="000000"/>
                          </a:solidFill>
                          <a:effectLst/>
                          <a:latin typeface="+mn-lt"/>
                        </a:rPr>
                        <a:t>322.969</a:t>
                      </a:r>
                    </a:p>
                  </a:txBody>
                  <a:tcPr marL="9525" marR="9525" marT="9525" marB="0" anchor="ctr"/>
                </a:tc>
                <a:tc>
                  <a:txBody>
                    <a:bodyPr/>
                    <a:lstStyle/>
                    <a:p>
                      <a:pPr algn="ctr" fontAlgn="b"/>
                      <a:r>
                        <a:rPr lang="pt-BR" sz="1600" b="0" i="0" u="none" strike="noStrike" dirty="0">
                          <a:solidFill>
                            <a:srgbClr val="000000"/>
                          </a:solidFill>
                          <a:effectLst/>
                          <a:latin typeface="+mn-lt"/>
                        </a:rPr>
                        <a:t>7,1%</a:t>
                      </a:r>
                    </a:p>
                  </a:txBody>
                  <a:tcPr marL="9525" marR="9525" marT="9525" marB="0" anchor="ctr"/>
                </a:tc>
                <a:extLst>
                  <a:ext uri="{0D108BD9-81ED-4DB2-BD59-A6C34878D82A}">
                    <a16:rowId xmlns:a16="http://schemas.microsoft.com/office/drawing/2014/main" val="2302795403"/>
                  </a:ext>
                </a:extLst>
              </a:tr>
              <a:tr h="393028">
                <a:tc>
                  <a:txBody>
                    <a:bodyPr/>
                    <a:lstStyle/>
                    <a:p>
                      <a:pPr algn="ctr" fontAlgn="b"/>
                      <a:r>
                        <a:rPr lang="pt-BR" sz="1600" u="none" strike="noStrike" dirty="0">
                          <a:effectLst/>
                          <a:latin typeface="+mn-lt"/>
                        </a:rPr>
                        <a:t>2022</a:t>
                      </a:r>
                      <a:endParaRPr lang="pt-BR" sz="1600" b="1" i="0" u="none" strike="noStrike" dirty="0">
                        <a:solidFill>
                          <a:srgbClr val="000000"/>
                        </a:solidFill>
                        <a:effectLst/>
                        <a:latin typeface="+mn-lt"/>
                      </a:endParaRPr>
                    </a:p>
                  </a:txBody>
                  <a:tcPr marL="9525" marR="9525" marT="9525" marB="0" anchor="ctr"/>
                </a:tc>
                <a:tc>
                  <a:txBody>
                    <a:bodyPr/>
                    <a:lstStyle/>
                    <a:p>
                      <a:pPr algn="ctr" fontAlgn="b"/>
                      <a:r>
                        <a:rPr lang="pt-BR" sz="1600" b="0" i="0" u="none" strike="noStrike">
                          <a:solidFill>
                            <a:srgbClr val="000000"/>
                          </a:solidFill>
                          <a:effectLst/>
                          <a:latin typeface="+mn-lt"/>
                        </a:rPr>
                        <a:t>10.159</a:t>
                      </a:r>
                    </a:p>
                  </a:txBody>
                  <a:tcPr marL="9525" marR="9525" marT="9525" marB="0" anchor="ctr"/>
                </a:tc>
                <a:tc>
                  <a:txBody>
                    <a:bodyPr/>
                    <a:lstStyle/>
                    <a:p>
                      <a:pPr algn="ctr" fontAlgn="b"/>
                      <a:r>
                        <a:rPr lang="pt-BR" sz="1600" b="0" i="0" u="none" strike="noStrike" dirty="0">
                          <a:solidFill>
                            <a:srgbClr val="000000"/>
                          </a:solidFill>
                          <a:effectLst/>
                          <a:latin typeface="+mn-lt"/>
                        </a:rPr>
                        <a:t>142.697</a:t>
                      </a:r>
                    </a:p>
                  </a:txBody>
                  <a:tcPr marL="9525" marR="9525" marT="9525" marB="0" anchor="ctr"/>
                </a:tc>
                <a:tc>
                  <a:txBody>
                    <a:bodyPr/>
                    <a:lstStyle/>
                    <a:p>
                      <a:pPr algn="ctr" fontAlgn="b"/>
                      <a:r>
                        <a:rPr lang="pt-BR" sz="1600" b="0" i="0" u="none" strike="noStrike">
                          <a:solidFill>
                            <a:srgbClr val="000000"/>
                          </a:solidFill>
                          <a:effectLst/>
                          <a:latin typeface="+mn-lt"/>
                        </a:rPr>
                        <a:t>7,1%</a:t>
                      </a:r>
                    </a:p>
                  </a:txBody>
                  <a:tcPr marL="9525" marR="9525" marT="9525" marB="0" anchor="ctr"/>
                </a:tc>
                <a:tc>
                  <a:txBody>
                    <a:bodyPr/>
                    <a:lstStyle/>
                    <a:p>
                      <a:pPr algn="ctr" fontAlgn="b"/>
                      <a:r>
                        <a:rPr lang="pt-BR" sz="1600" b="0" i="0" u="none" strike="noStrike" dirty="0">
                          <a:solidFill>
                            <a:srgbClr val="000000"/>
                          </a:solidFill>
                          <a:effectLst/>
                          <a:latin typeface="+mn-lt"/>
                        </a:rPr>
                        <a:t>9.769</a:t>
                      </a:r>
                    </a:p>
                  </a:txBody>
                  <a:tcPr marL="9525" marR="9525" marT="9525" marB="0" anchor="ctr"/>
                </a:tc>
                <a:tc>
                  <a:txBody>
                    <a:bodyPr/>
                    <a:lstStyle/>
                    <a:p>
                      <a:pPr algn="ctr" fontAlgn="b"/>
                      <a:r>
                        <a:rPr lang="pt-BR" sz="1600" b="0" i="0" u="none" strike="noStrike">
                          <a:solidFill>
                            <a:srgbClr val="000000"/>
                          </a:solidFill>
                          <a:effectLst/>
                          <a:latin typeface="+mn-lt"/>
                        </a:rPr>
                        <a:t>131.232</a:t>
                      </a:r>
                    </a:p>
                  </a:txBody>
                  <a:tcPr marL="9525" marR="9525" marT="9525" marB="0" anchor="ctr"/>
                </a:tc>
                <a:tc>
                  <a:txBody>
                    <a:bodyPr/>
                    <a:lstStyle/>
                    <a:p>
                      <a:pPr algn="ctr" fontAlgn="b"/>
                      <a:r>
                        <a:rPr lang="pt-BR" sz="1600" b="0" i="0" u="none" strike="noStrike" dirty="0">
                          <a:solidFill>
                            <a:srgbClr val="000000"/>
                          </a:solidFill>
                          <a:effectLst/>
                          <a:latin typeface="+mn-lt"/>
                        </a:rPr>
                        <a:t>7,4%</a:t>
                      </a:r>
                    </a:p>
                  </a:txBody>
                  <a:tcPr marL="9525" marR="9525" marT="9525" marB="0" anchor="ctr"/>
                </a:tc>
                <a:tc>
                  <a:txBody>
                    <a:bodyPr/>
                    <a:lstStyle/>
                    <a:p>
                      <a:pPr algn="ctr" fontAlgn="b"/>
                      <a:r>
                        <a:rPr lang="pt-BR" sz="1600" b="0" i="0" u="none" strike="noStrike" dirty="0">
                          <a:solidFill>
                            <a:srgbClr val="000000"/>
                          </a:solidFill>
                          <a:effectLst/>
                          <a:latin typeface="+mn-lt"/>
                        </a:rPr>
                        <a:t>2.362</a:t>
                      </a:r>
                    </a:p>
                  </a:txBody>
                  <a:tcPr marL="9525" marR="9525" marT="9525" marB="0" anchor="ctr"/>
                </a:tc>
                <a:tc>
                  <a:txBody>
                    <a:bodyPr/>
                    <a:lstStyle/>
                    <a:p>
                      <a:pPr algn="ctr" fontAlgn="b"/>
                      <a:r>
                        <a:rPr lang="pt-BR" sz="1600" b="0" i="0" u="none" strike="noStrike" dirty="0">
                          <a:solidFill>
                            <a:srgbClr val="000000"/>
                          </a:solidFill>
                          <a:effectLst/>
                          <a:latin typeface="+mn-lt"/>
                        </a:rPr>
                        <a:t>49.552</a:t>
                      </a:r>
                    </a:p>
                  </a:txBody>
                  <a:tcPr marL="9525" marR="9525" marT="9525" marB="0" anchor="ctr"/>
                </a:tc>
                <a:tc>
                  <a:txBody>
                    <a:bodyPr/>
                    <a:lstStyle/>
                    <a:p>
                      <a:pPr algn="ctr" fontAlgn="b"/>
                      <a:r>
                        <a:rPr lang="pt-BR" sz="1600" b="0" i="0" u="none" strike="noStrike" dirty="0">
                          <a:solidFill>
                            <a:srgbClr val="000000"/>
                          </a:solidFill>
                          <a:effectLst/>
                          <a:latin typeface="+mn-lt"/>
                        </a:rPr>
                        <a:t>4,8%</a:t>
                      </a:r>
                    </a:p>
                  </a:txBody>
                  <a:tcPr marL="9525" marR="9525" marT="9525" marB="0" anchor="ctr"/>
                </a:tc>
                <a:tc>
                  <a:txBody>
                    <a:bodyPr/>
                    <a:lstStyle/>
                    <a:p>
                      <a:pPr algn="ctr" fontAlgn="b"/>
                      <a:r>
                        <a:rPr lang="pt-BR" sz="1600" b="0" i="0" u="none" strike="noStrike" dirty="0">
                          <a:solidFill>
                            <a:srgbClr val="000000"/>
                          </a:solidFill>
                          <a:effectLst/>
                          <a:latin typeface="+mn-lt"/>
                        </a:rPr>
                        <a:t>219</a:t>
                      </a:r>
                    </a:p>
                  </a:txBody>
                  <a:tcPr marL="9525" marR="9525" marT="9525" marB="0" anchor="ctr"/>
                </a:tc>
                <a:tc>
                  <a:txBody>
                    <a:bodyPr/>
                    <a:lstStyle/>
                    <a:p>
                      <a:pPr algn="ctr" fontAlgn="b"/>
                      <a:r>
                        <a:rPr lang="pt-BR" sz="1600" b="0" i="0" u="none" strike="noStrike" dirty="0">
                          <a:solidFill>
                            <a:srgbClr val="000000"/>
                          </a:solidFill>
                          <a:effectLst/>
                          <a:latin typeface="+mn-lt"/>
                        </a:rPr>
                        <a:t>1.830</a:t>
                      </a:r>
                    </a:p>
                  </a:txBody>
                  <a:tcPr marL="9525" marR="9525" marT="9525" marB="0" anchor="ctr"/>
                </a:tc>
                <a:tc>
                  <a:txBody>
                    <a:bodyPr/>
                    <a:lstStyle/>
                    <a:p>
                      <a:pPr algn="ctr" fontAlgn="b"/>
                      <a:r>
                        <a:rPr lang="pt-BR" sz="1600" b="0" i="0" u="none" strike="noStrike">
                          <a:solidFill>
                            <a:srgbClr val="000000"/>
                          </a:solidFill>
                          <a:effectLst/>
                          <a:latin typeface="+mn-lt"/>
                        </a:rPr>
                        <a:t>12,0%</a:t>
                      </a:r>
                    </a:p>
                  </a:txBody>
                  <a:tcPr marL="9525" marR="9525" marT="9525" marB="0" anchor="ctr"/>
                </a:tc>
                <a:tc>
                  <a:txBody>
                    <a:bodyPr/>
                    <a:lstStyle/>
                    <a:p>
                      <a:pPr algn="ctr" fontAlgn="b"/>
                      <a:r>
                        <a:rPr lang="pt-BR" sz="1600" b="0" i="0" u="none" strike="noStrike" dirty="0">
                          <a:solidFill>
                            <a:srgbClr val="000000"/>
                          </a:solidFill>
                          <a:effectLst/>
                          <a:latin typeface="+mn-lt"/>
                        </a:rPr>
                        <a:t>22.509</a:t>
                      </a:r>
                    </a:p>
                  </a:txBody>
                  <a:tcPr marL="9525" marR="9525" marT="9525" marB="0" anchor="ctr"/>
                </a:tc>
                <a:tc>
                  <a:txBody>
                    <a:bodyPr/>
                    <a:lstStyle/>
                    <a:p>
                      <a:pPr algn="ctr" fontAlgn="b"/>
                      <a:r>
                        <a:rPr lang="pt-BR" sz="1600" b="0" i="0" u="none" strike="noStrike" dirty="0">
                          <a:solidFill>
                            <a:srgbClr val="000000"/>
                          </a:solidFill>
                          <a:effectLst/>
                          <a:latin typeface="+mn-lt"/>
                        </a:rPr>
                        <a:t>325.311</a:t>
                      </a:r>
                    </a:p>
                  </a:txBody>
                  <a:tcPr marL="9525" marR="9525" marT="9525" marB="0" anchor="ctr"/>
                </a:tc>
                <a:tc>
                  <a:txBody>
                    <a:bodyPr/>
                    <a:lstStyle/>
                    <a:p>
                      <a:pPr algn="ctr" fontAlgn="b"/>
                      <a:r>
                        <a:rPr lang="pt-BR" sz="1600" b="0" i="0" u="none" strike="noStrike" dirty="0">
                          <a:solidFill>
                            <a:srgbClr val="000000"/>
                          </a:solidFill>
                          <a:effectLst/>
                          <a:latin typeface="+mn-lt"/>
                        </a:rPr>
                        <a:t>6,9%</a:t>
                      </a:r>
                    </a:p>
                  </a:txBody>
                  <a:tcPr marL="9525" marR="9525" marT="9525" marB="0" anchor="ctr"/>
                </a:tc>
                <a:extLst>
                  <a:ext uri="{0D108BD9-81ED-4DB2-BD59-A6C34878D82A}">
                    <a16:rowId xmlns:a16="http://schemas.microsoft.com/office/drawing/2014/main" val="2414766088"/>
                  </a:ext>
                </a:extLst>
              </a:tr>
              <a:tr h="544236">
                <a:tc>
                  <a:txBody>
                    <a:bodyPr/>
                    <a:lstStyle/>
                    <a:p>
                      <a:pPr algn="ctr" fontAlgn="b"/>
                      <a:r>
                        <a:rPr lang="pt-BR" sz="1600" b="1" i="0" u="none" strike="noStrike" dirty="0">
                          <a:solidFill>
                            <a:srgbClr val="000000"/>
                          </a:solidFill>
                          <a:effectLst/>
                          <a:latin typeface="+mn-lt"/>
                        </a:rPr>
                        <a:t>2016 x 2022</a:t>
                      </a:r>
                    </a:p>
                  </a:txBody>
                  <a:tcPr marL="9525" marR="9525" marT="9525" marB="0" anchor="ctr">
                    <a:solidFill>
                      <a:schemeClr val="accent1">
                        <a:lumMod val="60000"/>
                        <a:lumOff val="40000"/>
                      </a:schemeClr>
                    </a:solidFill>
                  </a:tcPr>
                </a:tc>
                <a:tc>
                  <a:txBody>
                    <a:bodyPr/>
                    <a:lstStyle/>
                    <a:p>
                      <a:pPr algn="ctr" fontAlgn="b"/>
                      <a:r>
                        <a:rPr lang="pt-BR" sz="1600" b="1" i="0" u="none" strike="noStrike" kern="1200" dirty="0">
                          <a:solidFill>
                            <a:srgbClr val="C00000"/>
                          </a:solidFill>
                          <a:effectLst/>
                          <a:latin typeface="+mn-lt"/>
                          <a:ea typeface="+mn-ea"/>
                          <a:cs typeface="+mn-cs"/>
                        </a:rPr>
                        <a:t>-11,6%</a:t>
                      </a:r>
                    </a:p>
                  </a:txBody>
                  <a:tcPr marL="9525" marR="9525" marT="9525" marB="0" anchor="ctr">
                    <a:solidFill>
                      <a:schemeClr val="accent1">
                        <a:lumMod val="60000"/>
                        <a:lumOff val="40000"/>
                      </a:schemeClr>
                    </a:solidFill>
                  </a:tcPr>
                </a:tc>
                <a:tc>
                  <a:txBody>
                    <a:bodyPr/>
                    <a:lstStyle/>
                    <a:p>
                      <a:pPr algn="ctr" fontAlgn="b"/>
                      <a:r>
                        <a:rPr lang="pt-BR" sz="1600" b="1" i="0" u="none" strike="noStrike" kern="1200" dirty="0">
                          <a:solidFill>
                            <a:schemeClr val="tx1"/>
                          </a:solidFill>
                          <a:effectLst/>
                          <a:latin typeface="+mn-lt"/>
                          <a:ea typeface="+mn-ea"/>
                          <a:cs typeface="+mn-cs"/>
                        </a:rPr>
                        <a:t>12,9%</a:t>
                      </a:r>
                    </a:p>
                  </a:txBody>
                  <a:tcPr marL="9525" marR="9525" marT="9525" marB="0" anchor="ctr">
                    <a:solidFill>
                      <a:schemeClr val="accent1">
                        <a:lumMod val="60000"/>
                        <a:lumOff val="40000"/>
                      </a:schemeClr>
                    </a:solidFill>
                  </a:tcPr>
                </a:tc>
                <a:tc>
                  <a:txBody>
                    <a:bodyPr/>
                    <a:lstStyle/>
                    <a:p>
                      <a:pPr algn="ctr" fontAlgn="b"/>
                      <a:endParaRPr lang="pt-BR" sz="1600" b="1" i="0" u="none" strike="noStrike" kern="1200" dirty="0">
                        <a:solidFill>
                          <a:schemeClr val="tx1"/>
                        </a:solidFill>
                        <a:effectLst/>
                        <a:latin typeface="+mn-lt"/>
                        <a:ea typeface="+mn-ea"/>
                        <a:cs typeface="+mn-cs"/>
                      </a:endParaRPr>
                    </a:p>
                  </a:txBody>
                  <a:tcPr marL="9525" marR="9525" marT="9525" marB="0" anchor="ctr">
                    <a:solidFill>
                      <a:schemeClr val="accent1">
                        <a:lumMod val="60000"/>
                        <a:lumOff val="40000"/>
                      </a:schemeClr>
                    </a:solidFill>
                  </a:tcPr>
                </a:tc>
                <a:tc>
                  <a:txBody>
                    <a:bodyPr/>
                    <a:lstStyle/>
                    <a:p>
                      <a:pPr algn="ctr" fontAlgn="b"/>
                      <a:r>
                        <a:rPr lang="pt-BR" sz="1600" b="1" i="0" u="none" strike="noStrike" kern="1200" dirty="0">
                          <a:solidFill>
                            <a:schemeClr val="tx1"/>
                          </a:solidFill>
                          <a:effectLst/>
                          <a:latin typeface="+mn-lt"/>
                          <a:ea typeface="+mn-ea"/>
                          <a:cs typeface="+mn-cs"/>
                        </a:rPr>
                        <a:t>13,9%</a:t>
                      </a:r>
                    </a:p>
                  </a:txBody>
                  <a:tcPr marL="9525" marR="9525" marT="9525" marB="0" anchor="ctr">
                    <a:solidFill>
                      <a:schemeClr val="accent1">
                        <a:lumMod val="60000"/>
                        <a:lumOff val="40000"/>
                      </a:schemeClr>
                    </a:solidFill>
                  </a:tcPr>
                </a:tc>
                <a:tc>
                  <a:txBody>
                    <a:bodyPr/>
                    <a:lstStyle/>
                    <a:p>
                      <a:pPr algn="ctr" fontAlgn="b"/>
                      <a:r>
                        <a:rPr lang="pt-BR" sz="1600" b="1" i="0" u="none" strike="noStrike" kern="1200" dirty="0">
                          <a:solidFill>
                            <a:schemeClr val="tx1"/>
                          </a:solidFill>
                          <a:effectLst/>
                          <a:latin typeface="+mn-lt"/>
                          <a:ea typeface="+mn-ea"/>
                          <a:cs typeface="+mn-cs"/>
                        </a:rPr>
                        <a:t>21,9%</a:t>
                      </a:r>
                    </a:p>
                  </a:txBody>
                  <a:tcPr marL="9525" marR="9525" marT="9525" marB="0" anchor="ctr">
                    <a:solidFill>
                      <a:schemeClr val="accent1">
                        <a:lumMod val="60000"/>
                        <a:lumOff val="40000"/>
                      </a:schemeClr>
                    </a:solidFill>
                  </a:tcPr>
                </a:tc>
                <a:tc>
                  <a:txBody>
                    <a:bodyPr/>
                    <a:lstStyle/>
                    <a:p>
                      <a:pPr algn="ctr" fontAlgn="b"/>
                      <a:endParaRPr lang="pt-BR" sz="1600" b="1" i="0" u="none" strike="noStrike" kern="1200" dirty="0">
                        <a:solidFill>
                          <a:schemeClr val="tx1"/>
                        </a:solidFill>
                        <a:effectLst/>
                        <a:latin typeface="+mn-lt"/>
                        <a:ea typeface="+mn-ea"/>
                        <a:cs typeface="+mn-cs"/>
                      </a:endParaRPr>
                    </a:p>
                  </a:txBody>
                  <a:tcPr marL="9525" marR="9525" marT="9525" marB="0" anchor="ctr">
                    <a:solidFill>
                      <a:schemeClr val="accent1">
                        <a:lumMod val="60000"/>
                        <a:lumOff val="40000"/>
                      </a:schemeClr>
                    </a:solidFill>
                  </a:tcPr>
                </a:tc>
                <a:tc>
                  <a:txBody>
                    <a:bodyPr/>
                    <a:lstStyle/>
                    <a:p>
                      <a:pPr algn="ctr" fontAlgn="b"/>
                      <a:r>
                        <a:rPr lang="pt-BR" sz="1600" b="1" i="0" u="none" strike="noStrike" kern="1200" dirty="0">
                          <a:solidFill>
                            <a:schemeClr val="tx1"/>
                          </a:solidFill>
                          <a:effectLst/>
                          <a:latin typeface="+mn-lt"/>
                          <a:ea typeface="+mn-ea"/>
                          <a:cs typeface="+mn-cs"/>
                        </a:rPr>
                        <a:t>3,2%</a:t>
                      </a:r>
                    </a:p>
                  </a:txBody>
                  <a:tcPr marL="9525" marR="9525" marT="9525" marB="0" anchor="ctr">
                    <a:solidFill>
                      <a:schemeClr val="accent1">
                        <a:lumMod val="60000"/>
                        <a:lumOff val="40000"/>
                      </a:schemeClr>
                    </a:solidFill>
                  </a:tcPr>
                </a:tc>
                <a:tc>
                  <a:txBody>
                    <a:bodyPr/>
                    <a:lstStyle/>
                    <a:p>
                      <a:pPr algn="ctr" fontAlgn="b"/>
                      <a:r>
                        <a:rPr lang="pt-BR" sz="1600" b="1" i="0" u="none" strike="noStrike" kern="1200" dirty="0">
                          <a:solidFill>
                            <a:schemeClr val="tx1"/>
                          </a:solidFill>
                          <a:effectLst/>
                          <a:latin typeface="+mn-lt"/>
                          <a:ea typeface="+mn-ea"/>
                          <a:cs typeface="+mn-cs"/>
                        </a:rPr>
                        <a:t>51,3%</a:t>
                      </a:r>
                    </a:p>
                  </a:txBody>
                  <a:tcPr marL="9525" marR="9525" marT="9525" marB="0" anchor="ctr">
                    <a:solidFill>
                      <a:schemeClr val="accent1">
                        <a:lumMod val="60000"/>
                        <a:lumOff val="40000"/>
                      </a:schemeClr>
                    </a:solidFill>
                  </a:tcPr>
                </a:tc>
                <a:tc>
                  <a:txBody>
                    <a:bodyPr/>
                    <a:lstStyle/>
                    <a:p>
                      <a:pPr algn="ctr" fontAlgn="b"/>
                      <a:endParaRPr lang="pt-BR" sz="1600" b="1" i="0" u="none" strike="noStrike" kern="1200" dirty="0">
                        <a:solidFill>
                          <a:schemeClr val="tx1"/>
                        </a:solidFill>
                        <a:effectLst/>
                        <a:latin typeface="+mn-lt"/>
                        <a:ea typeface="+mn-ea"/>
                        <a:cs typeface="+mn-cs"/>
                      </a:endParaRPr>
                    </a:p>
                  </a:txBody>
                  <a:tcPr marL="9525" marR="9525" marT="9525" marB="0" anchor="ctr">
                    <a:solidFill>
                      <a:schemeClr val="accent1">
                        <a:lumMod val="60000"/>
                        <a:lumOff val="40000"/>
                      </a:schemeClr>
                    </a:solidFill>
                  </a:tcPr>
                </a:tc>
                <a:tc>
                  <a:txBody>
                    <a:bodyPr/>
                    <a:lstStyle/>
                    <a:p>
                      <a:pPr algn="ctr" fontAlgn="b"/>
                      <a:r>
                        <a:rPr lang="pt-BR" sz="1600" b="1" i="0" u="none" strike="noStrike" kern="1200" dirty="0">
                          <a:solidFill>
                            <a:schemeClr val="tx1"/>
                          </a:solidFill>
                          <a:effectLst/>
                          <a:latin typeface="+mn-lt"/>
                          <a:ea typeface="+mn-ea"/>
                          <a:cs typeface="+mn-cs"/>
                        </a:rPr>
                        <a:t>-</a:t>
                      </a:r>
                    </a:p>
                  </a:txBody>
                  <a:tcPr marL="9525" marR="9525" marT="9525" marB="0" anchor="ctr">
                    <a:solidFill>
                      <a:schemeClr val="accent1">
                        <a:lumMod val="60000"/>
                        <a:lumOff val="40000"/>
                      </a:schemeClr>
                    </a:solidFill>
                  </a:tcPr>
                </a:tc>
                <a:tc>
                  <a:txBody>
                    <a:bodyPr/>
                    <a:lstStyle/>
                    <a:p>
                      <a:pPr algn="ctr" fontAlgn="b"/>
                      <a:r>
                        <a:rPr lang="pt-BR" sz="1600" b="1" i="0" u="none" strike="noStrike" kern="1200" dirty="0">
                          <a:solidFill>
                            <a:schemeClr val="tx1"/>
                          </a:solidFill>
                          <a:effectLst/>
                          <a:latin typeface="+mn-lt"/>
                          <a:ea typeface="+mn-ea"/>
                          <a:cs typeface="+mn-cs"/>
                        </a:rPr>
                        <a:t>-</a:t>
                      </a:r>
                    </a:p>
                  </a:txBody>
                  <a:tcPr marL="9525" marR="9525" marT="9525" marB="0" anchor="ctr">
                    <a:solidFill>
                      <a:schemeClr val="accent1">
                        <a:lumMod val="60000"/>
                        <a:lumOff val="40000"/>
                      </a:schemeClr>
                    </a:solidFill>
                  </a:tcPr>
                </a:tc>
                <a:tc>
                  <a:txBody>
                    <a:bodyPr/>
                    <a:lstStyle/>
                    <a:p>
                      <a:pPr algn="ctr" fontAlgn="b"/>
                      <a:endParaRPr lang="pt-BR" sz="1600" b="1" i="0" u="none" strike="noStrike" kern="1200" dirty="0">
                        <a:solidFill>
                          <a:schemeClr val="tx1"/>
                        </a:solidFill>
                        <a:effectLst/>
                        <a:latin typeface="+mn-lt"/>
                        <a:ea typeface="+mn-ea"/>
                        <a:cs typeface="+mn-cs"/>
                      </a:endParaRPr>
                    </a:p>
                  </a:txBody>
                  <a:tcPr marL="9525" marR="9525" marT="9525" marB="0" anchor="ctr">
                    <a:solidFill>
                      <a:schemeClr val="accent1">
                        <a:lumMod val="60000"/>
                        <a:lumOff val="40000"/>
                      </a:schemeClr>
                    </a:solidFill>
                  </a:tcPr>
                </a:tc>
                <a:tc>
                  <a:txBody>
                    <a:bodyPr/>
                    <a:lstStyle/>
                    <a:p>
                      <a:pPr algn="ctr" fontAlgn="b"/>
                      <a:r>
                        <a:rPr lang="pt-BR" sz="1600" b="1" i="0" u="none" strike="noStrike" kern="1200" dirty="0">
                          <a:solidFill>
                            <a:schemeClr val="tx1"/>
                          </a:solidFill>
                          <a:effectLst/>
                          <a:latin typeface="+mn-lt"/>
                          <a:ea typeface="+mn-ea"/>
                          <a:cs typeface="+mn-cs"/>
                        </a:rPr>
                        <a:t>0,7%</a:t>
                      </a:r>
                    </a:p>
                  </a:txBody>
                  <a:tcPr marL="9525" marR="9525" marT="9525" marB="0" anchor="ctr">
                    <a:solidFill>
                      <a:schemeClr val="accent1">
                        <a:lumMod val="60000"/>
                        <a:lumOff val="40000"/>
                      </a:schemeClr>
                    </a:solidFill>
                  </a:tcPr>
                </a:tc>
                <a:tc>
                  <a:txBody>
                    <a:bodyPr/>
                    <a:lstStyle/>
                    <a:p>
                      <a:pPr algn="ctr" fontAlgn="b"/>
                      <a:r>
                        <a:rPr lang="pt-BR" sz="1600" b="1" i="0" u="none" strike="noStrike" kern="1200" dirty="0">
                          <a:solidFill>
                            <a:schemeClr val="tx1"/>
                          </a:solidFill>
                          <a:effectLst/>
                          <a:latin typeface="+mn-lt"/>
                          <a:ea typeface="+mn-ea"/>
                          <a:cs typeface="+mn-cs"/>
                        </a:rPr>
                        <a:t>21,9%</a:t>
                      </a:r>
                    </a:p>
                  </a:txBody>
                  <a:tcPr marL="9525" marR="9525" marT="9525" marB="0" anchor="ctr">
                    <a:solidFill>
                      <a:schemeClr val="accent1">
                        <a:lumMod val="60000"/>
                        <a:lumOff val="40000"/>
                      </a:schemeClr>
                    </a:solidFill>
                  </a:tcPr>
                </a:tc>
                <a:tc>
                  <a:txBody>
                    <a:bodyPr/>
                    <a:lstStyle/>
                    <a:p>
                      <a:pPr algn="ctr" fontAlgn="b"/>
                      <a:endParaRPr lang="pt-BR" sz="1600" b="1" i="0" u="none" strike="noStrike" kern="1200" dirty="0">
                        <a:solidFill>
                          <a:schemeClr val="accent5">
                            <a:lumMod val="75000"/>
                          </a:schemeClr>
                        </a:solidFill>
                        <a:effectLst/>
                        <a:latin typeface="+mn-lt"/>
                        <a:ea typeface="+mn-ea"/>
                        <a:cs typeface="+mn-cs"/>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3131822058"/>
                  </a:ext>
                </a:extLst>
              </a:tr>
            </a:tbl>
          </a:graphicData>
        </a:graphic>
      </p:graphicFrame>
      <p:sp>
        <p:nvSpPr>
          <p:cNvPr id="8" name="CaixaDeTexto 7">
            <a:extLst>
              <a:ext uri="{FF2B5EF4-FFF2-40B4-BE49-F238E27FC236}">
                <a16:creationId xmlns:a16="http://schemas.microsoft.com/office/drawing/2014/main" id="{CCE5BD2C-63E8-EAF2-9972-AE67574BDF0A}"/>
              </a:ext>
            </a:extLst>
          </p:cNvPr>
          <p:cNvSpPr txBox="1"/>
          <p:nvPr/>
        </p:nvSpPr>
        <p:spPr>
          <a:xfrm>
            <a:off x="343949" y="6345501"/>
            <a:ext cx="11484528" cy="307777"/>
          </a:xfrm>
          <a:prstGeom prst="rect">
            <a:avLst/>
          </a:prstGeom>
          <a:noFill/>
        </p:spPr>
        <p:txBody>
          <a:bodyPr wrap="square" rtlCol="0">
            <a:spAutoFit/>
          </a:bodyPr>
          <a:lstStyle/>
          <a:p>
            <a:r>
              <a:rPr lang="pt-BR" sz="1400" dirty="0"/>
              <a:t>Fonte: </a:t>
            </a:r>
            <a:r>
              <a:rPr lang="pt-BR" sz="1400" dirty="0" err="1"/>
              <a:t>Geocapes</a:t>
            </a:r>
            <a:endParaRPr lang="pt-BR" sz="1400" dirty="0"/>
          </a:p>
        </p:txBody>
      </p:sp>
    </p:spTree>
    <p:extLst>
      <p:ext uri="{BB962C8B-B14F-4D97-AF65-F5344CB8AC3E}">
        <p14:creationId xmlns:p14="http://schemas.microsoft.com/office/powerpoint/2010/main" val="761094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a:extLst>
              <a:ext uri="{FF2B5EF4-FFF2-40B4-BE49-F238E27FC236}">
                <a16:creationId xmlns:a16="http://schemas.microsoft.com/office/drawing/2014/main" id="{27F3CEB0-77F9-2E42-A1CD-DAD322A18EC8}"/>
              </a:ext>
            </a:extLst>
          </p:cNvPr>
          <p:cNvGraphicFramePr>
            <a:graphicFrameLocks noGrp="1"/>
          </p:cNvGraphicFramePr>
          <p:nvPr>
            <p:extLst>
              <p:ext uri="{D42A27DB-BD31-4B8C-83A1-F6EECF244321}">
                <p14:modId xmlns:p14="http://schemas.microsoft.com/office/powerpoint/2010/main" val="1498082854"/>
              </p:ext>
            </p:extLst>
          </p:nvPr>
        </p:nvGraphicFramePr>
        <p:xfrm>
          <a:off x="453004" y="1174459"/>
          <a:ext cx="11335408" cy="4555274"/>
        </p:xfrm>
        <a:graphic>
          <a:graphicData uri="http://schemas.openxmlformats.org/drawingml/2006/table">
            <a:tbl>
              <a:tblPr>
                <a:tableStyleId>{5C22544A-7EE6-4342-B048-85BDC9FD1C3A}</a:tableStyleId>
              </a:tblPr>
              <a:tblGrid>
                <a:gridCol w="708463">
                  <a:extLst>
                    <a:ext uri="{9D8B030D-6E8A-4147-A177-3AD203B41FA5}">
                      <a16:colId xmlns:a16="http://schemas.microsoft.com/office/drawing/2014/main" val="2172618739"/>
                    </a:ext>
                  </a:extLst>
                </a:gridCol>
                <a:gridCol w="708463">
                  <a:extLst>
                    <a:ext uri="{9D8B030D-6E8A-4147-A177-3AD203B41FA5}">
                      <a16:colId xmlns:a16="http://schemas.microsoft.com/office/drawing/2014/main" val="159129036"/>
                    </a:ext>
                  </a:extLst>
                </a:gridCol>
                <a:gridCol w="708463">
                  <a:extLst>
                    <a:ext uri="{9D8B030D-6E8A-4147-A177-3AD203B41FA5}">
                      <a16:colId xmlns:a16="http://schemas.microsoft.com/office/drawing/2014/main" val="3406106183"/>
                    </a:ext>
                  </a:extLst>
                </a:gridCol>
                <a:gridCol w="708463">
                  <a:extLst>
                    <a:ext uri="{9D8B030D-6E8A-4147-A177-3AD203B41FA5}">
                      <a16:colId xmlns:a16="http://schemas.microsoft.com/office/drawing/2014/main" val="2100867264"/>
                    </a:ext>
                  </a:extLst>
                </a:gridCol>
                <a:gridCol w="708463">
                  <a:extLst>
                    <a:ext uri="{9D8B030D-6E8A-4147-A177-3AD203B41FA5}">
                      <a16:colId xmlns:a16="http://schemas.microsoft.com/office/drawing/2014/main" val="2155807568"/>
                    </a:ext>
                  </a:extLst>
                </a:gridCol>
                <a:gridCol w="708463">
                  <a:extLst>
                    <a:ext uri="{9D8B030D-6E8A-4147-A177-3AD203B41FA5}">
                      <a16:colId xmlns:a16="http://schemas.microsoft.com/office/drawing/2014/main" val="2386779369"/>
                    </a:ext>
                  </a:extLst>
                </a:gridCol>
                <a:gridCol w="708463">
                  <a:extLst>
                    <a:ext uri="{9D8B030D-6E8A-4147-A177-3AD203B41FA5}">
                      <a16:colId xmlns:a16="http://schemas.microsoft.com/office/drawing/2014/main" val="739834144"/>
                    </a:ext>
                  </a:extLst>
                </a:gridCol>
                <a:gridCol w="708463">
                  <a:extLst>
                    <a:ext uri="{9D8B030D-6E8A-4147-A177-3AD203B41FA5}">
                      <a16:colId xmlns:a16="http://schemas.microsoft.com/office/drawing/2014/main" val="3822697611"/>
                    </a:ext>
                  </a:extLst>
                </a:gridCol>
                <a:gridCol w="708463">
                  <a:extLst>
                    <a:ext uri="{9D8B030D-6E8A-4147-A177-3AD203B41FA5}">
                      <a16:colId xmlns:a16="http://schemas.microsoft.com/office/drawing/2014/main" val="921764026"/>
                    </a:ext>
                  </a:extLst>
                </a:gridCol>
                <a:gridCol w="708463">
                  <a:extLst>
                    <a:ext uri="{9D8B030D-6E8A-4147-A177-3AD203B41FA5}">
                      <a16:colId xmlns:a16="http://schemas.microsoft.com/office/drawing/2014/main" val="2236286791"/>
                    </a:ext>
                  </a:extLst>
                </a:gridCol>
                <a:gridCol w="708463">
                  <a:extLst>
                    <a:ext uri="{9D8B030D-6E8A-4147-A177-3AD203B41FA5}">
                      <a16:colId xmlns:a16="http://schemas.microsoft.com/office/drawing/2014/main" val="837180661"/>
                    </a:ext>
                  </a:extLst>
                </a:gridCol>
                <a:gridCol w="708463">
                  <a:extLst>
                    <a:ext uri="{9D8B030D-6E8A-4147-A177-3AD203B41FA5}">
                      <a16:colId xmlns:a16="http://schemas.microsoft.com/office/drawing/2014/main" val="1703129908"/>
                    </a:ext>
                  </a:extLst>
                </a:gridCol>
                <a:gridCol w="708463">
                  <a:extLst>
                    <a:ext uri="{9D8B030D-6E8A-4147-A177-3AD203B41FA5}">
                      <a16:colId xmlns:a16="http://schemas.microsoft.com/office/drawing/2014/main" val="744940234"/>
                    </a:ext>
                  </a:extLst>
                </a:gridCol>
                <a:gridCol w="708463">
                  <a:extLst>
                    <a:ext uri="{9D8B030D-6E8A-4147-A177-3AD203B41FA5}">
                      <a16:colId xmlns:a16="http://schemas.microsoft.com/office/drawing/2014/main" val="3092453819"/>
                    </a:ext>
                  </a:extLst>
                </a:gridCol>
                <a:gridCol w="708463">
                  <a:extLst>
                    <a:ext uri="{9D8B030D-6E8A-4147-A177-3AD203B41FA5}">
                      <a16:colId xmlns:a16="http://schemas.microsoft.com/office/drawing/2014/main" val="510312305"/>
                    </a:ext>
                  </a:extLst>
                </a:gridCol>
                <a:gridCol w="708463">
                  <a:extLst>
                    <a:ext uri="{9D8B030D-6E8A-4147-A177-3AD203B41FA5}">
                      <a16:colId xmlns:a16="http://schemas.microsoft.com/office/drawing/2014/main" val="1900968542"/>
                    </a:ext>
                  </a:extLst>
                </a:gridCol>
              </a:tblGrid>
              <a:tr h="397410">
                <a:tc>
                  <a:txBody>
                    <a:bodyPr/>
                    <a:lstStyle/>
                    <a:p>
                      <a:pPr algn="ctr" fontAlgn="b"/>
                      <a:endParaRPr lang="pt-BR" sz="1600" b="1" i="0" u="none" strike="noStrike">
                        <a:solidFill>
                          <a:srgbClr val="000000"/>
                        </a:solidFill>
                        <a:effectLst/>
                        <a:latin typeface="+mj-lt"/>
                      </a:endParaRPr>
                    </a:p>
                  </a:txBody>
                  <a:tcPr marL="9525" marR="9525" marT="9525" marB="0" anchor="ctr">
                    <a:solidFill>
                      <a:schemeClr val="accent1">
                        <a:lumMod val="60000"/>
                        <a:lumOff val="40000"/>
                      </a:schemeClr>
                    </a:solidFill>
                  </a:tcPr>
                </a:tc>
                <a:tc gridSpan="6">
                  <a:txBody>
                    <a:bodyPr/>
                    <a:lstStyle/>
                    <a:p>
                      <a:pPr algn="ctr" fontAlgn="b"/>
                      <a:r>
                        <a:rPr lang="pt-BR" sz="1600" b="1" i="0" u="none" strike="noStrike" dirty="0">
                          <a:solidFill>
                            <a:srgbClr val="000000"/>
                          </a:solidFill>
                          <a:effectLst/>
                          <a:latin typeface="+mj-lt"/>
                        </a:rPr>
                        <a:t>Acadêmico</a:t>
                      </a: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gridSpan="6">
                  <a:txBody>
                    <a:bodyPr/>
                    <a:lstStyle/>
                    <a:p>
                      <a:pPr algn="ctr" fontAlgn="b"/>
                      <a:r>
                        <a:rPr lang="pt-BR" sz="1600" b="1" i="0" u="none" strike="noStrike" dirty="0">
                          <a:solidFill>
                            <a:srgbClr val="000000"/>
                          </a:solidFill>
                          <a:effectLst/>
                          <a:latin typeface="+mj-lt"/>
                        </a:rPr>
                        <a:t>Profissional</a:t>
                      </a: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rowSpan="2" gridSpan="3">
                  <a:txBody>
                    <a:bodyPr/>
                    <a:lstStyle/>
                    <a:p>
                      <a:pPr algn="ctr" fontAlgn="b"/>
                      <a:r>
                        <a:rPr lang="pt-BR" sz="1600" b="1" i="0" u="none" strike="noStrike" dirty="0">
                          <a:solidFill>
                            <a:srgbClr val="000000"/>
                          </a:solidFill>
                          <a:effectLst/>
                          <a:latin typeface="+mj-lt"/>
                        </a:rPr>
                        <a:t>Geral</a:t>
                      </a:r>
                    </a:p>
                  </a:txBody>
                  <a:tcPr marL="9525" marR="9525" marT="9525" marB="0" anchor="ctr">
                    <a:solidFill>
                      <a:schemeClr val="accent1">
                        <a:lumMod val="60000"/>
                        <a:lumOff val="40000"/>
                      </a:schemeClr>
                    </a:solidFill>
                  </a:tcPr>
                </a:tc>
                <a:tc rowSpan="2"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rowSpan="2"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963101638"/>
                  </a:ext>
                </a:extLst>
              </a:tr>
              <a:tr h="397410">
                <a:tc rowSpan="2">
                  <a:txBody>
                    <a:bodyPr/>
                    <a:lstStyle/>
                    <a:p>
                      <a:pPr algn="ctr" fontAlgn="b"/>
                      <a:r>
                        <a:rPr lang="pt-BR" sz="1600" b="1" u="none" strike="noStrike">
                          <a:effectLst/>
                          <a:latin typeface="+mj-lt"/>
                        </a:rPr>
                        <a:t>Ano</a:t>
                      </a:r>
                      <a:endParaRPr lang="pt-BR" sz="1600" b="1" i="0" u="none" strike="noStrike">
                        <a:solidFill>
                          <a:srgbClr val="000000"/>
                        </a:solidFill>
                        <a:effectLst/>
                        <a:latin typeface="+mj-lt"/>
                      </a:endParaRPr>
                    </a:p>
                  </a:txBody>
                  <a:tcPr marL="9525" marR="9525" marT="9525" marB="0" anchor="ctr">
                    <a:solidFill>
                      <a:schemeClr val="accent1">
                        <a:lumMod val="60000"/>
                        <a:lumOff val="40000"/>
                      </a:schemeClr>
                    </a:solidFill>
                  </a:tcPr>
                </a:tc>
                <a:tc gridSpan="3">
                  <a:txBody>
                    <a:bodyPr/>
                    <a:lstStyle/>
                    <a:p>
                      <a:pPr algn="ctr" fontAlgn="b"/>
                      <a:r>
                        <a:rPr lang="pt-BR" sz="1600" b="1" u="none" strike="noStrike" dirty="0">
                          <a:effectLst/>
                          <a:latin typeface="+mj-lt"/>
                        </a:rPr>
                        <a:t>Mestrado</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gridSpan="3">
                  <a:txBody>
                    <a:bodyPr/>
                    <a:lstStyle/>
                    <a:p>
                      <a:pPr algn="ctr" fontAlgn="b"/>
                      <a:r>
                        <a:rPr lang="pt-BR" sz="1600" b="1" u="none" strike="noStrike" dirty="0">
                          <a:effectLst/>
                          <a:latin typeface="+mj-lt"/>
                        </a:rPr>
                        <a:t>Doutorado</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gridSpan="3">
                  <a:txBody>
                    <a:bodyPr/>
                    <a:lstStyle/>
                    <a:p>
                      <a:pPr algn="ctr" fontAlgn="b"/>
                      <a:r>
                        <a:rPr lang="pt-BR" sz="1600" b="1" u="none" strike="noStrike" dirty="0">
                          <a:effectLst/>
                          <a:latin typeface="+mj-lt"/>
                        </a:rPr>
                        <a:t>Mestrado</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gridSpan="3">
                  <a:txBody>
                    <a:bodyPr/>
                    <a:lstStyle/>
                    <a:p>
                      <a:pPr algn="ctr" fontAlgn="b"/>
                      <a:r>
                        <a:rPr lang="pt-BR" sz="1600" b="1" u="none" strike="noStrike" dirty="0">
                          <a:effectLst/>
                          <a:latin typeface="+mj-lt"/>
                        </a:rPr>
                        <a:t>Doutorado</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hMerge="1">
                  <a:txBody>
                    <a:bodyPr/>
                    <a:lstStyle/>
                    <a:p>
                      <a:endParaRPr lang="pt-BR"/>
                    </a:p>
                  </a:txBody>
                  <a:tcPr>
                    <a:solidFill>
                      <a:schemeClr val="accent1">
                        <a:lumMod val="60000"/>
                        <a:lumOff val="40000"/>
                      </a:schemeClr>
                    </a:solidFill>
                  </a:tcPr>
                </a:tc>
                <a:tc hMerge="1">
                  <a:txBody>
                    <a:bodyPr/>
                    <a:lstStyle/>
                    <a:p>
                      <a:endParaRPr lang="pt-BR"/>
                    </a:p>
                  </a:txBody>
                  <a:tcPr>
                    <a:solidFill>
                      <a:schemeClr val="accent1">
                        <a:lumMod val="60000"/>
                        <a:lumOff val="40000"/>
                      </a:schemeClr>
                    </a:solidFill>
                  </a:tcPr>
                </a:tc>
                <a:tc gridSpan="3" v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v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v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2061144767"/>
                  </a:ext>
                </a:extLst>
              </a:tr>
              <a:tr h="397410">
                <a:tc vMerge="1">
                  <a:txBody>
                    <a:bodyPr/>
                    <a:lstStyle/>
                    <a:p>
                      <a:endParaRPr lang="pt-BR"/>
                    </a:p>
                  </a:txBody>
                  <a:tcPr/>
                </a:tc>
                <a:tc>
                  <a:txBody>
                    <a:bodyPr/>
                    <a:lstStyle/>
                    <a:p>
                      <a:pPr algn="ctr" fontAlgn="b"/>
                      <a:r>
                        <a:rPr lang="pt-BR" sz="1600" b="1" u="none" strike="noStrike" dirty="0">
                          <a:effectLst/>
                          <a:latin typeface="+mj-lt"/>
                        </a:rPr>
                        <a:t>ICES</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j-lt"/>
                        </a:rPr>
                        <a:t>Total </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j-lt"/>
                        </a:rPr>
                        <a:t>% ICES</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latin typeface="+mj-lt"/>
                        </a:rPr>
                        <a:t>ICES</a:t>
                      </a:r>
                      <a:endParaRPr lang="pt-BR" sz="1600" b="1" i="0" u="none" strike="noStrike">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latin typeface="+mj-lt"/>
                        </a:rPr>
                        <a:t>Total </a:t>
                      </a:r>
                      <a:endParaRPr lang="pt-BR" sz="1600" b="1" i="0" u="none" strike="noStrike">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latin typeface="+mj-lt"/>
                        </a:rPr>
                        <a:t>% ICES</a:t>
                      </a:r>
                      <a:endParaRPr lang="pt-BR" sz="1600" b="1" i="0" u="none" strike="noStrike">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latin typeface="+mj-lt"/>
                        </a:rPr>
                        <a:t>ICES</a:t>
                      </a:r>
                      <a:endParaRPr lang="pt-BR" sz="1600" b="1" i="0" u="none" strike="noStrike">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j-lt"/>
                        </a:rPr>
                        <a:t>Total </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j-lt"/>
                        </a:rPr>
                        <a:t>% ICES</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j-lt"/>
                        </a:rPr>
                        <a:t>ICES</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j-lt"/>
                        </a:rPr>
                        <a:t>Total </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j-lt"/>
                        </a:rPr>
                        <a:t>% ICES</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j-lt"/>
                        </a:rPr>
                        <a:t>ICES</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j-lt"/>
                        </a:rPr>
                        <a:t>Total </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latin typeface="+mj-lt"/>
                        </a:rPr>
                        <a:t>% ICES</a:t>
                      </a:r>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950574576"/>
                  </a:ext>
                </a:extLst>
              </a:tr>
              <a:tr h="397410">
                <a:tc>
                  <a:txBody>
                    <a:bodyPr/>
                    <a:lstStyle/>
                    <a:p>
                      <a:pPr algn="ctr" fontAlgn="b"/>
                      <a:r>
                        <a:rPr lang="pt-BR" sz="1600" u="none" strike="noStrike" dirty="0">
                          <a:effectLst/>
                          <a:latin typeface="+mj-lt"/>
                        </a:rPr>
                        <a:t>2016</a:t>
                      </a:r>
                      <a:endParaRPr lang="pt-BR" sz="1600" b="1" i="0" u="none" strike="noStrike" dirty="0">
                        <a:solidFill>
                          <a:srgbClr val="000000"/>
                        </a:solidFill>
                        <a:effectLst/>
                        <a:latin typeface="+mj-lt"/>
                      </a:endParaRPr>
                    </a:p>
                  </a:txBody>
                  <a:tcPr marL="9525" marR="9525" marT="9525" marB="0" anchor="ctr"/>
                </a:tc>
                <a:tc>
                  <a:txBody>
                    <a:bodyPr/>
                    <a:lstStyle/>
                    <a:p>
                      <a:pPr algn="ctr" fontAlgn="b"/>
                      <a:r>
                        <a:rPr lang="pt-BR" sz="1600" b="0" i="0" u="none" strike="noStrike">
                          <a:solidFill>
                            <a:srgbClr val="000000"/>
                          </a:solidFill>
                          <a:effectLst/>
                          <a:latin typeface="+mj-lt"/>
                        </a:rPr>
                        <a:t>4.841</a:t>
                      </a:r>
                    </a:p>
                  </a:txBody>
                  <a:tcPr marL="9525" marR="9525" marT="9525" marB="0" anchor="ctr"/>
                </a:tc>
                <a:tc>
                  <a:txBody>
                    <a:bodyPr/>
                    <a:lstStyle/>
                    <a:p>
                      <a:pPr algn="ctr" fontAlgn="b"/>
                      <a:r>
                        <a:rPr lang="pt-BR" sz="1600" b="0" i="0" u="none" strike="noStrike">
                          <a:solidFill>
                            <a:srgbClr val="000000"/>
                          </a:solidFill>
                          <a:effectLst/>
                          <a:latin typeface="+mj-lt"/>
                        </a:rPr>
                        <a:t>49.002</a:t>
                      </a:r>
                    </a:p>
                  </a:txBody>
                  <a:tcPr marL="9525" marR="9525" marT="9525" marB="0" anchor="ctr"/>
                </a:tc>
                <a:tc>
                  <a:txBody>
                    <a:bodyPr/>
                    <a:lstStyle/>
                    <a:p>
                      <a:pPr algn="ctr" fontAlgn="b"/>
                      <a:r>
                        <a:rPr lang="pt-BR" sz="1600" b="0" i="0" u="none" strike="noStrike" dirty="0">
                          <a:solidFill>
                            <a:srgbClr val="000000"/>
                          </a:solidFill>
                          <a:effectLst/>
                          <a:latin typeface="+mj-lt"/>
                        </a:rPr>
                        <a:t>9,9%</a:t>
                      </a:r>
                    </a:p>
                  </a:txBody>
                  <a:tcPr marL="9525" marR="9525" marT="9525" marB="0" anchor="ctr"/>
                </a:tc>
                <a:tc>
                  <a:txBody>
                    <a:bodyPr/>
                    <a:lstStyle/>
                    <a:p>
                      <a:pPr algn="ctr" fontAlgn="b"/>
                      <a:r>
                        <a:rPr lang="pt-BR" sz="1600" b="0" i="0" u="none" strike="noStrike">
                          <a:solidFill>
                            <a:srgbClr val="000000"/>
                          </a:solidFill>
                          <a:effectLst/>
                          <a:latin typeface="+mj-lt"/>
                        </a:rPr>
                        <a:t>1.788</a:t>
                      </a:r>
                    </a:p>
                  </a:txBody>
                  <a:tcPr marL="9525" marR="9525" marT="9525" marB="0" anchor="ctr"/>
                </a:tc>
                <a:tc>
                  <a:txBody>
                    <a:bodyPr/>
                    <a:lstStyle/>
                    <a:p>
                      <a:pPr algn="ctr" fontAlgn="b"/>
                      <a:r>
                        <a:rPr lang="pt-BR" sz="1600" b="0" i="0" u="none" strike="noStrike">
                          <a:solidFill>
                            <a:srgbClr val="000000"/>
                          </a:solidFill>
                          <a:effectLst/>
                          <a:latin typeface="+mj-lt"/>
                        </a:rPr>
                        <a:t>20.603</a:t>
                      </a:r>
                    </a:p>
                  </a:txBody>
                  <a:tcPr marL="9525" marR="9525" marT="9525" marB="0" anchor="ctr"/>
                </a:tc>
                <a:tc>
                  <a:txBody>
                    <a:bodyPr/>
                    <a:lstStyle/>
                    <a:p>
                      <a:pPr algn="ctr" fontAlgn="b"/>
                      <a:r>
                        <a:rPr lang="pt-BR" sz="1600" b="0" i="0" u="none" strike="noStrike">
                          <a:solidFill>
                            <a:srgbClr val="000000"/>
                          </a:solidFill>
                          <a:effectLst/>
                          <a:latin typeface="+mj-lt"/>
                        </a:rPr>
                        <a:t>8,7%</a:t>
                      </a:r>
                    </a:p>
                  </a:txBody>
                  <a:tcPr marL="9525" marR="9525" marT="9525" marB="0" anchor="ctr"/>
                </a:tc>
                <a:tc>
                  <a:txBody>
                    <a:bodyPr/>
                    <a:lstStyle/>
                    <a:p>
                      <a:pPr algn="ctr" fontAlgn="b"/>
                      <a:r>
                        <a:rPr lang="pt-BR" sz="1600" b="0" i="0" u="none" strike="noStrike">
                          <a:solidFill>
                            <a:srgbClr val="000000"/>
                          </a:solidFill>
                          <a:effectLst/>
                          <a:latin typeface="+mj-lt"/>
                        </a:rPr>
                        <a:t>834</a:t>
                      </a:r>
                    </a:p>
                  </a:txBody>
                  <a:tcPr marL="9525" marR="9525" marT="9525" marB="0" anchor="ctr"/>
                </a:tc>
                <a:tc>
                  <a:txBody>
                    <a:bodyPr/>
                    <a:lstStyle/>
                    <a:p>
                      <a:pPr algn="ctr" fontAlgn="b"/>
                      <a:r>
                        <a:rPr lang="pt-BR" sz="1600" b="0" i="0" u="none" strike="noStrike">
                          <a:solidFill>
                            <a:srgbClr val="000000"/>
                          </a:solidFill>
                          <a:effectLst/>
                          <a:latin typeface="+mj-lt"/>
                        </a:rPr>
                        <a:t>10.612</a:t>
                      </a:r>
                    </a:p>
                  </a:txBody>
                  <a:tcPr marL="9525" marR="9525" marT="9525" marB="0" anchor="ctr"/>
                </a:tc>
                <a:tc>
                  <a:txBody>
                    <a:bodyPr/>
                    <a:lstStyle/>
                    <a:p>
                      <a:pPr algn="ctr" fontAlgn="b"/>
                      <a:r>
                        <a:rPr lang="pt-BR" sz="1600" b="0" i="0" u="none" strike="noStrike">
                          <a:solidFill>
                            <a:srgbClr val="000000"/>
                          </a:solidFill>
                          <a:effectLst/>
                          <a:latin typeface="+mj-lt"/>
                        </a:rPr>
                        <a:t>7,9%</a:t>
                      </a:r>
                    </a:p>
                  </a:txBody>
                  <a:tcPr marL="9525" marR="9525" marT="9525" marB="0" anchor="ctr"/>
                </a:tc>
                <a:tc>
                  <a:txBody>
                    <a:bodyPr/>
                    <a:lstStyle/>
                    <a:p>
                      <a:pPr algn="ctr" fontAlgn="b"/>
                      <a:r>
                        <a:rPr lang="pt-BR" sz="1600" b="0" i="0" u="none" strike="noStrike">
                          <a:solidFill>
                            <a:srgbClr val="000000"/>
                          </a:solidFill>
                          <a:effectLst/>
                          <a:latin typeface="+mj-lt"/>
                        </a:rPr>
                        <a:t>0</a:t>
                      </a:r>
                    </a:p>
                  </a:txBody>
                  <a:tcPr marL="9525" marR="9525" marT="9525" marB="0" anchor="ctr"/>
                </a:tc>
                <a:tc>
                  <a:txBody>
                    <a:bodyPr/>
                    <a:lstStyle/>
                    <a:p>
                      <a:pPr algn="ctr" fontAlgn="b"/>
                      <a:r>
                        <a:rPr lang="pt-BR" sz="1600" b="0" i="0" u="none" strike="noStrike">
                          <a:solidFill>
                            <a:srgbClr val="000000"/>
                          </a:solidFill>
                          <a:effectLst/>
                          <a:latin typeface="+mj-lt"/>
                        </a:rPr>
                        <a:t>0</a:t>
                      </a:r>
                    </a:p>
                  </a:txBody>
                  <a:tcPr marL="9525" marR="9525" marT="9525" marB="0" anchor="ctr"/>
                </a:tc>
                <a:tc>
                  <a:txBody>
                    <a:bodyPr/>
                    <a:lstStyle/>
                    <a:p>
                      <a:pPr algn="ctr" fontAlgn="b"/>
                      <a:r>
                        <a:rPr lang="pt-BR" sz="1600" b="0" i="0" u="none" strike="noStrike">
                          <a:solidFill>
                            <a:srgbClr val="000000"/>
                          </a:solidFill>
                          <a:effectLst/>
                          <a:latin typeface="+mj-lt"/>
                        </a:rPr>
                        <a:t>0,0%</a:t>
                      </a:r>
                    </a:p>
                  </a:txBody>
                  <a:tcPr marL="9525" marR="9525" marT="9525" marB="0" anchor="ctr"/>
                </a:tc>
                <a:tc>
                  <a:txBody>
                    <a:bodyPr/>
                    <a:lstStyle/>
                    <a:p>
                      <a:pPr algn="ctr" fontAlgn="b"/>
                      <a:r>
                        <a:rPr lang="pt-BR" sz="1600" b="0" i="0" u="none" strike="noStrike">
                          <a:solidFill>
                            <a:srgbClr val="000000"/>
                          </a:solidFill>
                          <a:effectLst/>
                          <a:latin typeface="+mj-lt"/>
                        </a:rPr>
                        <a:t>7.463</a:t>
                      </a:r>
                    </a:p>
                  </a:txBody>
                  <a:tcPr marL="9525" marR="9525" marT="9525" marB="0" anchor="ctr"/>
                </a:tc>
                <a:tc>
                  <a:txBody>
                    <a:bodyPr/>
                    <a:lstStyle/>
                    <a:p>
                      <a:pPr algn="ctr" fontAlgn="b"/>
                      <a:r>
                        <a:rPr lang="pt-BR" sz="1600" b="0" i="0" u="none" strike="noStrike">
                          <a:solidFill>
                            <a:srgbClr val="000000"/>
                          </a:solidFill>
                          <a:effectLst/>
                          <a:latin typeface="+mj-lt"/>
                        </a:rPr>
                        <a:t>80.217</a:t>
                      </a:r>
                    </a:p>
                  </a:txBody>
                  <a:tcPr marL="9525" marR="9525" marT="9525" marB="0" anchor="ctr"/>
                </a:tc>
                <a:tc>
                  <a:txBody>
                    <a:bodyPr/>
                    <a:lstStyle/>
                    <a:p>
                      <a:pPr algn="ctr" fontAlgn="b"/>
                      <a:r>
                        <a:rPr lang="pt-BR" sz="1600" b="0" i="0" u="none" strike="noStrike">
                          <a:solidFill>
                            <a:srgbClr val="000000"/>
                          </a:solidFill>
                          <a:effectLst/>
                          <a:latin typeface="+mj-lt"/>
                        </a:rPr>
                        <a:t>9,3%</a:t>
                      </a:r>
                    </a:p>
                  </a:txBody>
                  <a:tcPr marL="9525" marR="9525" marT="9525" marB="0" anchor="ctr"/>
                </a:tc>
                <a:extLst>
                  <a:ext uri="{0D108BD9-81ED-4DB2-BD59-A6C34878D82A}">
                    <a16:rowId xmlns:a16="http://schemas.microsoft.com/office/drawing/2014/main" val="2204856904"/>
                  </a:ext>
                </a:extLst>
              </a:tr>
              <a:tr h="397410">
                <a:tc>
                  <a:txBody>
                    <a:bodyPr/>
                    <a:lstStyle/>
                    <a:p>
                      <a:pPr algn="ctr" fontAlgn="b"/>
                      <a:r>
                        <a:rPr lang="pt-BR" sz="1600" u="none" strike="noStrike">
                          <a:effectLst/>
                          <a:latin typeface="+mj-lt"/>
                        </a:rPr>
                        <a:t>2017</a:t>
                      </a:r>
                      <a:endParaRPr lang="pt-BR" sz="1600" b="1" i="0" u="none" strike="noStrike">
                        <a:solidFill>
                          <a:srgbClr val="000000"/>
                        </a:solidFill>
                        <a:effectLst/>
                        <a:latin typeface="+mj-lt"/>
                      </a:endParaRPr>
                    </a:p>
                  </a:txBody>
                  <a:tcPr marL="9525" marR="9525" marT="9525" marB="0" anchor="ctr"/>
                </a:tc>
                <a:tc>
                  <a:txBody>
                    <a:bodyPr/>
                    <a:lstStyle/>
                    <a:p>
                      <a:pPr algn="ctr" fontAlgn="b"/>
                      <a:r>
                        <a:rPr lang="pt-BR" sz="1600" b="0" i="0" u="none" strike="noStrike">
                          <a:solidFill>
                            <a:srgbClr val="000000"/>
                          </a:solidFill>
                          <a:effectLst/>
                          <a:latin typeface="+mj-lt"/>
                        </a:rPr>
                        <a:t>5.166</a:t>
                      </a:r>
                    </a:p>
                  </a:txBody>
                  <a:tcPr marL="9525" marR="9525" marT="9525" marB="0" anchor="ctr"/>
                </a:tc>
                <a:tc>
                  <a:txBody>
                    <a:bodyPr/>
                    <a:lstStyle/>
                    <a:p>
                      <a:pPr algn="ctr" fontAlgn="b"/>
                      <a:r>
                        <a:rPr lang="pt-BR" sz="1600" b="0" i="0" u="none" strike="noStrike">
                          <a:solidFill>
                            <a:srgbClr val="000000"/>
                          </a:solidFill>
                          <a:effectLst/>
                          <a:latin typeface="+mj-lt"/>
                        </a:rPr>
                        <a:t>51.873</a:t>
                      </a:r>
                    </a:p>
                  </a:txBody>
                  <a:tcPr marL="9525" marR="9525" marT="9525" marB="0" anchor="ctr"/>
                </a:tc>
                <a:tc>
                  <a:txBody>
                    <a:bodyPr/>
                    <a:lstStyle/>
                    <a:p>
                      <a:pPr algn="ctr" fontAlgn="b"/>
                      <a:r>
                        <a:rPr lang="pt-BR" sz="1600" b="0" i="0" u="none" strike="noStrike" dirty="0">
                          <a:solidFill>
                            <a:srgbClr val="000000"/>
                          </a:solidFill>
                          <a:effectLst/>
                          <a:latin typeface="+mj-lt"/>
                        </a:rPr>
                        <a:t>10,0%</a:t>
                      </a:r>
                    </a:p>
                  </a:txBody>
                  <a:tcPr marL="9525" marR="9525" marT="9525" marB="0" anchor="ctr"/>
                </a:tc>
                <a:tc>
                  <a:txBody>
                    <a:bodyPr/>
                    <a:lstStyle/>
                    <a:p>
                      <a:pPr algn="ctr" fontAlgn="b"/>
                      <a:r>
                        <a:rPr lang="pt-BR" sz="1600" b="0" i="0" u="none" strike="noStrike">
                          <a:solidFill>
                            <a:srgbClr val="000000"/>
                          </a:solidFill>
                          <a:effectLst/>
                          <a:latin typeface="+mj-lt"/>
                        </a:rPr>
                        <a:t>1.911</a:t>
                      </a:r>
                    </a:p>
                  </a:txBody>
                  <a:tcPr marL="9525" marR="9525" marT="9525" marB="0" anchor="ctr"/>
                </a:tc>
                <a:tc>
                  <a:txBody>
                    <a:bodyPr/>
                    <a:lstStyle/>
                    <a:p>
                      <a:pPr algn="ctr" fontAlgn="b"/>
                      <a:r>
                        <a:rPr lang="pt-BR" sz="1600" b="0" i="0" u="none" strike="noStrike" dirty="0">
                          <a:solidFill>
                            <a:srgbClr val="000000"/>
                          </a:solidFill>
                          <a:effectLst/>
                          <a:latin typeface="+mj-lt"/>
                        </a:rPr>
                        <a:t>22.051</a:t>
                      </a:r>
                    </a:p>
                  </a:txBody>
                  <a:tcPr marL="9525" marR="9525" marT="9525" marB="0" anchor="ctr"/>
                </a:tc>
                <a:tc>
                  <a:txBody>
                    <a:bodyPr/>
                    <a:lstStyle/>
                    <a:p>
                      <a:pPr algn="ctr" fontAlgn="b"/>
                      <a:r>
                        <a:rPr lang="pt-BR" sz="1600" b="0" i="0" u="none" strike="noStrike">
                          <a:solidFill>
                            <a:srgbClr val="000000"/>
                          </a:solidFill>
                          <a:effectLst/>
                          <a:latin typeface="+mj-lt"/>
                        </a:rPr>
                        <a:t>8,7%</a:t>
                      </a:r>
                    </a:p>
                  </a:txBody>
                  <a:tcPr marL="9525" marR="9525" marT="9525" marB="0" anchor="ctr"/>
                </a:tc>
                <a:tc>
                  <a:txBody>
                    <a:bodyPr/>
                    <a:lstStyle/>
                    <a:p>
                      <a:pPr algn="ctr" fontAlgn="b"/>
                      <a:r>
                        <a:rPr lang="pt-BR" sz="1600" b="0" i="0" u="none" strike="noStrike" dirty="0">
                          <a:solidFill>
                            <a:srgbClr val="000000"/>
                          </a:solidFill>
                          <a:effectLst/>
                          <a:latin typeface="+mj-lt"/>
                        </a:rPr>
                        <a:t>905</a:t>
                      </a:r>
                    </a:p>
                  </a:txBody>
                  <a:tcPr marL="9525" marR="9525" marT="9525" marB="0" anchor="ctr"/>
                </a:tc>
                <a:tc>
                  <a:txBody>
                    <a:bodyPr/>
                    <a:lstStyle/>
                    <a:p>
                      <a:pPr algn="ctr" fontAlgn="b"/>
                      <a:r>
                        <a:rPr lang="pt-BR" sz="1600" b="0" i="0" u="none" strike="noStrike">
                          <a:solidFill>
                            <a:srgbClr val="000000"/>
                          </a:solidFill>
                          <a:effectLst/>
                          <a:latin typeface="+mj-lt"/>
                        </a:rPr>
                        <a:t>11.381</a:t>
                      </a:r>
                    </a:p>
                  </a:txBody>
                  <a:tcPr marL="9525" marR="9525" marT="9525" marB="0" anchor="ctr"/>
                </a:tc>
                <a:tc>
                  <a:txBody>
                    <a:bodyPr/>
                    <a:lstStyle/>
                    <a:p>
                      <a:pPr algn="ctr" fontAlgn="b"/>
                      <a:r>
                        <a:rPr lang="pt-BR" sz="1600" b="0" i="0" u="none" strike="noStrike">
                          <a:solidFill>
                            <a:srgbClr val="000000"/>
                          </a:solidFill>
                          <a:effectLst/>
                          <a:latin typeface="+mj-lt"/>
                        </a:rPr>
                        <a:t>8,0%</a:t>
                      </a:r>
                    </a:p>
                  </a:txBody>
                  <a:tcPr marL="9525" marR="9525" marT="9525" marB="0" anchor="ctr"/>
                </a:tc>
                <a:tc>
                  <a:txBody>
                    <a:bodyPr/>
                    <a:lstStyle/>
                    <a:p>
                      <a:pPr algn="ctr" fontAlgn="b"/>
                      <a:r>
                        <a:rPr lang="pt-BR" sz="1600" b="0" i="0" u="none" strike="noStrike">
                          <a:solidFill>
                            <a:srgbClr val="000000"/>
                          </a:solidFill>
                          <a:effectLst/>
                          <a:latin typeface="+mj-lt"/>
                        </a:rPr>
                        <a:t>0</a:t>
                      </a:r>
                    </a:p>
                  </a:txBody>
                  <a:tcPr marL="9525" marR="9525" marT="9525" marB="0" anchor="ctr"/>
                </a:tc>
                <a:tc>
                  <a:txBody>
                    <a:bodyPr/>
                    <a:lstStyle/>
                    <a:p>
                      <a:pPr algn="ctr" fontAlgn="b"/>
                      <a:r>
                        <a:rPr lang="pt-BR" sz="1600" b="0" i="0" u="none" strike="noStrike">
                          <a:solidFill>
                            <a:srgbClr val="000000"/>
                          </a:solidFill>
                          <a:effectLst/>
                          <a:latin typeface="+mj-lt"/>
                        </a:rPr>
                        <a:t>5</a:t>
                      </a:r>
                    </a:p>
                  </a:txBody>
                  <a:tcPr marL="9525" marR="9525" marT="9525" marB="0" anchor="ctr"/>
                </a:tc>
                <a:tc>
                  <a:txBody>
                    <a:bodyPr/>
                    <a:lstStyle/>
                    <a:p>
                      <a:pPr algn="ctr" fontAlgn="b"/>
                      <a:r>
                        <a:rPr lang="pt-BR" sz="1600" b="0" i="0" u="none" strike="noStrike">
                          <a:solidFill>
                            <a:srgbClr val="000000"/>
                          </a:solidFill>
                          <a:effectLst/>
                          <a:latin typeface="+mj-lt"/>
                        </a:rPr>
                        <a:t>0,0%</a:t>
                      </a:r>
                    </a:p>
                  </a:txBody>
                  <a:tcPr marL="9525" marR="9525" marT="9525" marB="0" anchor="ctr"/>
                </a:tc>
                <a:tc>
                  <a:txBody>
                    <a:bodyPr/>
                    <a:lstStyle/>
                    <a:p>
                      <a:pPr algn="ctr" fontAlgn="b"/>
                      <a:r>
                        <a:rPr lang="pt-BR" sz="1600" b="0" i="0" u="none" strike="noStrike">
                          <a:solidFill>
                            <a:srgbClr val="000000"/>
                          </a:solidFill>
                          <a:effectLst/>
                          <a:latin typeface="+mj-lt"/>
                        </a:rPr>
                        <a:t>7.982</a:t>
                      </a:r>
                    </a:p>
                  </a:txBody>
                  <a:tcPr marL="9525" marR="9525" marT="9525" marB="0" anchor="ctr"/>
                </a:tc>
                <a:tc>
                  <a:txBody>
                    <a:bodyPr/>
                    <a:lstStyle/>
                    <a:p>
                      <a:pPr algn="ctr" fontAlgn="b"/>
                      <a:r>
                        <a:rPr lang="pt-BR" sz="1600" b="0" i="0" u="none" strike="noStrike">
                          <a:solidFill>
                            <a:srgbClr val="000000"/>
                          </a:solidFill>
                          <a:effectLst/>
                          <a:latin typeface="+mj-lt"/>
                        </a:rPr>
                        <a:t>85.310</a:t>
                      </a:r>
                    </a:p>
                  </a:txBody>
                  <a:tcPr marL="9525" marR="9525" marT="9525" marB="0" anchor="ctr"/>
                </a:tc>
                <a:tc>
                  <a:txBody>
                    <a:bodyPr/>
                    <a:lstStyle/>
                    <a:p>
                      <a:pPr algn="ctr" fontAlgn="b"/>
                      <a:r>
                        <a:rPr lang="pt-BR" sz="1600" b="0" i="0" u="none" strike="noStrike">
                          <a:solidFill>
                            <a:srgbClr val="000000"/>
                          </a:solidFill>
                          <a:effectLst/>
                          <a:latin typeface="+mj-lt"/>
                        </a:rPr>
                        <a:t>9,4%</a:t>
                      </a:r>
                    </a:p>
                  </a:txBody>
                  <a:tcPr marL="9525" marR="9525" marT="9525" marB="0" anchor="ctr"/>
                </a:tc>
                <a:extLst>
                  <a:ext uri="{0D108BD9-81ED-4DB2-BD59-A6C34878D82A}">
                    <a16:rowId xmlns:a16="http://schemas.microsoft.com/office/drawing/2014/main" val="1295813426"/>
                  </a:ext>
                </a:extLst>
              </a:tr>
              <a:tr h="397410">
                <a:tc>
                  <a:txBody>
                    <a:bodyPr/>
                    <a:lstStyle/>
                    <a:p>
                      <a:pPr algn="ctr" fontAlgn="b"/>
                      <a:r>
                        <a:rPr lang="pt-BR" sz="1600" u="none" strike="noStrike">
                          <a:effectLst/>
                          <a:latin typeface="+mj-lt"/>
                        </a:rPr>
                        <a:t>2018</a:t>
                      </a:r>
                      <a:endParaRPr lang="pt-BR" sz="1600" b="1" i="0" u="none" strike="noStrike">
                        <a:solidFill>
                          <a:srgbClr val="000000"/>
                        </a:solidFill>
                        <a:effectLst/>
                        <a:latin typeface="+mj-lt"/>
                      </a:endParaRPr>
                    </a:p>
                  </a:txBody>
                  <a:tcPr marL="9525" marR="9525" marT="9525" marB="0" anchor="ctr"/>
                </a:tc>
                <a:tc>
                  <a:txBody>
                    <a:bodyPr/>
                    <a:lstStyle/>
                    <a:p>
                      <a:pPr algn="ctr" fontAlgn="b"/>
                      <a:r>
                        <a:rPr lang="pt-BR" sz="1600" b="0" i="0" u="none" strike="noStrike">
                          <a:solidFill>
                            <a:srgbClr val="000000"/>
                          </a:solidFill>
                          <a:effectLst/>
                          <a:latin typeface="+mj-lt"/>
                        </a:rPr>
                        <a:t>4.833</a:t>
                      </a:r>
                    </a:p>
                  </a:txBody>
                  <a:tcPr marL="9525" marR="9525" marT="9525" marB="0" anchor="ctr"/>
                </a:tc>
                <a:tc>
                  <a:txBody>
                    <a:bodyPr/>
                    <a:lstStyle/>
                    <a:p>
                      <a:pPr algn="ctr" fontAlgn="b"/>
                      <a:r>
                        <a:rPr lang="pt-BR" sz="1600" b="0" i="0" u="none" strike="noStrike">
                          <a:solidFill>
                            <a:srgbClr val="000000"/>
                          </a:solidFill>
                          <a:effectLst/>
                          <a:latin typeface="+mj-lt"/>
                        </a:rPr>
                        <a:t>53.319</a:t>
                      </a:r>
                    </a:p>
                  </a:txBody>
                  <a:tcPr marL="9525" marR="9525" marT="9525" marB="0" anchor="ctr"/>
                </a:tc>
                <a:tc>
                  <a:txBody>
                    <a:bodyPr/>
                    <a:lstStyle/>
                    <a:p>
                      <a:pPr algn="ctr" fontAlgn="b"/>
                      <a:r>
                        <a:rPr lang="pt-BR" sz="1600" b="0" i="0" u="none" strike="noStrike">
                          <a:solidFill>
                            <a:srgbClr val="000000"/>
                          </a:solidFill>
                          <a:effectLst/>
                          <a:latin typeface="+mj-lt"/>
                        </a:rPr>
                        <a:t>9,1%</a:t>
                      </a:r>
                    </a:p>
                  </a:txBody>
                  <a:tcPr marL="9525" marR="9525" marT="9525" marB="0" anchor="ctr"/>
                </a:tc>
                <a:tc>
                  <a:txBody>
                    <a:bodyPr/>
                    <a:lstStyle/>
                    <a:p>
                      <a:pPr algn="ctr" fontAlgn="b"/>
                      <a:r>
                        <a:rPr lang="pt-BR" sz="1600" b="0" i="0" u="none" strike="noStrike">
                          <a:solidFill>
                            <a:srgbClr val="000000"/>
                          </a:solidFill>
                          <a:effectLst/>
                          <a:latin typeface="+mj-lt"/>
                        </a:rPr>
                        <a:t>1.922</a:t>
                      </a:r>
                    </a:p>
                  </a:txBody>
                  <a:tcPr marL="9525" marR="9525" marT="9525" marB="0" anchor="ctr"/>
                </a:tc>
                <a:tc>
                  <a:txBody>
                    <a:bodyPr/>
                    <a:lstStyle/>
                    <a:p>
                      <a:pPr algn="ctr" fontAlgn="b"/>
                      <a:r>
                        <a:rPr lang="pt-BR" sz="1600" b="0" i="0" u="none" strike="noStrike">
                          <a:solidFill>
                            <a:srgbClr val="000000"/>
                          </a:solidFill>
                          <a:effectLst/>
                          <a:latin typeface="+mj-lt"/>
                        </a:rPr>
                        <a:t>23.462</a:t>
                      </a:r>
                    </a:p>
                  </a:txBody>
                  <a:tcPr marL="9525" marR="9525" marT="9525" marB="0" anchor="ctr"/>
                </a:tc>
                <a:tc>
                  <a:txBody>
                    <a:bodyPr/>
                    <a:lstStyle/>
                    <a:p>
                      <a:pPr algn="ctr" fontAlgn="b"/>
                      <a:r>
                        <a:rPr lang="pt-BR" sz="1600" b="0" i="0" u="none" strike="noStrike">
                          <a:solidFill>
                            <a:srgbClr val="000000"/>
                          </a:solidFill>
                          <a:effectLst/>
                          <a:latin typeface="+mj-lt"/>
                        </a:rPr>
                        <a:t>8,2%</a:t>
                      </a:r>
                    </a:p>
                  </a:txBody>
                  <a:tcPr marL="9525" marR="9525" marT="9525" marB="0" anchor="ctr"/>
                </a:tc>
                <a:tc>
                  <a:txBody>
                    <a:bodyPr/>
                    <a:lstStyle/>
                    <a:p>
                      <a:pPr algn="ctr" fontAlgn="b"/>
                      <a:r>
                        <a:rPr lang="pt-BR" sz="1600" b="0" i="0" u="none" strike="noStrike">
                          <a:solidFill>
                            <a:srgbClr val="000000"/>
                          </a:solidFill>
                          <a:effectLst/>
                          <a:latin typeface="+mj-lt"/>
                        </a:rPr>
                        <a:t>972</a:t>
                      </a:r>
                    </a:p>
                  </a:txBody>
                  <a:tcPr marL="9525" marR="9525" marT="9525" marB="0" anchor="ctr"/>
                </a:tc>
                <a:tc>
                  <a:txBody>
                    <a:bodyPr/>
                    <a:lstStyle/>
                    <a:p>
                      <a:pPr algn="ctr" fontAlgn="b"/>
                      <a:r>
                        <a:rPr lang="pt-BR" sz="1600" b="0" i="0" u="none" strike="noStrike">
                          <a:solidFill>
                            <a:srgbClr val="000000"/>
                          </a:solidFill>
                          <a:effectLst/>
                          <a:latin typeface="+mj-lt"/>
                        </a:rPr>
                        <a:t>13.674</a:t>
                      </a:r>
                    </a:p>
                  </a:txBody>
                  <a:tcPr marL="9525" marR="9525" marT="9525" marB="0" anchor="ctr"/>
                </a:tc>
                <a:tc>
                  <a:txBody>
                    <a:bodyPr/>
                    <a:lstStyle/>
                    <a:p>
                      <a:pPr algn="ctr" fontAlgn="b"/>
                      <a:r>
                        <a:rPr lang="pt-BR" sz="1600" b="0" i="0" u="none" strike="noStrike">
                          <a:solidFill>
                            <a:srgbClr val="000000"/>
                          </a:solidFill>
                          <a:effectLst/>
                          <a:latin typeface="+mj-lt"/>
                        </a:rPr>
                        <a:t>7,1%</a:t>
                      </a:r>
                    </a:p>
                  </a:txBody>
                  <a:tcPr marL="9525" marR="9525" marT="9525" marB="0" anchor="ctr"/>
                </a:tc>
                <a:tc>
                  <a:txBody>
                    <a:bodyPr/>
                    <a:lstStyle/>
                    <a:p>
                      <a:pPr algn="ctr" fontAlgn="b"/>
                      <a:r>
                        <a:rPr lang="pt-BR" sz="1600" b="0" i="0" u="none" strike="noStrike">
                          <a:solidFill>
                            <a:srgbClr val="000000"/>
                          </a:solidFill>
                          <a:effectLst/>
                          <a:latin typeface="+mj-lt"/>
                        </a:rPr>
                        <a:t>0</a:t>
                      </a:r>
                    </a:p>
                  </a:txBody>
                  <a:tcPr marL="9525" marR="9525" marT="9525" marB="0" anchor="ctr"/>
                </a:tc>
                <a:tc>
                  <a:txBody>
                    <a:bodyPr/>
                    <a:lstStyle/>
                    <a:p>
                      <a:pPr algn="ctr" fontAlgn="b"/>
                      <a:r>
                        <a:rPr lang="pt-BR" sz="1600" b="0" i="0" u="none" strike="noStrike">
                          <a:solidFill>
                            <a:srgbClr val="000000"/>
                          </a:solidFill>
                          <a:effectLst/>
                          <a:latin typeface="+mj-lt"/>
                        </a:rPr>
                        <a:t>14</a:t>
                      </a:r>
                    </a:p>
                  </a:txBody>
                  <a:tcPr marL="9525" marR="9525" marT="9525" marB="0" anchor="ctr"/>
                </a:tc>
                <a:tc>
                  <a:txBody>
                    <a:bodyPr/>
                    <a:lstStyle/>
                    <a:p>
                      <a:pPr algn="ctr" fontAlgn="b"/>
                      <a:r>
                        <a:rPr lang="pt-BR" sz="1600" b="0" i="0" u="none" strike="noStrike">
                          <a:solidFill>
                            <a:srgbClr val="000000"/>
                          </a:solidFill>
                          <a:effectLst/>
                          <a:latin typeface="+mj-lt"/>
                        </a:rPr>
                        <a:t>0,0%</a:t>
                      </a:r>
                    </a:p>
                  </a:txBody>
                  <a:tcPr marL="9525" marR="9525" marT="9525" marB="0" anchor="ctr"/>
                </a:tc>
                <a:tc>
                  <a:txBody>
                    <a:bodyPr/>
                    <a:lstStyle/>
                    <a:p>
                      <a:pPr algn="ctr" fontAlgn="b"/>
                      <a:r>
                        <a:rPr lang="pt-BR" sz="1600" b="0" i="0" u="none" strike="noStrike">
                          <a:solidFill>
                            <a:srgbClr val="000000"/>
                          </a:solidFill>
                          <a:effectLst/>
                          <a:latin typeface="+mj-lt"/>
                        </a:rPr>
                        <a:t>7.727</a:t>
                      </a:r>
                    </a:p>
                  </a:txBody>
                  <a:tcPr marL="9525" marR="9525" marT="9525" marB="0" anchor="ctr"/>
                </a:tc>
                <a:tc>
                  <a:txBody>
                    <a:bodyPr/>
                    <a:lstStyle/>
                    <a:p>
                      <a:pPr algn="ctr" fontAlgn="b"/>
                      <a:r>
                        <a:rPr lang="pt-BR" sz="1600" b="0" i="0" u="none" strike="noStrike">
                          <a:solidFill>
                            <a:srgbClr val="000000"/>
                          </a:solidFill>
                          <a:effectLst/>
                          <a:latin typeface="+mj-lt"/>
                        </a:rPr>
                        <a:t>90.469</a:t>
                      </a:r>
                    </a:p>
                  </a:txBody>
                  <a:tcPr marL="9525" marR="9525" marT="9525" marB="0" anchor="ctr"/>
                </a:tc>
                <a:tc>
                  <a:txBody>
                    <a:bodyPr/>
                    <a:lstStyle/>
                    <a:p>
                      <a:pPr algn="ctr" fontAlgn="b"/>
                      <a:r>
                        <a:rPr lang="pt-BR" sz="1600" b="0" i="0" u="none" strike="noStrike">
                          <a:solidFill>
                            <a:srgbClr val="000000"/>
                          </a:solidFill>
                          <a:effectLst/>
                          <a:latin typeface="+mj-lt"/>
                        </a:rPr>
                        <a:t>8,5%</a:t>
                      </a:r>
                    </a:p>
                  </a:txBody>
                  <a:tcPr marL="9525" marR="9525" marT="9525" marB="0" anchor="ctr"/>
                </a:tc>
                <a:extLst>
                  <a:ext uri="{0D108BD9-81ED-4DB2-BD59-A6C34878D82A}">
                    <a16:rowId xmlns:a16="http://schemas.microsoft.com/office/drawing/2014/main" val="404004143"/>
                  </a:ext>
                </a:extLst>
              </a:tr>
              <a:tr h="397410">
                <a:tc>
                  <a:txBody>
                    <a:bodyPr/>
                    <a:lstStyle/>
                    <a:p>
                      <a:pPr algn="ctr" fontAlgn="b"/>
                      <a:r>
                        <a:rPr lang="pt-BR" sz="1600" u="none" strike="noStrike">
                          <a:effectLst/>
                          <a:latin typeface="+mj-lt"/>
                        </a:rPr>
                        <a:t>2019</a:t>
                      </a:r>
                      <a:endParaRPr lang="pt-BR" sz="1600" b="1" i="0" u="none" strike="noStrike">
                        <a:solidFill>
                          <a:srgbClr val="000000"/>
                        </a:solidFill>
                        <a:effectLst/>
                        <a:latin typeface="+mj-lt"/>
                      </a:endParaRPr>
                    </a:p>
                  </a:txBody>
                  <a:tcPr marL="9525" marR="9525" marT="9525" marB="0" anchor="ctr"/>
                </a:tc>
                <a:tc>
                  <a:txBody>
                    <a:bodyPr/>
                    <a:lstStyle/>
                    <a:p>
                      <a:pPr algn="ctr" fontAlgn="b"/>
                      <a:r>
                        <a:rPr lang="pt-BR" sz="1600" b="0" i="0" u="none" strike="noStrike">
                          <a:solidFill>
                            <a:srgbClr val="000000"/>
                          </a:solidFill>
                          <a:effectLst/>
                          <a:latin typeface="+mj-lt"/>
                        </a:rPr>
                        <a:t>4.778</a:t>
                      </a:r>
                    </a:p>
                  </a:txBody>
                  <a:tcPr marL="9525" marR="9525" marT="9525" marB="0" anchor="ctr"/>
                </a:tc>
                <a:tc>
                  <a:txBody>
                    <a:bodyPr/>
                    <a:lstStyle/>
                    <a:p>
                      <a:pPr algn="ctr" fontAlgn="b"/>
                      <a:r>
                        <a:rPr lang="pt-BR" sz="1600" b="0" i="0" u="none" strike="noStrike">
                          <a:solidFill>
                            <a:srgbClr val="000000"/>
                          </a:solidFill>
                          <a:effectLst/>
                          <a:latin typeface="+mj-lt"/>
                        </a:rPr>
                        <a:t>54.131</a:t>
                      </a:r>
                    </a:p>
                  </a:txBody>
                  <a:tcPr marL="9525" marR="9525" marT="9525" marB="0" anchor="ctr"/>
                </a:tc>
                <a:tc>
                  <a:txBody>
                    <a:bodyPr/>
                    <a:lstStyle/>
                    <a:p>
                      <a:pPr algn="ctr" fontAlgn="b"/>
                      <a:r>
                        <a:rPr lang="pt-BR" sz="1600" b="0" i="0" u="none" strike="noStrike">
                          <a:solidFill>
                            <a:srgbClr val="000000"/>
                          </a:solidFill>
                          <a:effectLst/>
                          <a:latin typeface="+mj-lt"/>
                        </a:rPr>
                        <a:t>8,8%</a:t>
                      </a:r>
                    </a:p>
                  </a:txBody>
                  <a:tcPr marL="9525" marR="9525" marT="9525" marB="0" anchor="ctr"/>
                </a:tc>
                <a:tc>
                  <a:txBody>
                    <a:bodyPr/>
                    <a:lstStyle/>
                    <a:p>
                      <a:pPr algn="ctr" fontAlgn="b"/>
                      <a:r>
                        <a:rPr lang="pt-BR" sz="1600" b="0" i="0" u="none" strike="noStrike">
                          <a:solidFill>
                            <a:srgbClr val="000000"/>
                          </a:solidFill>
                          <a:effectLst/>
                          <a:latin typeface="+mj-lt"/>
                        </a:rPr>
                        <a:t>2.091</a:t>
                      </a:r>
                    </a:p>
                  </a:txBody>
                  <a:tcPr marL="9525" marR="9525" marT="9525" marB="0" anchor="ctr"/>
                </a:tc>
                <a:tc>
                  <a:txBody>
                    <a:bodyPr/>
                    <a:lstStyle/>
                    <a:p>
                      <a:pPr algn="ctr" fontAlgn="b"/>
                      <a:r>
                        <a:rPr lang="pt-BR" sz="1600" b="0" i="0" u="none" strike="noStrike">
                          <a:solidFill>
                            <a:srgbClr val="000000"/>
                          </a:solidFill>
                          <a:effectLst/>
                          <a:latin typeface="+mj-lt"/>
                        </a:rPr>
                        <a:t>24.422</a:t>
                      </a:r>
                    </a:p>
                  </a:txBody>
                  <a:tcPr marL="9525" marR="9525" marT="9525" marB="0" anchor="ctr"/>
                </a:tc>
                <a:tc>
                  <a:txBody>
                    <a:bodyPr/>
                    <a:lstStyle/>
                    <a:p>
                      <a:pPr algn="ctr" fontAlgn="b"/>
                      <a:r>
                        <a:rPr lang="pt-BR" sz="1600" b="0" i="0" u="none" strike="noStrike">
                          <a:solidFill>
                            <a:srgbClr val="000000"/>
                          </a:solidFill>
                          <a:effectLst/>
                          <a:latin typeface="+mj-lt"/>
                        </a:rPr>
                        <a:t>8,6%</a:t>
                      </a:r>
                    </a:p>
                  </a:txBody>
                  <a:tcPr marL="9525" marR="9525" marT="9525" marB="0" anchor="ctr"/>
                </a:tc>
                <a:tc>
                  <a:txBody>
                    <a:bodyPr/>
                    <a:lstStyle/>
                    <a:p>
                      <a:pPr algn="ctr" fontAlgn="b"/>
                      <a:r>
                        <a:rPr lang="pt-BR" sz="1600" b="0" i="0" u="none" strike="noStrike">
                          <a:solidFill>
                            <a:srgbClr val="000000"/>
                          </a:solidFill>
                          <a:effectLst/>
                          <a:latin typeface="+mj-lt"/>
                        </a:rPr>
                        <a:t>959</a:t>
                      </a:r>
                    </a:p>
                  </a:txBody>
                  <a:tcPr marL="9525" marR="9525" marT="9525" marB="0" anchor="ctr"/>
                </a:tc>
                <a:tc>
                  <a:txBody>
                    <a:bodyPr/>
                    <a:lstStyle/>
                    <a:p>
                      <a:pPr algn="ctr" fontAlgn="b"/>
                      <a:r>
                        <a:rPr lang="pt-BR" sz="1600" b="0" i="0" u="none" strike="noStrike">
                          <a:solidFill>
                            <a:srgbClr val="000000"/>
                          </a:solidFill>
                          <a:effectLst/>
                          <a:latin typeface="+mj-lt"/>
                        </a:rPr>
                        <a:t>15.940</a:t>
                      </a:r>
                    </a:p>
                  </a:txBody>
                  <a:tcPr marL="9525" marR="9525" marT="9525" marB="0" anchor="ctr"/>
                </a:tc>
                <a:tc>
                  <a:txBody>
                    <a:bodyPr/>
                    <a:lstStyle/>
                    <a:p>
                      <a:pPr algn="ctr" fontAlgn="b"/>
                      <a:r>
                        <a:rPr lang="pt-BR" sz="1600" b="0" i="0" u="none" strike="noStrike">
                          <a:solidFill>
                            <a:srgbClr val="000000"/>
                          </a:solidFill>
                          <a:effectLst/>
                          <a:latin typeface="+mj-lt"/>
                        </a:rPr>
                        <a:t>6,0%</a:t>
                      </a:r>
                    </a:p>
                  </a:txBody>
                  <a:tcPr marL="9525" marR="9525" marT="9525" marB="0" anchor="ctr"/>
                </a:tc>
                <a:tc>
                  <a:txBody>
                    <a:bodyPr/>
                    <a:lstStyle/>
                    <a:p>
                      <a:pPr algn="ctr" fontAlgn="b"/>
                      <a:r>
                        <a:rPr lang="pt-BR" sz="1600" b="0" i="0" u="none" strike="noStrike">
                          <a:solidFill>
                            <a:srgbClr val="000000"/>
                          </a:solidFill>
                          <a:effectLst/>
                          <a:latin typeface="+mj-lt"/>
                        </a:rPr>
                        <a:t>0</a:t>
                      </a:r>
                    </a:p>
                  </a:txBody>
                  <a:tcPr marL="9525" marR="9525" marT="9525" marB="0" anchor="ctr"/>
                </a:tc>
                <a:tc>
                  <a:txBody>
                    <a:bodyPr/>
                    <a:lstStyle/>
                    <a:p>
                      <a:pPr algn="ctr" fontAlgn="b"/>
                      <a:r>
                        <a:rPr lang="pt-BR" sz="1600" b="0" i="0" u="none" strike="noStrike">
                          <a:solidFill>
                            <a:srgbClr val="000000"/>
                          </a:solidFill>
                          <a:effectLst/>
                          <a:latin typeface="+mj-lt"/>
                        </a:rPr>
                        <a:t>10</a:t>
                      </a:r>
                    </a:p>
                  </a:txBody>
                  <a:tcPr marL="9525" marR="9525" marT="9525" marB="0" anchor="ctr"/>
                </a:tc>
                <a:tc>
                  <a:txBody>
                    <a:bodyPr/>
                    <a:lstStyle/>
                    <a:p>
                      <a:pPr algn="ctr" fontAlgn="b"/>
                      <a:r>
                        <a:rPr lang="pt-BR" sz="1600" b="0" i="0" u="none" strike="noStrike">
                          <a:solidFill>
                            <a:srgbClr val="000000"/>
                          </a:solidFill>
                          <a:effectLst/>
                          <a:latin typeface="+mj-lt"/>
                        </a:rPr>
                        <a:t>0,0%</a:t>
                      </a:r>
                    </a:p>
                  </a:txBody>
                  <a:tcPr marL="9525" marR="9525" marT="9525" marB="0" anchor="ctr"/>
                </a:tc>
                <a:tc>
                  <a:txBody>
                    <a:bodyPr/>
                    <a:lstStyle/>
                    <a:p>
                      <a:pPr algn="ctr" fontAlgn="b"/>
                      <a:r>
                        <a:rPr lang="pt-BR" sz="1600" b="0" i="0" u="none" strike="noStrike">
                          <a:solidFill>
                            <a:srgbClr val="000000"/>
                          </a:solidFill>
                          <a:effectLst/>
                          <a:latin typeface="+mj-lt"/>
                        </a:rPr>
                        <a:t>7.828</a:t>
                      </a:r>
                    </a:p>
                  </a:txBody>
                  <a:tcPr marL="9525" marR="9525" marT="9525" marB="0" anchor="ctr"/>
                </a:tc>
                <a:tc>
                  <a:txBody>
                    <a:bodyPr/>
                    <a:lstStyle/>
                    <a:p>
                      <a:pPr algn="ctr" fontAlgn="b"/>
                      <a:r>
                        <a:rPr lang="pt-BR" sz="1600" b="0" i="0" u="none" strike="noStrike">
                          <a:solidFill>
                            <a:srgbClr val="000000"/>
                          </a:solidFill>
                          <a:effectLst/>
                          <a:latin typeface="+mj-lt"/>
                        </a:rPr>
                        <a:t>94.503</a:t>
                      </a:r>
                    </a:p>
                  </a:txBody>
                  <a:tcPr marL="9525" marR="9525" marT="9525" marB="0" anchor="ctr"/>
                </a:tc>
                <a:tc>
                  <a:txBody>
                    <a:bodyPr/>
                    <a:lstStyle/>
                    <a:p>
                      <a:pPr algn="ctr" fontAlgn="b"/>
                      <a:r>
                        <a:rPr lang="pt-BR" sz="1600" b="0" i="0" u="none" strike="noStrike">
                          <a:solidFill>
                            <a:srgbClr val="000000"/>
                          </a:solidFill>
                          <a:effectLst/>
                          <a:latin typeface="+mj-lt"/>
                        </a:rPr>
                        <a:t>8,3%</a:t>
                      </a:r>
                    </a:p>
                  </a:txBody>
                  <a:tcPr marL="9525" marR="9525" marT="9525" marB="0" anchor="ctr"/>
                </a:tc>
                <a:extLst>
                  <a:ext uri="{0D108BD9-81ED-4DB2-BD59-A6C34878D82A}">
                    <a16:rowId xmlns:a16="http://schemas.microsoft.com/office/drawing/2014/main" val="740885614"/>
                  </a:ext>
                </a:extLst>
              </a:tr>
              <a:tr h="397410">
                <a:tc>
                  <a:txBody>
                    <a:bodyPr/>
                    <a:lstStyle/>
                    <a:p>
                      <a:pPr algn="ctr" fontAlgn="b"/>
                      <a:r>
                        <a:rPr lang="pt-BR" sz="1600" u="none" strike="noStrike">
                          <a:effectLst/>
                          <a:latin typeface="+mj-lt"/>
                        </a:rPr>
                        <a:t>2020</a:t>
                      </a:r>
                      <a:endParaRPr lang="pt-BR" sz="1600" b="1" i="0" u="none" strike="noStrike">
                        <a:solidFill>
                          <a:srgbClr val="000000"/>
                        </a:solidFill>
                        <a:effectLst/>
                        <a:latin typeface="+mj-lt"/>
                      </a:endParaRPr>
                    </a:p>
                  </a:txBody>
                  <a:tcPr marL="9525" marR="9525" marT="9525" marB="0" anchor="ctr"/>
                </a:tc>
                <a:tc>
                  <a:txBody>
                    <a:bodyPr/>
                    <a:lstStyle/>
                    <a:p>
                      <a:pPr algn="ctr" fontAlgn="b"/>
                      <a:r>
                        <a:rPr lang="pt-BR" sz="1600" b="0" i="0" u="none" strike="noStrike">
                          <a:solidFill>
                            <a:srgbClr val="000000"/>
                          </a:solidFill>
                          <a:effectLst/>
                          <a:latin typeface="+mj-lt"/>
                        </a:rPr>
                        <a:t>4.394</a:t>
                      </a:r>
                    </a:p>
                  </a:txBody>
                  <a:tcPr marL="9525" marR="9525" marT="9525" marB="0" anchor="ctr"/>
                </a:tc>
                <a:tc>
                  <a:txBody>
                    <a:bodyPr/>
                    <a:lstStyle/>
                    <a:p>
                      <a:pPr algn="ctr" fontAlgn="b"/>
                      <a:r>
                        <a:rPr lang="pt-BR" sz="1600" b="0" i="0" u="none" strike="noStrike">
                          <a:solidFill>
                            <a:srgbClr val="000000"/>
                          </a:solidFill>
                          <a:effectLst/>
                          <a:latin typeface="+mj-lt"/>
                        </a:rPr>
                        <a:t>46.060</a:t>
                      </a:r>
                    </a:p>
                  </a:txBody>
                  <a:tcPr marL="9525" marR="9525" marT="9525" marB="0" anchor="ctr"/>
                </a:tc>
                <a:tc>
                  <a:txBody>
                    <a:bodyPr/>
                    <a:lstStyle/>
                    <a:p>
                      <a:pPr algn="ctr" fontAlgn="b"/>
                      <a:r>
                        <a:rPr lang="pt-BR" sz="1600" b="0" i="0" u="none" strike="noStrike">
                          <a:solidFill>
                            <a:srgbClr val="000000"/>
                          </a:solidFill>
                          <a:effectLst/>
                          <a:latin typeface="+mj-lt"/>
                        </a:rPr>
                        <a:t>9,5%</a:t>
                      </a:r>
                    </a:p>
                  </a:txBody>
                  <a:tcPr marL="9525" marR="9525" marT="9525" marB="0" anchor="ctr"/>
                </a:tc>
                <a:tc>
                  <a:txBody>
                    <a:bodyPr/>
                    <a:lstStyle/>
                    <a:p>
                      <a:pPr algn="ctr" fontAlgn="b"/>
                      <a:r>
                        <a:rPr lang="pt-BR" sz="1600" b="0" i="0" u="none" strike="noStrike">
                          <a:solidFill>
                            <a:srgbClr val="000000"/>
                          </a:solidFill>
                          <a:effectLst/>
                          <a:latin typeface="+mj-lt"/>
                        </a:rPr>
                        <a:t>1.831</a:t>
                      </a:r>
                    </a:p>
                  </a:txBody>
                  <a:tcPr marL="9525" marR="9525" marT="9525" marB="0" anchor="ctr"/>
                </a:tc>
                <a:tc>
                  <a:txBody>
                    <a:bodyPr/>
                    <a:lstStyle/>
                    <a:p>
                      <a:pPr algn="ctr" fontAlgn="b"/>
                      <a:r>
                        <a:rPr lang="pt-BR" sz="1600" b="0" i="0" u="none" strike="noStrike">
                          <a:solidFill>
                            <a:srgbClr val="000000"/>
                          </a:solidFill>
                          <a:effectLst/>
                          <a:latin typeface="+mj-lt"/>
                        </a:rPr>
                        <a:t>20.066</a:t>
                      </a:r>
                    </a:p>
                  </a:txBody>
                  <a:tcPr marL="9525" marR="9525" marT="9525" marB="0" anchor="ctr"/>
                </a:tc>
                <a:tc>
                  <a:txBody>
                    <a:bodyPr/>
                    <a:lstStyle/>
                    <a:p>
                      <a:pPr algn="ctr" fontAlgn="b"/>
                      <a:r>
                        <a:rPr lang="pt-BR" sz="1600" b="0" i="0" u="none" strike="noStrike">
                          <a:solidFill>
                            <a:srgbClr val="000000"/>
                          </a:solidFill>
                          <a:effectLst/>
                          <a:latin typeface="+mj-lt"/>
                        </a:rPr>
                        <a:t>9,1%</a:t>
                      </a:r>
                    </a:p>
                  </a:txBody>
                  <a:tcPr marL="9525" marR="9525" marT="9525" marB="0" anchor="ctr"/>
                </a:tc>
                <a:tc>
                  <a:txBody>
                    <a:bodyPr/>
                    <a:lstStyle/>
                    <a:p>
                      <a:pPr algn="ctr" fontAlgn="b"/>
                      <a:r>
                        <a:rPr lang="pt-BR" sz="1600" b="0" i="0" u="none" strike="noStrike">
                          <a:solidFill>
                            <a:srgbClr val="000000"/>
                          </a:solidFill>
                          <a:effectLst/>
                          <a:latin typeface="+mj-lt"/>
                        </a:rPr>
                        <a:t>891</a:t>
                      </a:r>
                    </a:p>
                  </a:txBody>
                  <a:tcPr marL="9525" marR="9525" marT="9525" marB="0" anchor="ctr"/>
                </a:tc>
                <a:tc>
                  <a:txBody>
                    <a:bodyPr/>
                    <a:lstStyle/>
                    <a:p>
                      <a:pPr algn="ctr" fontAlgn="b"/>
                      <a:r>
                        <a:rPr lang="pt-BR" sz="1600" b="0" i="0" u="none" strike="noStrike">
                          <a:solidFill>
                            <a:srgbClr val="000000"/>
                          </a:solidFill>
                          <a:effectLst/>
                          <a:latin typeface="+mj-lt"/>
                        </a:rPr>
                        <a:t>13.979</a:t>
                      </a:r>
                    </a:p>
                  </a:txBody>
                  <a:tcPr marL="9525" marR="9525" marT="9525" marB="0" anchor="ctr"/>
                </a:tc>
                <a:tc>
                  <a:txBody>
                    <a:bodyPr/>
                    <a:lstStyle/>
                    <a:p>
                      <a:pPr algn="ctr" fontAlgn="b"/>
                      <a:r>
                        <a:rPr lang="pt-BR" sz="1600" b="0" i="0" u="none" strike="noStrike">
                          <a:solidFill>
                            <a:srgbClr val="000000"/>
                          </a:solidFill>
                          <a:effectLst/>
                          <a:latin typeface="+mj-lt"/>
                        </a:rPr>
                        <a:t>6,4%</a:t>
                      </a:r>
                    </a:p>
                  </a:txBody>
                  <a:tcPr marL="9525" marR="9525" marT="9525" marB="0" anchor="ctr"/>
                </a:tc>
                <a:tc>
                  <a:txBody>
                    <a:bodyPr/>
                    <a:lstStyle/>
                    <a:p>
                      <a:pPr algn="ctr" fontAlgn="b"/>
                      <a:r>
                        <a:rPr lang="pt-BR" sz="1600" b="0" i="0" u="none" strike="noStrike">
                          <a:solidFill>
                            <a:srgbClr val="000000"/>
                          </a:solidFill>
                          <a:effectLst/>
                          <a:latin typeface="+mj-lt"/>
                        </a:rPr>
                        <a:t>0</a:t>
                      </a:r>
                    </a:p>
                  </a:txBody>
                  <a:tcPr marL="9525" marR="9525" marT="9525" marB="0" anchor="ctr"/>
                </a:tc>
                <a:tc>
                  <a:txBody>
                    <a:bodyPr/>
                    <a:lstStyle/>
                    <a:p>
                      <a:pPr algn="ctr" fontAlgn="b"/>
                      <a:r>
                        <a:rPr lang="pt-BR" sz="1600" b="0" i="0" u="none" strike="noStrike">
                          <a:solidFill>
                            <a:srgbClr val="000000"/>
                          </a:solidFill>
                          <a:effectLst/>
                          <a:latin typeface="+mj-lt"/>
                        </a:rPr>
                        <a:t>9</a:t>
                      </a:r>
                    </a:p>
                  </a:txBody>
                  <a:tcPr marL="9525" marR="9525" marT="9525" marB="0" anchor="ctr"/>
                </a:tc>
                <a:tc>
                  <a:txBody>
                    <a:bodyPr/>
                    <a:lstStyle/>
                    <a:p>
                      <a:pPr algn="ctr" fontAlgn="b"/>
                      <a:r>
                        <a:rPr lang="pt-BR" sz="1600" b="0" i="0" u="none" strike="noStrike">
                          <a:solidFill>
                            <a:srgbClr val="000000"/>
                          </a:solidFill>
                          <a:effectLst/>
                          <a:latin typeface="+mj-lt"/>
                        </a:rPr>
                        <a:t>0,0%</a:t>
                      </a:r>
                    </a:p>
                  </a:txBody>
                  <a:tcPr marL="9525" marR="9525" marT="9525" marB="0" anchor="ctr"/>
                </a:tc>
                <a:tc>
                  <a:txBody>
                    <a:bodyPr/>
                    <a:lstStyle/>
                    <a:p>
                      <a:pPr algn="ctr" fontAlgn="b"/>
                      <a:r>
                        <a:rPr lang="pt-BR" sz="1600" b="0" i="0" u="none" strike="noStrike">
                          <a:solidFill>
                            <a:srgbClr val="000000"/>
                          </a:solidFill>
                          <a:effectLst/>
                          <a:latin typeface="+mj-lt"/>
                        </a:rPr>
                        <a:t>7.116</a:t>
                      </a:r>
                    </a:p>
                  </a:txBody>
                  <a:tcPr marL="9525" marR="9525" marT="9525" marB="0" anchor="ctr"/>
                </a:tc>
                <a:tc>
                  <a:txBody>
                    <a:bodyPr/>
                    <a:lstStyle/>
                    <a:p>
                      <a:pPr algn="ctr" fontAlgn="b"/>
                      <a:r>
                        <a:rPr lang="pt-BR" sz="1600" b="0" i="0" u="none" strike="noStrike">
                          <a:solidFill>
                            <a:srgbClr val="000000"/>
                          </a:solidFill>
                          <a:effectLst/>
                          <a:latin typeface="+mj-lt"/>
                        </a:rPr>
                        <a:t>80.114</a:t>
                      </a:r>
                    </a:p>
                  </a:txBody>
                  <a:tcPr marL="9525" marR="9525" marT="9525" marB="0" anchor="ctr"/>
                </a:tc>
                <a:tc>
                  <a:txBody>
                    <a:bodyPr/>
                    <a:lstStyle/>
                    <a:p>
                      <a:pPr algn="ctr" fontAlgn="b"/>
                      <a:r>
                        <a:rPr lang="pt-BR" sz="1600" b="0" i="0" u="none" strike="noStrike">
                          <a:solidFill>
                            <a:srgbClr val="000000"/>
                          </a:solidFill>
                          <a:effectLst/>
                          <a:latin typeface="+mj-lt"/>
                        </a:rPr>
                        <a:t>8,9%</a:t>
                      </a:r>
                    </a:p>
                  </a:txBody>
                  <a:tcPr marL="9525" marR="9525" marT="9525" marB="0" anchor="ctr"/>
                </a:tc>
                <a:extLst>
                  <a:ext uri="{0D108BD9-81ED-4DB2-BD59-A6C34878D82A}">
                    <a16:rowId xmlns:a16="http://schemas.microsoft.com/office/drawing/2014/main" val="1743036391"/>
                  </a:ext>
                </a:extLst>
              </a:tr>
              <a:tr h="397410">
                <a:tc>
                  <a:txBody>
                    <a:bodyPr/>
                    <a:lstStyle/>
                    <a:p>
                      <a:pPr algn="ctr" fontAlgn="b"/>
                      <a:r>
                        <a:rPr lang="pt-BR" sz="1600" u="none" strike="noStrike">
                          <a:effectLst/>
                          <a:latin typeface="+mj-lt"/>
                        </a:rPr>
                        <a:t>2021</a:t>
                      </a:r>
                      <a:endParaRPr lang="pt-BR" sz="1600" b="1" i="0" u="none" strike="noStrike">
                        <a:solidFill>
                          <a:srgbClr val="000000"/>
                        </a:solidFill>
                        <a:effectLst/>
                        <a:latin typeface="+mj-lt"/>
                      </a:endParaRPr>
                    </a:p>
                  </a:txBody>
                  <a:tcPr marL="9525" marR="9525" marT="9525" marB="0" anchor="ctr"/>
                </a:tc>
                <a:tc>
                  <a:txBody>
                    <a:bodyPr/>
                    <a:lstStyle/>
                    <a:p>
                      <a:pPr algn="ctr" fontAlgn="b"/>
                      <a:r>
                        <a:rPr lang="pt-BR" sz="1600" b="0" i="0" u="none" strike="noStrike">
                          <a:solidFill>
                            <a:srgbClr val="000000"/>
                          </a:solidFill>
                          <a:effectLst/>
                          <a:latin typeface="+mj-lt"/>
                        </a:rPr>
                        <a:t>4.425</a:t>
                      </a:r>
                    </a:p>
                  </a:txBody>
                  <a:tcPr marL="9525" marR="9525" marT="9525" marB="0" anchor="ctr"/>
                </a:tc>
                <a:tc>
                  <a:txBody>
                    <a:bodyPr/>
                    <a:lstStyle/>
                    <a:p>
                      <a:pPr algn="ctr" fontAlgn="b"/>
                      <a:r>
                        <a:rPr lang="pt-BR" sz="1600" b="0" i="0" u="none" strike="noStrike" dirty="0">
                          <a:solidFill>
                            <a:srgbClr val="000000"/>
                          </a:solidFill>
                          <a:effectLst/>
                          <a:latin typeface="+mj-lt"/>
                        </a:rPr>
                        <a:t>46.560</a:t>
                      </a:r>
                    </a:p>
                  </a:txBody>
                  <a:tcPr marL="9525" marR="9525" marT="9525" marB="0" anchor="ctr"/>
                </a:tc>
                <a:tc>
                  <a:txBody>
                    <a:bodyPr/>
                    <a:lstStyle/>
                    <a:p>
                      <a:pPr algn="ctr" fontAlgn="b"/>
                      <a:r>
                        <a:rPr lang="pt-BR" sz="1600" b="0" i="0" u="none" strike="noStrike">
                          <a:solidFill>
                            <a:srgbClr val="000000"/>
                          </a:solidFill>
                          <a:effectLst/>
                          <a:latin typeface="+mj-lt"/>
                        </a:rPr>
                        <a:t>9,5%</a:t>
                      </a:r>
                    </a:p>
                  </a:txBody>
                  <a:tcPr marL="9525" marR="9525" marT="9525" marB="0" anchor="ctr"/>
                </a:tc>
                <a:tc>
                  <a:txBody>
                    <a:bodyPr/>
                    <a:lstStyle/>
                    <a:p>
                      <a:pPr algn="ctr" fontAlgn="b"/>
                      <a:r>
                        <a:rPr lang="pt-BR" sz="1600" b="0" i="0" u="none" strike="noStrike">
                          <a:solidFill>
                            <a:srgbClr val="000000"/>
                          </a:solidFill>
                          <a:effectLst/>
                          <a:latin typeface="+mj-lt"/>
                        </a:rPr>
                        <a:t>2.009</a:t>
                      </a:r>
                    </a:p>
                  </a:txBody>
                  <a:tcPr marL="9525" marR="9525" marT="9525" marB="0" anchor="ctr"/>
                </a:tc>
                <a:tc>
                  <a:txBody>
                    <a:bodyPr/>
                    <a:lstStyle/>
                    <a:p>
                      <a:pPr algn="ctr" fontAlgn="b"/>
                      <a:r>
                        <a:rPr lang="pt-BR" sz="1600" b="0" i="0" u="none" strike="noStrike">
                          <a:solidFill>
                            <a:srgbClr val="000000"/>
                          </a:solidFill>
                          <a:effectLst/>
                          <a:latin typeface="+mj-lt"/>
                        </a:rPr>
                        <a:t>21.085</a:t>
                      </a:r>
                    </a:p>
                  </a:txBody>
                  <a:tcPr marL="9525" marR="9525" marT="9525" marB="0" anchor="ctr"/>
                </a:tc>
                <a:tc>
                  <a:txBody>
                    <a:bodyPr/>
                    <a:lstStyle/>
                    <a:p>
                      <a:pPr algn="ctr" fontAlgn="b"/>
                      <a:r>
                        <a:rPr lang="pt-BR" sz="1600" b="0" i="0" u="none" strike="noStrike">
                          <a:solidFill>
                            <a:srgbClr val="000000"/>
                          </a:solidFill>
                          <a:effectLst/>
                          <a:latin typeface="+mj-lt"/>
                        </a:rPr>
                        <a:t>9,5%</a:t>
                      </a:r>
                    </a:p>
                  </a:txBody>
                  <a:tcPr marL="9525" marR="9525" marT="9525" marB="0" anchor="ctr"/>
                </a:tc>
                <a:tc>
                  <a:txBody>
                    <a:bodyPr/>
                    <a:lstStyle/>
                    <a:p>
                      <a:pPr algn="ctr" fontAlgn="b"/>
                      <a:r>
                        <a:rPr lang="pt-BR" sz="1600" b="0" i="0" u="none" strike="noStrike">
                          <a:solidFill>
                            <a:srgbClr val="000000"/>
                          </a:solidFill>
                          <a:effectLst/>
                          <a:latin typeface="+mj-lt"/>
                        </a:rPr>
                        <a:t>963</a:t>
                      </a:r>
                    </a:p>
                  </a:txBody>
                  <a:tcPr marL="9525" marR="9525" marT="9525" marB="0" anchor="ctr"/>
                </a:tc>
                <a:tc>
                  <a:txBody>
                    <a:bodyPr/>
                    <a:lstStyle/>
                    <a:p>
                      <a:pPr algn="ctr" fontAlgn="b"/>
                      <a:r>
                        <a:rPr lang="pt-BR" sz="1600" b="0" i="0" u="none" strike="noStrike">
                          <a:solidFill>
                            <a:srgbClr val="000000"/>
                          </a:solidFill>
                          <a:effectLst/>
                          <a:latin typeface="+mj-lt"/>
                        </a:rPr>
                        <a:t>14.578</a:t>
                      </a:r>
                    </a:p>
                  </a:txBody>
                  <a:tcPr marL="9525" marR="9525" marT="9525" marB="0" anchor="ctr"/>
                </a:tc>
                <a:tc>
                  <a:txBody>
                    <a:bodyPr/>
                    <a:lstStyle/>
                    <a:p>
                      <a:pPr algn="ctr" fontAlgn="b"/>
                      <a:r>
                        <a:rPr lang="pt-BR" sz="1600" b="0" i="0" u="none" strike="noStrike">
                          <a:solidFill>
                            <a:srgbClr val="000000"/>
                          </a:solidFill>
                          <a:effectLst/>
                          <a:latin typeface="+mj-lt"/>
                        </a:rPr>
                        <a:t>6,6%</a:t>
                      </a:r>
                    </a:p>
                  </a:txBody>
                  <a:tcPr marL="9525" marR="9525" marT="9525" marB="0" anchor="ctr"/>
                </a:tc>
                <a:tc>
                  <a:txBody>
                    <a:bodyPr/>
                    <a:lstStyle/>
                    <a:p>
                      <a:pPr algn="ctr" fontAlgn="b"/>
                      <a:r>
                        <a:rPr lang="pt-BR" sz="1600" b="0" i="0" u="none" strike="noStrike">
                          <a:solidFill>
                            <a:srgbClr val="000000"/>
                          </a:solidFill>
                          <a:effectLst/>
                          <a:latin typeface="+mj-lt"/>
                        </a:rPr>
                        <a:t>0</a:t>
                      </a:r>
                    </a:p>
                  </a:txBody>
                  <a:tcPr marL="9525" marR="9525" marT="9525" marB="0" anchor="ctr"/>
                </a:tc>
                <a:tc>
                  <a:txBody>
                    <a:bodyPr/>
                    <a:lstStyle/>
                    <a:p>
                      <a:pPr algn="ctr" fontAlgn="b"/>
                      <a:r>
                        <a:rPr lang="pt-BR" sz="1600" b="0" i="0" u="none" strike="noStrike">
                          <a:solidFill>
                            <a:srgbClr val="000000"/>
                          </a:solidFill>
                          <a:effectLst/>
                          <a:latin typeface="+mj-lt"/>
                        </a:rPr>
                        <a:t>15</a:t>
                      </a:r>
                    </a:p>
                  </a:txBody>
                  <a:tcPr marL="9525" marR="9525" marT="9525" marB="0" anchor="ctr"/>
                </a:tc>
                <a:tc>
                  <a:txBody>
                    <a:bodyPr/>
                    <a:lstStyle/>
                    <a:p>
                      <a:pPr algn="ctr" fontAlgn="b"/>
                      <a:r>
                        <a:rPr lang="pt-BR" sz="1600" b="0" i="0" u="none" strike="noStrike">
                          <a:solidFill>
                            <a:srgbClr val="000000"/>
                          </a:solidFill>
                          <a:effectLst/>
                          <a:latin typeface="+mj-lt"/>
                        </a:rPr>
                        <a:t>0,0%</a:t>
                      </a:r>
                    </a:p>
                  </a:txBody>
                  <a:tcPr marL="9525" marR="9525" marT="9525" marB="0" anchor="ctr"/>
                </a:tc>
                <a:tc>
                  <a:txBody>
                    <a:bodyPr/>
                    <a:lstStyle/>
                    <a:p>
                      <a:pPr algn="ctr" fontAlgn="b"/>
                      <a:r>
                        <a:rPr lang="pt-BR" sz="1600" b="0" i="0" u="none" strike="noStrike">
                          <a:solidFill>
                            <a:srgbClr val="000000"/>
                          </a:solidFill>
                          <a:effectLst/>
                          <a:latin typeface="+mj-lt"/>
                        </a:rPr>
                        <a:t>7.397</a:t>
                      </a:r>
                    </a:p>
                  </a:txBody>
                  <a:tcPr marL="9525" marR="9525" marT="9525" marB="0" anchor="ctr"/>
                </a:tc>
                <a:tc>
                  <a:txBody>
                    <a:bodyPr/>
                    <a:lstStyle/>
                    <a:p>
                      <a:pPr algn="ctr" fontAlgn="b"/>
                      <a:r>
                        <a:rPr lang="pt-BR" sz="1600" b="0" i="0" u="none" strike="noStrike">
                          <a:solidFill>
                            <a:srgbClr val="000000"/>
                          </a:solidFill>
                          <a:effectLst/>
                          <a:latin typeface="+mj-lt"/>
                        </a:rPr>
                        <a:t>82.238</a:t>
                      </a:r>
                    </a:p>
                  </a:txBody>
                  <a:tcPr marL="9525" marR="9525" marT="9525" marB="0" anchor="ctr"/>
                </a:tc>
                <a:tc>
                  <a:txBody>
                    <a:bodyPr/>
                    <a:lstStyle/>
                    <a:p>
                      <a:pPr algn="ctr" fontAlgn="b"/>
                      <a:r>
                        <a:rPr lang="pt-BR" sz="1600" b="0" i="0" u="none" strike="noStrike">
                          <a:solidFill>
                            <a:srgbClr val="000000"/>
                          </a:solidFill>
                          <a:effectLst/>
                          <a:latin typeface="+mj-lt"/>
                        </a:rPr>
                        <a:t>9,0%</a:t>
                      </a:r>
                    </a:p>
                  </a:txBody>
                  <a:tcPr marL="9525" marR="9525" marT="9525" marB="0" anchor="ctr"/>
                </a:tc>
                <a:extLst>
                  <a:ext uri="{0D108BD9-81ED-4DB2-BD59-A6C34878D82A}">
                    <a16:rowId xmlns:a16="http://schemas.microsoft.com/office/drawing/2014/main" val="2302795403"/>
                  </a:ext>
                </a:extLst>
              </a:tr>
              <a:tr h="397410">
                <a:tc>
                  <a:txBody>
                    <a:bodyPr/>
                    <a:lstStyle/>
                    <a:p>
                      <a:pPr algn="ctr" fontAlgn="b"/>
                      <a:r>
                        <a:rPr lang="pt-BR" sz="1600" u="none" strike="noStrike" dirty="0">
                          <a:effectLst/>
                          <a:latin typeface="+mj-lt"/>
                        </a:rPr>
                        <a:t>2022</a:t>
                      </a:r>
                      <a:endParaRPr lang="pt-BR" sz="1600" b="1" i="0" u="none" strike="noStrike" dirty="0">
                        <a:solidFill>
                          <a:srgbClr val="000000"/>
                        </a:solidFill>
                        <a:effectLst/>
                        <a:latin typeface="+mj-lt"/>
                      </a:endParaRPr>
                    </a:p>
                  </a:txBody>
                  <a:tcPr marL="9525" marR="9525" marT="9525" marB="0" anchor="ctr"/>
                </a:tc>
                <a:tc>
                  <a:txBody>
                    <a:bodyPr/>
                    <a:lstStyle/>
                    <a:p>
                      <a:pPr algn="ctr" fontAlgn="b"/>
                      <a:r>
                        <a:rPr lang="pt-BR" sz="1600" b="0" i="0" u="none" strike="noStrike">
                          <a:solidFill>
                            <a:srgbClr val="000000"/>
                          </a:solidFill>
                          <a:effectLst/>
                          <a:latin typeface="+mj-lt"/>
                        </a:rPr>
                        <a:t>4.004</a:t>
                      </a:r>
                    </a:p>
                  </a:txBody>
                  <a:tcPr marL="9525" marR="9525" marT="9525" marB="0" anchor="ctr"/>
                </a:tc>
                <a:tc>
                  <a:txBody>
                    <a:bodyPr/>
                    <a:lstStyle/>
                    <a:p>
                      <a:pPr algn="ctr" fontAlgn="b"/>
                      <a:r>
                        <a:rPr lang="pt-BR" sz="1600" b="0" i="0" u="none" strike="noStrike">
                          <a:solidFill>
                            <a:srgbClr val="000000"/>
                          </a:solidFill>
                          <a:effectLst/>
                          <a:latin typeface="+mj-lt"/>
                        </a:rPr>
                        <a:t>45.294</a:t>
                      </a:r>
                    </a:p>
                  </a:txBody>
                  <a:tcPr marL="9525" marR="9525" marT="9525" marB="0" anchor="ctr"/>
                </a:tc>
                <a:tc>
                  <a:txBody>
                    <a:bodyPr/>
                    <a:lstStyle/>
                    <a:p>
                      <a:pPr algn="ctr" fontAlgn="b"/>
                      <a:r>
                        <a:rPr lang="pt-BR" sz="1600" b="0" i="0" u="none" strike="noStrike" dirty="0">
                          <a:solidFill>
                            <a:srgbClr val="000000"/>
                          </a:solidFill>
                          <a:effectLst/>
                          <a:latin typeface="+mj-lt"/>
                        </a:rPr>
                        <a:t>8,8%</a:t>
                      </a:r>
                    </a:p>
                  </a:txBody>
                  <a:tcPr marL="9525" marR="9525" marT="9525" marB="0" anchor="ctr"/>
                </a:tc>
                <a:tc>
                  <a:txBody>
                    <a:bodyPr/>
                    <a:lstStyle/>
                    <a:p>
                      <a:pPr algn="ctr" fontAlgn="b"/>
                      <a:r>
                        <a:rPr lang="pt-BR" sz="1600" b="0" i="0" u="none" strike="noStrike">
                          <a:solidFill>
                            <a:srgbClr val="000000"/>
                          </a:solidFill>
                          <a:effectLst/>
                          <a:latin typeface="+mj-lt"/>
                        </a:rPr>
                        <a:t>2.121</a:t>
                      </a:r>
                    </a:p>
                  </a:txBody>
                  <a:tcPr marL="9525" marR="9525" marT="9525" marB="0" anchor="ctr"/>
                </a:tc>
                <a:tc>
                  <a:txBody>
                    <a:bodyPr/>
                    <a:lstStyle/>
                    <a:p>
                      <a:pPr algn="ctr" fontAlgn="b"/>
                      <a:r>
                        <a:rPr lang="pt-BR" sz="1600" b="0" i="0" u="none" strike="noStrike">
                          <a:solidFill>
                            <a:srgbClr val="000000"/>
                          </a:solidFill>
                          <a:effectLst/>
                          <a:latin typeface="+mj-lt"/>
                        </a:rPr>
                        <a:t>22.926</a:t>
                      </a:r>
                    </a:p>
                  </a:txBody>
                  <a:tcPr marL="9525" marR="9525" marT="9525" marB="0" anchor="ctr"/>
                </a:tc>
                <a:tc>
                  <a:txBody>
                    <a:bodyPr/>
                    <a:lstStyle/>
                    <a:p>
                      <a:pPr algn="ctr" fontAlgn="b"/>
                      <a:r>
                        <a:rPr lang="pt-BR" sz="1600" b="0" i="0" u="none" strike="noStrike">
                          <a:solidFill>
                            <a:srgbClr val="000000"/>
                          </a:solidFill>
                          <a:effectLst/>
                          <a:latin typeface="+mj-lt"/>
                        </a:rPr>
                        <a:t>9,3%</a:t>
                      </a:r>
                    </a:p>
                  </a:txBody>
                  <a:tcPr marL="9525" marR="9525" marT="9525" marB="0" anchor="ctr"/>
                </a:tc>
                <a:tc>
                  <a:txBody>
                    <a:bodyPr/>
                    <a:lstStyle/>
                    <a:p>
                      <a:pPr algn="ctr" fontAlgn="b"/>
                      <a:r>
                        <a:rPr lang="pt-BR" sz="1600" b="0" i="0" u="none" strike="noStrike" dirty="0">
                          <a:solidFill>
                            <a:srgbClr val="000000"/>
                          </a:solidFill>
                          <a:effectLst/>
                          <a:latin typeface="+mj-lt"/>
                        </a:rPr>
                        <a:t>811</a:t>
                      </a:r>
                    </a:p>
                  </a:txBody>
                  <a:tcPr marL="9525" marR="9525" marT="9525" marB="0" anchor="ctr"/>
                </a:tc>
                <a:tc>
                  <a:txBody>
                    <a:bodyPr/>
                    <a:lstStyle/>
                    <a:p>
                      <a:pPr algn="ctr" fontAlgn="b"/>
                      <a:r>
                        <a:rPr lang="pt-BR" sz="1600" b="0" i="0" u="none" strike="noStrike">
                          <a:solidFill>
                            <a:srgbClr val="000000"/>
                          </a:solidFill>
                          <a:effectLst/>
                          <a:latin typeface="+mj-lt"/>
                        </a:rPr>
                        <a:t>14.080</a:t>
                      </a:r>
                    </a:p>
                  </a:txBody>
                  <a:tcPr marL="9525" marR="9525" marT="9525" marB="0" anchor="ctr"/>
                </a:tc>
                <a:tc>
                  <a:txBody>
                    <a:bodyPr/>
                    <a:lstStyle/>
                    <a:p>
                      <a:pPr algn="ctr" fontAlgn="b"/>
                      <a:r>
                        <a:rPr lang="pt-BR" sz="1600" b="0" i="0" u="none" strike="noStrike" dirty="0">
                          <a:solidFill>
                            <a:srgbClr val="000000"/>
                          </a:solidFill>
                          <a:effectLst/>
                          <a:latin typeface="+mj-lt"/>
                        </a:rPr>
                        <a:t>5,8%</a:t>
                      </a:r>
                    </a:p>
                  </a:txBody>
                  <a:tcPr marL="9525" marR="9525" marT="9525" marB="0" anchor="ctr"/>
                </a:tc>
                <a:tc>
                  <a:txBody>
                    <a:bodyPr/>
                    <a:lstStyle/>
                    <a:p>
                      <a:pPr algn="ctr" fontAlgn="b"/>
                      <a:r>
                        <a:rPr lang="pt-BR" sz="1600" b="0" i="0" u="none" strike="noStrike" dirty="0">
                          <a:solidFill>
                            <a:srgbClr val="000000"/>
                          </a:solidFill>
                          <a:effectLst/>
                          <a:latin typeface="+mj-lt"/>
                        </a:rPr>
                        <a:t>0</a:t>
                      </a:r>
                    </a:p>
                  </a:txBody>
                  <a:tcPr marL="9525" marR="9525" marT="9525" marB="0" anchor="ctr"/>
                </a:tc>
                <a:tc>
                  <a:txBody>
                    <a:bodyPr/>
                    <a:lstStyle/>
                    <a:p>
                      <a:pPr algn="ctr" fontAlgn="b"/>
                      <a:r>
                        <a:rPr lang="pt-BR" sz="1600" b="0" i="0" u="none" strike="noStrike" dirty="0">
                          <a:solidFill>
                            <a:srgbClr val="000000"/>
                          </a:solidFill>
                          <a:effectLst/>
                          <a:latin typeface="+mj-lt"/>
                        </a:rPr>
                        <a:t>67</a:t>
                      </a:r>
                    </a:p>
                  </a:txBody>
                  <a:tcPr marL="9525" marR="9525" marT="9525" marB="0" anchor="ctr"/>
                </a:tc>
                <a:tc>
                  <a:txBody>
                    <a:bodyPr/>
                    <a:lstStyle/>
                    <a:p>
                      <a:pPr algn="ctr" fontAlgn="b"/>
                      <a:r>
                        <a:rPr lang="pt-BR" sz="1600" b="0" i="0" u="none" strike="noStrike" dirty="0">
                          <a:solidFill>
                            <a:srgbClr val="000000"/>
                          </a:solidFill>
                          <a:effectLst/>
                          <a:latin typeface="+mj-lt"/>
                        </a:rPr>
                        <a:t>0,0%</a:t>
                      </a:r>
                    </a:p>
                  </a:txBody>
                  <a:tcPr marL="9525" marR="9525" marT="9525" marB="0" anchor="ctr"/>
                </a:tc>
                <a:tc>
                  <a:txBody>
                    <a:bodyPr/>
                    <a:lstStyle/>
                    <a:p>
                      <a:pPr algn="ctr" fontAlgn="b"/>
                      <a:r>
                        <a:rPr lang="pt-BR" sz="1600" b="0" i="0" u="none" strike="noStrike" dirty="0">
                          <a:solidFill>
                            <a:srgbClr val="000000"/>
                          </a:solidFill>
                          <a:effectLst/>
                          <a:latin typeface="+mj-lt"/>
                        </a:rPr>
                        <a:t>6.936</a:t>
                      </a:r>
                    </a:p>
                  </a:txBody>
                  <a:tcPr marL="9525" marR="9525" marT="9525" marB="0" anchor="ctr"/>
                </a:tc>
                <a:tc>
                  <a:txBody>
                    <a:bodyPr/>
                    <a:lstStyle/>
                    <a:p>
                      <a:pPr algn="ctr" fontAlgn="b"/>
                      <a:r>
                        <a:rPr lang="pt-BR" sz="1600" b="0" i="0" u="none" strike="noStrike" dirty="0">
                          <a:solidFill>
                            <a:srgbClr val="000000"/>
                          </a:solidFill>
                          <a:effectLst/>
                          <a:latin typeface="+mj-lt"/>
                        </a:rPr>
                        <a:t>82.367</a:t>
                      </a:r>
                    </a:p>
                  </a:txBody>
                  <a:tcPr marL="9525" marR="9525" marT="9525" marB="0" anchor="ctr"/>
                </a:tc>
                <a:tc>
                  <a:txBody>
                    <a:bodyPr/>
                    <a:lstStyle/>
                    <a:p>
                      <a:pPr algn="ctr" fontAlgn="b"/>
                      <a:r>
                        <a:rPr lang="pt-BR" sz="1600" b="0" i="0" u="none" strike="noStrike" dirty="0">
                          <a:solidFill>
                            <a:srgbClr val="000000"/>
                          </a:solidFill>
                          <a:effectLst/>
                          <a:latin typeface="+mj-lt"/>
                        </a:rPr>
                        <a:t>8,4%</a:t>
                      </a:r>
                    </a:p>
                  </a:txBody>
                  <a:tcPr marL="9525" marR="9525" marT="9525" marB="0" anchor="ctr"/>
                </a:tc>
                <a:extLst>
                  <a:ext uri="{0D108BD9-81ED-4DB2-BD59-A6C34878D82A}">
                    <a16:rowId xmlns:a16="http://schemas.microsoft.com/office/drawing/2014/main" val="2414766088"/>
                  </a:ext>
                </a:extLst>
              </a:tr>
              <a:tr h="581174">
                <a:tc>
                  <a:txBody>
                    <a:bodyPr/>
                    <a:lstStyle/>
                    <a:p>
                      <a:pPr algn="ctr" fontAlgn="b"/>
                      <a:r>
                        <a:rPr lang="pt-BR" sz="1600" b="1" i="0" u="none" strike="noStrike" dirty="0">
                          <a:solidFill>
                            <a:srgbClr val="000000"/>
                          </a:solidFill>
                          <a:effectLst/>
                          <a:latin typeface="+mj-lt"/>
                        </a:rPr>
                        <a:t>2016 x 2022</a:t>
                      </a:r>
                    </a:p>
                  </a:txBody>
                  <a:tcPr marL="9525" marR="9525" marT="9525" marB="0" anchor="ctr">
                    <a:solidFill>
                      <a:schemeClr val="accent1">
                        <a:lumMod val="60000"/>
                        <a:lumOff val="40000"/>
                      </a:schemeClr>
                    </a:solidFill>
                  </a:tcPr>
                </a:tc>
                <a:tc>
                  <a:txBody>
                    <a:bodyPr/>
                    <a:lstStyle/>
                    <a:p>
                      <a:pPr algn="ctr" fontAlgn="b"/>
                      <a:r>
                        <a:rPr lang="pt-BR" sz="1600" b="1" i="0" u="none" strike="noStrike" dirty="0">
                          <a:solidFill>
                            <a:srgbClr val="C00000"/>
                          </a:solidFill>
                          <a:effectLst/>
                          <a:latin typeface="+mj-lt"/>
                        </a:rPr>
                        <a:t>-17,3%</a:t>
                      </a:r>
                    </a:p>
                  </a:txBody>
                  <a:tcPr marL="9525" marR="9525" marT="9525" marB="0" anchor="ctr">
                    <a:solidFill>
                      <a:schemeClr val="accent1">
                        <a:lumMod val="60000"/>
                        <a:lumOff val="40000"/>
                      </a:schemeClr>
                    </a:solidFill>
                  </a:tcPr>
                </a:tc>
                <a:tc>
                  <a:txBody>
                    <a:bodyPr/>
                    <a:lstStyle/>
                    <a:p>
                      <a:pPr algn="ctr" fontAlgn="b"/>
                      <a:r>
                        <a:rPr lang="pt-BR" sz="1600" b="1" i="0" u="none" strike="noStrike" dirty="0">
                          <a:solidFill>
                            <a:srgbClr val="C00000"/>
                          </a:solidFill>
                          <a:effectLst/>
                          <a:latin typeface="+mj-lt"/>
                        </a:rPr>
                        <a:t>-7,6%</a:t>
                      </a:r>
                    </a:p>
                  </a:txBody>
                  <a:tcPr marL="9525" marR="9525" marT="9525" marB="0" anchor="ctr">
                    <a:solidFill>
                      <a:schemeClr val="accent1">
                        <a:lumMod val="60000"/>
                        <a:lumOff val="40000"/>
                      </a:schemeClr>
                    </a:solidFill>
                  </a:tcPr>
                </a:tc>
                <a:tc>
                  <a:txBody>
                    <a:bodyPr/>
                    <a:lstStyle/>
                    <a:p>
                      <a:pPr algn="ctr" fontAlgn="b"/>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i="0" u="none" strike="noStrike" dirty="0">
                          <a:solidFill>
                            <a:srgbClr val="000000"/>
                          </a:solidFill>
                          <a:effectLst/>
                          <a:latin typeface="+mj-lt"/>
                        </a:rPr>
                        <a:t>18,6%</a:t>
                      </a:r>
                    </a:p>
                  </a:txBody>
                  <a:tcPr marL="9525" marR="9525" marT="9525" marB="0" anchor="ctr">
                    <a:solidFill>
                      <a:schemeClr val="accent1">
                        <a:lumMod val="60000"/>
                        <a:lumOff val="40000"/>
                      </a:schemeClr>
                    </a:solidFill>
                  </a:tcPr>
                </a:tc>
                <a:tc>
                  <a:txBody>
                    <a:bodyPr/>
                    <a:lstStyle/>
                    <a:p>
                      <a:pPr algn="ctr" fontAlgn="b"/>
                      <a:r>
                        <a:rPr lang="pt-BR" sz="1600" b="1" i="0" u="none" strike="noStrike" dirty="0">
                          <a:solidFill>
                            <a:srgbClr val="000000"/>
                          </a:solidFill>
                          <a:effectLst/>
                          <a:latin typeface="+mj-lt"/>
                        </a:rPr>
                        <a:t>11,3%</a:t>
                      </a:r>
                    </a:p>
                  </a:txBody>
                  <a:tcPr marL="9525" marR="9525" marT="9525" marB="0" anchor="ctr">
                    <a:solidFill>
                      <a:schemeClr val="accent1">
                        <a:lumMod val="60000"/>
                        <a:lumOff val="40000"/>
                      </a:schemeClr>
                    </a:solidFill>
                  </a:tcPr>
                </a:tc>
                <a:tc>
                  <a:txBody>
                    <a:bodyPr/>
                    <a:lstStyle/>
                    <a:p>
                      <a:pPr algn="ctr" fontAlgn="b"/>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i="0" u="none" strike="noStrike" dirty="0">
                          <a:solidFill>
                            <a:srgbClr val="C00000"/>
                          </a:solidFill>
                          <a:effectLst/>
                          <a:latin typeface="+mj-lt"/>
                        </a:rPr>
                        <a:t>-2,8%</a:t>
                      </a:r>
                    </a:p>
                  </a:txBody>
                  <a:tcPr marL="9525" marR="9525" marT="9525" marB="0" anchor="ctr">
                    <a:solidFill>
                      <a:schemeClr val="accent1">
                        <a:lumMod val="60000"/>
                        <a:lumOff val="40000"/>
                      </a:schemeClr>
                    </a:solidFill>
                  </a:tcPr>
                </a:tc>
                <a:tc>
                  <a:txBody>
                    <a:bodyPr/>
                    <a:lstStyle/>
                    <a:p>
                      <a:pPr algn="ctr" fontAlgn="b"/>
                      <a:r>
                        <a:rPr lang="pt-BR" sz="1600" b="1" i="0" u="none" strike="noStrike" dirty="0">
                          <a:solidFill>
                            <a:srgbClr val="000000"/>
                          </a:solidFill>
                          <a:effectLst/>
                          <a:latin typeface="+mj-lt"/>
                        </a:rPr>
                        <a:t>32,7%</a:t>
                      </a:r>
                    </a:p>
                  </a:txBody>
                  <a:tcPr marL="9525" marR="9525" marT="9525" marB="0" anchor="ctr">
                    <a:solidFill>
                      <a:schemeClr val="accent1">
                        <a:lumMod val="60000"/>
                        <a:lumOff val="40000"/>
                      </a:schemeClr>
                    </a:solidFill>
                  </a:tcPr>
                </a:tc>
                <a:tc>
                  <a:txBody>
                    <a:bodyPr/>
                    <a:lstStyle/>
                    <a:p>
                      <a:pPr algn="ctr" fontAlgn="b"/>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tc>
                  <a:txBody>
                    <a:bodyPr/>
                    <a:lstStyle/>
                    <a:p>
                      <a:pPr algn="ctr" fontAlgn="b"/>
                      <a:r>
                        <a:rPr lang="pt-BR" sz="1600" b="1" i="0" u="none" strike="noStrike" dirty="0">
                          <a:solidFill>
                            <a:srgbClr val="C00000"/>
                          </a:solidFill>
                          <a:effectLst/>
                          <a:latin typeface="+mj-lt"/>
                        </a:rPr>
                        <a:t>-7,1%</a:t>
                      </a:r>
                    </a:p>
                  </a:txBody>
                  <a:tcPr marL="9525" marR="9525" marT="9525" marB="0" anchor="ctr">
                    <a:solidFill>
                      <a:schemeClr val="accent1">
                        <a:lumMod val="60000"/>
                        <a:lumOff val="40000"/>
                      </a:schemeClr>
                    </a:solidFill>
                  </a:tcPr>
                </a:tc>
                <a:tc>
                  <a:txBody>
                    <a:bodyPr/>
                    <a:lstStyle/>
                    <a:p>
                      <a:pPr algn="ctr" fontAlgn="b"/>
                      <a:r>
                        <a:rPr lang="pt-BR" sz="1600" b="1" i="0" u="none" strike="noStrike" dirty="0">
                          <a:solidFill>
                            <a:srgbClr val="000000"/>
                          </a:solidFill>
                          <a:effectLst/>
                          <a:latin typeface="+mj-lt"/>
                        </a:rPr>
                        <a:t>2,7%</a:t>
                      </a:r>
                    </a:p>
                  </a:txBody>
                  <a:tcPr marL="9525" marR="9525" marT="9525" marB="0" anchor="ctr">
                    <a:solidFill>
                      <a:schemeClr val="accent1">
                        <a:lumMod val="60000"/>
                        <a:lumOff val="40000"/>
                      </a:schemeClr>
                    </a:solidFill>
                  </a:tcPr>
                </a:tc>
                <a:tc>
                  <a:txBody>
                    <a:bodyPr/>
                    <a:lstStyle/>
                    <a:p>
                      <a:pPr algn="ctr" fontAlgn="b"/>
                      <a:endParaRPr lang="pt-BR" sz="1600" b="1" i="0" u="none" strike="noStrike" dirty="0">
                        <a:solidFill>
                          <a:srgbClr val="000000"/>
                        </a:solidFill>
                        <a:effectLst/>
                        <a:latin typeface="+mj-lt"/>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1766801921"/>
                  </a:ext>
                </a:extLst>
              </a:tr>
            </a:tbl>
          </a:graphicData>
        </a:graphic>
      </p:graphicFrame>
      <p:sp>
        <p:nvSpPr>
          <p:cNvPr id="4" name="CaixaDeTexto 3">
            <a:extLst>
              <a:ext uri="{FF2B5EF4-FFF2-40B4-BE49-F238E27FC236}">
                <a16:creationId xmlns:a16="http://schemas.microsoft.com/office/drawing/2014/main" id="{51ED3498-5E5A-0B7C-27E6-E519CD183E52}"/>
              </a:ext>
            </a:extLst>
          </p:cNvPr>
          <p:cNvSpPr txBox="1"/>
          <p:nvPr/>
        </p:nvSpPr>
        <p:spPr>
          <a:xfrm>
            <a:off x="453004" y="385894"/>
            <a:ext cx="11266415" cy="562062"/>
          </a:xfrm>
          <a:prstGeom prst="rect">
            <a:avLst/>
          </a:prstGeom>
        </p:spPr>
        <p:txBody>
          <a:bodyPr>
            <a:noAutofit/>
          </a:bodyPr>
          <a:lstStyle>
            <a:defPPr>
              <a:defRPr lang="pt-BR"/>
            </a:defPPr>
            <a:lvl1pPr>
              <a:lnSpc>
                <a:spcPct val="85000"/>
              </a:lnSpc>
              <a:spcBef>
                <a:spcPct val="0"/>
              </a:spcBef>
              <a:buNone/>
              <a:defRPr sz="4000" b="1" spc="-120" baseline="0">
                <a:solidFill>
                  <a:schemeClr val="accent1"/>
                </a:solidFill>
                <a:latin typeface="+mj-lt"/>
                <a:ea typeface="+mj-ea"/>
                <a:cs typeface="+mj-cs"/>
              </a:defRPr>
            </a:lvl1pPr>
          </a:lstStyle>
          <a:p>
            <a:r>
              <a:rPr lang="pt-BR" dirty="0"/>
              <a:t>Evolução do Número de Titulados</a:t>
            </a:r>
          </a:p>
        </p:txBody>
      </p:sp>
      <p:sp>
        <p:nvSpPr>
          <p:cNvPr id="2" name="CaixaDeTexto 1">
            <a:extLst>
              <a:ext uri="{FF2B5EF4-FFF2-40B4-BE49-F238E27FC236}">
                <a16:creationId xmlns:a16="http://schemas.microsoft.com/office/drawing/2014/main" id="{400F951D-C621-387C-1A9E-8E4725EAD760}"/>
              </a:ext>
            </a:extLst>
          </p:cNvPr>
          <p:cNvSpPr txBox="1"/>
          <p:nvPr/>
        </p:nvSpPr>
        <p:spPr>
          <a:xfrm>
            <a:off x="343949" y="6345501"/>
            <a:ext cx="11484528" cy="307777"/>
          </a:xfrm>
          <a:prstGeom prst="rect">
            <a:avLst/>
          </a:prstGeom>
          <a:noFill/>
        </p:spPr>
        <p:txBody>
          <a:bodyPr wrap="square" rtlCol="0">
            <a:spAutoFit/>
          </a:bodyPr>
          <a:lstStyle/>
          <a:p>
            <a:r>
              <a:rPr lang="pt-BR" sz="1400" dirty="0"/>
              <a:t>Fonte: </a:t>
            </a:r>
            <a:r>
              <a:rPr lang="pt-BR" sz="1400" dirty="0" err="1"/>
              <a:t>Geocapes</a:t>
            </a:r>
            <a:endParaRPr lang="pt-BR" sz="1400" dirty="0"/>
          </a:p>
        </p:txBody>
      </p:sp>
    </p:spTree>
    <p:extLst>
      <p:ext uri="{BB962C8B-B14F-4D97-AF65-F5344CB8AC3E}">
        <p14:creationId xmlns:p14="http://schemas.microsoft.com/office/powerpoint/2010/main" val="729532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419773"/>
            <a:ext cx="10772775" cy="1658198"/>
          </a:xfrm>
          <a:solidFill>
            <a:schemeClr val="accent1"/>
          </a:solidFill>
        </p:spPr>
        <p:txBody>
          <a:bodyPr>
            <a:normAutofit/>
          </a:bodyPr>
          <a:lstStyle/>
          <a:p>
            <a:r>
              <a:rPr lang="pt-BR" sz="5400" b="1" dirty="0">
                <a:solidFill>
                  <a:schemeClr val="bg1"/>
                </a:solidFill>
              </a:rPr>
              <a:t>As ICES e o Fomento à Pós-Graduação no País pela CAPES</a:t>
            </a:r>
          </a:p>
        </p:txBody>
      </p:sp>
    </p:spTree>
    <p:extLst>
      <p:ext uri="{BB962C8B-B14F-4D97-AF65-F5344CB8AC3E}">
        <p14:creationId xmlns:p14="http://schemas.microsoft.com/office/powerpoint/2010/main" val="3218734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807B9673-1661-E847-ABCE-1E29DA83AA84}"/>
              </a:ext>
            </a:extLst>
          </p:cNvPr>
          <p:cNvSpPr txBox="1"/>
          <p:nvPr/>
        </p:nvSpPr>
        <p:spPr>
          <a:xfrm>
            <a:off x="335560" y="192826"/>
            <a:ext cx="11016143" cy="1124258"/>
          </a:xfrm>
          <a:prstGeom prst="rect">
            <a:avLst/>
          </a:prstGeom>
        </p:spPr>
        <p:txBody>
          <a:bodyPr>
            <a:noAutofit/>
          </a:bodyPr>
          <a:lstStyle>
            <a:defPPr>
              <a:defRPr lang="pt-BR"/>
            </a:defPPr>
            <a:lvl1pPr>
              <a:lnSpc>
                <a:spcPct val="85000"/>
              </a:lnSpc>
              <a:spcBef>
                <a:spcPct val="0"/>
              </a:spcBef>
              <a:buNone/>
              <a:defRPr sz="4000" b="1" spc="-120" baseline="0">
                <a:solidFill>
                  <a:schemeClr val="accent1"/>
                </a:solidFill>
                <a:latin typeface="+mj-lt"/>
                <a:ea typeface="+mj-ea"/>
                <a:cs typeface="+mj-cs"/>
              </a:defRPr>
            </a:lvl1pPr>
          </a:lstStyle>
          <a:p>
            <a:r>
              <a:rPr lang="pt-BR" sz="3600" dirty="0"/>
              <a:t>Programa de Suporte à Pós-Graduação de Instituições Comunitárias de Ensino Particulares (PROSUC)</a:t>
            </a:r>
          </a:p>
        </p:txBody>
      </p:sp>
      <p:sp>
        <p:nvSpPr>
          <p:cNvPr id="4" name="CaixaDeTexto 3">
            <a:extLst>
              <a:ext uri="{FF2B5EF4-FFF2-40B4-BE49-F238E27FC236}">
                <a16:creationId xmlns:a16="http://schemas.microsoft.com/office/drawing/2014/main" id="{BC946605-E9B4-FB07-2DBD-E7E2A9C893CB}"/>
              </a:ext>
            </a:extLst>
          </p:cNvPr>
          <p:cNvSpPr txBox="1"/>
          <p:nvPr/>
        </p:nvSpPr>
        <p:spPr>
          <a:xfrm>
            <a:off x="339056" y="1326822"/>
            <a:ext cx="11012647" cy="4204356"/>
          </a:xfrm>
          <a:prstGeom prst="rect">
            <a:avLst/>
          </a:prstGeom>
          <a:noFill/>
        </p:spPr>
        <p:txBody>
          <a:bodyPr wrap="square">
            <a:spAutoFit/>
          </a:bodyPr>
          <a:lstStyle/>
          <a:p>
            <a:pPr marL="285750" indent="-285750">
              <a:lnSpc>
                <a:spcPct val="150000"/>
              </a:lnSpc>
              <a:buFont typeface="Arial" panose="020B0604020202020204" pitchFamily="34" charset="0"/>
              <a:buChar char="•"/>
            </a:pPr>
            <a:r>
              <a:rPr lang="pt-BR" kern="0" dirty="0">
                <a:effectLst/>
                <a:ea typeface="Calibri" panose="020F0502020204030204" pitchFamily="34" charset="0"/>
              </a:rPr>
              <a:t>No final de 2016 a CAPES instituiu um Grupo de Trabalho (GT) que apontou para a necessidade de mudanças no fomento às ICES com a finalidade de atender às especificidades destas instituições, conforme Lei nº 12.881/2013.</a:t>
            </a:r>
            <a:endParaRPr lang="pt-BR" kern="0" dirty="0">
              <a:ea typeface="Calibri" panose="020F0502020204030204" pitchFamily="34" charset="0"/>
            </a:endParaRPr>
          </a:p>
          <a:p>
            <a:pPr marL="285750" indent="-285750">
              <a:lnSpc>
                <a:spcPct val="150000"/>
              </a:lnSpc>
              <a:buFont typeface="Arial" panose="020B0604020202020204" pitchFamily="34" charset="0"/>
              <a:buChar char="•"/>
            </a:pPr>
            <a:r>
              <a:rPr lang="pt-BR" kern="0" dirty="0">
                <a:effectLst/>
                <a:ea typeface="Calibri" panose="020F0502020204030204" pitchFamily="34" charset="0"/>
              </a:rPr>
              <a:t>Resultado do GT: criação do PROSUC, instituído pela Portaria Capes nº 149/2017 e com vigência</a:t>
            </a:r>
            <a:r>
              <a:rPr lang="pt-BR" kern="0" dirty="0"/>
              <a:t> a partir de 1º de setembro de 2017, </a:t>
            </a:r>
            <a:r>
              <a:rPr lang="pt-BR" kern="0" dirty="0">
                <a:effectLst/>
                <a:ea typeface="Calibri" panose="020F0502020204030204" pitchFamily="34" charset="0"/>
              </a:rPr>
              <a:t>reestruturando o modelo de concessão de benefícios às ICES.</a:t>
            </a:r>
          </a:p>
          <a:p>
            <a:pPr marL="285750" indent="-285750">
              <a:lnSpc>
                <a:spcPct val="150000"/>
              </a:lnSpc>
              <a:buFont typeface="Arial" panose="020B0604020202020204" pitchFamily="34" charset="0"/>
              <a:buChar char="•"/>
            </a:pPr>
            <a:r>
              <a:rPr lang="pt-BR" kern="0" dirty="0">
                <a:effectLst/>
                <a:ea typeface="Calibri" panose="020F0502020204030204" pitchFamily="34" charset="0"/>
              </a:rPr>
              <a:t>Principais mudanças:</a:t>
            </a:r>
            <a:endParaRPr lang="pt-BR" dirty="0"/>
          </a:p>
          <a:p>
            <a:pPr marL="742950" lvl="1" indent="-285750">
              <a:lnSpc>
                <a:spcPct val="150000"/>
              </a:lnSpc>
              <a:buFont typeface="Wingdings" panose="05000000000000000000" pitchFamily="2" charset="2"/>
              <a:buChar char="§"/>
            </a:pPr>
            <a:r>
              <a:rPr lang="pt-BR" kern="0" dirty="0">
                <a:effectLst/>
                <a:ea typeface="Calibri" panose="020F0502020204030204" pitchFamily="34" charset="0"/>
              </a:rPr>
              <a:t>Concessão de auxílio para custeio de taxas escolares a todos os discentes beneficiários, incluindo os bolsistas. No PROSUP, as IES não recebiam este auxílio pelos bolsistas);</a:t>
            </a:r>
          </a:p>
          <a:p>
            <a:pPr marL="742950" lvl="1" indent="-285750">
              <a:lnSpc>
                <a:spcPct val="150000"/>
              </a:lnSpc>
              <a:buFont typeface="Wingdings" panose="05000000000000000000" pitchFamily="2" charset="2"/>
              <a:buChar char="§"/>
            </a:pPr>
            <a:r>
              <a:rPr lang="pt-BR" kern="0" dirty="0">
                <a:effectLst/>
                <a:ea typeface="Calibri" panose="020F0502020204030204" pitchFamily="34" charset="0"/>
              </a:rPr>
              <a:t>Incremento e diferenciação dos valores das taxas escolares entre os níveis de mestrado e doutorado, que passaram a ser de R$ 1.100,00 e R$ 1.400,00. No PROSUP, o valor das taxas escolares era de R$ 800,00 para ambos os níveis.</a:t>
            </a:r>
            <a:endParaRPr lang="pt-BR" dirty="0"/>
          </a:p>
        </p:txBody>
      </p:sp>
      <p:sp>
        <p:nvSpPr>
          <p:cNvPr id="10" name="CaixaDeTexto 9">
            <a:extLst>
              <a:ext uri="{FF2B5EF4-FFF2-40B4-BE49-F238E27FC236}">
                <a16:creationId xmlns:a16="http://schemas.microsoft.com/office/drawing/2014/main" id="{BB6FC53A-E2A4-CD1A-DA33-0DD64D4CA000}"/>
              </a:ext>
            </a:extLst>
          </p:cNvPr>
          <p:cNvSpPr txBox="1"/>
          <p:nvPr/>
        </p:nvSpPr>
        <p:spPr>
          <a:xfrm>
            <a:off x="2598140" y="5725120"/>
            <a:ext cx="6995720" cy="830997"/>
          </a:xfrm>
          <a:prstGeom prst="rect">
            <a:avLst/>
          </a:prstGeom>
          <a:solidFill>
            <a:schemeClr val="accent1"/>
          </a:solidFill>
          <a:ln>
            <a:noFill/>
          </a:ln>
        </p:spPr>
        <p:style>
          <a:lnRef idx="1">
            <a:schemeClr val="accent5"/>
          </a:lnRef>
          <a:fillRef idx="3">
            <a:schemeClr val="accent5"/>
          </a:fillRef>
          <a:effectRef idx="2">
            <a:schemeClr val="accent5"/>
          </a:effectRef>
          <a:fontRef idx="minor">
            <a:schemeClr val="lt1"/>
          </a:fontRef>
        </p:style>
        <p:txBody>
          <a:bodyPr wrap="square">
            <a:spAutoFit/>
          </a:bodyPr>
          <a:lstStyle/>
          <a:p>
            <a:pPr algn="ctr"/>
            <a:r>
              <a:rPr lang="pt-BR" sz="2400" b="1" i="0" u="none" strike="noStrike" dirty="0">
                <a:solidFill>
                  <a:schemeClr val="bg1"/>
                </a:solidFill>
                <a:effectLst/>
              </a:rPr>
              <a:t>Investimento anual adicional para implementação das mudanças: R$ 75,7 milhões (PROSUC e PROEX das ICES).</a:t>
            </a:r>
            <a:r>
              <a:rPr lang="pt-BR" sz="2400" b="1" dirty="0">
                <a:solidFill>
                  <a:schemeClr val="bg1"/>
                </a:solidFill>
              </a:rPr>
              <a:t> </a:t>
            </a:r>
          </a:p>
        </p:txBody>
      </p:sp>
    </p:spTree>
    <p:extLst>
      <p:ext uri="{BB962C8B-B14F-4D97-AF65-F5344CB8AC3E}">
        <p14:creationId xmlns:p14="http://schemas.microsoft.com/office/powerpoint/2010/main" val="2235366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aixaDeTexto 13">
            <a:extLst>
              <a:ext uri="{FF2B5EF4-FFF2-40B4-BE49-F238E27FC236}">
                <a16:creationId xmlns:a16="http://schemas.microsoft.com/office/drawing/2014/main" id="{F26C35C8-0B22-481B-0430-D629F50B2534}"/>
              </a:ext>
            </a:extLst>
          </p:cNvPr>
          <p:cNvSpPr txBox="1"/>
          <p:nvPr/>
        </p:nvSpPr>
        <p:spPr>
          <a:xfrm>
            <a:off x="964734" y="137813"/>
            <a:ext cx="10234574" cy="1200329"/>
          </a:xfrm>
          <a:prstGeom prst="rect">
            <a:avLst/>
          </a:prstGeom>
          <a:noFill/>
        </p:spPr>
        <p:txBody>
          <a:bodyPr wrap="square" rtlCol="0">
            <a:spAutoFit/>
          </a:bodyPr>
          <a:lstStyle/>
          <a:p>
            <a:r>
              <a:rPr lang="pt-BR" sz="3600" b="1" spc="-120" dirty="0">
                <a:solidFill>
                  <a:schemeClr val="accent1"/>
                </a:solidFill>
                <a:latin typeface="+mj-lt"/>
                <a:ea typeface="+mj-ea"/>
                <a:cs typeface="+mj-cs"/>
              </a:rPr>
              <a:t>Evolução do Número de Bolsas Concedidas no País pela DPB</a:t>
            </a:r>
          </a:p>
          <a:p>
            <a:r>
              <a:rPr lang="pt-BR" sz="3600" b="1" spc="-120" dirty="0">
                <a:solidFill>
                  <a:schemeClr val="accent1"/>
                </a:solidFill>
                <a:latin typeface="+mj-lt"/>
                <a:ea typeface="+mj-ea"/>
                <a:cs typeface="+mj-cs"/>
              </a:rPr>
              <a:t>Bolsas de Formação</a:t>
            </a:r>
          </a:p>
        </p:txBody>
      </p:sp>
      <p:sp>
        <p:nvSpPr>
          <p:cNvPr id="15" name="CaixaDeTexto 14">
            <a:extLst>
              <a:ext uri="{FF2B5EF4-FFF2-40B4-BE49-F238E27FC236}">
                <a16:creationId xmlns:a16="http://schemas.microsoft.com/office/drawing/2014/main" id="{E4B054EB-86D9-0548-5E27-A337320053C4}"/>
              </a:ext>
            </a:extLst>
          </p:cNvPr>
          <p:cNvSpPr txBox="1"/>
          <p:nvPr/>
        </p:nvSpPr>
        <p:spPr>
          <a:xfrm>
            <a:off x="978712" y="5422312"/>
            <a:ext cx="10304481" cy="307777"/>
          </a:xfrm>
          <a:prstGeom prst="rect">
            <a:avLst/>
          </a:prstGeom>
          <a:noFill/>
        </p:spPr>
        <p:txBody>
          <a:bodyPr wrap="square" rtlCol="0">
            <a:spAutoFit/>
          </a:bodyPr>
          <a:lstStyle/>
          <a:p>
            <a:r>
              <a:rPr lang="pt-BR" sz="1400" dirty="0"/>
              <a:t>Fonte: Dados Abertos Capes</a:t>
            </a:r>
          </a:p>
        </p:txBody>
      </p:sp>
      <p:graphicFrame>
        <p:nvGraphicFramePr>
          <p:cNvPr id="3" name="Tabela 2">
            <a:extLst>
              <a:ext uri="{FF2B5EF4-FFF2-40B4-BE49-F238E27FC236}">
                <a16:creationId xmlns:a16="http://schemas.microsoft.com/office/drawing/2014/main" id="{3D301CF7-17DF-44C1-52A9-2C385BFF95DF}"/>
              </a:ext>
            </a:extLst>
          </p:cNvPr>
          <p:cNvGraphicFramePr>
            <a:graphicFrameLocks noGrp="1"/>
          </p:cNvGraphicFramePr>
          <p:nvPr>
            <p:extLst>
              <p:ext uri="{D42A27DB-BD31-4B8C-83A1-F6EECF244321}">
                <p14:modId xmlns:p14="http://schemas.microsoft.com/office/powerpoint/2010/main" val="2602151560"/>
              </p:ext>
            </p:extLst>
          </p:nvPr>
        </p:nvGraphicFramePr>
        <p:xfrm>
          <a:off x="978712" y="1570731"/>
          <a:ext cx="10234575" cy="3772881"/>
        </p:xfrm>
        <a:graphic>
          <a:graphicData uri="http://schemas.openxmlformats.org/drawingml/2006/table">
            <a:tbl>
              <a:tblPr>
                <a:tableStyleId>{5C22544A-7EE6-4342-B048-85BDC9FD1C3A}</a:tableStyleId>
              </a:tblPr>
              <a:tblGrid>
                <a:gridCol w="1552518">
                  <a:extLst>
                    <a:ext uri="{9D8B030D-6E8A-4147-A177-3AD203B41FA5}">
                      <a16:colId xmlns:a16="http://schemas.microsoft.com/office/drawing/2014/main" val="1918440222"/>
                    </a:ext>
                  </a:extLst>
                </a:gridCol>
                <a:gridCol w="964673">
                  <a:extLst>
                    <a:ext uri="{9D8B030D-6E8A-4147-A177-3AD203B41FA5}">
                      <a16:colId xmlns:a16="http://schemas.microsoft.com/office/drawing/2014/main" val="614360529"/>
                    </a:ext>
                  </a:extLst>
                </a:gridCol>
                <a:gridCol w="964673">
                  <a:extLst>
                    <a:ext uri="{9D8B030D-6E8A-4147-A177-3AD203B41FA5}">
                      <a16:colId xmlns:a16="http://schemas.microsoft.com/office/drawing/2014/main" val="2917433112"/>
                    </a:ext>
                  </a:extLst>
                </a:gridCol>
                <a:gridCol w="964673">
                  <a:extLst>
                    <a:ext uri="{9D8B030D-6E8A-4147-A177-3AD203B41FA5}">
                      <a16:colId xmlns:a16="http://schemas.microsoft.com/office/drawing/2014/main" val="3016801096"/>
                    </a:ext>
                  </a:extLst>
                </a:gridCol>
                <a:gridCol w="964673">
                  <a:extLst>
                    <a:ext uri="{9D8B030D-6E8A-4147-A177-3AD203B41FA5}">
                      <a16:colId xmlns:a16="http://schemas.microsoft.com/office/drawing/2014/main" val="494941367"/>
                    </a:ext>
                  </a:extLst>
                </a:gridCol>
                <a:gridCol w="964673">
                  <a:extLst>
                    <a:ext uri="{9D8B030D-6E8A-4147-A177-3AD203B41FA5}">
                      <a16:colId xmlns:a16="http://schemas.microsoft.com/office/drawing/2014/main" val="3263269406"/>
                    </a:ext>
                  </a:extLst>
                </a:gridCol>
                <a:gridCol w="964673">
                  <a:extLst>
                    <a:ext uri="{9D8B030D-6E8A-4147-A177-3AD203B41FA5}">
                      <a16:colId xmlns:a16="http://schemas.microsoft.com/office/drawing/2014/main" val="3605329010"/>
                    </a:ext>
                  </a:extLst>
                </a:gridCol>
                <a:gridCol w="964673">
                  <a:extLst>
                    <a:ext uri="{9D8B030D-6E8A-4147-A177-3AD203B41FA5}">
                      <a16:colId xmlns:a16="http://schemas.microsoft.com/office/drawing/2014/main" val="3414535234"/>
                    </a:ext>
                  </a:extLst>
                </a:gridCol>
                <a:gridCol w="964673">
                  <a:extLst>
                    <a:ext uri="{9D8B030D-6E8A-4147-A177-3AD203B41FA5}">
                      <a16:colId xmlns:a16="http://schemas.microsoft.com/office/drawing/2014/main" val="1481882438"/>
                    </a:ext>
                  </a:extLst>
                </a:gridCol>
                <a:gridCol w="964673">
                  <a:extLst>
                    <a:ext uri="{9D8B030D-6E8A-4147-A177-3AD203B41FA5}">
                      <a16:colId xmlns:a16="http://schemas.microsoft.com/office/drawing/2014/main" val="748483454"/>
                    </a:ext>
                  </a:extLst>
                </a:gridCol>
              </a:tblGrid>
              <a:tr h="363964">
                <a:tc rowSpan="2">
                  <a:txBody>
                    <a:bodyPr/>
                    <a:lstStyle/>
                    <a:p>
                      <a:pPr algn="ctr" fontAlgn="b"/>
                      <a:r>
                        <a:rPr lang="pt-BR" sz="1600" b="1" u="none" strike="noStrike" dirty="0">
                          <a:effectLst/>
                        </a:rPr>
                        <a:t>Ano</a:t>
                      </a:r>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gridSpan="3">
                  <a:txBody>
                    <a:bodyPr/>
                    <a:lstStyle/>
                    <a:p>
                      <a:pPr algn="ctr" fontAlgn="b"/>
                      <a:r>
                        <a:rPr lang="pt-BR" sz="1600" b="1" u="none" strike="noStrike" dirty="0">
                          <a:effectLst/>
                        </a:rPr>
                        <a:t>MESTRADO</a:t>
                      </a:r>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gridSpan="3">
                  <a:txBody>
                    <a:bodyPr/>
                    <a:lstStyle/>
                    <a:p>
                      <a:pPr algn="ctr" fontAlgn="b"/>
                      <a:r>
                        <a:rPr lang="pt-BR" sz="1600" b="1" u="none" strike="noStrike" dirty="0">
                          <a:effectLst/>
                        </a:rPr>
                        <a:t>DOUTORADO</a:t>
                      </a:r>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tc gridSpan="3">
                  <a:txBody>
                    <a:bodyPr/>
                    <a:lstStyle/>
                    <a:p>
                      <a:pPr algn="ctr" fontAlgn="b"/>
                      <a:r>
                        <a:rPr lang="pt-BR" sz="1600" b="1" u="none" strike="noStrike">
                          <a:effectLst/>
                        </a:rPr>
                        <a:t>Total (ME+DO)</a:t>
                      </a:r>
                      <a:endParaRPr lang="pt-BR" sz="1600" b="1" i="0" u="none" strike="noStrike">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344435185"/>
                  </a:ext>
                </a:extLst>
              </a:tr>
              <a:tr h="363964">
                <a:tc vMerge="1">
                  <a:txBody>
                    <a:bodyPr/>
                    <a:lstStyle/>
                    <a:p>
                      <a:endParaRPr lang="pt-BR"/>
                    </a:p>
                  </a:txBody>
                  <a:tcPr/>
                </a:tc>
                <a:tc>
                  <a:txBody>
                    <a:bodyPr/>
                    <a:lstStyle/>
                    <a:p>
                      <a:pPr algn="ctr" fontAlgn="b"/>
                      <a:r>
                        <a:rPr lang="pt-BR" sz="1600" b="1" u="none" strike="noStrike">
                          <a:effectLst/>
                        </a:rPr>
                        <a:t>ICES</a:t>
                      </a:r>
                      <a:endParaRPr lang="pt-BR" sz="1600" b="1" i="0" u="none" strike="noStrike">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rPr>
                        <a:t>Total</a:t>
                      </a:r>
                      <a:endParaRPr lang="pt-BR" sz="1600" b="1" i="0" u="none" strike="noStrike">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rPr>
                        <a:t>% ICES</a:t>
                      </a:r>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rPr>
                        <a:t>ICES</a:t>
                      </a:r>
                      <a:endParaRPr lang="pt-BR" sz="1600" b="1" i="0" u="none" strike="noStrike">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rPr>
                        <a:t>Total</a:t>
                      </a:r>
                      <a:endParaRPr lang="pt-BR" sz="1600" b="1" i="0" u="none" strike="noStrike">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600" b="1" u="none" strike="noStrike">
                          <a:effectLst/>
                        </a:rPr>
                        <a:t>% ICES</a:t>
                      </a:r>
                      <a:endParaRPr lang="pt-BR" sz="1600" b="1" i="0" u="none" strike="noStrike">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rPr>
                        <a:t>ICES</a:t>
                      </a:r>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rPr>
                        <a:t>Total</a:t>
                      </a:r>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600" b="1" u="none" strike="noStrike" dirty="0">
                          <a:effectLst/>
                        </a:rPr>
                        <a:t>% ICES</a:t>
                      </a:r>
                      <a:endParaRPr lang="pt-BR" sz="16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2903977030"/>
                  </a:ext>
                </a:extLst>
              </a:tr>
              <a:tr h="363964">
                <a:tc>
                  <a:txBody>
                    <a:bodyPr/>
                    <a:lstStyle/>
                    <a:p>
                      <a:pPr algn="ctr" fontAlgn="ctr"/>
                      <a:r>
                        <a:rPr lang="pt-BR" sz="1600" u="none" strike="noStrike">
                          <a:effectLst/>
                        </a:rPr>
                        <a:t>2016</a:t>
                      </a:r>
                      <a:endParaRPr lang="pt-BR" sz="16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pt-BR" sz="1600" u="none" strike="noStrike">
                          <a:effectLst/>
                        </a:rPr>
                        <a:t>4.505</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47.849</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9,4%</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4.398</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43.188</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10,2%</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8.903</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91.037</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9,8%</a:t>
                      </a:r>
                      <a:endParaRPr lang="pt-BR"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92328981"/>
                  </a:ext>
                </a:extLst>
              </a:tr>
              <a:tr h="363964">
                <a:tc>
                  <a:txBody>
                    <a:bodyPr/>
                    <a:lstStyle/>
                    <a:p>
                      <a:pPr algn="ctr" fontAlgn="ctr"/>
                      <a:r>
                        <a:rPr lang="pt-BR" sz="1600" u="none" strike="noStrike">
                          <a:effectLst/>
                        </a:rPr>
                        <a:t>2017</a:t>
                      </a:r>
                      <a:endParaRPr lang="pt-BR" sz="16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pt-BR" sz="1600" u="none" strike="noStrike">
                          <a:effectLst/>
                        </a:rPr>
                        <a:t>4.351</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47.545</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9,2%</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4.512</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44.316</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10,2%</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8.863</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91.861</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9,6%</a:t>
                      </a:r>
                      <a:endParaRPr lang="pt-BR"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08510139"/>
                  </a:ext>
                </a:extLst>
              </a:tr>
              <a:tr h="363964">
                <a:tc>
                  <a:txBody>
                    <a:bodyPr/>
                    <a:lstStyle/>
                    <a:p>
                      <a:pPr algn="ctr" fontAlgn="ctr"/>
                      <a:r>
                        <a:rPr lang="pt-BR" sz="1600" u="none" strike="noStrike">
                          <a:effectLst/>
                        </a:rPr>
                        <a:t>2018</a:t>
                      </a:r>
                      <a:endParaRPr lang="pt-BR" sz="16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pt-BR" sz="1600" u="none" strike="noStrike">
                          <a:effectLst/>
                        </a:rPr>
                        <a:t>4.400</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47.506</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9,3%</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dirty="0">
                          <a:effectLst/>
                        </a:rPr>
                        <a:t>4.538</a:t>
                      </a:r>
                      <a:endParaRPr lang="pt-BR"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44.530</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10,2%</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8.938</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92.036</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9,7%</a:t>
                      </a:r>
                      <a:endParaRPr lang="pt-BR"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51776802"/>
                  </a:ext>
                </a:extLst>
              </a:tr>
              <a:tr h="363964">
                <a:tc>
                  <a:txBody>
                    <a:bodyPr/>
                    <a:lstStyle/>
                    <a:p>
                      <a:pPr algn="ctr" fontAlgn="ctr"/>
                      <a:r>
                        <a:rPr lang="pt-BR" sz="1600" u="none" strike="noStrike">
                          <a:effectLst/>
                        </a:rPr>
                        <a:t>2019</a:t>
                      </a:r>
                      <a:endParaRPr lang="pt-BR" sz="16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pt-BR" sz="1600" u="none" strike="noStrike">
                          <a:effectLst/>
                        </a:rPr>
                        <a:t>4.171</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44.238</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dirty="0">
                          <a:effectLst/>
                        </a:rPr>
                        <a:t>9,4%</a:t>
                      </a:r>
                      <a:endParaRPr lang="pt-BR"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4.490</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43.327</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10,4%</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8.661</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87.565</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9,9%</a:t>
                      </a:r>
                      <a:endParaRPr lang="pt-BR"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53244489"/>
                  </a:ext>
                </a:extLst>
              </a:tr>
              <a:tr h="363964">
                <a:tc>
                  <a:txBody>
                    <a:bodyPr/>
                    <a:lstStyle/>
                    <a:p>
                      <a:pPr algn="ctr" fontAlgn="ctr"/>
                      <a:r>
                        <a:rPr lang="pt-BR" sz="1600" u="none" strike="noStrike">
                          <a:effectLst/>
                        </a:rPr>
                        <a:t>2020</a:t>
                      </a:r>
                      <a:endParaRPr lang="pt-BR" sz="16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pt-BR" sz="1600" u="none" strike="noStrike">
                          <a:effectLst/>
                        </a:rPr>
                        <a:t>3.964</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43.501</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9,1%</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4.622</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46.110</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10,0%</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8.586</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89.611</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9,6%</a:t>
                      </a:r>
                      <a:endParaRPr lang="pt-BR"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376669276"/>
                  </a:ext>
                </a:extLst>
              </a:tr>
              <a:tr h="363964">
                <a:tc>
                  <a:txBody>
                    <a:bodyPr/>
                    <a:lstStyle/>
                    <a:p>
                      <a:pPr algn="ctr" fontAlgn="ctr"/>
                      <a:r>
                        <a:rPr lang="pt-BR" sz="1600" u="none" strike="noStrike">
                          <a:effectLst/>
                        </a:rPr>
                        <a:t>2021</a:t>
                      </a:r>
                      <a:endParaRPr lang="pt-BR" sz="16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pt-BR" sz="1600" u="none" strike="noStrike">
                          <a:effectLst/>
                        </a:rPr>
                        <a:t>3.703</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42.139</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8,8%</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4.509</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47.006</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9,6%</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8.212</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89.145</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9,2%</a:t>
                      </a:r>
                      <a:endParaRPr lang="pt-BR"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05746584"/>
                  </a:ext>
                </a:extLst>
              </a:tr>
              <a:tr h="363964">
                <a:tc>
                  <a:txBody>
                    <a:bodyPr/>
                    <a:lstStyle/>
                    <a:p>
                      <a:pPr algn="ctr" fontAlgn="ctr"/>
                      <a:r>
                        <a:rPr lang="pt-BR" sz="1600" u="none" strike="noStrike">
                          <a:effectLst/>
                        </a:rPr>
                        <a:t>2022</a:t>
                      </a:r>
                      <a:endParaRPr lang="pt-BR" sz="16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pt-BR" sz="1600" u="none" strike="noStrike">
                          <a:effectLst/>
                        </a:rPr>
                        <a:t>3.881</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44.019</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8,8%</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4.851</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50.699</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9,6%</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8.732</a:t>
                      </a:r>
                      <a:endParaRPr lang="pt-BR" sz="16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dirty="0">
                          <a:effectLst/>
                        </a:rPr>
                        <a:t>94.718</a:t>
                      </a:r>
                      <a:endParaRPr lang="pt-BR" sz="16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pt-BR" sz="1600" u="none" strike="noStrike">
                          <a:effectLst/>
                        </a:rPr>
                        <a:t>9,2%</a:t>
                      </a:r>
                      <a:endParaRPr lang="pt-BR"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25921191"/>
                  </a:ext>
                </a:extLst>
              </a:tr>
              <a:tr h="494143">
                <a:tc>
                  <a:txBody>
                    <a:bodyPr/>
                    <a:lstStyle/>
                    <a:p>
                      <a:pPr algn="ctr" fontAlgn="ctr"/>
                      <a:r>
                        <a:rPr lang="pt-BR" sz="1600" b="1" u="none" strike="noStrike">
                          <a:effectLst/>
                        </a:rPr>
                        <a:t>Variação no período</a:t>
                      </a:r>
                      <a:endParaRPr lang="pt-BR" sz="1600" b="1" i="0" u="none" strike="noStrike">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600" b="0" i="0" u="none" strike="noStrike" dirty="0">
                          <a:solidFill>
                            <a:srgbClr val="C00000"/>
                          </a:solidFill>
                          <a:effectLst/>
                          <a:latin typeface="Calibri" panose="020F0502020204030204" pitchFamily="34" charset="0"/>
                        </a:rPr>
                        <a:t>-13,9%</a:t>
                      </a:r>
                    </a:p>
                  </a:txBody>
                  <a:tcPr marL="9525" marR="9525" marT="9525" marB="0" anchor="ctr">
                    <a:solidFill>
                      <a:schemeClr val="accent1">
                        <a:lumMod val="60000"/>
                        <a:lumOff val="40000"/>
                      </a:schemeClr>
                    </a:solidFill>
                  </a:tcPr>
                </a:tc>
                <a:tc>
                  <a:txBody>
                    <a:bodyPr/>
                    <a:lstStyle/>
                    <a:p>
                      <a:pPr algn="ctr" fontAlgn="b"/>
                      <a:r>
                        <a:rPr lang="pt-BR" sz="1600" b="0" i="0" u="none" strike="noStrike" dirty="0">
                          <a:solidFill>
                            <a:srgbClr val="C00000"/>
                          </a:solidFill>
                          <a:effectLst/>
                          <a:latin typeface="Calibri" panose="020F0502020204030204" pitchFamily="34" charset="0"/>
                        </a:rPr>
                        <a:t>-8,0%</a:t>
                      </a:r>
                    </a:p>
                  </a:txBody>
                  <a:tcPr marL="9525" marR="9525" marT="9525" marB="0" anchor="ctr">
                    <a:solidFill>
                      <a:schemeClr val="accent1">
                        <a:lumMod val="60000"/>
                        <a:lumOff val="40000"/>
                      </a:schemeClr>
                    </a:solidFill>
                  </a:tcPr>
                </a:tc>
                <a:tc>
                  <a:txBody>
                    <a:bodyPr/>
                    <a:lstStyle/>
                    <a:p>
                      <a:pPr algn="ctr" fontAlgn="b"/>
                      <a:endParaRPr lang="pt-BR" sz="1600" b="0"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600" b="0" i="0" u="none" strike="noStrike" dirty="0">
                          <a:solidFill>
                            <a:srgbClr val="000000"/>
                          </a:solidFill>
                          <a:effectLst/>
                          <a:latin typeface="Calibri" panose="020F0502020204030204" pitchFamily="34" charset="0"/>
                        </a:rPr>
                        <a:t>10,3%</a:t>
                      </a:r>
                    </a:p>
                  </a:txBody>
                  <a:tcPr marL="9525" marR="9525" marT="9525" marB="0" anchor="ctr">
                    <a:solidFill>
                      <a:schemeClr val="accent1">
                        <a:lumMod val="60000"/>
                        <a:lumOff val="40000"/>
                      </a:schemeClr>
                    </a:solidFill>
                  </a:tcPr>
                </a:tc>
                <a:tc>
                  <a:txBody>
                    <a:bodyPr/>
                    <a:lstStyle/>
                    <a:p>
                      <a:pPr algn="ctr" fontAlgn="b"/>
                      <a:r>
                        <a:rPr lang="pt-BR" sz="1600" b="0" i="0" u="none" strike="noStrike" dirty="0">
                          <a:solidFill>
                            <a:srgbClr val="000000"/>
                          </a:solidFill>
                          <a:effectLst/>
                          <a:latin typeface="Calibri" panose="020F0502020204030204" pitchFamily="34" charset="0"/>
                        </a:rPr>
                        <a:t>17,4%</a:t>
                      </a:r>
                    </a:p>
                  </a:txBody>
                  <a:tcPr marL="9525" marR="9525" marT="9525" marB="0" anchor="ctr">
                    <a:solidFill>
                      <a:schemeClr val="accent1">
                        <a:lumMod val="60000"/>
                        <a:lumOff val="40000"/>
                      </a:schemeClr>
                    </a:solidFill>
                  </a:tcPr>
                </a:tc>
                <a:tc>
                  <a:txBody>
                    <a:bodyPr/>
                    <a:lstStyle/>
                    <a:p>
                      <a:pPr algn="ctr" fontAlgn="b"/>
                      <a:endParaRPr lang="pt-BR" sz="1600" b="0"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a:txBody>
                    <a:bodyPr/>
                    <a:lstStyle/>
                    <a:p>
                      <a:pPr algn="ctr" fontAlgn="b"/>
                      <a:r>
                        <a:rPr lang="pt-BR" sz="1600" b="0" i="0" u="none" strike="noStrike" dirty="0">
                          <a:solidFill>
                            <a:srgbClr val="C00000"/>
                          </a:solidFill>
                          <a:effectLst/>
                          <a:latin typeface="Calibri" panose="020F0502020204030204" pitchFamily="34" charset="0"/>
                        </a:rPr>
                        <a:t>-1,9%</a:t>
                      </a:r>
                    </a:p>
                  </a:txBody>
                  <a:tcPr marL="9525" marR="9525" marT="9525" marB="0" anchor="ctr">
                    <a:solidFill>
                      <a:schemeClr val="accent1">
                        <a:lumMod val="60000"/>
                        <a:lumOff val="40000"/>
                      </a:schemeClr>
                    </a:solidFill>
                  </a:tcPr>
                </a:tc>
                <a:tc>
                  <a:txBody>
                    <a:bodyPr/>
                    <a:lstStyle/>
                    <a:p>
                      <a:pPr algn="ctr" fontAlgn="b"/>
                      <a:r>
                        <a:rPr lang="pt-BR" sz="1600" b="0" i="0" u="none" strike="noStrike" dirty="0">
                          <a:solidFill>
                            <a:srgbClr val="000000"/>
                          </a:solidFill>
                          <a:effectLst/>
                          <a:latin typeface="Calibri" panose="020F0502020204030204" pitchFamily="34" charset="0"/>
                        </a:rPr>
                        <a:t>4,0%</a:t>
                      </a:r>
                    </a:p>
                  </a:txBody>
                  <a:tcPr marL="9525" marR="9525" marT="9525" marB="0" anchor="ctr">
                    <a:solidFill>
                      <a:schemeClr val="accent1">
                        <a:lumMod val="60000"/>
                        <a:lumOff val="40000"/>
                      </a:schemeClr>
                    </a:solidFill>
                  </a:tcPr>
                </a:tc>
                <a:tc>
                  <a:txBody>
                    <a:bodyPr/>
                    <a:lstStyle/>
                    <a:p>
                      <a:pPr algn="ctr" fontAlgn="b"/>
                      <a:r>
                        <a:rPr lang="pt-BR" sz="1400" b="0" u="none" strike="noStrike" dirty="0">
                          <a:effectLst/>
                        </a:rPr>
                        <a:t> </a:t>
                      </a:r>
                      <a:endParaRPr lang="pt-BR" sz="1400" b="0" i="0" u="none" strike="noStrike" dirty="0">
                        <a:solidFill>
                          <a:srgbClr val="000000"/>
                        </a:solidFill>
                        <a:effectLst/>
                        <a:latin typeface="Calibri" panose="020F0502020204030204" pitchFamily="34" charset="0"/>
                      </a:endParaRPr>
                    </a:p>
                  </a:txBody>
                  <a:tcPr marL="9525" marR="9525" marT="9525" marB="0" anchor="b">
                    <a:solidFill>
                      <a:schemeClr val="accent1">
                        <a:lumMod val="60000"/>
                        <a:lumOff val="40000"/>
                      </a:schemeClr>
                    </a:solidFill>
                  </a:tcPr>
                </a:tc>
                <a:extLst>
                  <a:ext uri="{0D108BD9-81ED-4DB2-BD59-A6C34878D82A}">
                    <a16:rowId xmlns:a16="http://schemas.microsoft.com/office/drawing/2014/main" val="3757889589"/>
                  </a:ext>
                </a:extLst>
              </a:tr>
            </a:tbl>
          </a:graphicData>
        </a:graphic>
      </p:graphicFrame>
      <p:sp>
        <p:nvSpPr>
          <p:cNvPr id="2" name="CaixaDeTexto 1">
            <a:extLst>
              <a:ext uri="{FF2B5EF4-FFF2-40B4-BE49-F238E27FC236}">
                <a16:creationId xmlns:a16="http://schemas.microsoft.com/office/drawing/2014/main" id="{8EB87EF4-90C3-DA14-F19D-9256CD8C5DF8}"/>
              </a:ext>
            </a:extLst>
          </p:cNvPr>
          <p:cNvSpPr txBox="1"/>
          <p:nvPr/>
        </p:nvSpPr>
        <p:spPr>
          <a:xfrm>
            <a:off x="8615493" y="5651389"/>
            <a:ext cx="3288485" cy="646331"/>
          </a:xfrm>
          <a:prstGeom prst="rect">
            <a:avLst/>
          </a:prstGeom>
          <a:noFill/>
        </p:spPr>
        <p:txBody>
          <a:bodyPr wrap="square" rtlCol="0">
            <a:spAutoFit/>
          </a:bodyPr>
          <a:lstStyle/>
          <a:p>
            <a:pPr algn="ctr"/>
            <a:r>
              <a:rPr lang="pt-BR" b="1" dirty="0"/>
              <a:t>Previsão Bolsas Formação 2023: 100,7 mil</a:t>
            </a:r>
          </a:p>
        </p:txBody>
      </p:sp>
    </p:spTree>
    <p:extLst>
      <p:ext uri="{BB962C8B-B14F-4D97-AF65-F5344CB8AC3E}">
        <p14:creationId xmlns:p14="http://schemas.microsoft.com/office/powerpoint/2010/main" val="32003495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abela 12">
            <a:extLst>
              <a:ext uri="{FF2B5EF4-FFF2-40B4-BE49-F238E27FC236}">
                <a16:creationId xmlns:a16="http://schemas.microsoft.com/office/drawing/2014/main" id="{C8AA898F-DEC4-F459-F1BC-B321DCAC5882}"/>
              </a:ext>
            </a:extLst>
          </p:cNvPr>
          <p:cNvGraphicFramePr>
            <a:graphicFrameLocks noGrp="1"/>
          </p:cNvGraphicFramePr>
          <p:nvPr>
            <p:extLst>
              <p:ext uri="{D42A27DB-BD31-4B8C-83A1-F6EECF244321}">
                <p14:modId xmlns:p14="http://schemas.microsoft.com/office/powerpoint/2010/main" val="3082692312"/>
              </p:ext>
            </p:extLst>
          </p:nvPr>
        </p:nvGraphicFramePr>
        <p:xfrm>
          <a:off x="2929155" y="1610686"/>
          <a:ext cx="6038676" cy="3868014"/>
        </p:xfrm>
        <a:graphic>
          <a:graphicData uri="http://schemas.openxmlformats.org/drawingml/2006/table">
            <a:tbl>
              <a:tblPr>
                <a:tableStyleId>{5C22544A-7EE6-4342-B048-85BDC9FD1C3A}</a:tableStyleId>
              </a:tblPr>
              <a:tblGrid>
                <a:gridCol w="1509669">
                  <a:extLst>
                    <a:ext uri="{9D8B030D-6E8A-4147-A177-3AD203B41FA5}">
                      <a16:colId xmlns:a16="http://schemas.microsoft.com/office/drawing/2014/main" val="2172618739"/>
                    </a:ext>
                  </a:extLst>
                </a:gridCol>
                <a:gridCol w="1509669">
                  <a:extLst>
                    <a:ext uri="{9D8B030D-6E8A-4147-A177-3AD203B41FA5}">
                      <a16:colId xmlns:a16="http://schemas.microsoft.com/office/drawing/2014/main" val="3822697611"/>
                    </a:ext>
                  </a:extLst>
                </a:gridCol>
                <a:gridCol w="1509669">
                  <a:extLst>
                    <a:ext uri="{9D8B030D-6E8A-4147-A177-3AD203B41FA5}">
                      <a16:colId xmlns:a16="http://schemas.microsoft.com/office/drawing/2014/main" val="921764026"/>
                    </a:ext>
                  </a:extLst>
                </a:gridCol>
                <a:gridCol w="1509669">
                  <a:extLst>
                    <a:ext uri="{9D8B030D-6E8A-4147-A177-3AD203B41FA5}">
                      <a16:colId xmlns:a16="http://schemas.microsoft.com/office/drawing/2014/main" val="2236286791"/>
                    </a:ext>
                  </a:extLst>
                </a:gridCol>
              </a:tblGrid>
              <a:tr h="367761">
                <a:tc rowSpan="2">
                  <a:txBody>
                    <a:bodyPr/>
                    <a:lstStyle/>
                    <a:p>
                      <a:pPr algn="ctr" fontAlgn="b"/>
                      <a:r>
                        <a:rPr lang="pt-BR" sz="1800" b="1" i="0" u="none" strike="noStrike" dirty="0">
                          <a:solidFill>
                            <a:srgbClr val="000000"/>
                          </a:solidFill>
                          <a:effectLst/>
                          <a:latin typeface="+mj-lt"/>
                          <a:cs typeface="Calibri" panose="020F0502020204030204" pitchFamily="34" charset="0"/>
                        </a:rPr>
                        <a:t>Ano</a:t>
                      </a:r>
                    </a:p>
                  </a:txBody>
                  <a:tcPr marL="9525" marR="9525" marT="9525" marB="0" anchor="ctr">
                    <a:solidFill>
                      <a:schemeClr val="accent1">
                        <a:lumMod val="60000"/>
                        <a:lumOff val="40000"/>
                      </a:schemeClr>
                    </a:solidFill>
                  </a:tcPr>
                </a:tc>
                <a:tc gridSpan="3">
                  <a:txBody>
                    <a:bodyPr/>
                    <a:lstStyle/>
                    <a:p>
                      <a:pPr algn="ctr" fontAlgn="b"/>
                      <a:r>
                        <a:rPr lang="pt-BR" sz="1800" b="1" i="0" u="none" strike="noStrike" dirty="0">
                          <a:solidFill>
                            <a:srgbClr val="000000"/>
                          </a:solidFill>
                          <a:effectLst/>
                          <a:latin typeface="+mj-lt"/>
                          <a:cs typeface="Calibri" panose="020F0502020204030204" pitchFamily="34" charset="0"/>
                        </a:rPr>
                        <a:t>Pós-Doutorado</a:t>
                      </a:r>
                    </a:p>
                  </a:txBody>
                  <a:tcPr marL="9525" marR="9525" marT="9525" marB="0" anchor="ctr">
                    <a:solidFill>
                      <a:schemeClr val="accent1">
                        <a:lumMod val="60000"/>
                        <a:lumOff val="40000"/>
                      </a:schemeClr>
                    </a:solidFill>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2061144767"/>
                  </a:ext>
                </a:extLst>
              </a:tr>
              <a:tr h="367761">
                <a:tc vMerge="1">
                  <a:txBody>
                    <a:bodyPr/>
                    <a:lstStyle/>
                    <a:p>
                      <a:endParaRPr lang="pt-BR"/>
                    </a:p>
                  </a:txBody>
                  <a:tcPr/>
                </a:tc>
                <a:tc>
                  <a:txBody>
                    <a:bodyPr/>
                    <a:lstStyle/>
                    <a:p>
                      <a:pPr algn="ctr" fontAlgn="b"/>
                      <a:r>
                        <a:rPr lang="pt-BR" sz="1800" b="1" i="0" u="none" strike="noStrike">
                          <a:solidFill>
                            <a:srgbClr val="000000"/>
                          </a:solidFill>
                          <a:effectLst/>
                          <a:latin typeface="+mj-lt"/>
                          <a:cs typeface="Calibri" panose="020F0502020204030204" pitchFamily="34" charset="0"/>
                        </a:rPr>
                        <a:t>ICES</a:t>
                      </a:r>
                    </a:p>
                  </a:txBody>
                  <a:tcPr marL="9525" marR="9525" marT="9525" marB="0" anchor="ctr">
                    <a:solidFill>
                      <a:schemeClr val="accent1">
                        <a:lumMod val="60000"/>
                        <a:lumOff val="40000"/>
                      </a:schemeClr>
                    </a:solidFill>
                  </a:tcPr>
                </a:tc>
                <a:tc>
                  <a:txBody>
                    <a:bodyPr/>
                    <a:lstStyle/>
                    <a:p>
                      <a:pPr algn="ctr" fontAlgn="b"/>
                      <a:r>
                        <a:rPr lang="pt-BR" sz="1800" b="1" i="0" u="none" strike="noStrike">
                          <a:solidFill>
                            <a:srgbClr val="000000"/>
                          </a:solidFill>
                          <a:effectLst/>
                          <a:latin typeface="+mj-lt"/>
                          <a:cs typeface="Calibri" panose="020F0502020204030204" pitchFamily="34" charset="0"/>
                        </a:rPr>
                        <a:t>Total</a:t>
                      </a:r>
                    </a:p>
                  </a:txBody>
                  <a:tcPr marL="9525" marR="9525" marT="9525" marB="0" anchor="ctr">
                    <a:solidFill>
                      <a:schemeClr val="accent1">
                        <a:lumMod val="60000"/>
                        <a:lumOff val="40000"/>
                      </a:schemeClr>
                    </a:solidFill>
                  </a:tcPr>
                </a:tc>
                <a:tc>
                  <a:txBody>
                    <a:bodyPr/>
                    <a:lstStyle/>
                    <a:p>
                      <a:pPr algn="ctr" fontAlgn="b"/>
                      <a:r>
                        <a:rPr lang="pt-BR" sz="1800" b="1" i="0" u="none" strike="noStrike">
                          <a:solidFill>
                            <a:srgbClr val="000000"/>
                          </a:solidFill>
                          <a:effectLst/>
                          <a:latin typeface="+mj-lt"/>
                          <a:cs typeface="Calibri" panose="020F0502020204030204" pitchFamily="34" charset="0"/>
                        </a:rPr>
                        <a:t>% ICES</a:t>
                      </a:r>
                    </a:p>
                  </a:txBody>
                  <a:tcPr marL="9525" marR="9525" marT="9525" marB="0" anchor="ctr">
                    <a:solidFill>
                      <a:schemeClr val="accent1">
                        <a:lumMod val="60000"/>
                        <a:lumOff val="40000"/>
                      </a:schemeClr>
                    </a:solidFill>
                  </a:tcPr>
                </a:tc>
                <a:extLst>
                  <a:ext uri="{0D108BD9-81ED-4DB2-BD59-A6C34878D82A}">
                    <a16:rowId xmlns:a16="http://schemas.microsoft.com/office/drawing/2014/main" val="950574576"/>
                  </a:ext>
                </a:extLst>
              </a:tr>
              <a:tr h="367761">
                <a:tc>
                  <a:txBody>
                    <a:bodyPr/>
                    <a:lstStyle/>
                    <a:p>
                      <a:pPr algn="ctr" fontAlgn="ctr"/>
                      <a:r>
                        <a:rPr lang="pt-BR" sz="1800" b="0" i="0" u="none" strike="noStrike" dirty="0">
                          <a:solidFill>
                            <a:srgbClr val="000000"/>
                          </a:solidFill>
                          <a:effectLst/>
                          <a:latin typeface="+mj-lt"/>
                          <a:cs typeface="Calibri" panose="020F0502020204030204" pitchFamily="34" charset="0"/>
                        </a:rPr>
                        <a:t>2016</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435</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6.999</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6,2%</a:t>
                      </a:r>
                    </a:p>
                  </a:txBody>
                  <a:tcPr marL="9525" marR="9525" marT="9525" marB="0" anchor="ctr"/>
                </a:tc>
                <a:extLst>
                  <a:ext uri="{0D108BD9-81ED-4DB2-BD59-A6C34878D82A}">
                    <a16:rowId xmlns:a16="http://schemas.microsoft.com/office/drawing/2014/main" val="2204856904"/>
                  </a:ext>
                </a:extLst>
              </a:tr>
              <a:tr h="367761">
                <a:tc>
                  <a:txBody>
                    <a:bodyPr/>
                    <a:lstStyle/>
                    <a:p>
                      <a:pPr algn="ctr" fontAlgn="ctr"/>
                      <a:r>
                        <a:rPr lang="pt-BR" sz="1800" b="0" i="0" u="none" strike="noStrike" dirty="0">
                          <a:solidFill>
                            <a:srgbClr val="000000"/>
                          </a:solidFill>
                          <a:effectLst/>
                          <a:latin typeface="+mj-lt"/>
                          <a:cs typeface="Calibri" panose="020F0502020204030204" pitchFamily="34" charset="0"/>
                        </a:rPr>
                        <a:t>2017</a:t>
                      </a:r>
                    </a:p>
                  </a:txBody>
                  <a:tcPr marL="9525" marR="9525" marT="9525" marB="0" anchor="ctr"/>
                </a:tc>
                <a:tc>
                  <a:txBody>
                    <a:bodyPr/>
                    <a:lstStyle/>
                    <a:p>
                      <a:pPr algn="ctr" fontAlgn="b"/>
                      <a:r>
                        <a:rPr lang="pt-BR" sz="1800" b="0" i="0" u="none" strike="noStrike" dirty="0">
                          <a:solidFill>
                            <a:srgbClr val="000000"/>
                          </a:solidFill>
                          <a:effectLst/>
                          <a:latin typeface="+mj-lt"/>
                          <a:cs typeface="Calibri" panose="020F0502020204030204" pitchFamily="34" charset="0"/>
                        </a:rPr>
                        <a:t>412</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7.168</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5,7%</a:t>
                      </a:r>
                    </a:p>
                  </a:txBody>
                  <a:tcPr marL="9525" marR="9525" marT="9525" marB="0" anchor="ctr"/>
                </a:tc>
                <a:extLst>
                  <a:ext uri="{0D108BD9-81ED-4DB2-BD59-A6C34878D82A}">
                    <a16:rowId xmlns:a16="http://schemas.microsoft.com/office/drawing/2014/main" val="1295813426"/>
                  </a:ext>
                </a:extLst>
              </a:tr>
              <a:tr h="367761">
                <a:tc>
                  <a:txBody>
                    <a:bodyPr/>
                    <a:lstStyle/>
                    <a:p>
                      <a:pPr algn="ctr" fontAlgn="ctr"/>
                      <a:r>
                        <a:rPr lang="pt-BR" sz="1800" b="0" i="0" u="none" strike="noStrike" dirty="0">
                          <a:solidFill>
                            <a:srgbClr val="000000"/>
                          </a:solidFill>
                          <a:effectLst/>
                          <a:latin typeface="+mj-lt"/>
                          <a:cs typeface="Calibri" panose="020F0502020204030204" pitchFamily="34" charset="0"/>
                        </a:rPr>
                        <a:t>2018</a:t>
                      </a:r>
                    </a:p>
                  </a:txBody>
                  <a:tcPr marL="9525" marR="9525" marT="9525" marB="0" anchor="ctr"/>
                </a:tc>
                <a:tc>
                  <a:txBody>
                    <a:bodyPr/>
                    <a:lstStyle/>
                    <a:p>
                      <a:pPr algn="ctr" fontAlgn="b"/>
                      <a:r>
                        <a:rPr lang="pt-BR" sz="1800" b="0" i="0" u="none" strike="noStrike" dirty="0">
                          <a:solidFill>
                            <a:srgbClr val="000000"/>
                          </a:solidFill>
                          <a:effectLst/>
                          <a:latin typeface="+mj-lt"/>
                          <a:cs typeface="Calibri" panose="020F0502020204030204" pitchFamily="34" charset="0"/>
                        </a:rPr>
                        <a:t>425</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7.075</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6,0%</a:t>
                      </a:r>
                    </a:p>
                  </a:txBody>
                  <a:tcPr marL="9525" marR="9525" marT="9525" marB="0" anchor="ctr"/>
                </a:tc>
                <a:extLst>
                  <a:ext uri="{0D108BD9-81ED-4DB2-BD59-A6C34878D82A}">
                    <a16:rowId xmlns:a16="http://schemas.microsoft.com/office/drawing/2014/main" val="404004143"/>
                  </a:ext>
                </a:extLst>
              </a:tr>
              <a:tr h="367761">
                <a:tc>
                  <a:txBody>
                    <a:bodyPr/>
                    <a:lstStyle/>
                    <a:p>
                      <a:pPr algn="ctr" fontAlgn="ctr"/>
                      <a:r>
                        <a:rPr lang="pt-BR" sz="1800" b="0" i="0" u="none" strike="noStrike">
                          <a:solidFill>
                            <a:srgbClr val="000000"/>
                          </a:solidFill>
                          <a:effectLst/>
                          <a:latin typeface="+mj-lt"/>
                          <a:cs typeface="Calibri" panose="020F0502020204030204" pitchFamily="34" charset="0"/>
                        </a:rPr>
                        <a:t>2019</a:t>
                      </a:r>
                    </a:p>
                  </a:txBody>
                  <a:tcPr marL="9525" marR="9525" marT="9525" marB="0" anchor="ctr"/>
                </a:tc>
                <a:tc>
                  <a:txBody>
                    <a:bodyPr/>
                    <a:lstStyle/>
                    <a:p>
                      <a:pPr algn="ctr" fontAlgn="b"/>
                      <a:r>
                        <a:rPr lang="pt-BR" sz="1800" b="0" i="0" u="none" strike="noStrike" dirty="0">
                          <a:solidFill>
                            <a:srgbClr val="000000"/>
                          </a:solidFill>
                          <a:effectLst/>
                          <a:latin typeface="+mj-lt"/>
                          <a:cs typeface="Calibri" panose="020F0502020204030204" pitchFamily="34" charset="0"/>
                        </a:rPr>
                        <a:t>391</a:t>
                      </a:r>
                    </a:p>
                  </a:txBody>
                  <a:tcPr marL="9525" marR="9525" marT="9525" marB="0" anchor="ctr"/>
                </a:tc>
                <a:tc>
                  <a:txBody>
                    <a:bodyPr/>
                    <a:lstStyle/>
                    <a:p>
                      <a:pPr algn="ctr" fontAlgn="b"/>
                      <a:r>
                        <a:rPr lang="pt-BR" sz="1800" b="0" i="0" u="none" strike="noStrike" dirty="0">
                          <a:solidFill>
                            <a:srgbClr val="000000"/>
                          </a:solidFill>
                          <a:effectLst/>
                          <a:latin typeface="+mj-lt"/>
                          <a:cs typeface="Calibri" panose="020F0502020204030204" pitchFamily="34" charset="0"/>
                        </a:rPr>
                        <a:t>6.237</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6,3%</a:t>
                      </a:r>
                    </a:p>
                  </a:txBody>
                  <a:tcPr marL="9525" marR="9525" marT="9525" marB="0" anchor="ctr"/>
                </a:tc>
                <a:extLst>
                  <a:ext uri="{0D108BD9-81ED-4DB2-BD59-A6C34878D82A}">
                    <a16:rowId xmlns:a16="http://schemas.microsoft.com/office/drawing/2014/main" val="740885614"/>
                  </a:ext>
                </a:extLst>
              </a:tr>
              <a:tr h="367761">
                <a:tc>
                  <a:txBody>
                    <a:bodyPr/>
                    <a:lstStyle/>
                    <a:p>
                      <a:pPr algn="ctr" fontAlgn="ctr"/>
                      <a:r>
                        <a:rPr lang="pt-BR" sz="1800" b="0" i="0" u="none" strike="noStrike" dirty="0">
                          <a:solidFill>
                            <a:srgbClr val="000000"/>
                          </a:solidFill>
                          <a:effectLst/>
                          <a:latin typeface="+mj-lt"/>
                          <a:cs typeface="Calibri" panose="020F0502020204030204" pitchFamily="34" charset="0"/>
                        </a:rPr>
                        <a:t>2020</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330</a:t>
                      </a:r>
                    </a:p>
                  </a:txBody>
                  <a:tcPr marL="9525" marR="9525" marT="9525" marB="0" anchor="ctr"/>
                </a:tc>
                <a:tc>
                  <a:txBody>
                    <a:bodyPr/>
                    <a:lstStyle/>
                    <a:p>
                      <a:pPr algn="ctr" fontAlgn="b"/>
                      <a:r>
                        <a:rPr lang="pt-BR" sz="1800" b="0" i="0" u="none" strike="noStrike" dirty="0">
                          <a:solidFill>
                            <a:srgbClr val="000000"/>
                          </a:solidFill>
                          <a:effectLst/>
                          <a:latin typeface="+mj-lt"/>
                          <a:cs typeface="Calibri" panose="020F0502020204030204" pitchFamily="34" charset="0"/>
                        </a:rPr>
                        <a:t>5.281</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6,2%</a:t>
                      </a:r>
                    </a:p>
                  </a:txBody>
                  <a:tcPr marL="9525" marR="9525" marT="9525" marB="0" anchor="ctr"/>
                </a:tc>
                <a:extLst>
                  <a:ext uri="{0D108BD9-81ED-4DB2-BD59-A6C34878D82A}">
                    <a16:rowId xmlns:a16="http://schemas.microsoft.com/office/drawing/2014/main" val="1743036391"/>
                  </a:ext>
                </a:extLst>
              </a:tr>
              <a:tr h="367761">
                <a:tc>
                  <a:txBody>
                    <a:bodyPr/>
                    <a:lstStyle/>
                    <a:p>
                      <a:pPr algn="ctr" fontAlgn="ctr"/>
                      <a:r>
                        <a:rPr lang="pt-BR" sz="1800" b="0" i="0" u="none" strike="noStrike">
                          <a:solidFill>
                            <a:srgbClr val="000000"/>
                          </a:solidFill>
                          <a:effectLst/>
                          <a:latin typeface="+mj-lt"/>
                          <a:cs typeface="Calibri" panose="020F0502020204030204" pitchFamily="34" charset="0"/>
                        </a:rPr>
                        <a:t>2021</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242</a:t>
                      </a:r>
                    </a:p>
                  </a:txBody>
                  <a:tcPr marL="9525" marR="9525" marT="9525" marB="0" anchor="ctr"/>
                </a:tc>
                <a:tc>
                  <a:txBody>
                    <a:bodyPr/>
                    <a:lstStyle/>
                    <a:p>
                      <a:pPr algn="ctr" fontAlgn="b"/>
                      <a:r>
                        <a:rPr lang="pt-BR" sz="1800" b="0" i="0" u="none" strike="noStrike" dirty="0">
                          <a:solidFill>
                            <a:srgbClr val="000000"/>
                          </a:solidFill>
                          <a:effectLst/>
                          <a:latin typeface="+mj-lt"/>
                          <a:cs typeface="Calibri" panose="020F0502020204030204" pitchFamily="34" charset="0"/>
                        </a:rPr>
                        <a:t>4.113</a:t>
                      </a:r>
                    </a:p>
                  </a:txBody>
                  <a:tcPr marL="9525" marR="9525" marT="9525" marB="0" anchor="ctr"/>
                </a:tc>
                <a:tc>
                  <a:txBody>
                    <a:bodyPr/>
                    <a:lstStyle/>
                    <a:p>
                      <a:pPr algn="ctr" fontAlgn="b"/>
                      <a:r>
                        <a:rPr lang="pt-BR" sz="1800" b="0" i="0" u="none" strike="noStrike" dirty="0">
                          <a:solidFill>
                            <a:srgbClr val="000000"/>
                          </a:solidFill>
                          <a:effectLst/>
                          <a:latin typeface="+mj-lt"/>
                          <a:cs typeface="Calibri" panose="020F0502020204030204" pitchFamily="34" charset="0"/>
                        </a:rPr>
                        <a:t>5,9%</a:t>
                      </a:r>
                    </a:p>
                  </a:txBody>
                  <a:tcPr marL="9525" marR="9525" marT="9525" marB="0" anchor="ctr"/>
                </a:tc>
                <a:extLst>
                  <a:ext uri="{0D108BD9-81ED-4DB2-BD59-A6C34878D82A}">
                    <a16:rowId xmlns:a16="http://schemas.microsoft.com/office/drawing/2014/main" val="2302795403"/>
                  </a:ext>
                </a:extLst>
              </a:tr>
              <a:tr h="367761">
                <a:tc>
                  <a:txBody>
                    <a:bodyPr/>
                    <a:lstStyle/>
                    <a:p>
                      <a:pPr algn="ctr" fontAlgn="ctr"/>
                      <a:r>
                        <a:rPr lang="pt-BR" sz="1800" b="0" i="0" u="none" strike="noStrike">
                          <a:solidFill>
                            <a:srgbClr val="000000"/>
                          </a:solidFill>
                          <a:effectLst/>
                          <a:latin typeface="+mj-lt"/>
                          <a:cs typeface="Calibri" panose="020F0502020204030204" pitchFamily="34" charset="0"/>
                        </a:rPr>
                        <a:t>2022</a:t>
                      </a:r>
                    </a:p>
                  </a:txBody>
                  <a:tcPr marL="9525" marR="9525" marT="9525" marB="0" anchor="ctr"/>
                </a:tc>
                <a:tc>
                  <a:txBody>
                    <a:bodyPr/>
                    <a:lstStyle/>
                    <a:p>
                      <a:pPr algn="ctr" fontAlgn="b"/>
                      <a:r>
                        <a:rPr lang="pt-BR" sz="1800" b="0" i="0" u="none" strike="noStrike">
                          <a:solidFill>
                            <a:srgbClr val="000000"/>
                          </a:solidFill>
                          <a:effectLst/>
                          <a:latin typeface="+mj-lt"/>
                          <a:cs typeface="Calibri" panose="020F0502020204030204" pitchFamily="34" charset="0"/>
                        </a:rPr>
                        <a:t>241</a:t>
                      </a:r>
                    </a:p>
                  </a:txBody>
                  <a:tcPr marL="9525" marR="9525" marT="9525" marB="0" anchor="ctr"/>
                </a:tc>
                <a:tc>
                  <a:txBody>
                    <a:bodyPr/>
                    <a:lstStyle/>
                    <a:p>
                      <a:pPr algn="ctr" fontAlgn="b"/>
                      <a:r>
                        <a:rPr lang="pt-BR" sz="1800" b="0" i="0" u="none" strike="noStrike" dirty="0">
                          <a:solidFill>
                            <a:srgbClr val="000000"/>
                          </a:solidFill>
                          <a:effectLst/>
                          <a:latin typeface="+mj-lt"/>
                          <a:cs typeface="Calibri" panose="020F0502020204030204" pitchFamily="34" charset="0"/>
                        </a:rPr>
                        <a:t>3.542</a:t>
                      </a:r>
                    </a:p>
                  </a:txBody>
                  <a:tcPr marL="9525" marR="9525" marT="9525" marB="0" anchor="ctr"/>
                </a:tc>
                <a:tc>
                  <a:txBody>
                    <a:bodyPr/>
                    <a:lstStyle/>
                    <a:p>
                      <a:pPr algn="ctr" fontAlgn="b"/>
                      <a:r>
                        <a:rPr lang="pt-BR" sz="1800" b="0" i="0" u="none" strike="noStrike" dirty="0">
                          <a:solidFill>
                            <a:srgbClr val="000000"/>
                          </a:solidFill>
                          <a:effectLst/>
                          <a:latin typeface="+mj-lt"/>
                          <a:cs typeface="Calibri" panose="020F0502020204030204" pitchFamily="34" charset="0"/>
                        </a:rPr>
                        <a:t>6,8%</a:t>
                      </a:r>
                    </a:p>
                  </a:txBody>
                  <a:tcPr marL="9525" marR="9525" marT="9525" marB="0" anchor="ctr"/>
                </a:tc>
                <a:extLst>
                  <a:ext uri="{0D108BD9-81ED-4DB2-BD59-A6C34878D82A}">
                    <a16:rowId xmlns:a16="http://schemas.microsoft.com/office/drawing/2014/main" val="2414766088"/>
                  </a:ext>
                </a:extLst>
              </a:tr>
              <a:tr h="493146">
                <a:tc>
                  <a:txBody>
                    <a:bodyPr/>
                    <a:lstStyle/>
                    <a:p>
                      <a:pPr algn="ctr" fontAlgn="ctr"/>
                      <a:r>
                        <a:rPr lang="pt-BR" sz="1800" b="1" i="0" u="none" strike="noStrike" dirty="0">
                          <a:solidFill>
                            <a:srgbClr val="000000"/>
                          </a:solidFill>
                          <a:effectLst/>
                          <a:latin typeface="+mj-lt"/>
                          <a:cs typeface="Calibri" panose="020F0502020204030204" pitchFamily="34" charset="0"/>
                        </a:rPr>
                        <a:t>Variação no período</a:t>
                      </a:r>
                    </a:p>
                  </a:txBody>
                  <a:tcPr marL="9525" marR="9525" marT="9525" marB="0" anchor="ctr">
                    <a:solidFill>
                      <a:schemeClr val="accent1">
                        <a:lumMod val="60000"/>
                        <a:lumOff val="40000"/>
                      </a:schemeClr>
                    </a:solidFill>
                  </a:tcPr>
                </a:tc>
                <a:tc>
                  <a:txBody>
                    <a:bodyPr/>
                    <a:lstStyle/>
                    <a:p>
                      <a:pPr algn="ctr" fontAlgn="b"/>
                      <a:r>
                        <a:rPr lang="pt-BR" sz="1800" b="0" i="0" u="none" strike="noStrike">
                          <a:solidFill>
                            <a:srgbClr val="C00000"/>
                          </a:solidFill>
                          <a:effectLst/>
                          <a:latin typeface="Calibri" panose="020F0502020204030204" pitchFamily="34" charset="0"/>
                        </a:rPr>
                        <a:t>-44,6%</a:t>
                      </a:r>
                    </a:p>
                  </a:txBody>
                  <a:tcPr marL="9525" marR="9525" marT="9525" marB="0" anchor="ctr">
                    <a:solidFill>
                      <a:schemeClr val="accent1">
                        <a:lumMod val="60000"/>
                        <a:lumOff val="40000"/>
                      </a:schemeClr>
                    </a:solidFill>
                  </a:tcPr>
                </a:tc>
                <a:tc>
                  <a:txBody>
                    <a:bodyPr/>
                    <a:lstStyle/>
                    <a:p>
                      <a:pPr algn="ctr" fontAlgn="b"/>
                      <a:r>
                        <a:rPr lang="pt-BR" sz="1800" b="0" i="0" u="none" strike="noStrike" dirty="0">
                          <a:solidFill>
                            <a:srgbClr val="C00000"/>
                          </a:solidFill>
                          <a:effectLst/>
                          <a:latin typeface="Calibri" panose="020F0502020204030204" pitchFamily="34" charset="0"/>
                        </a:rPr>
                        <a:t>-49,4%</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mj-lt"/>
                          <a:cs typeface="Calibri" panose="020F0502020204030204" pitchFamily="34" charset="0"/>
                        </a:rPr>
                        <a:t> </a:t>
                      </a:r>
                    </a:p>
                  </a:txBody>
                  <a:tcPr marL="9525" marR="9525" marT="9525" marB="0" anchor="ctr">
                    <a:solidFill>
                      <a:schemeClr val="accent1">
                        <a:lumMod val="60000"/>
                        <a:lumOff val="40000"/>
                      </a:schemeClr>
                    </a:solidFill>
                  </a:tcPr>
                </a:tc>
                <a:extLst>
                  <a:ext uri="{0D108BD9-81ED-4DB2-BD59-A6C34878D82A}">
                    <a16:rowId xmlns:a16="http://schemas.microsoft.com/office/drawing/2014/main" val="3218422044"/>
                  </a:ext>
                </a:extLst>
              </a:tr>
            </a:tbl>
          </a:graphicData>
        </a:graphic>
      </p:graphicFrame>
      <p:sp>
        <p:nvSpPr>
          <p:cNvPr id="14" name="CaixaDeTexto 13">
            <a:extLst>
              <a:ext uri="{FF2B5EF4-FFF2-40B4-BE49-F238E27FC236}">
                <a16:creationId xmlns:a16="http://schemas.microsoft.com/office/drawing/2014/main" id="{F26C35C8-0B22-481B-0430-D629F50B2534}"/>
              </a:ext>
            </a:extLst>
          </p:cNvPr>
          <p:cNvSpPr txBox="1"/>
          <p:nvPr/>
        </p:nvSpPr>
        <p:spPr>
          <a:xfrm>
            <a:off x="679508" y="252645"/>
            <a:ext cx="10335237" cy="1200329"/>
          </a:xfrm>
          <a:prstGeom prst="rect">
            <a:avLst/>
          </a:prstGeom>
          <a:noFill/>
        </p:spPr>
        <p:txBody>
          <a:bodyPr wrap="square" rtlCol="0">
            <a:spAutoFit/>
          </a:bodyPr>
          <a:lstStyle/>
          <a:p>
            <a:r>
              <a:rPr lang="pt-BR" sz="3600" b="1" spc="-120" dirty="0">
                <a:solidFill>
                  <a:schemeClr val="accent1"/>
                </a:solidFill>
                <a:latin typeface="+mj-lt"/>
                <a:ea typeface="+mj-ea"/>
                <a:cs typeface="+mj-cs"/>
              </a:rPr>
              <a:t>Evolução do Número de Bolsas Concedidas no País pela DPB</a:t>
            </a:r>
          </a:p>
          <a:p>
            <a:r>
              <a:rPr lang="pt-BR" sz="3600" b="1" spc="-120" dirty="0">
                <a:solidFill>
                  <a:schemeClr val="accent1"/>
                </a:solidFill>
                <a:latin typeface="+mj-lt"/>
                <a:ea typeface="+mj-ea"/>
                <a:cs typeface="+mj-cs"/>
              </a:rPr>
              <a:t>Bolsas de Fixação</a:t>
            </a:r>
          </a:p>
        </p:txBody>
      </p:sp>
      <p:sp>
        <p:nvSpPr>
          <p:cNvPr id="3" name="CaixaDeTexto 2">
            <a:extLst>
              <a:ext uri="{FF2B5EF4-FFF2-40B4-BE49-F238E27FC236}">
                <a16:creationId xmlns:a16="http://schemas.microsoft.com/office/drawing/2014/main" id="{A2415DCB-4E12-B4E2-3473-2C76BC1CEC8B}"/>
              </a:ext>
            </a:extLst>
          </p:cNvPr>
          <p:cNvSpPr txBox="1"/>
          <p:nvPr/>
        </p:nvSpPr>
        <p:spPr>
          <a:xfrm>
            <a:off x="2929155" y="5458180"/>
            <a:ext cx="6038676" cy="307777"/>
          </a:xfrm>
          <a:prstGeom prst="rect">
            <a:avLst/>
          </a:prstGeom>
          <a:noFill/>
        </p:spPr>
        <p:txBody>
          <a:bodyPr wrap="square" rtlCol="0">
            <a:spAutoFit/>
          </a:bodyPr>
          <a:lstStyle/>
          <a:p>
            <a:r>
              <a:rPr lang="pt-BR" sz="1400" dirty="0"/>
              <a:t>Fonte: Dados Abertos Capes</a:t>
            </a:r>
          </a:p>
        </p:txBody>
      </p:sp>
      <p:sp>
        <p:nvSpPr>
          <p:cNvPr id="2" name="CaixaDeTexto 1">
            <a:extLst>
              <a:ext uri="{FF2B5EF4-FFF2-40B4-BE49-F238E27FC236}">
                <a16:creationId xmlns:a16="http://schemas.microsoft.com/office/drawing/2014/main" id="{23B4A20D-28A8-02D0-6404-C9457EA6A75B}"/>
              </a:ext>
            </a:extLst>
          </p:cNvPr>
          <p:cNvSpPr txBox="1"/>
          <p:nvPr/>
        </p:nvSpPr>
        <p:spPr>
          <a:xfrm>
            <a:off x="6920917" y="5729340"/>
            <a:ext cx="3288485" cy="646331"/>
          </a:xfrm>
          <a:prstGeom prst="rect">
            <a:avLst/>
          </a:prstGeom>
          <a:noFill/>
        </p:spPr>
        <p:txBody>
          <a:bodyPr wrap="square" rtlCol="0">
            <a:spAutoFit/>
          </a:bodyPr>
          <a:lstStyle/>
          <a:p>
            <a:pPr algn="ctr"/>
            <a:r>
              <a:rPr lang="pt-BR" b="1" dirty="0"/>
              <a:t>Previsão Bolsas Fixação 2023: </a:t>
            </a:r>
          </a:p>
          <a:p>
            <a:pPr algn="ctr"/>
            <a:r>
              <a:rPr lang="pt-BR" b="1" dirty="0"/>
              <a:t>3,5 mil</a:t>
            </a:r>
          </a:p>
        </p:txBody>
      </p:sp>
    </p:spTree>
    <p:extLst>
      <p:ext uri="{BB962C8B-B14F-4D97-AF65-F5344CB8AC3E}">
        <p14:creationId xmlns:p14="http://schemas.microsoft.com/office/powerpoint/2010/main" val="1635990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a:extLst>
              <a:ext uri="{FF2B5EF4-FFF2-40B4-BE49-F238E27FC236}">
                <a16:creationId xmlns:a16="http://schemas.microsoft.com/office/drawing/2014/main" id="{92A47935-FDDE-5188-732B-8129542FB4D7}"/>
              </a:ext>
            </a:extLst>
          </p:cNvPr>
          <p:cNvGraphicFramePr>
            <a:graphicFrameLocks noGrp="1"/>
          </p:cNvGraphicFramePr>
          <p:nvPr>
            <p:extLst>
              <p:ext uri="{D42A27DB-BD31-4B8C-83A1-F6EECF244321}">
                <p14:modId xmlns:p14="http://schemas.microsoft.com/office/powerpoint/2010/main" val="545294762"/>
              </p:ext>
            </p:extLst>
          </p:nvPr>
        </p:nvGraphicFramePr>
        <p:xfrm>
          <a:off x="813732" y="1856079"/>
          <a:ext cx="10293295" cy="3903304"/>
        </p:xfrm>
        <a:graphic>
          <a:graphicData uri="http://schemas.openxmlformats.org/drawingml/2006/table">
            <a:tbl>
              <a:tblPr>
                <a:tableStyleId>{5C22544A-7EE6-4342-B048-85BDC9FD1C3A}</a:tableStyleId>
              </a:tblPr>
              <a:tblGrid>
                <a:gridCol w="2058659">
                  <a:extLst>
                    <a:ext uri="{9D8B030D-6E8A-4147-A177-3AD203B41FA5}">
                      <a16:colId xmlns:a16="http://schemas.microsoft.com/office/drawing/2014/main" val="1025825793"/>
                    </a:ext>
                  </a:extLst>
                </a:gridCol>
                <a:gridCol w="2058659">
                  <a:extLst>
                    <a:ext uri="{9D8B030D-6E8A-4147-A177-3AD203B41FA5}">
                      <a16:colId xmlns:a16="http://schemas.microsoft.com/office/drawing/2014/main" val="2523617414"/>
                    </a:ext>
                  </a:extLst>
                </a:gridCol>
                <a:gridCol w="2058659">
                  <a:extLst>
                    <a:ext uri="{9D8B030D-6E8A-4147-A177-3AD203B41FA5}">
                      <a16:colId xmlns:a16="http://schemas.microsoft.com/office/drawing/2014/main" val="2278627107"/>
                    </a:ext>
                  </a:extLst>
                </a:gridCol>
                <a:gridCol w="2058659">
                  <a:extLst>
                    <a:ext uri="{9D8B030D-6E8A-4147-A177-3AD203B41FA5}">
                      <a16:colId xmlns:a16="http://schemas.microsoft.com/office/drawing/2014/main" val="710935747"/>
                    </a:ext>
                  </a:extLst>
                </a:gridCol>
                <a:gridCol w="2058659">
                  <a:extLst>
                    <a:ext uri="{9D8B030D-6E8A-4147-A177-3AD203B41FA5}">
                      <a16:colId xmlns:a16="http://schemas.microsoft.com/office/drawing/2014/main" val="2556913571"/>
                    </a:ext>
                  </a:extLst>
                </a:gridCol>
              </a:tblGrid>
              <a:tr h="643292">
                <a:tc rowSpan="2">
                  <a:txBody>
                    <a:bodyPr/>
                    <a:lstStyle/>
                    <a:p>
                      <a:pPr algn="ctr" fontAlgn="b"/>
                      <a:r>
                        <a:rPr lang="pt-BR" sz="1800" b="1" u="none" strike="noStrike" dirty="0">
                          <a:effectLst/>
                        </a:rPr>
                        <a:t>Mês/</a:t>
                      </a:r>
                      <a:r>
                        <a:rPr lang="pt-BR" sz="1800" b="1" u="none" strike="noStrike" dirty="0" err="1">
                          <a:effectLst/>
                        </a:rPr>
                        <a:t>Ref</a:t>
                      </a:r>
                      <a:endParaRPr lang="pt-BR" sz="1800" b="1" i="0" u="none" strike="noStrike" dirty="0">
                        <a:solidFill>
                          <a:srgbClr val="000000"/>
                        </a:solidFill>
                        <a:effectLst/>
                        <a:latin typeface="Calibri" panose="020F0502020204030204" pitchFamily="34" charset="0"/>
                      </a:endParaRPr>
                    </a:p>
                  </a:txBody>
                  <a:tcPr marL="9525" marR="9525" marT="9525" marB="0" anchor="ctr">
                    <a:solidFill>
                      <a:schemeClr val="accent1">
                        <a:lumMod val="60000"/>
                        <a:lumOff val="40000"/>
                      </a:schemeClr>
                    </a:solidFill>
                  </a:tcPr>
                </a:tc>
                <a:tc gridSpan="2">
                  <a:txBody>
                    <a:bodyPr/>
                    <a:lstStyle/>
                    <a:p>
                      <a:pPr algn="ctr" fontAlgn="b"/>
                      <a:r>
                        <a:rPr lang="pt-BR" sz="1800" b="1" i="0" u="none" strike="noStrike" dirty="0">
                          <a:solidFill>
                            <a:srgbClr val="000000"/>
                          </a:solidFill>
                          <a:effectLst/>
                          <a:latin typeface="Calibri" panose="020F0502020204030204" pitchFamily="34" charset="0"/>
                        </a:rPr>
                        <a:t>Modalidade I</a:t>
                      </a:r>
                    </a:p>
                    <a:p>
                      <a:pPr algn="ctr" fontAlgn="b"/>
                      <a:r>
                        <a:rPr lang="pt-BR" sz="1800" b="1" i="0" u="none" strike="noStrike" dirty="0">
                          <a:solidFill>
                            <a:srgbClr val="000000"/>
                          </a:solidFill>
                          <a:effectLst/>
                          <a:latin typeface="Calibri" panose="020F0502020204030204" pitchFamily="34" charset="0"/>
                        </a:rPr>
                        <a:t>(Bolsa + Taxa)</a:t>
                      </a:r>
                    </a:p>
                  </a:txBody>
                  <a:tcPr marL="9525" marR="9525" marT="9525" marB="0" anchor="ctr">
                    <a:solidFill>
                      <a:schemeClr val="accent1">
                        <a:lumMod val="60000"/>
                        <a:lumOff val="40000"/>
                      </a:schemeClr>
                    </a:solidFill>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b"/>
                </a:tc>
                <a:tc gridSpan="2">
                  <a:txBody>
                    <a:bodyPr/>
                    <a:lstStyle/>
                    <a:p>
                      <a:pPr algn="ctr" fontAlgn="b"/>
                      <a:r>
                        <a:rPr lang="pt-BR" sz="1800" b="1" i="0" u="none" strike="noStrike" dirty="0">
                          <a:solidFill>
                            <a:srgbClr val="000000"/>
                          </a:solidFill>
                          <a:effectLst/>
                          <a:latin typeface="Calibri" panose="020F0502020204030204" pitchFamily="34" charset="0"/>
                        </a:rPr>
                        <a:t>Modalidade II</a:t>
                      </a:r>
                    </a:p>
                    <a:p>
                      <a:pPr algn="ctr" fontAlgn="b"/>
                      <a:r>
                        <a:rPr lang="pt-BR" sz="1800" b="1" i="0" u="none" strike="noStrike" dirty="0">
                          <a:solidFill>
                            <a:srgbClr val="000000"/>
                          </a:solidFill>
                          <a:effectLst/>
                          <a:latin typeface="Calibri" panose="020F0502020204030204" pitchFamily="34" charset="0"/>
                        </a:rPr>
                        <a:t>(Taxa) </a:t>
                      </a:r>
                    </a:p>
                  </a:txBody>
                  <a:tcPr marL="9525" marR="9525" marT="9525" marB="0" anchor="ctr">
                    <a:solidFill>
                      <a:schemeClr val="accent1">
                        <a:lumMod val="60000"/>
                        <a:lumOff val="40000"/>
                      </a:schemeClr>
                    </a:solidFill>
                  </a:tcPr>
                </a:tc>
                <a:tc hMerge="1">
                  <a:txBody>
                    <a:bodyPr/>
                    <a:lstStyle/>
                    <a:p>
                      <a:pPr algn="ctr" fontAlgn="b"/>
                      <a:endParaRPr lang="pt-BR" sz="16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01679109"/>
                  </a:ext>
                </a:extLst>
              </a:tr>
              <a:tr h="465716">
                <a:tc vMerge="1">
                  <a:txBody>
                    <a:bodyPr/>
                    <a:lstStyle/>
                    <a:p>
                      <a:pPr algn="ctr" fontAlgn="b"/>
                      <a:endParaRPr lang="pt-BR" sz="1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b="1" i="0" u="none" strike="noStrike" dirty="0">
                          <a:solidFill>
                            <a:srgbClr val="000000"/>
                          </a:solidFill>
                          <a:effectLst/>
                          <a:latin typeface="Calibri" panose="020F0502020204030204" pitchFamily="34" charset="0"/>
                        </a:rPr>
                        <a:t>Mestrado</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Calibri" panose="020F0502020204030204" pitchFamily="34" charset="0"/>
                        </a:rPr>
                        <a:t>Doutorado</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Calibri" panose="020F0502020204030204" pitchFamily="34" charset="0"/>
                        </a:rPr>
                        <a:t>Mestrado</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Calibri" panose="020F0502020204030204" pitchFamily="34" charset="0"/>
                        </a:rPr>
                        <a:t>Doutorado</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254176386"/>
                  </a:ext>
                </a:extLst>
              </a:tr>
              <a:tr h="465716">
                <a:tc>
                  <a:txBody>
                    <a:bodyPr/>
                    <a:lstStyle/>
                    <a:p>
                      <a:pPr algn="ctr" fontAlgn="b"/>
                      <a:r>
                        <a:rPr lang="pt-BR" sz="1800" u="none" strike="noStrike" dirty="0">
                          <a:effectLst/>
                        </a:rPr>
                        <a:t>01/2023</a:t>
                      </a:r>
                    </a:p>
                  </a:txBody>
                  <a:tcPr marL="9525" marR="9525" marT="9525" marB="0" anchor="ctr"/>
                </a:tc>
                <a:tc>
                  <a:txBody>
                    <a:bodyPr/>
                    <a:lstStyle/>
                    <a:p>
                      <a:pPr algn="ctr" fontAlgn="b"/>
                      <a:r>
                        <a:rPr lang="pt-BR" sz="1800" u="none" strike="noStrike" dirty="0">
                          <a:effectLst/>
                        </a:rPr>
                        <a:t>91,7%</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90,9%</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91,2%</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92,7%</a:t>
                      </a:r>
                      <a:endParaRPr lang="pt-BR"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23537395"/>
                  </a:ext>
                </a:extLst>
              </a:tr>
              <a:tr h="465716">
                <a:tc>
                  <a:txBody>
                    <a:bodyPr/>
                    <a:lstStyle/>
                    <a:p>
                      <a:pPr algn="ctr" fontAlgn="b"/>
                      <a:r>
                        <a:rPr lang="pt-BR" sz="1800" u="none" strike="noStrike" dirty="0">
                          <a:effectLst/>
                        </a:rPr>
                        <a:t>02/2023</a:t>
                      </a:r>
                    </a:p>
                  </a:txBody>
                  <a:tcPr marL="9525" marR="9525" marT="9525" marB="0" anchor="ctr"/>
                </a:tc>
                <a:tc>
                  <a:txBody>
                    <a:bodyPr/>
                    <a:lstStyle/>
                    <a:p>
                      <a:pPr algn="ctr" fontAlgn="b"/>
                      <a:r>
                        <a:rPr lang="pt-BR" sz="1800" u="none" strike="noStrike" dirty="0">
                          <a:effectLst/>
                        </a:rPr>
                        <a:t>91,1%</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90,1%</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90,9%</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91,7%</a:t>
                      </a:r>
                      <a:endParaRPr lang="pt-BR"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950949381"/>
                  </a:ext>
                </a:extLst>
              </a:tr>
              <a:tr h="465716">
                <a:tc>
                  <a:txBody>
                    <a:bodyPr/>
                    <a:lstStyle/>
                    <a:p>
                      <a:pPr algn="ctr" fontAlgn="b"/>
                      <a:r>
                        <a:rPr lang="pt-BR" sz="1800" u="none" strike="noStrike" dirty="0">
                          <a:effectLst/>
                        </a:rPr>
                        <a:t>03/2023</a:t>
                      </a:r>
                    </a:p>
                  </a:txBody>
                  <a:tcPr marL="9525" marR="9525" marT="9525" marB="0" anchor="ctr"/>
                </a:tc>
                <a:tc>
                  <a:txBody>
                    <a:bodyPr/>
                    <a:lstStyle/>
                    <a:p>
                      <a:pPr algn="ctr" fontAlgn="b"/>
                      <a:r>
                        <a:rPr lang="pt-BR" sz="1800" u="none" strike="noStrike">
                          <a:effectLst/>
                        </a:rPr>
                        <a:t>86,9%</a:t>
                      </a:r>
                      <a:endParaRPr lang="pt-BR"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85,9%</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a:effectLst/>
                        </a:rPr>
                        <a:t>84,0%</a:t>
                      </a:r>
                      <a:endParaRPr lang="pt-BR" sz="1800" b="0" i="0" u="none" strike="noStrike">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84,6%</a:t>
                      </a:r>
                      <a:endParaRPr lang="pt-BR"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22941663"/>
                  </a:ext>
                </a:extLst>
              </a:tr>
              <a:tr h="465716">
                <a:tc>
                  <a:txBody>
                    <a:bodyPr/>
                    <a:lstStyle/>
                    <a:p>
                      <a:pPr algn="ctr" fontAlgn="b"/>
                      <a:r>
                        <a:rPr lang="pt-BR" sz="1800" u="none" strike="noStrike" dirty="0">
                          <a:effectLst/>
                        </a:rPr>
                        <a:t>04/2023</a:t>
                      </a:r>
                    </a:p>
                  </a:txBody>
                  <a:tcPr marL="9525" marR="9525" marT="9525" marB="0" anchor="ctr"/>
                </a:tc>
                <a:tc>
                  <a:txBody>
                    <a:bodyPr/>
                    <a:lstStyle/>
                    <a:p>
                      <a:pPr algn="ctr" fontAlgn="b"/>
                      <a:r>
                        <a:rPr lang="pt-BR" sz="1800" u="none" strike="noStrike" dirty="0">
                          <a:effectLst/>
                        </a:rPr>
                        <a:t>89,4%</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87,7%</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87,0%</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86,1%</a:t>
                      </a:r>
                      <a:endParaRPr lang="pt-BR"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471152831"/>
                  </a:ext>
                </a:extLst>
              </a:tr>
              <a:tr h="465716">
                <a:tc>
                  <a:txBody>
                    <a:bodyPr/>
                    <a:lstStyle/>
                    <a:p>
                      <a:pPr algn="ctr" fontAlgn="b"/>
                      <a:r>
                        <a:rPr lang="pt-BR" sz="1800" u="none" strike="noStrike" dirty="0">
                          <a:effectLst/>
                        </a:rPr>
                        <a:t>05/2023</a:t>
                      </a:r>
                    </a:p>
                  </a:txBody>
                  <a:tcPr marL="9525" marR="9525" marT="9525" marB="0" anchor="ctr"/>
                </a:tc>
                <a:tc>
                  <a:txBody>
                    <a:bodyPr/>
                    <a:lstStyle/>
                    <a:p>
                      <a:pPr algn="ctr" fontAlgn="b"/>
                      <a:r>
                        <a:rPr lang="pt-BR" sz="1800" u="none" strike="noStrike" dirty="0">
                          <a:effectLst/>
                        </a:rPr>
                        <a:t>90,7%</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88,5%</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87,3%</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86,9%</a:t>
                      </a:r>
                      <a:endParaRPr lang="pt-BR"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95057616"/>
                  </a:ext>
                </a:extLst>
              </a:tr>
              <a:tr h="465716">
                <a:tc>
                  <a:txBody>
                    <a:bodyPr/>
                    <a:lstStyle/>
                    <a:p>
                      <a:pPr algn="ctr" fontAlgn="b"/>
                      <a:r>
                        <a:rPr lang="pt-BR" sz="1800" u="none" strike="noStrike" dirty="0">
                          <a:effectLst/>
                        </a:rPr>
                        <a:t>06/2023</a:t>
                      </a:r>
                    </a:p>
                  </a:txBody>
                  <a:tcPr marL="9525" marR="9525" marT="9525" marB="0" anchor="ctr"/>
                </a:tc>
                <a:tc>
                  <a:txBody>
                    <a:bodyPr/>
                    <a:lstStyle/>
                    <a:p>
                      <a:pPr algn="ctr" fontAlgn="b"/>
                      <a:r>
                        <a:rPr lang="pt-BR" sz="1800" u="none" strike="noStrike" dirty="0">
                          <a:effectLst/>
                        </a:rPr>
                        <a:t>90,1%</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88,0%</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87,0%</a:t>
                      </a:r>
                      <a:endParaRPr lang="pt-BR" sz="18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pt-BR" sz="1800" u="none" strike="noStrike" dirty="0">
                          <a:effectLst/>
                        </a:rPr>
                        <a:t>87,0%</a:t>
                      </a:r>
                      <a:endParaRPr lang="pt-BR"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597924300"/>
                  </a:ext>
                </a:extLst>
              </a:tr>
            </a:tbl>
          </a:graphicData>
        </a:graphic>
      </p:graphicFrame>
      <p:sp>
        <p:nvSpPr>
          <p:cNvPr id="6" name="CaixaDeTexto 5">
            <a:extLst>
              <a:ext uri="{FF2B5EF4-FFF2-40B4-BE49-F238E27FC236}">
                <a16:creationId xmlns:a16="http://schemas.microsoft.com/office/drawing/2014/main" id="{CA956238-ED1B-9F44-7092-D0BFEEBCFC9A}"/>
              </a:ext>
            </a:extLst>
          </p:cNvPr>
          <p:cNvSpPr txBox="1"/>
          <p:nvPr/>
        </p:nvSpPr>
        <p:spPr>
          <a:xfrm>
            <a:off x="654341" y="343950"/>
            <a:ext cx="10796631" cy="1200329"/>
          </a:xfrm>
          <a:prstGeom prst="rect">
            <a:avLst/>
          </a:prstGeom>
          <a:noFill/>
        </p:spPr>
        <p:txBody>
          <a:bodyPr wrap="square" rtlCol="0">
            <a:spAutoFit/>
          </a:bodyPr>
          <a:lstStyle/>
          <a:p>
            <a:r>
              <a:rPr lang="pt-BR" sz="3600" b="1" spc="-120" dirty="0">
                <a:solidFill>
                  <a:schemeClr val="accent1"/>
                </a:solidFill>
                <a:latin typeface="+mj-lt"/>
                <a:ea typeface="+mj-ea"/>
                <a:cs typeface="+mj-cs"/>
              </a:rPr>
              <a:t>Taxa de Utilização 2023, por modalidade e nível</a:t>
            </a:r>
          </a:p>
          <a:p>
            <a:r>
              <a:rPr lang="pt-BR" sz="3600" b="1" spc="-120" dirty="0">
                <a:solidFill>
                  <a:schemeClr val="accent1"/>
                </a:solidFill>
                <a:latin typeface="+mj-lt"/>
                <a:ea typeface="+mj-ea"/>
                <a:cs typeface="+mj-cs"/>
              </a:rPr>
              <a:t>(PROSUC e PROEX)</a:t>
            </a:r>
          </a:p>
        </p:txBody>
      </p:sp>
      <p:sp>
        <p:nvSpPr>
          <p:cNvPr id="8" name="CaixaDeTexto 7">
            <a:extLst>
              <a:ext uri="{FF2B5EF4-FFF2-40B4-BE49-F238E27FC236}">
                <a16:creationId xmlns:a16="http://schemas.microsoft.com/office/drawing/2014/main" id="{CFB1338B-8800-53C3-AACC-115D95F3CDAD}"/>
              </a:ext>
            </a:extLst>
          </p:cNvPr>
          <p:cNvSpPr txBox="1"/>
          <p:nvPr/>
        </p:nvSpPr>
        <p:spPr>
          <a:xfrm>
            <a:off x="802546" y="5873591"/>
            <a:ext cx="10293295" cy="307777"/>
          </a:xfrm>
          <a:prstGeom prst="rect">
            <a:avLst/>
          </a:prstGeom>
          <a:noFill/>
        </p:spPr>
        <p:txBody>
          <a:bodyPr wrap="square" rtlCol="0">
            <a:spAutoFit/>
          </a:bodyPr>
          <a:lstStyle/>
          <a:p>
            <a:r>
              <a:rPr lang="pt-BR" sz="1400" dirty="0"/>
              <a:t>Fonte: DPB/CAPES</a:t>
            </a:r>
          </a:p>
        </p:txBody>
      </p:sp>
    </p:spTree>
    <p:extLst>
      <p:ext uri="{BB962C8B-B14F-4D97-AF65-F5344CB8AC3E}">
        <p14:creationId xmlns:p14="http://schemas.microsoft.com/office/powerpoint/2010/main" val="31336678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a:extLst>
              <a:ext uri="{FF2B5EF4-FFF2-40B4-BE49-F238E27FC236}">
                <a16:creationId xmlns:a16="http://schemas.microsoft.com/office/drawing/2014/main" id="{92A47935-FDDE-5188-732B-8129542FB4D7}"/>
              </a:ext>
            </a:extLst>
          </p:cNvPr>
          <p:cNvGraphicFramePr>
            <a:graphicFrameLocks noGrp="1"/>
          </p:cNvGraphicFramePr>
          <p:nvPr>
            <p:extLst>
              <p:ext uri="{D42A27DB-BD31-4B8C-83A1-F6EECF244321}">
                <p14:modId xmlns:p14="http://schemas.microsoft.com/office/powerpoint/2010/main" val="1418804407"/>
              </p:ext>
            </p:extLst>
          </p:nvPr>
        </p:nvGraphicFramePr>
        <p:xfrm>
          <a:off x="2627151" y="1756451"/>
          <a:ext cx="6937695" cy="3345097"/>
        </p:xfrm>
        <a:graphic>
          <a:graphicData uri="http://schemas.openxmlformats.org/drawingml/2006/table">
            <a:tbl>
              <a:tblPr>
                <a:tableStyleId>{5C22544A-7EE6-4342-B048-85BDC9FD1C3A}</a:tableStyleId>
              </a:tblPr>
              <a:tblGrid>
                <a:gridCol w="2312565">
                  <a:extLst>
                    <a:ext uri="{9D8B030D-6E8A-4147-A177-3AD203B41FA5}">
                      <a16:colId xmlns:a16="http://schemas.microsoft.com/office/drawing/2014/main" val="1025825793"/>
                    </a:ext>
                  </a:extLst>
                </a:gridCol>
                <a:gridCol w="2312565">
                  <a:extLst>
                    <a:ext uri="{9D8B030D-6E8A-4147-A177-3AD203B41FA5}">
                      <a16:colId xmlns:a16="http://schemas.microsoft.com/office/drawing/2014/main" val="2523617414"/>
                    </a:ext>
                  </a:extLst>
                </a:gridCol>
                <a:gridCol w="2312565">
                  <a:extLst>
                    <a:ext uri="{9D8B030D-6E8A-4147-A177-3AD203B41FA5}">
                      <a16:colId xmlns:a16="http://schemas.microsoft.com/office/drawing/2014/main" val="2278627107"/>
                    </a:ext>
                  </a:extLst>
                </a:gridCol>
              </a:tblGrid>
              <a:tr h="477871">
                <a:tc>
                  <a:txBody>
                    <a:bodyPr/>
                    <a:lstStyle/>
                    <a:p>
                      <a:pPr algn="ctr" fontAlgn="b"/>
                      <a:r>
                        <a:rPr lang="pt-BR" sz="1800" b="1" i="0" u="none" strike="noStrike" kern="1200" dirty="0">
                          <a:solidFill>
                            <a:srgbClr val="000000"/>
                          </a:solidFill>
                          <a:effectLst/>
                          <a:latin typeface="+mj-lt"/>
                          <a:ea typeface="+mn-ea"/>
                          <a:cs typeface="+mn-cs"/>
                        </a:rPr>
                        <a:t>Mês Ref.</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mj-lt"/>
                        </a:rPr>
                        <a:t>PROSUC</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mj-lt"/>
                        </a:rPr>
                        <a:t>PROEX</a:t>
                      </a:r>
                    </a:p>
                  </a:txBody>
                  <a:tcPr marL="9525" marR="9525" marT="9525" marB="0" anchor="ctr">
                    <a:solidFill>
                      <a:schemeClr val="accent1">
                        <a:lumMod val="60000"/>
                        <a:lumOff val="40000"/>
                      </a:schemeClr>
                    </a:solidFill>
                  </a:tcPr>
                </a:tc>
                <a:extLst>
                  <a:ext uri="{0D108BD9-81ED-4DB2-BD59-A6C34878D82A}">
                    <a16:rowId xmlns:a16="http://schemas.microsoft.com/office/drawing/2014/main" val="1254176386"/>
                  </a:ext>
                </a:extLst>
              </a:tr>
              <a:tr h="477871">
                <a:tc>
                  <a:txBody>
                    <a:bodyPr/>
                    <a:lstStyle/>
                    <a:p>
                      <a:pPr algn="ctr" fontAlgn="b"/>
                      <a:r>
                        <a:rPr lang="pt-BR" sz="1800" u="none" strike="noStrike" dirty="0">
                          <a:effectLst/>
                          <a:latin typeface="+mj-lt"/>
                        </a:rPr>
                        <a:t>01/2023</a:t>
                      </a:r>
                    </a:p>
                  </a:txBody>
                  <a:tcPr marL="9525" marR="9525" marT="9525" marB="0" anchor="ctr"/>
                </a:tc>
                <a:tc>
                  <a:txBody>
                    <a:bodyPr/>
                    <a:lstStyle/>
                    <a:p>
                      <a:pPr algn="ctr" fontAlgn="b"/>
                      <a:r>
                        <a:rPr lang="pt-BR" sz="1800" b="0" i="0" u="none" strike="noStrike" dirty="0">
                          <a:solidFill>
                            <a:srgbClr val="000000"/>
                          </a:solidFill>
                          <a:effectLst/>
                          <a:latin typeface="+mj-lt"/>
                        </a:rPr>
                        <a:t>91,6%</a:t>
                      </a:r>
                    </a:p>
                  </a:txBody>
                  <a:tcPr marL="9525" marR="9525" marT="9525" marB="0" anchor="ctr"/>
                </a:tc>
                <a:tc>
                  <a:txBody>
                    <a:bodyPr/>
                    <a:lstStyle/>
                    <a:p>
                      <a:pPr algn="ctr" fontAlgn="b"/>
                      <a:r>
                        <a:rPr lang="pt-BR" sz="1800" b="0" i="0" u="none" strike="noStrike">
                          <a:solidFill>
                            <a:srgbClr val="000000"/>
                          </a:solidFill>
                          <a:effectLst/>
                          <a:latin typeface="+mj-lt"/>
                        </a:rPr>
                        <a:t>92,2%</a:t>
                      </a:r>
                    </a:p>
                  </a:txBody>
                  <a:tcPr marL="9525" marR="9525" marT="9525" marB="0" anchor="ctr"/>
                </a:tc>
                <a:extLst>
                  <a:ext uri="{0D108BD9-81ED-4DB2-BD59-A6C34878D82A}">
                    <a16:rowId xmlns:a16="http://schemas.microsoft.com/office/drawing/2014/main" val="1023537395"/>
                  </a:ext>
                </a:extLst>
              </a:tr>
              <a:tr h="477871">
                <a:tc>
                  <a:txBody>
                    <a:bodyPr/>
                    <a:lstStyle/>
                    <a:p>
                      <a:pPr algn="ctr" fontAlgn="b"/>
                      <a:r>
                        <a:rPr lang="pt-BR" sz="1800" u="none" strike="noStrike" dirty="0">
                          <a:effectLst/>
                          <a:latin typeface="+mj-lt"/>
                        </a:rPr>
                        <a:t>02/2023</a:t>
                      </a:r>
                    </a:p>
                  </a:txBody>
                  <a:tcPr marL="9525" marR="9525" marT="9525" marB="0" anchor="ctr"/>
                </a:tc>
                <a:tc>
                  <a:txBody>
                    <a:bodyPr/>
                    <a:lstStyle/>
                    <a:p>
                      <a:pPr algn="ctr" fontAlgn="b"/>
                      <a:r>
                        <a:rPr lang="pt-BR" sz="1800" b="0" i="0" u="none" strike="noStrike">
                          <a:solidFill>
                            <a:srgbClr val="000000"/>
                          </a:solidFill>
                          <a:effectLst/>
                          <a:latin typeface="+mj-lt"/>
                        </a:rPr>
                        <a:t>90,8%</a:t>
                      </a:r>
                    </a:p>
                  </a:txBody>
                  <a:tcPr marL="9525" marR="9525" marT="9525" marB="0" anchor="ctr"/>
                </a:tc>
                <a:tc>
                  <a:txBody>
                    <a:bodyPr/>
                    <a:lstStyle/>
                    <a:p>
                      <a:pPr algn="ctr" fontAlgn="b"/>
                      <a:r>
                        <a:rPr lang="pt-BR" sz="1800" b="0" i="0" u="none" strike="noStrike" dirty="0">
                          <a:solidFill>
                            <a:srgbClr val="000000"/>
                          </a:solidFill>
                          <a:effectLst/>
                          <a:latin typeface="+mj-lt"/>
                        </a:rPr>
                        <a:t>91,9%</a:t>
                      </a:r>
                    </a:p>
                  </a:txBody>
                  <a:tcPr marL="9525" marR="9525" marT="9525" marB="0" anchor="ctr"/>
                </a:tc>
                <a:extLst>
                  <a:ext uri="{0D108BD9-81ED-4DB2-BD59-A6C34878D82A}">
                    <a16:rowId xmlns:a16="http://schemas.microsoft.com/office/drawing/2014/main" val="1950949381"/>
                  </a:ext>
                </a:extLst>
              </a:tr>
              <a:tr h="477871">
                <a:tc>
                  <a:txBody>
                    <a:bodyPr/>
                    <a:lstStyle/>
                    <a:p>
                      <a:pPr algn="ctr" fontAlgn="b"/>
                      <a:r>
                        <a:rPr lang="pt-BR" sz="1800" u="none" strike="noStrike" dirty="0">
                          <a:effectLst/>
                          <a:latin typeface="+mj-lt"/>
                        </a:rPr>
                        <a:t>03/2023</a:t>
                      </a:r>
                    </a:p>
                  </a:txBody>
                  <a:tcPr marL="9525" marR="9525" marT="9525" marB="0" anchor="ctr"/>
                </a:tc>
                <a:tc>
                  <a:txBody>
                    <a:bodyPr/>
                    <a:lstStyle/>
                    <a:p>
                      <a:pPr algn="ctr" fontAlgn="b"/>
                      <a:r>
                        <a:rPr lang="pt-BR" sz="1800" b="0" i="0" u="none" strike="noStrike">
                          <a:solidFill>
                            <a:srgbClr val="000000"/>
                          </a:solidFill>
                          <a:effectLst/>
                          <a:latin typeface="+mj-lt"/>
                        </a:rPr>
                        <a:t>84,4%</a:t>
                      </a:r>
                    </a:p>
                  </a:txBody>
                  <a:tcPr marL="9525" marR="9525" marT="9525" marB="0" anchor="ctr"/>
                </a:tc>
                <a:tc>
                  <a:txBody>
                    <a:bodyPr/>
                    <a:lstStyle/>
                    <a:p>
                      <a:pPr algn="ctr" fontAlgn="b"/>
                      <a:r>
                        <a:rPr lang="pt-BR" sz="1800" b="0" i="0" u="none" strike="noStrike" dirty="0">
                          <a:solidFill>
                            <a:srgbClr val="000000"/>
                          </a:solidFill>
                          <a:effectLst/>
                          <a:latin typeface="+mj-lt"/>
                        </a:rPr>
                        <a:t>86,2%</a:t>
                      </a:r>
                    </a:p>
                  </a:txBody>
                  <a:tcPr marL="9525" marR="9525" marT="9525" marB="0" anchor="ctr"/>
                </a:tc>
                <a:extLst>
                  <a:ext uri="{0D108BD9-81ED-4DB2-BD59-A6C34878D82A}">
                    <a16:rowId xmlns:a16="http://schemas.microsoft.com/office/drawing/2014/main" val="1422941663"/>
                  </a:ext>
                </a:extLst>
              </a:tr>
              <a:tr h="477871">
                <a:tc>
                  <a:txBody>
                    <a:bodyPr/>
                    <a:lstStyle/>
                    <a:p>
                      <a:pPr algn="ctr" fontAlgn="b"/>
                      <a:r>
                        <a:rPr lang="pt-BR" sz="1800" u="none" strike="noStrike" dirty="0">
                          <a:effectLst/>
                          <a:latin typeface="+mj-lt"/>
                        </a:rPr>
                        <a:t>04/2023</a:t>
                      </a:r>
                    </a:p>
                  </a:txBody>
                  <a:tcPr marL="9525" marR="9525" marT="9525" marB="0" anchor="ctr"/>
                </a:tc>
                <a:tc>
                  <a:txBody>
                    <a:bodyPr/>
                    <a:lstStyle/>
                    <a:p>
                      <a:pPr algn="ctr" fontAlgn="b"/>
                      <a:r>
                        <a:rPr lang="pt-BR" sz="1800" b="0" i="0" u="none" strike="noStrike">
                          <a:solidFill>
                            <a:srgbClr val="000000"/>
                          </a:solidFill>
                          <a:effectLst/>
                          <a:latin typeface="+mj-lt"/>
                        </a:rPr>
                        <a:t>86,6%</a:t>
                      </a:r>
                    </a:p>
                  </a:txBody>
                  <a:tcPr marL="9525" marR="9525" marT="9525" marB="0" anchor="ctr"/>
                </a:tc>
                <a:tc>
                  <a:txBody>
                    <a:bodyPr/>
                    <a:lstStyle/>
                    <a:p>
                      <a:pPr algn="ctr" fontAlgn="b"/>
                      <a:r>
                        <a:rPr lang="pt-BR" sz="1800" b="0" i="0" u="none" strike="noStrike" dirty="0">
                          <a:solidFill>
                            <a:srgbClr val="000000"/>
                          </a:solidFill>
                          <a:effectLst/>
                          <a:latin typeface="+mj-lt"/>
                        </a:rPr>
                        <a:t>88,3%</a:t>
                      </a:r>
                    </a:p>
                  </a:txBody>
                  <a:tcPr marL="9525" marR="9525" marT="9525" marB="0" anchor="ctr"/>
                </a:tc>
                <a:extLst>
                  <a:ext uri="{0D108BD9-81ED-4DB2-BD59-A6C34878D82A}">
                    <a16:rowId xmlns:a16="http://schemas.microsoft.com/office/drawing/2014/main" val="2471152831"/>
                  </a:ext>
                </a:extLst>
              </a:tr>
              <a:tr h="477871">
                <a:tc>
                  <a:txBody>
                    <a:bodyPr/>
                    <a:lstStyle/>
                    <a:p>
                      <a:pPr algn="ctr" fontAlgn="b"/>
                      <a:r>
                        <a:rPr lang="pt-BR" sz="1800" u="none" strike="noStrike" dirty="0">
                          <a:effectLst/>
                          <a:latin typeface="+mj-lt"/>
                        </a:rPr>
                        <a:t>05/2023</a:t>
                      </a:r>
                    </a:p>
                  </a:txBody>
                  <a:tcPr marL="9525" marR="9525" marT="9525" marB="0" anchor="ctr"/>
                </a:tc>
                <a:tc>
                  <a:txBody>
                    <a:bodyPr/>
                    <a:lstStyle/>
                    <a:p>
                      <a:pPr algn="ctr" fontAlgn="b"/>
                      <a:r>
                        <a:rPr lang="pt-BR" sz="1800" b="0" i="0" u="none" strike="noStrike">
                          <a:solidFill>
                            <a:srgbClr val="000000"/>
                          </a:solidFill>
                          <a:effectLst/>
                          <a:latin typeface="+mj-lt"/>
                        </a:rPr>
                        <a:t>87,5%</a:t>
                      </a:r>
                    </a:p>
                  </a:txBody>
                  <a:tcPr marL="9525" marR="9525" marT="9525" marB="0" anchor="ctr"/>
                </a:tc>
                <a:tc>
                  <a:txBody>
                    <a:bodyPr/>
                    <a:lstStyle/>
                    <a:p>
                      <a:pPr algn="ctr" fontAlgn="b"/>
                      <a:r>
                        <a:rPr lang="pt-BR" sz="1800" b="0" i="0" u="none" strike="noStrike" dirty="0">
                          <a:solidFill>
                            <a:srgbClr val="000000"/>
                          </a:solidFill>
                          <a:effectLst/>
                          <a:latin typeface="+mj-lt"/>
                        </a:rPr>
                        <a:t>88,5%</a:t>
                      </a:r>
                    </a:p>
                  </a:txBody>
                  <a:tcPr marL="9525" marR="9525" marT="9525" marB="0" anchor="ctr"/>
                </a:tc>
                <a:extLst>
                  <a:ext uri="{0D108BD9-81ED-4DB2-BD59-A6C34878D82A}">
                    <a16:rowId xmlns:a16="http://schemas.microsoft.com/office/drawing/2014/main" val="1795057616"/>
                  </a:ext>
                </a:extLst>
              </a:tr>
              <a:tr h="477871">
                <a:tc>
                  <a:txBody>
                    <a:bodyPr/>
                    <a:lstStyle/>
                    <a:p>
                      <a:pPr algn="ctr" fontAlgn="b"/>
                      <a:r>
                        <a:rPr lang="pt-BR" sz="1800" u="none" strike="noStrike" dirty="0">
                          <a:effectLst/>
                          <a:latin typeface="+mj-lt"/>
                        </a:rPr>
                        <a:t>06/2023</a:t>
                      </a:r>
                    </a:p>
                  </a:txBody>
                  <a:tcPr marL="9525" marR="9525" marT="9525" marB="0" anchor="ctr"/>
                </a:tc>
                <a:tc>
                  <a:txBody>
                    <a:bodyPr/>
                    <a:lstStyle/>
                    <a:p>
                      <a:pPr algn="ctr" fontAlgn="b"/>
                      <a:r>
                        <a:rPr lang="pt-BR" sz="1800" b="0" i="0" u="none" strike="noStrike" dirty="0">
                          <a:solidFill>
                            <a:srgbClr val="000000"/>
                          </a:solidFill>
                          <a:effectLst/>
                          <a:latin typeface="+mj-lt"/>
                        </a:rPr>
                        <a:t>87,2%</a:t>
                      </a:r>
                    </a:p>
                  </a:txBody>
                  <a:tcPr marL="9525" marR="9525" marT="9525" marB="0" anchor="ctr"/>
                </a:tc>
                <a:tc>
                  <a:txBody>
                    <a:bodyPr/>
                    <a:lstStyle/>
                    <a:p>
                      <a:pPr algn="ctr" fontAlgn="b"/>
                      <a:r>
                        <a:rPr lang="pt-BR" sz="1800" b="0" i="0" u="none" strike="noStrike" dirty="0">
                          <a:solidFill>
                            <a:srgbClr val="000000"/>
                          </a:solidFill>
                          <a:effectLst/>
                          <a:latin typeface="+mj-lt"/>
                        </a:rPr>
                        <a:t>88,4%</a:t>
                      </a:r>
                    </a:p>
                  </a:txBody>
                  <a:tcPr marL="9525" marR="9525" marT="9525" marB="0" anchor="ctr"/>
                </a:tc>
                <a:extLst>
                  <a:ext uri="{0D108BD9-81ED-4DB2-BD59-A6C34878D82A}">
                    <a16:rowId xmlns:a16="http://schemas.microsoft.com/office/drawing/2014/main" val="1597924300"/>
                  </a:ext>
                </a:extLst>
              </a:tr>
            </a:tbl>
          </a:graphicData>
        </a:graphic>
      </p:graphicFrame>
      <p:sp>
        <p:nvSpPr>
          <p:cNvPr id="6" name="CaixaDeTexto 5">
            <a:extLst>
              <a:ext uri="{FF2B5EF4-FFF2-40B4-BE49-F238E27FC236}">
                <a16:creationId xmlns:a16="http://schemas.microsoft.com/office/drawing/2014/main" id="{CA956238-ED1B-9F44-7092-D0BFEEBCFC9A}"/>
              </a:ext>
            </a:extLst>
          </p:cNvPr>
          <p:cNvSpPr txBox="1"/>
          <p:nvPr/>
        </p:nvSpPr>
        <p:spPr>
          <a:xfrm>
            <a:off x="697682" y="472400"/>
            <a:ext cx="10796631" cy="646331"/>
          </a:xfrm>
          <a:prstGeom prst="rect">
            <a:avLst/>
          </a:prstGeom>
          <a:noFill/>
        </p:spPr>
        <p:txBody>
          <a:bodyPr wrap="square" rtlCol="0">
            <a:spAutoFit/>
          </a:bodyPr>
          <a:lstStyle>
            <a:defPPr>
              <a:defRPr lang="pt-BR"/>
            </a:defPPr>
            <a:lvl1pPr>
              <a:defRPr sz="3600" b="1" spc="-120">
                <a:solidFill>
                  <a:schemeClr val="accent1"/>
                </a:solidFill>
                <a:latin typeface="+mj-lt"/>
                <a:ea typeface="+mj-ea"/>
                <a:cs typeface="+mj-cs"/>
              </a:defRPr>
            </a:lvl1pPr>
          </a:lstStyle>
          <a:p>
            <a:r>
              <a:rPr lang="pt-BR" dirty="0"/>
              <a:t>Taxa de Utilização 2023, por Programa Institucional de Fomento</a:t>
            </a:r>
          </a:p>
        </p:txBody>
      </p:sp>
      <p:sp>
        <p:nvSpPr>
          <p:cNvPr id="2" name="CaixaDeTexto 1">
            <a:extLst>
              <a:ext uri="{FF2B5EF4-FFF2-40B4-BE49-F238E27FC236}">
                <a16:creationId xmlns:a16="http://schemas.microsoft.com/office/drawing/2014/main" id="{D3C513A7-923A-7C41-9E8F-C638808B542D}"/>
              </a:ext>
            </a:extLst>
          </p:cNvPr>
          <p:cNvSpPr txBox="1"/>
          <p:nvPr/>
        </p:nvSpPr>
        <p:spPr>
          <a:xfrm>
            <a:off x="2627151" y="5246934"/>
            <a:ext cx="5114887" cy="307777"/>
          </a:xfrm>
          <a:prstGeom prst="rect">
            <a:avLst/>
          </a:prstGeom>
          <a:noFill/>
        </p:spPr>
        <p:txBody>
          <a:bodyPr wrap="square" rtlCol="0">
            <a:spAutoFit/>
          </a:bodyPr>
          <a:lstStyle/>
          <a:p>
            <a:r>
              <a:rPr lang="pt-BR" sz="1400" dirty="0"/>
              <a:t>Fonte: DPB/CAPES</a:t>
            </a:r>
          </a:p>
        </p:txBody>
      </p:sp>
    </p:spTree>
    <p:extLst>
      <p:ext uri="{BB962C8B-B14F-4D97-AF65-F5344CB8AC3E}">
        <p14:creationId xmlns:p14="http://schemas.microsoft.com/office/powerpoint/2010/main" val="3681518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a:extLst>
              <a:ext uri="{FF2B5EF4-FFF2-40B4-BE49-F238E27FC236}">
                <a16:creationId xmlns:a16="http://schemas.microsoft.com/office/drawing/2014/main" id="{88ABC5BB-D0F3-3773-EE34-F74DC1178592}"/>
              </a:ext>
            </a:extLst>
          </p:cNvPr>
          <p:cNvSpPr txBox="1"/>
          <p:nvPr/>
        </p:nvSpPr>
        <p:spPr>
          <a:xfrm>
            <a:off x="507883" y="1951943"/>
            <a:ext cx="10521894" cy="3737946"/>
          </a:xfrm>
          <a:prstGeom prst="rect">
            <a:avLst/>
          </a:prstGeom>
          <a:noFill/>
        </p:spPr>
        <p:txBody>
          <a:bodyPr wrap="square">
            <a:spAutoFit/>
          </a:bodyPr>
          <a:lstStyle/>
          <a:p>
            <a:pPr marL="342900" indent="-342900" algn="l" fontAlgn="base">
              <a:lnSpc>
                <a:spcPct val="150000"/>
              </a:lnSpc>
              <a:buFont typeface="Arial" panose="020B0604020202020204" pitchFamily="34" charset="0"/>
              <a:buChar char="•"/>
            </a:pPr>
            <a:r>
              <a:rPr lang="pt-BR" sz="2000" b="1" i="0" dirty="0">
                <a:effectLst/>
              </a:rPr>
              <a:t>Lei Nº 12.881/2013 </a:t>
            </a:r>
            <a:r>
              <a:rPr lang="pt-BR" sz="2000" b="0" i="0" dirty="0">
                <a:effectLst/>
              </a:rPr>
              <a:t>- Dispõe sobre a definição, qualificação, prerrogativas e finalidades das Instituições Comunitárias de Educação Superior – ICES</a:t>
            </a:r>
            <a:r>
              <a:rPr lang="pt-BR" sz="2000" dirty="0"/>
              <a:t> (Lei das ICES).</a:t>
            </a:r>
            <a:endParaRPr lang="pt-BR" sz="2000" b="0" i="0" dirty="0">
              <a:effectLst/>
            </a:endParaRPr>
          </a:p>
          <a:p>
            <a:pPr marL="342900" indent="-342900" algn="l" fontAlgn="base">
              <a:lnSpc>
                <a:spcPct val="150000"/>
              </a:lnSpc>
              <a:buFont typeface="Arial" panose="020B0604020202020204" pitchFamily="34" charset="0"/>
              <a:buChar char="•"/>
            </a:pPr>
            <a:endParaRPr lang="pt-BR" sz="2000" b="0" i="0" dirty="0">
              <a:effectLst/>
            </a:endParaRPr>
          </a:p>
          <a:p>
            <a:pPr marL="342900" indent="-342900" fontAlgn="base">
              <a:lnSpc>
                <a:spcPct val="150000"/>
              </a:lnSpc>
              <a:buFont typeface="Arial" panose="020B0604020202020204" pitchFamily="34" charset="0"/>
              <a:buChar char="•"/>
            </a:pPr>
            <a:r>
              <a:rPr lang="pt-BR" sz="2000" b="1" dirty="0"/>
              <a:t>Portaria MEC Nº 863/2014 </a:t>
            </a:r>
            <a:r>
              <a:rPr lang="pt-BR" sz="2000" dirty="0"/>
              <a:t>- R</a:t>
            </a:r>
            <a:r>
              <a:rPr lang="pt-BR" sz="2000" b="0" i="0" dirty="0">
                <a:effectLst/>
              </a:rPr>
              <a:t>egulamenta o procedimento para a qualificação prevista na </a:t>
            </a:r>
            <a:r>
              <a:rPr lang="pt-BR" sz="2000" b="1" i="0" dirty="0">
                <a:effectLst/>
              </a:rPr>
              <a:t>Lei das ICES</a:t>
            </a:r>
            <a:r>
              <a:rPr lang="pt-BR" sz="2000" b="0" i="0" dirty="0">
                <a:effectLst/>
              </a:rPr>
              <a:t>: a IES interessada em obter a qualificação de ICES deve formular requerimento à Secretaria de Regulação e Supervisão da Educação Superior (Seres) do MEC, que terá 30 (trinta) dias para deferir ou não o pedido.</a:t>
            </a:r>
          </a:p>
          <a:p>
            <a:pPr algn="l" fontAlgn="base">
              <a:lnSpc>
                <a:spcPct val="150000"/>
              </a:lnSpc>
            </a:pPr>
            <a:endParaRPr lang="pt-BR" sz="2000" b="0" i="0" dirty="0">
              <a:solidFill>
                <a:srgbClr val="000000"/>
              </a:solidFill>
              <a:effectLst/>
            </a:endParaRPr>
          </a:p>
        </p:txBody>
      </p:sp>
      <p:sp>
        <p:nvSpPr>
          <p:cNvPr id="8" name="CaixaDeTexto 7">
            <a:extLst>
              <a:ext uri="{FF2B5EF4-FFF2-40B4-BE49-F238E27FC236}">
                <a16:creationId xmlns:a16="http://schemas.microsoft.com/office/drawing/2014/main" id="{008FD8BF-7B52-3F30-A3BD-F7AE730F08B9}"/>
              </a:ext>
            </a:extLst>
          </p:cNvPr>
          <p:cNvSpPr txBox="1"/>
          <p:nvPr/>
        </p:nvSpPr>
        <p:spPr>
          <a:xfrm>
            <a:off x="731939" y="603899"/>
            <a:ext cx="6094602" cy="725711"/>
          </a:xfrm>
          <a:prstGeom prst="rect">
            <a:avLst/>
          </a:prstGeom>
        </p:spPr>
        <p:txBody>
          <a:bodyPr>
            <a:normAutofit/>
          </a:bodyPr>
          <a:lstStyle>
            <a:defPPr>
              <a:defRPr lang="pt-BR"/>
            </a:defPPr>
            <a:lvl1pPr>
              <a:lnSpc>
                <a:spcPct val="85000"/>
              </a:lnSpc>
              <a:spcBef>
                <a:spcPct val="0"/>
              </a:spcBef>
              <a:buNone/>
              <a:defRPr sz="4800" b="1" spc="-120" baseline="0">
                <a:solidFill>
                  <a:schemeClr val="accent1"/>
                </a:solidFill>
                <a:latin typeface="+mj-lt"/>
                <a:ea typeface="+mj-ea"/>
                <a:cs typeface="+mj-cs"/>
              </a:defRPr>
            </a:lvl1pPr>
          </a:lstStyle>
          <a:p>
            <a:r>
              <a:rPr lang="pt-BR" sz="4400" dirty="0"/>
              <a:t>Regulamento da ICES</a:t>
            </a:r>
          </a:p>
        </p:txBody>
      </p:sp>
    </p:spTree>
    <p:extLst>
      <p:ext uri="{BB962C8B-B14F-4D97-AF65-F5344CB8AC3E}">
        <p14:creationId xmlns:p14="http://schemas.microsoft.com/office/powerpoint/2010/main" val="34175846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a:extLst>
              <a:ext uri="{FF2B5EF4-FFF2-40B4-BE49-F238E27FC236}">
                <a16:creationId xmlns:a16="http://schemas.microsoft.com/office/drawing/2014/main" id="{50357217-224C-0D59-D10F-68B0BCBA0296}"/>
              </a:ext>
            </a:extLst>
          </p:cNvPr>
          <p:cNvPicPr>
            <a:picLocks noChangeAspect="1"/>
          </p:cNvPicPr>
          <p:nvPr/>
        </p:nvPicPr>
        <p:blipFill>
          <a:blip r:embed="rId2"/>
          <a:stretch>
            <a:fillRect/>
          </a:stretch>
        </p:blipFill>
        <p:spPr>
          <a:xfrm>
            <a:off x="968301" y="1768057"/>
            <a:ext cx="10437661" cy="4381073"/>
          </a:xfrm>
          <a:prstGeom prst="rect">
            <a:avLst/>
          </a:prstGeom>
        </p:spPr>
      </p:pic>
      <p:sp>
        <p:nvSpPr>
          <p:cNvPr id="7" name="CaixaDeTexto 6">
            <a:extLst>
              <a:ext uri="{FF2B5EF4-FFF2-40B4-BE49-F238E27FC236}">
                <a16:creationId xmlns:a16="http://schemas.microsoft.com/office/drawing/2014/main" id="{24AA193F-3D6F-47ED-8BDC-A31F4E2A3DA1}"/>
              </a:ext>
            </a:extLst>
          </p:cNvPr>
          <p:cNvSpPr txBox="1"/>
          <p:nvPr/>
        </p:nvSpPr>
        <p:spPr>
          <a:xfrm>
            <a:off x="968301" y="6254795"/>
            <a:ext cx="5114887" cy="276999"/>
          </a:xfrm>
          <a:prstGeom prst="rect">
            <a:avLst/>
          </a:prstGeom>
          <a:noFill/>
        </p:spPr>
        <p:txBody>
          <a:bodyPr wrap="square" rtlCol="0">
            <a:spAutoFit/>
          </a:bodyPr>
          <a:lstStyle/>
          <a:p>
            <a:r>
              <a:rPr lang="pt-BR" sz="1200" dirty="0"/>
              <a:t>Fonte: DPB/CAPES</a:t>
            </a:r>
          </a:p>
        </p:txBody>
      </p:sp>
      <p:sp>
        <p:nvSpPr>
          <p:cNvPr id="2" name="CaixaDeTexto 1">
            <a:extLst>
              <a:ext uri="{FF2B5EF4-FFF2-40B4-BE49-F238E27FC236}">
                <a16:creationId xmlns:a16="http://schemas.microsoft.com/office/drawing/2014/main" id="{ECF61EDB-E507-3808-4160-ACEF6D80181A}"/>
              </a:ext>
            </a:extLst>
          </p:cNvPr>
          <p:cNvSpPr txBox="1"/>
          <p:nvPr/>
        </p:nvSpPr>
        <p:spPr>
          <a:xfrm>
            <a:off x="968300" y="136841"/>
            <a:ext cx="10437662" cy="1631216"/>
          </a:xfrm>
          <a:prstGeom prst="rect">
            <a:avLst/>
          </a:prstGeom>
          <a:noFill/>
        </p:spPr>
        <p:txBody>
          <a:bodyPr wrap="square" rtlCol="0">
            <a:spAutoFit/>
          </a:bodyPr>
          <a:lstStyle>
            <a:defPPr>
              <a:defRPr lang="pt-BR"/>
            </a:defPPr>
            <a:lvl1pPr>
              <a:defRPr sz="3600" b="1" spc="-120">
                <a:solidFill>
                  <a:schemeClr val="accent1"/>
                </a:solidFill>
                <a:latin typeface="+mj-lt"/>
                <a:ea typeface="+mj-ea"/>
                <a:cs typeface="+mj-cs"/>
              </a:defRPr>
            </a:lvl1pPr>
          </a:lstStyle>
          <a:p>
            <a:r>
              <a:rPr lang="pt-BR" dirty="0"/>
              <a:t>Taxa de Utilização do </a:t>
            </a:r>
            <a:r>
              <a:rPr lang="pt-BR" b="1" dirty="0"/>
              <a:t>Programa de Suporte à Pós-Graduação de Instituições Comunitárias de Ensino Particulares (PROSUC) </a:t>
            </a:r>
          </a:p>
          <a:p>
            <a:pPr algn="ctr"/>
            <a:r>
              <a:rPr lang="pt-BR" sz="2400" b="1" dirty="0"/>
              <a:t>Jan/2022 a Set/2023</a:t>
            </a:r>
            <a:endParaRPr lang="pt-BR" dirty="0"/>
          </a:p>
        </p:txBody>
      </p:sp>
      <p:cxnSp>
        <p:nvCxnSpPr>
          <p:cNvPr id="4" name="Conector reto 3">
            <a:extLst>
              <a:ext uri="{FF2B5EF4-FFF2-40B4-BE49-F238E27FC236}">
                <a16:creationId xmlns:a16="http://schemas.microsoft.com/office/drawing/2014/main" id="{88BD66BA-E22C-BEE3-5CE0-CE216D76D1A3}"/>
              </a:ext>
            </a:extLst>
          </p:cNvPr>
          <p:cNvCxnSpPr>
            <a:cxnSpLocks/>
          </p:cNvCxnSpPr>
          <p:nvPr/>
        </p:nvCxnSpPr>
        <p:spPr>
          <a:xfrm>
            <a:off x="1761688" y="6207853"/>
            <a:ext cx="5159229" cy="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Conector reto 7">
            <a:extLst>
              <a:ext uri="{FF2B5EF4-FFF2-40B4-BE49-F238E27FC236}">
                <a16:creationId xmlns:a16="http://schemas.microsoft.com/office/drawing/2014/main" id="{98287952-C1B9-7E53-05EF-E143A966EA3D}"/>
              </a:ext>
            </a:extLst>
          </p:cNvPr>
          <p:cNvCxnSpPr>
            <a:cxnSpLocks/>
          </p:cNvCxnSpPr>
          <p:nvPr/>
        </p:nvCxnSpPr>
        <p:spPr>
          <a:xfrm>
            <a:off x="7032771" y="6207853"/>
            <a:ext cx="4074253"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CaixaDeTexto 9">
            <a:extLst>
              <a:ext uri="{FF2B5EF4-FFF2-40B4-BE49-F238E27FC236}">
                <a16:creationId xmlns:a16="http://schemas.microsoft.com/office/drawing/2014/main" id="{08CB2AE6-8245-C313-A5F7-B62ED9A269BD}"/>
              </a:ext>
            </a:extLst>
          </p:cNvPr>
          <p:cNvSpPr txBox="1"/>
          <p:nvPr/>
        </p:nvSpPr>
        <p:spPr>
          <a:xfrm>
            <a:off x="3556932" y="6342077"/>
            <a:ext cx="1216404" cy="369332"/>
          </a:xfrm>
          <a:prstGeom prst="rect">
            <a:avLst/>
          </a:prstGeom>
          <a:noFill/>
        </p:spPr>
        <p:txBody>
          <a:bodyPr wrap="square" rtlCol="0">
            <a:spAutoFit/>
          </a:bodyPr>
          <a:lstStyle/>
          <a:p>
            <a:pPr algn="ctr"/>
            <a:r>
              <a:rPr lang="pt-BR" b="1" dirty="0"/>
              <a:t>2022</a:t>
            </a:r>
          </a:p>
        </p:txBody>
      </p:sp>
      <p:sp>
        <p:nvSpPr>
          <p:cNvPr id="11" name="CaixaDeTexto 10">
            <a:extLst>
              <a:ext uri="{FF2B5EF4-FFF2-40B4-BE49-F238E27FC236}">
                <a16:creationId xmlns:a16="http://schemas.microsoft.com/office/drawing/2014/main" id="{3ED11704-05DC-0B31-34E3-568DE69E7F90}"/>
              </a:ext>
            </a:extLst>
          </p:cNvPr>
          <p:cNvSpPr txBox="1"/>
          <p:nvPr/>
        </p:nvSpPr>
        <p:spPr>
          <a:xfrm>
            <a:off x="8541391" y="6319598"/>
            <a:ext cx="1216404" cy="369332"/>
          </a:xfrm>
          <a:prstGeom prst="rect">
            <a:avLst/>
          </a:prstGeom>
          <a:noFill/>
        </p:spPr>
        <p:txBody>
          <a:bodyPr wrap="square" rtlCol="0">
            <a:spAutoFit/>
          </a:bodyPr>
          <a:lstStyle/>
          <a:p>
            <a:pPr algn="ctr"/>
            <a:r>
              <a:rPr lang="pt-BR" b="1" dirty="0"/>
              <a:t>2023</a:t>
            </a:r>
          </a:p>
        </p:txBody>
      </p:sp>
    </p:spTree>
    <p:extLst>
      <p:ext uri="{BB962C8B-B14F-4D97-AF65-F5344CB8AC3E}">
        <p14:creationId xmlns:p14="http://schemas.microsoft.com/office/powerpoint/2010/main" val="169324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a 4">
            <a:extLst>
              <a:ext uri="{FF2B5EF4-FFF2-40B4-BE49-F238E27FC236}">
                <a16:creationId xmlns:a16="http://schemas.microsoft.com/office/drawing/2014/main" id="{1B835E7E-EF3A-D2BA-9B9A-7E2BEE5792A2}"/>
              </a:ext>
            </a:extLst>
          </p:cNvPr>
          <p:cNvGraphicFramePr>
            <a:graphicFrameLocks noGrp="1"/>
          </p:cNvGraphicFramePr>
          <p:nvPr>
            <p:extLst>
              <p:ext uri="{D42A27DB-BD31-4B8C-83A1-F6EECF244321}">
                <p14:modId xmlns:p14="http://schemas.microsoft.com/office/powerpoint/2010/main" val="376790782"/>
              </p:ext>
            </p:extLst>
          </p:nvPr>
        </p:nvGraphicFramePr>
        <p:xfrm>
          <a:off x="971026" y="1791167"/>
          <a:ext cx="9327160" cy="3585639"/>
        </p:xfrm>
        <a:graphic>
          <a:graphicData uri="http://schemas.openxmlformats.org/drawingml/2006/table">
            <a:tbl>
              <a:tblPr>
                <a:tableStyleId>{5C22544A-7EE6-4342-B048-85BDC9FD1C3A}</a:tableStyleId>
              </a:tblPr>
              <a:tblGrid>
                <a:gridCol w="2331790">
                  <a:extLst>
                    <a:ext uri="{9D8B030D-6E8A-4147-A177-3AD203B41FA5}">
                      <a16:colId xmlns:a16="http://schemas.microsoft.com/office/drawing/2014/main" val="2215413648"/>
                    </a:ext>
                  </a:extLst>
                </a:gridCol>
                <a:gridCol w="2331790">
                  <a:extLst>
                    <a:ext uri="{9D8B030D-6E8A-4147-A177-3AD203B41FA5}">
                      <a16:colId xmlns:a16="http://schemas.microsoft.com/office/drawing/2014/main" val="1173939778"/>
                    </a:ext>
                  </a:extLst>
                </a:gridCol>
                <a:gridCol w="2331790">
                  <a:extLst>
                    <a:ext uri="{9D8B030D-6E8A-4147-A177-3AD203B41FA5}">
                      <a16:colId xmlns:a16="http://schemas.microsoft.com/office/drawing/2014/main" val="2882218948"/>
                    </a:ext>
                  </a:extLst>
                </a:gridCol>
                <a:gridCol w="2331790">
                  <a:extLst>
                    <a:ext uri="{9D8B030D-6E8A-4147-A177-3AD203B41FA5}">
                      <a16:colId xmlns:a16="http://schemas.microsoft.com/office/drawing/2014/main" val="1235039"/>
                    </a:ext>
                  </a:extLst>
                </a:gridCol>
              </a:tblGrid>
              <a:tr h="366951">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pt-BR" sz="1800" b="1" u="none" strike="noStrike" dirty="0">
                          <a:effectLst/>
                          <a:latin typeface="+mn-lt"/>
                          <a:cs typeface="Arial" panose="020B0604020202020204" pitchFamily="34" charset="0"/>
                        </a:rPr>
                        <a:t>Ano</a:t>
                      </a:r>
                      <a:endParaRPr lang="pt-BR" sz="1800" b="1" i="0" u="none" strike="noStrike" dirty="0">
                        <a:solidFill>
                          <a:srgbClr val="000000"/>
                        </a:solidFill>
                        <a:effectLst/>
                        <a:latin typeface="+mn-lt"/>
                        <a:cs typeface="Arial" panose="020B0604020202020204" pitchFamily="34" charset="0"/>
                      </a:endParaRPr>
                    </a:p>
                  </a:txBody>
                  <a:tcPr marL="9525" marR="9525" marT="9525" marB="0" anchor="ctr">
                    <a:solidFill>
                      <a:schemeClr val="accent1">
                        <a:lumMod val="60000"/>
                        <a:lumOff val="40000"/>
                      </a:schemeClr>
                    </a:solidFill>
                  </a:tcPr>
                </a:tc>
                <a:tc gridSpan="3">
                  <a:txBody>
                    <a:bodyPr/>
                    <a:lstStyle/>
                    <a:p>
                      <a:pPr algn="ctr" rtl="0" fontAlgn="b"/>
                      <a:r>
                        <a:rPr lang="pt-BR" sz="1800" b="1" u="none" strike="noStrike" dirty="0">
                          <a:effectLst/>
                          <a:latin typeface="+mn-lt"/>
                          <a:cs typeface="Arial" panose="020B0604020202020204" pitchFamily="34" charset="0"/>
                        </a:rPr>
                        <a:t>Investimento em Bolsas </a:t>
                      </a:r>
                      <a:endParaRPr lang="pt-BR" sz="1800" b="1" i="0" u="none" strike="noStrike" dirty="0">
                        <a:solidFill>
                          <a:srgbClr val="000000"/>
                        </a:solidFill>
                        <a:effectLst/>
                        <a:latin typeface="+mn-lt"/>
                        <a:cs typeface="Arial" panose="020B0604020202020204" pitchFamily="34" charset="0"/>
                      </a:endParaRPr>
                    </a:p>
                  </a:txBody>
                  <a:tcPr marL="9525" marR="9525" marT="9525" marB="0" anchor="ctr">
                    <a:solidFill>
                      <a:schemeClr val="accent1">
                        <a:lumMod val="60000"/>
                        <a:lumOff val="40000"/>
                      </a:schemeClr>
                    </a:solidFill>
                  </a:tcPr>
                </a:tc>
                <a:tc hMerge="1">
                  <a:txBody>
                    <a:bodyPr/>
                    <a:lstStyle/>
                    <a:p>
                      <a:pPr algn="ctr" rtl="0" fontAlgn="b"/>
                      <a:endParaRPr lang="pt-BR" sz="12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pPr algn="ctr" rtl="0" fontAlgn="b"/>
                      <a:endParaRPr lang="pt-BR" sz="12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23316009"/>
                  </a:ext>
                </a:extLst>
              </a:tr>
              <a:tr h="357632">
                <a:tc vMerge="1">
                  <a:txBody>
                    <a:bodyPr/>
                    <a:lstStyle/>
                    <a:p>
                      <a:pPr algn="ctr" rtl="0" fontAlgn="b"/>
                      <a:endParaRPr lang="pt-BR" sz="12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rtl="0" fontAlgn="b"/>
                      <a:r>
                        <a:rPr lang="pt-BR" sz="1800" b="1" u="none" strike="noStrike" dirty="0">
                          <a:effectLst/>
                          <a:latin typeface="+mn-lt"/>
                          <a:cs typeface="Arial" panose="020B0604020202020204" pitchFamily="34" charset="0"/>
                        </a:rPr>
                        <a:t>ICES (R$)</a:t>
                      </a:r>
                      <a:endParaRPr lang="pt-BR" sz="1800" b="1" i="0" u="none" strike="noStrike" dirty="0">
                        <a:solidFill>
                          <a:srgbClr val="000000"/>
                        </a:solidFill>
                        <a:effectLst/>
                        <a:latin typeface="+mn-lt"/>
                        <a:cs typeface="Arial" panose="020B0604020202020204" pitchFamily="34" charset="0"/>
                      </a:endParaRPr>
                    </a:p>
                  </a:txBody>
                  <a:tcPr marL="9525" marR="9525" marT="9525" marB="0" anchor="ctr">
                    <a:solidFill>
                      <a:schemeClr val="accent1">
                        <a:lumMod val="60000"/>
                        <a:lumOff val="40000"/>
                      </a:schemeClr>
                    </a:solidFill>
                  </a:tcPr>
                </a:tc>
                <a:tc>
                  <a:txBody>
                    <a:bodyPr/>
                    <a:lstStyle/>
                    <a:p>
                      <a:pPr algn="ctr" rtl="0" fontAlgn="b"/>
                      <a:r>
                        <a:rPr lang="pt-BR" sz="1800" b="1" u="none" strike="noStrike" dirty="0">
                          <a:effectLst/>
                          <a:latin typeface="+mn-lt"/>
                          <a:cs typeface="Arial" panose="020B0604020202020204" pitchFamily="34" charset="0"/>
                        </a:rPr>
                        <a:t>Total (R$)</a:t>
                      </a:r>
                      <a:endParaRPr lang="pt-BR" sz="1800" b="1" i="0" u="none" strike="noStrike" dirty="0">
                        <a:solidFill>
                          <a:srgbClr val="000000"/>
                        </a:solidFill>
                        <a:effectLst/>
                        <a:latin typeface="+mn-lt"/>
                        <a:cs typeface="Arial" panose="020B0604020202020204" pitchFamily="34" charset="0"/>
                      </a:endParaRPr>
                    </a:p>
                  </a:txBody>
                  <a:tcPr marL="9525" marR="9525" marT="9525" marB="0" anchor="ctr">
                    <a:solidFill>
                      <a:schemeClr val="accent1">
                        <a:lumMod val="60000"/>
                        <a:lumOff val="40000"/>
                      </a:schemeClr>
                    </a:solidFill>
                  </a:tcPr>
                </a:tc>
                <a:tc>
                  <a:txBody>
                    <a:bodyPr/>
                    <a:lstStyle/>
                    <a:p>
                      <a:pPr algn="ctr" rtl="0" fontAlgn="b"/>
                      <a:r>
                        <a:rPr lang="pt-BR" sz="1800" b="1" u="none" strike="noStrike" dirty="0">
                          <a:effectLst/>
                          <a:latin typeface="+mn-lt"/>
                          <a:cs typeface="Arial" panose="020B0604020202020204" pitchFamily="34" charset="0"/>
                        </a:rPr>
                        <a:t>% ICES</a:t>
                      </a:r>
                      <a:endParaRPr lang="pt-BR" sz="1800" b="1" i="0" u="none" strike="noStrike" dirty="0">
                        <a:solidFill>
                          <a:srgbClr val="000000"/>
                        </a:solidFill>
                        <a:effectLst/>
                        <a:latin typeface="+mn-lt"/>
                        <a:cs typeface="Arial" panose="020B0604020202020204" pitchFamily="34" charset="0"/>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3388709559"/>
                  </a:ext>
                </a:extLst>
              </a:tr>
              <a:tr h="357632">
                <a:tc>
                  <a:txBody>
                    <a:bodyPr/>
                    <a:lstStyle/>
                    <a:p>
                      <a:pPr algn="ctr" rtl="0" fontAlgn="b"/>
                      <a:r>
                        <a:rPr lang="pt-BR" sz="1800" u="none" strike="noStrike" dirty="0">
                          <a:effectLst/>
                          <a:latin typeface="+mn-lt"/>
                          <a:cs typeface="Arial" panose="020B0604020202020204" pitchFamily="34" charset="0"/>
                        </a:rPr>
                        <a:t>2016</a:t>
                      </a:r>
                      <a:endParaRPr lang="pt-BR" sz="1800" b="0" i="0" u="none" strike="noStrike" dirty="0">
                        <a:solidFill>
                          <a:srgbClr val="000000"/>
                        </a:solidFill>
                        <a:effectLst/>
                        <a:latin typeface="+mn-lt"/>
                        <a:cs typeface="Arial" panose="020B0604020202020204" pitchFamily="34" charset="0"/>
                      </a:endParaRPr>
                    </a:p>
                  </a:txBody>
                  <a:tcPr marL="9525" marR="9525" marT="9525" marB="0" anchor="ctr"/>
                </a:tc>
                <a:tc>
                  <a:txBody>
                    <a:bodyPr/>
                    <a:lstStyle/>
                    <a:p>
                      <a:pPr algn="ctr" fontAlgn="b"/>
                      <a:r>
                        <a:rPr lang="pt-BR" sz="1800" u="none" strike="noStrike" kern="1200" dirty="0">
                          <a:solidFill>
                            <a:schemeClr val="dk1"/>
                          </a:solidFill>
                          <a:effectLst/>
                          <a:latin typeface="+mn-lt"/>
                          <a:ea typeface="+mn-ea"/>
                          <a:cs typeface="Arial" panose="020B0604020202020204" pitchFamily="34" charset="0"/>
                        </a:rPr>
                        <a:t>         134.448.108,54 </a:t>
                      </a:r>
                    </a:p>
                  </a:txBody>
                  <a:tcPr marL="9525" marR="9525" marT="9525" marB="0" anchor="ctr"/>
                </a:tc>
                <a:tc>
                  <a:txBody>
                    <a:bodyPr/>
                    <a:lstStyle/>
                    <a:p>
                      <a:pPr marL="0" algn="ctr" defTabSz="914400" rtl="0" eaLnBrk="1" fontAlgn="b" latinLnBrk="0" hangingPunct="1"/>
                      <a:r>
                        <a:rPr lang="pt-BR" sz="1800" u="none" strike="noStrike" kern="1200" dirty="0">
                          <a:solidFill>
                            <a:schemeClr val="dk1"/>
                          </a:solidFill>
                          <a:effectLst/>
                          <a:latin typeface="+mn-lt"/>
                          <a:ea typeface="+mn-ea"/>
                          <a:cs typeface="Arial" panose="020B0604020202020204" pitchFamily="34" charset="0"/>
                        </a:rPr>
                        <a:t>      2.021.728.757,96 </a:t>
                      </a:r>
                    </a:p>
                  </a:txBody>
                  <a:tcPr marL="9525" marR="9525" marT="9525" marB="0" anchor="ctr"/>
                </a:tc>
                <a:tc>
                  <a:txBody>
                    <a:bodyPr/>
                    <a:lstStyle/>
                    <a:p>
                      <a:pPr algn="ctr" fontAlgn="b"/>
                      <a:r>
                        <a:rPr lang="pt-BR" sz="1800" b="0" i="0" u="none" strike="noStrike" dirty="0">
                          <a:solidFill>
                            <a:srgbClr val="000000"/>
                          </a:solidFill>
                          <a:effectLst/>
                          <a:latin typeface="+mj-lt"/>
                        </a:rPr>
                        <a:t>6,7%</a:t>
                      </a:r>
                    </a:p>
                  </a:txBody>
                  <a:tcPr marL="0" marR="0" marT="0" marB="0" anchor="b"/>
                </a:tc>
                <a:extLst>
                  <a:ext uri="{0D108BD9-81ED-4DB2-BD59-A6C34878D82A}">
                    <a16:rowId xmlns:a16="http://schemas.microsoft.com/office/drawing/2014/main" val="4283988829"/>
                  </a:ext>
                </a:extLst>
              </a:tr>
              <a:tr h="357632">
                <a:tc>
                  <a:txBody>
                    <a:bodyPr/>
                    <a:lstStyle/>
                    <a:p>
                      <a:pPr algn="ctr" rtl="0" fontAlgn="b"/>
                      <a:r>
                        <a:rPr lang="pt-BR" sz="1800" u="none" strike="noStrike">
                          <a:effectLst/>
                          <a:latin typeface="+mn-lt"/>
                          <a:cs typeface="Arial" panose="020B0604020202020204" pitchFamily="34" charset="0"/>
                        </a:rPr>
                        <a:t>2017</a:t>
                      </a:r>
                      <a:endParaRPr lang="pt-BR" sz="1800" b="0" i="0" u="none" strike="noStrike">
                        <a:solidFill>
                          <a:srgbClr val="000000"/>
                        </a:solidFill>
                        <a:effectLst/>
                        <a:latin typeface="+mn-lt"/>
                        <a:cs typeface="Arial" panose="020B0604020202020204" pitchFamily="34" charset="0"/>
                      </a:endParaRPr>
                    </a:p>
                  </a:txBody>
                  <a:tcPr marL="9525" marR="9525" marT="9525" marB="0" anchor="ctr"/>
                </a:tc>
                <a:tc>
                  <a:txBody>
                    <a:bodyPr/>
                    <a:lstStyle/>
                    <a:p>
                      <a:pPr algn="ctr" fontAlgn="b"/>
                      <a:r>
                        <a:rPr lang="pt-BR" sz="1800" u="none" strike="noStrike" kern="1200" dirty="0">
                          <a:solidFill>
                            <a:schemeClr val="dk1"/>
                          </a:solidFill>
                          <a:effectLst/>
                          <a:latin typeface="+mn-lt"/>
                          <a:ea typeface="+mn-ea"/>
                          <a:cs typeface="Arial" panose="020B0604020202020204" pitchFamily="34" charset="0"/>
                        </a:rPr>
                        <a:t>         154.481.712,70 </a:t>
                      </a:r>
                    </a:p>
                  </a:txBody>
                  <a:tcPr marL="9525" marR="9525" marT="9525" marB="0" anchor="ctr"/>
                </a:tc>
                <a:tc>
                  <a:txBody>
                    <a:bodyPr/>
                    <a:lstStyle/>
                    <a:p>
                      <a:pPr marL="0" algn="ctr" defTabSz="914400" rtl="0" eaLnBrk="1" fontAlgn="b" latinLnBrk="0" hangingPunct="1"/>
                      <a:r>
                        <a:rPr lang="pt-BR" sz="1800" u="none" strike="noStrike" kern="1200" dirty="0">
                          <a:solidFill>
                            <a:schemeClr val="dk1"/>
                          </a:solidFill>
                          <a:effectLst/>
                          <a:latin typeface="+mn-lt"/>
                          <a:ea typeface="+mn-ea"/>
                          <a:cs typeface="Arial" panose="020B0604020202020204" pitchFamily="34" charset="0"/>
                        </a:rPr>
                        <a:t>      2.063.747.921,21 </a:t>
                      </a:r>
                    </a:p>
                  </a:txBody>
                  <a:tcPr marL="9525" marR="9525" marT="9525" marB="0" anchor="ctr"/>
                </a:tc>
                <a:tc>
                  <a:txBody>
                    <a:bodyPr/>
                    <a:lstStyle/>
                    <a:p>
                      <a:pPr algn="ctr" fontAlgn="b"/>
                      <a:r>
                        <a:rPr lang="pt-BR" sz="1800" b="0" i="0" u="none" strike="noStrike">
                          <a:solidFill>
                            <a:srgbClr val="000000"/>
                          </a:solidFill>
                          <a:effectLst/>
                          <a:latin typeface="+mj-lt"/>
                        </a:rPr>
                        <a:t>7,5%</a:t>
                      </a:r>
                    </a:p>
                  </a:txBody>
                  <a:tcPr marL="0" marR="0" marT="0" marB="0" anchor="b"/>
                </a:tc>
                <a:extLst>
                  <a:ext uri="{0D108BD9-81ED-4DB2-BD59-A6C34878D82A}">
                    <a16:rowId xmlns:a16="http://schemas.microsoft.com/office/drawing/2014/main" val="648978444"/>
                  </a:ext>
                </a:extLst>
              </a:tr>
              <a:tr h="357632">
                <a:tc>
                  <a:txBody>
                    <a:bodyPr/>
                    <a:lstStyle/>
                    <a:p>
                      <a:pPr algn="ctr" rtl="0" fontAlgn="b"/>
                      <a:r>
                        <a:rPr lang="pt-BR" sz="1800" u="none" strike="noStrike" dirty="0">
                          <a:effectLst/>
                          <a:latin typeface="+mn-lt"/>
                          <a:cs typeface="Arial" panose="020B0604020202020204" pitchFamily="34" charset="0"/>
                        </a:rPr>
                        <a:t>2018</a:t>
                      </a:r>
                      <a:endParaRPr lang="pt-BR" sz="1800" b="0" i="0" u="none" strike="noStrike" dirty="0">
                        <a:solidFill>
                          <a:srgbClr val="000000"/>
                        </a:solidFill>
                        <a:effectLst/>
                        <a:latin typeface="+mn-lt"/>
                        <a:cs typeface="Arial" panose="020B0604020202020204" pitchFamily="34" charset="0"/>
                      </a:endParaRPr>
                    </a:p>
                  </a:txBody>
                  <a:tcPr marL="9525" marR="9525" marT="9525" marB="0" anchor="ctr"/>
                </a:tc>
                <a:tc>
                  <a:txBody>
                    <a:bodyPr/>
                    <a:lstStyle/>
                    <a:p>
                      <a:pPr algn="ctr" fontAlgn="b"/>
                      <a:r>
                        <a:rPr lang="pt-BR" sz="1800" u="none" strike="noStrike" kern="1200" dirty="0">
                          <a:solidFill>
                            <a:schemeClr val="dk1"/>
                          </a:solidFill>
                          <a:effectLst/>
                          <a:latin typeface="+mn-lt"/>
                          <a:ea typeface="+mn-ea"/>
                          <a:cs typeface="Arial" panose="020B0604020202020204" pitchFamily="34" charset="0"/>
                        </a:rPr>
                        <a:t>         208.201.900,00 </a:t>
                      </a:r>
                    </a:p>
                  </a:txBody>
                  <a:tcPr marL="9525" marR="9525" marT="9525" marB="0" anchor="ctr"/>
                </a:tc>
                <a:tc>
                  <a:txBody>
                    <a:bodyPr/>
                    <a:lstStyle/>
                    <a:p>
                      <a:pPr marL="0" algn="ctr" defTabSz="914400" rtl="0" eaLnBrk="1" fontAlgn="b" latinLnBrk="0" hangingPunct="1"/>
                      <a:r>
                        <a:rPr lang="pt-BR" sz="1800" u="none" strike="noStrike" kern="1200" dirty="0">
                          <a:solidFill>
                            <a:schemeClr val="dk1"/>
                          </a:solidFill>
                          <a:effectLst/>
                          <a:latin typeface="+mn-lt"/>
                          <a:ea typeface="+mn-ea"/>
                          <a:cs typeface="Arial" panose="020B0604020202020204" pitchFamily="34" charset="0"/>
                        </a:rPr>
                        <a:t>      2.124.904.200,77 </a:t>
                      </a:r>
                    </a:p>
                  </a:txBody>
                  <a:tcPr marL="9525" marR="9525" marT="9525" marB="0" anchor="ctr"/>
                </a:tc>
                <a:tc>
                  <a:txBody>
                    <a:bodyPr/>
                    <a:lstStyle/>
                    <a:p>
                      <a:pPr algn="ctr" fontAlgn="b"/>
                      <a:r>
                        <a:rPr lang="pt-BR" sz="1800" b="0" i="0" u="none" strike="noStrike" dirty="0">
                          <a:solidFill>
                            <a:srgbClr val="000000"/>
                          </a:solidFill>
                          <a:effectLst/>
                          <a:latin typeface="+mj-lt"/>
                        </a:rPr>
                        <a:t>9,8%</a:t>
                      </a:r>
                    </a:p>
                  </a:txBody>
                  <a:tcPr marL="0" marR="0" marT="0" marB="0" anchor="b"/>
                </a:tc>
                <a:extLst>
                  <a:ext uri="{0D108BD9-81ED-4DB2-BD59-A6C34878D82A}">
                    <a16:rowId xmlns:a16="http://schemas.microsoft.com/office/drawing/2014/main" val="2113723460"/>
                  </a:ext>
                </a:extLst>
              </a:tr>
              <a:tr h="357632">
                <a:tc>
                  <a:txBody>
                    <a:bodyPr/>
                    <a:lstStyle/>
                    <a:p>
                      <a:pPr algn="ctr" rtl="0" fontAlgn="b"/>
                      <a:r>
                        <a:rPr lang="pt-BR" sz="1800" u="none" strike="noStrike">
                          <a:effectLst/>
                          <a:latin typeface="+mn-lt"/>
                          <a:cs typeface="Arial" panose="020B0604020202020204" pitchFamily="34" charset="0"/>
                        </a:rPr>
                        <a:t>2019</a:t>
                      </a:r>
                      <a:endParaRPr lang="pt-BR" sz="1800" b="0" i="0" u="none" strike="noStrike">
                        <a:solidFill>
                          <a:srgbClr val="000000"/>
                        </a:solidFill>
                        <a:effectLst/>
                        <a:latin typeface="+mn-lt"/>
                        <a:cs typeface="Arial" panose="020B0604020202020204" pitchFamily="34" charset="0"/>
                      </a:endParaRPr>
                    </a:p>
                  </a:txBody>
                  <a:tcPr marL="9525" marR="9525" marT="9525" marB="0" anchor="ctr"/>
                </a:tc>
                <a:tc>
                  <a:txBody>
                    <a:bodyPr/>
                    <a:lstStyle/>
                    <a:p>
                      <a:pPr algn="ctr" fontAlgn="b"/>
                      <a:r>
                        <a:rPr lang="pt-BR" sz="1800" u="none" strike="noStrike" kern="1200" dirty="0">
                          <a:solidFill>
                            <a:schemeClr val="dk1"/>
                          </a:solidFill>
                          <a:effectLst/>
                          <a:latin typeface="+mn-lt"/>
                          <a:ea typeface="+mn-ea"/>
                          <a:cs typeface="Arial" panose="020B0604020202020204" pitchFamily="34" charset="0"/>
                        </a:rPr>
                        <a:t>         209.286.300,00 </a:t>
                      </a:r>
                    </a:p>
                  </a:txBody>
                  <a:tcPr marL="9525" marR="9525" marT="9525" marB="0" anchor="ctr"/>
                </a:tc>
                <a:tc>
                  <a:txBody>
                    <a:bodyPr/>
                    <a:lstStyle/>
                    <a:p>
                      <a:pPr marL="0" algn="ctr" defTabSz="914400" rtl="0" eaLnBrk="1" fontAlgn="b" latinLnBrk="0" hangingPunct="1"/>
                      <a:r>
                        <a:rPr lang="pt-BR" sz="1800" u="none" strike="noStrike" kern="1200" dirty="0">
                          <a:solidFill>
                            <a:schemeClr val="dk1"/>
                          </a:solidFill>
                          <a:effectLst/>
                          <a:latin typeface="+mn-lt"/>
                          <a:ea typeface="+mn-ea"/>
                          <a:cs typeface="Arial" panose="020B0604020202020204" pitchFamily="34" charset="0"/>
                        </a:rPr>
                        <a:t>      2.073.089.539,21 </a:t>
                      </a:r>
                    </a:p>
                  </a:txBody>
                  <a:tcPr marL="9525" marR="9525" marT="9525" marB="0" anchor="ctr"/>
                </a:tc>
                <a:tc>
                  <a:txBody>
                    <a:bodyPr/>
                    <a:lstStyle/>
                    <a:p>
                      <a:pPr algn="ctr" fontAlgn="b"/>
                      <a:r>
                        <a:rPr lang="pt-BR" sz="1800" b="0" i="0" u="none" strike="noStrike">
                          <a:solidFill>
                            <a:srgbClr val="000000"/>
                          </a:solidFill>
                          <a:effectLst/>
                          <a:latin typeface="+mj-lt"/>
                        </a:rPr>
                        <a:t>10,1%</a:t>
                      </a:r>
                    </a:p>
                  </a:txBody>
                  <a:tcPr marL="0" marR="0" marT="0" marB="0" anchor="b"/>
                </a:tc>
                <a:extLst>
                  <a:ext uri="{0D108BD9-81ED-4DB2-BD59-A6C34878D82A}">
                    <a16:rowId xmlns:a16="http://schemas.microsoft.com/office/drawing/2014/main" val="2849272680"/>
                  </a:ext>
                </a:extLst>
              </a:tr>
              <a:tr h="357632">
                <a:tc>
                  <a:txBody>
                    <a:bodyPr/>
                    <a:lstStyle/>
                    <a:p>
                      <a:pPr algn="ctr" rtl="0" fontAlgn="b"/>
                      <a:r>
                        <a:rPr lang="pt-BR" sz="1800" u="none" strike="noStrike">
                          <a:effectLst/>
                          <a:latin typeface="+mn-lt"/>
                          <a:cs typeface="Arial" panose="020B0604020202020204" pitchFamily="34" charset="0"/>
                        </a:rPr>
                        <a:t>2020</a:t>
                      </a:r>
                      <a:endParaRPr lang="pt-BR" sz="1800" b="0" i="0" u="none" strike="noStrike">
                        <a:solidFill>
                          <a:srgbClr val="000000"/>
                        </a:solidFill>
                        <a:effectLst/>
                        <a:latin typeface="+mn-lt"/>
                        <a:cs typeface="Arial" panose="020B0604020202020204" pitchFamily="34" charset="0"/>
                      </a:endParaRPr>
                    </a:p>
                  </a:txBody>
                  <a:tcPr marL="9525" marR="9525" marT="9525" marB="0" anchor="ctr"/>
                </a:tc>
                <a:tc>
                  <a:txBody>
                    <a:bodyPr/>
                    <a:lstStyle/>
                    <a:p>
                      <a:pPr algn="ctr" fontAlgn="b"/>
                      <a:r>
                        <a:rPr lang="pt-BR" sz="1800" u="none" strike="noStrike" kern="1200" dirty="0">
                          <a:solidFill>
                            <a:schemeClr val="dk1"/>
                          </a:solidFill>
                          <a:effectLst/>
                          <a:latin typeface="+mn-lt"/>
                          <a:ea typeface="+mn-ea"/>
                          <a:cs typeface="Arial" panose="020B0604020202020204" pitchFamily="34" charset="0"/>
                        </a:rPr>
                        <a:t>         202.334.600,00 </a:t>
                      </a:r>
                    </a:p>
                  </a:txBody>
                  <a:tcPr marL="9525" marR="9525" marT="9525" marB="0" anchor="ctr"/>
                </a:tc>
                <a:tc>
                  <a:txBody>
                    <a:bodyPr/>
                    <a:lstStyle/>
                    <a:p>
                      <a:pPr marL="0" algn="ctr" defTabSz="914400" rtl="0" eaLnBrk="1" fontAlgn="b" latinLnBrk="0" hangingPunct="1"/>
                      <a:r>
                        <a:rPr lang="pt-BR" sz="1800" u="none" strike="noStrike" kern="1200" dirty="0">
                          <a:solidFill>
                            <a:schemeClr val="dk1"/>
                          </a:solidFill>
                          <a:effectLst/>
                          <a:latin typeface="+mn-lt"/>
                          <a:ea typeface="+mn-ea"/>
                          <a:cs typeface="Arial" panose="020B0604020202020204" pitchFamily="34" charset="0"/>
                        </a:rPr>
                        <a:t>      1.988.512.893,20 </a:t>
                      </a:r>
                    </a:p>
                  </a:txBody>
                  <a:tcPr marL="9525" marR="9525" marT="9525" marB="0" anchor="ctr"/>
                </a:tc>
                <a:tc>
                  <a:txBody>
                    <a:bodyPr/>
                    <a:lstStyle/>
                    <a:p>
                      <a:pPr algn="ctr" fontAlgn="b"/>
                      <a:r>
                        <a:rPr lang="pt-BR" sz="1800" b="0" i="0" u="none" strike="noStrike" dirty="0">
                          <a:solidFill>
                            <a:srgbClr val="000000"/>
                          </a:solidFill>
                          <a:effectLst/>
                          <a:latin typeface="+mj-lt"/>
                        </a:rPr>
                        <a:t>10,2%</a:t>
                      </a:r>
                    </a:p>
                  </a:txBody>
                  <a:tcPr marL="0" marR="0" marT="0" marB="0" anchor="b"/>
                </a:tc>
                <a:extLst>
                  <a:ext uri="{0D108BD9-81ED-4DB2-BD59-A6C34878D82A}">
                    <a16:rowId xmlns:a16="http://schemas.microsoft.com/office/drawing/2014/main" val="3014796997"/>
                  </a:ext>
                </a:extLst>
              </a:tr>
              <a:tr h="357632">
                <a:tc>
                  <a:txBody>
                    <a:bodyPr/>
                    <a:lstStyle/>
                    <a:p>
                      <a:pPr algn="ctr" rtl="0" fontAlgn="b"/>
                      <a:r>
                        <a:rPr lang="pt-BR" sz="1800" u="none" strike="noStrike">
                          <a:effectLst/>
                          <a:latin typeface="+mn-lt"/>
                          <a:cs typeface="Arial" panose="020B0604020202020204" pitchFamily="34" charset="0"/>
                        </a:rPr>
                        <a:t>2021</a:t>
                      </a:r>
                      <a:endParaRPr lang="pt-BR" sz="1800" b="0" i="0" u="none" strike="noStrike">
                        <a:solidFill>
                          <a:srgbClr val="000000"/>
                        </a:solidFill>
                        <a:effectLst/>
                        <a:latin typeface="+mn-lt"/>
                        <a:cs typeface="Arial" panose="020B0604020202020204" pitchFamily="34" charset="0"/>
                      </a:endParaRPr>
                    </a:p>
                  </a:txBody>
                  <a:tcPr marL="9525" marR="9525" marT="9525" marB="0" anchor="ctr"/>
                </a:tc>
                <a:tc>
                  <a:txBody>
                    <a:bodyPr/>
                    <a:lstStyle/>
                    <a:p>
                      <a:pPr algn="ctr" fontAlgn="b"/>
                      <a:r>
                        <a:rPr lang="pt-BR" sz="1800" u="none" strike="noStrike" kern="1200" dirty="0">
                          <a:solidFill>
                            <a:schemeClr val="dk1"/>
                          </a:solidFill>
                          <a:effectLst/>
                          <a:latin typeface="+mn-lt"/>
                          <a:ea typeface="+mn-ea"/>
                          <a:cs typeface="Arial" panose="020B0604020202020204" pitchFamily="34" charset="0"/>
                        </a:rPr>
                        <a:t>         188.066.400,00 </a:t>
                      </a:r>
                    </a:p>
                  </a:txBody>
                  <a:tcPr marL="9525" marR="9525" marT="9525" marB="0" anchor="ctr"/>
                </a:tc>
                <a:tc>
                  <a:txBody>
                    <a:bodyPr/>
                    <a:lstStyle/>
                    <a:p>
                      <a:pPr marL="0" algn="ctr" defTabSz="914400" rtl="0" eaLnBrk="1" fontAlgn="b" latinLnBrk="0" hangingPunct="1"/>
                      <a:r>
                        <a:rPr lang="pt-BR" sz="1800" u="none" strike="noStrike" kern="1200" dirty="0">
                          <a:solidFill>
                            <a:schemeClr val="dk1"/>
                          </a:solidFill>
                          <a:effectLst/>
                          <a:latin typeface="+mn-lt"/>
                          <a:ea typeface="+mn-ea"/>
                          <a:cs typeface="Arial" panose="020B0604020202020204" pitchFamily="34" charset="0"/>
                        </a:rPr>
                        <a:t>      1.896.753.598,86 </a:t>
                      </a:r>
                    </a:p>
                  </a:txBody>
                  <a:tcPr marL="9525" marR="9525" marT="9525" marB="0" anchor="ctr"/>
                </a:tc>
                <a:tc>
                  <a:txBody>
                    <a:bodyPr/>
                    <a:lstStyle/>
                    <a:p>
                      <a:pPr algn="ctr" fontAlgn="b"/>
                      <a:r>
                        <a:rPr lang="pt-BR" sz="1800" b="0" i="0" u="none" strike="noStrike" dirty="0">
                          <a:solidFill>
                            <a:srgbClr val="000000"/>
                          </a:solidFill>
                          <a:effectLst/>
                          <a:latin typeface="+mj-lt"/>
                        </a:rPr>
                        <a:t>9,9%</a:t>
                      </a:r>
                    </a:p>
                  </a:txBody>
                  <a:tcPr marL="0" marR="0" marT="0" marB="0" anchor="b"/>
                </a:tc>
                <a:extLst>
                  <a:ext uri="{0D108BD9-81ED-4DB2-BD59-A6C34878D82A}">
                    <a16:rowId xmlns:a16="http://schemas.microsoft.com/office/drawing/2014/main" val="3517593325"/>
                  </a:ext>
                </a:extLst>
              </a:tr>
              <a:tr h="357632">
                <a:tc>
                  <a:txBody>
                    <a:bodyPr/>
                    <a:lstStyle/>
                    <a:p>
                      <a:pPr algn="ctr" rtl="0" fontAlgn="b"/>
                      <a:r>
                        <a:rPr lang="pt-BR" sz="1800" u="none" strike="noStrike" dirty="0">
                          <a:effectLst/>
                          <a:latin typeface="+mn-lt"/>
                          <a:cs typeface="Arial" panose="020B0604020202020204" pitchFamily="34" charset="0"/>
                        </a:rPr>
                        <a:t>2022</a:t>
                      </a:r>
                      <a:endParaRPr lang="pt-BR" sz="1800" b="0" i="0" u="none" strike="noStrike" dirty="0">
                        <a:solidFill>
                          <a:srgbClr val="000000"/>
                        </a:solidFill>
                        <a:effectLst/>
                        <a:latin typeface="+mn-lt"/>
                        <a:cs typeface="Arial" panose="020B0604020202020204" pitchFamily="34" charset="0"/>
                      </a:endParaRPr>
                    </a:p>
                  </a:txBody>
                  <a:tcPr marL="9525" marR="9525" marT="9525" marB="0" anchor="ctr"/>
                </a:tc>
                <a:tc>
                  <a:txBody>
                    <a:bodyPr/>
                    <a:lstStyle/>
                    <a:p>
                      <a:pPr algn="ctr" fontAlgn="b"/>
                      <a:r>
                        <a:rPr lang="pt-BR" sz="1800" u="none" strike="noStrike" kern="1200" dirty="0">
                          <a:solidFill>
                            <a:schemeClr val="dk1"/>
                          </a:solidFill>
                          <a:effectLst/>
                          <a:latin typeface="+mn-lt"/>
                          <a:ea typeface="+mn-ea"/>
                          <a:cs typeface="Arial" panose="020B0604020202020204" pitchFamily="34" charset="0"/>
                        </a:rPr>
                        <a:t>         177.595.700,00 </a:t>
                      </a:r>
                    </a:p>
                  </a:txBody>
                  <a:tcPr marL="9525" marR="9525" marT="9525" marB="0" anchor="ctr"/>
                </a:tc>
                <a:tc>
                  <a:txBody>
                    <a:bodyPr/>
                    <a:lstStyle/>
                    <a:p>
                      <a:pPr marL="0" algn="ctr" defTabSz="914400" rtl="0" eaLnBrk="1" fontAlgn="b" latinLnBrk="0" hangingPunct="1"/>
                      <a:r>
                        <a:rPr lang="pt-BR" sz="1800" u="none" strike="noStrike" kern="1200" dirty="0">
                          <a:solidFill>
                            <a:schemeClr val="dk1"/>
                          </a:solidFill>
                          <a:effectLst/>
                          <a:latin typeface="+mn-lt"/>
                          <a:ea typeface="+mn-ea"/>
                          <a:cs typeface="Arial" panose="020B0604020202020204" pitchFamily="34" charset="0"/>
                        </a:rPr>
                        <a:t>      1.808.615.382,58 </a:t>
                      </a:r>
                    </a:p>
                  </a:txBody>
                  <a:tcPr marL="9525" marR="9525" marT="9525" marB="0" anchor="ctr"/>
                </a:tc>
                <a:tc>
                  <a:txBody>
                    <a:bodyPr/>
                    <a:lstStyle/>
                    <a:p>
                      <a:pPr algn="ctr" fontAlgn="b"/>
                      <a:r>
                        <a:rPr lang="pt-BR" sz="1800" b="0" i="0" u="none" strike="noStrike" dirty="0">
                          <a:solidFill>
                            <a:srgbClr val="000000"/>
                          </a:solidFill>
                          <a:effectLst/>
                          <a:latin typeface="+mj-lt"/>
                        </a:rPr>
                        <a:t>9,8%</a:t>
                      </a:r>
                    </a:p>
                  </a:txBody>
                  <a:tcPr marL="0" marR="0" marT="0" marB="0" anchor="b"/>
                </a:tc>
                <a:extLst>
                  <a:ext uri="{0D108BD9-81ED-4DB2-BD59-A6C34878D82A}">
                    <a16:rowId xmlns:a16="http://schemas.microsoft.com/office/drawing/2014/main" val="2521853315"/>
                  </a:ext>
                </a:extLst>
              </a:tr>
              <a:tr h="357632">
                <a:tc>
                  <a:txBody>
                    <a:bodyPr/>
                    <a:lstStyle/>
                    <a:p>
                      <a:pPr algn="ctr" rtl="0" fontAlgn="b"/>
                      <a:r>
                        <a:rPr lang="pt-BR" sz="1800" b="1" u="none" strike="noStrike" kern="1200" dirty="0">
                          <a:solidFill>
                            <a:schemeClr val="tx1"/>
                          </a:solidFill>
                          <a:effectLst/>
                          <a:latin typeface="+mn-lt"/>
                          <a:ea typeface="+mn-ea"/>
                          <a:cs typeface="Arial" panose="020B0604020202020204" pitchFamily="34" charset="0"/>
                        </a:rPr>
                        <a:t>2023*</a:t>
                      </a:r>
                    </a:p>
                  </a:txBody>
                  <a:tcPr marL="9525" marR="9525" marT="9525" marB="0" anchor="ctr"/>
                </a:tc>
                <a:tc>
                  <a:txBody>
                    <a:bodyPr/>
                    <a:lstStyle/>
                    <a:p>
                      <a:pPr algn="ctr" rtl="0" fontAlgn="b"/>
                      <a:r>
                        <a:rPr lang="pt-BR" sz="1800" b="1" i="0" u="none" strike="noStrike" dirty="0">
                          <a:solidFill>
                            <a:schemeClr val="tx1"/>
                          </a:solidFill>
                          <a:effectLst/>
                          <a:latin typeface="+mn-lt"/>
                          <a:cs typeface="Arial" panose="020B0604020202020204" pitchFamily="34" charset="0"/>
                        </a:rPr>
                        <a:t>         235.000.000,00</a:t>
                      </a:r>
                    </a:p>
                  </a:txBody>
                  <a:tcPr marL="9525" marR="9525" marT="9525" marB="0" anchor="ctr"/>
                </a:tc>
                <a:tc>
                  <a:txBody>
                    <a:bodyPr/>
                    <a:lstStyle/>
                    <a:p>
                      <a:pPr algn="ctr" rtl="0" fontAlgn="b"/>
                      <a:r>
                        <a:rPr lang="pt-BR" sz="1800" b="1" i="0" u="none" strike="noStrike" dirty="0">
                          <a:solidFill>
                            <a:schemeClr val="tx1"/>
                          </a:solidFill>
                          <a:effectLst/>
                          <a:latin typeface="+mn-lt"/>
                          <a:cs typeface="Arial" panose="020B0604020202020204" pitchFamily="34" charset="0"/>
                        </a:rPr>
                        <a:t>       2.622.000.000,00</a:t>
                      </a:r>
                    </a:p>
                  </a:txBody>
                  <a:tcPr marL="9525" marR="9525" marT="9525" marB="0" anchor="ctr"/>
                </a:tc>
                <a:tc>
                  <a:txBody>
                    <a:bodyPr/>
                    <a:lstStyle/>
                    <a:p>
                      <a:pPr algn="ctr" fontAlgn="b"/>
                      <a:r>
                        <a:rPr lang="pt-BR" sz="1800" b="0" i="0" u="none" strike="noStrike" dirty="0">
                          <a:solidFill>
                            <a:srgbClr val="000000"/>
                          </a:solidFill>
                          <a:effectLst/>
                          <a:latin typeface="+mj-lt"/>
                        </a:rPr>
                        <a:t>9,0%</a:t>
                      </a:r>
                    </a:p>
                  </a:txBody>
                  <a:tcPr marL="0" marR="0" marT="0" marB="0" anchor="b"/>
                </a:tc>
                <a:extLst>
                  <a:ext uri="{0D108BD9-81ED-4DB2-BD59-A6C34878D82A}">
                    <a16:rowId xmlns:a16="http://schemas.microsoft.com/office/drawing/2014/main" val="4028797898"/>
                  </a:ext>
                </a:extLst>
              </a:tr>
            </a:tbl>
          </a:graphicData>
        </a:graphic>
      </p:graphicFrame>
      <p:sp>
        <p:nvSpPr>
          <p:cNvPr id="10" name="CaixaDeTexto 9">
            <a:extLst>
              <a:ext uri="{FF2B5EF4-FFF2-40B4-BE49-F238E27FC236}">
                <a16:creationId xmlns:a16="http://schemas.microsoft.com/office/drawing/2014/main" id="{095D9629-9725-98AE-A2A9-5F69B770A48D}"/>
              </a:ext>
            </a:extLst>
          </p:cNvPr>
          <p:cNvSpPr txBox="1"/>
          <p:nvPr/>
        </p:nvSpPr>
        <p:spPr>
          <a:xfrm>
            <a:off x="10361102" y="3013501"/>
            <a:ext cx="1719743" cy="830997"/>
          </a:xfrm>
          <a:prstGeom prst="rect">
            <a:avLst/>
          </a:prstGeom>
          <a:noFill/>
        </p:spPr>
        <p:txBody>
          <a:bodyPr wrap="square" rtlCol="0">
            <a:spAutoFit/>
          </a:bodyPr>
          <a:lstStyle/>
          <a:p>
            <a:r>
              <a:rPr lang="pt-BR" sz="1600" dirty="0"/>
              <a:t>Em 2018, temos o 1º ano completo do PROSUC.</a:t>
            </a:r>
          </a:p>
        </p:txBody>
      </p:sp>
      <p:sp>
        <p:nvSpPr>
          <p:cNvPr id="11" name="Seta: para Baixo 10">
            <a:extLst>
              <a:ext uri="{FF2B5EF4-FFF2-40B4-BE49-F238E27FC236}">
                <a16:creationId xmlns:a16="http://schemas.microsoft.com/office/drawing/2014/main" id="{E3CCBEF8-9755-3CC2-7843-966E44471FC5}"/>
              </a:ext>
            </a:extLst>
          </p:cNvPr>
          <p:cNvSpPr/>
          <p:nvPr/>
        </p:nvSpPr>
        <p:spPr>
          <a:xfrm rot="5400000">
            <a:off x="9927264" y="3240447"/>
            <a:ext cx="398788" cy="37710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CaixaDeTexto 11">
            <a:extLst>
              <a:ext uri="{FF2B5EF4-FFF2-40B4-BE49-F238E27FC236}">
                <a16:creationId xmlns:a16="http://schemas.microsoft.com/office/drawing/2014/main" id="{10EA91C6-BFD2-B177-8E4F-94E2C28DA9E4}"/>
              </a:ext>
            </a:extLst>
          </p:cNvPr>
          <p:cNvSpPr txBox="1"/>
          <p:nvPr/>
        </p:nvSpPr>
        <p:spPr>
          <a:xfrm>
            <a:off x="971026" y="5688056"/>
            <a:ext cx="6094602" cy="276999"/>
          </a:xfrm>
          <a:prstGeom prst="rect">
            <a:avLst/>
          </a:prstGeom>
          <a:noFill/>
        </p:spPr>
        <p:txBody>
          <a:bodyPr wrap="square">
            <a:spAutoFit/>
          </a:bodyPr>
          <a:lstStyle/>
          <a:p>
            <a:r>
              <a:rPr lang="pt-BR" sz="1200" dirty="0"/>
              <a:t>* Estimativa 2023</a:t>
            </a:r>
          </a:p>
        </p:txBody>
      </p:sp>
      <p:sp>
        <p:nvSpPr>
          <p:cNvPr id="2" name="CaixaDeTexto 1">
            <a:extLst>
              <a:ext uri="{FF2B5EF4-FFF2-40B4-BE49-F238E27FC236}">
                <a16:creationId xmlns:a16="http://schemas.microsoft.com/office/drawing/2014/main" id="{AD308038-F408-175F-0E67-A87D80C368AA}"/>
              </a:ext>
            </a:extLst>
          </p:cNvPr>
          <p:cNvSpPr txBox="1"/>
          <p:nvPr/>
        </p:nvSpPr>
        <p:spPr>
          <a:xfrm>
            <a:off x="10360404" y="4641616"/>
            <a:ext cx="1831596" cy="1323439"/>
          </a:xfrm>
          <a:prstGeom prst="rect">
            <a:avLst/>
          </a:prstGeom>
          <a:noFill/>
        </p:spPr>
        <p:txBody>
          <a:bodyPr wrap="square" rtlCol="0">
            <a:spAutoFit/>
          </a:bodyPr>
          <a:lstStyle/>
          <a:p>
            <a:r>
              <a:rPr lang="pt-BR" sz="1600" dirty="0"/>
              <a:t>Reajuste dos valores das bolsas a partir de </a:t>
            </a:r>
            <a:r>
              <a:rPr lang="pt-BR" sz="1600" dirty="0" err="1"/>
              <a:t>fev</a:t>
            </a:r>
            <a:r>
              <a:rPr lang="pt-BR" sz="1600" dirty="0"/>
              <a:t>/2023: 40% ME/DO e 26,8% PD</a:t>
            </a:r>
          </a:p>
        </p:txBody>
      </p:sp>
      <p:sp>
        <p:nvSpPr>
          <p:cNvPr id="3" name="CaixaDeTexto 2">
            <a:extLst>
              <a:ext uri="{FF2B5EF4-FFF2-40B4-BE49-F238E27FC236}">
                <a16:creationId xmlns:a16="http://schemas.microsoft.com/office/drawing/2014/main" id="{A3FBB440-39E7-26C8-0735-8D43B17D10C7}"/>
              </a:ext>
            </a:extLst>
          </p:cNvPr>
          <p:cNvSpPr txBox="1"/>
          <p:nvPr/>
        </p:nvSpPr>
        <p:spPr>
          <a:xfrm>
            <a:off x="831907" y="383670"/>
            <a:ext cx="9402661" cy="1200329"/>
          </a:xfrm>
          <a:prstGeom prst="rect">
            <a:avLst/>
          </a:prstGeom>
          <a:noFill/>
        </p:spPr>
        <p:txBody>
          <a:bodyPr wrap="square" rtlCol="0">
            <a:spAutoFit/>
          </a:bodyPr>
          <a:lstStyle>
            <a:defPPr>
              <a:defRPr lang="pt-BR"/>
            </a:defPPr>
            <a:lvl1pPr>
              <a:defRPr sz="3600" b="1" spc="-120">
                <a:solidFill>
                  <a:schemeClr val="accent1"/>
                </a:solidFill>
                <a:latin typeface="+mj-lt"/>
                <a:ea typeface="+mj-ea"/>
                <a:cs typeface="+mj-cs"/>
              </a:defRPr>
            </a:lvl1pPr>
          </a:lstStyle>
          <a:p>
            <a:r>
              <a:rPr lang="pt-BR" dirty="0"/>
              <a:t>Evolução dos investimentos da DPB/CAPES no pagamento de Bolsas no País</a:t>
            </a:r>
          </a:p>
        </p:txBody>
      </p:sp>
      <p:sp>
        <p:nvSpPr>
          <p:cNvPr id="4" name="CaixaDeTexto 3">
            <a:extLst>
              <a:ext uri="{FF2B5EF4-FFF2-40B4-BE49-F238E27FC236}">
                <a16:creationId xmlns:a16="http://schemas.microsoft.com/office/drawing/2014/main" id="{1FC6EDBD-E5C6-D5B2-A917-1ACE76FF7FF2}"/>
              </a:ext>
            </a:extLst>
          </p:cNvPr>
          <p:cNvSpPr txBox="1"/>
          <p:nvPr/>
        </p:nvSpPr>
        <p:spPr>
          <a:xfrm>
            <a:off x="971026" y="5480889"/>
            <a:ext cx="5114887" cy="276999"/>
          </a:xfrm>
          <a:prstGeom prst="rect">
            <a:avLst/>
          </a:prstGeom>
          <a:noFill/>
        </p:spPr>
        <p:txBody>
          <a:bodyPr wrap="square" rtlCol="0">
            <a:spAutoFit/>
          </a:bodyPr>
          <a:lstStyle/>
          <a:p>
            <a:r>
              <a:rPr lang="pt-BR" sz="1200" dirty="0"/>
              <a:t>Fonte: DPB/CAPES</a:t>
            </a:r>
          </a:p>
        </p:txBody>
      </p:sp>
      <p:sp>
        <p:nvSpPr>
          <p:cNvPr id="6" name="Seta: para Baixo 5">
            <a:extLst>
              <a:ext uri="{FF2B5EF4-FFF2-40B4-BE49-F238E27FC236}">
                <a16:creationId xmlns:a16="http://schemas.microsoft.com/office/drawing/2014/main" id="{20AAC4CC-0C63-42C9-8A92-F2E1EB6F8572}"/>
              </a:ext>
            </a:extLst>
          </p:cNvPr>
          <p:cNvSpPr/>
          <p:nvPr/>
        </p:nvSpPr>
        <p:spPr>
          <a:xfrm rot="5400000">
            <a:off x="9944290" y="5006304"/>
            <a:ext cx="398788" cy="377105"/>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30642320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31C3A9AE-93AA-5613-7E29-84CD974C4732}"/>
              </a:ext>
            </a:extLst>
          </p:cNvPr>
          <p:cNvSpPr txBox="1"/>
          <p:nvPr/>
        </p:nvSpPr>
        <p:spPr>
          <a:xfrm>
            <a:off x="1077636" y="260706"/>
            <a:ext cx="10036728" cy="646331"/>
          </a:xfrm>
          <a:prstGeom prst="rect">
            <a:avLst/>
          </a:prstGeom>
          <a:noFill/>
        </p:spPr>
        <p:txBody>
          <a:bodyPr wrap="square" rtlCol="0">
            <a:spAutoFit/>
          </a:bodyPr>
          <a:lstStyle>
            <a:defPPr>
              <a:defRPr lang="pt-BR"/>
            </a:defPPr>
            <a:lvl1pPr>
              <a:defRPr sz="3600" b="1" spc="-120">
                <a:solidFill>
                  <a:schemeClr val="accent1"/>
                </a:solidFill>
                <a:latin typeface="+mj-lt"/>
                <a:ea typeface="+mj-ea"/>
                <a:cs typeface="+mj-cs"/>
              </a:defRPr>
            </a:lvl1pPr>
          </a:lstStyle>
          <a:p>
            <a:r>
              <a:rPr lang="pt-BR" dirty="0"/>
              <a:t>Evolução da Concessão de Recursos de Custeio pela DPB</a:t>
            </a:r>
          </a:p>
        </p:txBody>
      </p:sp>
      <p:graphicFrame>
        <p:nvGraphicFramePr>
          <p:cNvPr id="5" name="Tabela 4">
            <a:extLst>
              <a:ext uri="{FF2B5EF4-FFF2-40B4-BE49-F238E27FC236}">
                <a16:creationId xmlns:a16="http://schemas.microsoft.com/office/drawing/2014/main" id="{1B835E7E-EF3A-D2BA-9B9A-7E2BEE5792A2}"/>
              </a:ext>
            </a:extLst>
          </p:cNvPr>
          <p:cNvGraphicFramePr>
            <a:graphicFrameLocks noGrp="1"/>
          </p:cNvGraphicFramePr>
          <p:nvPr>
            <p:extLst>
              <p:ext uri="{D42A27DB-BD31-4B8C-83A1-F6EECF244321}">
                <p14:modId xmlns:p14="http://schemas.microsoft.com/office/powerpoint/2010/main" val="2894849960"/>
              </p:ext>
            </p:extLst>
          </p:nvPr>
        </p:nvGraphicFramePr>
        <p:xfrm>
          <a:off x="1911292" y="1143151"/>
          <a:ext cx="8369416" cy="3598110"/>
        </p:xfrm>
        <a:graphic>
          <a:graphicData uri="http://schemas.openxmlformats.org/drawingml/2006/table">
            <a:tbl>
              <a:tblPr>
                <a:tableStyleId>{5C22544A-7EE6-4342-B048-85BDC9FD1C3A}</a:tableStyleId>
              </a:tblPr>
              <a:tblGrid>
                <a:gridCol w="2092354">
                  <a:extLst>
                    <a:ext uri="{9D8B030D-6E8A-4147-A177-3AD203B41FA5}">
                      <a16:colId xmlns:a16="http://schemas.microsoft.com/office/drawing/2014/main" val="2215413648"/>
                    </a:ext>
                  </a:extLst>
                </a:gridCol>
                <a:gridCol w="2092354">
                  <a:extLst>
                    <a:ext uri="{9D8B030D-6E8A-4147-A177-3AD203B41FA5}">
                      <a16:colId xmlns:a16="http://schemas.microsoft.com/office/drawing/2014/main" val="3925624606"/>
                    </a:ext>
                  </a:extLst>
                </a:gridCol>
                <a:gridCol w="2092354">
                  <a:extLst>
                    <a:ext uri="{9D8B030D-6E8A-4147-A177-3AD203B41FA5}">
                      <a16:colId xmlns:a16="http://schemas.microsoft.com/office/drawing/2014/main" val="2882218948"/>
                    </a:ext>
                  </a:extLst>
                </a:gridCol>
                <a:gridCol w="2092354">
                  <a:extLst>
                    <a:ext uri="{9D8B030D-6E8A-4147-A177-3AD203B41FA5}">
                      <a16:colId xmlns:a16="http://schemas.microsoft.com/office/drawing/2014/main" val="1235039"/>
                    </a:ext>
                  </a:extLst>
                </a:gridCol>
              </a:tblGrid>
              <a:tr h="359811">
                <a:tc>
                  <a:txBody>
                    <a:bodyPr/>
                    <a:lstStyle/>
                    <a:p>
                      <a:pPr algn="ctr" rtl="0" fontAlgn="b"/>
                      <a:r>
                        <a:rPr lang="pt-BR" sz="1800" b="1" u="none" strike="noStrike" dirty="0">
                          <a:effectLst/>
                          <a:latin typeface="+mn-lt"/>
                        </a:rPr>
                        <a:t>Ano</a:t>
                      </a:r>
                      <a:endParaRPr lang="pt-BR" sz="18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rtl="0" fontAlgn="b"/>
                      <a:r>
                        <a:rPr lang="pt-BR" sz="1800" b="1" u="none" strike="noStrike" dirty="0">
                          <a:effectLst/>
                          <a:latin typeface="+mn-lt"/>
                        </a:rPr>
                        <a:t>Valor ICES (R$)</a:t>
                      </a:r>
                      <a:endParaRPr lang="pt-BR" sz="18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rtl="0" fontAlgn="b"/>
                      <a:r>
                        <a:rPr lang="pt-BR" sz="1800" b="1" u="none" strike="noStrike" dirty="0">
                          <a:effectLst/>
                          <a:latin typeface="+mn-lt"/>
                        </a:rPr>
                        <a:t>Total País (R$)</a:t>
                      </a:r>
                      <a:endParaRPr lang="pt-BR" sz="18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tc>
                  <a:txBody>
                    <a:bodyPr/>
                    <a:lstStyle/>
                    <a:p>
                      <a:pPr algn="ctr" rtl="0" fontAlgn="b"/>
                      <a:r>
                        <a:rPr lang="pt-BR" sz="1800" b="1" u="none" strike="noStrike" dirty="0">
                          <a:effectLst/>
                          <a:latin typeface="+mn-lt"/>
                        </a:rPr>
                        <a:t>% ICES</a:t>
                      </a:r>
                      <a:endParaRPr lang="pt-BR" sz="1800" b="1" i="0" u="none" strike="noStrike" dirty="0">
                        <a:solidFill>
                          <a:srgbClr val="000000"/>
                        </a:solidFill>
                        <a:effectLst/>
                        <a:latin typeface="+mn-lt"/>
                      </a:endParaRPr>
                    </a:p>
                  </a:txBody>
                  <a:tcPr marL="9525" marR="9525" marT="9525" marB="0" anchor="ctr">
                    <a:solidFill>
                      <a:schemeClr val="accent1">
                        <a:lumMod val="60000"/>
                        <a:lumOff val="40000"/>
                      </a:schemeClr>
                    </a:solidFill>
                  </a:tcPr>
                </a:tc>
                <a:extLst>
                  <a:ext uri="{0D108BD9-81ED-4DB2-BD59-A6C34878D82A}">
                    <a16:rowId xmlns:a16="http://schemas.microsoft.com/office/drawing/2014/main" val="3388709559"/>
                  </a:ext>
                </a:extLst>
              </a:tr>
              <a:tr h="359811">
                <a:tc>
                  <a:txBody>
                    <a:bodyPr/>
                    <a:lstStyle/>
                    <a:p>
                      <a:pPr algn="ctr" rtl="0" fontAlgn="b"/>
                      <a:r>
                        <a:rPr lang="pt-BR" sz="1800" u="none" strike="noStrike">
                          <a:effectLst/>
                          <a:latin typeface="+mn-lt"/>
                        </a:rPr>
                        <a:t>2016</a:t>
                      </a:r>
                      <a:endParaRPr lang="pt-BR" sz="1800" b="0" i="0" u="none" strike="noStrike">
                        <a:solidFill>
                          <a:srgbClr val="000000"/>
                        </a:solidFill>
                        <a:effectLst/>
                        <a:latin typeface="+mn-lt"/>
                      </a:endParaRPr>
                    </a:p>
                  </a:txBody>
                  <a:tcPr marL="9525" marR="9525" marT="9525" marB="0" anchor="ctr"/>
                </a:tc>
                <a:tc>
                  <a:txBody>
                    <a:bodyPr/>
                    <a:lstStyle/>
                    <a:p>
                      <a:pPr algn="l" fontAlgn="b"/>
                      <a:r>
                        <a:rPr lang="pt-BR" sz="1800" b="0" i="0" u="none" strike="noStrike">
                          <a:solidFill>
                            <a:srgbClr val="000000"/>
                          </a:solidFill>
                          <a:effectLst/>
                          <a:latin typeface="+mn-lt"/>
                        </a:rPr>
                        <a:t>           3.243.665,00 </a:t>
                      </a:r>
                    </a:p>
                  </a:txBody>
                  <a:tcPr marL="9525" marR="9525" marT="9525" marB="0" anchor="ctr"/>
                </a:tc>
                <a:tc>
                  <a:txBody>
                    <a:bodyPr/>
                    <a:lstStyle/>
                    <a:p>
                      <a:pPr algn="l" fontAlgn="b"/>
                      <a:r>
                        <a:rPr lang="pt-BR" sz="1800" b="0" i="0" u="none" strike="noStrike">
                          <a:solidFill>
                            <a:srgbClr val="000000"/>
                          </a:solidFill>
                          <a:effectLst/>
                          <a:latin typeface="+mn-lt"/>
                        </a:rPr>
                        <a:t>       139.285.438,66 </a:t>
                      </a:r>
                    </a:p>
                  </a:txBody>
                  <a:tcPr marL="9525" marR="9525" marT="9525" marB="0" anchor="ctr"/>
                </a:tc>
                <a:tc>
                  <a:txBody>
                    <a:bodyPr/>
                    <a:lstStyle/>
                    <a:p>
                      <a:pPr algn="ctr" fontAlgn="b"/>
                      <a:r>
                        <a:rPr lang="pt-BR" sz="1800" b="0" i="0" u="none" strike="noStrike">
                          <a:solidFill>
                            <a:srgbClr val="000000"/>
                          </a:solidFill>
                          <a:effectLst/>
                          <a:latin typeface="+mn-lt"/>
                        </a:rPr>
                        <a:t>2%</a:t>
                      </a:r>
                    </a:p>
                  </a:txBody>
                  <a:tcPr marL="9525" marR="9525" marT="9525" marB="0" anchor="ctr"/>
                </a:tc>
                <a:extLst>
                  <a:ext uri="{0D108BD9-81ED-4DB2-BD59-A6C34878D82A}">
                    <a16:rowId xmlns:a16="http://schemas.microsoft.com/office/drawing/2014/main" val="4283988829"/>
                  </a:ext>
                </a:extLst>
              </a:tr>
              <a:tr h="359811">
                <a:tc>
                  <a:txBody>
                    <a:bodyPr/>
                    <a:lstStyle/>
                    <a:p>
                      <a:pPr algn="ctr" rtl="0" fontAlgn="b"/>
                      <a:r>
                        <a:rPr lang="pt-BR" sz="1800" u="none" strike="noStrike">
                          <a:effectLst/>
                          <a:latin typeface="+mn-lt"/>
                        </a:rPr>
                        <a:t>2017</a:t>
                      </a:r>
                      <a:endParaRPr lang="pt-BR" sz="1800" b="0" i="0" u="none" strike="noStrike">
                        <a:solidFill>
                          <a:srgbClr val="000000"/>
                        </a:solidFill>
                        <a:effectLst/>
                        <a:latin typeface="+mn-lt"/>
                      </a:endParaRPr>
                    </a:p>
                  </a:txBody>
                  <a:tcPr marL="9525" marR="9525" marT="9525" marB="0" anchor="ctr"/>
                </a:tc>
                <a:tc>
                  <a:txBody>
                    <a:bodyPr/>
                    <a:lstStyle/>
                    <a:p>
                      <a:pPr algn="l" fontAlgn="b"/>
                      <a:r>
                        <a:rPr lang="pt-BR" sz="1800" b="0" i="0" u="none" strike="noStrike">
                          <a:solidFill>
                            <a:srgbClr val="000000"/>
                          </a:solidFill>
                          <a:effectLst/>
                          <a:latin typeface="+mn-lt"/>
                        </a:rPr>
                        <a:t>           3.291.494,98 </a:t>
                      </a:r>
                    </a:p>
                  </a:txBody>
                  <a:tcPr marL="9525" marR="9525" marT="9525" marB="0" anchor="ctr"/>
                </a:tc>
                <a:tc>
                  <a:txBody>
                    <a:bodyPr/>
                    <a:lstStyle/>
                    <a:p>
                      <a:pPr algn="l" fontAlgn="b"/>
                      <a:r>
                        <a:rPr lang="pt-BR" sz="1800" b="0" i="0" u="none" strike="noStrike">
                          <a:solidFill>
                            <a:srgbClr val="000000"/>
                          </a:solidFill>
                          <a:effectLst/>
                          <a:latin typeface="+mn-lt"/>
                        </a:rPr>
                        <a:t>       144.886.631,22 </a:t>
                      </a:r>
                    </a:p>
                  </a:txBody>
                  <a:tcPr marL="9525" marR="9525" marT="9525" marB="0" anchor="ctr"/>
                </a:tc>
                <a:tc>
                  <a:txBody>
                    <a:bodyPr/>
                    <a:lstStyle/>
                    <a:p>
                      <a:pPr algn="ctr" fontAlgn="b"/>
                      <a:r>
                        <a:rPr lang="pt-BR" sz="1800" b="0" i="0" u="none" strike="noStrike">
                          <a:solidFill>
                            <a:srgbClr val="000000"/>
                          </a:solidFill>
                          <a:effectLst/>
                          <a:latin typeface="+mn-lt"/>
                        </a:rPr>
                        <a:t>2%</a:t>
                      </a:r>
                    </a:p>
                  </a:txBody>
                  <a:tcPr marL="9525" marR="9525" marT="9525" marB="0" anchor="ctr"/>
                </a:tc>
                <a:extLst>
                  <a:ext uri="{0D108BD9-81ED-4DB2-BD59-A6C34878D82A}">
                    <a16:rowId xmlns:a16="http://schemas.microsoft.com/office/drawing/2014/main" val="648978444"/>
                  </a:ext>
                </a:extLst>
              </a:tr>
              <a:tr h="359811">
                <a:tc>
                  <a:txBody>
                    <a:bodyPr/>
                    <a:lstStyle/>
                    <a:p>
                      <a:pPr algn="ctr" rtl="0" fontAlgn="b"/>
                      <a:r>
                        <a:rPr lang="pt-BR" sz="1800" u="none" strike="noStrike" dirty="0">
                          <a:effectLst/>
                          <a:latin typeface="+mn-lt"/>
                        </a:rPr>
                        <a:t>2018</a:t>
                      </a:r>
                      <a:endParaRPr lang="pt-BR" sz="1800" b="0" i="0" u="none" strike="noStrike" dirty="0">
                        <a:solidFill>
                          <a:srgbClr val="000000"/>
                        </a:solidFill>
                        <a:effectLst/>
                        <a:latin typeface="+mn-lt"/>
                      </a:endParaRPr>
                    </a:p>
                  </a:txBody>
                  <a:tcPr marL="9525" marR="9525" marT="9525" marB="0" anchor="ctr"/>
                </a:tc>
                <a:tc>
                  <a:txBody>
                    <a:bodyPr/>
                    <a:lstStyle/>
                    <a:p>
                      <a:pPr algn="l" fontAlgn="b"/>
                      <a:r>
                        <a:rPr lang="pt-BR" sz="1800" b="0" i="0" u="none" strike="noStrike">
                          <a:solidFill>
                            <a:srgbClr val="000000"/>
                          </a:solidFill>
                          <a:effectLst/>
                          <a:latin typeface="+mn-lt"/>
                        </a:rPr>
                        <a:t>           3.916.588,81 </a:t>
                      </a:r>
                    </a:p>
                  </a:txBody>
                  <a:tcPr marL="9525" marR="9525" marT="9525" marB="0" anchor="ctr"/>
                </a:tc>
                <a:tc>
                  <a:txBody>
                    <a:bodyPr/>
                    <a:lstStyle/>
                    <a:p>
                      <a:pPr algn="l" fontAlgn="b"/>
                      <a:r>
                        <a:rPr lang="pt-BR" sz="1800" b="0" i="0" u="none" strike="noStrike">
                          <a:solidFill>
                            <a:srgbClr val="000000"/>
                          </a:solidFill>
                          <a:effectLst/>
                          <a:latin typeface="+mn-lt"/>
                        </a:rPr>
                        <a:t>       157.329.708,79 </a:t>
                      </a:r>
                    </a:p>
                  </a:txBody>
                  <a:tcPr marL="9525" marR="9525" marT="9525" marB="0" anchor="ctr"/>
                </a:tc>
                <a:tc>
                  <a:txBody>
                    <a:bodyPr/>
                    <a:lstStyle/>
                    <a:p>
                      <a:pPr algn="ctr" fontAlgn="b"/>
                      <a:r>
                        <a:rPr lang="pt-BR" sz="1800" b="0" i="0" u="none" strike="noStrike">
                          <a:solidFill>
                            <a:srgbClr val="000000"/>
                          </a:solidFill>
                          <a:effectLst/>
                          <a:latin typeface="+mn-lt"/>
                        </a:rPr>
                        <a:t>2%</a:t>
                      </a:r>
                    </a:p>
                  </a:txBody>
                  <a:tcPr marL="9525" marR="9525" marT="9525" marB="0" anchor="ctr"/>
                </a:tc>
                <a:extLst>
                  <a:ext uri="{0D108BD9-81ED-4DB2-BD59-A6C34878D82A}">
                    <a16:rowId xmlns:a16="http://schemas.microsoft.com/office/drawing/2014/main" val="2113723460"/>
                  </a:ext>
                </a:extLst>
              </a:tr>
              <a:tr h="359811">
                <a:tc>
                  <a:txBody>
                    <a:bodyPr/>
                    <a:lstStyle/>
                    <a:p>
                      <a:pPr algn="ctr" rtl="0" fontAlgn="b"/>
                      <a:r>
                        <a:rPr lang="pt-BR" sz="1800" u="none" strike="noStrike" dirty="0">
                          <a:effectLst/>
                          <a:latin typeface="+mn-lt"/>
                        </a:rPr>
                        <a:t>2019</a:t>
                      </a:r>
                      <a:endParaRPr lang="pt-BR" sz="1800" b="0" i="0" u="none" strike="noStrike" dirty="0">
                        <a:solidFill>
                          <a:srgbClr val="000000"/>
                        </a:solidFill>
                        <a:effectLst/>
                        <a:latin typeface="+mn-lt"/>
                      </a:endParaRPr>
                    </a:p>
                  </a:txBody>
                  <a:tcPr marL="9525" marR="9525" marT="9525" marB="0" anchor="ctr"/>
                </a:tc>
                <a:tc>
                  <a:txBody>
                    <a:bodyPr/>
                    <a:lstStyle/>
                    <a:p>
                      <a:pPr algn="l" fontAlgn="b"/>
                      <a:r>
                        <a:rPr lang="pt-BR" sz="1800" b="0" i="0" u="none" strike="noStrike">
                          <a:solidFill>
                            <a:srgbClr val="000000"/>
                          </a:solidFill>
                          <a:effectLst/>
                          <a:latin typeface="+mn-lt"/>
                        </a:rPr>
                        <a:t>           3.963.467,96 </a:t>
                      </a:r>
                    </a:p>
                  </a:txBody>
                  <a:tcPr marL="9525" marR="9525" marT="9525" marB="0" anchor="ctr"/>
                </a:tc>
                <a:tc>
                  <a:txBody>
                    <a:bodyPr/>
                    <a:lstStyle/>
                    <a:p>
                      <a:pPr algn="l" fontAlgn="b"/>
                      <a:r>
                        <a:rPr lang="pt-BR" sz="1800" b="0" i="0" u="none" strike="noStrike">
                          <a:solidFill>
                            <a:srgbClr val="000000"/>
                          </a:solidFill>
                          <a:effectLst/>
                          <a:latin typeface="+mn-lt"/>
                        </a:rPr>
                        <a:t>       162.192.105,57 </a:t>
                      </a:r>
                    </a:p>
                  </a:txBody>
                  <a:tcPr marL="9525" marR="9525" marT="9525" marB="0" anchor="ctr"/>
                </a:tc>
                <a:tc>
                  <a:txBody>
                    <a:bodyPr/>
                    <a:lstStyle/>
                    <a:p>
                      <a:pPr algn="ctr" fontAlgn="b"/>
                      <a:r>
                        <a:rPr lang="pt-BR" sz="1800" b="0" i="0" u="none" strike="noStrike">
                          <a:solidFill>
                            <a:srgbClr val="000000"/>
                          </a:solidFill>
                          <a:effectLst/>
                          <a:latin typeface="+mn-lt"/>
                        </a:rPr>
                        <a:t>2%</a:t>
                      </a:r>
                    </a:p>
                  </a:txBody>
                  <a:tcPr marL="9525" marR="9525" marT="9525" marB="0" anchor="ctr"/>
                </a:tc>
                <a:extLst>
                  <a:ext uri="{0D108BD9-81ED-4DB2-BD59-A6C34878D82A}">
                    <a16:rowId xmlns:a16="http://schemas.microsoft.com/office/drawing/2014/main" val="2849272680"/>
                  </a:ext>
                </a:extLst>
              </a:tr>
              <a:tr h="359811">
                <a:tc>
                  <a:txBody>
                    <a:bodyPr/>
                    <a:lstStyle/>
                    <a:p>
                      <a:pPr algn="ctr" rtl="0" fontAlgn="b"/>
                      <a:r>
                        <a:rPr lang="pt-BR" sz="1800" u="none" strike="noStrike">
                          <a:effectLst/>
                          <a:latin typeface="+mn-lt"/>
                        </a:rPr>
                        <a:t>2020</a:t>
                      </a:r>
                      <a:endParaRPr lang="pt-BR" sz="1800" b="0" i="0" u="none" strike="noStrike">
                        <a:solidFill>
                          <a:srgbClr val="000000"/>
                        </a:solidFill>
                        <a:effectLst/>
                        <a:latin typeface="+mn-lt"/>
                      </a:endParaRPr>
                    </a:p>
                  </a:txBody>
                  <a:tcPr marL="9525" marR="9525" marT="9525" marB="0" anchor="ctr"/>
                </a:tc>
                <a:tc>
                  <a:txBody>
                    <a:bodyPr/>
                    <a:lstStyle/>
                    <a:p>
                      <a:pPr algn="l" fontAlgn="b"/>
                      <a:r>
                        <a:rPr lang="pt-BR" sz="1800" b="0" i="0" u="none" strike="noStrike">
                          <a:solidFill>
                            <a:srgbClr val="000000"/>
                          </a:solidFill>
                          <a:effectLst/>
                          <a:latin typeface="+mn-lt"/>
                        </a:rPr>
                        <a:t>           4.040.675,19 </a:t>
                      </a:r>
                    </a:p>
                  </a:txBody>
                  <a:tcPr marL="9525" marR="9525" marT="9525" marB="0" anchor="ctr"/>
                </a:tc>
                <a:tc>
                  <a:txBody>
                    <a:bodyPr/>
                    <a:lstStyle/>
                    <a:p>
                      <a:pPr algn="l" fontAlgn="b"/>
                      <a:r>
                        <a:rPr lang="pt-BR" sz="1800" b="0" i="0" u="none" strike="noStrike">
                          <a:solidFill>
                            <a:srgbClr val="000000"/>
                          </a:solidFill>
                          <a:effectLst/>
                          <a:latin typeface="+mn-lt"/>
                        </a:rPr>
                        <a:t>       166.796.844,55 </a:t>
                      </a:r>
                    </a:p>
                  </a:txBody>
                  <a:tcPr marL="9525" marR="9525" marT="9525" marB="0" anchor="ctr"/>
                </a:tc>
                <a:tc>
                  <a:txBody>
                    <a:bodyPr/>
                    <a:lstStyle/>
                    <a:p>
                      <a:pPr algn="ctr" fontAlgn="b"/>
                      <a:r>
                        <a:rPr lang="pt-BR" sz="1800" b="0" i="0" u="none" strike="noStrike">
                          <a:solidFill>
                            <a:srgbClr val="000000"/>
                          </a:solidFill>
                          <a:effectLst/>
                          <a:latin typeface="+mn-lt"/>
                        </a:rPr>
                        <a:t>2%</a:t>
                      </a:r>
                    </a:p>
                  </a:txBody>
                  <a:tcPr marL="9525" marR="9525" marT="9525" marB="0" anchor="ctr"/>
                </a:tc>
                <a:extLst>
                  <a:ext uri="{0D108BD9-81ED-4DB2-BD59-A6C34878D82A}">
                    <a16:rowId xmlns:a16="http://schemas.microsoft.com/office/drawing/2014/main" val="3014796997"/>
                  </a:ext>
                </a:extLst>
              </a:tr>
              <a:tr h="359811">
                <a:tc>
                  <a:txBody>
                    <a:bodyPr/>
                    <a:lstStyle/>
                    <a:p>
                      <a:pPr algn="ctr" rtl="0" fontAlgn="b"/>
                      <a:r>
                        <a:rPr lang="pt-BR" sz="1800" u="none" strike="noStrike">
                          <a:effectLst/>
                          <a:latin typeface="+mn-lt"/>
                        </a:rPr>
                        <a:t>2021</a:t>
                      </a:r>
                      <a:endParaRPr lang="pt-BR" sz="1800" b="0" i="0" u="none" strike="noStrike">
                        <a:solidFill>
                          <a:srgbClr val="000000"/>
                        </a:solidFill>
                        <a:effectLst/>
                        <a:latin typeface="+mn-lt"/>
                      </a:endParaRPr>
                    </a:p>
                  </a:txBody>
                  <a:tcPr marL="9525" marR="9525" marT="9525" marB="0" anchor="ctr"/>
                </a:tc>
                <a:tc>
                  <a:txBody>
                    <a:bodyPr/>
                    <a:lstStyle/>
                    <a:p>
                      <a:pPr algn="l" fontAlgn="b"/>
                      <a:r>
                        <a:rPr lang="pt-BR" sz="1800" b="0" i="0" u="none" strike="noStrike">
                          <a:solidFill>
                            <a:srgbClr val="000000"/>
                          </a:solidFill>
                          <a:effectLst/>
                          <a:latin typeface="+mn-lt"/>
                        </a:rPr>
                        <a:t>           4.167.504,00 </a:t>
                      </a:r>
                    </a:p>
                  </a:txBody>
                  <a:tcPr marL="9525" marR="9525" marT="9525" marB="0" anchor="ctr"/>
                </a:tc>
                <a:tc>
                  <a:txBody>
                    <a:bodyPr/>
                    <a:lstStyle/>
                    <a:p>
                      <a:pPr algn="l" fontAlgn="b"/>
                      <a:r>
                        <a:rPr lang="pt-BR" sz="1800" b="0" i="0" u="none" strike="noStrike">
                          <a:solidFill>
                            <a:srgbClr val="000000"/>
                          </a:solidFill>
                          <a:effectLst/>
                          <a:latin typeface="+mn-lt"/>
                        </a:rPr>
                        <a:t>       177.576.354,00 </a:t>
                      </a:r>
                    </a:p>
                  </a:txBody>
                  <a:tcPr marL="9525" marR="9525" marT="9525" marB="0" anchor="ctr"/>
                </a:tc>
                <a:tc>
                  <a:txBody>
                    <a:bodyPr/>
                    <a:lstStyle/>
                    <a:p>
                      <a:pPr algn="ctr" fontAlgn="b"/>
                      <a:r>
                        <a:rPr lang="pt-BR" sz="1800" b="0" i="0" u="none" strike="noStrike">
                          <a:solidFill>
                            <a:srgbClr val="000000"/>
                          </a:solidFill>
                          <a:effectLst/>
                          <a:latin typeface="+mn-lt"/>
                        </a:rPr>
                        <a:t>2%</a:t>
                      </a:r>
                    </a:p>
                  </a:txBody>
                  <a:tcPr marL="9525" marR="9525" marT="9525" marB="0" anchor="ctr"/>
                </a:tc>
                <a:extLst>
                  <a:ext uri="{0D108BD9-81ED-4DB2-BD59-A6C34878D82A}">
                    <a16:rowId xmlns:a16="http://schemas.microsoft.com/office/drawing/2014/main" val="3517593325"/>
                  </a:ext>
                </a:extLst>
              </a:tr>
              <a:tr h="359811">
                <a:tc>
                  <a:txBody>
                    <a:bodyPr/>
                    <a:lstStyle/>
                    <a:p>
                      <a:pPr algn="ctr" rtl="0" fontAlgn="b"/>
                      <a:r>
                        <a:rPr lang="pt-BR" sz="1800" u="none" strike="noStrike" dirty="0">
                          <a:effectLst/>
                          <a:latin typeface="+mn-lt"/>
                        </a:rPr>
                        <a:t>2022</a:t>
                      </a:r>
                      <a:endParaRPr lang="pt-BR" sz="1800" b="0" i="0" u="none" strike="noStrike" dirty="0">
                        <a:solidFill>
                          <a:srgbClr val="000000"/>
                        </a:solidFill>
                        <a:effectLst/>
                        <a:latin typeface="+mn-lt"/>
                      </a:endParaRPr>
                    </a:p>
                  </a:txBody>
                  <a:tcPr marL="9525" marR="9525" marT="9525" marB="0" anchor="ctr"/>
                </a:tc>
                <a:tc>
                  <a:txBody>
                    <a:bodyPr/>
                    <a:lstStyle/>
                    <a:p>
                      <a:pPr algn="l" fontAlgn="b"/>
                      <a:r>
                        <a:rPr lang="pt-BR" sz="1800" b="0" i="0" u="none" strike="noStrike">
                          <a:solidFill>
                            <a:srgbClr val="000000"/>
                          </a:solidFill>
                          <a:effectLst/>
                          <a:latin typeface="+mn-lt"/>
                        </a:rPr>
                        <a:t>           4.167.504,00 </a:t>
                      </a:r>
                    </a:p>
                  </a:txBody>
                  <a:tcPr marL="9525" marR="9525" marT="9525" marB="0" anchor="ctr"/>
                </a:tc>
                <a:tc>
                  <a:txBody>
                    <a:bodyPr/>
                    <a:lstStyle/>
                    <a:p>
                      <a:pPr algn="l" fontAlgn="b"/>
                      <a:r>
                        <a:rPr lang="pt-BR" sz="1800" b="0" i="0" u="none" strike="noStrike">
                          <a:solidFill>
                            <a:srgbClr val="000000"/>
                          </a:solidFill>
                          <a:effectLst/>
                          <a:latin typeface="+mn-lt"/>
                        </a:rPr>
                        <a:t>       177.893.186,00 </a:t>
                      </a:r>
                    </a:p>
                  </a:txBody>
                  <a:tcPr marL="9525" marR="9525" marT="9525" marB="0" anchor="ctr"/>
                </a:tc>
                <a:tc>
                  <a:txBody>
                    <a:bodyPr/>
                    <a:lstStyle/>
                    <a:p>
                      <a:pPr algn="ctr" fontAlgn="b"/>
                      <a:r>
                        <a:rPr lang="pt-BR" sz="1800" b="0" i="0" u="none" strike="noStrike">
                          <a:solidFill>
                            <a:srgbClr val="000000"/>
                          </a:solidFill>
                          <a:effectLst/>
                          <a:latin typeface="+mn-lt"/>
                        </a:rPr>
                        <a:t>2%</a:t>
                      </a:r>
                    </a:p>
                  </a:txBody>
                  <a:tcPr marL="9525" marR="9525" marT="9525" marB="0" anchor="ctr"/>
                </a:tc>
                <a:extLst>
                  <a:ext uri="{0D108BD9-81ED-4DB2-BD59-A6C34878D82A}">
                    <a16:rowId xmlns:a16="http://schemas.microsoft.com/office/drawing/2014/main" val="2521853315"/>
                  </a:ext>
                </a:extLst>
              </a:tr>
              <a:tr h="359811">
                <a:tc>
                  <a:txBody>
                    <a:bodyPr/>
                    <a:lstStyle/>
                    <a:p>
                      <a:pPr algn="ctr" rtl="0" fontAlgn="b"/>
                      <a:r>
                        <a:rPr lang="pt-BR" sz="1800" b="1" i="0" u="none" strike="noStrike" dirty="0">
                          <a:solidFill>
                            <a:srgbClr val="000000"/>
                          </a:solidFill>
                          <a:effectLst/>
                          <a:latin typeface="+mn-lt"/>
                        </a:rPr>
                        <a:t>2023</a:t>
                      </a:r>
                    </a:p>
                  </a:txBody>
                  <a:tcPr marL="9525" marR="9525" marT="9525" marB="0" anchor="ctr"/>
                </a:tc>
                <a:tc>
                  <a:txBody>
                    <a:bodyPr/>
                    <a:lstStyle/>
                    <a:p>
                      <a:pPr algn="l" fontAlgn="b"/>
                      <a:r>
                        <a:rPr lang="pt-BR" sz="1800" b="1" i="0" u="none" strike="noStrike" dirty="0">
                          <a:solidFill>
                            <a:srgbClr val="000000"/>
                          </a:solidFill>
                          <a:effectLst/>
                          <a:latin typeface="+mn-lt"/>
                        </a:rPr>
                        <a:t>         16.860.338,00 </a:t>
                      </a:r>
                    </a:p>
                  </a:txBody>
                  <a:tcPr marL="9525" marR="9525" marT="9525" marB="0" anchor="ctr"/>
                </a:tc>
                <a:tc>
                  <a:txBody>
                    <a:bodyPr/>
                    <a:lstStyle/>
                    <a:p>
                      <a:pPr algn="l" fontAlgn="b"/>
                      <a:r>
                        <a:rPr lang="pt-BR" sz="1800" b="1" i="0" u="none" strike="noStrike" dirty="0">
                          <a:solidFill>
                            <a:srgbClr val="000000"/>
                          </a:solidFill>
                          <a:effectLst/>
                          <a:latin typeface="+mn-lt"/>
                        </a:rPr>
                        <a:t>       224.939.424,00 </a:t>
                      </a:r>
                    </a:p>
                  </a:txBody>
                  <a:tcPr marL="9525" marR="9525" marT="9525" marB="0" anchor="ctr"/>
                </a:tc>
                <a:tc>
                  <a:txBody>
                    <a:bodyPr/>
                    <a:lstStyle/>
                    <a:p>
                      <a:pPr algn="ctr" fontAlgn="b"/>
                      <a:r>
                        <a:rPr lang="pt-BR" sz="1800" b="1" i="0" u="none" strike="noStrike" dirty="0">
                          <a:solidFill>
                            <a:srgbClr val="000000"/>
                          </a:solidFill>
                          <a:effectLst/>
                          <a:latin typeface="+mn-lt"/>
                        </a:rPr>
                        <a:t>7%</a:t>
                      </a:r>
                    </a:p>
                  </a:txBody>
                  <a:tcPr marL="9525" marR="9525" marT="9525" marB="0" anchor="ctr"/>
                </a:tc>
                <a:extLst>
                  <a:ext uri="{0D108BD9-81ED-4DB2-BD59-A6C34878D82A}">
                    <a16:rowId xmlns:a16="http://schemas.microsoft.com/office/drawing/2014/main" val="4028797898"/>
                  </a:ext>
                </a:extLst>
              </a:tr>
              <a:tr h="359811">
                <a:tc>
                  <a:txBody>
                    <a:bodyPr/>
                    <a:lstStyle/>
                    <a:p>
                      <a:pPr algn="ctr" rtl="0" fontAlgn="b"/>
                      <a:r>
                        <a:rPr lang="pt-BR" sz="1800" b="1" i="0" u="none" strike="noStrike" dirty="0">
                          <a:solidFill>
                            <a:srgbClr val="000000"/>
                          </a:solidFill>
                          <a:effectLst/>
                          <a:latin typeface="+mn-lt"/>
                        </a:rPr>
                        <a:t>2016 x 2023</a:t>
                      </a:r>
                    </a:p>
                  </a:txBody>
                  <a:tcPr marL="9525" marR="9525" marT="9525" marB="0" anchor="ctr"/>
                </a:tc>
                <a:tc>
                  <a:txBody>
                    <a:bodyPr/>
                    <a:lstStyle/>
                    <a:p>
                      <a:pPr algn="ctr" fontAlgn="b"/>
                      <a:r>
                        <a:rPr lang="pt-BR" sz="1800" b="1" i="0" u="none" strike="noStrike">
                          <a:solidFill>
                            <a:srgbClr val="000000"/>
                          </a:solidFill>
                          <a:effectLst/>
                          <a:latin typeface="+mn-lt"/>
                        </a:rPr>
                        <a:t>420%</a:t>
                      </a:r>
                    </a:p>
                  </a:txBody>
                  <a:tcPr marL="9525" marR="9525" marT="9525" marB="0" anchor="ctr"/>
                </a:tc>
                <a:tc>
                  <a:txBody>
                    <a:bodyPr/>
                    <a:lstStyle/>
                    <a:p>
                      <a:pPr algn="ctr" fontAlgn="b"/>
                      <a:r>
                        <a:rPr lang="pt-BR" sz="1800" b="1" i="0" u="none" strike="noStrike">
                          <a:solidFill>
                            <a:srgbClr val="000000"/>
                          </a:solidFill>
                          <a:effectLst/>
                          <a:latin typeface="+mn-lt"/>
                        </a:rPr>
                        <a:t>61%</a:t>
                      </a:r>
                    </a:p>
                  </a:txBody>
                  <a:tcPr marL="9525" marR="9525" marT="9525" marB="0" anchor="ctr"/>
                </a:tc>
                <a:tc>
                  <a:txBody>
                    <a:bodyPr/>
                    <a:lstStyle/>
                    <a:p>
                      <a:pPr algn="l" fontAlgn="b"/>
                      <a:endParaRPr lang="pt-BR" sz="1800" b="1"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708240802"/>
                  </a:ext>
                </a:extLst>
              </a:tr>
            </a:tbl>
          </a:graphicData>
        </a:graphic>
      </p:graphicFrame>
      <p:sp>
        <p:nvSpPr>
          <p:cNvPr id="6" name="CaixaDeTexto 5">
            <a:extLst>
              <a:ext uri="{FF2B5EF4-FFF2-40B4-BE49-F238E27FC236}">
                <a16:creationId xmlns:a16="http://schemas.microsoft.com/office/drawing/2014/main" id="{43F45C63-4CDC-30CA-ED3B-97A1A2DFCDE7}"/>
              </a:ext>
            </a:extLst>
          </p:cNvPr>
          <p:cNvSpPr txBox="1"/>
          <p:nvPr/>
        </p:nvSpPr>
        <p:spPr>
          <a:xfrm>
            <a:off x="4186106" y="4741261"/>
            <a:ext cx="1841383" cy="830997"/>
          </a:xfrm>
          <a:prstGeom prst="rect">
            <a:avLst/>
          </a:prstGeom>
          <a:solidFill>
            <a:schemeClr val="accent1"/>
          </a:solidFill>
          <a:ln>
            <a:noFill/>
          </a:ln>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pt-BR" sz="1600" b="1" dirty="0"/>
              <a:t>Aumento de 2022 para 2023: </a:t>
            </a:r>
          </a:p>
          <a:p>
            <a:pPr algn="ctr"/>
            <a:r>
              <a:rPr lang="pt-BR" sz="1600" b="1" dirty="0"/>
              <a:t>305%</a:t>
            </a:r>
          </a:p>
        </p:txBody>
      </p:sp>
      <p:sp>
        <p:nvSpPr>
          <p:cNvPr id="8" name="CaixaDeTexto 7">
            <a:extLst>
              <a:ext uri="{FF2B5EF4-FFF2-40B4-BE49-F238E27FC236}">
                <a16:creationId xmlns:a16="http://schemas.microsoft.com/office/drawing/2014/main" id="{DB15AE0E-ABA7-C568-5B90-A5699C23DFF3}"/>
              </a:ext>
            </a:extLst>
          </p:cNvPr>
          <p:cNvSpPr txBox="1"/>
          <p:nvPr/>
        </p:nvSpPr>
        <p:spPr>
          <a:xfrm>
            <a:off x="6247002" y="4741261"/>
            <a:ext cx="1841383" cy="830997"/>
          </a:xfrm>
          <a:prstGeom prst="rect">
            <a:avLst/>
          </a:prstGeom>
          <a:solidFill>
            <a:schemeClr val="accent1"/>
          </a:solidFill>
          <a:ln>
            <a:noFill/>
          </a:ln>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r>
              <a:rPr lang="pt-BR" sz="1600" b="1" dirty="0"/>
              <a:t>Aumento de 2022 para 2023:</a:t>
            </a:r>
          </a:p>
          <a:p>
            <a:pPr algn="ctr"/>
            <a:r>
              <a:rPr lang="pt-BR" sz="1600" b="1" dirty="0"/>
              <a:t>26%</a:t>
            </a:r>
          </a:p>
        </p:txBody>
      </p:sp>
      <p:sp>
        <p:nvSpPr>
          <p:cNvPr id="4" name="CaixaDeTexto 3">
            <a:extLst>
              <a:ext uri="{FF2B5EF4-FFF2-40B4-BE49-F238E27FC236}">
                <a16:creationId xmlns:a16="http://schemas.microsoft.com/office/drawing/2014/main" id="{F960CED5-4BB6-0B76-5D21-840B43832491}"/>
              </a:ext>
            </a:extLst>
          </p:cNvPr>
          <p:cNvSpPr txBox="1"/>
          <p:nvPr/>
        </p:nvSpPr>
        <p:spPr>
          <a:xfrm>
            <a:off x="1911292" y="5714849"/>
            <a:ext cx="8369416" cy="967957"/>
          </a:xfrm>
          <a:prstGeom prst="rect">
            <a:avLst/>
          </a:prstGeom>
          <a:ln/>
        </p:spPr>
        <p:style>
          <a:lnRef idx="3">
            <a:schemeClr val="lt1"/>
          </a:lnRef>
          <a:fillRef idx="1">
            <a:schemeClr val="accent1"/>
          </a:fillRef>
          <a:effectRef idx="1">
            <a:schemeClr val="accent1"/>
          </a:effectRef>
          <a:fontRef idx="minor">
            <a:schemeClr val="lt1"/>
          </a:fontRef>
        </p:style>
        <p:txBody>
          <a:bodyPr wrap="square">
            <a:spAutoFit/>
          </a:bodyPr>
          <a:lstStyle/>
          <a:p>
            <a:pPr indent="449580" algn="ctr">
              <a:lnSpc>
                <a:spcPct val="150000"/>
              </a:lnSpc>
              <a:spcAft>
                <a:spcPts val="800"/>
              </a:spcAft>
            </a:pPr>
            <a:r>
              <a:rPr lang="pt-BR" sz="2000" b="1" dirty="0">
                <a:effectLst/>
                <a:latin typeface="+mj-lt"/>
                <a:ea typeface="Calibri" panose="020F0502020204030204" pitchFamily="34" charset="0"/>
                <a:cs typeface="Times New Roman" panose="02020603050405020304" pitchFamily="18" charset="0"/>
              </a:rPr>
              <a:t>Em 2023, a CAPES, por meio do PROAP, passou a conceder recursos de custeio </a:t>
            </a:r>
            <a:r>
              <a:rPr lang="pt-BR" sz="2000" b="1" dirty="0">
                <a:latin typeface="+mj-lt"/>
                <a:ea typeface="Calibri" panose="020F0502020204030204" pitchFamily="34" charset="0"/>
                <a:cs typeface="Times New Roman" panose="02020603050405020304" pitchFamily="18" charset="0"/>
              </a:rPr>
              <a:t>aos PPG das</a:t>
            </a:r>
            <a:r>
              <a:rPr lang="pt-BR" sz="2000" b="1" dirty="0">
                <a:effectLst/>
                <a:latin typeface="+mj-lt"/>
                <a:ea typeface="Calibri" panose="020F0502020204030204" pitchFamily="34" charset="0"/>
                <a:cs typeface="Times New Roman" panose="02020603050405020304" pitchFamily="18" charset="0"/>
              </a:rPr>
              <a:t> ICES (</a:t>
            </a:r>
            <a:r>
              <a:rPr lang="pt-BR" sz="2000" b="1" dirty="0">
                <a:latin typeface="+mj-lt"/>
                <a:ea typeface="Calibri" panose="020F0502020204030204" pitchFamily="34" charset="0"/>
                <a:cs typeface="Times New Roman" panose="02020603050405020304" pitchFamily="18" charset="0"/>
              </a:rPr>
              <a:t>Notas 3, 4 e 5 e Aprovados)</a:t>
            </a:r>
            <a:r>
              <a:rPr lang="pt-BR" sz="2000" b="1" dirty="0">
                <a:effectLst/>
                <a:latin typeface="+mj-lt"/>
                <a:ea typeface="Calibri" panose="020F0502020204030204" pitchFamily="34" charset="0"/>
                <a:cs typeface="Times New Roman" panose="02020603050405020304" pitchFamily="18" charset="0"/>
              </a:rPr>
              <a:t>.</a:t>
            </a:r>
            <a:endParaRPr lang="pt-BR" b="1" dirty="0">
              <a:effectLst/>
              <a:latin typeface="+mj-lt"/>
              <a:ea typeface="Calibri" panose="020F0502020204030204" pitchFamily="34" charset="0"/>
              <a:cs typeface="Times New Roman" panose="02020603050405020304" pitchFamily="18" charset="0"/>
            </a:endParaRPr>
          </a:p>
        </p:txBody>
      </p:sp>
      <p:sp>
        <p:nvSpPr>
          <p:cNvPr id="7" name="Seta: Curva para a Direita 6">
            <a:extLst>
              <a:ext uri="{FF2B5EF4-FFF2-40B4-BE49-F238E27FC236}">
                <a16:creationId xmlns:a16="http://schemas.microsoft.com/office/drawing/2014/main" id="{CF79C00F-0069-9CD1-FF8C-16D149ABC01E}"/>
              </a:ext>
            </a:extLst>
          </p:cNvPr>
          <p:cNvSpPr/>
          <p:nvPr/>
        </p:nvSpPr>
        <p:spPr>
          <a:xfrm>
            <a:off x="4026716" y="3723538"/>
            <a:ext cx="318781" cy="612396"/>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
        <p:nvSpPr>
          <p:cNvPr id="9" name="Seta: Curva para a Direita 8">
            <a:extLst>
              <a:ext uri="{FF2B5EF4-FFF2-40B4-BE49-F238E27FC236}">
                <a16:creationId xmlns:a16="http://schemas.microsoft.com/office/drawing/2014/main" id="{B05DDAC0-1EB1-3FC4-ABC2-800D87984C1A}"/>
              </a:ext>
            </a:extLst>
          </p:cNvPr>
          <p:cNvSpPr/>
          <p:nvPr/>
        </p:nvSpPr>
        <p:spPr>
          <a:xfrm>
            <a:off x="6027490" y="3761725"/>
            <a:ext cx="318781" cy="612396"/>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pt-BR">
              <a:solidFill>
                <a:schemeClr val="tx1"/>
              </a:solidFill>
            </a:endParaRPr>
          </a:p>
        </p:txBody>
      </p:sp>
    </p:spTree>
    <p:extLst>
      <p:ext uri="{BB962C8B-B14F-4D97-AF65-F5344CB8AC3E}">
        <p14:creationId xmlns:p14="http://schemas.microsoft.com/office/powerpoint/2010/main" val="12440026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a:extLst>
              <a:ext uri="{FF2B5EF4-FFF2-40B4-BE49-F238E27FC236}">
                <a16:creationId xmlns:a16="http://schemas.microsoft.com/office/drawing/2014/main" id="{8916C571-1154-26EF-E28F-ED0C12DD1A15}"/>
              </a:ext>
            </a:extLst>
          </p:cNvPr>
          <p:cNvSpPr txBox="1"/>
          <p:nvPr/>
        </p:nvSpPr>
        <p:spPr>
          <a:xfrm>
            <a:off x="1140574" y="690545"/>
            <a:ext cx="9496993" cy="646331"/>
          </a:xfrm>
          <a:prstGeom prst="rect">
            <a:avLst/>
          </a:prstGeom>
          <a:noFill/>
        </p:spPr>
        <p:txBody>
          <a:bodyPr wrap="square" rtlCol="0">
            <a:spAutoFit/>
          </a:bodyPr>
          <a:lstStyle>
            <a:defPPr>
              <a:defRPr lang="pt-BR"/>
            </a:defPPr>
            <a:lvl1pPr>
              <a:defRPr sz="3600" b="1" spc="-120">
                <a:solidFill>
                  <a:schemeClr val="accent1"/>
                </a:solidFill>
                <a:latin typeface="+mj-lt"/>
                <a:ea typeface="+mj-ea"/>
                <a:cs typeface="+mj-cs"/>
              </a:defRPr>
            </a:lvl1pPr>
          </a:lstStyle>
          <a:p>
            <a:r>
              <a:rPr lang="pt-BR" dirty="0"/>
              <a:t>Evolução do Número de acessos ao Portal de Periódicos</a:t>
            </a:r>
          </a:p>
        </p:txBody>
      </p:sp>
      <p:graphicFrame>
        <p:nvGraphicFramePr>
          <p:cNvPr id="3" name="Tabela 2">
            <a:extLst>
              <a:ext uri="{FF2B5EF4-FFF2-40B4-BE49-F238E27FC236}">
                <a16:creationId xmlns:a16="http://schemas.microsoft.com/office/drawing/2014/main" id="{ED89310C-FCB2-5B22-BB8C-C1C8ED673ACE}"/>
              </a:ext>
            </a:extLst>
          </p:cNvPr>
          <p:cNvGraphicFramePr>
            <a:graphicFrameLocks noGrp="1"/>
          </p:cNvGraphicFramePr>
          <p:nvPr>
            <p:extLst>
              <p:ext uri="{D42A27DB-BD31-4B8C-83A1-F6EECF244321}">
                <p14:modId xmlns:p14="http://schemas.microsoft.com/office/powerpoint/2010/main" val="3137680240"/>
              </p:ext>
            </p:extLst>
          </p:nvPr>
        </p:nvGraphicFramePr>
        <p:xfrm>
          <a:off x="1140575" y="1863972"/>
          <a:ext cx="9865780" cy="3296964"/>
        </p:xfrm>
        <a:graphic>
          <a:graphicData uri="http://schemas.openxmlformats.org/drawingml/2006/table">
            <a:tbl>
              <a:tblPr>
                <a:tableStyleId>{5C22544A-7EE6-4342-B048-85BDC9FD1C3A}</a:tableStyleId>
              </a:tblPr>
              <a:tblGrid>
                <a:gridCol w="1973156">
                  <a:extLst>
                    <a:ext uri="{9D8B030D-6E8A-4147-A177-3AD203B41FA5}">
                      <a16:colId xmlns:a16="http://schemas.microsoft.com/office/drawing/2014/main" val="3765486920"/>
                    </a:ext>
                  </a:extLst>
                </a:gridCol>
                <a:gridCol w="1973156">
                  <a:extLst>
                    <a:ext uri="{9D8B030D-6E8A-4147-A177-3AD203B41FA5}">
                      <a16:colId xmlns:a16="http://schemas.microsoft.com/office/drawing/2014/main" val="305322495"/>
                    </a:ext>
                  </a:extLst>
                </a:gridCol>
                <a:gridCol w="1973156">
                  <a:extLst>
                    <a:ext uri="{9D8B030D-6E8A-4147-A177-3AD203B41FA5}">
                      <a16:colId xmlns:a16="http://schemas.microsoft.com/office/drawing/2014/main" val="2508000023"/>
                    </a:ext>
                  </a:extLst>
                </a:gridCol>
                <a:gridCol w="1973156">
                  <a:extLst>
                    <a:ext uri="{9D8B030D-6E8A-4147-A177-3AD203B41FA5}">
                      <a16:colId xmlns:a16="http://schemas.microsoft.com/office/drawing/2014/main" val="2877753619"/>
                    </a:ext>
                  </a:extLst>
                </a:gridCol>
                <a:gridCol w="1973156">
                  <a:extLst>
                    <a:ext uri="{9D8B030D-6E8A-4147-A177-3AD203B41FA5}">
                      <a16:colId xmlns:a16="http://schemas.microsoft.com/office/drawing/2014/main" val="1596061638"/>
                    </a:ext>
                  </a:extLst>
                </a:gridCol>
              </a:tblGrid>
              <a:tr h="391257">
                <a:tc>
                  <a:txBody>
                    <a:bodyPr/>
                    <a:lstStyle/>
                    <a:p>
                      <a:pPr algn="ctr" fontAlgn="b"/>
                      <a:r>
                        <a:rPr lang="pt-BR" sz="1800" b="1" i="0" u="none" strike="noStrike" dirty="0">
                          <a:solidFill>
                            <a:srgbClr val="000000"/>
                          </a:solidFill>
                          <a:effectLst/>
                          <a:latin typeface="+mn-lt"/>
                        </a:rPr>
                        <a:t>Ano</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mn-lt"/>
                        </a:rPr>
                        <a:t>Orçamento do Portal de Periódicos</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mn-lt"/>
                        </a:rPr>
                        <a:t>Acessos </a:t>
                      </a:r>
                    </a:p>
                    <a:p>
                      <a:pPr algn="ctr" fontAlgn="b"/>
                      <a:r>
                        <a:rPr lang="pt-BR" sz="1800" b="1" i="0" u="none" strike="noStrike" dirty="0">
                          <a:solidFill>
                            <a:srgbClr val="000000"/>
                          </a:solidFill>
                          <a:effectLst/>
                          <a:latin typeface="+mn-lt"/>
                        </a:rPr>
                        <a:t>Totais</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mn-lt"/>
                        </a:rPr>
                        <a:t>Acessos </a:t>
                      </a:r>
                    </a:p>
                    <a:p>
                      <a:pPr algn="ctr" fontAlgn="b"/>
                      <a:r>
                        <a:rPr lang="pt-BR" sz="1800" b="1" i="0" u="none" strike="noStrike" dirty="0">
                          <a:solidFill>
                            <a:srgbClr val="000000"/>
                          </a:solidFill>
                          <a:effectLst/>
                          <a:latin typeface="+mn-lt"/>
                        </a:rPr>
                        <a:t>ICES</a:t>
                      </a:r>
                    </a:p>
                  </a:txBody>
                  <a:tcPr marL="9525" marR="9525" marT="9525" marB="0" anchor="ctr">
                    <a:solidFill>
                      <a:schemeClr val="accent1">
                        <a:lumMod val="60000"/>
                        <a:lumOff val="40000"/>
                      </a:schemeClr>
                    </a:solidFill>
                  </a:tcPr>
                </a:tc>
                <a:tc>
                  <a:txBody>
                    <a:bodyPr/>
                    <a:lstStyle/>
                    <a:p>
                      <a:pPr algn="ctr" fontAlgn="b"/>
                      <a:r>
                        <a:rPr lang="pt-BR" sz="1800" b="1" i="0" u="none" strike="noStrike" dirty="0">
                          <a:solidFill>
                            <a:srgbClr val="000000"/>
                          </a:solidFill>
                          <a:effectLst/>
                          <a:latin typeface="+mn-lt"/>
                        </a:rPr>
                        <a:t>% ICES</a:t>
                      </a:r>
                    </a:p>
                  </a:txBody>
                  <a:tcPr marL="9525" marR="9525" marT="9525" marB="0" anchor="ctr">
                    <a:solidFill>
                      <a:schemeClr val="accent1">
                        <a:lumMod val="60000"/>
                        <a:lumOff val="40000"/>
                      </a:schemeClr>
                    </a:solidFill>
                  </a:tcPr>
                </a:tc>
                <a:extLst>
                  <a:ext uri="{0D108BD9-81ED-4DB2-BD59-A6C34878D82A}">
                    <a16:rowId xmlns:a16="http://schemas.microsoft.com/office/drawing/2014/main" val="4016527235"/>
                  </a:ext>
                </a:extLst>
              </a:tr>
              <a:tr h="391257">
                <a:tc>
                  <a:txBody>
                    <a:bodyPr/>
                    <a:lstStyle/>
                    <a:p>
                      <a:pPr algn="ctr" fontAlgn="b"/>
                      <a:r>
                        <a:rPr lang="pt-BR" sz="1800" u="none" strike="noStrike" dirty="0">
                          <a:effectLst/>
                          <a:latin typeface="+mn-lt"/>
                        </a:rPr>
                        <a:t>2016</a:t>
                      </a:r>
                      <a:endParaRPr lang="pt-BR" sz="1800" b="1" i="0" u="none" strike="noStrike" dirty="0">
                        <a:solidFill>
                          <a:srgbClr val="000000"/>
                        </a:solidFill>
                        <a:effectLst/>
                        <a:latin typeface="+mn-lt"/>
                      </a:endParaRPr>
                    </a:p>
                  </a:txBody>
                  <a:tcPr marL="9525" marR="9525" marT="9525" marB="0" anchor="ctr"/>
                </a:tc>
                <a:tc>
                  <a:txBody>
                    <a:bodyPr/>
                    <a:lstStyle/>
                    <a:p>
                      <a:pPr algn="ctr" fontAlgn="b"/>
                      <a:r>
                        <a:rPr lang="pt-BR" sz="1800" b="0" i="0" u="none" strike="noStrike" dirty="0">
                          <a:solidFill>
                            <a:srgbClr val="000000"/>
                          </a:solidFill>
                          <a:effectLst/>
                          <a:latin typeface="+mn-lt"/>
                        </a:rPr>
                        <a:t>R$ 357.463.927</a:t>
                      </a:r>
                    </a:p>
                  </a:txBody>
                  <a:tcPr marL="9525" marR="9525" marT="9525" marB="0" anchor="ctr"/>
                </a:tc>
                <a:tc>
                  <a:txBody>
                    <a:bodyPr/>
                    <a:lstStyle/>
                    <a:p>
                      <a:pPr algn="ctr" fontAlgn="b"/>
                      <a:r>
                        <a:rPr lang="pt-BR" sz="1800" u="none" strike="noStrike" dirty="0">
                          <a:effectLst/>
                          <a:latin typeface="+mn-lt"/>
                        </a:rPr>
                        <a:t>146.907.019</a:t>
                      </a:r>
                      <a:endParaRPr lang="pt-BR" sz="1800" b="1"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15.242.425</a:t>
                      </a:r>
                      <a:endParaRPr lang="pt-BR" sz="1800" b="0"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10,4%</a:t>
                      </a:r>
                      <a:endParaRPr lang="pt-BR" sz="1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372167249"/>
                  </a:ext>
                </a:extLst>
              </a:tr>
              <a:tr h="391257">
                <a:tc>
                  <a:txBody>
                    <a:bodyPr/>
                    <a:lstStyle/>
                    <a:p>
                      <a:pPr algn="ctr" fontAlgn="b"/>
                      <a:r>
                        <a:rPr lang="pt-BR" sz="1800" u="none" strike="noStrike">
                          <a:effectLst/>
                          <a:latin typeface="+mn-lt"/>
                        </a:rPr>
                        <a:t>2017</a:t>
                      </a:r>
                      <a:endParaRPr lang="pt-BR" sz="1800" b="1" i="0" u="none" strike="noStrike">
                        <a:solidFill>
                          <a:srgbClr val="000000"/>
                        </a:solidFill>
                        <a:effectLst/>
                        <a:latin typeface="+mn-lt"/>
                      </a:endParaRPr>
                    </a:p>
                  </a:txBody>
                  <a:tcPr marL="9525" marR="9525" marT="9525" marB="0" anchor="ctr"/>
                </a:tc>
                <a:tc>
                  <a:txBody>
                    <a:bodyPr/>
                    <a:lstStyle/>
                    <a:p>
                      <a:pPr algn="ctr" fontAlgn="b"/>
                      <a:r>
                        <a:rPr lang="pt-BR" sz="1800" b="0" i="0" u="none" strike="noStrike" dirty="0">
                          <a:solidFill>
                            <a:srgbClr val="000000"/>
                          </a:solidFill>
                          <a:effectLst/>
                          <a:latin typeface="+mn-lt"/>
                        </a:rPr>
                        <a:t>R$ 402.882.610</a:t>
                      </a:r>
                    </a:p>
                  </a:txBody>
                  <a:tcPr marL="9525" marR="9525" marT="9525" marB="0" anchor="ctr"/>
                </a:tc>
                <a:tc>
                  <a:txBody>
                    <a:bodyPr/>
                    <a:lstStyle/>
                    <a:p>
                      <a:pPr algn="ctr" fontAlgn="b"/>
                      <a:r>
                        <a:rPr lang="pt-BR" sz="1800" u="none" strike="noStrike" dirty="0">
                          <a:effectLst/>
                          <a:latin typeface="+mn-lt"/>
                        </a:rPr>
                        <a:t>168.554.276</a:t>
                      </a:r>
                      <a:endParaRPr lang="pt-BR" sz="1800" b="1"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a:effectLst/>
                          <a:latin typeface="+mn-lt"/>
                        </a:rPr>
                        <a:t>19.914.352</a:t>
                      </a:r>
                      <a:endParaRPr lang="pt-BR" sz="1800" b="0" i="0" u="none" strike="noStrike">
                        <a:solidFill>
                          <a:srgbClr val="000000"/>
                        </a:solidFill>
                        <a:effectLst/>
                        <a:latin typeface="+mn-lt"/>
                      </a:endParaRPr>
                    </a:p>
                  </a:txBody>
                  <a:tcPr marL="9525" marR="9525" marT="9525" marB="0" anchor="ctr"/>
                </a:tc>
                <a:tc>
                  <a:txBody>
                    <a:bodyPr/>
                    <a:lstStyle/>
                    <a:p>
                      <a:pPr algn="ctr" fontAlgn="b"/>
                      <a:r>
                        <a:rPr lang="pt-BR" sz="1800" u="none" strike="noStrike">
                          <a:effectLst/>
                          <a:latin typeface="+mn-lt"/>
                        </a:rPr>
                        <a:t>11,8%</a:t>
                      </a:r>
                      <a:endParaRPr lang="pt-BR" sz="1800" b="0" i="0" u="none" strike="noStrike">
                        <a:solidFill>
                          <a:srgbClr val="000000"/>
                        </a:solidFill>
                        <a:effectLst/>
                        <a:latin typeface="+mn-lt"/>
                      </a:endParaRPr>
                    </a:p>
                  </a:txBody>
                  <a:tcPr marL="9525" marR="9525" marT="9525" marB="0" anchor="ctr"/>
                </a:tc>
                <a:extLst>
                  <a:ext uri="{0D108BD9-81ED-4DB2-BD59-A6C34878D82A}">
                    <a16:rowId xmlns:a16="http://schemas.microsoft.com/office/drawing/2014/main" val="3579453218"/>
                  </a:ext>
                </a:extLst>
              </a:tr>
              <a:tr h="391257">
                <a:tc>
                  <a:txBody>
                    <a:bodyPr/>
                    <a:lstStyle/>
                    <a:p>
                      <a:pPr algn="ctr" fontAlgn="b"/>
                      <a:r>
                        <a:rPr lang="pt-BR" sz="1800" u="none" strike="noStrike" dirty="0">
                          <a:effectLst/>
                          <a:latin typeface="+mn-lt"/>
                        </a:rPr>
                        <a:t>2018</a:t>
                      </a:r>
                      <a:endParaRPr lang="pt-BR" sz="1800" b="1" i="0" u="none" strike="noStrike" dirty="0">
                        <a:solidFill>
                          <a:srgbClr val="000000"/>
                        </a:solidFill>
                        <a:effectLst/>
                        <a:latin typeface="+mn-lt"/>
                      </a:endParaRPr>
                    </a:p>
                  </a:txBody>
                  <a:tcPr marL="9525" marR="9525" marT="9525" marB="0" anchor="ctr"/>
                </a:tc>
                <a:tc>
                  <a:txBody>
                    <a:bodyPr/>
                    <a:lstStyle/>
                    <a:p>
                      <a:pPr algn="ctr" fontAlgn="b"/>
                      <a:r>
                        <a:rPr lang="pt-BR" sz="1800" b="0" i="0" u="none" strike="noStrike" dirty="0">
                          <a:solidFill>
                            <a:srgbClr val="000000"/>
                          </a:solidFill>
                          <a:effectLst/>
                          <a:latin typeface="+mn-lt"/>
                        </a:rPr>
                        <a:t>R$ 402.887.527</a:t>
                      </a:r>
                    </a:p>
                  </a:txBody>
                  <a:tcPr marL="9525" marR="9525" marT="9525" marB="0" anchor="ctr"/>
                </a:tc>
                <a:tc>
                  <a:txBody>
                    <a:bodyPr/>
                    <a:lstStyle/>
                    <a:p>
                      <a:pPr algn="ctr" fontAlgn="b"/>
                      <a:r>
                        <a:rPr lang="pt-BR" sz="1800" u="none" strike="noStrike" dirty="0">
                          <a:effectLst/>
                          <a:latin typeface="+mn-lt"/>
                        </a:rPr>
                        <a:t>201.092.913</a:t>
                      </a:r>
                      <a:endParaRPr lang="pt-BR" sz="1800" b="1"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15.756.902</a:t>
                      </a:r>
                      <a:endParaRPr lang="pt-BR" sz="1800" b="0"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7,8%</a:t>
                      </a:r>
                      <a:endParaRPr lang="pt-BR" sz="1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546270969"/>
                  </a:ext>
                </a:extLst>
              </a:tr>
              <a:tr h="391257">
                <a:tc>
                  <a:txBody>
                    <a:bodyPr/>
                    <a:lstStyle/>
                    <a:p>
                      <a:pPr algn="ctr" fontAlgn="b"/>
                      <a:r>
                        <a:rPr lang="pt-BR" sz="1800" u="none" strike="noStrike">
                          <a:effectLst/>
                          <a:latin typeface="+mn-lt"/>
                        </a:rPr>
                        <a:t>2019</a:t>
                      </a:r>
                      <a:endParaRPr lang="pt-BR" sz="1800" b="1" i="0" u="none" strike="noStrike">
                        <a:solidFill>
                          <a:srgbClr val="000000"/>
                        </a:solidFill>
                        <a:effectLst/>
                        <a:latin typeface="+mn-lt"/>
                      </a:endParaRPr>
                    </a:p>
                  </a:txBody>
                  <a:tcPr marL="9525" marR="9525" marT="9525" marB="0" anchor="ctr"/>
                </a:tc>
                <a:tc>
                  <a:txBody>
                    <a:bodyPr/>
                    <a:lstStyle/>
                    <a:p>
                      <a:pPr algn="ctr" fontAlgn="b"/>
                      <a:r>
                        <a:rPr lang="pt-BR" sz="1800" b="0" i="0" u="none" strike="noStrike" dirty="0">
                          <a:solidFill>
                            <a:srgbClr val="000000"/>
                          </a:solidFill>
                          <a:effectLst/>
                          <a:latin typeface="+mn-lt"/>
                        </a:rPr>
                        <a:t>R$ 431.397.058</a:t>
                      </a:r>
                    </a:p>
                  </a:txBody>
                  <a:tcPr marL="9525" marR="9525" marT="9525" marB="0" anchor="ctr"/>
                </a:tc>
                <a:tc>
                  <a:txBody>
                    <a:bodyPr/>
                    <a:lstStyle/>
                    <a:p>
                      <a:pPr algn="ctr" fontAlgn="b"/>
                      <a:r>
                        <a:rPr lang="pt-BR" sz="1800" u="none" strike="noStrike" dirty="0">
                          <a:effectLst/>
                          <a:latin typeface="+mn-lt"/>
                        </a:rPr>
                        <a:t>187.234.451</a:t>
                      </a:r>
                      <a:endParaRPr lang="pt-BR" sz="1800" b="1"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14.701.674</a:t>
                      </a:r>
                      <a:endParaRPr lang="pt-BR" sz="1800" b="0"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7,9%</a:t>
                      </a:r>
                      <a:endParaRPr lang="pt-BR" sz="1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211549970"/>
                  </a:ext>
                </a:extLst>
              </a:tr>
              <a:tr h="391257">
                <a:tc>
                  <a:txBody>
                    <a:bodyPr/>
                    <a:lstStyle/>
                    <a:p>
                      <a:pPr algn="ctr" fontAlgn="b"/>
                      <a:r>
                        <a:rPr lang="pt-BR" sz="1800" u="none" strike="noStrike">
                          <a:effectLst/>
                          <a:latin typeface="+mn-lt"/>
                        </a:rPr>
                        <a:t>2020</a:t>
                      </a:r>
                      <a:endParaRPr lang="pt-BR" sz="1800" b="1" i="0" u="none" strike="noStrike">
                        <a:solidFill>
                          <a:srgbClr val="000000"/>
                        </a:solidFill>
                        <a:effectLst/>
                        <a:latin typeface="+mn-lt"/>
                      </a:endParaRPr>
                    </a:p>
                  </a:txBody>
                  <a:tcPr marL="9525" marR="9525" marT="9525" marB="0" anchor="ctr"/>
                </a:tc>
                <a:tc>
                  <a:txBody>
                    <a:bodyPr/>
                    <a:lstStyle/>
                    <a:p>
                      <a:pPr algn="ctr" fontAlgn="b"/>
                      <a:r>
                        <a:rPr lang="pt-BR" sz="1800" b="0" i="0" u="none" strike="noStrike" dirty="0">
                          <a:solidFill>
                            <a:srgbClr val="000000"/>
                          </a:solidFill>
                          <a:effectLst/>
                          <a:latin typeface="+mn-lt"/>
                        </a:rPr>
                        <a:t>R$ 480.397.058</a:t>
                      </a:r>
                    </a:p>
                  </a:txBody>
                  <a:tcPr marL="9525" marR="9525" marT="9525" marB="0" anchor="ctr"/>
                </a:tc>
                <a:tc>
                  <a:txBody>
                    <a:bodyPr/>
                    <a:lstStyle/>
                    <a:p>
                      <a:pPr algn="ctr" fontAlgn="b"/>
                      <a:r>
                        <a:rPr lang="pt-BR" sz="1800" u="none" strike="noStrike" dirty="0">
                          <a:effectLst/>
                          <a:latin typeface="+mn-lt"/>
                        </a:rPr>
                        <a:t>138.299.081</a:t>
                      </a:r>
                      <a:endParaRPr lang="pt-BR" sz="1800" b="1"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11.420.486</a:t>
                      </a:r>
                      <a:endParaRPr lang="pt-BR" sz="1800" b="0"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8,3%</a:t>
                      </a:r>
                      <a:endParaRPr lang="pt-BR" sz="1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4200650133"/>
                  </a:ext>
                </a:extLst>
              </a:tr>
              <a:tr h="391257">
                <a:tc>
                  <a:txBody>
                    <a:bodyPr/>
                    <a:lstStyle/>
                    <a:p>
                      <a:pPr algn="ctr" fontAlgn="b"/>
                      <a:r>
                        <a:rPr lang="pt-BR" sz="1800" u="none" strike="noStrike">
                          <a:effectLst/>
                          <a:latin typeface="+mn-lt"/>
                        </a:rPr>
                        <a:t>2021</a:t>
                      </a:r>
                      <a:endParaRPr lang="pt-BR" sz="1800" b="1" i="0" u="none" strike="noStrike">
                        <a:solidFill>
                          <a:srgbClr val="000000"/>
                        </a:solidFill>
                        <a:effectLst/>
                        <a:latin typeface="+mn-lt"/>
                      </a:endParaRPr>
                    </a:p>
                  </a:txBody>
                  <a:tcPr marL="9525" marR="9525" marT="9525" marB="0" anchor="ctr"/>
                </a:tc>
                <a:tc>
                  <a:txBody>
                    <a:bodyPr/>
                    <a:lstStyle/>
                    <a:p>
                      <a:pPr algn="ctr" fontAlgn="b"/>
                      <a:r>
                        <a:rPr lang="pt-BR" sz="1800" b="0" i="0" u="none" strike="noStrike" dirty="0">
                          <a:solidFill>
                            <a:srgbClr val="000000"/>
                          </a:solidFill>
                          <a:effectLst/>
                          <a:latin typeface="+mn-lt"/>
                        </a:rPr>
                        <a:t>R$ 490.309.484</a:t>
                      </a:r>
                    </a:p>
                  </a:txBody>
                  <a:tcPr marL="9525" marR="9525" marT="9525" marB="0" anchor="ctr"/>
                </a:tc>
                <a:tc>
                  <a:txBody>
                    <a:bodyPr/>
                    <a:lstStyle/>
                    <a:p>
                      <a:pPr algn="ctr" fontAlgn="b"/>
                      <a:r>
                        <a:rPr lang="pt-BR" sz="1800" u="none" strike="noStrike" dirty="0">
                          <a:effectLst/>
                          <a:latin typeface="+mn-lt"/>
                        </a:rPr>
                        <a:t>381.459.574</a:t>
                      </a:r>
                      <a:endParaRPr lang="pt-BR" sz="1800" b="1"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22.973.486</a:t>
                      </a:r>
                      <a:endParaRPr lang="pt-BR" sz="1800" b="0"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6,0%</a:t>
                      </a:r>
                      <a:endParaRPr lang="pt-BR" sz="1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1124981891"/>
                  </a:ext>
                </a:extLst>
              </a:tr>
              <a:tr h="391257">
                <a:tc>
                  <a:txBody>
                    <a:bodyPr/>
                    <a:lstStyle/>
                    <a:p>
                      <a:pPr algn="ctr" fontAlgn="b"/>
                      <a:r>
                        <a:rPr lang="pt-BR" sz="1800" u="none" strike="noStrike">
                          <a:effectLst/>
                          <a:latin typeface="+mn-lt"/>
                        </a:rPr>
                        <a:t>2022</a:t>
                      </a:r>
                      <a:endParaRPr lang="pt-BR" sz="1800" b="1" i="0" u="none" strike="noStrike">
                        <a:solidFill>
                          <a:srgbClr val="000000"/>
                        </a:solidFill>
                        <a:effectLst/>
                        <a:latin typeface="+mn-lt"/>
                      </a:endParaRPr>
                    </a:p>
                  </a:txBody>
                  <a:tcPr marL="9525" marR="9525" marT="9525" marB="0" anchor="ctr"/>
                </a:tc>
                <a:tc>
                  <a:txBody>
                    <a:bodyPr/>
                    <a:lstStyle/>
                    <a:p>
                      <a:pPr algn="ctr" fontAlgn="b"/>
                      <a:r>
                        <a:rPr lang="pt-BR" sz="1800" b="0" i="0" u="none" strike="noStrike" kern="1200" dirty="0">
                          <a:solidFill>
                            <a:srgbClr val="000000"/>
                          </a:solidFill>
                          <a:effectLst/>
                          <a:latin typeface="+mn-lt"/>
                          <a:ea typeface="+mn-ea"/>
                          <a:cs typeface="+mn-cs"/>
                        </a:rPr>
                        <a:t>R$ 496.501.060</a:t>
                      </a:r>
                    </a:p>
                  </a:txBody>
                  <a:tcPr marL="9525" marR="9525" marT="9525" marB="0" anchor="ctr"/>
                </a:tc>
                <a:tc>
                  <a:txBody>
                    <a:bodyPr/>
                    <a:lstStyle/>
                    <a:p>
                      <a:pPr algn="ctr" fontAlgn="b"/>
                      <a:r>
                        <a:rPr lang="pt-BR" sz="1800" u="none" strike="noStrike" dirty="0">
                          <a:effectLst/>
                          <a:latin typeface="+mn-lt"/>
                        </a:rPr>
                        <a:t>263.301.102</a:t>
                      </a:r>
                      <a:endParaRPr lang="pt-BR" sz="1800" b="1"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17.765.559</a:t>
                      </a:r>
                      <a:endParaRPr lang="pt-BR" sz="1800" b="0" i="0" u="none" strike="noStrike" dirty="0">
                        <a:solidFill>
                          <a:srgbClr val="000000"/>
                        </a:solidFill>
                        <a:effectLst/>
                        <a:latin typeface="+mn-lt"/>
                      </a:endParaRPr>
                    </a:p>
                  </a:txBody>
                  <a:tcPr marL="9525" marR="9525" marT="9525" marB="0" anchor="ctr"/>
                </a:tc>
                <a:tc>
                  <a:txBody>
                    <a:bodyPr/>
                    <a:lstStyle/>
                    <a:p>
                      <a:pPr algn="ctr" fontAlgn="b"/>
                      <a:r>
                        <a:rPr lang="pt-BR" sz="1800" u="none" strike="noStrike" dirty="0">
                          <a:effectLst/>
                          <a:latin typeface="+mn-lt"/>
                        </a:rPr>
                        <a:t>6,7%</a:t>
                      </a:r>
                      <a:endParaRPr lang="pt-BR" sz="1800" b="0" i="0" u="none" strike="noStrike" dirty="0">
                        <a:solidFill>
                          <a:srgbClr val="000000"/>
                        </a:solidFill>
                        <a:effectLst/>
                        <a:latin typeface="+mn-lt"/>
                      </a:endParaRPr>
                    </a:p>
                  </a:txBody>
                  <a:tcPr marL="9525" marR="9525" marT="9525" marB="0" anchor="ctr"/>
                </a:tc>
                <a:extLst>
                  <a:ext uri="{0D108BD9-81ED-4DB2-BD59-A6C34878D82A}">
                    <a16:rowId xmlns:a16="http://schemas.microsoft.com/office/drawing/2014/main" val="3021114176"/>
                  </a:ext>
                </a:extLst>
              </a:tr>
            </a:tbl>
          </a:graphicData>
        </a:graphic>
      </p:graphicFrame>
    </p:spTree>
    <p:extLst>
      <p:ext uri="{BB962C8B-B14F-4D97-AF65-F5344CB8AC3E}">
        <p14:creationId xmlns:p14="http://schemas.microsoft.com/office/powerpoint/2010/main" val="587036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889782"/>
            <a:ext cx="10772775" cy="1078436"/>
          </a:xfrm>
          <a:solidFill>
            <a:schemeClr val="accent1"/>
          </a:solidFill>
        </p:spPr>
        <p:txBody>
          <a:bodyPr>
            <a:normAutofit/>
          </a:bodyPr>
          <a:lstStyle/>
          <a:p>
            <a:r>
              <a:rPr lang="pt-BR" sz="5400" b="1" dirty="0">
                <a:solidFill>
                  <a:schemeClr val="bg1"/>
                </a:solidFill>
              </a:rPr>
              <a:t>Cenários de reajuste</a:t>
            </a:r>
          </a:p>
        </p:txBody>
      </p:sp>
    </p:spTree>
    <p:extLst>
      <p:ext uri="{BB962C8B-B14F-4D97-AF65-F5344CB8AC3E}">
        <p14:creationId xmlns:p14="http://schemas.microsoft.com/office/powerpoint/2010/main" val="4217898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áfico 1">
            <a:extLst>
              <a:ext uri="{FF2B5EF4-FFF2-40B4-BE49-F238E27FC236}">
                <a16:creationId xmlns:a16="http://schemas.microsoft.com/office/drawing/2014/main" id="{4BEE76BC-9DFA-BCEB-63A2-A2B5481BBE58}"/>
              </a:ext>
            </a:extLst>
          </p:cNvPr>
          <p:cNvGraphicFramePr>
            <a:graphicFrameLocks/>
          </p:cNvGraphicFramePr>
          <p:nvPr>
            <p:extLst>
              <p:ext uri="{D42A27DB-BD31-4B8C-83A1-F6EECF244321}">
                <p14:modId xmlns:p14="http://schemas.microsoft.com/office/powerpoint/2010/main" val="312177584"/>
              </p:ext>
            </p:extLst>
          </p:nvPr>
        </p:nvGraphicFramePr>
        <p:xfrm>
          <a:off x="662603" y="1232421"/>
          <a:ext cx="10866793" cy="5142450"/>
        </p:xfrm>
        <a:graphic>
          <a:graphicData uri="http://schemas.openxmlformats.org/drawingml/2006/chart">
            <c:chart xmlns:c="http://schemas.openxmlformats.org/drawingml/2006/chart" xmlns:r="http://schemas.openxmlformats.org/officeDocument/2006/relationships" r:id="rId2"/>
          </a:graphicData>
        </a:graphic>
      </p:graphicFrame>
      <p:sp>
        <p:nvSpPr>
          <p:cNvPr id="3" name="CaixaDeTexto 2">
            <a:extLst>
              <a:ext uri="{FF2B5EF4-FFF2-40B4-BE49-F238E27FC236}">
                <a16:creationId xmlns:a16="http://schemas.microsoft.com/office/drawing/2014/main" id="{5EF7111B-4105-E620-5A6A-9136E189F78D}"/>
              </a:ext>
            </a:extLst>
          </p:cNvPr>
          <p:cNvSpPr txBox="1"/>
          <p:nvPr/>
        </p:nvSpPr>
        <p:spPr>
          <a:xfrm>
            <a:off x="662603" y="294187"/>
            <a:ext cx="7293215" cy="646331"/>
          </a:xfrm>
          <a:prstGeom prst="rect">
            <a:avLst/>
          </a:prstGeom>
          <a:noFill/>
        </p:spPr>
        <p:txBody>
          <a:bodyPr wrap="square" rtlCol="0">
            <a:spAutoFit/>
          </a:bodyPr>
          <a:lstStyle>
            <a:defPPr>
              <a:defRPr lang="pt-BR"/>
            </a:defPPr>
            <a:lvl1pPr>
              <a:defRPr sz="3600" b="1" spc="-120">
                <a:solidFill>
                  <a:schemeClr val="accent1"/>
                </a:solidFill>
                <a:latin typeface="+mj-lt"/>
                <a:ea typeface="+mj-ea"/>
                <a:cs typeface="+mj-cs"/>
              </a:defRPr>
            </a:lvl1pPr>
          </a:lstStyle>
          <a:p>
            <a:r>
              <a:rPr lang="pt-BR" dirty="0"/>
              <a:t>Cenários de Reajuste dos Valores das Taxas</a:t>
            </a:r>
          </a:p>
        </p:txBody>
      </p:sp>
    </p:spTree>
    <p:extLst>
      <p:ext uri="{BB962C8B-B14F-4D97-AF65-F5344CB8AC3E}">
        <p14:creationId xmlns:p14="http://schemas.microsoft.com/office/powerpoint/2010/main" val="18687719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Gráfico 1">
            <a:extLst>
              <a:ext uri="{FF2B5EF4-FFF2-40B4-BE49-F238E27FC236}">
                <a16:creationId xmlns:a16="http://schemas.microsoft.com/office/drawing/2014/main" id="{83F65A10-62F4-E590-ED61-DE28165FE17B}"/>
              </a:ext>
            </a:extLst>
          </p:cNvPr>
          <p:cNvGraphicFramePr>
            <a:graphicFrameLocks/>
          </p:cNvGraphicFramePr>
          <p:nvPr>
            <p:extLst>
              <p:ext uri="{D42A27DB-BD31-4B8C-83A1-F6EECF244321}">
                <p14:modId xmlns:p14="http://schemas.microsoft.com/office/powerpoint/2010/main" val="1714835323"/>
              </p:ext>
            </p:extLst>
          </p:nvPr>
        </p:nvGraphicFramePr>
        <p:xfrm>
          <a:off x="878048" y="1429120"/>
          <a:ext cx="10435904" cy="4887790"/>
        </p:xfrm>
        <a:graphic>
          <a:graphicData uri="http://schemas.openxmlformats.org/drawingml/2006/chart">
            <c:chart xmlns:c="http://schemas.openxmlformats.org/drawingml/2006/chart" xmlns:r="http://schemas.openxmlformats.org/officeDocument/2006/relationships" r:id="rId2"/>
          </a:graphicData>
        </a:graphic>
      </p:graphicFrame>
      <p:sp>
        <p:nvSpPr>
          <p:cNvPr id="5" name="CaixaDeTexto 4">
            <a:extLst>
              <a:ext uri="{FF2B5EF4-FFF2-40B4-BE49-F238E27FC236}">
                <a16:creationId xmlns:a16="http://schemas.microsoft.com/office/drawing/2014/main" id="{AD2D424A-EB4B-CF6E-9B43-AF696B405B5A}"/>
              </a:ext>
            </a:extLst>
          </p:cNvPr>
          <p:cNvSpPr txBox="1"/>
          <p:nvPr/>
        </p:nvSpPr>
        <p:spPr>
          <a:xfrm>
            <a:off x="878048" y="398478"/>
            <a:ext cx="6874702" cy="646331"/>
          </a:xfrm>
          <a:prstGeom prst="rect">
            <a:avLst/>
          </a:prstGeom>
          <a:noFill/>
        </p:spPr>
        <p:txBody>
          <a:bodyPr wrap="square" rtlCol="0">
            <a:spAutoFit/>
          </a:bodyPr>
          <a:lstStyle>
            <a:defPPr>
              <a:defRPr lang="pt-BR"/>
            </a:defPPr>
            <a:lvl1pPr>
              <a:defRPr sz="3600" b="1" spc="-120">
                <a:solidFill>
                  <a:schemeClr val="accent1"/>
                </a:solidFill>
                <a:latin typeface="+mj-lt"/>
                <a:ea typeface="+mj-ea"/>
                <a:cs typeface="+mj-cs"/>
              </a:defRPr>
            </a:lvl1pPr>
          </a:lstStyle>
          <a:p>
            <a:r>
              <a:rPr lang="pt-BR" dirty="0"/>
              <a:t>Impacto Anual dos Cenários de Reajuste</a:t>
            </a:r>
          </a:p>
        </p:txBody>
      </p:sp>
    </p:spTree>
    <p:extLst>
      <p:ext uri="{BB962C8B-B14F-4D97-AF65-F5344CB8AC3E}">
        <p14:creationId xmlns:p14="http://schemas.microsoft.com/office/powerpoint/2010/main" val="33388567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0" y="3214719"/>
            <a:ext cx="12087142" cy="446714"/>
          </a:xfrm>
        </p:spPr>
        <p:txBody>
          <a:bodyPr>
            <a:noAutofit/>
          </a:bodyPr>
          <a:lstStyle/>
          <a:p>
            <a:pPr algn="ctr"/>
            <a:r>
              <a:rPr lang="pt-BR" b="1" dirty="0"/>
              <a:t>Diretoria de Programas e Bolsas no País</a:t>
            </a:r>
          </a:p>
        </p:txBody>
      </p:sp>
      <p:pic>
        <p:nvPicPr>
          <p:cNvPr id="18" name="Imagem 17"/>
          <p:cNvPicPr>
            <a:picLocks noChangeAspect="1"/>
          </p:cNvPicPr>
          <p:nvPr/>
        </p:nvPicPr>
        <p:blipFill rotWithShape="1">
          <a:blip r:embed="rId2">
            <a:extLst>
              <a:ext uri="{28A0092B-C50C-407E-A947-70E740481C1C}">
                <a14:useLocalDpi xmlns:a14="http://schemas.microsoft.com/office/drawing/2010/main" val="0"/>
              </a:ext>
            </a:extLst>
          </a:blip>
          <a:srcRect t="40204" r="200" b="39300"/>
          <a:stretch/>
        </p:blipFill>
        <p:spPr>
          <a:xfrm>
            <a:off x="3328735" y="1225956"/>
            <a:ext cx="4634724" cy="949570"/>
          </a:xfrm>
          <a:prstGeom prst="rect">
            <a:avLst/>
          </a:prstGeom>
        </p:spPr>
      </p:pic>
      <p:sp>
        <p:nvSpPr>
          <p:cNvPr id="5" name="Retângulo 4"/>
          <p:cNvSpPr/>
          <p:nvPr/>
        </p:nvSpPr>
        <p:spPr>
          <a:xfrm>
            <a:off x="0" y="4641440"/>
            <a:ext cx="12192000" cy="1200329"/>
          </a:xfrm>
          <a:prstGeom prst="rect">
            <a:avLst/>
          </a:prstGeom>
        </p:spPr>
        <p:txBody>
          <a:bodyPr wrap="square">
            <a:spAutoFit/>
          </a:bodyPr>
          <a:lstStyle/>
          <a:p>
            <a:pPr algn="ctr"/>
            <a:r>
              <a:rPr lang="pt-BR" dirty="0">
                <a:solidFill>
                  <a:schemeClr val="bg1"/>
                </a:solidFill>
                <a:latin typeface="+mj-lt"/>
              </a:rPr>
              <a:t>St. Bancário Norte Q 2 Edifício Capes Lote 06, 9º andar</a:t>
            </a:r>
          </a:p>
          <a:p>
            <a:pPr algn="ctr"/>
            <a:r>
              <a:rPr lang="pt-BR" dirty="0">
                <a:solidFill>
                  <a:schemeClr val="bg1"/>
                </a:solidFill>
                <a:latin typeface="+mj-lt"/>
              </a:rPr>
              <a:t>Asa Norte, Brasília - DF, 70040-020</a:t>
            </a:r>
          </a:p>
          <a:p>
            <a:pPr algn="ctr"/>
            <a:r>
              <a:rPr lang="pt-BR" dirty="0">
                <a:solidFill>
                  <a:schemeClr val="bg1"/>
                </a:solidFill>
                <a:latin typeface="+mj-lt"/>
              </a:rPr>
              <a:t>Telefone:  (61) 2022-6300</a:t>
            </a:r>
          </a:p>
          <a:p>
            <a:pPr algn="ctr"/>
            <a:r>
              <a:rPr lang="pt-BR" dirty="0">
                <a:solidFill>
                  <a:schemeClr val="bg1"/>
                </a:solidFill>
                <a:latin typeface="+mj-lt"/>
              </a:rPr>
              <a:t>E-mail: dpb@capes.gov.br</a:t>
            </a:r>
          </a:p>
        </p:txBody>
      </p:sp>
    </p:spTree>
    <p:extLst>
      <p:ext uri="{BB962C8B-B14F-4D97-AF65-F5344CB8AC3E}">
        <p14:creationId xmlns:p14="http://schemas.microsoft.com/office/powerpoint/2010/main" val="37448051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0982E54F-5D50-8A17-A407-FCD692FEDE4F}"/>
              </a:ext>
            </a:extLst>
          </p:cNvPr>
          <p:cNvSpPr txBox="1"/>
          <p:nvPr/>
        </p:nvSpPr>
        <p:spPr>
          <a:xfrm>
            <a:off x="645952" y="1563060"/>
            <a:ext cx="10628851" cy="4619854"/>
          </a:xfrm>
          <a:prstGeom prst="rect">
            <a:avLst/>
          </a:prstGeom>
          <a:noFill/>
        </p:spPr>
        <p:txBody>
          <a:bodyPr wrap="square">
            <a:spAutoFit/>
          </a:bodyPr>
          <a:lstStyle/>
          <a:p>
            <a:pPr>
              <a:lnSpc>
                <a:spcPct val="150000"/>
              </a:lnSpc>
            </a:pPr>
            <a:r>
              <a:rPr lang="pt-BR" i="0" dirty="0">
                <a:solidFill>
                  <a:srgbClr val="000000"/>
                </a:solidFill>
                <a:effectLst/>
              </a:rPr>
              <a:t>São consideradas ICES as organizações da sociedade civil brasileira, que possuem, conforme previsto na Lei nº 12.881/2013,  </a:t>
            </a:r>
            <a:r>
              <a:rPr lang="pt-BR" i="0" u="sng" dirty="0">
                <a:solidFill>
                  <a:srgbClr val="000000"/>
                </a:solidFill>
                <a:effectLst/>
              </a:rPr>
              <a:t>cumulativamente</a:t>
            </a:r>
            <a:r>
              <a:rPr lang="pt-BR" i="0" dirty="0">
                <a:solidFill>
                  <a:srgbClr val="000000"/>
                </a:solidFill>
                <a:effectLst/>
              </a:rPr>
              <a:t>, as seguintes características:</a:t>
            </a:r>
          </a:p>
          <a:p>
            <a:pPr marL="1314450" lvl="2" indent="-400050">
              <a:lnSpc>
                <a:spcPct val="150000"/>
              </a:lnSpc>
              <a:buAutoNum type="romanLcParenBoth"/>
            </a:pPr>
            <a:r>
              <a:rPr lang="pt-BR" i="0" dirty="0">
                <a:solidFill>
                  <a:srgbClr val="000000"/>
                </a:solidFill>
                <a:effectLst/>
              </a:rPr>
              <a:t>estão constituídas na forma de associação ou fundação, com personalidade jurídica de direito privado, inclusive as instituídas pelo poder público;</a:t>
            </a:r>
          </a:p>
          <a:p>
            <a:pPr marL="1314450" lvl="2" indent="-400050">
              <a:lnSpc>
                <a:spcPct val="150000"/>
              </a:lnSpc>
              <a:buAutoNum type="romanLcParenBoth"/>
            </a:pPr>
            <a:r>
              <a:rPr lang="pt-BR" i="0" dirty="0">
                <a:solidFill>
                  <a:srgbClr val="000000"/>
                </a:solidFill>
                <a:effectLst/>
              </a:rPr>
              <a:t>patrimônio pertencente a entidades da sociedade civil e/ou poder público;</a:t>
            </a:r>
          </a:p>
          <a:p>
            <a:pPr marL="1314450" lvl="2" indent="-400050">
              <a:lnSpc>
                <a:spcPct val="150000"/>
              </a:lnSpc>
              <a:buAutoNum type="romanLcParenBoth"/>
            </a:pPr>
            <a:r>
              <a:rPr lang="pt-BR" i="0" dirty="0">
                <a:solidFill>
                  <a:srgbClr val="000000"/>
                </a:solidFill>
                <a:effectLst/>
              </a:rPr>
              <a:t>não distribuem qualquer parcela de seu patrimônio ou de suas rendas, a qualquer título;</a:t>
            </a:r>
          </a:p>
          <a:p>
            <a:pPr marL="1314450" lvl="2" indent="-400050">
              <a:lnSpc>
                <a:spcPct val="150000"/>
              </a:lnSpc>
              <a:buAutoNum type="romanLcParenBoth"/>
            </a:pPr>
            <a:r>
              <a:rPr lang="pt-BR" i="0" dirty="0">
                <a:solidFill>
                  <a:srgbClr val="000000"/>
                </a:solidFill>
                <a:effectLst/>
              </a:rPr>
              <a:t>aplicam integralmente no País os seus recursos na manutenção dos seus objetivos institucionais;</a:t>
            </a:r>
          </a:p>
          <a:p>
            <a:pPr marL="1314450" lvl="2" indent="-400050">
              <a:lnSpc>
                <a:spcPct val="150000"/>
              </a:lnSpc>
              <a:buAutoNum type="romanLcParenBoth"/>
            </a:pPr>
            <a:r>
              <a:rPr lang="pt-BR" i="0" dirty="0">
                <a:solidFill>
                  <a:srgbClr val="000000"/>
                </a:solidFill>
                <a:effectLst/>
              </a:rPr>
              <a:t>mantêm escrituração de suas receitas e despesas em livros revestidos de formalidades capazes de assegurar sua exatidão;</a:t>
            </a:r>
          </a:p>
          <a:p>
            <a:pPr marL="1314450" lvl="2" indent="-400050">
              <a:lnSpc>
                <a:spcPct val="150000"/>
              </a:lnSpc>
              <a:buAutoNum type="romanLcParenBoth"/>
            </a:pPr>
            <a:r>
              <a:rPr lang="pt-BR" i="0" dirty="0">
                <a:solidFill>
                  <a:srgbClr val="000000"/>
                </a:solidFill>
                <a:effectLst/>
              </a:rPr>
              <a:t>possuem transparência administrativa, nos termos dos </a:t>
            </a:r>
            <a:r>
              <a:rPr lang="pt-BR" i="0" dirty="0" err="1">
                <a:solidFill>
                  <a:srgbClr val="000000"/>
                </a:solidFill>
                <a:effectLst/>
              </a:rPr>
              <a:t>arts</a:t>
            </a:r>
            <a:r>
              <a:rPr lang="pt-BR" i="0" dirty="0">
                <a:solidFill>
                  <a:srgbClr val="000000"/>
                </a:solidFill>
                <a:effectLst/>
              </a:rPr>
              <a:t>. 3º e 4º da Lei nº 12.881/2013; e</a:t>
            </a:r>
          </a:p>
          <a:p>
            <a:pPr marL="1314450" lvl="2" indent="-400050">
              <a:lnSpc>
                <a:spcPct val="150000"/>
              </a:lnSpc>
              <a:buAutoNum type="romanLcParenBoth"/>
            </a:pPr>
            <a:r>
              <a:rPr lang="pt-BR" i="0" dirty="0">
                <a:solidFill>
                  <a:srgbClr val="000000"/>
                </a:solidFill>
                <a:effectLst/>
              </a:rPr>
              <a:t>preveem a destinação do patrimônio, em caso de extinção, a uma instituição pública ou congênere.</a:t>
            </a:r>
            <a:endParaRPr lang="pt-BR" dirty="0"/>
          </a:p>
        </p:txBody>
      </p:sp>
      <p:sp>
        <p:nvSpPr>
          <p:cNvPr id="7" name="CaixaDeTexto 6">
            <a:extLst>
              <a:ext uri="{FF2B5EF4-FFF2-40B4-BE49-F238E27FC236}">
                <a16:creationId xmlns:a16="http://schemas.microsoft.com/office/drawing/2014/main" id="{2C62B792-8D76-46DB-DD45-172D4DE5EF1D}"/>
              </a:ext>
            </a:extLst>
          </p:cNvPr>
          <p:cNvSpPr txBox="1"/>
          <p:nvPr/>
        </p:nvSpPr>
        <p:spPr>
          <a:xfrm>
            <a:off x="794836" y="514801"/>
            <a:ext cx="10479967" cy="331271"/>
          </a:xfrm>
          <a:prstGeom prst="rect">
            <a:avLst/>
          </a:prstGeom>
        </p:spPr>
        <p:txBody>
          <a:bodyPr>
            <a:normAutofit fontScale="92500" lnSpcReduction="10000"/>
          </a:bodyPr>
          <a:lstStyle>
            <a:defPPr>
              <a:defRPr lang="pt-BR"/>
            </a:defPPr>
            <a:lvl1pPr>
              <a:lnSpc>
                <a:spcPct val="85000"/>
              </a:lnSpc>
              <a:spcBef>
                <a:spcPct val="0"/>
              </a:spcBef>
              <a:buNone/>
              <a:defRPr sz="4800" b="1" spc="-120" baseline="0">
                <a:solidFill>
                  <a:schemeClr val="accent1"/>
                </a:solidFill>
                <a:latin typeface="+mj-lt"/>
                <a:ea typeface="+mj-ea"/>
                <a:cs typeface="+mj-cs"/>
              </a:defRPr>
            </a:lvl1pPr>
          </a:lstStyle>
          <a:p>
            <a:endParaRPr lang="pt-BR" sz="2000" dirty="0"/>
          </a:p>
        </p:txBody>
      </p:sp>
      <p:sp>
        <p:nvSpPr>
          <p:cNvPr id="8" name="CaixaDeTexto 7">
            <a:extLst>
              <a:ext uri="{FF2B5EF4-FFF2-40B4-BE49-F238E27FC236}">
                <a16:creationId xmlns:a16="http://schemas.microsoft.com/office/drawing/2014/main" id="{333A5615-8808-BDED-F487-F719D8BBC71B}"/>
              </a:ext>
            </a:extLst>
          </p:cNvPr>
          <p:cNvSpPr txBox="1"/>
          <p:nvPr/>
        </p:nvSpPr>
        <p:spPr>
          <a:xfrm>
            <a:off x="645952" y="514801"/>
            <a:ext cx="10479966" cy="725711"/>
          </a:xfrm>
          <a:prstGeom prst="rect">
            <a:avLst/>
          </a:prstGeom>
        </p:spPr>
        <p:txBody>
          <a:bodyPr anchor="ctr">
            <a:normAutofit fontScale="85000" lnSpcReduction="10000"/>
          </a:bodyPr>
          <a:lstStyle>
            <a:defPPr>
              <a:defRPr lang="pt-BR"/>
            </a:defPPr>
            <a:lvl1pPr>
              <a:lnSpc>
                <a:spcPct val="85000"/>
              </a:lnSpc>
              <a:spcBef>
                <a:spcPct val="0"/>
              </a:spcBef>
              <a:buNone/>
              <a:defRPr sz="4800" b="1" spc="-120" baseline="0">
                <a:solidFill>
                  <a:schemeClr val="accent1"/>
                </a:solidFill>
                <a:latin typeface="+mj-lt"/>
                <a:ea typeface="+mj-ea"/>
                <a:cs typeface="+mj-cs"/>
              </a:defRPr>
            </a:lvl1pPr>
          </a:lstStyle>
          <a:p>
            <a:r>
              <a:rPr lang="pt-BR" sz="4400" dirty="0"/>
              <a:t>As Instituições Comunitárias de Educação Superior – ICES</a:t>
            </a:r>
          </a:p>
        </p:txBody>
      </p:sp>
    </p:spTree>
    <p:extLst>
      <p:ext uri="{BB962C8B-B14F-4D97-AF65-F5344CB8AC3E}">
        <p14:creationId xmlns:p14="http://schemas.microsoft.com/office/powerpoint/2010/main" val="282792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13F02A22-4F5A-58AD-529D-7FC95915E300}"/>
              </a:ext>
            </a:extLst>
          </p:cNvPr>
          <p:cNvSpPr txBox="1"/>
          <p:nvPr/>
        </p:nvSpPr>
        <p:spPr>
          <a:xfrm>
            <a:off x="664828" y="1644527"/>
            <a:ext cx="10635843" cy="4555093"/>
          </a:xfrm>
          <a:prstGeom prst="rect">
            <a:avLst/>
          </a:prstGeom>
          <a:noFill/>
        </p:spPr>
        <p:txBody>
          <a:bodyPr wrap="square">
            <a:spAutoFit/>
          </a:bodyPr>
          <a:lstStyle/>
          <a:p>
            <a:pPr algn="just"/>
            <a:r>
              <a:rPr lang="pt-BR" sz="2000" b="0" i="0" dirty="0">
                <a:solidFill>
                  <a:srgbClr val="000000"/>
                </a:solidFill>
                <a:effectLst/>
              </a:rPr>
              <a:t>Art. 1º As ICES são organizações da sociedade civil brasileira que possuem, cumulativamente, as seguintes características:</a:t>
            </a:r>
          </a:p>
          <a:p>
            <a:pPr algn="just"/>
            <a:endParaRPr lang="pt-BR" sz="2000" b="0" i="0" dirty="0">
              <a:solidFill>
                <a:srgbClr val="000000"/>
              </a:solidFill>
              <a:effectLst/>
            </a:endParaRPr>
          </a:p>
          <a:p>
            <a:pPr algn="just">
              <a:spcAft>
                <a:spcPts val="1200"/>
              </a:spcAft>
            </a:pPr>
            <a:r>
              <a:rPr lang="pt-BR" sz="2000" b="0" i="0" dirty="0">
                <a:solidFill>
                  <a:srgbClr val="000000"/>
                </a:solidFill>
                <a:effectLst/>
              </a:rPr>
              <a:t>I - estão constituídas na forma de associação ou fundação, com personalidade jurídica de direito privado, inclusive as instituídas pelo poder público;</a:t>
            </a:r>
          </a:p>
          <a:p>
            <a:pPr algn="just">
              <a:spcAft>
                <a:spcPts val="1200"/>
              </a:spcAft>
            </a:pPr>
            <a:r>
              <a:rPr lang="pt-BR" sz="2000" b="0" i="0" dirty="0">
                <a:solidFill>
                  <a:srgbClr val="000000"/>
                </a:solidFill>
                <a:effectLst/>
              </a:rPr>
              <a:t>II - patrimônio pertencente a entidades da sociedade civil e/ou poder público;</a:t>
            </a:r>
          </a:p>
          <a:p>
            <a:pPr algn="just">
              <a:spcAft>
                <a:spcPts val="1200"/>
              </a:spcAft>
            </a:pPr>
            <a:r>
              <a:rPr lang="pt-BR" sz="2000" b="0" i="0" dirty="0">
                <a:solidFill>
                  <a:srgbClr val="000000"/>
                </a:solidFill>
                <a:effectLst/>
              </a:rPr>
              <a:t>III - sem fins lucrativos, assim entendidas as que observam, cumulativamente, os seguintes requisitos:</a:t>
            </a:r>
          </a:p>
          <a:p>
            <a:pPr lvl="1" algn="just">
              <a:spcAft>
                <a:spcPts val="1200"/>
              </a:spcAft>
            </a:pPr>
            <a:r>
              <a:rPr lang="pt-BR" sz="2000" b="0" i="0" dirty="0">
                <a:solidFill>
                  <a:srgbClr val="000000"/>
                </a:solidFill>
                <a:effectLst/>
              </a:rPr>
              <a:t>a) não distribuem qualquer parcela de seu patrimônio ou de suas rendas, a qualquer título;</a:t>
            </a:r>
          </a:p>
          <a:p>
            <a:pPr lvl="1" algn="just">
              <a:spcAft>
                <a:spcPts val="1200"/>
              </a:spcAft>
            </a:pPr>
            <a:r>
              <a:rPr lang="pt-BR" sz="2000" b="0" i="0" dirty="0">
                <a:solidFill>
                  <a:srgbClr val="000000"/>
                </a:solidFill>
                <a:effectLst/>
              </a:rPr>
              <a:t>b) aplicam integralmente no País os seus recursos na manutenção dos seus objetivos institucionais;</a:t>
            </a:r>
          </a:p>
          <a:p>
            <a:pPr lvl="1" algn="just">
              <a:spcAft>
                <a:spcPts val="1200"/>
              </a:spcAft>
            </a:pPr>
            <a:r>
              <a:rPr lang="pt-BR" sz="2000" b="0" i="0" dirty="0">
                <a:solidFill>
                  <a:srgbClr val="000000"/>
                </a:solidFill>
                <a:effectLst/>
              </a:rPr>
              <a:t>c) mantêm escrituração de suas receitas e despesas em livros revestidos de formalidades capazes de assegurar sua exatidão;</a:t>
            </a:r>
          </a:p>
        </p:txBody>
      </p:sp>
      <p:sp>
        <p:nvSpPr>
          <p:cNvPr id="7" name="CaixaDeTexto 6">
            <a:extLst>
              <a:ext uri="{FF2B5EF4-FFF2-40B4-BE49-F238E27FC236}">
                <a16:creationId xmlns:a16="http://schemas.microsoft.com/office/drawing/2014/main" id="{7BD4A6BB-C33C-0C42-9E07-074968D9D337}"/>
              </a:ext>
            </a:extLst>
          </p:cNvPr>
          <p:cNvSpPr txBox="1"/>
          <p:nvPr/>
        </p:nvSpPr>
        <p:spPr>
          <a:xfrm>
            <a:off x="664828" y="503231"/>
            <a:ext cx="6094602" cy="725711"/>
          </a:xfrm>
          <a:prstGeom prst="rect">
            <a:avLst/>
          </a:prstGeom>
        </p:spPr>
        <p:txBody>
          <a:bodyPr>
            <a:normAutofit/>
          </a:bodyPr>
          <a:lstStyle>
            <a:defPPr>
              <a:defRPr lang="pt-BR"/>
            </a:defPPr>
            <a:lvl1pPr>
              <a:lnSpc>
                <a:spcPct val="85000"/>
              </a:lnSpc>
              <a:spcBef>
                <a:spcPct val="0"/>
              </a:spcBef>
              <a:buNone/>
              <a:defRPr sz="4800" b="1" spc="-120" baseline="0">
                <a:solidFill>
                  <a:schemeClr val="accent1"/>
                </a:solidFill>
                <a:latin typeface="+mj-lt"/>
                <a:ea typeface="+mj-ea"/>
                <a:cs typeface="+mj-cs"/>
              </a:defRPr>
            </a:lvl1pPr>
          </a:lstStyle>
          <a:p>
            <a:r>
              <a:rPr lang="pt-BR" sz="4400" dirty="0"/>
              <a:t>Lei das ICES</a:t>
            </a:r>
          </a:p>
        </p:txBody>
      </p:sp>
    </p:spTree>
    <p:extLst>
      <p:ext uri="{BB962C8B-B14F-4D97-AF65-F5344CB8AC3E}">
        <p14:creationId xmlns:p14="http://schemas.microsoft.com/office/powerpoint/2010/main" val="650246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13F02A22-4F5A-58AD-529D-7FC95915E300}"/>
              </a:ext>
            </a:extLst>
          </p:cNvPr>
          <p:cNvSpPr txBox="1"/>
          <p:nvPr/>
        </p:nvSpPr>
        <p:spPr>
          <a:xfrm>
            <a:off x="664828" y="1711639"/>
            <a:ext cx="10635843" cy="3939540"/>
          </a:xfrm>
          <a:prstGeom prst="rect">
            <a:avLst/>
          </a:prstGeom>
          <a:noFill/>
        </p:spPr>
        <p:txBody>
          <a:bodyPr wrap="square">
            <a:spAutoFit/>
          </a:bodyPr>
          <a:lstStyle/>
          <a:p>
            <a:pPr algn="just">
              <a:spcAft>
                <a:spcPts val="1200"/>
              </a:spcAft>
            </a:pPr>
            <a:r>
              <a:rPr lang="pt-BR" sz="2000" b="0" i="0" dirty="0">
                <a:solidFill>
                  <a:srgbClr val="000000"/>
                </a:solidFill>
                <a:effectLst/>
              </a:rPr>
              <a:t>IV - transparência administrativa, nos termos dos </a:t>
            </a:r>
            <a:r>
              <a:rPr lang="pt-BR" sz="2000" b="0" i="0" dirty="0" err="1">
                <a:solidFill>
                  <a:srgbClr val="000000"/>
                </a:solidFill>
                <a:effectLst/>
              </a:rPr>
              <a:t>arts</a:t>
            </a:r>
            <a:r>
              <a:rPr lang="pt-BR" sz="2000" b="0" i="0" dirty="0">
                <a:solidFill>
                  <a:srgbClr val="000000"/>
                </a:solidFill>
                <a:effectLst/>
              </a:rPr>
              <a:t>. 3º e 4º;</a:t>
            </a:r>
          </a:p>
          <a:p>
            <a:pPr algn="just">
              <a:spcAft>
                <a:spcPts val="1200"/>
              </a:spcAft>
            </a:pPr>
            <a:r>
              <a:rPr lang="pt-BR" sz="2000" b="0" i="0" dirty="0">
                <a:solidFill>
                  <a:srgbClr val="000000"/>
                </a:solidFill>
                <a:effectLst/>
              </a:rPr>
              <a:t>V - destinação do patrimônio, em caso de extinção, a uma instituição pública ou congênere.</a:t>
            </a:r>
          </a:p>
          <a:p>
            <a:pPr algn="just">
              <a:spcAft>
                <a:spcPts val="1200"/>
              </a:spcAft>
            </a:pPr>
            <a:r>
              <a:rPr lang="pt-BR" sz="2000" b="0" i="0" dirty="0">
                <a:solidFill>
                  <a:srgbClr val="000000"/>
                </a:solidFill>
                <a:effectLst/>
              </a:rPr>
              <a:t>§ 1º A outorga da qualificação de ICES é ato vinculado ao cumprimento dos requisitos instituídos por esta Lei.</a:t>
            </a:r>
          </a:p>
          <a:p>
            <a:pPr algn="just">
              <a:spcAft>
                <a:spcPts val="1200"/>
              </a:spcAft>
            </a:pPr>
            <a:r>
              <a:rPr lang="pt-BR" sz="2000" b="0" i="0" dirty="0">
                <a:solidFill>
                  <a:srgbClr val="000000"/>
                </a:solidFill>
                <a:effectLst/>
              </a:rPr>
              <a:t>§ 2º Às ICES é facultada a qualificação de entidade de interesse social e de utilidade pública mediante o preenchimento dos respectivos requisitos legais.</a:t>
            </a:r>
          </a:p>
          <a:p>
            <a:pPr algn="just">
              <a:spcAft>
                <a:spcPts val="1200"/>
              </a:spcAft>
            </a:pPr>
            <a:r>
              <a:rPr lang="pt-BR" sz="2000" b="0" i="0" dirty="0">
                <a:solidFill>
                  <a:srgbClr val="000000"/>
                </a:solidFill>
                <a:effectLst/>
              </a:rPr>
              <a:t>§ 3º As ICES ofertarão serviços gratuitos à população, proporcionais aos recursos obtidos do poder público, conforme previsto em instrumento específico.</a:t>
            </a:r>
          </a:p>
          <a:p>
            <a:pPr algn="just">
              <a:spcAft>
                <a:spcPts val="1200"/>
              </a:spcAft>
            </a:pPr>
            <a:r>
              <a:rPr lang="pt-BR" sz="2000" b="0" i="0" dirty="0">
                <a:solidFill>
                  <a:srgbClr val="000000"/>
                </a:solidFill>
                <a:effectLst/>
              </a:rPr>
              <a:t>§ 4º As ICES institucionalizarão programas permanentes de extensão e ação comunitária voltados à formação e desenvolvimento dos alunos e ao desenvolvimento da sociedade.</a:t>
            </a:r>
          </a:p>
        </p:txBody>
      </p:sp>
      <p:sp>
        <p:nvSpPr>
          <p:cNvPr id="4" name="CaixaDeTexto 3">
            <a:extLst>
              <a:ext uri="{FF2B5EF4-FFF2-40B4-BE49-F238E27FC236}">
                <a16:creationId xmlns:a16="http://schemas.microsoft.com/office/drawing/2014/main" id="{10EF7159-5888-CA40-E2B8-E4BB27BF0B9D}"/>
              </a:ext>
            </a:extLst>
          </p:cNvPr>
          <p:cNvSpPr txBox="1"/>
          <p:nvPr/>
        </p:nvSpPr>
        <p:spPr>
          <a:xfrm>
            <a:off x="664828" y="503231"/>
            <a:ext cx="6094602" cy="725711"/>
          </a:xfrm>
          <a:prstGeom prst="rect">
            <a:avLst/>
          </a:prstGeom>
        </p:spPr>
        <p:txBody>
          <a:bodyPr>
            <a:normAutofit/>
          </a:bodyPr>
          <a:lstStyle>
            <a:defPPr>
              <a:defRPr lang="pt-BR"/>
            </a:defPPr>
            <a:lvl1pPr>
              <a:lnSpc>
                <a:spcPct val="85000"/>
              </a:lnSpc>
              <a:spcBef>
                <a:spcPct val="0"/>
              </a:spcBef>
              <a:buNone/>
              <a:defRPr sz="4800" b="1" spc="-120" baseline="0">
                <a:solidFill>
                  <a:schemeClr val="accent1"/>
                </a:solidFill>
                <a:latin typeface="+mj-lt"/>
                <a:ea typeface="+mj-ea"/>
                <a:cs typeface="+mj-cs"/>
              </a:defRPr>
            </a:lvl1pPr>
          </a:lstStyle>
          <a:p>
            <a:r>
              <a:rPr lang="pt-BR" sz="4400" dirty="0"/>
              <a:t>Lei das ICES</a:t>
            </a:r>
          </a:p>
        </p:txBody>
      </p:sp>
    </p:spTree>
    <p:extLst>
      <p:ext uri="{BB962C8B-B14F-4D97-AF65-F5344CB8AC3E}">
        <p14:creationId xmlns:p14="http://schemas.microsoft.com/office/powerpoint/2010/main" val="639829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A51B1EB3-4021-1E2F-E0C5-E0FFA6F8BE77}"/>
              </a:ext>
            </a:extLst>
          </p:cNvPr>
          <p:cNvSpPr txBox="1"/>
          <p:nvPr/>
        </p:nvSpPr>
        <p:spPr>
          <a:xfrm>
            <a:off x="664828" y="1445776"/>
            <a:ext cx="10494628" cy="4247317"/>
          </a:xfrm>
          <a:prstGeom prst="rect">
            <a:avLst/>
          </a:prstGeom>
          <a:noFill/>
        </p:spPr>
        <p:txBody>
          <a:bodyPr wrap="square">
            <a:spAutoFit/>
          </a:bodyPr>
          <a:lstStyle/>
          <a:p>
            <a:pPr algn="just">
              <a:spcAft>
                <a:spcPts val="600"/>
              </a:spcAft>
            </a:pPr>
            <a:r>
              <a:rPr lang="pt-BR" sz="2000" b="0" i="0" dirty="0">
                <a:solidFill>
                  <a:srgbClr val="000000"/>
                </a:solidFill>
                <a:effectLst/>
              </a:rPr>
              <a:t>Art. 2º As ICES contam com as seguintes prerrogativas:</a:t>
            </a:r>
          </a:p>
          <a:p>
            <a:pPr algn="just">
              <a:spcAft>
                <a:spcPts val="600"/>
              </a:spcAft>
            </a:pPr>
            <a:endParaRPr lang="pt-BR" sz="2000" i="0" dirty="0">
              <a:solidFill>
                <a:srgbClr val="000000"/>
              </a:solidFill>
              <a:effectLst/>
            </a:endParaRPr>
          </a:p>
          <a:p>
            <a:pPr algn="just">
              <a:spcAft>
                <a:spcPts val="1200"/>
              </a:spcAft>
            </a:pPr>
            <a:r>
              <a:rPr lang="pt-BR" sz="2000" i="0" dirty="0">
                <a:solidFill>
                  <a:srgbClr val="000000"/>
                </a:solidFill>
                <a:effectLst/>
              </a:rPr>
              <a:t>I - ter acesso aos editais de órgãos governamentais de fomento direcionados às instituições públicas;</a:t>
            </a:r>
          </a:p>
          <a:p>
            <a:pPr algn="just">
              <a:spcAft>
                <a:spcPts val="1200"/>
              </a:spcAft>
            </a:pPr>
            <a:r>
              <a:rPr lang="pt-BR" sz="2000" b="0" i="0" dirty="0">
                <a:solidFill>
                  <a:srgbClr val="000000"/>
                </a:solidFill>
                <a:effectLst/>
              </a:rPr>
              <a:t>II - receber recursos orçamentários do poder público para o desenvolvimento de atividades de interesse público;</a:t>
            </a:r>
          </a:p>
          <a:p>
            <a:pPr algn="just">
              <a:spcAft>
                <a:spcPts val="1200"/>
              </a:spcAft>
            </a:pPr>
            <a:r>
              <a:rPr lang="pt-BR" sz="2000" b="0" i="0" dirty="0">
                <a:solidFill>
                  <a:srgbClr val="000000"/>
                </a:solidFill>
                <a:effectLst/>
              </a:rPr>
              <a:t>III - (VETADO).</a:t>
            </a:r>
          </a:p>
          <a:p>
            <a:pPr algn="just">
              <a:spcAft>
                <a:spcPts val="1200"/>
              </a:spcAft>
            </a:pPr>
            <a:r>
              <a:rPr lang="pt-BR" sz="2000" b="0" i="0" dirty="0">
                <a:solidFill>
                  <a:srgbClr val="000000"/>
                </a:solidFill>
                <a:effectLst/>
              </a:rPr>
              <a:t>IV - ser alternativa na oferta de serviços públicos nos casos em que não são proporcionados diretamente por entidades públicas estatais;</a:t>
            </a:r>
          </a:p>
          <a:p>
            <a:pPr algn="just">
              <a:spcAft>
                <a:spcPts val="1200"/>
              </a:spcAft>
            </a:pPr>
            <a:r>
              <a:rPr lang="pt-BR" sz="2000" b="0" i="0" dirty="0">
                <a:solidFill>
                  <a:srgbClr val="000000"/>
                </a:solidFill>
                <a:effectLst/>
              </a:rPr>
              <a:t>V - oferecer de forma conjunta com órgãos públicos estatais, mediante parceria, serviços de interesse público, de modo a bem aproveitar recursos físicos e humanos existentes nas instituições comunitárias, evitar a multiplicação de estruturas e assegurar o bom uso dos recursos públicos.</a:t>
            </a:r>
          </a:p>
        </p:txBody>
      </p:sp>
      <p:sp>
        <p:nvSpPr>
          <p:cNvPr id="4" name="CaixaDeTexto 3">
            <a:extLst>
              <a:ext uri="{FF2B5EF4-FFF2-40B4-BE49-F238E27FC236}">
                <a16:creationId xmlns:a16="http://schemas.microsoft.com/office/drawing/2014/main" id="{7164D064-4A9E-8C6C-7B16-52EE339D7772}"/>
              </a:ext>
            </a:extLst>
          </p:cNvPr>
          <p:cNvSpPr txBox="1"/>
          <p:nvPr/>
        </p:nvSpPr>
        <p:spPr>
          <a:xfrm>
            <a:off x="664828" y="503231"/>
            <a:ext cx="6094602" cy="725711"/>
          </a:xfrm>
          <a:prstGeom prst="rect">
            <a:avLst/>
          </a:prstGeom>
        </p:spPr>
        <p:txBody>
          <a:bodyPr>
            <a:normAutofit/>
          </a:bodyPr>
          <a:lstStyle>
            <a:defPPr>
              <a:defRPr lang="pt-BR"/>
            </a:defPPr>
            <a:lvl1pPr>
              <a:lnSpc>
                <a:spcPct val="85000"/>
              </a:lnSpc>
              <a:spcBef>
                <a:spcPct val="0"/>
              </a:spcBef>
              <a:buNone/>
              <a:defRPr sz="4800" b="1" spc="-120" baseline="0">
                <a:solidFill>
                  <a:schemeClr val="accent1"/>
                </a:solidFill>
                <a:latin typeface="+mj-lt"/>
                <a:ea typeface="+mj-ea"/>
                <a:cs typeface="+mj-cs"/>
              </a:defRPr>
            </a:lvl1pPr>
          </a:lstStyle>
          <a:p>
            <a:r>
              <a:rPr lang="pt-BR" sz="4400" dirty="0"/>
              <a:t>Lei das ICES</a:t>
            </a:r>
          </a:p>
        </p:txBody>
      </p:sp>
    </p:spTree>
    <p:extLst>
      <p:ext uri="{BB962C8B-B14F-4D97-AF65-F5344CB8AC3E}">
        <p14:creationId xmlns:p14="http://schemas.microsoft.com/office/powerpoint/2010/main" val="653788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C3E87939-18F1-C99F-9736-6F99ADAEF058}"/>
              </a:ext>
            </a:extLst>
          </p:cNvPr>
          <p:cNvSpPr txBox="1"/>
          <p:nvPr/>
        </p:nvSpPr>
        <p:spPr>
          <a:xfrm>
            <a:off x="369116" y="982516"/>
            <a:ext cx="11275503" cy="5632311"/>
          </a:xfrm>
          <a:prstGeom prst="rect">
            <a:avLst/>
          </a:prstGeom>
          <a:noFill/>
        </p:spPr>
        <p:txBody>
          <a:bodyPr wrap="square">
            <a:spAutoFit/>
          </a:bodyPr>
          <a:lstStyle/>
          <a:p>
            <a:pPr algn="just"/>
            <a:r>
              <a:rPr lang="pt-BR" sz="2000" b="0" i="0" dirty="0">
                <a:solidFill>
                  <a:srgbClr val="000000"/>
                </a:solidFill>
                <a:effectLst/>
              </a:rPr>
              <a:t>Art. 3º Para obter a qualificação de Comunitária, a IES deve prever em seu estatuto normas que disponham sobre:</a:t>
            </a:r>
          </a:p>
          <a:p>
            <a:pPr algn="just"/>
            <a:endParaRPr lang="pt-BR" sz="2000" b="0" i="0" dirty="0">
              <a:solidFill>
                <a:srgbClr val="000000"/>
              </a:solidFill>
              <a:effectLst/>
            </a:endParaRPr>
          </a:p>
          <a:p>
            <a:pPr algn="just">
              <a:spcAft>
                <a:spcPts val="1200"/>
              </a:spcAft>
            </a:pPr>
            <a:r>
              <a:rPr lang="pt-BR" sz="2000" b="0" i="0" dirty="0">
                <a:solidFill>
                  <a:srgbClr val="000000"/>
                </a:solidFill>
                <a:effectLst/>
              </a:rPr>
              <a:t>I - a adoção de práticas de gestão administrativa, necessárias e suficientes para coibir a obtenção, de forma individual ou coletiva, de privilégios, benefícios ou vantagens pessoais;</a:t>
            </a:r>
          </a:p>
          <a:p>
            <a:pPr algn="just">
              <a:spcAft>
                <a:spcPts val="1200"/>
              </a:spcAft>
            </a:pPr>
            <a:r>
              <a:rPr lang="pt-BR" sz="2000" b="0" i="0" dirty="0">
                <a:solidFill>
                  <a:srgbClr val="000000"/>
                </a:solidFill>
                <a:effectLst/>
              </a:rPr>
              <a:t>II - a constituição de conselho fiscal ou órgão equivalente, dotado de competência para opinar sobre os relatórios de desempenho financeiro e contábil e sobre as operações patrimoniais realizadas, emitindo pareceres para os organismos superiores da entidade;</a:t>
            </a:r>
          </a:p>
          <a:p>
            <a:pPr algn="just">
              <a:spcAft>
                <a:spcPts val="1200"/>
              </a:spcAft>
            </a:pPr>
            <a:r>
              <a:rPr lang="pt-BR" sz="2000" b="0" i="0" dirty="0">
                <a:solidFill>
                  <a:srgbClr val="000000"/>
                </a:solidFill>
                <a:effectLst/>
              </a:rPr>
              <a:t>III - normas de prestação de contas a serem atendidas pela entidade, que determinarão, no mínimo:</a:t>
            </a:r>
          </a:p>
          <a:p>
            <a:pPr algn="just">
              <a:spcAft>
                <a:spcPts val="1200"/>
              </a:spcAft>
            </a:pPr>
            <a:r>
              <a:rPr lang="pt-BR" sz="2000" b="0" i="0" dirty="0">
                <a:solidFill>
                  <a:srgbClr val="000000"/>
                </a:solidFill>
                <a:effectLst/>
              </a:rPr>
              <a:t>a) a observância dos princípios fundamentais de contabilidade e das Normas Brasileiras de Contabilidade;</a:t>
            </a:r>
          </a:p>
          <a:p>
            <a:pPr algn="just">
              <a:spcAft>
                <a:spcPts val="1200"/>
              </a:spcAft>
            </a:pPr>
            <a:r>
              <a:rPr lang="pt-BR" sz="2000" b="0" i="0" dirty="0">
                <a:solidFill>
                  <a:srgbClr val="000000"/>
                </a:solidFill>
                <a:effectLst/>
              </a:rPr>
              <a:t>b) publicidade, por qualquer meio eficaz, no encerramento do exercício fiscal, do relatório de atividades e das demonstrações financeiras da entidade;</a:t>
            </a:r>
          </a:p>
          <a:p>
            <a:pPr algn="just">
              <a:spcAft>
                <a:spcPts val="1200"/>
              </a:spcAft>
            </a:pPr>
            <a:r>
              <a:rPr lang="pt-BR" sz="2000" b="0" i="0" dirty="0">
                <a:solidFill>
                  <a:srgbClr val="000000"/>
                </a:solidFill>
                <a:effectLst/>
              </a:rPr>
              <a:t>c) prestação de contas de todos os recursos e bens de origem pública;</a:t>
            </a:r>
          </a:p>
          <a:p>
            <a:pPr algn="just">
              <a:spcAft>
                <a:spcPts val="1200"/>
              </a:spcAft>
            </a:pPr>
            <a:r>
              <a:rPr lang="pt-BR" sz="2000" b="0" i="0" dirty="0">
                <a:solidFill>
                  <a:srgbClr val="000000"/>
                </a:solidFill>
                <a:effectLst/>
              </a:rPr>
              <a:t>IV - participação de representantes dos docentes, estudantes e técnicos administrativos em órgãos colegiados acadêmicos deliberativos da instituição.</a:t>
            </a:r>
          </a:p>
        </p:txBody>
      </p:sp>
      <p:sp>
        <p:nvSpPr>
          <p:cNvPr id="4" name="CaixaDeTexto 3">
            <a:extLst>
              <a:ext uri="{FF2B5EF4-FFF2-40B4-BE49-F238E27FC236}">
                <a16:creationId xmlns:a16="http://schemas.microsoft.com/office/drawing/2014/main" id="{62BC70F4-BC1F-725C-AFA9-4084D0ADED82}"/>
              </a:ext>
            </a:extLst>
          </p:cNvPr>
          <p:cNvSpPr txBox="1"/>
          <p:nvPr/>
        </p:nvSpPr>
        <p:spPr>
          <a:xfrm>
            <a:off x="369116" y="256697"/>
            <a:ext cx="6094602" cy="725711"/>
          </a:xfrm>
          <a:prstGeom prst="rect">
            <a:avLst/>
          </a:prstGeom>
        </p:spPr>
        <p:txBody>
          <a:bodyPr>
            <a:normAutofit/>
          </a:bodyPr>
          <a:lstStyle>
            <a:defPPr>
              <a:defRPr lang="pt-BR"/>
            </a:defPPr>
            <a:lvl1pPr>
              <a:lnSpc>
                <a:spcPct val="85000"/>
              </a:lnSpc>
              <a:spcBef>
                <a:spcPct val="0"/>
              </a:spcBef>
              <a:buNone/>
              <a:defRPr sz="4800" b="1" spc="-120" baseline="0">
                <a:solidFill>
                  <a:schemeClr val="accent1"/>
                </a:solidFill>
                <a:latin typeface="+mj-lt"/>
                <a:ea typeface="+mj-ea"/>
                <a:cs typeface="+mj-cs"/>
              </a:defRPr>
            </a:lvl1pPr>
          </a:lstStyle>
          <a:p>
            <a:r>
              <a:rPr lang="pt-BR" sz="4400" dirty="0"/>
              <a:t>Lei das ICES</a:t>
            </a:r>
          </a:p>
        </p:txBody>
      </p:sp>
    </p:spTree>
    <p:extLst>
      <p:ext uri="{BB962C8B-B14F-4D97-AF65-F5344CB8AC3E}">
        <p14:creationId xmlns:p14="http://schemas.microsoft.com/office/powerpoint/2010/main" val="1393019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5D227DE3-9DC5-4C5E-0FE0-C7258E8204FD}"/>
              </a:ext>
            </a:extLst>
          </p:cNvPr>
          <p:cNvSpPr txBox="1"/>
          <p:nvPr/>
        </p:nvSpPr>
        <p:spPr>
          <a:xfrm>
            <a:off x="664828" y="1707689"/>
            <a:ext cx="10451285" cy="3785652"/>
          </a:xfrm>
          <a:prstGeom prst="rect">
            <a:avLst/>
          </a:prstGeom>
          <a:noFill/>
        </p:spPr>
        <p:txBody>
          <a:bodyPr wrap="square">
            <a:spAutoFit/>
          </a:bodyPr>
          <a:lstStyle/>
          <a:p>
            <a:pPr algn="just">
              <a:spcAft>
                <a:spcPts val="1200"/>
              </a:spcAft>
            </a:pPr>
            <a:r>
              <a:rPr lang="pt-BR" sz="2000" b="0" i="0" dirty="0">
                <a:solidFill>
                  <a:srgbClr val="000000"/>
                </a:solidFill>
                <a:effectLst/>
              </a:rPr>
              <a:t>Art. 4º Cumpridos os requisitos desta Lei, a instituição interessada em obter a qualificação de Instituição Comunitária de Educação Superior deverá formular requerimento escrito ao Ministério da Educação, instruído com cópias autenticadas dos seguintes documentos:</a:t>
            </a:r>
          </a:p>
          <a:p>
            <a:pPr algn="just">
              <a:spcAft>
                <a:spcPts val="1200"/>
              </a:spcAft>
            </a:pPr>
            <a:r>
              <a:rPr lang="pt-BR" sz="2000" b="0" i="0" dirty="0">
                <a:solidFill>
                  <a:srgbClr val="000000"/>
                </a:solidFill>
                <a:effectLst/>
              </a:rPr>
              <a:t>I - estatuto registrado em cartório;</a:t>
            </a:r>
          </a:p>
          <a:p>
            <a:pPr algn="just">
              <a:spcAft>
                <a:spcPts val="1200"/>
              </a:spcAft>
            </a:pPr>
            <a:r>
              <a:rPr lang="pt-BR" sz="2000" b="0" i="0" dirty="0">
                <a:solidFill>
                  <a:srgbClr val="000000"/>
                </a:solidFill>
                <a:effectLst/>
              </a:rPr>
              <a:t>II - balanço patrimonial e demonstração do resultado do exercício anterior;</a:t>
            </a:r>
          </a:p>
          <a:p>
            <a:pPr algn="just">
              <a:spcAft>
                <a:spcPts val="1200"/>
              </a:spcAft>
            </a:pPr>
            <a:r>
              <a:rPr lang="pt-BR" sz="2000" b="0" i="0" dirty="0">
                <a:solidFill>
                  <a:srgbClr val="000000"/>
                </a:solidFill>
                <a:effectLst/>
              </a:rPr>
              <a:t>III - Declaração de Regular Funcionamento;</a:t>
            </a:r>
          </a:p>
          <a:p>
            <a:pPr algn="just">
              <a:spcAft>
                <a:spcPts val="1200"/>
              </a:spcAft>
            </a:pPr>
            <a:r>
              <a:rPr lang="pt-BR" sz="2000" b="0" i="0" dirty="0">
                <a:solidFill>
                  <a:srgbClr val="000000"/>
                </a:solidFill>
                <a:effectLst/>
              </a:rPr>
              <a:t>IV - Relatório de Responsabilidade Social relativo ao exercício do ano anterior;</a:t>
            </a:r>
          </a:p>
          <a:p>
            <a:pPr algn="just">
              <a:spcAft>
                <a:spcPts val="1200"/>
              </a:spcAft>
            </a:pPr>
            <a:r>
              <a:rPr lang="pt-BR" sz="2000" b="0" i="0" dirty="0">
                <a:solidFill>
                  <a:srgbClr val="000000"/>
                </a:solidFill>
                <a:effectLst/>
              </a:rPr>
              <a:t>V - inscrição no Cadastro Nacional de Pessoas Jurídicas.</a:t>
            </a:r>
          </a:p>
          <a:p>
            <a:pPr algn="just">
              <a:spcAft>
                <a:spcPts val="1200"/>
              </a:spcAft>
            </a:pPr>
            <a:endParaRPr lang="pt-BR" sz="2000" b="0" i="0" dirty="0">
              <a:solidFill>
                <a:srgbClr val="000000"/>
              </a:solidFill>
              <a:effectLst/>
            </a:endParaRPr>
          </a:p>
        </p:txBody>
      </p:sp>
      <p:sp>
        <p:nvSpPr>
          <p:cNvPr id="4" name="CaixaDeTexto 3">
            <a:extLst>
              <a:ext uri="{FF2B5EF4-FFF2-40B4-BE49-F238E27FC236}">
                <a16:creationId xmlns:a16="http://schemas.microsoft.com/office/drawing/2014/main" id="{DFBAD932-B8F5-7319-CCED-A52F479CAACB}"/>
              </a:ext>
            </a:extLst>
          </p:cNvPr>
          <p:cNvSpPr txBox="1"/>
          <p:nvPr/>
        </p:nvSpPr>
        <p:spPr>
          <a:xfrm>
            <a:off x="664828" y="503231"/>
            <a:ext cx="6094602" cy="725711"/>
          </a:xfrm>
          <a:prstGeom prst="rect">
            <a:avLst/>
          </a:prstGeom>
        </p:spPr>
        <p:txBody>
          <a:bodyPr>
            <a:normAutofit/>
          </a:bodyPr>
          <a:lstStyle>
            <a:defPPr>
              <a:defRPr lang="pt-BR"/>
            </a:defPPr>
            <a:lvl1pPr>
              <a:lnSpc>
                <a:spcPct val="85000"/>
              </a:lnSpc>
              <a:spcBef>
                <a:spcPct val="0"/>
              </a:spcBef>
              <a:buNone/>
              <a:defRPr sz="4800" b="1" spc="-120" baseline="0">
                <a:solidFill>
                  <a:schemeClr val="accent1"/>
                </a:solidFill>
                <a:latin typeface="+mj-lt"/>
                <a:ea typeface="+mj-ea"/>
                <a:cs typeface="+mj-cs"/>
              </a:defRPr>
            </a:lvl1pPr>
          </a:lstStyle>
          <a:p>
            <a:r>
              <a:rPr lang="pt-BR" sz="4400" dirty="0"/>
              <a:t>Lei das ICES</a:t>
            </a:r>
          </a:p>
        </p:txBody>
      </p:sp>
    </p:spTree>
    <p:extLst>
      <p:ext uri="{BB962C8B-B14F-4D97-AF65-F5344CB8AC3E}">
        <p14:creationId xmlns:p14="http://schemas.microsoft.com/office/powerpoint/2010/main" val="521002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5D227DE3-9DC5-4C5E-0FE0-C7258E8204FD}"/>
              </a:ext>
            </a:extLst>
          </p:cNvPr>
          <p:cNvSpPr txBox="1"/>
          <p:nvPr/>
        </p:nvSpPr>
        <p:spPr>
          <a:xfrm>
            <a:off x="580238" y="1497964"/>
            <a:ext cx="11114015" cy="4247317"/>
          </a:xfrm>
          <a:prstGeom prst="rect">
            <a:avLst/>
          </a:prstGeom>
          <a:noFill/>
        </p:spPr>
        <p:txBody>
          <a:bodyPr wrap="square">
            <a:spAutoFit/>
          </a:bodyPr>
          <a:lstStyle/>
          <a:p>
            <a:pPr algn="just">
              <a:spcAft>
                <a:spcPts val="1200"/>
              </a:spcAft>
            </a:pPr>
            <a:r>
              <a:rPr lang="pt-BR" sz="2000" b="0" i="0" dirty="0">
                <a:solidFill>
                  <a:srgbClr val="000000"/>
                </a:solidFill>
                <a:effectLst/>
              </a:rPr>
              <a:t>Art. 5º Recebido o requerimento previsto no art. 4º , o Ministério da Educação decidirá, no prazo de 30 (trinta) dias, deferindo ou não o pedido.</a:t>
            </a:r>
          </a:p>
          <a:p>
            <a:pPr algn="just">
              <a:spcAft>
                <a:spcPts val="1200"/>
              </a:spcAft>
            </a:pPr>
            <a:r>
              <a:rPr lang="pt-BR" sz="2000" b="0" i="0" dirty="0">
                <a:solidFill>
                  <a:srgbClr val="000000"/>
                </a:solidFill>
                <a:effectLst/>
              </a:rPr>
              <a:t>§ 1º No caso de deferimento, o Ministério da Educação publicará a decisão no Diário Oficial da União, no prazo de 15 (quinze) dias, e emitirá, no mesmo prazo, certificado de qualificação da requerente como Instituição Comunitária de Educação Superior.</a:t>
            </a:r>
          </a:p>
          <a:p>
            <a:pPr algn="just">
              <a:spcAft>
                <a:spcPts val="1200"/>
              </a:spcAft>
            </a:pPr>
            <a:r>
              <a:rPr lang="pt-BR" sz="2000" b="0" i="0" dirty="0">
                <a:solidFill>
                  <a:srgbClr val="000000"/>
                </a:solidFill>
                <a:effectLst/>
              </a:rPr>
              <a:t>§ 2º O pedido de qualificação será indeferido quando:</a:t>
            </a:r>
          </a:p>
          <a:p>
            <a:pPr algn="just">
              <a:spcAft>
                <a:spcPts val="1200"/>
              </a:spcAft>
            </a:pPr>
            <a:r>
              <a:rPr lang="pt-BR" sz="2000" b="0" i="0" dirty="0">
                <a:solidFill>
                  <a:srgbClr val="000000"/>
                </a:solidFill>
                <a:effectLst/>
              </a:rPr>
              <a:t>I - a requerente não atender aos requisitos estabelecidos nesta Lei;</a:t>
            </a:r>
          </a:p>
          <a:p>
            <a:pPr algn="just">
              <a:spcAft>
                <a:spcPts val="1200"/>
              </a:spcAft>
            </a:pPr>
            <a:r>
              <a:rPr lang="pt-BR" sz="2000" b="0" i="0" dirty="0">
                <a:solidFill>
                  <a:srgbClr val="000000"/>
                </a:solidFill>
                <a:effectLst/>
              </a:rPr>
              <a:t>II - a documentação apresentada estiver incompleta.</a:t>
            </a:r>
          </a:p>
          <a:p>
            <a:pPr algn="just">
              <a:spcAft>
                <a:spcPts val="1200"/>
              </a:spcAft>
            </a:pPr>
            <a:r>
              <a:rPr lang="pt-BR" sz="2000" b="0" i="0" dirty="0">
                <a:solidFill>
                  <a:srgbClr val="000000"/>
                </a:solidFill>
                <a:effectLst/>
              </a:rPr>
              <a:t>§ 3º Indeferido o pedido, o Ministério da Educação dará ciência da decisão, mediante publicação no Diário Oficial da União, cabendo recurso da instituição, no prazo de 30 (trinta) dias, ao Ministro da Educação, que promoverá novo exame.</a:t>
            </a:r>
          </a:p>
        </p:txBody>
      </p:sp>
      <p:sp>
        <p:nvSpPr>
          <p:cNvPr id="4" name="CaixaDeTexto 3">
            <a:extLst>
              <a:ext uri="{FF2B5EF4-FFF2-40B4-BE49-F238E27FC236}">
                <a16:creationId xmlns:a16="http://schemas.microsoft.com/office/drawing/2014/main" id="{C6F2C2FC-852C-31EE-17E5-F373B993D084}"/>
              </a:ext>
            </a:extLst>
          </p:cNvPr>
          <p:cNvSpPr txBox="1"/>
          <p:nvPr/>
        </p:nvSpPr>
        <p:spPr>
          <a:xfrm>
            <a:off x="664828" y="503231"/>
            <a:ext cx="6094602" cy="725711"/>
          </a:xfrm>
          <a:prstGeom prst="rect">
            <a:avLst/>
          </a:prstGeom>
        </p:spPr>
        <p:txBody>
          <a:bodyPr>
            <a:normAutofit/>
          </a:bodyPr>
          <a:lstStyle>
            <a:defPPr>
              <a:defRPr lang="pt-BR"/>
            </a:defPPr>
            <a:lvl1pPr>
              <a:lnSpc>
                <a:spcPct val="85000"/>
              </a:lnSpc>
              <a:spcBef>
                <a:spcPct val="0"/>
              </a:spcBef>
              <a:buNone/>
              <a:defRPr sz="4800" b="1" spc="-120" baseline="0">
                <a:solidFill>
                  <a:schemeClr val="accent1"/>
                </a:solidFill>
                <a:latin typeface="+mj-lt"/>
                <a:ea typeface="+mj-ea"/>
                <a:cs typeface="+mj-cs"/>
              </a:defRPr>
            </a:lvl1pPr>
          </a:lstStyle>
          <a:p>
            <a:r>
              <a:rPr lang="pt-BR" sz="4400" dirty="0"/>
              <a:t>Lei das ICES</a:t>
            </a:r>
          </a:p>
        </p:txBody>
      </p:sp>
    </p:spTree>
    <p:extLst>
      <p:ext uri="{BB962C8B-B14F-4D97-AF65-F5344CB8AC3E}">
        <p14:creationId xmlns:p14="http://schemas.microsoft.com/office/powerpoint/2010/main" val="423071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419773"/>
            <a:ext cx="10772775" cy="1658198"/>
          </a:xfrm>
          <a:solidFill>
            <a:schemeClr val="accent1"/>
          </a:solidFill>
        </p:spPr>
        <p:txBody>
          <a:bodyPr>
            <a:normAutofit/>
          </a:bodyPr>
          <a:lstStyle/>
          <a:p>
            <a:r>
              <a:rPr lang="pt-BR" b="1" dirty="0">
                <a:solidFill>
                  <a:schemeClr val="bg1"/>
                </a:solidFill>
              </a:rPr>
              <a:t>As ICES e o SNPG</a:t>
            </a:r>
          </a:p>
        </p:txBody>
      </p:sp>
    </p:spTree>
    <p:extLst>
      <p:ext uri="{BB962C8B-B14F-4D97-AF65-F5344CB8AC3E}">
        <p14:creationId xmlns:p14="http://schemas.microsoft.com/office/powerpoint/2010/main" val="3662183558"/>
      </p:ext>
    </p:extLst>
  </p:cSld>
  <p:clrMapOvr>
    <a:masterClrMapping/>
  </p:clrMapOvr>
</p:sld>
</file>

<file path=ppt/theme/theme1.xml><?xml version="1.0" encoding="utf-8"?>
<a:theme xmlns:a="http://schemas.openxmlformats.org/drawingml/2006/main" name="Metropolitano">
  <a:themeElements>
    <a:clrScheme name="Metropolitano">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o">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Override1.xml><?xml version="1.0" encoding="utf-8"?>
<a:themeOverride xmlns:a="http://schemas.openxmlformats.org/drawingml/2006/main">
  <a:clrScheme name="Metropolitano">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themeOverride>
</file>

<file path=docProps/app.xml><?xml version="1.0" encoding="utf-8"?>
<Properties xmlns="http://schemas.openxmlformats.org/officeDocument/2006/extended-properties" xmlns:vt="http://schemas.openxmlformats.org/officeDocument/2006/docPropsVTypes">
  <Template/>
  <TotalTime>6114</TotalTime>
  <Words>2673</Words>
  <Application>Microsoft Office PowerPoint</Application>
  <PresentationFormat>Widescreen</PresentationFormat>
  <Paragraphs>798</Paragraphs>
  <Slides>28</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28</vt:i4>
      </vt:variant>
    </vt:vector>
  </HeadingPairs>
  <TitlesOfParts>
    <vt:vector size="33" baseType="lpstr">
      <vt:lpstr>Arial</vt:lpstr>
      <vt:lpstr>Calibri</vt:lpstr>
      <vt:lpstr>Calibri Light</vt:lpstr>
      <vt:lpstr>Wingdings</vt:lpstr>
      <vt:lpstr>Metropolitano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As ICES e o SNPG</vt:lpstr>
      <vt:lpstr>Apresentação do PowerPoint</vt:lpstr>
      <vt:lpstr>Apresentação do PowerPoint</vt:lpstr>
      <vt:lpstr>Apresentação do PowerPoint</vt:lpstr>
      <vt:lpstr>Apresentação do PowerPoint</vt:lpstr>
      <vt:lpstr>As ICES e o Fomento à Pós-Graduação no País pela CAPES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Cenários de reajuste</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Fernando Augusto Pimenta Kreismann</dc:creator>
  <cp:lastModifiedBy>Alexandre Marafon Favero</cp:lastModifiedBy>
  <cp:revision>187</cp:revision>
  <dcterms:created xsi:type="dcterms:W3CDTF">2022-11-24T12:55:57Z</dcterms:created>
  <dcterms:modified xsi:type="dcterms:W3CDTF">2023-10-04T17:29:00Z</dcterms:modified>
</cp:coreProperties>
</file>