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2" r:id="rId6"/>
    <p:sldId id="1297" r:id="rId7"/>
    <p:sldId id="1299" r:id="rId8"/>
    <p:sldId id="1283" r:id="rId9"/>
    <p:sldId id="1285" r:id="rId10"/>
    <p:sldId id="1295" r:id="rId11"/>
    <p:sldId id="1296" r:id="rId12"/>
    <p:sldId id="1300" r:id="rId13"/>
    <p:sldId id="261" r:id="rId14"/>
  </p:sldIdLst>
  <p:sldSz cx="12192000" cy="6858000"/>
  <p:notesSz cx="6794500" cy="9982200"/>
  <p:embeddedFontLst>
    <p:embeddedFont>
      <p:font typeface="Calibri Light" panose="020F0302020204030204" pitchFamily="34" charset="0"/>
      <p:regular r:id="rId17"/>
      <p:italic r:id="rId18"/>
    </p:embeddedFont>
    <p:embeddedFont>
      <p:font typeface="Bahnschrift" panose="020B0502040204020203" pitchFamily="34" charset="0"/>
      <p:regular r:id="rId19"/>
      <p:bold r:id="rId20"/>
    </p:embeddedFont>
    <p:embeddedFont>
      <p:font typeface="Arial Rounded MT Bold" panose="020F070403050403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B8A74E-87DD-9D07-C3A6-36333273B53E}" name="Carolina Miranda Rodrigues" initials="CMR" userId="a9a3b907b746c02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B7"/>
    <a:srgbClr val="475EA8"/>
    <a:srgbClr val="48B165"/>
    <a:srgbClr val="E72B49"/>
    <a:srgbClr val="384A84"/>
    <a:srgbClr val="3485D0"/>
    <a:srgbClr val="F54D4D"/>
    <a:srgbClr val="B0BBDE"/>
    <a:srgbClr val="8999CD"/>
    <a:srgbClr val="7E9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9" autoAdjust="0"/>
    <p:restoredTop sz="95701"/>
  </p:normalViewPr>
  <p:slideViewPr>
    <p:cSldViewPr snapToGrid="0">
      <p:cViewPr varScale="1">
        <p:scale>
          <a:sx n="111" d="100"/>
          <a:sy n="111" d="100"/>
        </p:scale>
        <p:origin x="4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luana_pinheiro_cidadania_gov_br/Documents/SNCF/Dados%20e%20indicadores/cuidados%20e%20formalida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ana.marcondes\Downloads\novo%20gr&#225;fico%20apresenta&#231;&#227;o%20audi&#234;ncia%20p&#250;bliv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7990844183965E-2"/>
          <c:y val="3.8058889697611328E-2"/>
          <c:w val="0.90152257426466187"/>
          <c:h val="0.77283107258651496"/>
        </c:manualLayout>
      </c:layout>
      <c:lineChart>
        <c:grouping val="standard"/>
        <c:varyColors val="0"/>
        <c:ser>
          <c:idx val="0"/>
          <c:order val="0"/>
          <c:tx>
            <c:strRef>
              <c:f>Planilha1!$A$9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8DF-4747-B713-05F4B3061E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7522051786029451E-2"/>
                  <c:y val="-2.6890756302521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8DF-4747-B713-05F4B3061E7A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8DF-4747-B713-05F4B3061E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Planilha1!$B$8:$M$8</c:f>
              <c:numCache>
                <c:formatCode>General</c:formatCode>
                <c:ptCount val="12"/>
                <c:pt idx="0" formatCode="0">
                  <c:v>1995</c:v>
                </c:pt>
                <c:pt idx="2" formatCode="0">
                  <c:v>2012</c:v>
                </c:pt>
                <c:pt idx="3" formatCode="0">
                  <c:v>2013</c:v>
                </c:pt>
                <c:pt idx="4" formatCode="0">
                  <c:v>2014</c:v>
                </c:pt>
                <c:pt idx="5" formatCode="0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Planilha1!$B$9:$M$9</c:f>
              <c:numCache>
                <c:formatCode>General</c:formatCode>
                <c:ptCount val="12"/>
                <c:pt idx="0" formatCode="#,##0.0">
                  <c:v>17.78</c:v>
                </c:pt>
                <c:pt idx="2" formatCode="#,##0.0">
                  <c:v>29.62</c:v>
                </c:pt>
                <c:pt idx="3" formatCode="#,##0.0">
                  <c:v>29.53</c:v>
                </c:pt>
                <c:pt idx="4" formatCode="#,##0.0">
                  <c:v>30.75</c:v>
                </c:pt>
                <c:pt idx="5" formatCode="#,##0.0">
                  <c:v>31.22</c:v>
                </c:pt>
                <c:pt idx="6" formatCode="#,##0.0">
                  <c:v>30.79</c:v>
                </c:pt>
                <c:pt idx="7" formatCode="#,##0.0">
                  <c:v>29.04</c:v>
                </c:pt>
                <c:pt idx="8" formatCode="0.0">
                  <c:v>26.9</c:v>
                </c:pt>
                <c:pt idx="9">
                  <c:v>26.7</c:v>
                </c:pt>
                <c:pt idx="10">
                  <c:v>28.13</c:v>
                </c:pt>
                <c:pt idx="11" formatCode="0.0">
                  <c:v>25.21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8DF-4747-B713-05F4B3061E7A}"/>
            </c:ext>
          </c:extLst>
        </c:ser>
        <c:ser>
          <c:idx val="1"/>
          <c:order val="1"/>
          <c:tx>
            <c:strRef>
              <c:f>Planilha1!$A$10</c:f>
              <c:strCache>
                <c:ptCount val="1"/>
                <c:pt idx="0">
                  <c:v>Branca</c:v>
                </c:pt>
              </c:strCache>
            </c:strRef>
          </c:tx>
          <c:spPr>
            <a:ln w="28575" cap="rnd">
              <a:solidFill>
                <a:srgbClr val="E72B4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8DF-4747-B713-05F4B3061E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7522051786029451E-2"/>
                  <c:y val="-3.0252100840336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8DF-4747-B713-05F4B3061E7A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8DF-4747-B713-05F4B3061E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Planilha1!$B$8:$M$8</c:f>
              <c:numCache>
                <c:formatCode>General</c:formatCode>
                <c:ptCount val="12"/>
                <c:pt idx="0" formatCode="0">
                  <c:v>1995</c:v>
                </c:pt>
                <c:pt idx="2" formatCode="0">
                  <c:v>2012</c:v>
                </c:pt>
                <c:pt idx="3" formatCode="0">
                  <c:v>2013</c:v>
                </c:pt>
                <c:pt idx="4" formatCode="0">
                  <c:v>2014</c:v>
                </c:pt>
                <c:pt idx="5" formatCode="0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Planilha1!$B$10:$M$10</c:f>
              <c:numCache>
                <c:formatCode>General</c:formatCode>
                <c:ptCount val="12"/>
                <c:pt idx="0" formatCode="#,##0.0">
                  <c:v>19.48</c:v>
                </c:pt>
                <c:pt idx="2" formatCode="#,##0.0">
                  <c:v>33.28</c:v>
                </c:pt>
                <c:pt idx="3" formatCode="#,##0.0">
                  <c:v>32.79</c:v>
                </c:pt>
                <c:pt idx="4" formatCode="#,##0.0">
                  <c:v>32.81</c:v>
                </c:pt>
                <c:pt idx="5" formatCode="#,##0.0">
                  <c:v>33.450000000000003</c:v>
                </c:pt>
                <c:pt idx="6" formatCode="#,##0.0">
                  <c:v>32.119999999999997</c:v>
                </c:pt>
                <c:pt idx="7" formatCode="#,##0.0">
                  <c:v>31.69</c:v>
                </c:pt>
                <c:pt idx="8" formatCode="0.0">
                  <c:v>29.16</c:v>
                </c:pt>
                <c:pt idx="9" formatCode="0.0">
                  <c:v>29.79</c:v>
                </c:pt>
                <c:pt idx="10">
                  <c:v>30.18</c:v>
                </c:pt>
                <c:pt idx="11" formatCode="0.0">
                  <c:v>26.44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8DF-4747-B713-05F4B3061E7A}"/>
            </c:ext>
          </c:extLst>
        </c:ser>
        <c:ser>
          <c:idx val="2"/>
          <c:order val="2"/>
          <c:tx>
            <c:strRef>
              <c:f>Planilha1!$A$11</c:f>
              <c:strCache>
                <c:ptCount val="1"/>
                <c:pt idx="0">
                  <c:v>Negra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8DF-4747-B713-05F4B3061E7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1723293139280279E-2"/>
                  <c:y val="4.7058823529411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8DF-4747-B713-05F4B3061E7A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2901554404145074E-3"/>
                  <c:y val="3.6974789915966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8DF-4747-B713-05F4B3061E7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Planilha1!$B$8:$M$8</c:f>
              <c:numCache>
                <c:formatCode>General</c:formatCode>
                <c:ptCount val="12"/>
                <c:pt idx="0" formatCode="0">
                  <c:v>1995</c:v>
                </c:pt>
                <c:pt idx="2" formatCode="0">
                  <c:v>2012</c:v>
                </c:pt>
                <c:pt idx="3" formatCode="0">
                  <c:v>2013</c:v>
                </c:pt>
                <c:pt idx="4" formatCode="0">
                  <c:v>2014</c:v>
                </c:pt>
                <c:pt idx="5" formatCode="0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Planilha1!$B$11:$M$11</c:f>
              <c:numCache>
                <c:formatCode>General</c:formatCode>
                <c:ptCount val="12"/>
                <c:pt idx="0" formatCode="#,##0.0">
                  <c:v>16.440000000000001</c:v>
                </c:pt>
                <c:pt idx="2" formatCode="#,##0.0">
                  <c:v>27.5</c:v>
                </c:pt>
                <c:pt idx="3" formatCode="#,##0.0">
                  <c:v>27.7</c:v>
                </c:pt>
                <c:pt idx="4" formatCode="#,##0.0">
                  <c:v>29.58</c:v>
                </c:pt>
                <c:pt idx="5" formatCode="#,##0.0">
                  <c:v>30.03</c:v>
                </c:pt>
                <c:pt idx="6" formatCode="#,##0.0">
                  <c:v>30.09</c:v>
                </c:pt>
                <c:pt idx="7" formatCode="#,##0.0">
                  <c:v>27.71</c:v>
                </c:pt>
                <c:pt idx="8" formatCode="0.0">
                  <c:v>25.74</c:v>
                </c:pt>
                <c:pt idx="9">
                  <c:v>25.2</c:v>
                </c:pt>
                <c:pt idx="10">
                  <c:v>27.04</c:v>
                </c:pt>
                <c:pt idx="11" formatCode="0.0">
                  <c:v>24.62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48DF-4747-B713-05F4B3061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653640"/>
        <c:axId val="327655992"/>
      </c:lineChart>
      <c:catAx>
        <c:axId val="32765364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7655992"/>
        <c:crossesAt val="10"/>
        <c:auto val="1"/>
        <c:lblAlgn val="ctr"/>
        <c:lblOffset val="100"/>
        <c:noMultiLvlLbl val="0"/>
      </c:catAx>
      <c:valAx>
        <c:axId val="327655992"/>
        <c:scaling>
          <c:orientation val="minMax"/>
          <c:min val="10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7653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'trabalho domestico'!$C$61</c:f>
              <c:strCache>
                <c:ptCount val="1"/>
                <c:pt idx="0">
                  <c:v>Sim</c:v>
                </c:pt>
              </c:strCache>
            </c:strRef>
          </c:tx>
          <c:spPr>
            <a:solidFill>
              <a:srgbClr val="48B165"/>
            </a:solidFill>
            <a:ln>
              <a:solidFill>
                <a:srgbClr val="48B16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'trabalho domestico'!$A$62:$B$68</c:f>
              <c:multiLvlStrCache>
                <c:ptCount val="7"/>
                <c:lvl>
                  <c:pt idx="0">
                    <c:v>Diarista</c:v>
                  </c:pt>
                  <c:pt idx="1">
                    <c:v>Mensalista</c:v>
                  </c:pt>
                  <c:pt idx="2">
                    <c:v>Total</c:v>
                  </c:pt>
                  <c:pt idx="4">
                    <c:v>Diarista</c:v>
                  </c:pt>
                  <c:pt idx="5">
                    <c:v>Mensalista</c:v>
                  </c:pt>
                  <c:pt idx="6">
                    <c:v>Total</c:v>
                  </c:pt>
                </c:lvl>
                <c:lvl>
                  <c:pt idx="0">
                    <c:v>Carteira assinada</c:v>
                  </c:pt>
                  <c:pt idx="4">
                    <c:v>Contribuição à previdência</c:v>
                  </c:pt>
                </c:lvl>
              </c:multiLvlStrCache>
            </c:multiLvlStrRef>
          </c:cat>
          <c:val>
            <c:numRef>
              <c:f>'trabalho domestico'!$C$62:$C$68</c:f>
              <c:numCache>
                <c:formatCode>0.0</c:formatCode>
                <c:ptCount val="7"/>
                <c:pt idx="0">
                  <c:v>7.09</c:v>
                </c:pt>
                <c:pt idx="1">
                  <c:v>40.619999999999997</c:v>
                </c:pt>
                <c:pt idx="2">
                  <c:v>25.4</c:v>
                </c:pt>
                <c:pt idx="3" formatCode="General">
                  <c:v>0</c:v>
                </c:pt>
                <c:pt idx="4">
                  <c:v>22.25</c:v>
                </c:pt>
                <c:pt idx="5">
                  <c:v>47.42</c:v>
                </c:pt>
                <c:pt idx="6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91-C741-BBEE-E48082E0BEEB}"/>
            </c:ext>
          </c:extLst>
        </c:ser>
        <c:ser>
          <c:idx val="1"/>
          <c:order val="1"/>
          <c:tx>
            <c:strRef>
              <c:f>'trabalho domestico'!$D$61</c:f>
              <c:strCache>
                <c:ptCount val="1"/>
                <c:pt idx="0">
                  <c:v>Não</c:v>
                </c:pt>
              </c:strCache>
            </c:strRef>
          </c:tx>
          <c:spPr>
            <a:solidFill>
              <a:srgbClr val="E72B4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'trabalho domestico'!$A$62:$B$68</c:f>
              <c:multiLvlStrCache>
                <c:ptCount val="7"/>
                <c:lvl>
                  <c:pt idx="0">
                    <c:v>Diarista</c:v>
                  </c:pt>
                  <c:pt idx="1">
                    <c:v>Mensalista</c:v>
                  </c:pt>
                  <c:pt idx="2">
                    <c:v>Total</c:v>
                  </c:pt>
                  <c:pt idx="4">
                    <c:v>Diarista</c:v>
                  </c:pt>
                  <c:pt idx="5">
                    <c:v>Mensalista</c:v>
                  </c:pt>
                  <c:pt idx="6">
                    <c:v>Total</c:v>
                  </c:pt>
                </c:lvl>
                <c:lvl>
                  <c:pt idx="0">
                    <c:v>Carteira assinada</c:v>
                  </c:pt>
                  <c:pt idx="4">
                    <c:v>Contribuição à previdência</c:v>
                  </c:pt>
                </c:lvl>
              </c:multiLvlStrCache>
            </c:multiLvlStrRef>
          </c:cat>
          <c:val>
            <c:numRef>
              <c:f>'trabalho domestico'!$D$62:$D$68</c:f>
              <c:numCache>
                <c:formatCode>0.0</c:formatCode>
                <c:ptCount val="7"/>
                <c:pt idx="0">
                  <c:v>92.91</c:v>
                </c:pt>
                <c:pt idx="1">
                  <c:v>59.38</c:v>
                </c:pt>
                <c:pt idx="2">
                  <c:v>74.599999999999994</c:v>
                </c:pt>
                <c:pt idx="3" formatCode="General">
                  <c:v>0</c:v>
                </c:pt>
                <c:pt idx="4">
                  <c:v>77.75</c:v>
                </c:pt>
                <c:pt idx="5">
                  <c:v>52.58</c:v>
                </c:pt>
                <c:pt idx="6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91-C741-BBEE-E48082E0B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7648936"/>
        <c:axId val="327651680"/>
      </c:barChart>
      <c:catAx>
        <c:axId val="32764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7651680"/>
        <c:crosses val="autoZero"/>
        <c:auto val="1"/>
        <c:lblAlgn val="ctr"/>
        <c:lblOffset val="100"/>
        <c:noMultiLvlLbl val="0"/>
      </c:catAx>
      <c:valAx>
        <c:axId val="3276516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76489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3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Planilha1!$C$4</c:f>
              <c:strCache>
                <c:ptCount val="1"/>
                <c:pt idx="0">
                  <c:v>Jovens (16-29 anos)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507620941020544E-3"/>
                  <c:y val="9.43952626956982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0EC-4523-862E-4765FDB3E0A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507620941020544E-3"/>
                  <c:y val="9.4395262695697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0EC-4523-862E-4765FDB3E0A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Planilha1!$D$3:$K$3</c:f>
              <c:strCache>
                <c:ptCount val="8"/>
                <c:pt idx="0">
                  <c:v>1995*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Planilha1!$D$4:$K$4</c:f>
              <c:numCache>
                <c:formatCode>General</c:formatCode>
                <c:ptCount val="8"/>
                <c:pt idx="0" formatCode="0.0%">
                  <c:v>0.46899999999999997</c:v>
                </c:pt>
                <c:pt idx="2" formatCode="0.0%">
                  <c:v>0.14399999999999999</c:v>
                </c:pt>
                <c:pt idx="3" formatCode="0.0%">
                  <c:v>0.13400000000000001</c:v>
                </c:pt>
                <c:pt idx="4" formatCode="0.0%">
                  <c:v>0.13400000000000001</c:v>
                </c:pt>
                <c:pt idx="5" formatCode="0.0%">
                  <c:v>0.126</c:v>
                </c:pt>
                <c:pt idx="6" formatCode="0.0%">
                  <c:v>0.153</c:v>
                </c:pt>
                <c:pt idx="7" formatCode="0.0%">
                  <c:v>0.13700000000000001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0EC-4523-862E-4765FDB3E0A4}"/>
            </c:ext>
          </c:extLst>
        </c:ser>
        <c:ser>
          <c:idx val="1"/>
          <c:order val="1"/>
          <c:tx>
            <c:strRef>
              <c:f>Planilha1!$C$5</c:f>
              <c:strCache>
                <c:ptCount val="1"/>
                <c:pt idx="0">
                  <c:v>Adultas (30-59 anos)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Planilha1!$D$3:$K$3</c:f>
              <c:strCache>
                <c:ptCount val="8"/>
                <c:pt idx="0">
                  <c:v>1995*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Planilha1!$D$5:$K$5</c:f>
              <c:numCache>
                <c:formatCode>General</c:formatCode>
                <c:ptCount val="8"/>
                <c:pt idx="0" formatCode="0.0%">
                  <c:v>0.502</c:v>
                </c:pt>
                <c:pt idx="2" formatCode="0.0%">
                  <c:v>0.78500000000000003</c:v>
                </c:pt>
                <c:pt idx="3" formatCode="0.0%">
                  <c:v>0.78300000000000003</c:v>
                </c:pt>
                <c:pt idx="4" formatCode="0.0%">
                  <c:v>0.79200000000000004</c:v>
                </c:pt>
                <c:pt idx="5" formatCode="0.0%">
                  <c:v>0.77900000000000003</c:v>
                </c:pt>
                <c:pt idx="6" formatCode="0.0%">
                  <c:v>0.77600000000000002</c:v>
                </c:pt>
                <c:pt idx="7" formatCode="0.0%">
                  <c:v>0.78700000000000003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0EC-4523-862E-4765FDB3E0A4}"/>
            </c:ext>
          </c:extLst>
        </c:ser>
        <c:ser>
          <c:idx val="2"/>
          <c:order val="2"/>
          <c:tx>
            <c:strRef>
              <c:f>Planilha1!$C$6</c:f>
              <c:strCache>
                <c:ptCount val="1"/>
                <c:pt idx="0">
                  <c:v>Idosas (60 anos ou mais)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Planilha1!$D$3:$K$3</c:f>
              <c:strCache>
                <c:ptCount val="8"/>
                <c:pt idx="0">
                  <c:v>1995*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strCache>
            </c:strRef>
          </c:cat>
          <c:val>
            <c:numRef>
              <c:f>Planilha1!$D$6:$K$6</c:f>
              <c:numCache>
                <c:formatCode>General</c:formatCode>
                <c:ptCount val="8"/>
                <c:pt idx="0" formatCode="0.0%">
                  <c:v>2.9000000000000001E-2</c:v>
                </c:pt>
                <c:pt idx="2" formatCode="0.0%">
                  <c:v>7.1999999999999995E-2</c:v>
                </c:pt>
                <c:pt idx="3" formatCode="0.0%">
                  <c:v>8.3000000000000004E-2</c:v>
                </c:pt>
                <c:pt idx="4" formatCode="0.0%">
                  <c:v>7.3999999999999996E-2</c:v>
                </c:pt>
                <c:pt idx="5" formatCode="0.0%">
                  <c:v>9.4E-2</c:v>
                </c:pt>
                <c:pt idx="6" formatCode="0.0%">
                  <c:v>7.0999999999999994E-2</c:v>
                </c:pt>
                <c:pt idx="7" formatCode="0.0%">
                  <c:v>7.6999999999999999E-2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0EC-4523-862E-4765FDB3E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551280"/>
        <c:axId val="332556768"/>
      </c:barChart>
      <c:catAx>
        <c:axId val="33255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2556768"/>
        <c:crosses val="autoZero"/>
        <c:auto val="1"/>
        <c:lblAlgn val="ctr"/>
        <c:lblOffset val="100"/>
        <c:noMultiLvlLbl val="0"/>
      </c:catAx>
      <c:valAx>
        <c:axId val="33255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255128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14D97-E3B7-4C47-9CC3-8ECA8D9A62B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C9FF370-279C-47BF-9A5D-ACA4C63E2E1D}">
      <dgm:prSet phldrT="[Texto]"/>
      <dgm:spPr>
        <a:solidFill>
          <a:srgbClr val="E72B49"/>
        </a:solidFill>
      </dgm:spPr>
      <dgm:t>
        <a:bodyPr/>
        <a:lstStyle/>
        <a:p>
          <a:r>
            <a:rPr lang="pt-BR" b="1" dirty="0"/>
            <a:t>2. O envelhecimento da categoria</a:t>
          </a:r>
        </a:p>
      </dgm:t>
    </dgm:pt>
    <dgm:pt modelId="{877F3228-D464-4E51-8C26-4D257F78EC92}" type="parTrans" cxnId="{298909B0-61F8-4CEB-A8B9-73CD1E388594}">
      <dgm:prSet/>
      <dgm:spPr/>
      <dgm:t>
        <a:bodyPr/>
        <a:lstStyle/>
        <a:p>
          <a:endParaRPr lang="pt-BR"/>
        </a:p>
      </dgm:t>
    </dgm:pt>
    <dgm:pt modelId="{B39022F3-9D4F-493D-8473-90C637C75A8B}" type="sibTrans" cxnId="{298909B0-61F8-4CEB-A8B9-73CD1E388594}">
      <dgm:prSet/>
      <dgm:spPr/>
      <dgm:t>
        <a:bodyPr/>
        <a:lstStyle/>
        <a:p>
          <a:endParaRPr lang="pt-BR"/>
        </a:p>
      </dgm:t>
    </dgm:pt>
    <dgm:pt modelId="{EFEC77DC-BB26-4AB4-8F2F-4890E32255C3}">
      <dgm:prSet phldrT="[Texto]"/>
      <dgm:spPr>
        <a:solidFill>
          <a:srgbClr val="48B165"/>
        </a:solidFill>
      </dgm:spPr>
      <dgm:t>
        <a:bodyPr/>
        <a:lstStyle/>
        <a:p>
          <a:r>
            <a:rPr lang="pt-BR" b="1" dirty="0"/>
            <a:t>3. Regras previdenciárias incompatíveis com a realidade da categoria</a:t>
          </a:r>
        </a:p>
      </dgm:t>
    </dgm:pt>
    <dgm:pt modelId="{EEE59A54-FE77-4C52-AE98-7E1AA2DBF5B8}" type="parTrans" cxnId="{5329A497-8A8B-4A06-878C-0B830B06DE26}">
      <dgm:prSet/>
      <dgm:spPr/>
      <dgm:t>
        <a:bodyPr/>
        <a:lstStyle/>
        <a:p>
          <a:endParaRPr lang="pt-BR"/>
        </a:p>
      </dgm:t>
    </dgm:pt>
    <dgm:pt modelId="{936B43CC-EDE8-44A3-AF08-1079109145D0}" type="sibTrans" cxnId="{5329A497-8A8B-4A06-878C-0B830B06DE26}">
      <dgm:prSet/>
      <dgm:spPr/>
      <dgm:t>
        <a:bodyPr/>
        <a:lstStyle/>
        <a:p>
          <a:endParaRPr lang="pt-BR"/>
        </a:p>
      </dgm:t>
    </dgm:pt>
    <dgm:pt modelId="{BA9BDFD9-3014-4AB8-81DF-763012F354E3}">
      <dgm:prSet phldrT="[Texto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endParaRPr lang="pt-BR" dirty="0"/>
        </a:p>
      </dgm:t>
    </dgm:pt>
    <dgm:pt modelId="{05613776-3F18-44E4-B3A8-0D68F4462C70}" type="parTrans" cxnId="{FD3397EE-6705-4F03-AAF4-01A26526771B}">
      <dgm:prSet/>
      <dgm:spPr/>
      <dgm:t>
        <a:bodyPr/>
        <a:lstStyle/>
        <a:p>
          <a:endParaRPr lang="pt-BR"/>
        </a:p>
      </dgm:t>
    </dgm:pt>
    <dgm:pt modelId="{D073C478-957C-41E3-8242-F1F6D6A1A2EA}" type="sibTrans" cxnId="{FD3397EE-6705-4F03-AAF4-01A26526771B}">
      <dgm:prSet/>
      <dgm:spPr/>
      <dgm:t>
        <a:bodyPr/>
        <a:lstStyle/>
        <a:p>
          <a:endParaRPr lang="pt-BR"/>
        </a:p>
      </dgm:t>
    </dgm:pt>
    <dgm:pt modelId="{3E0EF13B-DDCF-43BA-A1A8-4A0473411348}">
      <dgm:prSet phldrT="[Texto]"/>
      <dgm:spPr>
        <a:solidFill>
          <a:schemeClr val="accent5"/>
        </a:solidFill>
      </dgm:spPr>
      <dgm:t>
        <a:bodyPr/>
        <a:lstStyle/>
        <a:p>
          <a:r>
            <a:rPr lang="pt-BR" b="1" dirty="0"/>
            <a:t>1. Alta informalidade e desproteção social</a:t>
          </a:r>
        </a:p>
      </dgm:t>
    </dgm:pt>
    <dgm:pt modelId="{7FDB0EB6-44DC-49F6-A6F4-66C7DF5023CE}" type="sibTrans" cxnId="{6B1E797B-F73D-4336-B346-312A1327CE66}">
      <dgm:prSet/>
      <dgm:spPr/>
      <dgm:t>
        <a:bodyPr/>
        <a:lstStyle/>
        <a:p>
          <a:endParaRPr lang="pt-BR"/>
        </a:p>
      </dgm:t>
    </dgm:pt>
    <dgm:pt modelId="{CFE2053C-3443-4CB2-A224-3E7B5D8195CB}" type="parTrans" cxnId="{6B1E797B-F73D-4336-B346-312A1327CE66}">
      <dgm:prSet/>
      <dgm:spPr/>
      <dgm:t>
        <a:bodyPr/>
        <a:lstStyle/>
        <a:p>
          <a:endParaRPr lang="pt-BR"/>
        </a:p>
      </dgm:t>
    </dgm:pt>
    <dgm:pt modelId="{5C510490-3213-493A-8B26-40B96F26D9E9}" type="pres">
      <dgm:prSet presAssocID="{C2714D97-E3B7-4C47-9CC3-8ECA8D9A62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2052861-C57F-4C72-A982-57139E90093A}" type="pres">
      <dgm:prSet presAssocID="{3E0EF13B-DDCF-43BA-A1A8-4A0473411348}" presName="composite" presStyleCnt="0"/>
      <dgm:spPr/>
    </dgm:pt>
    <dgm:pt modelId="{66D86F74-31CD-46CA-88BF-21804826EEC9}" type="pres">
      <dgm:prSet presAssocID="{3E0EF13B-DDCF-43BA-A1A8-4A047341134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BAC974-DDD7-47C2-9173-17C1F47A4532}" type="pres">
      <dgm:prSet presAssocID="{3E0EF13B-DDCF-43BA-A1A8-4A0473411348}" presName="desTx" presStyleLbl="alignAccFollowNode1" presStyleIdx="0" presStyleCnt="3">
        <dgm:presLayoutVars>
          <dgm:bulletEnabled val="1"/>
        </dgm:presLayoutVars>
      </dgm:prSet>
      <dgm:spPr/>
    </dgm:pt>
    <dgm:pt modelId="{1E4CBAC8-45E5-4A31-8931-ACA39EAB2518}" type="pres">
      <dgm:prSet presAssocID="{7FDB0EB6-44DC-49F6-A6F4-66C7DF5023CE}" presName="space" presStyleCnt="0"/>
      <dgm:spPr/>
    </dgm:pt>
    <dgm:pt modelId="{CB34786F-303A-4DFE-B408-4B2D903EA601}" type="pres">
      <dgm:prSet presAssocID="{1C9FF370-279C-47BF-9A5D-ACA4C63E2E1D}" presName="composite" presStyleCnt="0"/>
      <dgm:spPr/>
    </dgm:pt>
    <dgm:pt modelId="{0ED2D7EE-182A-45C4-AE6F-1FA24657E0F6}" type="pres">
      <dgm:prSet presAssocID="{1C9FF370-279C-47BF-9A5D-ACA4C63E2E1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601B08-83D7-4EB8-98FD-419A85CCD33B}" type="pres">
      <dgm:prSet presAssocID="{1C9FF370-279C-47BF-9A5D-ACA4C63E2E1D}" presName="desTx" presStyleLbl="alignAccFollowNode1" presStyleIdx="1" presStyleCnt="3">
        <dgm:presLayoutVars>
          <dgm:bulletEnabled val="1"/>
        </dgm:presLayoutVars>
      </dgm:prSet>
      <dgm:spPr>
        <a:solidFill>
          <a:srgbClr val="FFC3B7">
            <a:alpha val="90000"/>
          </a:srgbClr>
        </a:solidFill>
      </dgm:spPr>
    </dgm:pt>
    <dgm:pt modelId="{9213BEC3-E330-4FBA-A3AA-157F45291042}" type="pres">
      <dgm:prSet presAssocID="{B39022F3-9D4F-493D-8473-90C637C75A8B}" presName="space" presStyleCnt="0"/>
      <dgm:spPr/>
    </dgm:pt>
    <dgm:pt modelId="{ED46BAF2-2F13-4885-8CB4-2CF11374C55C}" type="pres">
      <dgm:prSet presAssocID="{EFEC77DC-BB26-4AB4-8F2F-4890E32255C3}" presName="composite" presStyleCnt="0"/>
      <dgm:spPr/>
    </dgm:pt>
    <dgm:pt modelId="{644A6CCE-01B9-406F-909B-FF2E6F8162FD}" type="pres">
      <dgm:prSet presAssocID="{EFEC77DC-BB26-4AB4-8F2F-4890E32255C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C299B8-D97B-42A7-A756-340A892E955D}" type="pres">
      <dgm:prSet presAssocID="{EFEC77DC-BB26-4AB4-8F2F-4890E32255C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B1E797B-F73D-4336-B346-312A1327CE66}" srcId="{C2714D97-E3B7-4C47-9CC3-8ECA8D9A62BA}" destId="{3E0EF13B-DDCF-43BA-A1A8-4A0473411348}" srcOrd="0" destOrd="0" parTransId="{CFE2053C-3443-4CB2-A224-3E7B5D8195CB}" sibTransId="{7FDB0EB6-44DC-49F6-A6F4-66C7DF5023CE}"/>
    <dgm:cxn modelId="{87795D16-6EB8-47D6-9975-FC8AB532B56D}" type="presOf" srcId="{EFEC77DC-BB26-4AB4-8F2F-4890E32255C3}" destId="{644A6CCE-01B9-406F-909B-FF2E6F8162FD}" srcOrd="0" destOrd="0" presId="urn:microsoft.com/office/officeart/2005/8/layout/hList1"/>
    <dgm:cxn modelId="{6067EB6A-84F3-48F8-813D-671D0ADD9D6D}" type="presOf" srcId="{1C9FF370-279C-47BF-9A5D-ACA4C63E2E1D}" destId="{0ED2D7EE-182A-45C4-AE6F-1FA24657E0F6}" srcOrd="0" destOrd="0" presId="urn:microsoft.com/office/officeart/2005/8/layout/hList1"/>
    <dgm:cxn modelId="{3BD9B25B-56EA-4DF4-BF5A-EB97FCCB6FB7}" type="presOf" srcId="{BA9BDFD9-3014-4AB8-81DF-763012F354E3}" destId="{B7C299B8-D97B-42A7-A756-340A892E955D}" srcOrd="0" destOrd="0" presId="urn:microsoft.com/office/officeart/2005/8/layout/hList1"/>
    <dgm:cxn modelId="{DA12E0EC-BA2B-4B22-9E6B-EA573E6FFFEE}" type="presOf" srcId="{C2714D97-E3B7-4C47-9CC3-8ECA8D9A62BA}" destId="{5C510490-3213-493A-8B26-40B96F26D9E9}" srcOrd="0" destOrd="0" presId="urn:microsoft.com/office/officeart/2005/8/layout/hList1"/>
    <dgm:cxn modelId="{5329A497-8A8B-4A06-878C-0B830B06DE26}" srcId="{C2714D97-E3B7-4C47-9CC3-8ECA8D9A62BA}" destId="{EFEC77DC-BB26-4AB4-8F2F-4890E32255C3}" srcOrd="2" destOrd="0" parTransId="{EEE59A54-FE77-4C52-AE98-7E1AA2DBF5B8}" sibTransId="{936B43CC-EDE8-44A3-AF08-1079109145D0}"/>
    <dgm:cxn modelId="{FD3397EE-6705-4F03-AAF4-01A26526771B}" srcId="{EFEC77DC-BB26-4AB4-8F2F-4890E32255C3}" destId="{BA9BDFD9-3014-4AB8-81DF-763012F354E3}" srcOrd="0" destOrd="0" parTransId="{05613776-3F18-44E4-B3A8-0D68F4462C70}" sibTransId="{D073C478-957C-41E3-8242-F1F6D6A1A2EA}"/>
    <dgm:cxn modelId="{41EC414A-E58A-4163-B2E1-B9D228BAA9A0}" type="presOf" srcId="{3E0EF13B-DDCF-43BA-A1A8-4A0473411348}" destId="{66D86F74-31CD-46CA-88BF-21804826EEC9}" srcOrd="0" destOrd="0" presId="urn:microsoft.com/office/officeart/2005/8/layout/hList1"/>
    <dgm:cxn modelId="{298909B0-61F8-4CEB-A8B9-73CD1E388594}" srcId="{C2714D97-E3B7-4C47-9CC3-8ECA8D9A62BA}" destId="{1C9FF370-279C-47BF-9A5D-ACA4C63E2E1D}" srcOrd="1" destOrd="0" parTransId="{877F3228-D464-4E51-8C26-4D257F78EC92}" sibTransId="{B39022F3-9D4F-493D-8473-90C637C75A8B}"/>
    <dgm:cxn modelId="{481D8AE6-EF24-4E82-B60A-07E59E8A8FF5}" type="presParOf" srcId="{5C510490-3213-493A-8B26-40B96F26D9E9}" destId="{12052861-C57F-4C72-A982-57139E90093A}" srcOrd="0" destOrd="0" presId="urn:microsoft.com/office/officeart/2005/8/layout/hList1"/>
    <dgm:cxn modelId="{83EA03C7-F7D3-4913-8D66-BD3D7FA1929B}" type="presParOf" srcId="{12052861-C57F-4C72-A982-57139E90093A}" destId="{66D86F74-31CD-46CA-88BF-21804826EEC9}" srcOrd="0" destOrd="0" presId="urn:microsoft.com/office/officeart/2005/8/layout/hList1"/>
    <dgm:cxn modelId="{F6561F44-92E5-4FE7-897A-F2754BEFE015}" type="presParOf" srcId="{12052861-C57F-4C72-A982-57139E90093A}" destId="{68BAC974-DDD7-47C2-9173-17C1F47A4532}" srcOrd="1" destOrd="0" presId="urn:microsoft.com/office/officeart/2005/8/layout/hList1"/>
    <dgm:cxn modelId="{9F986A95-8211-4D32-B05F-317DA8AADAD5}" type="presParOf" srcId="{5C510490-3213-493A-8B26-40B96F26D9E9}" destId="{1E4CBAC8-45E5-4A31-8931-ACA39EAB2518}" srcOrd="1" destOrd="0" presId="urn:microsoft.com/office/officeart/2005/8/layout/hList1"/>
    <dgm:cxn modelId="{7D18564C-2712-468A-A73E-3AF328C8C820}" type="presParOf" srcId="{5C510490-3213-493A-8B26-40B96F26D9E9}" destId="{CB34786F-303A-4DFE-B408-4B2D903EA601}" srcOrd="2" destOrd="0" presId="urn:microsoft.com/office/officeart/2005/8/layout/hList1"/>
    <dgm:cxn modelId="{75214E64-04F0-44E1-A1C5-325FF4DADC26}" type="presParOf" srcId="{CB34786F-303A-4DFE-B408-4B2D903EA601}" destId="{0ED2D7EE-182A-45C4-AE6F-1FA24657E0F6}" srcOrd="0" destOrd="0" presId="urn:microsoft.com/office/officeart/2005/8/layout/hList1"/>
    <dgm:cxn modelId="{5C74D5E8-9738-4635-B150-6B4FF388FA23}" type="presParOf" srcId="{CB34786F-303A-4DFE-B408-4B2D903EA601}" destId="{D6601B08-83D7-4EB8-98FD-419A85CCD33B}" srcOrd="1" destOrd="0" presId="urn:microsoft.com/office/officeart/2005/8/layout/hList1"/>
    <dgm:cxn modelId="{62DDA45C-BC0B-4853-8E8B-71CEC9C77688}" type="presParOf" srcId="{5C510490-3213-493A-8B26-40B96F26D9E9}" destId="{9213BEC3-E330-4FBA-A3AA-157F45291042}" srcOrd="3" destOrd="0" presId="urn:microsoft.com/office/officeart/2005/8/layout/hList1"/>
    <dgm:cxn modelId="{AF8CAF9E-A6C7-49A1-B4B4-D8CFC2488427}" type="presParOf" srcId="{5C510490-3213-493A-8B26-40B96F26D9E9}" destId="{ED46BAF2-2F13-4885-8CB4-2CF11374C55C}" srcOrd="4" destOrd="0" presId="urn:microsoft.com/office/officeart/2005/8/layout/hList1"/>
    <dgm:cxn modelId="{4C72AA32-3B0B-4AF4-A946-8AB2BA37F91E}" type="presParOf" srcId="{ED46BAF2-2F13-4885-8CB4-2CF11374C55C}" destId="{644A6CCE-01B9-406F-909B-FF2E6F8162FD}" srcOrd="0" destOrd="0" presId="urn:microsoft.com/office/officeart/2005/8/layout/hList1"/>
    <dgm:cxn modelId="{FFB9AAEC-F4DE-444F-8450-C1957697EBC0}" type="presParOf" srcId="{ED46BAF2-2F13-4885-8CB4-2CF11374C55C}" destId="{B7C299B8-D97B-42A7-A756-340A892E95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14D97-E3B7-4C47-9CC3-8ECA8D9A62B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E0EF13B-DDCF-43BA-A1A8-4A0473411348}">
      <dgm:prSet phldrT="[Texto]"/>
      <dgm:spPr>
        <a:solidFill>
          <a:schemeClr val="accent5"/>
        </a:solidFill>
      </dgm:spPr>
      <dgm:t>
        <a:bodyPr/>
        <a:lstStyle/>
        <a:p>
          <a:r>
            <a:rPr lang="pt-BR" dirty="0"/>
            <a:t>Criação da Secretaria de Cuidados</a:t>
          </a:r>
        </a:p>
      </dgm:t>
    </dgm:pt>
    <dgm:pt modelId="{CFE2053C-3443-4CB2-A224-3E7B5D8195CB}" type="parTrans" cxnId="{6B1E797B-F73D-4336-B346-312A1327CE66}">
      <dgm:prSet/>
      <dgm:spPr/>
      <dgm:t>
        <a:bodyPr/>
        <a:lstStyle/>
        <a:p>
          <a:endParaRPr lang="pt-BR"/>
        </a:p>
      </dgm:t>
    </dgm:pt>
    <dgm:pt modelId="{7FDB0EB6-44DC-49F6-A6F4-66C7DF5023CE}" type="sibTrans" cxnId="{6B1E797B-F73D-4336-B346-312A1327CE66}">
      <dgm:prSet/>
      <dgm:spPr/>
      <dgm:t>
        <a:bodyPr/>
        <a:lstStyle/>
        <a:p>
          <a:endParaRPr lang="pt-BR"/>
        </a:p>
      </dgm:t>
    </dgm:pt>
    <dgm:pt modelId="{308B740C-EBD5-4281-A420-F400A95756A1}">
      <dgm:prSet phldrT="[Texto]"/>
      <dgm:spPr/>
      <dgm:t>
        <a:bodyPr/>
        <a:lstStyle/>
        <a:p>
          <a:pPr algn="just">
            <a:buClr>
              <a:srgbClr val="FF0000"/>
            </a:buClr>
          </a:pPr>
          <a:r>
            <a:rPr lang="pt-BR" dirty="0"/>
            <a:t>Coordenar, em parceria com o Ministério das Mulheres, a formulação da Política Nacional de Cuidados</a:t>
          </a:r>
        </a:p>
      </dgm:t>
    </dgm:pt>
    <dgm:pt modelId="{F0086B7D-A0FA-46B9-B55F-A789263B72B2}" type="parTrans" cxnId="{905DCA14-1846-47F0-A2CD-4B7BBA4E3EFD}">
      <dgm:prSet/>
      <dgm:spPr/>
      <dgm:t>
        <a:bodyPr/>
        <a:lstStyle/>
        <a:p>
          <a:endParaRPr lang="pt-BR"/>
        </a:p>
      </dgm:t>
    </dgm:pt>
    <dgm:pt modelId="{29A10C99-4D07-41BE-9322-6D93F3BA9A7F}" type="sibTrans" cxnId="{905DCA14-1846-47F0-A2CD-4B7BBA4E3EFD}">
      <dgm:prSet/>
      <dgm:spPr/>
      <dgm:t>
        <a:bodyPr/>
        <a:lstStyle/>
        <a:p>
          <a:endParaRPr lang="pt-BR"/>
        </a:p>
      </dgm:t>
    </dgm:pt>
    <dgm:pt modelId="{1C9FF370-279C-47BF-9A5D-ACA4C63E2E1D}">
      <dgm:prSet phldrT="[Texto]"/>
      <dgm:spPr>
        <a:solidFill>
          <a:srgbClr val="E72B49"/>
        </a:solidFill>
      </dgm:spPr>
      <dgm:t>
        <a:bodyPr/>
        <a:lstStyle/>
        <a:p>
          <a:r>
            <a:rPr lang="pt-BR" dirty="0"/>
            <a:t>Política Nacional de Cuidados</a:t>
          </a:r>
        </a:p>
      </dgm:t>
    </dgm:pt>
    <dgm:pt modelId="{877F3228-D464-4E51-8C26-4D257F78EC92}" type="parTrans" cxnId="{298909B0-61F8-4CEB-A8B9-73CD1E388594}">
      <dgm:prSet/>
      <dgm:spPr/>
      <dgm:t>
        <a:bodyPr/>
        <a:lstStyle/>
        <a:p>
          <a:endParaRPr lang="pt-BR"/>
        </a:p>
      </dgm:t>
    </dgm:pt>
    <dgm:pt modelId="{B39022F3-9D4F-493D-8473-90C637C75A8B}" type="sibTrans" cxnId="{298909B0-61F8-4CEB-A8B9-73CD1E388594}">
      <dgm:prSet/>
      <dgm:spPr/>
      <dgm:t>
        <a:bodyPr/>
        <a:lstStyle/>
        <a:p>
          <a:endParaRPr lang="pt-BR"/>
        </a:p>
      </dgm:t>
    </dgm:pt>
    <dgm:pt modelId="{1F411EAE-4779-4C91-B0C1-486A7C19F413}">
      <dgm:prSet phldrT="[Texto]"/>
      <dgm:spPr>
        <a:solidFill>
          <a:srgbClr val="FFC3B7">
            <a:alpha val="90000"/>
          </a:srgbClr>
        </a:solidFill>
      </dgm:spPr>
      <dgm:t>
        <a:bodyPr/>
        <a:lstStyle/>
        <a:p>
          <a:pPr algn="just">
            <a:buClr>
              <a:srgbClr val="FF0000"/>
            </a:buClr>
          </a:pPr>
          <a:r>
            <a:rPr lang="pt-BR" dirty="0"/>
            <a:t>Criação GTI para formular diagnóstico e propor a Política e o Plano Nacional de Cuidados</a:t>
          </a:r>
        </a:p>
      </dgm:t>
    </dgm:pt>
    <dgm:pt modelId="{9FC31255-B102-4A59-8919-6DC5072C97DE}" type="parTrans" cxnId="{FA0599B6-F50F-4A2F-8151-FE31FA649CE4}">
      <dgm:prSet/>
      <dgm:spPr/>
      <dgm:t>
        <a:bodyPr/>
        <a:lstStyle/>
        <a:p>
          <a:endParaRPr lang="pt-BR"/>
        </a:p>
      </dgm:t>
    </dgm:pt>
    <dgm:pt modelId="{C7D75EFB-610F-4F51-90DB-6D2744E489FB}" type="sibTrans" cxnId="{FA0599B6-F50F-4A2F-8151-FE31FA649CE4}">
      <dgm:prSet/>
      <dgm:spPr/>
      <dgm:t>
        <a:bodyPr/>
        <a:lstStyle/>
        <a:p>
          <a:endParaRPr lang="pt-BR"/>
        </a:p>
      </dgm:t>
    </dgm:pt>
    <dgm:pt modelId="{EFEC77DC-BB26-4AB4-8F2F-4890E32255C3}">
      <dgm:prSet phldrT="[Texto]"/>
      <dgm:spPr>
        <a:solidFill>
          <a:srgbClr val="48B165"/>
        </a:solidFill>
      </dgm:spPr>
      <dgm:t>
        <a:bodyPr/>
        <a:lstStyle/>
        <a:p>
          <a:r>
            <a:rPr lang="pt-BR" dirty="0"/>
            <a:t>Olhando para quem cuida e quem é cuidado</a:t>
          </a:r>
        </a:p>
      </dgm:t>
    </dgm:pt>
    <dgm:pt modelId="{EEE59A54-FE77-4C52-AE98-7E1AA2DBF5B8}" type="parTrans" cxnId="{5329A497-8A8B-4A06-878C-0B830B06DE26}">
      <dgm:prSet/>
      <dgm:spPr/>
      <dgm:t>
        <a:bodyPr/>
        <a:lstStyle/>
        <a:p>
          <a:endParaRPr lang="pt-BR"/>
        </a:p>
      </dgm:t>
    </dgm:pt>
    <dgm:pt modelId="{936B43CC-EDE8-44A3-AF08-1079109145D0}" type="sibTrans" cxnId="{5329A497-8A8B-4A06-878C-0B830B06DE26}">
      <dgm:prSet/>
      <dgm:spPr/>
      <dgm:t>
        <a:bodyPr/>
        <a:lstStyle/>
        <a:p>
          <a:endParaRPr lang="pt-BR"/>
        </a:p>
      </dgm:t>
    </dgm:pt>
    <dgm:pt modelId="{BA9BDFD9-3014-4AB8-81DF-763012F354E3}">
      <dgm:prSet phldrT="[Texto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just">
            <a:buClr>
              <a:srgbClr val="FF0000"/>
            </a:buClr>
          </a:pPr>
          <a:r>
            <a:rPr lang="pt-BR" dirty="0"/>
            <a:t>Legislação trabalhista e previdenciária adequada para trabalhadoras domésticas e cuidadoras remuneradas</a:t>
          </a:r>
        </a:p>
      </dgm:t>
    </dgm:pt>
    <dgm:pt modelId="{05613776-3F18-44E4-B3A8-0D68F4462C70}" type="parTrans" cxnId="{FD3397EE-6705-4F03-AAF4-01A26526771B}">
      <dgm:prSet/>
      <dgm:spPr/>
      <dgm:t>
        <a:bodyPr/>
        <a:lstStyle/>
        <a:p>
          <a:endParaRPr lang="pt-BR"/>
        </a:p>
      </dgm:t>
    </dgm:pt>
    <dgm:pt modelId="{D073C478-957C-41E3-8242-F1F6D6A1A2EA}" type="sibTrans" cxnId="{FD3397EE-6705-4F03-AAF4-01A26526771B}">
      <dgm:prSet/>
      <dgm:spPr/>
      <dgm:t>
        <a:bodyPr/>
        <a:lstStyle/>
        <a:p>
          <a:endParaRPr lang="pt-BR"/>
        </a:p>
      </dgm:t>
    </dgm:pt>
    <dgm:pt modelId="{75776B00-FC55-4750-ADCA-2067178E240C}">
      <dgm:prSet phldrT="[Texto]"/>
      <dgm:spPr>
        <a:solidFill>
          <a:srgbClr val="FFC3B7">
            <a:alpha val="90000"/>
          </a:srgbClr>
        </a:solidFill>
      </dgm:spPr>
      <dgm:t>
        <a:bodyPr/>
        <a:lstStyle/>
        <a:p>
          <a:pPr algn="just">
            <a:buClr>
              <a:srgbClr val="FF0000"/>
            </a:buClr>
          </a:pPr>
          <a:r>
            <a:rPr lang="pt-BR" dirty="0"/>
            <a:t>17 ministérios e 3 entes públicos</a:t>
          </a:r>
        </a:p>
      </dgm:t>
    </dgm:pt>
    <dgm:pt modelId="{3C29A023-00F1-4CE1-8D7E-76257112C36A}" type="parTrans" cxnId="{9D6EA034-945A-42A6-B96C-480147390908}">
      <dgm:prSet/>
      <dgm:spPr/>
    </dgm:pt>
    <dgm:pt modelId="{C40712DA-88F5-4177-8564-8CCCA63846D9}" type="sibTrans" cxnId="{9D6EA034-945A-42A6-B96C-480147390908}">
      <dgm:prSet/>
      <dgm:spPr/>
    </dgm:pt>
    <dgm:pt modelId="{5C510490-3213-493A-8B26-40B96F26D9E9}" type="pres">
      <dgm:prSet presAssocID="{C2714D97-E3B7-4C47-9CC3-8ECA8D9A62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2052861-C57F-4C72-A982-57139E90093A}" type="pres">
      <dgm:prSet presAssocID="{3E0EF13B-DDCF-43BA-A1A8-4A0473411348}" presName="composite" presStyleCnt="0"/>
      <dgm:spPr/>
    </dgm:pt>
    <dgm:pt modelId="{66D86F74-31CD-46CA-88BF-21804826EEC9}" type="pres">
      <dgm:prSet presAssocID="{3E0EF13B-DDCF-43BA-A1A8-4A047341134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BAC974-DDD7-47C2-9173-17C1F47A4532}" type="pres">
      <dgm:prSet presAssocID="{3E0EF13B-DDCF-43BA-A1A8-4A047341134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E4CBAC8-45E5-4A31-8931-ACA39EAB2518}" type="pres">
      <dgm:prSet presAssocID="{7FDB0EB6-44DC-49F6-A6F4-66C7DF5023CE}" presName="space" presStyleCnt="0"/>
      <dgm:spPr/>
    </dgm:pt>
    <dgm:pt modelId="{CB34786F-303A-4DFE-B408-4B2D903EA601}" type="pres">
      <dgm:prSet presAssocID="{1C9FF370-279C-47BF-9A5D-ACA4C63E2E1D}" presName="composite" presStyleCnt="0"/>
      <dgm:spPr/>
    </dgm:pt>
    <dgm:pt modelId="{0ED2D7EE-182A-45C4-AE6F-1FA24657E0F6}" type="pres">
      <dgm:prSet presAssocID="{1C9FF370-279C-47BF-9A5D-ACA4C63E2E1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601B08-83D7-4EB8-98FD-419A85CCD33B}" type="pres">
      <dgm:prSet presAssocID="{1C9FF370-279C-47BF-9A5D-ACA4C63E2E1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3BEC3-E330-4FBA-A3AA-157F45291042}" type="pres">
      <dgm:prSet presAssocID="{B39022F3-9D4F-493D-8473-90C637C75A8B}" presName="space" presStyleCnt="0"/>
      <dgm:spPr/>
    </dgm:pt>
    <dgm:pt modelId="{ED46BAF2-2F13-4885-8CB4-2CF11374C55C}" type="pres">
      <dgm:prSet presAssocID="{EFEC77DC-BB26-4AB4-8F2F-4890E32255C3}" presName="composite" presStyleCnt="0"/>
      <dgm:spPr/>
    </dgm:pt>
    <dgm:pt modelId="{644A6CCE-01B9-406F-909B-FF2E6F8162FD}" type="pres">
      <dgm:prSet presAssocID="{EFEC77DC-BB26-4AB4-8F2F-4890E32255C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C299B8-D97B-42A7-A756-340A892E955D}" type="pres">
      <dgm:prSet presAssocID="{EFEC77DC-BB26-4AB4-8F2F-4890E32255C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D9B25B-56EA-4DF4-BF5A-EB97FCCB6FB7}" type="presOf" srcId="{BA9BDFD9-3014-4AB8-81DF-763012F354E3}" destId="{B7C299B8-D97B-42A7-A756-340A892E955D}" srcOrd="0" destOrd="0" presId="urn:microsoft.com/office/officeart/2005/8/layout/hList1"/>
    <dgm:cxn modelId="{C6D30A4A-4E2B-4CC7-BB75-C6BB52B834BD}" type="presOf" srcId="{75776B00-FC55-4750-ADCA-2067178E240C}" destId="{D6601B08-83D7-4EB8-98FD-419A85CCD33B}" srcOrd="0" destOrd="1" presId="urn:microsoft.com/office/officeart/2005/8/layout/hList1"/>
    <dgm:cxn modelId="{FA0599B6-F50F-4A2F-8151-FE31FA649CE4}" srcId="{1C9FF370-279C-47BF-9A5D-ACA4C63E2E1D}" destId="{1F411EAE-4779-4C91-B0C1-486A7C19F413}" srcOrd="0" destOrd="0" parTransId="{9FC31255-B102-4A59-8919-6DC5072C97DE}" sibTransId="{C7D75EFB-610F-4F51-90DB-6D2744E489FB}"/>
    <dgm:cxn modelId="{6B1E797B-F73D-4336-B346-312A1327CE66}" srcId="{C2714D97-E3B7-4C47-9CC3-8ECA8D9A62BA}" destId="{3E0EF13B-DDCF-43BA-A1A8-4A0473411348}" srcOrd="0" destOrd="0" parTransId="{CFE2053C-3443-4CB2-A224-3E7B5D8195CB}" sibTransId="{7FDB0EB6-44DC-49F6-A6F4-66C7DF5023CE}"/>
    <dgm:cxn modelId="{DA12E0EC-BA2B-4B22-9E6B-EA573E6FFFEE}" type="presOf" srcId="{C2714D97-E3B7-4C47-9CC3-8ECA8D9A62BA}" destId="{5C510490-3213-493A-8B26-40B96F26D9E9}" srcOrd="0" destOrd="0" presId="urn:microsoft.com/office/officeart/2005/8/layout/hList1"/>
    <dgm:cxn modelId="{FD3397EE-6705-4F03-AAF4-01A26526771B}" srcId="{EFEC77DC-BB26-4AB4-8F2F-4890E32255C3}" destId="{BA9BDFD9-3014-4AB8-81DF-763012F354E3}" srcOrd="0" destOrd="0" parTransId="{05613776-3F18-44E4-B3A8-0D68F4462C70}" sibTransId="{D073C478-957C-41E3-8242-F1F6D6A1A2EA}"/>
    <dgm:cxn modelId="{6067EB6A-84F3-48F8-813D-671D0ADD9D6D}" type="presOf" srcId="{1C9FF370-279C-47BF-9A5D-ACA4C63E2E1D}" destId="{0ED2D7EE-182A-45C4-AE6F-1FA24657E0F6}" srcOrd="0" destOrd="0" presId="urn:microsoft.com/office/officeart/2005/8/layout/hList1"/>
    <dgm:cxn modelId="{5329A497-8A8B-4A06-878C-0B830B06DE26}" srcId="{C2714D97-E3B7-4C47-9CC3-8ECA8D9A62BA}" destId="{EFEC77DC-BB26-4AB4-8F2F-4890E32255C3}" srcOrd="2" destOrd="0" parTransId="{EEE59A54-FE77-4C52-AE98-7E1AA2DBF5B8}" sibTransId="{936B43CC-EDE8-44A3-AF08-1079109145D0}"/>
    <dgm:cxn modelId="{87795D16-6EB8-47D6-9975-FC8AB532B56D}" type="presOf" srcId="{EFEC77DC-BB26-4AB4-8F2F-4890E32255C3}" destId="{644A6CCE-01B9-406F-909B-FF2E6F8162FD}" srcOrd="0" destOrd="0" presId="urn:microsoft.com/office/officeart/2005/8/layout/hList1"/>
    <dgm:cxn modelId="{41EC414A-E58A-4163-B2E1-B9D228BAA9A0}" type="presOf" srcId="{3E0EF13B-DDCF-43BA-A1A8-4A0473411348}" destId="{66D86F74-31CD-46CA-88BF-21804826EEC9}" srcOrd="0" destOrd="0" presId="urn:microsoft.com/office/officeart/2005/8/layout/hList1"/>
    <dgm:cxn modelId="{168FC4F3-0BD2-445D-8C05-4566DD13C646}" type="presOf" srcId="{308B740C-EBD5-4281-A420-F400A95756A1}" destId="{68BAC974-DDD7-47C2-9173-17C1F47A4532}" srcOrd="0" destOrd="0" presId="urn:microsoft.com/office/officeart/2005/8/layout/hList1"/>
    <dgm:cxn modelId="{9D6EA034-945A-42A6-B96C-480147390908}" srcId="{1C9FF370-279C-47BF-9A5D-ACA4C63E2E1D}" destId="{75776B00-FC55-4750-ADCA-2067178E240C}" srcOrd="1" destOrd="0" parTransId="{3C29A023-00F1-4CE1-8D7E-76257112C36A}" sibTransId="{C40712DA-88F5-4177-8564-8CCCA63846D9}"/>
    <dgm:cxn modelId="{298909B0-61F8-4CEB-A8B9-73CD1E388594}" srcId="{C2714D97-E3B7-4C47-9CC3-8ECA8D9A62BA}" destId="{1C9FF370-279C-47BF-9A5D-ACA4C63E2E1D}" srcOrd="1" destOrd="0" parTransId="{877F3228-D464-4E51-8C26-4D257F78EC92}" sibTransId="{B39022F3-9D4F-493D-8473-90C637C75A8B}"/>
    <dgm:cxn modelId="{905DCA14-1846-47F0-A2CD-4B7BBA4E3EFD}" srcId="{3E0EF13B-DDCF-43BA-A1A8-4A0473411348}" destId="{308B740C-EBD5-4281-A420-F400A95756A1}" srcOrd="0" destOrd="0" parTransId="{F0086B7D-A0FA-46B9-B55F-A789263B72B2}" sibTransId="{29A10C99-4D07-41BE-9322-6D93F3BA9A7F}"/>
    <dgm:cxn modelId="{178C1911-C001-4298-8832-35A55BEFE72C}" type="presOf" srcId="{1F411EAE-4779-4C91-B0C1-486A7C19F413}" destId="{D6601B08-83D7-4EB8-98FD-419A85CCD33B}" srcOrd="0" destOrd="0" presId="urn:microsoft.com/office/officeart/2005/8/layout/hList1"/>
    <dgm:cxn modelId="{481D8AE6-EF24-4E82-B60A-07E59E8A8FF5}" type="presParOf" srcId="{5C510490-3213-493A-8B26-40B96F26D9E9}" destId="{12052861-C57F-4C72-A982-57139E90093A}" srcOrd="0" destOrd="0" presId="urn:microsoft.com/office/officeart/2005/8/layout/hList1"/>
    <dgm:cxn modelId="{83EA03C7-F7D3-4913-8D66-BD3D7FA1929B}" type="presParOf" srcId="{12052861-C57F-4C72-A982-57139E90093A}" destId="{66D86F74-31CD-46CA-88BF-21804826EEC9}" srcOrd="0" destOrd="0" presId="urn:microsoft.com/office/officeart/2005/8/layout/hList1"/>
    <dgm:cxn modelId="{F6561F44-92E5-4FE7-897A-F2754BEFE015}" type="presParOf" srcId="{12052861-C57F-4C72-A982-57139E90093A}" destId="{68BAC974-DDD7-47C2-9173-17C1F47A4532}" srcOrd="1" destOrd="0" presId="urn:microsoft.com/office/officeart/2005/8/layout/hList1"/>
    <dgm:cxn modelId="{9F986A95-8211-4D32-B05F-317DA8AADAD5}" type="presParOf" srcId="{5C510490-3213-493A-8B26-40B96F26D9E9}" destId="{1E4CBAC8-45E5-4A31-8931-ACA39EAB2518}" srcOrd="1" destOrd="0" presId="urn:microsoft.com/office/officeart/2005/8/layout/hList1"/>
    <dgm:cxn modelId="{7D18564C-2712-468A-A73E-3AF328C8C820}" type="presParOf" srcId="{5C510490-3213-493A-8B26-40B96F26D9E9}" destId="{CB34786F-303A-4DFE-B408-4B2D903EA601}" srcOrd="2" destOrd="0" presId="urn:microsoft.com/office/officeart/2005/8/layout/hList1"/>
    <dgm:cxn modelId="{75214E64-04F0-44E1-A1C5-325FF4DADC26}" type="presParOf" srcId="{CB34786F-303A-4DFE-B408-4B2D903EA601}" destId="{0ED2D7EE-182A-45C4-AE6F-1FA24657E0F6}" srcOrd="0" destOrd="0" presId="urn:microsoft.com/office/officeart/2005/8/layout/hList1"/>
    <dgm:cxn modelId="{5C74D5E8-9738-4635-B150-6B4FF388FA23}" type="presParOf" srcId="{CB34786F-303A-4DFE-B408-4B2D903EA601}" destId="{D6601B08-83D7-4EB8-98FD-419A85CCD33B}" srcOrd="1" destOrd="0" presId="urn:microsoft.com/office/officeart/2005/8/layout/hList1"/>
    <dgm:cxn modelId="{62DDA45C-BC0B-4853-8E8B-71CEC9C77688}" type="presParOf" srcId="{5C510490-3213-493A-8B26-40B96F26D9E9}" destId="{9213BEC3-E330-4FBA-A3AA-157F45291042}" srcOrd="3" destOrd="0" presId="urn:microsoft.com/office/officeart/2005/8/layout/hList1"/>
    <dgm:cxn modelId="{AF8CAF9E-A6C7-49A1-B4B4-D8CFC2488427}" type="presParOf" srcId="{5C510490-3213-493A-8B26-40B96F26D9E9}" destId="{ED46BAF2-2F13-4885-8CB4-2CF11374C55C}" srcOrd="4" destOrd="0" presId="urn:microsoft.com/office/officeart/2005/8/layout/hList1"/>
    <dgm:cxn modelId="{4C72AA32-3B0B-4AF4-A946-8AB2BA37F91E}" type="presParOf" srcId="{ED46BAF2-2F13-4885-8CB4-2CF11374C55C}" destId="{644A6CCE-01B9-406F-909B-FF2E6F8162FD}" srcOrd="0" destOrd="0" presId="urn:microsoft.com/office/officeart/2005/8/layout/hList1"/>
    <dgm:cxn modelId="{FFB9AAEC-F4DE-444F-8450-C1957697EBC0}" type="presParOf" srcId="{ED46BAF2-2F13-4885-8CB4-2CF11374C55C}" destId="{B7C299B8-D97B-42A7-A756-340A892E95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1AD7-D482-47F0-8F18-0EC8C3EFBB0B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9BB32-63D8-4505-BFEC-8F50F9CF00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734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0881-F398-4C17-A50B-12143B36D06F}" type="datetimeFigureOut">
              <a:rPr lang="es-CL" smtClean="0"/>
              <a:t>23-05-2023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803934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CC0BA-D9DF-4965-824A-B13AE2868B8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538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Mulheres negras, portanto, possuem menos capacidade contributiva, que sugere vínculos empregatícios mais frágeis</a:t>
            </a:r>
          </a:p>
          <a:p>
            <a:r>
              <a:rPr lang="es-CL" dirty="0"/>
              <a:t>https://www.gov.br/mds/pt-br/noticias-e-conteudos/desenvolvimento-social/noticias-desenvolvimento-social/ministerios-do-desenvolvimento-social-e-dos-direitos-humanos-abrem-seminario-pela-luta-contra-o-trabalho-escravo-domestico/nota-informativa-n2-publicada.pdf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702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/>
                </a:solidFill>
              </a:rPr>
              <a:t>A proporção de trabalhadoras domésticas </a:t>
            </a:r>
            <a:r>
              <a:rPr lang="pt-BR" b="1" dirty="0">
                <a:solidFill>
                  <a:schemeClr val="tx1"/>
                </a:solidFill>
              </a:rPr>
              <a:t>mensalistas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com carteira assinada</a:t>
            </a:r>
            <a:r>
              <a:rPr lang="pt-BR" dirty="0">
                <a:solidFill>
                  <a:schemeClr val="tx1"/>
                </a:solidFill>
              </a:rPr>
              <a:t> é quase </a:t>
            </a:r>
            <a:r>
              <a:rPr lang="pt-BR" b="1" dirty="0">
                <a:solidFill>
                  <a:schemeClr val="tx1"/>
                </a:solidFill>
              </a:rPr>
              <a:t>seis vezes maior </a:t>
            </a:r>
            <a:r>
              <a:rPr lang="pt-BR" dirty="0">
                <a:solidFill>
                  <a:schemeClr val="tx1"/>
                </a:solidFill>
              </a:rPr>
              <a:t>do que a de trabalhadoras diaristas com carteira assinada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702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: adultas respondem por 66% e entre TD por 79%; jovens respondem por 27% e entre TD por 14%; idosas respondem por 7% e entre TD por 8%.</a:t>
            </a: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1495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Mulheres negras, portanto, possuem menos capacidade contributiva, que sugere vínculos empregatícios mais frágeis</a:t>
            </a:r>
          </a:p>
          <a:p>
            <a:r>
              <a:rPr lang="es-CL" dirty="0"/>
              <a:t>https://www.gov.br/mds/pt-br/noticias-e-conteudos/desenvolvimento-social/noticias-desenvolvimento-social/ministerios-do-desenvolvimento-social-e-dos-direitos-humanos-abrem-seminario-pela-luta-contra-o-trabalho-escravo-domestico/nota-informativa-n2-publicada.pdf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887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90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51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41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44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2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1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1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2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7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639A-68A4-4358-8B22-86E6B54CDA5D}" type="datetimeFigureOut">
              <a:rPr lang="pt-BR" smtClean="0"/>
              <a:t>23/05/2023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3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cuidado.cebrap.org.br/2023/04/14/o-halo-do-cuidado-desafios-para-medir-o-trabalho-remunerado-de-cuidado-no-brasil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3505" r="8093" b="34565"/>
          <a:stretch/>
        </p:blipFill>
        <p:spPr>
          <a:xfrm>
            <a:off x="689277" y="5859562"/>
            <a:ext cx="3866788" cy="8363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442F3EC-88F3-80E4-7B7A-4333CDF0016C}"/>
              </a:ext>
            </a:extLst>
          </p:cNvPr>
          <p:cNvSpPr txBox="1"/>
          <p:nvPr/>
        </p:nvSpPr>
        <p:spPr>
          <a:xfrm>
            <a:off x="0" y="2752781"/>
            <a:ext cx="7169426" cy="1077218"/>
          </a:xfrm>
          <a:prstGeom prst="rect">
            <a:avLst/>
          </a:prstGeom>
          <a:solidFill>
            <a:srgbClr val="475EA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 direito à aposentadoria para as trabalhadoras domésticas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E2398F5-F638-BBEC-6045-0E3E1A86C66D}"/>
              </a:ext>
            </a:extLst>
          </p:cNvPr>
          <p:cNvSpPr txBox="1"/>
          <p:nvPr/>
        </p:nvSpPr>
        <p:spPr>
          <a:xfrm>
            <a:off x="2854739" y="4045826"/>
            <a:ext cx="4187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Luana Simões Pinheiro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Mariana Mazzini Marcondes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Secretaria Nacional de Cuidados e Família</a:t>
            </a:r>
          </a:p>
        </p:txBody>
      </p:sp>
    </p:spTree>
    <p:extLst>
      <p:ext uri="{BB962C8B-B14F-4D97-AF65-F5344CB8AC3E}">
        <p14:creationId xmlns:p14="http://schemas.microsoft.com/office/powerpoint/2010/main" val="187473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t="15571" r="24945" b="12490"/>
          <a:stretch/>
        </p:blipFill>
        <p:spPr>
          <a:xfrm>
            <a:off x="9205060" y="4449337"/>
            <a:ext cx="2568872" cy="202952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CCB17AF-49E3-A69B-863C-5A198B7E837F}"/>
              </a:ext>
            </a:extLst>
          </p:cNvPr>
          <p:cNvSpPr txBox="1"/>
          <p:nvPr/>
        </p:nvSpPr>
        <p:spPr>
          <a:xfrm>
            <a:off x="4225635" y="3034145"/>
            <a:ext cx="433647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>
                <a:solidFill>
                  <a:schemeClr val="bg1"/>
                </a:solidFill>
              </a:rPr>
              <a:t>Obrigada</a:t>
            </a:r>
          </a:p>
          <a:p>
            <a:endParaRPr lang="pt-PT" sz="900" dirty="0">
              <a:solidFill>
                <a:schemeClr val="bg1"/>
              </a:solidFill>
            </a:endParaRPr>
          </a:p>
          <a:p>
            <a:endParaRPr lang="pt-PT" sz="9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mariana.marcondes@ cidadania.gov.br </a:t>
            </a:r>
          </a:p>
          <a:p>
            <a:r>
              <a:rPr lang="pt-PT" sz="2400" dirty="0">
                <a:solidFill>
                  <a:schemeClr val="bg1"/>
                </a:solidFill>
              </a:rPr>
              <a:t>luana.pinheiro@cidadania.gov.br</a:t>
            </a:r>
          </a:p>
        </p:txBody>
      </p:sp>
    </p:spTree>
    <p:extLst>
      <p:ext uri="{BB962C8B-B14F-4D97-AF65-F5344CB8AC3E}">
        <p14:creationId xmlns:p14="http://schemas.microsoft.com/office/powerpoint/2010/main" val="240493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ta: Curva para a Direita 8">
            <a:extLst>
              <a:ext uri="{FF2B5EF4-FFF2-40B4-BE49-F238E27FC236}">
                <a16:creationId xmlns:a16="http://schemas.microsoft.com/office/drawing/2014/main" xmlns="" id="{7D33E5D7-C478-A758-1F1A-2DE09244E4CB}"/>
              </a:ext>
            </a:extLst>
          </p:cNvPr>
          <p:cNvSpPr/>
          <p:nvPr/>
        </p:nvSpPr>
        <p:spPr>
          <a:xfrm>
            <a:off x="5215940" y="5898306"/>
            <a:ext cx="363894" cy="7750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54338"/>
            <a:ext cx="1456449" cy="4910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19191" y="1464577"/>
            <a:ext cx="10109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é o </a:t>
            </a:r>
            <a:r>
              <a:rPr lang="pt-BR" sz="2400" b="1" dirty="0">
                <a:solidFill>
                  <a:srgbClr val="384A84"/>
                </a:solidFill>
                <a:latin typeface="Calibri" panose="020F0502020204030204"/>
              </a:rPr>
              <a:t>trabalho de cuidar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800100" lvl="1" indent="-342900" algn="just"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Produção de bens e serviços necessários para a reprodução das sociedades, para o </a:t>
            </a:r>
            <a:r>
              <a:rPr lang="pt-BR" sz="2400" b="1" dirty="0">
                <a:solidFill>
                  <a:srgbClr val="384A84"/>
                </a:solidFill>
                <a:latin typeface="Calibri" panose="020F0502020204030204"/>
              </a:rPr>
              <a:t>sustento da vida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a garantia do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bem-estar das pessoas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Inclui as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tarefas cotidianas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a preparação de alimentos, manutenção da limpeza, organização dos domicílios e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apoio a atividades diárias de pessoas com diferentes graus de autonomia ou dependência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O trabalho de cuidar emprega cerca de </a:t>
            </a:r>
            <a:r>
              <a:rPr lang="pt-BR" sz="2400" b="1" dirty="0">
                <a:solidFill>
                  <a:srgbClr val="384A84"/>
                </a:solidFill>
                <a:latin typeface="Calibri" panose="020F0502020204030204"/>
              </a:rPr>
              <a:t>24 milhões</a:t>
            </a:r>
            <a:r>
              <a:rPr lang="pt-BR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de pessoas no Brasil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1096835" y="500159"/>
            <a:ext cx="8280430" cy="762658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Uma breve introdução</a:t>
            </a:r>
          </a:p>
        </p:txBody>
      </p:sp>
      <p:pic>
        <p:nvPicPr>
          <p:cNvPr id="5" name="Imagem 4">
            <a:hlinkClick r:id="rId5"/>
            <a:extLst>
              <a:ext uri="{FF2B5EF4-FFF2-40B4-BE49-F238E27FC236}">
                <a16:creationId xmlns:a16="http://schemas.microsoft.com/office/drawing/2014/main" xmlns="" id="{8C955CCD-2A62-0037-F97B-698B6B4D5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022" y="4706050"/>
            <a:ext cx="1316006" cy="1651791"/>
          </a:xfrm>
          <a:prstGeom prst="rect">
            <a:avLst/>
          </a:prstGeom>
        </p:spPr>
      </p:pic>
      <p:sp>
        <p:nvSpPr>
          <p:cNvPr id="10" name="CaixaDeTexto 1">
            <a:extLst>
              <a:ext uri="{FF2B5EF4-FFF2-40B4-BE49-F238E27FC236}">
                <a16:creationId xmlns:a16="http://schemas.microsoft.com/office/drawing/2014/main" xmlns="" id="{13E11FA6-E6AC-88F8-988B-C47B02076F5D}"/>
              </a:ext>
            </a:extLst>
          </p:cNvPr>
          <p:cNvSpPr txBox="1"/>
          <p:nvPr/>
        </p:nvSpPr>
        <p:spPr>
          <a:xfrm>
            <a:off x="5579834" y="637602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Clique para acessar </a:t>
            </a:r>
          </a:p>
        </p:txBody>
      </p:sp>
    </p:spTree>
    <p:extLst>
      <p:ext uri="{BB962C8B-B14F-4D97-AF65-F5344CB8AC3E}">
        <p14:creationId xmlns:p14="http://schemas.microsoft.com/office/powerpoint/2010/main" val="214040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: Curva para a Direita 10">
            <a:extLst>
              <a:ext uri="{FF2B5EF4-FFF2-40B4-BE49-F238E27FC236}">
                <a16:creationId xmlns:a16="http://schemas.microsoft.com/office/drawing/2014/main" xmlns="" id="{721BBD52-2575-830A-0C30-0FCB56F2D3ED}"/>
              </a:ext>
            </a:extLst>
          </p:cNvPr>
          <p:cNvSpPr/>
          <p:nvPr/>
        </p:nvSpPr>
        <p:spPr>
          <a:xfrm flipH="1">
            <a:off x="7209733" y="5595184"/>
            <a:ext cx="322509" cy="7750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: Curva para a Direita 9">
            <a:extLst>
              <a:ext uri="{FF2B5EF4-FFF2-40B4-BE49-F238E27FC236}">
                <a16:creationId xmlns:a16="http://schemas.microsoft.com/office/drawing/2014/main" xmlns="" id="{F9D2E41F-416D-6919-1791-5129B952B11E}"/>
              </a:ext>
            </a:extLst>
          </p:cNvPr>
          <p:cNvSpPr/>
          <p:nvPr/>
        </p:nvSpPr>
        <p:spPr>
          <a:xfrm>
            <a:off x="4898133" y="5595184"/>
            <a:ext cx="363894" cy="7750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54338"/>
            <a:ext cx="1456449" cy="4910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523326" y="1262816"/>
            <a:ext cx="101091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pt-BR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maior categoria ocupacional é a das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trabalhadoras domésticas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¼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 postos de t</a:t>
            </a:r>
            <a:r>
              <a:rPr lang="pt-BR" sz="2400" dirty="0" err="1">
                <a:solidFill>
                  <a:prstClr val="black"/>
                </a:solidFill>
                <a:latin typeface="Calibri" panose="020F0502020204030204"/>
              </a:rPr>
              <a:t>rabalho</a:t>
            </a: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 do setor de cuidados</a:t>
            </a:r>
          </a:p>
          <a:p>
            <a:pPr algn="just">
              <a:defRPr/>
            </a:pPr>
            <a:endParaRPr lang="pt-BR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As trabalhadoras domésticas respondem por </a:t>
            </a:r>
            <a:r>
              <a:rPr lang="pt-BR" sz="2400" b="1" dirty="0">
                <a:solidFill>
                  <a:srgbClr val="384A84"/>
                </a:solidFill>
                <a:latin typeface="Calibri" panose="020F0502020204030204"/>
              </a:rPr>
              <a:t>5,8 milhões</a:t>
            </a: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 das mulheres ocupadas no país (dados de 2022)</a:t>
            </a:r>
          </a:p>
          <a:p>
            <a:pPr marL="742950" lvl="1" indent="-285750" algn="just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São, majoritariamente,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mulheres negras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de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84A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renda</a:t>
            </a:r>
          </a:p>
          <a:p>
            <a:pPr marL="742950" lvl="1" indent="-285750" algn="just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solidFill>
                  <a:srgbClr val="384A84"/>
                </a:solidFill>
                <a:latin typeface="Calibri" panose="020F0502020204030204"/>
              </a:rPr>
              <a:t>Gênero, raça e classe</a:t>
            </a:r>
            <a:r>
              <a:rPr lang="pt-BR" sz="24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tripé da desigualdade que conforma o trabalho doméstico e suas condições de precariedade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1096834" y="556365"/>
            <a:ext cx="8420390" cy="706451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Uma breve introdução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BB556AE-D1A1-C018-F5E2-FD5F7E5A733C}"/>
              </a:ext>
            </a:extLst>
          </p:cNvPr>
          <p:cNvSpPr/>
          <p:nvPr/>
        </p:nvSpPr>
        <p:spPr>
          <a:xfrm>
            <a:off x="6096000" y="5058831"/>
            <a:ext cx="3970186" cy="751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545D7D8-C9F6-0B96-116C-A35119F4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55" y="5291671"/>
            <a:ext cx="3724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9D76BF1-6722-C974-0DFF-49FCC0A4E083}"/>
              </a:ext>
            </a:extLst>
          </p:cNvPr>
          <p:cNvSpPr/>
          <p:nvPr/>
        </p:nvSpPr>
        <p:spPr>
          <a:xfrm>
            <a:off x="1789770" y="5047033"/>
            <a:ext cx="3970186" cy="77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4FF77140-DBC8-EB3A-5097-CC965CA5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41" y="5171235"/>
            <a:ext cx="1554324" cy="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">
            <a:extLst>
              <a:ext uri="{FF2B5EF4-FFF2-40B4-BE49-F238E27FC236}">
                <a16:creationId xmlns:a16="http://schemas.microsoft.com/office/drawing/2014/main" xmlns="" id="{7A1A8EDF-62E7-463F-A823-2ECCBB48C58B}"/>
              </a:ext>
            </a:extLst>
          </p:cNvPr>
          <p:cNvSpPr txBox="1"/>
          <p:nvPr/>
        </p:nvSpPr>
        <p:spPr>
          <a:xfrm>
            <a:off x="5270241" y="611696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Clique para acessar </a:t>
            </a:r>
          </a:p>
        </p:txBody>
      </p:sp>
    </p:spTree>
    <p:extLst>
      <p:ext uri="{BB962C8B-B14F-4D97-AF65-F5344CB8AC3E}">
        <p14:creationId xmlns:p14="http://schemas.microsoft.com/office/powerpoint/2010/main" val="40008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907223" y="5926149"/>
            <a:ext cx="2038734" cy="41695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507236" y="2383757"/>
            <a:ext cx="6775268" cy="41979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Arredondado 7">
            <a:extLst>
              <a:ext uri="{FF2B5EF4-FFF2-40B4-BE49-F238E27FC236}">
                <a16:creationId xmlns:a16="http://schemas.microsoft.com/office/drawing/2014/main" xmlns="" id="{1F329B4D-EFEB-3454-CC5D-FE8A7C28F1CE}"/>
              </a:ext>
            </a:extLst>
          </p:cNvPr>
          <p:cNvSpPr/>
          <p:nvPr/>
        </p:nvSpPr>
        <p:spPr>
          <a:xfrm>
            <a:off x="0" y="276283"/>
            <a:ext cx="9535886" cy="1136273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Desafios para a proteção social do trabalho doméstico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2F764965-6A69-50ED-4365-F905BC845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881563"/>
              </p:ext>
            </p:extLst>
          </p:nvPr>
        </p:nvGraphicFramePr>
        <p:xfrm>
          <a:off x="1262155" y="1973571"/>
          <a:ext cx="9667689" cy="3676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4798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37774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898743" y="5852004"/>
            <a:ext cx="2293257" cy="469006"/>
          </a:xfrm>
          <a:prstGeom prst="rect">
            <a:avLst/>
          </a:prstGeom>
        </p:spPr>
      </p:pic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123255" y="318320"/>
            <a:ext cx="10515437" cy="1001986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800" b="1" dirty="0">
                <a:latin typeface="+mn-lt"/>
                <a:cs typeface="Times New Roman" panose="02020603050405020304" pitchFamily="18" charset="0"/>
              </a:rPr>
              <a:t>Desafio 1. A informalidade e a desproteção social</a:t>
            </a:r>
            <a:endParaRPr lang="pt-BR" sz="3800" dirty="0">
              <a:solidFill>
                <a:schemeClr val="bg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4199D05E-3E6D-8D76-F200-324F11E2EA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299826"/>
              </p:ext>
            </p:extLst>
          </p:nvPr>
        </p:nvGraphicFramePr>
        <p:xfrm>
          <a:off x="365328" y="2308257"/>
          <a:ext cx="6430885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0660031-D7E2-42B7-E2FE-D838F4BEF065}"/>
              </a:ext>
            </a:extLst>
          </p:cNvPr>
          <p:cNvSpPr txBox="1"/>
          <p:nvPr/>
        </p:nvSpPr>
        <p:spPr>
          <a:xfrm>
            <a:off x="365329" y="1500138"/>
            <a:ext cx="643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Gráfico 1: Proporção de trabalhadoras domésticas com carteira assinada, por raça/cor. Brasil, 1995 a 2021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A7FA5C5-2BB7-0D94-3554-45935D3001E4}"/>
              </a:ext>
            </a:extLst>
          </p:cNvPr>
          <p:cNvSpPr txBox="1"/>
          <p:nvPr/>
        </p:nvSpPr>
        <p:spPr>
          <a:xfrm>
            <a:off x="221673" y="5916339"/>
            <a:ext cx="69549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dirty="0"/>
              <a:t>Fonte: Pnad anual e Pnad contínua</a:t>
            </a:r>
          </a:p>
          <a:p>
            <a:r>
              <a:rPr lang="pt-PT" sz="1100" dirty="0"/>
              <a:t>Nota: dados da PNAD anual e PNAD contínua não são perfeitamente comparáveis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AB1E5216-8841-A029-87E5-C5010C6A397A}"/>
              </a:ext>
            </a:extLst>
          </p:cNvPr>
          <p:cNvSpPr/>
          <p:nvPr/>
        </p:nvSpPr>
        <p:spPr>
          <a:xfrm>
            <a:off x="6898698" y="1527936"/>
            <a:ext cx="4709896" cy="40588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8523810D-DA51-D4D1-DC02-ABB559751056}"/>
              </a:ext>
            </a:extLst>
          </p:cNvPr>
          <p:cNvSpPr txBox="1"/>
          <p:nvPr/>
        </p:nvSpPr>
        <p:spPr>
          <a:xfrm>
            <a:off x="6877078" y="1707188"/>
            <a:ext cx="473151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PT" sz="1900" dirty="0"/>
              <a:t>Informalidade é uma </a:t>
            </a:r>
            <a:r>
              <a:rPr lang="pt-PT" sz="1900" b="1" dirty="0">
                <a:solidFill>
                  <a:srgbClr val="002060"/>
                </a:solidFill>
              </a:rPr>
              <a:t>marca</a:t>
            </a:r>
            <a:r>
              <a:rPr lang="pt-PT" sz="1900" dirty="0"/>
              <a:t> da categoria no Brasil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PT" sz="1900" dirty="0"/>
              <a:t>Diferenças </a:t>
            </a:r>
            <a:r>
              <a:rPr lang="pt-PT" sz="1900" b="1" dirty="0">
                <a:solidFill>
                  <a:srgbClr val="002060"/>
                </a:solidFill>
              </a:rPr>
              <a:t>raciais </a:t>
            </a:r>
            <a:r>
              <a:rPr lang="pt-PT" sz="1900" dirty="0"/>
              <a:t>se ampliam nos momentos de “maior proteção social”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PT" sz="1900" dirty="0"/>
              <a:t>Diferenças </a:t>
            </a:r>
            <a:r>
              <a:rPr lang="pt-PT" sz="1900" b="1" dirty="0">
                <a:solidFill>
                  <a:srgbClr val="002060"/>
                </a:solidFill>
              </a:rPr>
              <a:t>regionais</a:t>
            </a:r>
            <a:r>
              <a:rPr lang="pt-PT" sz="1900" dirty="0"/>
              <a:t> são significativas</a:t>
            </a:r>
          </a:p>
          <a:p>
            <a:pPr marL="742950" lvl="1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PT" sz="1900" dirty="0"/>
              <a:t>Amazonas (7%) e Santa Catarina (38%)</a:t>
            </a:r>
          </a:p>
          <a:p>
            <a:pPr marL="285750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O desafio de proteção social se amplia com o crescimento das </a:t>
            </a:r>
            <a:r>
              <a:rPr lang="pt-BR" sz="2000" b="1" dirty="0">
                <a:solidFill>
                  <a:srgbClr val="002060"/>
                </a:solidFill>
              </a:rPr>
              <a:t>diaristas</a:t>
            </a:r>
          </a:p>
          <a:p>
            <a:pPr marL="742950" lvl="1" indent="-285750" algn="just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1900" dirty="0"/>
              <a:t>Em 2012 elas eram </a:t>
            </a:r>
            <a:r>
              <a:rPr lang="pt-BR" sz="1900" b="1" dirty="0">
                <a:solidFill>
                  <a:srgbClr val="002060"/>
                </a:solidFill>
              </a:rPr>
              <a:t>38%</a:t>
            </a:r>
            <a:r>
              <a:rPr lang="pt-BR" sz="1900" dirty="0"/>
              <a:t> das trabalhadoras domésticas e em 2021, </a:t>
            </a:r>
            <a:r>
              <a:rPr lang="pt-BR" sz="1900" b="1" dirty="0">
                <a:solidFill>
                  <a:srgbClr val="002060"/>
                </a:solidFill>
              </a:rPr>
              <a:t>45%</a:t>
            </a:r>
            <a:endParaRPr lang="pt-PT" sz="1900" b="1" dirty="0">
              <a:solidFill>
                <a:srgbClr val="00206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4322DD2-2A9A-59C7-81C7-C757B58B946A}"/>
              </a:ext>
            </a:extLst>
          </p:cNvPr>
          <p:cNvSpPr txBox="1"/>
          <p:nvPr/>
        </p:nvSpPr>
        <p:spPr>
          <a:xfrm>
            <a:off x="579863" y="2300456"/>
            <a:ext cx="32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61E98DB-EE03-2790-157F-4EA0E0BE5953}"/>
              </a:ext>
            </a:extLst>
          </p:cNvPr>
          <p:cNvSpPr txBox="1"/>
          <p:nvPr/>
        </p:nvSpPr>
        <p:spPr>
          <a:xfrm>
            <a:off x="601484" y="2879900"/>
            <a:ext cx="32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E4B74C75-B2E6-AA38-339C-8EA48C52E1E1}"/>
              </a:ext>
            </a:extLst>
          </p:cNvPr>
          <p:cNvSpPr txBox="1"/>
          <p:nvPr/>
        </p:nvSpPr>
        <p:spPr>
          <a:xfrm>
            <a:off x="583406" y="3493397"/>
            <a:ext cx="32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3E07236-1C0F-B2A0-3173-71B221FFEB34}"/>
              </a:ext>
            </a:extLst>
          </p:cNvPr>
          <p:cNvSpPr txBox="1"/>
          <p:nvPr/>
        </p:nvSpPr>
        <p:spPr>
          <a:xfrm>
            <a:off x="601483" y="4058882"/>
            <a:ext cx="32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00F16AA2-EA1E-7E6A-D6DB-9D84D0BCC4A0}"/>
              </a:ext>
            </a:extLst>
          </p:cNvPr>
          <p:cNvSpPr txBox="1"/>
          <p:nvPr/>
        </p:nvSpPr>
        <p:spPr>
          <a:xfrm>
            <a:off x="611283" y="4656161"/>
            <a:ext cx="32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DBCC0C3-7C79-0ED1-22D1-A6C71FC7AF78}"/>
              </a:ext>
            </a:extLst>
          </p:cNvPr>
          <p:cNvSpPr txBox="1"/>
          <p:nvPr/>
        </p:nvSpPr>
        <p:spPr>
          <a:xfrm>
            <a:off x="611283" y="5202668"/>
            <a:ext cx="322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8758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898743" y="5852004"/>
            <a:ext cx="2293257" cy="46900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2906574-4FF0-E94F-C2FF-966753B587E6}"/>
              </a:ext>
            </a:extLst>
          </p:cNvPr>
          <p:cNvSpPr/>
          <p:nvPr/>
        </p:nvSpPr>
        <p:spPr>
          <a:xfrm>
            <a:off x="6096000" y="1749611"/>
            <a:ext cx="5662970" cy="410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4D4359D-C42F-282F-CB38-1971366B7B1F}"/>
              </a:ext>
            </a:extLst>
          </p:cNvPr>
          <p:cNvSpPr txBox="1"/>
          <p:nvPr/>
        </p:nvSpPr>
        <p:spPr>
          <a:xfrm>
            <a:off x="123255" y="1496987"/>
            <a:ext cx="5995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cs typeface="Times New Roman" panose="02020603050405020304" pitchFamily="18" charset="0"/>
              </a:rPr>
              <a:t>Gráfico 2 – Distribuição das trabalhadoras domésticas de 18 anos ou mais de idade por carteira assinada e contribuição à previdência, segundo tipo de vínculo. Brasil 2021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33D7097-A485-06CA-5E5C-1EA10EDFCDA0}"/>
              </a:ext>
            </a:extLst>
          </p:cNvPr>
          <p:cNvSpPr txBox="1"/>
          <p:nvPr/>
        </p:nvSpPr>
        <p:spPr>
          <a:xfrm>
            <a:off x="208025" y="6013945"/>
            <a:ext cx="5826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PNAD Contínua</a:t>
            </a:r>
          </a:p>
          <a:p>
            <a:endParaRPr lang="pt-BR" sz="1100" dirty="0"/>
          </a:p>
        </p:txBody>
      </p:sp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123255" y="318320"/>
            <a:ext cx="10030147" cy="1001986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200" b="1" dirty="0">
                <a:latin typeface="+mn-lt"/>
                <a:cs typeface="Times New Roman" panose="02020603050405020304" pitchFamily="18" charset="0"/>
              </a:rPr>
              <a:t>Desafio 1. A informalidade e a desproteção social</a:t>
            </a:r>
            <a:endParaRPr lang="pt-BR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247E9614-E575-FAE3-D282-A93477703A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586457"/>
              </p:ext>
            </p:extLst>
          </p:nvPr>
        </p:nvGraphicFramePr>
        <p:xfrm>
          <a:off x="296713" y="2272831"/>
          <a:ext cx="6126276" cy="374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F75DB38-EA6A-D8B9-B271-0C2432DAB152}"/>
              </a:ext>
            </a:extLst>
          </p:cNvPr>
          <p:cNvSpPr txBox="1"/>
          <p:nvPr/>
        </p:nvSpPr>
        <p:spPr>
          <a:xfrm>
            <a:off x="6684555" y="1420021"/>
            <a:ext cx="529093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2060"/>
                </a:solidFill>
              </a:rPr>
              <a:t>93% das diaristas e 60% </a:t>
            </a:r>
            <a:r>
              <a:rPr lang="pt-BR" dirty="0">
                <a:solidFill>
                  <a:schemeClr val="tx1"/>
                </a:solidFill>
              </a:rPr>
              <a:t>das mensalistas não possuem </a:t>
            </a:r>
            <a:r>
              <a:rPr lang="pt-BR" b="1" dirty="0">
                <a:solidFill>
                  <a:srgbClr val="002060"/>
                </a:solidFill>
              </a:rPr>
              <a:t>carteira</a:t>
            </a:r>
            <a:r>
              <a:rPr lang="pt-BR" dirty="0">
                <a:solidFill>
                  <a:schemeClr val="tx1"/>
                </a:solidFill>
              </a:rPr>
              <a:t> de trabalho assinada 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dirty="0"/>
              <a:t>A carteira assinada garante </a:t>
            </a:r>
            <a:r>
              <a:rPr lang="pt-BR" b="1" dirty="0">
                <a:solidFill>
                  <a:srgbClr val="002060"/>
                </a:solidFill>
              </a:rPr>
              <a:t>direitos previdenciários e trabalhistas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dirty="0"/>
              <a:t>Pouco mais de </a:t>
            </a:r>
            <a:r>
              <a:rPr lang="pt-BR" b="1" dirty="0">
                <a:solidFill>
                  <a:srgbClr val="002060"/>
                </a:solidFill>
              </a:rPr>
              <a:t>22% das diaristas e 47% </a:t>
            </a:r>
            <a:r>
              <a:rPr lang="pt-BR" dirty="0"/>
              <a:t>das mensalistas contribuem para a </a:t>
            </a:r>
            <a:r>
              <a:rPr lang="pt-BR" b="1" dirty="0">
                <a:solidFill>
                  <a:srgbClr val="002060"/>
                </a:solidFill>
              </a:rPr>
              <a:t>previdência social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dirty="0"/>
              <a:t>É possível contribuir à previdência sem carteira assinada, enquanto </a:t>
            </a:r>
            <a:r>
              <a:rPr lang="pt-BR" b="1" dirty="0">
                <a:solidFill>
                  <a:srgbClr val="002060"/>
                </a:solidFill>
              </a:rPr>
              <a:t>contribuinte individual</a:t>
            </a:r>
            <a:r>
              <a:rPr lang="pt-BR" dirty="0"/>
              <a:t> (autônoma) ou MEI</a:t>
            </a:r>
          </a:p>
          <a:p>
            <a:pPr marL="742950" lvl="1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dirty="0"/>
              <a:t>Isso retira o papel do empregador na garantia de proteção social e torna  a proteção social uma </a:t>
            </a:r>
            <a:r>
              <a:rPr lang="pt-BR" b="1" dirty="0">
                <a:solidFill>
                  <a:srgbClr val="002060"/>
                </a:solidFill>
              </a:rPr>
              <a:t>responsabilidade individual</a:t>
            </a:r>
          </a:p>
          <a:p>
            <a:endParaRPr lang="pt-PT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E3374EE-6230-869E-990D-F9F4CB29D54F}"/>
              </a:ext>
            </a:extLst>
          </p:cNvPr>
          <p:cNvSpPr/>
          <p:nvPr/>
        </p:nvSpPr>
        <p:spPr>
          <a:xfrm>
            <a:off x="6716122" y="1638626"/>
            <a:ext cx="5113483" cy="42039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20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2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898743" y="6147618"/>
            <a:ext cx="2293257" cy="46900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2906574-4FF0-E94F-C2FF-966753B587E6}"/>
              </a:ext>
            </a:extLst>
          </p:cNvPr>
          <p:cNvSpPr/>
          <p:nvPr/>
        </p:nvSpPr>
        <p:spPr>
          <a:xfrm>
            <a:off x="1715690" y="3865192"/>
            <a:ext cx="6768141" cy="4911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tabLst>
                <a:tab pos="363538" algn="l"/>
              </a:tabLst>
            </a:pPr>
            <a:endParaRPr lang="pt-BR" sz="1900" dirty="0">
              <a:solidFill>
                <a:schemeClr val="tx1"/>
              </a:solidFill>
            </a:endParaRPr>
          </a:p>
          <a:p>
            <a:pPr lvl="1" algn="just">
              <a:buClr>
                <a:srgbClr val="C00000"/>
              </a:buClr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123255" y="318320"/>
            <a:ext cx="10515437" cy="1001986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800" b="1" dirty="0">
                <a:latin typeface="+mn-lt"/>
                <a:cs typeface="Times New Roman" panose="02020603050405020304" pitchFamily="18" charset="0"/>
              </a:rPr>
              <a:t>Desafio 2. O </a:t>
            </a:r>
            <a:r>
              <a:rPr lang="pt-BR" sz="3800" b="1" dirty="0">
                <a:cs typeface="Times New Roman" panose="02020603050405020304" pitchFamily="18" charset="0"/>
              </a:rPr>
              <a:t>envelhecimento da categoria</a:t>
            </a:r>
            <a:endParaRPr lang="pt-BR" sz="3800" dirty="0">
              <a:solidFill>
                <a:schemeClr val="bg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209713B4-8464-3E45-AC43-8E730DE9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24" y="2226567"/>
            <a:ext cx="13196042" cy="67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E6A64E1-D5D0-553D-FD34-5E9B191ECD36}"/>
              </a:ext>
            </a:extLst>
          </p:cNvPr>
          <p:cNvSpPr txBox="1"/>
          <p:nvPr/>
        </p:nvSpPr>
        <p:spPr>
          <a:xfrm>
            <a:off x="236164" y="1701206"/>
            <a:ext cx="6954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Gráfico 3: Distribuição das trabalhadoras domésticas de 16 anos ou mais de idade, por faixas etárias – Brasil 1995 a 2021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F18BB10-0F5F-1471-F70E-453D02289619}"/>
              </a:ext>
            </a:extLst>
          </p:cNvPr>
          <p:cNvSpPr txBox="1"/>
          <p:nvPr/>
        </p:nvSpPr>
        <p:spPr>
          <a:xfrm>
            <a:off x="236165" y="6016813"/>
            <a:ext cx="69549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100" dirty="0"/>
              <a:t>Fonte: Pnad anual e Pnad contínua </a:t>
            </a:r>
          </a:p>
          <a:p>
            <a:r>
              <a:rPr lang="pt-PT" sz="1100" dirty="0"/>
              <a:t>Nota: dados da PNAD anual e PNAD contínua não são perfeitamente comparáveis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CA63FA8-4DA3-580C-656D-E2731E050E97}"/>
              </a:ext>
            </a:extLst>
          </p:cNvPr>
          <p:cNvSpPr txBox="1"/>
          <p:nvPr/>
        </p:nvSpPr>
        <p:spPr>
          <a:xfrm>
            <a:off x="7548103" y="2090172"/>
            <a:ext cx="4171566" cy="30008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100" dirty="0"/>
              <a:t>Movimento de </a:t>
            </a:r>
            <a:r>
              <a:rPr lang="pt-PT" sz="2100" b="1" dirty="0">
                <a:solidFill>
                  <a:srgbClr val="002060"/>
                </a:solidFill>
              </a:rPr>
              <a:t>saída das jovens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100" dirty="0"/>
              <a:t>O </a:t>
            </a:r>
            <a:r>
              <a:rPr lang="pt-PT" sz="2100" b="1" dirty="0">
                <a:solidFill>
                  <a:srgbClr val="002060"/>
                </a:solidFill>
              </a:rPr>
              <a:t>envelhecimento</a:t>
            </a:r>
            <a:r>
              <a:rPr lang="pt-PT" sz="2100" dirty="0"/>
              <a:t> da categoria é um alerta para a importância do tema das aposentadorias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100" dirty="0"/>
              <a:t>A </a:t>
            </a:r>
            <a:r>
              <a:rPr lang="pt-PT" sz="2100" b="1" dirty="0">
                <a:solidFill>
                  <a:srgbClr val="002060"/>
                </a:solidFill>
              </a:rPr>
              <a:t>intensificação</a:t>
            </a:r>
            <a:r>
              <a:rPr lang="pt-PT" sz="2100" dirty="0"/>
              <a:t> do trabalho aponta para a necessidade de considerar, ainda, benefícios como </a:t>
            </a:r>
            <a:r>
              <a:rPr lang="pt-PT" sz="2100" b="1" dirty="0">
                <a:solidFill>
                  <a:srgbClr val="002060"/>
                </a:solidFill>
              </a:rPr>
              <a:t>auxílio-doença e aposentadoria por invalidez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F64C22E-16DF-8F40-2992-CF7296D9D002}"/>
              </a:ext>
            </a:extLst>
          </p:cNvPr>
          <p:cNvSpPr/>
          <p:nvPr/>
        </p:nvSpPr>
        <p:spPr>
          <a:xfrm>
            <a:off x="7487847" y="1993593"/>
            <a:ext cx="4171566" cy="31700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C9F71D90-CA43-4594-133B-CC1AB4809D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552585"/>
              </p:ext>
            </p:extLst>
          </p:nvPr>
        </p:nvGraphicFramePr>
        <p:xfrm>
          <a:off x="236165" y="2249813"/>
          <a:ext cx="6610684" cy="362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93131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2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898743" y="6290870"/>
            <a:ext cx="2293257" cy="46900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2906574-4FF0-E94F-C2FF-966753B587E6}"/>
              </a:ext>
            </a:extLst>
          </p:cNvPr>
          <p:cNvSpPr/>
          <p:nvPr/>
        </p:nvSpPr>
        <p:spPr>
          <a:xfrm>
            <a:off x="1715690" y="3865192"/>
            <a:ext cx="6768141" cy="4911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tabLst>
                <a:tab pos="363538" algn="l"/>
              </a:tabLst>
            </a:pPr>
            <a:endParaRPr lang="pt-BR" sz="1900" dirty="0">
              <a:solidFill>
                <a:schemeClr val="tx1"/>
              </a:solidFill>
            </a:endParaRPr>
          </a:p>
          <a:p>
            <a:pPr lvl="1" algn="just">
              <a:buClr>
                <a:srgbClr val="C00000"/>
              </a:buClr>
              <a:tabLst>
                <a:tab pos="363538" algn="l"/>
              </a:tabLs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123255" y="195943"/>
            <a:ext cx="10560296" cy="1124363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3800" b="1" dirty="0">
                <a:latin typeface="+mn-lt"/>
                <a:cs typeface="Times New Roman" panose="02020603050405020304" pitchFamily="18" charset="0"/>
              </a:rPr>
              <a:t>Desafio 3. Regras previdenciárias incompatíveis com a realidade da categoria</a:t>
            </a:r>
            <a:endParaRPr lang="pt-BR" sz="3800" dirty="0">
              <a:solidFill>
                <a:schemeClr val="bg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209713B4-8464-3E45-AC43-8E730DE9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24" y="2226567"/>
            <a:ext cx="13196042" cy="67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E6A64E1-D5D0-553D-FD34-5E9B191ECD36}"/>
              </a:ext>
            </a:extLst>
          </p:cNvPr>
          <p:cNvSpPr txBox="1"/>
          <p:nvPr/>
        </p:nvSpPr>
        <p:spPr>
          <a:xfrm>
            <a:off x="267514" y="1320306"/>
            <a:ext cx="11801231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PT" sz="2400" dirty="0"/>
              <a:t>Tempo de contribuição e idade para ser elegível à aposentadoria</a:t>
            </a:r>
          </a:p>
          <a:p>
            <a:pPr marL="800100" lvl="1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PT" sz="2400" dirty="0"/>
              <a:t>Para </a:t>
            </a:r>
            <a:r>
              <a:rPr lang="pt-PT" sz="2400" b="1" dirty="0">
                <a:solidFill>
                  <a:srgbClr val="002060"/>
                </a:solidFill>
              </a:rPr>
              <a:t>mulheres</a:t>
            </a:r>
            <a:r>
              <a:rPr lang="pt-PT" sz="2400" b="1" dirty="0"/>
              <a:t> </a:t>
            </a:r>
            <a:r>
              <a:rPr lang="pt-PT" sz="2400" dirty="0"/>
              <a:t>- 62 anos de idade e </a:t>
            </a:r>
            <a:r>
              <a:rPr lang="pt-PT" sz="2400" b="1" dirty="0">
                <a:solidFill>
                  <a:srgbClr val="002060"/>
                </a:solidFill>
              </a:rPr>
              <a:t>15 anos</a:t>
            </a:r>
            <a:r>
              <a:rPr lang="pt-PT" sz="2400" b="1" dirty="0"/>
              <a:t> </a:t>
            </a:r>
            <a:r>
              <a:rPr lang="pt-PT" sz="2400" dirty="0"/>
              <a:t>de </a:t>
            </a:r>
            <a:r>
              <a:rPr lang="pt-PT" sz="2400" b="1" dirty="0"/>
              <a:t>con</a:t>
            </a:r>
            <a:r>
              <a:rPr lang="pt-PT" sz="2400" b="1" dirty="0">
                <a:solidFill>
                  <a:srgbClr val="002060"/>
                </a:solidFill>
              </a:rPr>
              <a:t>tribuição</a:t>
            </a:r>
            <a:r>
              <a:rPr lang="pt-PT" sz="2400" dirty="0">
                <a:solidFill>
                  <a:srgbClr val="002060"/>
                </a:solidFill>
              </a:rPr>
              <a:t>*</a:t>
            </a:r>
          </a:p>
          <a:p>
            <a:pPr marL="800100" lvl="1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PT" sz="2400" dirty="0"/>
              <a:t>Necessidade de contribuição </a:t>
            </a:r>
            <a:r>
              <a:rPr lang="pt-PT" sz="2400" u="sng" dirty="0"/>
              <a:t>estável</a:t>
            </a:r>
            <a:r>
              <a:rPr lang="pt-PT" sz="2400" dirty="0"/>
              <a:t> por </a:t>
            </a:r>
            <a:r>
              <a:rPr lang="pt-PT" sz="2400" b="1" dirty="0">
                <a:solidFill>
                  <a:srgbClr val="002060"/>
                </a:solidFill>
              </a:rPr>
              <a:t>15 anos </a:t>
            </a:r>
            <a:r>
              <a:rPr lang="pt-PT" sz="2400" dirty="0"/>
              <a:t>para uma categoria com </a:t>
            </a:r>
            <a:r>
              <a:rPr lang="pt-PT" sz="2400" b="1" dirty="0">
                <a:solidFill>
                  <a:srgbClr val="002060"/>
                </a:solidFill>
              </a:rPr>
              <a:t>muita informalidade</a:t>
            </a:r>
            <a:r>
              <a:rPr lang="pt-PT" sz="2400" dirty="0"/>
              <a:t>, que remunera </a:t>
            </a:r>
            <a:r>
              <a:rPr lang="pt-PT" sz="2400" b="1" dirty="0">
                <a:solidFill>
                  <a:srgbClr val="002060"/>
                </a:solidFill>
              </a:rPr>
              <a:t>mal</a:t>
            </a:r>
            <a:r>
              <a:rPr lang="pt-PT" sz="2400" dirty="0"/>
              <a:t>, em um contexto de </a:t>
            </a:r>
            <a:r>
              <a:rPr lang="pt-PT" sz="2400" b="1" dirty="0">
                <a:solidFill>
                  <a:srgbClr val="002060"/>
                </a:solidFill>
              </a:rPr>
              <a:t>crises</a:t>
            </a:r>
            <a:r>
              <a:rPr lang="pt-PT" sz="2400" b="1" dirty="0"/>
              <a:t> </a:t>
            </a:r>
            <a:r>
              <a:rPr lang="pt-PT" sz="2400" dirty="0"/>
              <a:t>sociais e econômicas</a:t>
            </a:r>
          </a:p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PT" sz="2400" dirty="0"/>
              <a:t>A inegibilidade das trabalhadoras domésticas para a proteção social pressiona o orçamento da </a:t>
            </a:r>
            <a:r>
              <a:rPr lang="pt-PT" sz="2400" b="1" dirty="0">
                <a:solidFill>
                  <a:srgbClr val="002060"/>
                </a:solidFill>
              </a:rPr>
              <a:t>assistência social</a:t>
            </a:r>
            <a:r>
              <a:rPr lang="pt-PT" sz="2400" b="1" dirty="0"/>
              <a:t> </a:t>
            </a:r>
            <a:r>
              <a:rPr lang="pt-PT" sz="2400" dirty="0"/>
              <a:t>(ex. BPC) – Necessidade de uma visão integrativa do orçamento da seguridade social</a:t>
            </a:r>
          </a:p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342900" indent="-34290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t-PT" sz="2400" dirty="0"/>
              <a:t>As regras previdenciárias precisam ser pensadas em relação às </a:t>
            </a:r>
            <a:r>
              <a:rPr lang="pt-PT" sz="2400" b="1" dirty="0">
                <a:solidFill>
                  <a:srgbClr val="002060"/>
                </a:solidFill>
              </a:rPr>
              <a:t>especificidades da categoria </a:t>
            </a:r>
            <a:r>
              <a:rPr lang="pt-PT" sz="2400" dirty="0"/>
              <a:t>e a </a:t>
            </a:r>
            <a:r>
              <a:rPr lang="pt-PT" sz="2400" b="1" dirty="0">
                <a:solidFill>
                  <a:srgbClr val="002060"/>
                </a:solidFill>
              </a:rPr>
              <a:t>necessidade de ampliar sua proteção social </a:t>
            </a:r>
            <a:r>
              <a:rPr lang="pt-PT" sz="2400" dirty="0"/>
              <a:t>(</a:t>
            </a:r>
            <a:r>
              <a:rPr lang="pt-PT" sz="2400" b="1" dirty="0">
                <a:solidFill>
                  <a:srgbClr val="002060"/>
                </a:solidFill>
              </a:rPr>
              <a:t>alternativas que podem ser debatidas:</a:t>
            </a:r>
            <a:r>
              <a:rPr lang="pt-PT" sz="2400" dirty="0"/>
              <a:t> redução de idade ou de tempo de contribuição, além de meios de prova da condição de trabalhadora doméstica para além da contribuição)</a:t>
            </a:r>
            <a:endParaRPr lang="pt-PT" sz="2000" dirty="0"/>
          </a:p>
          <a:p>
            <a:pPr algn="just"/>
            <a:endParaRPr lang="pt-PT" sz="1500" dirty="0"/>
          </a:p>
          <a:p>
            <a:pPr algn="just"/>
            <a:r>
              <a:rPr lang="pt-PT" sz="1500" dirty="0"/>
              <a:t>* Existem regras de transição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21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907223" y="5926149"/>
            <a:ext cx="2038734" cy="41695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507236" y="2383757"/>
            <a:ext cx="6775268" cy="41979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tângulo Arredondado 7">
            <a:extLst>
              <a:ext uri="{FF2B5EF4-FFF2-40B4-BE49-F238E27FC236}">
                <a16:creationId xmlns:a16="http://schemas.microsoft.com/office/drawing/2014/main" xmlns="" id="{1F329B4D-EFEB-3454-CC5D-FE8A7C28F1CE}"/>
              </a:ext>
            </a:extLst>
          </p:cNvPr>
          <p:cNvSpPr/>
          <p:nvPr/>
        </p:nvSpPr>
        <p:spPr>
          <a:xfrm>
            <a:off x="0" y="276283"/>
            <a:ext cx="9535886" cy="1136273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Trabalho doméstico remunerado e políticas de cuidado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2F764965-6A69-50ED-4365-F905BC845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257185"/>
              </p:ext>
            </p:extLst>
          </p:nvPr>
        </p:nvGraphicFramePr>
        <p:xfrm>
          <a:off x="502223" y="1688839"/>
          <a:ext cx="10424367" cy="409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694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dd457eb-4d86-4945-b1f7-25673cf7dcbb">
      <UserInfo>
        <DisplayName>Lais Wendel Abramo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2F5535DC5AB6B4BB9D8A0219BD569BA" ma:contentTypeVersion="4" ma:contentTypeDescription="Crie um novo documento." ma:contentTypeScope="" ma:versionID="f721a6719ee6e2f179928f555d5d367c">
  <xsd:schema xmlns:xsd="http://www.w3.org/2001/XMLSchema" xmlns:xs="http://www.w3.org/2001/XMLSchema" xmlns:p="http://schemas.microsoft.com/office/2006/metadata/properties" xmlns:ns2="aa250657-c4d2-4db5-acb6-986602c9c85f" xmlns:ns3="6dd457eb-4d86-4945-b1f7-25673cf7dcbb" targetNamespace="http://schemas.microsoft.com/office/2006/metadata/properties" ma:root="true" ma:fieldsID="fdb647ccb2dc55520c62d55fe14e767e" ns2:_="" ns3:_="">
    <xsd:import namespace="aa250657-c4d2-4db5-acb6-986602c9c85f"/>
    <xsd:import namespace="6dd457eb-4d86-4945-b1f7-25673cf7dc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50657-c4d2-4db5-acb6-986602c9c8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457eb-4d86-4945-b1f7-25673cf7dc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F891DB-E38E-4B8C-BE3F-892E2057C3B0}">
  <ds:schemaRefs>
    <ds:schemaRef ds:uri="6dd457eb-4d86-4945-b1f7-25673cf7dcb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aa250657-c4d2-4db5-acb6-986602c9c85f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3CA5B67-8B53-476E-9438-1258CC15DA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9415BA-5C2C-4E0F-9002-A8FE975B5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250657-c4d2-4db5-acb6-986602c9c85f"/>
    <ds:schemaRef ds:uri="6dd457eb-4d86-4945-b1f7-25673cf7dc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4061</TotalTime>
  <Words>853</Words>
  <Application>Microsoft Office PowerPoint</Application>
  <PresentationFormat>Widescreen</PresentationFormat>
  <Paragraphs>91</Paragraphs>
  <Slides>10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Times New Roman</vt:lpstr>
      <vt:lpstr>Calibri Light</vt:lpstr>
      <vt:lpstr>Arial</vt:lpstr>
      <vt:lpstr>Bahnschrift</vt:lpstr>
      <vt:lpstr>Arial Rounded MT Bold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Martins da Costa Vidal</dc:creator>
  <cp:lastModifiedBy>Milena Martins Alves</cp:lastModifiedBy>
  <cp:revision>134</cp:revision>
  <cp:lastPrinted>2023-05-03T20:15:11Z</cp:lastPrinted>
  <dcterms:created xsi:type="dcterms:W3CDTF">2023-01-25T17:53:38Z</dcterms:created>
  <dcterms:modified xsi:type="dcterms:W3CDTF">2023-05-23T12:40:21Z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0x01010002F5535DC5AB6B4BB9D8A0219BD569BA</vt:lpwstr>
  </property>
</Properties>
</file>