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E7868-F31E-B082-FB62-58CC9F0C8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Audiência Pública</a:t>
            </a:r>
            <a:br>
              <a:rPr lang="pt-BR" dirty="0"/>
            </a:br>
            <a:r>
              <a:rPr lang="pt-BR" sz="5600" dirty="0"/>
              <a:t>Tema: a criação de centros de terapia assistida no SUS.</a:t>
            </a:r>
            <a:br>
              <a:rPr lang="pt-BR" sz="5600" dirty="0"/>
            </a:br>
            <a:r>
              <a:rPr lang="pt-BR" sz="4400" dirty="0"/>
              <a:t>Câmara dos Deputados – Deputado Zé Silva (SD/MG)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DCD373-9A1F-BC1A-74B4-7BA205143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5219832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Apresentação: Dr Andre Hayata</a:t>
            </a:r>
          </a:p>
          <a:p>
            <a:pPr algn="ctr"/>
            <a:r>
              <a:rPr lang="pt-BR" dirty="0"/>
              <a:t>Sociedade Brasileira de Reumatologia</a:t>
            </a:r>
          </a:p>
        </p:txBody>
      </p:sp>
    </p:spTree>
    <p:extLst>
      <p:ext uri="{BB962C8B-B14F-4D97-AF65-F5344CB8AC3E}">
        <p14:creationId xmlns:p14="http://schemas.microsoft.com/office/powerpoint/2010/main" val="401217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0CB26-6F22-4ACD-3662-C9C6DEA8F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DOENÇAS IMUNOMEDIADAS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A22C257-BDD7-99D5-DB91-B441B0ADBB33}"/>
              </a:ext>
            </a:extLst>
          </p:cNvPr>
          <p:cNvSpPr txBox="1"/>
          <p:nvPr/>
        </p:nvSpPr>
        <p:spPr>
          <a:xfrm>
            <a:off x="1076632" y="2182761"/>
            <a:ext cx="100878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Doenças imunomediadas são patologias onde ocorre um desequilíbrio do sistema imunológico (sistema de defesa do corpo) levando ao ataque dos próprios órgãos pelo próprio sistema de defesa.</a:t>
            </a:r>
          </a:p>
          <a:p>
            <a:endParaRPr lang="pt-BR" dirty="0"/>
          </a:p>
          <a:p>
            <a:r>
              <a:rPr lang="pt-BR" dirty="0"/>
              <a:t>O sistema imune é altamente desenvolvido e de alta complexidade, portanto o seu controle envolve medicamentos que atuam diretamente no sistema imunológico, trazendo-o para normalidade.</a:t>
            </a:r>
          </a:p>
          <a:p>
            <a:endParaRPr lang="pt-BR" dirty="0"/>
          </a:p>
          <a:p>
            <a:r>
              <a:rPr lang="pt-BR" dirty="0"/>
              <a:t>Como o sistema imunológico tem diversas maneiras de controle do processo imunológico e inflamatório, o tratamento torna-se bastante complexo e muitas vezes necessitando uso de combinações de medicamentos para atuarem em conjunto.</a:t>
            </a:r>
          </a:p>
          <a:p>
            <a:endParaRPr lang="pt-BR" dirty="0"/>
          </a:p>
          <a:p>
            <a:r>
              <a:rPr lang="pt-BR" dirty="0"/>
              <a:t>Um grande avanço para o tratamento dessas doenças foi conquistado com o desenvolvimento de medicamentos imunobiológicos.</a:t>
            </a:r>
          </a:p>
        </p:txBody>
      </p:sp>
    </p:spTree>
    <p:extLst>
      <p:ext uri="{BB962C8B-B14F-4D97-AF65-F5344CB8AC3E}">
        <p14:creationId xmlns:p14="http://schemas.microsoft.com/office/powerpoint/2010/main" val="383184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14436-25C3-A1F6-3101-17F1B416C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medicamento IMUNOBIOLÓGICO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2204033-9AD2-2FB5-20EF-8FA84EA89B4F}"/>
              </a:ext>
            </a:extLst>
          </p:cNvPr>
          <p:cNvSpPr txBox="1"/>
          <p:nvPr/>
        </p:nvSpPr>
        <p:spPr>
          <a:xfrm>
            <a:off x="1076632" y="2182761"/>
            <a:ext cx="100878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Medicamento IMUNOBIOLÓGICO, como o próprio nome diz, são remédios desenvolvidos a partir de biotecnologia, altamente tecnológica que exige diversos passos para o desenvolvimento, fabricação e produção. Envolve células vivas para a sua produção.</a:t>
            </a:r>
          </a:p>
          <a:p>
            <a:endParaRPr lang="pt-BR" dirty="0"/>
          </a:p>
          <a:p>
            <a:r>
              <a:rPr lang="pt-BR" dirty="0"/>
              <a:t>Os IMUNOBIOLÓGICOS atuam em pontos específicos dentro da cadeia do sistema imunológico, corrigindo, alterando ou eliminando pontos críticos que se romperam e levaram à doença.</a:t>
            </a:r>
          </a:p>
          <a:p>
            <a:endParaRPr lang="pt-BR" dirty="0"/>
          </a:p>
          <a:p>
            <a:r>
              <a:rPr lang="pt-BR" dirty="0"/>
              <a:t>Em geral, essas medicações devem ser acondicionadas de forma especial, conhecidas como rede de cadeia fria pois a armazenagem deve ser em baixa temperatura (4 a 8 graus). A aplicação requer conhecimento mínimo de segurança.</a:t>
            </a:r>
          </a:p>
          <a:p>
            <a:endParaRPr lang="pt-BR" dirty="0"/>
          </a:p>
          <a:p>
            <a:r>
              <a:rPr lang="pt-BR" dirty="0"/>
              <a:t>Existem dois tipos de aplicação de IMUNOBIOLÓGICOS: Subcutâneo e Infusional.</a:t>
            </a:r>
          </a:p>
        </p:txBody>
      </p:sp>
    </p:spTree>
    <p:extLst>
      <p:ext uri="{BB962C8B-B14F-4D97-AF65-F5344CB8AC3E}">
        <p14:creationId xmlns:p14="http://schemas.microsoft.com/office/powerpoint/2010/main" val="410279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7CE7E-4A68-8A7C-5BCE-838B89056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Terapia Assistida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42C5AD6-D397-941F-9894-88E581E1EB47}"/>
              </a:ext>
            </a:extLst>
          </p:cNvPr>
          <p:cNvSpPr txBox="1"/>
          <p:nvPr/>
        </p:nvSpPr>
        <p:spPr>
          <a:xfrm>
            <a:off x="1052051" y="1152983"/>
            <a:ext cx="1008789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Medicamentos que requerem cuidados especiais para armazenamento e aplicação necessitam equipe treinada para:</a:t>
            </a:r>
          </a:p>
          <a:p>
            <a:endParaRPr lang="pt-BR" dirty="0"/>
          </a:p>
          <a:p>
            <a:r>
              <a:rPr lang="pt-BR" dirty="0"/>
              <a:t>Correta aplicação e manuseio dos medicamentos</a:t>
            </a:r>
          </a:p>
          <a:p>
            <a:r>
              <a:rPr lang="pt-BR" dirty="0"/>
              <a:t>Diminuir riscos de reações adversas (processos locais, ou sistêmicos)</a:t>
            </a:r>
          </a:p>
          <a:p>
            <a:r>
              <a:rPr lang="pt-BR" dirty="0"/>
              <a:t>Uso racional e evitar desperdícios</a:t>
            </a:r>
          </a:p>
          <a:p>
            <a:r>
              <a:rPr lang="pt-BR" dirty="0"/>
              <a:t>Controle adequado dos indicadores para avaliar a efetividade do tratamento</a:t>
            </a:r>
          </a:p>
          <a:p>
            <a:endParaRPr lang="pt-BR" dirty="0"/>
          </a:p>
          <a:p>
            <a:r>
              <a:rPr lang="pt-BR" dirty="0"/>
              <a:t>Atualmente, apenas as medicações que necessitam aplicação endovenosa (infusional) são atendidas nos centros de terapia assistida.</a:t>
            </a:r>
          </a:p>
          <a:p>
            <a:endParaRPr lang="pt-BR" dirty="0"/>
          </a:p>
          <a:p>
            <a:r>
              <a:rPr lang="pt-BR" dirty="0"/>
              <a:t>Os pacientes que tem sua medicação fornecida pelo SUS, contam com os programas de suporte ao paciente para conseguirem realizar suas infusões dos medicamentos. Isso é realizado com o apoio da indústria farmacêutica fabricante dos produtos em comum acordo com o MS, sem contrato firmado.</a:t>
            </a:r>
          </a:p>
          <a:p>
            <a:endParaRPr lang="pt-BR" dirty="0"/>
          </a:p>
          <a:p>
            <a:r>
              <a:rPr lang="pt-BR" dirty="0"/>
              <a:t>Com a introdução dos medicamentos Biossimilares, quebra de patente e processos de transferência de tecnologia (PDP), as indústria cortaram os subsídios de </a:t>
            </a:r>
            <a:r>
              <a:rPr lang="pt-BR" dirty="0" err="1"/>
              <a:t>aopio</a:t>
            </a:r>
            <a:r>
              <a:rPr lang="pt-BR" dirty="0"/>
              <a:t> aos programas de suporte e os pacientes tiveram que assumir os custos do tratamento.</a:t>
            </a:r>
          </a:p>
        </p:txBody>
      </p:sp>
    </p:spTree>
    <p:extLst>
      <p:ext uri="{BB962C8B-B14F-4D97-AF65-F5344CB8AC3E}">
        <p14:creationId xmlns:p14="http://schemas.microsoft.com/office/powerpoint/2010/main" val="141534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8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4" name="Picture 10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6" name="Oval 12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7" name="Picture 14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8" name="Picture 16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9" name="Rectangle 18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7EB165C-122B-904B-DFA6-F9428B1C0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279" y="1325880"/>
            <a:ext cx="3344020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TEDNDÊNCIA DE UTILIZAÇÃO DOS IMUNOBIOLÓGICOS EM DOENÇAS IMUNOMEDIADAS</a:t>
            </a: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Imagem 3" descr="Gráfico, Gráfico de linhas&#10;&#10;Descrição gerada automaticamente">
            <a:extLst>
              <a:ext uri="{FF2B5EF4-FFF2-40B4-BE49-F238E27FC236}">
                <a16:creationId xmlns:a16="http://schemas.microsoft.com/office/drawing/2014/main" id="{FFD5295D-7855-B888-646F-5448C30B6D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5392" y="1478320"/>
            <a:ext cx="6275584" cy="390655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508599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9C95D7C-31EC-7723-EE94-5A098DD2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279" y="1325880"/>
            <a:ext cx="3344020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TENDENCIA PRESCRITIVA DOS IMUNOBIOLOGICOS EM DOENÇAS REUMÁTICAS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" name="Imagem 2" descr="Gráfico, Gráfico de linhas&#10;&#10;Descrição gerada automaticamente">
            <a:extLst>
              <a:ext uri="{FF2B5EF4-FFF2-40B4-BE49-F238E27FC236}">
                <a16:creationId xmlns:a16="http://schemas.microsoft.com/office/drawing/2014/main" id="{505EA9E1-BABF-238D-1323-6AD90605DA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5392" y="1478320"/>
            <a:ext cx="6275584" cy="390655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99170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0AADCC7-FBD9-9DB8-58BD-8DF74C3D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279" y="1325880"/>
            <a:ext cx="3344020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Tendencia de utilização na artrite reumatóide</a:t>
            </a: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3392B3C-B38F-F7F0-4A3C-15EE397039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5392" y="1478320"/>
            <a:ext cx="6275584" cy="390655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01902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</TotalTime>
  <Words>455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Íon</vt:lpstr>
      <vt:lpstr>Audiência Pública Tema: a criação de centros de terapia assistida no SUS. Câmara dos Deputados – Deputado Zé Silva (SD/MG)</vt:lpstr>
      <vt:lpstr>CONCEITO DE DOENÇAS IMUNOMEDIADAS</vt:lpstr>
      <vt:lpstr>Conceito de medicamento IMUNOBIOLÓGICO</vt:lpstr>
      <vt:lpstr>Conceito de Terapia Assistida</vt:lpstr>
      <vt:lpstr>TEDNDÊNCIA DE UTILIZAÇÃO DOS IMUNOBIOLÓGICOS EM DOENÇAS IMUNOMEDIADAS</vt:lpstr>
      <vt:lpstr>TENDENCIA PRESCRITIVA DOS IMUNOBIOLOGICOS EM DOENÇAS REUMÁTICAS</vt:lpstr>
      <vt:lpstr>Tendencia de utilização na artrite reumatóide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Tema: a criação de centros de terapia assistida no SUS. Câmara dos Deputados – Deputado Zé Silva (SD/MG)</dc:title>
  <dc:creator>Andre Hayata</dc:creator>
  <cp:lastModifiedBy>Andre Hayata</cp:lastModifiedBy>
  <cp:revision>1</cp:revision>
  <dcterms:created xsi:type="dcterms:W3CDTF">2023-10-30T19:36:52Z</dcterms:created>
  <dcterms:modified xsi:type="dcterms:W3CDTF">2023-10-30T20:06:36Z</dcterms:modified>
</cp:coreProperties>
</file>