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8" r:id="rId4"/>
  </p:sldMasterIdLst>
  <p:notesMasterIdLst>
    <p:notesMasterId r:id="rId28"/>
  </p:notesMasterIdLst>
  <p:sldIdLst>
    <p:sldId id="432" r:id="rId5"/>
    <p:sldId id="437" r:id="rId6"/>
    <p:sldId id="380" r:id="rId7"/>
    <p:sldId id="379" r:id="rId8"/>
    <p:sldId id="448" r:id="rId9"/>
    <p:sldId id="449" r:id="rId10"/>
    <p:sldId id="439" r:id="rId11"/>
    <p:sldId id="440" r:id="rId12"/>
    <p:sldId id="425" r:id="rId13"/>
    <p:sldId id="293" r:id="rId14"/>
    <p:sldId id="368" r:id="rId15"/>
    <p:sldId id="450" r:id="rId16"/>
    <p:sldId id="451" r:id="rId17"/>
    <p:sldId id="452" r:id="rId18"/>
    <p:sldId id="443" r:id="rId19"/>
    <p:sldId id="402" r:id="rId20"/>
    <p:sldId id="258" r:id="rId21"/>
    <p:sldId id="257" r:id="rId22"/>
    <p:sldId id="442" r:id="rId23"/>
    <p:sldId id="445" r:id="rId24"/>
    <p:sldId id="446" r:id="rId25"/>
    <p:sldId id="447" r:id="rId26"/>
    <p:sldId id="315" r:id="rId27"/>
  </p:sldIdLst>
  <p:sldSz cx="9144000" cy="5143500" type="screen16x9"/>
  <p:notesSz cx="6858000" cy="9144000"/>
  <p:embeddedFontLst>
    <p:embeddedFont>
      <p:font typeface="Gothic A1" panose="020B0604020202020204" charset="-127"/>
      <p:regular r:id="rId29"/>
      <p:bold r:id="rId30"/>
    </p:embeddedFont>
    <p:embeddedFont>
      <p:font typeface="Franklin Gothic Demi" panose="020B0703020102020204" pitchFamily="34" charset="0"/>
      <p:regular r:id="rId31"/>
      <p:italic r:id="rId32"/>
    </p:embeddedFont>
    <p:embeddedFont>
      <p:font typeface="Poppins ExtraBold" panose="00000900000000000000" pitchFamily="2" charset="0"/>
      <p:bold r:id="rId33"/>
      <p:boldItalic r:id="rId34"/>
    </p:embeddedFont>
    <p:embeddedFont>
      <p:font typeface="Roboto Condensed Light" panose="02000000000000000000" pitchFamily="2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42EE8FC-8C76-49E3-DA9E-F89AEEACA975}" name="RIBEIRO FERREIRA, Ariadne" initials="RA" userId="S::ribeiroferreiraa@unaids.org::f40005ac-fa18-40f3-8dee-08e4b779734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1B6F"/>
    <a:srgbClr val="FF3399"/>
    <a:srgbClr val="FFD966"/>
    <a:srgbClr val="4646E0"/>
    <a:srgbClr val="2255A6"/>
    <a:srgbClr val="B4499B"/>
    <a:srgbClr val="E51938"/>
    <a:srgbClr val="EC1E1E"/>
    <a:srgbClr val="13A35F"/>
    <a:srgbClr val="81B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201C9D-9979-FCF2-8C2A-9E4F65C3D881}" v="1367" dt="2024-08-05T20:01:27.515"/>
    <p1510:client id="{25687AB4-8455-BE7A-2A82-AC2249B780C6}" v="42" dt="2024-08-06T00:03:01.628"/>
    <p1510:client id="{2AE49100-5AAD-BBD4-BB90-5CC64555DDC0}" v="1" dt="2024-08-05T15:13:57.001"/>
    <p1510:client id="{2CD2F51A-A5FA-F6B9-AD26-FFCE56684D1F}" v="20" dt="2024-08-05T16:17:08.758"/>
    <p1510:client id="{3A363B0B-A809-F65E-8999-C13D6D19E889}" v="70" dt="2024-08-05T18:06:07.834"/>
    <p1510:client id="{4240BED1-DB34-75E4-F0D3-7C7A25D3DABF}" v="125" dt="2024-08-05T17:22:47.331"/>
  </p1510:revLst>
</p1510:revInfo>
</file>

<file path=ppt/tableStyles.xml><?xml version="1.0" encoding="utf-8"?>
<a:tblStyleLst xmlns:a="http://schemas.openxmlformats.org/drawingml/2006/main" def="{E0F71F53-1E9A-4D5E-BB26-75E06075FBAD}">
  <a:tblStyle styleId="{E0F71F53-1E9A-4D5E-BB26-75E06075FB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936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ce2c10d70e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ce2c10d70e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850">
              <a:solidFill>
                <a:srgbClr val="5F7D9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779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6040b062f8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6040b062f8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7653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2b705907b07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g2b705907b07_3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g2b705907b07_3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0682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2917696e2de_1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" name="Google Shape;38;g2917696e2de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78445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2" name="Google Shape;3712;gceb6577879_0_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3" name="Google Shape;3713;gceb6577879_0_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212075" y="768600"/>
            <a:ext cx="4211700" cy="32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212050" y="4139925"/>
            <a:ext cx="4171800" cy="290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Gothic A1"/>
                <a:ea typeface="Gothic A1"/>
                <a:cs typeface="Gothic A1"/>
                <a:sym typeface="Gothic A1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9825" y="-186022"/>
            <a:ext cx="3736225" cy="5559000"/>
            <a:chOff x="89825" y="-186022"/>
            <a:chExt cx="3736225" cy="5559000"/>
          </a:xfrm>
        </p:grpSpPr>
        <p:sp>
          <p:nvSpPr>
            <p:cNvPr id="12" name="Google Shape;12;p2"/>
            <p:cNvSpPr/>
            <p:nvPr/>
          </p:nvSpPr>
          <p:spPr>
            <a:xfrm rot="274079" flipH="1">
              <a:off x="1949503" y="-165485"/>
              <a:ext cx="576331" cy="55179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274079" flipH="1">
              <a:off x="763722" y="-165485"/>
              <a:ext cx="576331" cy="5517925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9825" y="219700"/>
              <a:ext cx="2307900" cy="2307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274079" flipH="1">
              <a:off x="3135285" y="-165485"/>
              <a:ext cx="576331" cy="551792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322675" y="2685200"/>
              <a:ext cx="2244900" cy="2244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-274079">
              <a:off x="2575823" y="-165485"/>
              <a:ext cx="576331" cy="55179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-274079">
              <a:off x="1390041" y="-165485"/>
              <a:ext cx="576331" cy="55179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-274079">
              <a:off x="204260" y="-165485"/>
              <a:ext cx="576331" cy="5517925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645D1-B19C-49CE-AD80-DB8DAB6F3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AA3A8-AC30-40CC-8CDE-E19A8DDBF3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95CA5-8D13-4379-8C8A-CCCE1FC68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83CD-E982-49FC-A0BF-C19756271613}" type="datetimeFigureOut">
              <a:rPr lang="en-GB" smtClean="0"/>
              <a:t>06/08/2024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AE016-9F7A-4B55-8249-F8B57AF80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611A0-F891-495E-87E4-55C53EB56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7A394-0B4A-4FA9-A794-E4104AD4DF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886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FFF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97" name="Google Shape;297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78675" y="4788050"/>
            <a:ext cx="1231725" cy="230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8076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7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838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4"/>
          <p:cNvGrpSpPr/>
          <p:nvPr/>
        </p:nvGrpSpPr>
        <p:grpSpPr>
          <a:xfrm>
            <a:off x="-7" y="328925"/>
            <a:ext cx="9144004" cy="804900"/>
            <a:chOff x="-7" y="328925"/>
            <a:chExt cx="9144004" cy="804900"/>
          </a:xfrm>
        </p:grpSpPr>
        <p:sp>
          <p:nvSpPr>
            <p:cNvPr id="44" name="Google Shape;44;p4"/>
            <p:cNvSpPr/>
            <p:nvPr/>
          </p:nvSpPr>
          <p:spPr>
            <a:xfrm>
              <a:off x="-7" y="328925"/>
              <a:ext cx="7876800" cy="8049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8130206" y="328925"/>
              <a:ext cx="253500" cy="8049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8383724" y="328925"/>
              <a:ext cx="253500" cy="804900"/>
            </a:xfrm>
            <a:prstGeom prst="rect">
              <a:avLst/>
            </a:pr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8637092" y="328925"/>
              <a:ext cx="253500" cy="804900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8890498" y="328925"/>
              <a:ext cx="253500" cy="804900"/>
            </a:xfrm>
            <a:prstGeom prst="rect">
              <a:avLst/>
            </a:pr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7876850" y="328925"/>
              <a:ext cx="253500" cy="804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720000" y="1279175"/>
            <a:ext cx="7704000" cy="328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1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47"/>
          <p:cNvSpPr txBox="1">
            <a:spLocks noGrp="1"/>
          </p:cNvSpPr>
          <p:nvPr>
            <p:ph type="ctrTitle"/>
          </p:nvPr>
        </p:nvSpPr>
        <p:spPr>
          <a:xfrm>
            <a:off x="872425" y="768600"/>
            <a:ext cx="4211700" cy="9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48" name="Google Shape;648;p47"/>
          <p:cNvSpPr txBox="1">
            <a:spLocks noGrp="1"/>
          </p:cNvSpPr>
          <p:nvPr>
            <p:ph type="subTitle" idx="1"/>
          </p:nvPr>
        </p:nvSpPr>
        <p:spPr>
          <a:xfrm>
            <a:off x="872400" y="2336000"/>
            <a:ext cx="4171800" cy="8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Gothic A1"/>
                <a:ea typeface="Gothic A1"/>
                <a:cs typeface="Gothic A1"/>
                <a:sym typeface="Gothic A1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p47"/>
          <p:cNvSpPr txBox="1">
            <a:spLocks noGrp="1"/>
          </p:cNvSpPr>
          <p:nvPr>
            <p:ph type="subTitle" idx="2"/>
          </p:nvPr>
        </p:nvSpPr>
        <p:spPr>
          <a:xfrm>
            <a:off x="872400" y="1809300"/>
            <a:ext cx="4485600" cy="444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ExtraBold"/>
              <a:buNone/>
              <a:defRPr sz="2000"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ExtraBold"/>
              <a:buNone/>
              <a:defRPr sz="2000"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ExtraBold"/>
              <a:buNone/>
              <a:defRPr sz="2000"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ExtraBold"/>
              <a:buNone/>
              <a:defRPr sz="2000"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ExtraBold"/>
              <a:buNone/>
              <a:defRPr sz="2000"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ExtraBold"/>
              <a:buNone/>
              <a:defRPr sz="2000"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ExtraBold"/>
              <a:buNone/>
              <a:defRPr sz="2000"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ExtraBold"/>
              <a:buNone/>
              <a:defRPr sz="2000"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ExtraBold"/>
              <a:buNone/>
              <a:defRPr sz="2000"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650" name="Google Shape;650;p47"/>
          <p:cNvSpPr txBox="1"/>
          <p:nvPr/>
        </p:nvSpPr>
        <p:spPr>
          <a:xfrm>
            <a:off x="872425" y="3814650"/>
            <a:ext cx="40377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Gothic A1"/>
                <a:ea typeface="Gothic A1"/>
                <a:cs typeface="Gothic A1"/>
                <a:sym typeface="Gothic A1"/>
              </a:rPr>
              <a:t>CREDITS:</a:t>
            </a:r>
            <a:r>
              <a:rPr lang="en" sz="1000">
                <a:solidFill>
                  <a:schemeClr val="lt1"/>
                </a:solidFill>
                <a:latin typeface="Gothic A1"/>
                <a:ea typeface="Gothic A1"/>
                <a:cs typeface="Gothic A1"/>
                <a:sym typeface="Gothic A1"/>
              </a:rPr>
              <a:t> This presentation template was created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Gothic A1"/>
                <a:ea typeface="Gothic A1"/>
                <a:cs typeface="Gothic A1"/>
                <a:sym typeface="Gothic A1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lt1"/>
                </a:solidFill>
                <a:latin typeface="Gothic A1"/>
                <a:ea typeface="Gothic A1"/>
                <a:cs typeface="Gothic A1"/>
                <a:sym typeface="Gothic A1"/>
              </a:rPr>
              <a:t>, including icons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Gothic A1"/>
                <a:ea typeface="Gothic A1"/>
                <a:cs typeface="Gothic A1"/>
                <a:sym typeface="Gothic A1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lt1"/>
                </a:solidFill>
                <a:latin typeface="Gothic A1"/>
                <a:ea typeface="Gothic A1"/>
                <a:cs typeface="Gothic A1"/>
                <a:sym typeface="Gothic A1"/>
              </a:rPr>
              <a:t>, and infographics &amp; images by </a:t>
            </a:r>
            <a:r>
              <a:rPr lang="en" sz="1000" b="1">
                <a:solidFill>
                  <a:schemeClr val="lt1"/>
                </a:solidFill>
                <a:uFill>
                  <a:noFill/>
                </a:uFill>
                <a:latin typeface="Gothic A1"/>
                <a:ea typeface="Gothic A1"/>
                <a:cs typeface="Gothic A1"/>
                <a:sym typeface="Gothic A1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lt1"/>
                </a:solidFill>
                <a:latin typeface="Gothic A1"/>
                <a:ea typeface="Gothic A1"/>
                <a:cs typeface="Gothic A1"/>
                <a:sym typeface="Gothic A1"/>
              </a:rPr>
              <a:t> </a:t>
            </a:r>
            <a:endParaRPr sz="1000" b="1">
              <a:solidFill>
                <a:schemeClr val="lt1"/>
              </a:solidFill>
              <a:latin typeface="Gothic A1"/>
              <a:ea typeface="Gothic A1"/>
              <a:cs typeface="Gothic A1"/>
              <a:sym typeface="Gothic A1"/>
            </a:endParaRPr>
          </a:p>
        </p:txBody>
      </p:sp>
      <p:grpSp>
        <p:nvGrpSpPr>
          <p:cNvPr id="651" name="Google Shape;651;p47"/>
          <p:cNvGrpSpPr/>
          <p:nvPr/>
        </p:nvGrpSpPr>
        <p:grpSpPr>
          <a:xfrm flipH="1">
            <a:off x="5251625" y="-186022"/>
            <a:ext cx="3736225" cy="5559000"/>
            <a:chOff x="89825" y="-186022"/>
            <a:chExt cx="3736225" cy="5559000"/>
          </a:xfrm>
        </p:grpSpPr>
        <p:sp>
          <p:nvSpPr>
            <p:cNvPr id="652" name="Google Shape;652;p47"/>
            <p:cNvSpPr/>
            <p:nvPr/>
          </p:nvSpPr>
          <p:spPr>
            <a:xfrm rot="274079" flipH="1">
              <a:off x="1949503" y="-165485"/>
              <a:ext cx="576331" cy="55179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7"/>
            <p:cNvSpPr/>
            <p:nvPr/>
          </p:nvSpPr>
          <p:spPr>
            <a:xfrm rot="274079" flipH="1">
              <a:off x="763722" y="-165485"/>
              <a:ext cx="576331" cy="5517925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7"/>
            <p:cNvSpPr/>
            <p:nvPr/>
          </p:nvSpPr>
          <p:spPr>
            <a:xfrm>
              <a:off x="89825" y="219700"/>
              <a:ext cx="2307900" cy="2307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7"/>
            <p:cNvSpPr/>
            <p:nvPr/>
          </p:nvSpPr>
          <p:spPr>
            <a:xfrm rot="274079" flipH="1">
              <a:off x="3135285" y="-165485"/>
              <a:ext cx="576331" cy="551792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7"/>
            <p:cNvSpPr/>
            <p:nvPr/>
          </p:nvSpPr>
          <p:spPr>
            <a:xfrm>
              <a:off x="1322675" y="2685200"/>
              <a:ext cx="2244900" cy="2244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7"/>
            <p:cNvSpPr/>
            <p:nvPr/>
          </p:nvSpPr>
          <p:spPr>
            <a:xfrm rot="-274079">
              <a:off x="2575823" y="-165485"/>
              <a:ext cx="576331" cy="55179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7"/>
            <p:cNvSpPr/>
            <p:nvPr/>
          </p:nvSpPr>
          <p:spPr>
            <a:xfrm rot="-274079">
              <a:off x="1390041" y="-165485"/>
              <a:ext cx="576331" cy="55179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7"/>
            <p:cNvSpPr/>
            <p:nvPr/>
          </p:nvSpPr>
          <p:spPr>
            <a:xfrm rot="-274079">
              <a:off x="204260" y="-165485"/>
              <a:ext cx="576331" cy="5517925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oogle Shape;661;p48"/>
          <p:cNvGrpSpPr/>
          <p:nvPr/>
        </p:nvGrpSpPr>
        <p:grpSpPr>
          <a:xfrm>
            <a:off x="-7" y="328925"/>
            <a:ext cx="9144004" cy="804900"/>
            <a:chOff x="-7" y="328925"/>
            <a:chExt cx="9144004" cy="804900"/>
          </a:xfrm>
        </p:grpSpPr>
        <p:sp>
          <p:nvSpPr>
            <p:cNvPr id="662" name="Google Shape;662;p48"/>
            <p:cNvSpPr/>
            <p:nvPr/>
          </p:nvSpPr>
          <p:spPr>
            <a:xfrm>
              <a:off x="-7" y="328925"/>
              <a:ext cx="7876800" cy="8049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8"/>
            <p:cNvSpPr/>
            <p:nvPr/>
          </p:nvSpPr>
          <p:spPr>
            <a:xfrm>
              <a:off x="8130206" y="328925"/>
              <a:ext cx="253500" cy="8049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8"/>
            <p:cNvSpPr/>
            <p:nvPr/>
          </p:nvSpPr>
          <p:spPr>
            <a:xfrm>
              <a:off x="8383724" y="328925"/>
              <a:ext cx="253500" cy="804900"/>
            </a:xfrm>
            <a:prstGeom prst="rect">
              <a:avLst/>
            </a:pr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8"/>
            <p:cNvSpPr/>
            <p:nvPr/>
          </p:nvSpPr>
          <p:spPr>
            <a:xfrm>
              <a:off x="8637092" y="328925"/>
              <a:ext cx="253500" cy="804900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8"/>
            <p:cNvSpPr/>
            <p:nvPr/>
          </p:nvSpPr>
          <p:spPr>
            <a:xfrm>
              <a:off x="8890498" y="328925"/>
              <a:ext cx="253500" cy="804900"/>
            </a:xfrm>
            <a:prstGeom prst="rect">
              <a:avLst/>
            </a:pr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8"/>
            <p:cNvSpPr/>
            <p:nvPr/>
          </p:nvSpPr>
          <p:spPr>
            <a:xfrm>
              <a:off x="7876850" y="328925"/>
              <a:ext cx="253500" cy="804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3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9" name="Google Shape;669;p49"/>
          <p:cNvGrpSpPr/>
          <p:nvPr/>
        </p:nvGrpSpPr>
        <p:grpSpPr>
          <a:xfrm rot="2553372">
            <a:off x="-298717" y="-2635664"/>
            <a:ext cx="3881842" cy="9166991"/>
            <a:chOff x="36225" y="-2386695"/>
            <a:chExt cx="3881917" cy="9167169"/>
          </a:xfrm>
        </p:grpSpPr>
        <p:sp>
          <p:nvSpPr>
            <p:cNvPr id="670" name="Google Shape;670;p49"/>
            <p:cNvSpPr/>
            <p:nvPr/>
          </p:nvSpPr>
          <p:spPr>
            <a:xfrm rot="274079" flipH="1">
              <a:off x="1949480" y="-1305848"/>
              <a:ext cx="576331" cy="779872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49"/>
            <p:cNvSpPr/>
            <p:nvPr/>
          </p:nvSpPr>
          <p:spPr>
            <a:xfrm rot="274079" flipH="1">
              <a:off x="763765" y="-277642"/>
              <a:ext cx="576331" cy="5742218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9"/>
            <p:cNvSpPr/>
            <p:nvPr/>
          </p:nvSpPr>
          <p:spPr>
            <a:xfrm>
              <a:off x="36225" y="156571"/>
              <a:ext cx="2307900" cy="2307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9"/>
            <p:cNvSpPr/>
            <p:nvPr/>
          </p:nvSpPr>
          <p:spPr>
            <a:xfrm rot="274079" flipH="1">
              <a:off x="3169177" y="-2367375"/>
              <a:ext cx="576331" cy="829986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9"/>
            <p:cNvSpPr/>
            <p:nvPr/>
          </p:nvSpPr>
          <p:spPr>
            <a:xfrm>
              <a:off x="1525085" y="2451199"/>
              <a:ext cx="2244900" cy="2244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9"/>
            <p:cNvSpPr/>
            <p:nvPr/>
          </p:nvSpPr>
          <p:spPr>
            <a:xfrm rot="-274079">
              <a:off x="2575869" y="-1574122"/>
              <a:ext cx="576331" cy="833529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9"/>
            <p:cNvSpPr/>
            <p:nvPr/>
          </p:nvSpPr>
          <p:spPr>
            <a:xfrm rot="-274079">
              <a:off x="1390077" y="-673917"/>
              <a:ext cx="576331" cy="65349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49"/>
            <p:cNvSpPr/>
            <p:nvPr/>
          </p:nvSpPr>
          <p:spPr>
            <a:xfrm rot="-274079">
              <a:off x="204260" y="-165485"/>
              <a:ext cx="576331" cy="5517925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1_1"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9" name="Google Shape;679;p50"/>
          <p:cNvGrpSpPr/>
          <p:nvPr/>
        </p:nvGrpSpPr>
        <p:grpSpPr>
          <a:xfrm flipH="1">
            <a:off x="5251625" y="-186022"/>
            <a:ext cx="3736225" cy="5559000"/>
            <a:chOff x="89825" y="-186022"/>
            <a:chExt cx="3736225" cy="5559000"/>
          </a:xfrm>
        </p:grpSpPr>
        <p:sp>
          <p:nvSpPr>
            <p:cNvPr id="680" name="Google Shape;680;p50"/>
            <p:cNvSpPr/>
            <p:nvPr/>
          </p:nvSpPr>
          <p:spPr>
            <a:xfrm rot="274079" flipH="1">
              <a:off x="1949503" y="-165485"/>
              <a:ext cx="576331" cy="55179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0"/>
            <p:cNvSpPr/>
            <p:nvPr/>
          </p:nvSpPr>
          <p:spPr>
            <a:xfrm rot="274079" flipH="1">
              <a:off x="763722" y="-165485"/>
              <a:ext cx="576331" cy="5517925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0"/>
            <p:cNvSpPr/>
            <p:nvPr/>
          </p:nvSpPr>
          <p:spPr>
            <a:xfrm>
              <a:off x="89825" y="219700"/>
              <a:ext cx="2307900" cy="2307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50"/>
            <p:cNvSpPr/>
            <p:nvPr/>
          </p:nvSpPr>
          <p:spPr>
            <a:xfrm rot="274079" flipH="1">
              <a:off x="3135285" y="-165485"/>
              <a:ext cx="576331" cy="551792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50"/>
            <p:cNvSpPr/>
            <p:nvPr/>
          </p:nvSpPr>
          <p:spPr>
            <a:xfrm>
              <a:off x="1322675" y="2685200"/>
              <a:ext cx="2244900" cy="2244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0"/>
            <p:cNvSpPr/>
            <p:nvPr/>
          </p:nvSpPr>
          <p:spPr>
            <a:xfrm rot="-274079">
              <a:off x="2575823" y="-165485"/>
              <a:ext cx="576331" cy="55179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50"/>
            <p:cNvSpPr/>
            <p:nvPr/>
          </p:nvSpPr>
          <p:spPr>
            <a:xfrm rot="-274079">
              <a:off x="1390041" y="-165485"/>
              <a:ext cx="576331" cy="55179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0"/>
            <p:cNvSpPr/>
            <p:nvPr/>
          </p:nvSpPr>
          <p:spPr>
            <a:xfrm rot="-274079">
              <a:off x="204260" y="-165485"/>
              <a:ext cx="576331" cy="5517925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9"/>
          <p:cNvSpPr txBox="1">
            <a:spLocks noGrp="1"/>
          </p:cNvSpPr>
          <p:nvPr>
            <p:ph type="body" idx="1"/>
          </p:nvPr>
        </p:nvSpPr>
        <p:spPr>
          <a:xfrm>
            <a:off x="342900" y="1028700"/>
            <a:ext cx="85725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125"/>
            </a:lvl1pPr>
            <a:lvl2pPr marL="685800" lvl="1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body" idx="2"/>
          </p:nvPr>
        </p:nvSpPr>
        <p:spPr>
          <a:xfrm>
            <a:off x="0" y="0"/>
            <a:ext cx="9144000" cy="7200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75" tIns="91425" rIns="182875" bIns="45700" anchor="ctr" anchorCtr="1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405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2025" b="1" i="0">
                <a:solidFill>
                  <a:schemeClr val="lt1"/>
                </a:solidFill>
              </a:defRPr>
            </a:lvl1pPr>
            <a:lvl2pPr marL="685800" lvl="1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700" lvl="2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500" lvl="4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400" lvl="5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6373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2883775" y="2781800"/>
            <a:ext cx="3376500" cy="7035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2883725" y="1025650"/>
            <a:ext cx="3376500" cy="15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3132950" y="3650750"/>
            <a:ext cx="2881500" cy="46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-685800" y="-186025"/>
            <a:ext cx="3477750" cy="5559000"/>
            <a:chOff x="-595975" y="-186025"/>
            <a:chExt cx="3477750" cy="5559000"/>
          </a:xfrm>
        </p:grpSpPr>
        <p:sp>
          <p:nvSpPr>
            <p:cNvPr id="25" name="Google Shape;25;p3"/>
            <p:cNvSpPr/>
            <p:nvPr/>
          </p:nvSpPr>
          <p:spPr>
            <a:xfrm rot="395212" flipH="1">
              <a:off x="1375587" y="-164230"/>
              <a:ext cx="400141" cy="55154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rot="395212" flipH="1">
              <a:off x="555270" y="-164230"/>
              <a:ext cx="400141" cy="551541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-595975" y="219700"/>
              <a:ext cx="2307900" cy="2307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rot="395212" flipH="1">
              <a:off x="2195904" y="-164230"/>
              <a:ext cx="400141" cy="551541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636875" y="2685200"/>
              <a:ext cx="2244900" cy="2244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rot="-395212">
              <a:off x="1808939" y="-164230"/>
              <a:ext cx="400141" cy="551541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rot="-395212">
              <a:off x="988621" y="-164230"/>
              <a:ext cx="400141" cy="55154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395212">
              <a:off x="168304" y="-164230"/>
              <a:ext cx="400141" cy="551541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3"/>
          <p:cNvGrpSpPr/>
          <p:nvPr/>
        </p:nvGrpSpPr>
        <p:grpSpPr>
          <a:xfrm flipH="1">
            <a:off x="6365350" y="-186025"/>
            <a:ext cx="3477750" cy="5559000"/>
            <a:chOff x="-595975" y="-186025"/>
            <a:chExt cx="3477750" cy="5559000"/>
          </a:xfrm>
        </p:grpSpPr>
        <p:sp>
          <p:nvSpPr>
            <p:cNvPr id="34" name="Google Shape;34;p3"/>
            <p:cNvSpPr/>
            <p:nvPr/>
          </p:nvSpPr>
          <p:spPr>
            <a:xfrm rot="395212" flipH="1">
              <a:off x="1375587" y="-164230"/>
              <a:ext cx="400141" cy="55154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395212" flipH="1">
              <a:off x="555270" y="-164230"/>
              <a:ext cx="400141" cy="551541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-595975" y="219700"/>
              <a:ext cx="2307900" cy="2307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395212" flipH="1">
              <a:off x="2195904" y="-164230"/>
              <a:ext cx="400141" cy="551541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636875" y="2685200"/>
              <a:ext cx="2244900" cy="22449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 rot="-395212">
              <a:off x="1808939" y="-164230"/>
              <a:ext cx="400141" cy="551541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 rot="-395212">
              <a:off x="988621" y="-164230"/>
              <a:ext cx="400141" cy="55154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-395212">
              <a:off x="168304" y="-164230"/>
              <a:ext cx="400141" cy="551541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53368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951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oppins ExtraBold"/>
              <a:buNone/>
              <a:defRPr sz="32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oppins ExtraBold"/>
              <a:buNone/>
              <a:defRPr sz="32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oppins ExtraBold"/>
              <a:buNone/>
              <a:defRPr sz="32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oppins ExtraBold"/>
              <a:buNone/>
              <a:defRPr sz="32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oppins ExtraBold"/>
              <a:buNone/>
              <a:defRPr sz="32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oppins ExtraBold"/>
              <a:buNone/>
              <a:defRPr sz="32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oppins ExtraBold"/>
              <a:buNone/>
              <a:defRPr sz="32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oppins ExtraBold"/>
              <a:buNone/>
              <a:defRPr sz="32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oppins ExtraBold"/>
              <a:buNone/>
              <a:defRPr sz="32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othic A1"/>
              <a:buChar char="●"/>
              <a:defRPr sz="1600">
                <a:solidFill>
                  <a:schemeClr val="lt1"/>
                </a:solidFill>
                <a:latin typeface="Gothic A1"/>
                <a:ea typeface="Gothic A1"/>
                <a:cs typeface="Gothic A1"/>
                <a:sym typeface="Gothic A1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othic A1"/>
              <a:buChar char="○"/>
              <a:defRPr sz="1600">
                <a:solidFill>
                  <a:schemeClr val="lt1"/>
                </a:solidFill>
                <a:latin typeface="Gothic A1"/>
                <a:ea typeface="Gothic A1"/>
                <a:cs typeface="Gothic A1"/>
                <a:sym typeface="Gothic A1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othic A1"/>
              <a:buChar char="■"/>
              <a:defRPr sz="1600">
                <a:solidFill>
                  <a:schemeClr val="lt1"/>
                </a:solidFill>
                <a:latin typeface="Gothic A1"/>
                <a:ea typeface="Gothic A1"/>
                <a:cs typeface="Gothic A1"/>
                <a:sym typeface="Gothic A1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othic A1"/>
              <a:buChar char="●"/>
              <a:defRPr sz="1600">
                <a:solidFill>
                  <a:schemeClr val="lt1"/>
                </a:solidFill>
                <a:latin typeface="Gothic A1"/>
                <a:ea typeface="Gothic A1"/>
                <a:cs typeface="Gothic A1"/>
                <a:sym typeface="Gothic A1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othic A1"/>
              <a:buChar char="○"/>
              <a:defRPr sz="1600">
                <a:solidFill>
                  <a:schemeClr val="lt1"/>
                </a:solidFill>
                <a:latin typeface="Gothic A1"/>
                <a:ea typeface="Gothic A1"/>
                <a:cs typeface="Gothic A1"/>
                <a:sym typeface="Gothic A1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othic A1"/>
              <a:buChar char="■"/>
              <a:defRPr sz="1600">
                <a:solidFill>
                  <a:schemeClr val="lt1"/>
                </a:solidFill>
                <a:latin typeface="Gothic A1"/>
                <a:ea typeface="Gothic A1"/>
                <a:cs typeface="Gothic A1"/>
                <a:sym typeface="Gothic A1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othic A1"/>
              <a:buChar char="●"/>
              <a:defRPr sz="1600">
                <a:solidFill>
                  <a:schemeClr val="lt1"/>
                </a:solidFill>
                <a:latin typeface="Gothic A1"/>
                <a:ea typeface="Gothic A1"/>
                <a:cs typeface="Gothic A1"/>
                <a:sym typeface="Gothic A1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othic A1"/>
              <a:buChar char="○"/>
              <a:defRPr sz="1600">
                <a:solidFill>
                  <a:schemeClr val="lt1"/>
                </a:solidFill>
                <a:latin typeface="Gothic A1"/>
                <a:ea typeface="Gothic A1"/>
                <a:cs typeface="Gothic A1"/>
                <a:sym typeface="Gothic A1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othic A1"/>
              <a:buChar char="■"/>
              <a:defRPr sz="1600">
                <a:solidFill>
                  <a:schemeClr val="lt1"/>
                </a:solidFill>
                <a:latin typeface="Gothic A1"/>
                <a:ea typeface="Gothic A1"/>
                <a:cs typeface="Gothic A1"/>
                <a:sym typeface="Gothic A1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93" r:id="rId3"/>
    <p:sldLayoutId id="2147483694" r:id="rId4"/>
    <p:sldLayoutId id="2147483695" r:id="rId5"/>
    <p:sldLayoutId id="2147483696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alamandertrust.net/wp-content/uploads/2016/09/BuildingASafeHouseOnFirmGroundFINALreport190115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" name="Google Shape;696;p53"/>
          <p:cNvGrpSpPr/>
          <p:nvPr/>
        </p:nvGrpSpPr>
        <p:grpSpPr>
          <a:xfrm>
            <a:off x="4112681" y="794494"/>
            <a:ext cx="5031316" cy="804900"/>
            <a:chOff x="4112681" y="1581150"/>
            <a:chExt cx="5031316" cy="804900"/>
          </a:xfrm>
        </p:grpSpPr>
        <p:sp>
          <p:nvSpPr>
            <p:cNvPr id="697" name="Google Shape;697;p53"/>
            <p:cNvSpPr/>
            <p:nvPr/>
          </p:nvSpPr>
          <p:spPr>
            <a:xfrm>
              <a:off x="4112681" y="1581150"/>
              <a:ext cx="3764100" cy="8049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53"/>
            <p:cNvSpPr/>
            <p:nvPr/>
          </p:nvSpPr>
          <p:spPr>
            <a:xfrm>
              <a:off x="7876850" y="1581150"/>
              <a:ext cx="253500" cy="804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53"/>
            <p:cNvSpPr/>
            <p:nvPr/>
          </p:nvSpPr>
          <p:spPr>
            <a:xfrm>
              <a:off x="8130206" y="1581150"/>
              <a:ext cx="253500" cy="8049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53"/>
            <p:cNvSpPr/>
            <p:nvPr/>
          </p:nvSpPr>
          <p:spPr>
            <a:xfrm>
              <a:off x="8383724" y="1581150"/>
              <a:ext cx="253500" cy="804900"/>
            </a:xfrm>
            <a:prstGeom prst="rect">
              <a:avLst/>
            </a:pr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53"/>
            <p:cNvSpPr/>
            <p:nvPr/>
          </p:nvSpPr>
          <p:spPr>
            <a:xfrm>
              <a:off x="8637092" y="1581150"/>
              <a:ext cx="253500" cy="804900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53"/>
            <p:cNvSpPr/>
            <p:nvPr/>
          </p:nvSpPr>
          <p:spPr>
            <a:xfrm>
              <a:off x="8890498" y="1581150"/>
              <a:ext cx="253500" cy="804900"/>
            </a:xfrm>
            <a:prstGeom prst="rect">
              <a:avLst/>
            </a:pr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3" name="Google Shape;703;p53"/>
          <p:cNvSpPr txBox="1">
            <a:spLocks noGrp="1"/>
          </p:cNvSpPr>
          <p:nvPr>
            <p:ph type="ctrTitle"/>
          </p:nvPr>
        </p:nvSpPr>
        <p:spPr>
          <a:xfrm>
            <a:off x="4053953" y="1762089"/>
            <a:ext cx="5090047" cy="23252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3200" i="1" err="1"/>
              <a:t>Emancipação</a:t>
            </a:r>
            <a:r>
              <a:rPr lang="en" sz="3200" i="1"/>
              <a:t> e </a:t>
            </a:r>
            <a:r>
              <a:rPr lang="en" sz="3200" i="1" err="1"/>
              <a:t>liberdade</a:t>
            </a: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39FD7BD8-08BB-0F7B-BF9B-7146E224D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545" y="909528"/>
            <a:ext cx="3072372" cy="574831"/>
          </a:xfrm>
          <a:prstGeom prst="rect">
            <a:avLst/>
          </a:prstGeom>
        </p:spPr>
      </p:pic>
      <p:sp>
        <p:nvSpPr>
          <p:cNvPr id="2" name="Google Shape;703;p53">
            <a:extLst>
              <a:ext uri="{FF2B5EF4-FFF2-40B4-BE49-F238E27FC236}">
                <a16:creationId xmlns:a16="http://schemas.microsoft.com/office/drawing/2014/main" id="{05EF598D-B6A0-4232-8AAF-050D7469B22E}"/>
              </a:ext>
            </a:extLst>
          </p:cNvPr>
          <p:cNvSpPr txBox="1">
            <a:spLocks/>
          </p:cNvSpPr>
          <p:nvPr/>
        </p:nvSpPr>
        <p:spPr>
          <a:xfrm>
            <a:off x="3927201" y="4528108"/>
            <a:ext cx="5090047" cy="379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oppins ExtraBold"/>
              <a:buNone/>
              <a:defRPr sz="5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oppins ExtraBold"/>
              <a:buNone/>
              <a:defRPr sz="5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oppins ExtraBold"/>
              <a:buNone/>
              <a:defRPr sz="5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oppins ExtraBold"/>
              <a:buNone/>
              <a:defRPr sz="5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oppins ExtraBold"/>
              <a:buNone/>
              <a:defRPr sz="5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oppins ExtraBold"/>
              <a:buNone/>
              <a:defRPr sz="5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oppins ExtraBold"/>
              <a:buNone/>
              <a:defRPr sz="5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oppins ExtraBold"/>
              <a:buNone/>
              <a:defRPr sz="5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oppins ExtraBold"/>
              <a:buNone/>
              <a:defRPr sz="5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r>
              <a:rPr lang="pt-BR" sz="1800">
                <a:solidFill>
                  <a:schemeClr val="accent1">
                    <a:lumMod val="60000"/>
                    <a:lumOff val="40000"/>
                  </a:schemeClr>
                </a:solidFill>
              </a:rPr>
              <a:t>Dr. Ariadne Ribeiro </a:t>
            </a:r>
            <a:r>
              <a:rPr lang="pt-BR" sz="1800">
                <a:solidFill>
                  <a:srgbClr val="FF0000"/>
                </a:solidFill>
              </a:rPr>
              <a:t> </a:t>
            </a:r>
            <a:r>
              <a:rPr lang="pt-BR" sz="1800" err="1">
                <a:solidFill>
                  <a:srgbClr val="FF0000"/>
                </a:solidFill>
              </a:rPr>
              <a:t>Equality</a:t>
            </a:r>
            <a:r>
              <a:rPr lang="pt-BR" sz="1800">
                <a:solidFill>
                  <a:srgbClr val="FF0000"/>
                </a:solidFill>
              </a:rPr>
              <a:t> </a:t>
            </a:r>
            <a:r>
              <a:rPr lang="pt-BR" sz="1800" err="1">
                <a:solidFill>
                  <a:srgbClr val="FF0000"/>
                </a:solidFill>
              </a:rPr>
              <a:t>and</a:t>
            </a:r>
            <a:r>
              <a:rPr lang="pt-BR" sz="1800">
                <a:solidFill>
                  <a:srgbClr val="FF0000"/>
                </a:solidFill>
              </a:rPr>
              <a:t> </a:t>
            </a:r>
            <a:r>
              <a:rPr lang="pt-BR" sz="1800" err="1">
                <a:solidFill>
                  <a:srgbClr val="FF0000"/>
                </a:solidFill>
              </a:rPr>
              <a:t>Rights</a:t>
            </a:r>
            <a:r>
              <a:rPr lang="pt-BR" sz="1800">
                <a:solidFill>
                  <a:srgbClr val="FF0000"/>
                </a:solidFill>
              </a:rPr>
              <a:t> for </a:t>
            </a:r>
            <a:r>
              <a:rPr lang="pt-BR" sz="1800" err="1">
                <a:solidFill>
                  <a:srgbClr val="FF0000"/>
                </a:solidFill>
              </a:rPr>
              <a:t>All</a:t>
            </a:r>
            <a:r>
              <a:rPr lang="pt-BR" sz="1800">
                <a:solidFill>
                  <a:srgbClr val="FF0000"/>
                </a:solidFill>
              </a:rPr>
              <a:t>, Officer </a:t>
            </a:r>
            <a:r>
              <a:rPr lang="pt-BR" sz="1800">
                <a:solidFill>
                  <a:schemeClr val="accent3">
                    <a:lumMod val="60000"/>
                    <a:lumOff val="40000"/>
                  </a:schemeClr>
                </a:solidFill>
              </a:rPr>
              <a:t>UNAIDS Brasil</a:t>
            </a:r>
            <a:endParaRPr lang="pt-BR" sz="360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83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4CC48312-F5FA-4D27-9E39-3DF24DC11752}"/>
              </a:ext>
            </a:extLst>
          </p:cNvPr>
          <p:cNvSpPr txBox="1"/>
          <p:nvPr/>
        </p:nvSpPr>
        <p:spPr>
          <a:xfrm>
            <a:off x="2502983" y="36502"/>
            <a:ext cx="39053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pt-BR" sz="3300" b="1" kern="1200">
                <a:solidFill>
                  <a:srgbClr val="07BBC1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Objetivos HIV 2025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83550B8E-9F74-4047-99CB-BA87A27D3AC4}"/>
              </a:ext>
            </a:extLst>
          </p:cNvPr>
          <p:cNvGrpSpPr/>
          <p:nvPr/>
        </p:nvGrpSpPr>
        <p:grpSpPr>
          <a:xfrm>
            <a:off x="580113" y="684236"/>
            <a:ext cx="8175982" cy="4494708"/>
            <a:chOff x="848435" y="787424"/>
            <a:chExt cx="10901309" cy="5992945"/>
          </a:xfrm>
        </p:grpSpPr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F4CF3267-7F24-449F-9C29-71C86ED5C832}"/>
                </a:ext>
              </a:extLst>
            </p:cNvPr>
            <p:cNvGrpSpPr/>
            <p:nvPr/>
          </p:nvGrpSpPr>
          <p:grpSpPr>
            <a:xfrm>
              <a:off x="1003634" y="787424"/>
              <a:ext cx="9738460" cy="1492678"/>
              <a:chOff x="1866454" y="890437"/>
              <a:chExt cx="10042807" cy="1693980"/>
            </a:xfrm>
          </p:grpSpPr>
          <p:sp>
            <p:nvSpPr>
              <p:cNvPr id="8" name="Paralelogramo 7">
                <a:extLst>
                  <a:ext uri="{FF2B5EF4-FFF2-40B4-BE49-F238E27FC236}">
                    <a16:creationId xmlns:a16="http://schemas.microsoft.com/office/drawing/2014/main" id="{40B6304F-6E1E-4B48-932C-67E628886E93}"/>
                  </a:ext>
                </a:extLst>
              </p:cNvPr>
              <p:cNvSpPr/>
              <p:nvPr/>
            </p:nvSpPr>
            <p:spPr>
              <a:xfrm>
                <a:off x="6082272" y="1243943"/>
                <a:ext cx="1214203" cy="209862"/>
              </a:xfrm>
              <a:prstGeom prst="parallelogram">
                <a:avLst>
                  <a:gd name="adj" fmla="val 17308"/>
                </a:avLst>
              </a:prstGeom>
              <a:solidFill>
                <a:srgbClr val="07BBC1"/>
              </a:solidFill>
              <a:ln>
                <a:solidFill>
                  <a:srgbClr val="07BB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pt-BR" sz="1350" kern="1200">
                  <a:solidFill>
                    <a:srgbClr val="000099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Paralelogramo 8">
                <a:extLst>
                  <a:ext uri="{FF2B5EF4-FFF2-40B4-BE49-F238E27FC236}">
                    <a16:creationId xmlns:a16="http://schemas.microsoft.com/office/drawing/2014/main" id="{1A82BB2C-2550-43EB-80C8-A32470155BA4}"/>
                  </a:ext>
                </a:extLst>
              </p:cNvPr>
              <p:cNvSpPr/>
              <p:nvPr/>
            </p:nvSpPr>
            <p:spPr>
              <a:xfrm>
                <a:off x="6082271" y="2149257"/>
                <a:ext cx="1214203" cy="209862"/>
              </a:xfrm>
              <a:prstGeom prst="parallelogram">
                <a:avLst>
                  <a:gd name="adj" fmla="val 17308"/>
                </a:avLst>
              </a:prstGeom>
              <a:solidFill>
                <a:srgbClr val="07BBC1"/>
              </a:solidFill>
              <a:ln>
                <a:solidFill>
                  <a:srgbClr val="07BBC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pt-BR" sz="1350" kern="1200">
                  <a:solidFill>
                    <a:srgbClr val="000099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70EC4380-9B4B-4296-8BF2-250299B88116}"/>
                  </a:ext>
                </a:extLst>
              </p:cNvPr>
              <p:cNvSpPr txBox="1"/>
              <p:nvPr/>
            </p:nvSpPr>
            <p:spPr>
              <a:xfrm>
                <a:off x="5018908" y="1597243"/>
                <a:ext cx="3834840" cy="488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>
                  <a:buClrTx/>
                </a:pPr>
                <a:r>
                  <a:rPr lang="pt-BR" sz="1500" b="1" kern="1200">
                    <a:solidFill>
                      <a:srgbClr val="07BBC1"/>
                    </a:solidFill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REDUZINDO AS DESIGUALDADES</a:t>
                </a:r>
              </a:p>
            </p:txBody>
          </p:sp>
          <p:sp>
            <p:nvSpPr>
              <p:cNvPr id="16" name="Meio-quadro 15">
                <a:extLst>
                  <a:ext uri="{FF2B5EF4-FFF2-40B4-BE49-F238E27FC236}">
                    <a16:creationId xmlns:a16="http://schemas.microsoft.com/office/drawing/2014/main" id="{E207DF56-BE6C-4B0A-8F18-77560CC35563}"/>
                  </a:ext>
                </a:extLst>
              </p:cNvPr>
              <p:cNvSpPr/>
              <p:nvPr/>
            </p:nvSpPr>
            <p:spPr>
              <a:xfrm rot="18871391">
                <a:off x="4266845" y="1439450"/>
                <a:ext cx="787830" cy="796263"/>
              </a:xfrm>
              <a:prstGeom prst="halfFrame">
                <a:avLst>
                  <a:gd name="adj1" fmla="val 32343"/>
                  <a:gd name="adj2" fmla="val 27461"/>
                </a:avLst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pt-BR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Meio-quadro 16">
                <a:extLst>
                  <a:ext uri="{FF2B5EF4-FFF2-40B4-BE49-F238E27FC236}">
                    <a16:creationId xmlns:a16="http://schemas.microsoft.com/office/drawing/2014/main" id="{938351BB-F2EE-42B0-8D39-2A405684CD18}"/>
                  </a:ext>
                </a:extLst>
              </p:cNvPr>
              <p:cNvSpPr/>
              <p:nvPr/>
            </p:nvSpPr>
            <p:spPr>
              <a:xfrm rot="7970423">
                <a:off x="8471845" y="1404458"/>
                <a:ext cx="787830" cy="796263"/>
              </a:xfrm>
              <a:prstGeom prst="halfFrame">
                <a:avLst>
                  <a:gd name="adj1" fmla="val 32343"/>
                  <a:gd name="adj2" fmla="val 27461"/>
                </a:avLst>
              </a:prstGeom>
              <a:solidFill>
                <a:srgbClr val="0099CC"/>
              </a:solidFill>
              <a:ln>
                <a:solidFill>
                  <a:srgbClr val="0099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pt-BR" sz="135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9A3B3F90-E4EA-4753-B9C6-F63C6DB57FDE}"/>
                  </a:ext>
                </a:extLst>
              </p:cNvPr>
              <p:cNvSpPr txBox="1"/>
              <p:nvPr/>
            </p:nvSpPr>
            <p:spPr>
              <a:xfrm>
                <a:off x="1866454" y="942787"/>
                <a:ext cx="1966178" cy="1641630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 anchor="t">
                <a:spAutoFit/>
              </a:bodyPr>
              <a:lstStyle/>
              <a:p>
                <a:pPr defTabSz="685800">
                  <a:buClrTx/>
                </a:pPr>
                <a:r>
                  <a:rPr lang="pt-BR" sz="6600" b="1" i="1" kern="1200">
                    <a:solidFill>
                      <a:srgbClr val="C00000"/>
                    </a:solidFill>
                    <a:latin typeface="Calibri" panose="020F0502020204030204"/>
                    <a:ea typeface="+mn-ea"/>
                  </a:rPr>
                  <a:t>10</a:t>
                </a:r>
                <a:r>
                  <a:rPr lang="pt-BR" sz="3600" b="1" i="1" kern="1200">
                    <a:solidFill>
                      <a:srgbClr val="C00000"/>
                    </a:solidFill>
                    <a:latin typeface="Calibri" panose="020F0502020204030204"/>
                    <a:ea typeface="+mn-ea"/>
                  </a:rPr>
                  <a:t>%</a:t>
                </a:r>
                <a:endParaRPr lang="pt-BR" sz="3000" b="1" i="1" kern="1200">
                  <a:solidFill>
                    <a:srgbClr val="C00000"/>
                  </a:solidFill>
                  <a:latin typeface="Calibri" panose="020F0502020204030204"/>
                  <a:ea typeface="+mn-ea"/>
                </a:endParaRPr>
              </a:p>
            </p:txBody>
          </p:sp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489C910E-2E65-42BE-A891-F9C4B5E3DE63}"/>
                  </a:ext>
                </a:extLst>
              </p:cNvPr>
              <p:cNvSpPr txBox="1"/>
              <p:nvPr/>
            </p:nvSpPr>
            <p:spPr>
              <a:xfrm>
                <a:off x="9943083" y="890437"/>
                <a:ext cx="1966178" cy="1641631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 anchor="t">
                <a:spAutoFit/>
              </a:bodyPr>
              <a:lstStyle/>
              <a:p>
                <a:pPr defTabSz="685800">
                  <a:buClrTx/>
                </a:pPr>
                <a:r>
                  <a:rPr lang="pt-BR" sz="6600" b="1" i="1" kern="1200">
                    <a:solidFill>
                      <a:srgbClr val="0099CC"/>
                    </a:solidFill>
                    <a:latin typeface="Calibri" panose="020F0502020204030204"/>
                    <a:ea typeface="+mn-ea"/>
                  </a:rPr>
                  <a:t>95</a:t>
                </a:r>
                <a:r>
                  <a:rPr lang="pt-BR" sz="3600" b="1" i="1" kern="1200">
                    <a:solidFill>
                      <a:srgbClr val="0099CC"/>
                    </a:solidFill>
                    <a:latin typeface="Calibri" panose="020F0502020204030204"/>
                    <a:ea typeface="+mn-ea"/>
                  </a:rPr>
                  <a:t>%</a:t>
                </a:r>
                <a:endParaRPr lang="pt-BR" sz="3000" b="1" i="1" kern="1200">
                  <a:solidFill>
                    <a:srgbClr val="0099CC"/>
                  </a:solidFill>
                  <a:latin typeface="Calibri" panose="020F0502020204030204"/>
                  <a:ea typeface="+mn-ea"/>
                </a:endParaRPr>
              </a:p>
            </p:txBody>
          </p:sp>
        </p:grp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A1887853-000C-407A-B5D4-79CFE5A0D64A}"/>
                </a:ext>
              </a:extLst>
            </p:cNvPr>
            <p:cNvSpPr txBox="1"/>
            <p:nvPr/>
          </p:nvSpPr>
          <p:spPr>
            <a:xfrm>
              <a:off x="4933595" y="3429000"/>
              <a:ext cx="1753131" cy="1200328"/>
            </a:xfrm>
            <a:prstGeom prst="rect">
              <a:avLst/>
            </a:prstGeom>
            <a:noFill/>
            <a:ln>
              <a:solidFill>
                <a:srgbClr val="07BBC1"/>
              </a:solidFill>
            </a:ln>
          </p:spPr>
          <p:txBody>
            <a:bodyPr wrap="square" rtlCol="0">
              <a:spAutoFit/>
            </a:bodyPr>
            <a:lstStyle/>
            <a:p>
              <a:pPr algn="just" defTabSz="685800">
                <a:buClrTx/>
              </a:pPr>
              <a:r>
                <a:rPr lang="pt-BR" sz="1050" kern="1200">
                  <a:solidFill>
                    <a:srgbClr val="07BBC1"/>
                  </a:solidFill>
                  <a:latin typeface="Calibri" panose="020F0502020204030204"/>
                  <a:ea typeface="+mn-ea"/>
                  <a:cs typeface="+mn-cs"/>
                </a:rPr>
                <a:t>As pessoas que vivem com HIV e comunidades em risco estão no centro da estratégia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CFE23CBD-F0C9-4972-8DBE-48C37BD822D0}"/>
                </a:ext>
              </a:extLst>
            </p:cNvPr>
            <p:cNvSpPr txBox="1"/>
            <p:nvPr/>
          </p:nvSpPr>
          <p:spPr>
            <a:xfrm>
              <a:off x="848435" y="2488769"/>
              <a:ext cx="3383465" cy="3816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pt-BR" sz="1200" b="1" kern="1200">
                  <a:solidFill>
                    <a:srgbClr val="C00000"/>
                  </a:solidFill>
                  <a:latin typeface="Calibri" panose="020F0502020204030204"/>
                  <a:ea typeface="+mn-ea"/>
                  <a:cs typeface="+mn-cs"/>
                </a:rPr>
                <a:t>Menos de 10% </a:t>
              </a:r>
            </a:p>
            <a:p>
              <a:pPr algn="ctr" defTabSz="685800">
                <a:buClrTx/>
              </a:pPr>
              <a:r>
                <a:rPr lang="pt-BR" sz="1200" b="1" kern="1200">
                  <a:solidFill>
                    <a:srgbClr val="FF0000"/>
                  </a:solidFill>
                  <a:latin typeface="Calibri" panose="020F0502020204030204"/>
                  <a:ea typeface="+mn-ea"/>
                  <a:cs typeface="+mn-cs"/>
                </a:rPr>
                <a:t>das pessoas que vivem com HIV e populações-chave experienciam estigma e discriminação</a:t>
              </a:r>
            </a:p>
            <a:p>
              <a:pPr algn="ctr" defTabSz="685800">
                <a:buClrTx/>
              </a:pPr>
              <a:endParaRPr lang="pt-BR" sz="1200" b="1" kern="120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endParaRPr>
            </a:p>
            <a:p>
              <a:pPr algn="ctr" defTabSz="685800">
                <a:buClrTx/>
              </a:pPr>
              <a:r>
                <a:rPr lang="pt-BR" sz="1200" b="1" kern="1200">
                  <a:solidFill>
                    <a:srgbClr val="FF0000"/>
                  </a:solidFill>
                  <a:latin typeface="Calibri" panose="020F0502020204030204"/>
                  <a:ea typeface="+mn-ea"/>
                  <a:cs typeface="+mn-cs"/>
                </a:rPr>
                <a:t>Menos de 10% </a:t>
              </a:r>
            </a:p>
            <a:p>
              <a:pPr algn="ctr" defTabSz="685800">
                <a:buClrTx/>
              </a:pPr>
              <a:r>
                <a:rPr lang="pt-BR" sz="1200" b="1" kern="1200">
                  <a:solidFill>
                    <a:srgbClr val="FF0000"/>
                  </a:solidFill>
                  <a:latin typeface="Calibri" panose="020F0502020204030204"/>
                  <a:ea typeface="+mn-ea"/>
                  <a:cs typeface="+mn-cs"/>
                </a:rPr>
                <a:t>das pessoas que vivem com HIV, mulheres e meninas e populações-chave experienciam desigualdades baseadas em gênero e violência de gênero</a:t>
              </a:r>
              <a:endParaRPr lang="es-ES" sz="1200" b="1" kern="120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endParaRPr>
            </a:p>
            <a:p>
              <a:pPr algn="ctr" defTabSz="685800">
                <a:buClrTx/>
              </a:pPr>
              <a:endParaRPr lang="es-ES" sz="1200" b="1" kern="120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endParaRPr>
            </a:p>
            <a:p>
              <a:pPr algn="ctr" defTabSz="685800">
                <a:buClrTx/>
              </a:pPr>
              <a:r>
                <a:rPr lang="pt-BR" sz="1200" b="1" kern="1200">
                  <a:solidFill>
                    <a:srgbClr val="FF0000"/>
                  </a:solidFill>
                  <a:latin typeface="Calibri" panose="020F0502020204030204"/>
                  <a:ea typeface="+mn-ea"/>
                  <a:cs typeface="+mn-cs"/>
                </a:rPr>
                <a:t>Menos de 10% </a:t>
              </a:r>
            </a:p>
            <a:p>
              <a:pPr algn="ctr" defTabSz="685800">
                <a:buClrTx/>
              </a:pPr>
              <a:r>
                <a:rPr lang="pt-BR" sz="1200" b="1" kern="1200">
                  <a:solidFill>
                    <a:srgbClr val="FF0000"/>
                  </a:solidFill>
                  <a:latin typeface="Calibri" panose="020F0502020204030204"/>
                  <a:ea typeface="+mn-ea"/>
                  <a:cs typeface="+mn-cs"/>
                </a:rPr>
                <a:t>dos países tem leis e políticas punitivas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BD0A19BA-40D5-4161-8B68-09ED5E94C3E9}"/>
                </a:ext>
              </a:extLst>
            </p:cNvPr>
            <p:cNvSpPr txBox="1"/>
            <p:nvPr/>
          </p:nvSpPr>
          <p:spPr>
            <a:xfrm>
              <a:off x="7450137" y="2256053"/>
              <a:ext cx="4299607" cy="4524316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pPr algn="ctr" defTabSz="685800">
                <a:buClrTx/>
              </a:pPr>
              <a:r>
                <a:rPr lang="pt-BR" sz="1200" b="1" kern="120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bri" panose="020F0502020204030204"/>
                  <a:ea typeface="+mn-ea"/>
                  <a:cs typeface="+mn-cs"/>
                </a:rPr>
                <a:t>95% das pessoas em risco de contrair HIV usam a prevenção combinada</a:t>
              </a:r>
            </a:p>
            <a:p>
              <a:pPr algn="ctr" defTabSz="685800">
                <a:buClrTx/>
              </a:pPr>
              <a:endParaRPr lang="pt-BR" sz="1200" b="1" kern="120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/>
                <a:ea typeface="+mn-ea"/>
                <a:cs typeface="+mn-cs"/>
              </a:endParaRPr>
            </a:p>
            <a:p>
              <a:pPr algn="ctr" defTabSz="685800">
                <a:buClrTx/>
              </a:pPr>
              <a:r>
                <a:rPr lang="pt-BR" sz="1200" b="1" kern="120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bri" panose="020F0502020204030204"/>
                  <a:ea typeface="+mn-ea"/>
                  <a:cs typeface="+mn-cs"/>
                </a:rPr>
                <a:t>95-95-95% de testes de HIV, tratamento, supressão viral  entre adultos e crianças</a:t>
              </a:r>
            </a:p>
            <a:p>
              <a:pPr algn="ctr" defTabSz="685800">
                <a:buClrTx/>
              </a:pPr>
              <a:br>
                <a:rPr lang="pt-BR" sz="1200" b="1" kern="120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bri" panose="020F0502020204030204"/>
                  <a:ea typeface="+mn-ea"/>
                  <a:cs typeface="+mn-cs"/>
                </a:rPr>
              </a:br>
              <a:r>
                <a:rPr lang="pt-BR" sz="1200" b="1" kern="120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bri" panose="020F0502020204030204"/>
                  <a:ea typeface="+mn-ea"/>
                  <a:cs typeface="+mn-cs"/>
                </a:rPr>
                <a:t>95% das mulheres têm acesso a serviços de saúde sexual e reprodutiva</a:t>
              </a:r>
            </a:p>
            <a:p>
              <a:pPr algn="ctr" defTabSz="685800">
                <a:buClrTx/>
              </a:pPr>
              <a:endParaRPr lang="pt-BR" sz="1200" b="1" kern="120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/>
                <a:ea typeface="+mn-ea"/>
                <a:cs typeface="+mn-cs"/>
              </a:endParaRPr>
            </a:p>
            <a:p>
              <a:pPr algn="ctr" defTabSz="685800">
                <a:buClrTx/>
              </a:pPr>
              <a:r>
                <a:rPr lang="pt-BR" sz="1200" b="1" kern="120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bri" panose="020F0502020204030204"/>
                  <a:ea typeface="+mn-ea"/>
                  <a:cs typeface="+mn-cs"/>
                </a:rPr>
                <a:t>95% de cobertura dos serviços de Eliminação da Transmissão Vertical</a:t>
              </a:r>
            </a:p>
            <a:p>
              <a:pPr algn="ctr" defTabSz="685800">
                <a:buClrTx/>
              </a:pPr>
              <a:endParaRPr lang="pt-BR" sz="1200" b="1" kern="120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/>
                <a:ea typeface="+mn-ea"/>
                <a:cs typeface="+mn-cs"/>
              </a:endParaRPr>
            </a:p>
            <a:p>
              <a:pPr algn="ctr" defTabSz="685800">
                <a:buClrTx/>
              </a:pPr>
              <a:r>
                <a:rPr lang="pt-BR" sz="1200" b="1" kern="120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bri" panose="020F0502020204030204"/>
                  <a:ea typeface="+mn-ea"/>
                  <a:cs typeface="+mn-cs"/>
                </a:rPr>
                <a:t>95% das pessoas vivendo com HIV recebem tratamento preventivo para Tuberculose</a:t>
              </a:r>
              <a:endParaRPr lang="pt-BR" sz="1200" b="1" kern="120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/>
                <a:ea typeface="+mn-ea"/>
                <a:cs typeface="Calibri"/>
              </a:endParaRPr>
            </a:p>
            <a:p>
              <a:pPr algn="ctr" defTabSz="685800">
                <a:buClrTx/>
              </a:pPr>
              <a:endParaRPr lang="pt-BR" sz="1200" b="1" kern="120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/>
                <a:ea typeface="+mn-ea"/>
                <a:cs typeface="+mn-cs"/>
              </a:endParaRPr>
            </a:p>
            <a:p>
              <a:pPr algn="ctr" defTabSz="685800">
                <a:buClrTx/>
              </a:pPr>
              <a:r>
                <a:rPr lang="pt-BR" sz="1200" b="1" kern="120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alibri" panose="020F0502020204030204"/>
                  <a:ea typeface="+mn-ea"/>
                  <a:cs typeface="+mn-cs"/>
                </a:rPr>
                <a:t>95% das pessoas vivendo com HIV e pessoas em risco de contrair HIV estão relacionadas a outros serviços de integrados de saúde</a:t>
              </a:r>
              <a:endParaRPr lang="pt-BR" sz="1200" b="1" kern="120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/>
                <a:ea typeface="+mn-ea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683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C5664-8970-2218-7322-D8CDA997B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E28D35-0074-D271-6B8F-566282FD5C1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4A0768B-1593-D65C-B31E-AE48FECBED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216804C2-3720-D20E-C249-323430962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7"/>
            <a:ext cx="9144000" cy="512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35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BB63D-25F5-ADE7-A7B0-2245954B0544}"/>
              </a:ext>
            </a:extLst>
          </p:cNvPr>
          <p:cNvSpPr txBox="1"/>
          <p:nvPr/>
        </p:nvSpPr>
        <p:spPr>
          <a:xfrm>
            <a:off x="-4989" y="376502"/>
            <a:ext cx="7966101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900" b="1">
                <a:solidFill>
                  <a:schemeClr val="bg1"/>
                </a:solidFill>
                <a:ea typeface="Gothic A1"/>
              </a:rPr>
              <a:t>A </a:t>
            </a:r>
            <a:r>
              <a:rPr lang="en-US" sz="1900" b="1" err="1">
                <a:solidFill>
                  <a:schemeClr val="bg1"/>
                </a:solidFill>
                <a:ea typeface="Gothic A1"/>
              </a:rPr>
              <a:t>Situação</a:t>
            </a:r>
            <a:r>
              <a:rPr lang="en-US" sz="1900" b="1">
                <a:solidFill>
                  <a:schemeClr val="bg1"/>
                </a:solidFill>
                <a:ea typeface="Gothic A1"/>
              </a:rPr>
              <a:t> da </a:t>
            </a:r>
            <a:r>
              <a:rPr lang="en-US" sz="1900" b="1" err="1">
                <a:solidFill>
                  <a:schemeClr val="bg1"/>
                </a:solidFill>
                <a:ea typeface="Gothic A1"/>
              </a:rPr>
              <a:t>Prevenção</a:t>
            </a:r>
            <a:r>
              <a:rPr lang="en-US" sz="1900" b="1">
                <a:solidFill>
                  <a:schemeClr val="bg1"/>
                </a:solidFill>
                <a:ea typeface="Gothic A1"/>
              </a:rPr>
              <a:t> do HIV no </a:t>
            </a:r>
            <a:r>
              <a:rPr lang="en-US" sz="1900" b="1" err="1">
                <a:solidFill>
                  <a:schemeClr val="bg1"/>
                </a:solidFill>
                <a:ea typeface="Gothic A1"/>
              </a:rPr>
              <a:t>Brasil</a:t>
            </a:r>
            <a:r>
              <a:rPr lang="en-US" sz="1900" b="1">
                <a:solidFill>
                  <a:schemeClr val="bg1"/>
                </a:solidFill>
                <a:ea typeface="Gothic A1"/>
              </a:rPr>
              <a:t> – Global HIV Prevention Coalition (2023)</a:t>
            </a:r>
          </a:p>
          <a:p>
            <a:pPr algn="ctr"/>
            <a:endParaRPr lang="en-US" sz="2000" b="1">
              <a:solidFill>
                <a:schemeClr val="bg1"/>
              </a:solidFill>
              <a:ea typeface="Gothic A1"/>
            </a:endParaRPr>
          </a:p>
          <a:p>
            <a:endParaRPr lang="en-US" sz="2000" b="1">
              <a:solidFill>
                <a:srgbClr val="FFFFFF"/>
              </a:solidFill>
              <a:ea typeface="Gothic A1"/>
            </a:endParaRPr>
          </a:p>
        </p:txBody>
      </p:sp>
      <p:pic>
        <p:nvPicPr>
          <p:cNvPr id="3" name="Picture 2" descr="A screenshot of a chart&#10;&#10;Description automatically generated">
            <a:extLst>
              <a:ext uri="{FF2B5EF4-FFF2-40B4-BE49-F238E27FC236}">
                <a16:creationId xmlns:a16="http://schemas.microsoft.com/office/drawing/2014/main" id="{23856D5F-58FA-85C5-3877-717059D98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5" y="1206750"/>
            <a:ext cx="7135091" cy="371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76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86CE8-B49C-F747-B33F-C53824C8C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4A8D0-9370-B82D-97C1-1AA31A5836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 shot of a chart&#10;&#10;Description automatically generated">
            <a:extLst>
              <a:ext uri="{FF2B5EF4-FFF2-40B4-BE49-F238E27FC236}">
                <a16:creationId xmlns:a16="http://schemas.microsoft.com/office/drawing/2014/main" id="{B5F4E14A-D3E4-5E34-10D0-F4C6D13C5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32" y="653781"/>
            <a:ext cx="7458074" cy="432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88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2FE11-9548-9C78-A887-4212F6001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8820C-BD1E-1FC1-F398-DC2278FD1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hart&#10;&#10;Description automatically generated">
            <a:extLst>
              <a:ext uri="{FF2B5EF4-FFF2-40B4-BE49-F238E27FC236}">
                <a16:creationId xmlns:a16="http://schemas.microsoft.com/office/drawing/2014/main" id="{5ABA21A6-FDC2-F9E1-F33C-8D6237573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534" y="314326"/>
            <a:ext cx="6861626" cy="480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229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BB63D-25F5-ADE7-A7B0-2245954B0544}"/>
              </a:ext>
            </a:extLst>
          </p:cNvPr>
          <p:cNvSpPr txBox="1"/>
          <p:nvPr/>
        </p:nvSpPr>
        <p:spPr>
          <a:xfrm>
            <a:off x="-4989" y="376502"/>
            <a:ext cx="7966101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900" b="1">
                <a:solidFill>
                  <a:schemeClr val="bg1"/>
                </a:solidFill>
                <a:ea typeface="Gothic A1"/>
              </a:rPr>
              <a:t>Mapa das </a:t>
            </a:r>
            <a:r>
              <a:rPr lang="en-US" sz="1900" b="1" err="1">
                <a:solidFill>
                  <a:schemeClr val="bg1"/>
                </a:solidFill>
                <a:ea typeface="Gothic A1"/>
              </a:rPr>
              <a:t>Culturas</a:t>
            </a:r>
            <a:r>
              <a:rPr lang="en-US" sz="1900" b="1">
                <a:solidFill>
                  <a:schemeClr val="bg1"/>
                </a:solidFill>
                <a:ea typeface="Gothic A1"/>
              </a:rPr>
              <a:t> </a:t>
            </a:r>
            <a:r>
              <a:rPr lang="en-US" sz="1900" b="1" err="1">
                <a:solidFill>
                  <a:schemeClr val="bg1"/>
                </a:solidFill>
                <a:ea typeface="Gothic A1"/>
              </a:rPr>
              <a:t>Diversas</a:t>
            </a:r>
            <a:r>
              <a:rPr lang="en-US" sz="1900" b="1">
                <a:solidFill>
                  <a:schemeClr val="bg1"/>
                </a:solidFill>
                <a:ea typeface="Gothic A1"/>
              </a:rPr>
              <a:t> de </a:t>
            </a:r>
            <a:r>
              <a:rPr lang="en-US" sz="1900" b="1" err="1">
                <a:solidFill>
                  <a:schemeClr val="bg1"/>
                </a:solidFill>
                <a:ea typeface="Gothic A1"/>
              </a:rPr>
              <a:t>Gênero</a:t>
            </a:r>
            <a:r>
              <a:rPr lang="en-US" sz="1900" b="1">
                <a:solidFill>
                  <a:schemeClr val="bg1"/>
                </a:solidFill>
                <a:ea typeface="Gothic A1"/>
              </a:rPr>
              <a:t> e a </a:t>
            </a:r>
            <a:r>
              <a:rPr lang="en-US" sz="1900" b="1" err="1">
                <a:solidFill>
                  <a:schemeClr val="bg1"/>
                </a:solidFill>
                <a:ea typeface="Gothic A1"/>
              </a:rPr>
              <a:t>importância</a:t>
            </a:r>
            <a:r>
              <a:rPr lang="en-US" sz="1900" b="1">
                <a:solidFill>
                  <a:schemeClr val="bg1"/>
                </a:solidFill>
                <a:ea typeface="Gothic A1"/>
              </a:rPr>
              <a:t> do </a:t>
            </a:r>
            <a:r>
              <a:rPr lang="en-US" sz="1900" b="1" err="1">
                <a:solidFill>
                  <a:schemeClr val="bg1"/>
                </a:solidFill>
                <a:ea typeface="Gothic A1"/>
              </a:rPr>
              <a:t>reconhecimento</a:t>
            </a:r>
            <a:r>
              <a:rPr lang="en-US" sz="1900" b="1">
                <a:solidFill>
                  <a:schemeClr val="bg1"/>
                </a:solidFill>
                <a:ea typeface="Gothic A1"/>
              </a:rPr>
              <a:t>  da </a:t>
            </a:r>
            <a:r>
              <a:rPr lang="en-US" sz="1900" b="1" err="1">
                <a:solidFill>
                  <a:schemeClr val="bg1"/>
                </a:solidFill>
                <a:ea typeface="Gothic A1"/>
              </a:rPr>
              <a:t>pluralidade</a:t>
            </a:r>
            <a:r>
              <a:rPr lang="en-US" sz="1900" b="1">
                <a:solidFill>
                  <a:schemeClr val="bg1"/>
                </a:solidFill>
                <a:ea typeface="Gothic A1"/>
              </a:rPr>
              <a:t> de </a:t>
            </a:r>
            <a:r>
              <a:rPr lang="en-US" sz="1900" b="1" err="1">
                <a:solidFill>
                  <a:schemeClr val="bg1"/>
                </a:solidFill>
                <a:ea typeface="Gothic A1"/>
              </a:rPr>
              <a:t>gêner</a:t>
            </a:r>
            <a:endParaRPr lang="en-US" err="1">
              <a:solidFill>
                <a:schemeClr val="bg1"/>
              </a:solidFill>
            </a:endParaRPr>
          </a:p>
          <a:p>
            <a:pPr algn="ctr"/>
            <a:endParaRPr lang="en-US" sz="2000" b="1">
              <a:solidFill>
                <a:schemeClr val="bg1"/>
              </a:solidFill>
              <a:ea typeface="Gothic A1"/>
            </a:endParaRPr>
          </a:p>
          <a:p>
            <a:endParaRPr lang="en-US" sz="2000" b="1">
              <a:solidFill>
                <a:srgbClr val="FFFFFF"/>
              </a:solidFill>
              <a:ea typeface="Gothic A1"/>
            </a:endParaRPr>
          </a:p>
        </p:txBody>
      </p:sp>
      <p:pic>
        <p:nvPicPr>
          <p:cNvPr id="3" name="Picture 2" descr="A screenshot of a message&#10;&#10;Description automatically generated">
            <a:extLst>
              <a:ext uri="{FF2B5EF4-FFF2-40B4-BE49-F238E27FC236}">
                <a16:creationId xmlns:a16="http://schemas.microsoft.com/office/drawing/2014/main" id="{1458D343-804B-6D91-BB0C-AC757E901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81"/>
            <a:ext cx="9160328" cy="514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40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6">
            <a:extLst>
              <a:ext uri="{FF2B5EF4-FFF2-40B4-BE49-F238E27FC236}">
                <a16:creationId xmlns:a16="http://schemas.microsoft.com/office/drawing/2014/main" id="{249280C6-24CF-C2D3-B46F-B41C62E44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40" y="310"/>
            <a:ext cx="9132943" cy="538609"/>
          </a:xfrm>
        </p:spPr>
        <p:txBody>
          <a:bodyPr/>
          <a:lstStyle/>
          <a:p>
            <a:pPr algn="ctr"/>
            <a:r>
              <a:rPr lang="pt-BR" sz="2000" b="1">
                <a:solidFill>
                  <a:srgbClr val="C00000"/>
                </a:solidFill>
                <a:latin typeface="Franklin Gothic Demi"/>
                <a:cs typeface="Times New Roman"/>
              </a:rPr>
              <a:t>Abordagem do UNAIDS a partir dos princípios feministas</a:t>
            </a:r>
          </a:p>
        </p:txBody>
      </p:sp>
      <p:pic>
        <p:nvPicPr>
          <p:cNvPr id="11" name="Picture 10" descr="A diagram of a person&amp;#39;s power&#10;&#10;Description automatically generated">
            <a:extLst>
              <a:ext uri="{FF2B5EF4-FFF2-40B4-BE49-F238E27FC236}">
                <a16:creationId xmlns:a16="http://schemas.microsoft.com/office/drawing/2014/main" id="{7677BCB0-69E9-B63D-7B7F-C2DEB32BE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200" y="592096"/>
            <a:ext cx="4661445" cy="349369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FF648F0-B834-5687-73FD-4238826F1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86" y="1086617"/>
            <a:ext cx="2568650" cy="267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109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2b705907b07_3_5"/>
          <p:cNvSpPr txBox="1">
            <a:spLocks noGrp="1"/>
          </p:cNvSpPr>
          <p:nvPr>
            <p:ph type="body" idx="1"/>
          </p:nvPr>
        </p:nvSpPr>
        <p:spPr>
          <a:xfrm>
            <a:off x="0" y="720000"/>
            <a:ext cx="6216525" cy="3950550"/>
          </a:xfrm>
          <a:prstGeom prst="rect">
            <a:avLst/>
          </a:prstGeom>
        </p:spPr>
        <p:txBody>
          <a:bodyPr spcFirstLastPara="1" wrap="square" lIns="68569" tIns="34275" rIns="68569" bIns="34275" anchor="t" anchorCtr="1">
            <a:noAutofit/>
          </a:bodyPr>
          <a:lstStyle/>
          <a:p>
            <a:pPr indent="-276225">
              <a:lnSpc>
                <a:spcPct val="115000"/>
              </a:lnSpc>
              <a:spcBef>
                <a:spcPts val="0"/>
              </a:spcBef>
              <a:buSzPts val="2200"/>
              <a:buFont typeface="Arial"/>
              <a:buAutoNum type="arabicPeriod"/>
            </a:pPr>
            <a:r>
              <a:rPr lang="pt-BR" sz="1650">
                <a:solidFill>
                  <a:schemeClr val="bg1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  <a:t>Liderado por pesquisadores acadêmicos e clínicos feministas ou pesquisadores de agências da ONU e ONGs, com objetivos feministas e abordando questões feministas relevantes para a vida de mulheres, meninas e pessoas com diversidade de gênero em relação ao HIV. O ideal é que isso envolva a colaboração da comunidade.   Envolver colaborações de pesquisadores acadêmicos/clínicos, agências da ONU e ONGs que trabalham em parceria igualitária com comunidades de mulheres, meninas e pessoas de gênero diverso, com base nos princípios de </a:t>
            </a:r>
            <a:r>
              <a:rPr lang="pt-BR" sz="1650" err="1">
                <a:solidFill>
                  <a:schemeClr val="bg1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  <a:t>cocriação</a:t>
            </a:r>
            <a:r>
              <a:rPr lang="pt-BR" sz="1650">
                <a:solidFill>
                  <a:schemeClr val="bg1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  <a:t>, coautoria e copropriedade. </a:t>
            </a:r>
            <a:r>
              <a:rPr lang="pt-BR" sz="1650">
                <a:solidFill>
                  <a:schemeClr val="dk2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  <a:t> Liderados e realizados por comunidades de mulheres, meninas e pessoas com diversidade de gênero, por conta própria ou com o apoio de outros. </a:t>
            </a:r>
            <a:r>
              <a:rPr lang="en-US" sz="825"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  <a:t>See page 59: </a:t>
            </a:r>
            <a:r>
              <a:rPr lang="en-US" sz="825" u="sng">
                <a:solidFill>
                  <a:schemeClr val="hlink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Participation Tree:</a:t>
            </a:r>
            <a:r>
              <a:rPr lang="en-US" sz="825"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  <a:t> Ensuring the meaningful participation of women living with HIV. © ICW, 2004</a:t>
            </a:r>
            <a:endParaRPr sz="825">
              <a:highlight>
                <a:srgbClr val="0000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indent="0"/>
            <a:endParaRPr>
              <a:highlight>
                <a:srgbClr val="000000"/>
              </a:highlight>
            </a:endParaRPr>
          </a:p>
        </p:txBody>
      </p:sp>
      <p:sp>
        <p:nvSpPr>
          <p:cNvPr id="48" name="Google Shape;48;g2b705907b07_3_5"/>
          <p:cNvSpPr txBox="1">
            <a:spLocks noGrp="1"/>
          </p:cNvSpPr>
          <p:nvPr>
            <p:ph type="body" idx="2"/>
          </p:nvPr>
        </p:nvSpPr>
        <p:spPr>
          <a:xfrm>
            <a:off x="0" y="0"/>
            <a:ext cx="9144000" cy="598050"/>
          </a:xfrm>
          <a:prstGeom prst="rect">
            <a:avLst/>
          </a:prstGeom>
        </p:spPr>
        <p:txBody>
          <a:bodyPr spcFirstLastPara="1" wrap="square" lIns="137156" tIns="68569" rIns="137156" bIns="34275" anchor="ctr" anchorCtr="1">
            <a:normAutofit/>
          </a:bodyPr>
          <a:lstStyle/>
          <a:p>
            <a:pPr marL="0" indent="0"/>
            <a:r>
              <a:rPr lang="en-US"/>
              <a:t>Different models of feminist HIV research </a:t>
            </a:r>
            <a:endParaRPr/>
          </a:p>
        </p:txBody>
      </p:sp>
      <p:sp>
        <p:nvSpPr>
          <p:cNvPr id="49" name="Google Shape;49;g2b705907b07_3_5"/>
          <p:cNvSpPr txBox="1"/>
          <p:nvPr/>
        </p:nvSpPr>
        <p:spPr>
          <a:xfrm>
            <a:off x="6315994" y="752175"/>
            <a:ext cx="2710125" cy="380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" name="Google Shape;50;g2b705907b07_3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5994" y="617819"/>
            <a:ext cx="2710125" cy="39078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9449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2917696e2de_1_19"/>
          <p:cNvSpPr txBox="1">
            <a:spLocks noGrp="1"/>
          </p:cNvSpPr>
          <p:nvPr>
            <p:ph type="body" idx="2"/>
          </p:nvPr>
        </p:nvSpPr>
        <p:spPr>
          <a:xfrm>
            <a:off x="0" y="0"/>
            <a:ext cx="9144000" cy="7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37156" tIns="68569" rIns="137156" bIns="34275" anchor="ctr" anchorCtr="1"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Why are feminist approaches to research important?</a:t>
            </a:r>
          </a:p>
        </p:txBody>
      </p:sp>
      <p:sp>
        <p:nvSpPr>
          <p:cNvPr id="41" name="Google Shape;41;g2917696e2de_1_19"/>
          <p:cNvSpPr txBox="1"/>
          <p:nvPr/>
        </p:nvSpPr>
        <p:spPr>
          <a:xfrm>
            <a:off x="289331" y="942975"/>
            <a:ext cx="8683875" cy="298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lnSpc>
                <a:spcPct val="114999"/>
              </a:lnSpc>
            </a:pPr>
            <a:r>
              <a:rPr lang="pt-BR" sz="1650" b="1" dirty="0">
                <a:solidFill>
                  <a:schemeClr val="bg1"/>
                </a:solidFill>
                <a:highlight>
                  <a:srgbClr val="000000"/>
                </a:highlight>
              </a:rPr>
              <a:t>A Estratégia Global para a AIDS e a Declaração Política sobre o HIV exigem que o UNAIDS compreenda e valorize o conhecimento e as experiências de mulheres e meninas, bem como de pessoas com diversidade de gênero. Isso é vital para atingir as metas 30-60-80. </a:t>
            </a:r>
          </a:p>
          <a:p>
            <a:pPr algn="just">
              <a:lnSpc>
                <a:spcPct val="114999"/>
              </a:lnSpc>
            </a:pPr>
            <a:endParaRPr lang="pt-BR" sz="165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algn="just">
              <a:lnSpc>
                <a:spcPct val="114999"/>
              </a:lnSpc>
            </a:pPr>
            <a:r>
              <a:rPr lang="pt-BR" sz="1650" b="1" dirty="0">
                <a:solidFill>
                  <a:schemeClr val="bg1"/>
                </a:solidFill>
                <a:highlight>
                  <a:srgbClr val="000000"/>
                </a:highlight>
              </a:rPr>
              <a:t>As abordagens feministas à pesquisa ajudam a abordar e a entender melhor essas experiências e o impacto das relações</a:t>
            </a:r>
            <a:r>
              <a:rPr lang="pt-BR" sz="1650" dirty="0">
                <a:solidFill>
                  <a:schemeClr val="bg1"/>
                </a:solidFill>
                <a:highlight>
                  <a:srgbClr val="000000"/>
                </a:highlight>
              </a:rPr>
              <a:t>, estruturas e instituições de gênero desiguais e opressivas na resposta ao HIV. Elas promovem as metas de igualdade e justiça em todo o processo de pesquisa (desde o acordo sobre a questão da pesquisa até o relatório e a divulgação dos resultados). </a:t>
            </a:r>
            <a:endParaRPr lang="en-US" sz="165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8031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BB63D-25F5-ADE7-A7B0-2245954B0544}"/>
              </a:ext>
            </a:extLst>
          </p:cNvPr>
          <p:cNvSpPr txBox="1"/>
          <p:nvPr/>
        </p:nvSpPr>
        <p:spPr>
          <a:xfrm>
            <a:off x="-4989" y="376502"/>
            <a:ext cx="7966101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900" b="1">
                <a:solidFill>
                  <a:schemeClr val="bg1"/>
                </a:solidFill>
                <a:ea typeface="Gothic A1"/>
              </a:rPr>
              <a:t>Mapa das </a:t>
            </a:r>
            <a:r>
              <a:rPr lang="en-US" sz="1900" b="1" err="1">
                <a:solidFill>
                  <a:schemeClr val="bg1"/>
                </a:solidFill>
                <a:ea typeface="Gothic A1"/>
              </a:rPr>
              <a:t>Culturas</a:t>
            </a:r>
            <a:r>
              <a:rPr lang="en-US" sz="1900" b="1">
                <a:solidFill>
                  <a:schemeClr val="bg1"/>
                </a:solidFill>
                <a:ea typeface="Gothic A1"/>
              </a:rPr>
              <a:t> </a:t>
            </a:r>
            <a:r>
              <a:rPr lang="en-US" sz="1900" b="1" err="1">
                <a:solidFill>
                  <a:schemeClr val="bg1"/>
                </a:solidFill>
                <a:ea typeface="Gothic A1"/>
              </a:rPr>
              <a:t>Diversas</a:t>
            </a:r>
            <a:r>
              <a:rPr lang="en-US" sz="1900" b="1">
                <a:solidFill>
                  <a:schemeClr val="bg1"/>
                </a:solidFill>
                <a:ea typeface="Gothic A1"/>
              </a:rPr>
              <a:t> de </a:t>
            </a:r>
            <a:r>
              <a:rPr lang="en-US" sz="1900" b="1" err="1">
                <a:solidFill>
                  <a:schemeClr val="bg1"/>
                </a:solidFill>
                <a:ea typeface="Gothic A1"/>
              </a:rPr>
              <a:t>Gênero</a:t>
            </a:r>
            <a:r>
              <a:rPr lang="en-US" sz="1900" b="1">
                <a:solidFill>
                  <a:schemeClr val="bg1"/>
                </a:solidFill>
                <a:ea typeface="Gothic A1"/>
              </a:rPr>
              <a:t> e a </a:t>
            </a:r>
            <a:r>
              <a:rPr lang="en-US" sz="1900" b="1" err="1">
                <a:solidFill>
                  <a:schemeClr val="bg1"/>
                </a:solidFill>
                <a:ea typeface="Gothic A1"/>
              </a:rPr>
              <a:t>importância</a:t>
            </a:r>
            <a:r>
              <a:rPr lang="en-US" sz="1900" b="1">
                <a:solidFill>
                  <a:schemeClr val="bg1"/>
                </a:solidFill>
                <a:ea typeface="Gothic A1"/>
              </a:rPr>
              <a:t> do </a:t>
            </a:r>
            <a:r>
              <a:rPr lang="en-US" sz="1900" b="1" err="1">
                <a:solidFill>
                  <a:schemeClr val="bg1"/>
                </a:solidFill>
                <a:ea typeface="Gothic A1"/>
              </a:rPr>
              <a:t>reconhecimento</a:t>
            </a:r>
            <a:r>
              <a:rPr lang="en-US" sz="1900" b="1">
                <a:solidFill>
                  <a:schemeClr val="bg1"/>
                </a:solidFill>
                <a:ea typeface="Gothic A1"/>
              </a:rPr>
              <a:t>  da </a:t>
            </a:r>
            <a:r>
              <a:rPr lang="en-US" sz="1900" b="1" err="1">
                <a:solidFill>
                  <a:schemeClr val="bg1"/>
                </a:solidFill>
                <a:ea typeface="Gothic A1"/>
              </a:rPr>
              <a:t>pluralidade</a:t>
            </a:r>
            <a:r>
              <a:rPr lang="en-US" sz="1900" b="1">
                <a:solidFill>
                  <a:schemeClr val="bg1"/>
                </a:solidFill>
                <a:ea typeface="Gothic A1"/>
              </a:rPr>
              <a:t> de </a:t>
            </a:r>
            <a:r>
              <a:rPr lang="en-US" sz="1900" b="1" err="1">
                <a:solidFill>
                  <a:schemeClr val="bg1"/>
                </a:solidFill>
                <a:ea typeface="Gothic A1"/>
              </a:rPr>
              <a:t>gênero</a:t>
            </a:r>
            <a:endParaRPr lang="en-US" err="1">
              <a:solidFill>
                <a:schemeClr val="bg1"/>
              </a:solidFill>
            </a:endParaRPr>
          </a:p>
          <a:p>
            <a:pPr algn="ctr"/>
            <a:endParaRPr lang="en-US" sz="2000" b="1">
              <a:solidFill>
                <a:schemeClr val="bg1"/>
              </a:solidFill>
              <a:ea typeface="Gothic A1"/>
            </a:endParaRPr>
          </a:p>
          <a:p>
            <a:endParaRPr lang="en-US" sz="2000" b="1">
              <a:solidFill>
                <a:srgbClr val="FFFFFF"/>
              </a:solidFill>
              <a:ea typeface="Gothic A1"/>
            </a:endParaRPr>
          </a:p>
        </p:txBody>
      </p:sp>
      <p:pic>
        <p:nvPicPr>
          <p:cNvPr id="4" name="Picture 3" descr="A map of the world with blue pins&#10;&#10;Description automatically generated">
            <a:extLst>
              <a:ext uri="{FF2B5EF4-FFF2-40B4-BE49-F238E27FC236}">
                <a16:creationId xmlns:a16="http://schemas.microsoft.com/office/drawing/2014/main" id="{DB697208-7AF6-60F6-146C-17C3CEFCD1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363" b="-1005"/>
          <a:stretch/>
        </p:blipFill>
        <p:spPr>
          <a:xfrm>
            <a:off x="711679" y="1440882"/>
            <a:ext cx="7224622" cy="34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76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BB63D-25F5-ADE7-A7B0-2245954B0544}"/>
              </a:ext>
            </a:extLst>
          </p:cNvPr>
          <p:cNvSpPr txBox="1"/>
          <p:nvPr/>
        </p:nvSpPr>
        <p:spPr>
          <a:xfrm>
            <a:off x="152400" y="507423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solidFill>
                  <a:srgbClr val="FFFFFF"/>
                </a:solidFill>
              </a:rPr>
              <a:t>Contexto</a:t>
            </a:r>
            <a:r>
              <a:rPr lang="en-US" sz="2000" b="1">
                <a:solidFill>
                  <a:srgbClr val="FFFFFF"/>
                </a:solidFill>
              </a:rPr>
              <a:t> </a:t>
            </a:r>
            <a:r>
              <a:rPr lang="en-US" sz="2000" b="1" err="1">
                <a:solidFill>
                  <a:srgbClr val="FFFFFF"/>
                </a:solidFill>
              </a:rPr>
              <a:t>Histórico</a:t>
            </a:r>
            <a:r>
              <a:rPr lang="en-US" sz="2000" b="1">
                <a:ea typeface="Gothic A1"/>
                <a:cs typeface="Gothic A1"/>
              </a:rPr>
              <a:t>​</a:t>
            </a:r>
            <a:endParaRPr lang="en-US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33217F-70C1-1D10-77F8-9D2F8BB3CF6E}"/>
              </a:ext>
            </a:extLst>
          </p:cNvPr>
          <p:cNvSpPr txBox="1"/>
          <p:nvPr/>
        </p:nvSpPr>
        <p:spPr>
          <a:xfrm>
            <a:off x="3197734" y="2169303"/>
            <a:ext cx="2743200" cy="8104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baseline="30000">
                <a:solidFill>
                  <a:schemeClr val="bg1"/>
                </a:solidFill>
                <a:latin typeface="Gothic A1"/>
                <a:ea typeface="Gothic A1"/>
                <a:cs typeface="Gothic A1"/>
              </a:rPr>
              <a:t>1980-1986: </a:t>
            </a:r>
            <a:r>
              <a:rPr lang="en-US" sz="2000" b="1" baseline="30000" err="1">
                <a:solidFill>
                  <a:schemeClr val="bg1"/>
                </a:solidFill>
                <a:latin typeface="Gothic A1"/>
                <a:ea typeface="Gothic A1"/>
                <a:cs typeface="Gothic A1"/>
              </a:rPr>
              <a:t>Primeiras</a:t>
            </a:r>
            <a:r>
              <a:rPr lang="en-US" sz="2000" b="1" baseline="30000">
                <a:solidFill>
                  <a:schemeClr val="bg1"/>
                </a:solidFill>
                <a:latin typeface="Gothic A1"/>
                <a:ea typeface="Gothic A1"/>
                <a:cs typeface="Gothic A1"/>
              </a:rPr>
              <a:t> </a:t>
            </a:r>
            <a:r>
              <a:rPr lang="en-US" sz="2000" b="1" baseline="30000" err="1">
                <a:solidFill>
                  <a:schemeClr val="bg1"/>
                </a:solidFill>
                <a:latin typeface="Gothic A1"/>
                <a:ea typeface="Gothic A1"/>
                <a:cs typeface="Gothic A1"/>
              </a:rPr>
              <a:t>ações</a:t>
            </a:r>
            <a:r>
              <a:rPr lang="en-US" sz="2000" b="1" baseline="30000">
                <a:solidFill>
                  <a:schemeClr val="bg1"/>
                </a:solidFill>
                <a:latin typeface="Gothic A1"/>
                <a:ea typeface="Gothic A1"/>
                <a:cs typeface="Gothic A1"/>
              </a:rPr>
              <a:t> e </a:t>
            </a:r>
            <a:r>
              <a:rPr lang="en-US" sz="2000" b="1" baseline="30000" err="1">
                <a:solidFill>
                  <a:schemeClr val="bg1"/>
                </a:solidFill>
                <a:latin typeface="Gothic A1"/>
                <a:ea typeface="Gothic A1"/>
                <a:cs typeface="Gothic A1"/>
              </a:rPr>
              <a:t>reconhecimento</a:t>
            </a:r>
            <a:r>
              <a:rPr lang="en-US" sz="2000" b="1" baseline="30000">
                <a:solidFill>
                  <a:schemeClr val="bg1"/>
                </a:solidFill>
                <a:latin typeface="Gothic A1"/>
                <a:ea typeface="Gothic A1"/>
                <a:cs typeface="Gothic A1"/>
              </a:rPr>
              <a:t> da AIDS </a:t>
            </a:r>
            <a:r>
              <a:rPr lang="en-US" sz="2000" b="1" baseline="30000" err="1">
                <a:solidFill>
                  <a:schemeClr val="bg1"/>
                </a:solidFill>
                <a:latin typeface="Gothic A1"/>
                <a:ea typeface="Gothic A1"/>
                <a:cs typeface="Gothic A1"/>
              </a:rPr>
              <a:t>como</a:t>
            </a:r>
            <a:r>
              <a:rPr lang="en-US" sz="2000" b="1" baseline="30000">
                <a:solidFill>
                  <a:schemeClr val="bg1"/>
                </a:solidFill>
                <a:latin typeface="Gothic A1"/>
                <a:ea typeface="Gothic A1"/>
                <a:cs typeface="Gothic A1"/>
              </a:rPr>
              <a:t> </a:t>
            </a:r>
            <a:r>
              <a:rPr lang="en-US" sz="2000" b="1" baseline="30000" err="1">
                <a:solidFill>
                  <a:schemeClr val="bg1"/>
                </a:solidFill>
                <a:latin typeface="Gothic A1"/>
                <a:ea typeface="Gothic A1"/>
                <a:cs typeface="Gothic A1"/>
              </a:rPr>
              <a:t>problema</a:t>
            </a:r>
            <a:r>
              <a:rPr lang="en-US" sz="2000" b="1" baseline="30000">
                <a:solidFill>
                  <a:schemeClr val="bg1"/>
                </a:solidFill>
                <a:latin typeface="Gothic A1"/>
                <a:ea typeface="Gothic A1"/>
                <a:cs typeface="Gothic A1"/>
              </a:rPr>
              <a:t> de </a:t>
            </a:r>
            <a:r>
              <a:rPr lang="en-US" sz="2000" b="1" baseline="30000" err="1">
                <a:solidFill>
                  <a:schemeClr val="bg1"/>
                </a:solidFill>
                <a:latin typeface="Gothic A1"/>
                <a:ea typeface="Gothic A1"/>
                <a:cs typeface="Gothic A1"/>
              </a:rPr>
              <a:t>saúde</a:t>
            </a:r>
            <a:r>
              <a:rPr lang="en-US" sz="2000" b="1" baseline="30000">
                <a:solidFill>
                  <a:schemeClr val="bg1"/>
                </a:solidFill>
                <a:latin typeface="Gothic A1"/>
                <a:ea typeface="Gothic A1"/>
                <a:cs typeface="Gothic A1"/>
              </a:rPr>
              <a:t> </a:t>
            </a:r>
            <a:r>
              <a:rPr lang="en-US" sz="2000" b="1" baseline="30000" err="1">
                <a:solidFill>
                  <a:schemeClr val="bg1"/>
                </a:solidFill>
                <a:latin typeface="Gothic A1"/>
                <a:ea typeface="Gothic A1"/>
                <a:cs typeface="Gothic A1"/>
              </a:rPr>
              <a:t>pública</a:t>
            </a:r>
            <a:r>
              <a:rPr lang="en-US" sz="2000" b="1" baseline="30000">
                <a:solidFill>
                  <a:schemeClr val="bg1"/>
                </a:solidFill>
                <a:latin typeface="Gothic A1"/>
                <a:ea typeface="Gothic A1"/>
                <a:cs typeface="Gothic A1"/>
              </a:rPr>
              <a:t>.</a:t>
            </a:r>
            <a:endParaRPr lang="en-US" sz="2000" b="1">
              <a:solidFill>
                <a:schemeClr val="bg1"/>
              </a:solidFill>
            </a:endParaRPr>
          </a:p>
        </p:txBody>
      </p:sp>
      <p:pic>
        <p:nvPicPr>
          <p:cNvPr id="12" name="Picture 11" descr="A newspaper with a person in a white shirt&#10;&#10;Description automatically generated">
            <a:extLst>
              <a:ext uri="{FF2B5EF4-FFF2-40B4-BE49-F238E27FC236}">
                <a16:creationId xmlns:a16="http://schemas.microsoft.com/office/drawing/2014/main" id="{05344F0C-A08D-997E-E30C-BB9F2BE2A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18" y="1378664"/>
            <a:ext cx="2662671" cy="1496677"/>
          </a:xfrm>
          <a:prstGeom prst="rect">
            <a:avLst/>
          </a:prstGeom>
        </p:spPr>
      </p:pic>
      <p:pic>
        <p:nvPicPr>
          <p:cNvPr id="14" name="Picture 13" descr="A newspaper with text on it&#10;&#10;Description automatically generated">
            <a:extLst>
              <a:ext uri="{FF2B5EF4-FFF2-40B4-BE49-F238E27FC236}">
                <a16:creationId xmlns:a16="http://schemas.microsoft.com/office/drawing/2014/main" id="{8CF7EFC1-D05F-B612-2D09-D212CA829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879" y="1271086"/>
            <a:ext cx="2662965" cy="1706330"/>
          </a:xfrm>
          <a:prstGeom prst="rect">
            <a:avLst/>
          </a:prstGeom>
        </p:spPr>
      </p:pic>
      <p:pic>
        <p:nvPicPr>
          <p:cNvPr id="15" name="Picture 14" descr="A sign on a building&#10;&#10;Description automatically generated">
            <a:extLst>
              <a:ext uri="{FF2B5EF4-FFF2-40B4-BE49-F238E27FC236}">
                <a16:creationId xmlns:a16="http://schemas.microsoft.com/office/drawing/2014/main" id="{E675D8E2-EA17-9FA2-2EB1-12116D44F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124" y="3347671"/>
            <a:ext cx="2743198" cy="1543049"/>
          </a:xfrm>
          <a:prstGeom prst="rect">
            <a:avLst/>
          </a:prstGeom>
        </p:spPr>
      </p:pic>
      <p:pic>
        <p:nvPicPr>
          <p:cNvPr id="18" name="Picture 17" descr="Betinho e ativistas do movimento de luta contra a Aids no Cristo Redentor">
            <a:extLst>
              <a:ext uri="{FF2B5EF4-FFF2-40B4-BE49-F238E27FC236}">
                <a16:creationId xmlns:a16="http://schemas.microsoft.com/office/drawing/2014/main" id="{4D42C6E0-B890-FE58-1C1B-AE3A44BF7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" y="3347188"/>
            <a:ext cx="2743200" cy="154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58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red bars and black line&#10;&#10;Description automatically generated">
            <a:extLst>
              <a:ext uri="{FF2B5EF4-FFF2-40B4-BE49-F238E27FC236}">
                <a16:creationId xmlns:a16="http://schemas.microsoft.com/office/drawing/2014/main" id="{DECA7937-FEBB-5E73-9C09-58EBAA1C1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291" y="776377"/>
            <a:ext cx="5904201" cy="411911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54C2A5F-3046-21D9-EC2D-D400F6621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78" y="250931"/>
            <a:ext cx="8800957" cy="529568"/>
          </a:xfrm>
        </p:spPr>
        <p:txBody>
          <a:bodyPr/>
          <a:lstStyle/>
          <a:p>
            <a:r>
              <a:rPr lang="pt-BR" sz="2000" b="1">
                <a:solidFill>
                  <a:srgbClr val="C00000"/>
                </a:solidFill>
              </a:rPr>
              <a:t>Relatório Global e os Investimentos na resposta global à AIDS</a:t>
            </a:r>
            <a:endParaRPr lang="pt-BR" sz="20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695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5DF20-066B-E8B6-784F-14F9FBBF7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E16785-1294-F5D2-0553-F44135AC42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55" t="119" r="8346" b="8537"/>
          <a:stretch/>
        </p:blipFill>
        <p:spPr>
          <a:xfrm>
            <a:off x="1500907" y="644697"/>
            <a:ext cx="6143487" cy="441640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E0F5626-8670-FA7E-85B3-3A8BE3F04684}"/>
              </a:ext>
            </a:extLst>
          </p:cNvPr>
          <p:cNvSpPr txBox="1">
            <a:spLocks/>
          </p:cNvSpPr>
          <p:nvPr/>
        </p:nvSpPr>
        <p:spPr>
          <a:xfrm>
            <a:off x="1239040" y="78403"/>
            <a:ext cx="90274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ExtraBold"/>
              <a:buNone/>
              <a:defRPr sz="3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ExtraBold"/>
              <a:buNone/>
              <a:defRPr sz="3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ExtraBold"/>
              <a:buNone/>
              <a:defRPr sz="3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ExtraBold"/>
              <a:buNone/>
              <a:defRPr sz="3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ExtraBold"/>
              <a:buNone/>
              <a:defRPr sz="3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ExtraBold"/>
              <a:buNone/>
              <a:defRPr sz="3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ExtraBold"/>
              <a:buNone/>
              <a:defRPr sz="3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ExtraBold"/>
              <a:buNone/>
              <a:defRPr sz="3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ExtraBold"/>
              <a:buNone/>
              <a:defRPr sz="3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r>
              <a:rPr lang="pt-BR" sz="2000" b="1">
                <a:solidFill>
                  <a:srgbClr val="C00000"/>
                </a:solidFill>
              </a:rPr>
              <a:t>Relatório Global do UNAIDS e o progresso do Brasil</a:t>
            </a:r>
          </a:p>
        </p:txBody>
      </p:sp>
    </p:spTree>
    <p:extLst>
      <p:ext uri="{BB962C8B-B14F-4D97-AF65-F5344CB8AC3E}">
        <p14:creationId xmlns:p14="http://schemas.microsoft.com/office/powerpoint/2010/main" val="3266334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innie Byanyima: educação sexual, igualdade e acesso aos medicamentos podem mudar trajetória global em relação ao HIV">
            <a:extLst>
              <a:ext uri="{FF2B5EF4-FFF2-40B4-BE49-F238E27FC236}">
                <a16:creationId xmlns:a16="http://schemas.microsoft.com/office/drawing/2014/main" id="{98887995-1280-20A7-7AEB-B44FDF721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51" y="1118199"/>
            <a:ext cx="4964501" cy="33060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7BAF35-DC06-CD75-50DA-19D5863AA55D}"/>
              </a:ext>
            </a:extLst>
          </p:cNvPr>
          <p:cNvSpPr txBox="1"/>
          <p:nvPr/>
        </p:nvSpPr>
        <p:spPr>
          <a:xfrm>
            <a:off x="5346221" y="1113886"/>
            <a:ext cx="3627407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i="1" dirty="0">
                <a:solidFill>
                  <a:schemeClr val="tx1"/>
                </a:solidFill>
              </a:rPr>
              <a:t>"A </a:t>
            </a:r>
            <a:r>
              <a:rPr lang="en-US" i="1" dirty="0" err="1">
                <a:solidFill>
                  <a:schemeClr val="tx1"/>
                </a:solidFill>
              </a:rPr>
              <a:t>maioria</a:t>
            </a:r>
            <a:r>
              <a:rPr lang="en-US" i="1" dirty="0">
                <a:solidFill>
                  <a:schemeClr val="tx1"/>
                </a:solidFill>
              </a:rPr>
              <a:t> dos </a:t>
            </a:r>
            <a:r>
              <a:rPr lang="en-US" i="1" dirty="0" err="1">
                <a:solidFill>
                  <a:schemeClr val="tx1"/>
                </a:solidFill>
              </a:rPr>
              <a:t>países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ainda</a:t>
            </a:r>
            <a:r>
              <a:rPr lang="en-US" i="1" dirty="0">
                <a:solidFill>
                  <a:schemeClr val="tx1"/>
                </a:solidFill>
              </a:rPr>
              <a:t> não </a:t>
            </a:r>
            <a:r>
              <a:rPr lang="en-US" i="1" dirty="0" err="1">
                <a:solidFill>
                  <a:schemeClr val="tx1"/>
                </a:solidFill>
              </a:rPr>
              <a:t>está</a:t>
            </a:r>
            <a:r>
              <a:rPr lang="en-US" i="1" dirty="0">
                <a:solidFill>
                  <a:schemeClr val="tx1"/>
                </a:solidFill>
              </a:rPr>
              <a:t> no </a:t>
            </a:r>
            <a:r>
              <a:rPr lang="en-US" i="1" dirty="0" err="1">
                <a:solidFill>
                  <a:schemeClr val="tx1"/>
                </a:solidFill>
              </a:rPr>
              <a:t>caminho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certo</a:t>
            </a:r>
            <a:r>
              <a:rPr lang="en-US" i="1" dirty="0">
                <a:solidFill>
                  <a:schemeClr val="tx1"/>
                </a:solidFill>
              </a:rPr>
              <a:t> para </a:t>
            </a:r>
            <a:r>
              <a:rPr lang="en-US" i="1" dirty="0" err="1">
                <a:solidFill>
                  <a:schemeClr val="tx1"/>
                </a:solidFill>
              </a:rPr>
              <a:t>atingir</a:t>
            </a:r>
            <a:r>
              <a:rPr lang="en-US" i="1" dirty="0">
                <a:solidFill>
                  <a:schemeClr val="tx1"/>
                </a:solidFill>
              </a:rPr>
              <a:t> a meta de </a:t>
            </a:r>
            <a:r>
              <a:rPr lang="en-US" i="1" dirty="0" err="1">
                <a:solidFill>
                  <a:schemeClr val="tx1"/>
                </a:solidFill>
              </a:rPr>
              <a:t>acabar</a:t>
            </a:r>
            <a:r>
              <a:rPr lang="en-US" i="1" dirty="0">
                <a:solidFill>
                  <a:schemeClr val="tx1"/>
                </a:solidFill>
              </a:rPr>
              <a:t> com a Aids </a:t>
            </a:r>
            <a:r>
              <a:rPr lang="en-US" i="1" dirty="0" err="1">
                <a:solidFill>
                  <a:schemeClr val="tx1"/>
                </a:solidFill>
              </a:rPr>
              <a:t>como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uma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ameaça</a:t>
            </a:r>
            <a:r>
              <a:rPr lang="en-US" i="1" dirty="0">
                <a:solidFill>
                  <a:schemeClr val="tx1"/>
                </a:solidFill>
              </a:rPr>
              <a:t> à </a:t>
            </a:r>
            <a:r>
              <a:rPr lang="en-US" i="1" dirty="0" err="1">
                <a:solidFill>
                  <a:schemeClr val="tx1"/>
                </a:solidFill>
              </a:rPr>
              <a:t>saúde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pública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até</a:t>
            </a:r>
            <a:r>
              <a:rPr lang="en-US" i="1" dirty="0">
                <a:solidFill>
                  <a:schemeClr val="tx1"/>
                </a:solidFill>
              </a:rPr>
              <a:t> 2030. No </a:t>
            </a:r>
            <a:r>
              <a:rPr lang="en-US" i="1" dirty="0" err="1">
                <a:solidFill>
                  <a:schemeClr val="tx1"/>
                </a:solidFill>
              </a:rPr>
              <a:t>entanto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n-US" i="1" dirty="0" err="1">
                <a:solidFill>
                  <a:schemeClr val="tx1"/>
                </a:solidFill>
              </a:rPr>
              <a:t>ainda</a:t>
            </a:r>
            <a:r>
              <a:rPr lang="en-US" i="1" dirty="0">
                <a:solidFill>
                  <a:schemeClr val="tx1"/>
                </a:solidFill>
              </a:rPr>
              <a:t> é </a:t>
            </a:r>
            <a:r>
              <a:rPr lang="en-US" i="1" dirty="0" err="1">
                <a:solidFill>
                  <a:schemeClr val="tx1"/>
                </a:solidFill>
              </a:rPr>
              <a:t>uma</a:t>
            </a:r>
            <a:r>
              <a:rPr lang="en-US" i="1" dirty="0">
                <a:solidFill>
                  <a:schemeClr val="tx1"/>
                </a:solidFill>
              </a:rPr>
              <a:t> meta </a:t>
            </a:r>
            <a:r>
              <a:rPr lang="en-US" i="1" dirty="0" err="1">
                <a:solidFill>
                  <a:schemeClr val="tx1"/>
                </a:solidFill>
              </a:rPr>
              <a:t>possível</a:t>
            </a:r>
            <a:r>
              <a:rPr lang="en-US" i="1" dirty="0">
                <a:solidFill>
                  <a:schemeClr val="tx1"/>
                </a:solidFill>
              </a:rPr>
              <a:t>, mas </a:t>
            </a:r>
            <a:r>
              <a:rPr lang="en-US" i="1" dirty="0" err="1">
                <a:solidFill>
                  <a:schemeClr val="tx1"/>
                </a:solidFill>
              </a:rPr>
              <a:t>são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necessárias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mudanças</a:t>
            </a:r>
            <a:r>
              <a:rPr lang="en-US" i="1" dirty="0">
                <a:solidFill>
                  <a:schemeClr val="tx1"/>
                </a:solidFill>
              </a:rPr>
              <a:t> robustas".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algn="just"/>
            <a:endParaRPr lang="en-US">
              <a:solidFill>
                <a:schemeClr val="tx1"/>
              </a:solidFill>
            </a:endParaRPr>
          </a:p>
          <a:p>
            <a:pPr algn="just"/>
            <a:r>
              <a:rPr lang="en-US" i="1" dirty="0">
                <a:solidFill>
                  <a:schemeClr val="tx1"/>
                </a:solidFill>
              </a:rPr>
              <a:t>[...]</a:t>
            </a:r>
          </a:p>
          <a:p>
            <a:pPr algn="just"/>
            <a:endParaRPr lang="en-US" i="1">
              <a:solidFill>
                <a:schemeClr val="tx1"/>
              </a:solidFill>
            </a:endParaRPr>
          </a:p>
          <a:p>
            <a:pPr algn="just"/>
            <a:r>
              <a:rPr lang="en-US" i="1" dirty="0">
                <a:solidFill>
                  <a:schemeClr val="tx1"/>
                </a:solidFill>
              </a:rPr>
              <a:t>"Em </a:t>
            </a:r>
            <a:r>
              <a:rPr lang="en-US" i="1" dirty="0" err="1">
                <a:solidFill>
                  <a:schemeClr val="tx1"/>
                </a:solidFill>
              </a:rPr>
              <a:t>muitos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países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onde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há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uma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alta</a:t>
            </a:r>
            <a:r>
              <a:rPr lang="en-US" i="1" dirty="0">
                <a:solidFill>
                  <a:schemeClr val="tx1"/>
                </a:solidFill>
              </a:rPr>
              <a:t> da </a:t>
            </a:r>
            <a:r>
              <a:rPr lang="en-US" i="1" dirty="0" err="1">
                <a:solidFill>
                  <a:schemeClr val="tx1"/>
                </a:solidFill>
              </a:rPr>
              <a:t>epidemia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n-US" i="1" dirty="0" err="1">
                <a:solidFill>
                  <a:schemeClr val="tx1"/>
                </a:solidFill>
              </a:rPr>
              <a:t>também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ocorre</a:t>
            </a:r>
            <a:r>
              <a:rPr lang="en-US" i="1" dirty="0">
                <a:solidFill>
                  <a:schemeClr val="tx1"/>
                </a:solidFill>
              </a:rPr>
              <a:t> a </a:t>
            </a:r>
            <a:r>
              <a:rPr lang="en-US" i="1" dirty="0" err="1">
                <a:solidFill>
                  <a:schemeClr val="tx1"/>
                </a:solidFill>
              </a:rPr>
              <a:t>criminalização</a:t>
            </a:r>
            <a:r>
              <a:rPr lang="en-US" i="1" dirty="0">
                <a:solidFill>
                  <a:schemeClr val="tx1"/>
                </a:solidFill>
              </a:rPr>
              <a:t> das </a:t>
            </a:r>
            <a:r>
              <a:rPr lang="en-US" i="1" dirty="0" err="1">
                <a:solidFill>
                  <a:schemeClr val="tx1"/>
                </a:solidFill>
              </a:rPr>
              <a:t>pessoas</a:t>
            </a:r>
            <a:r>
              <a:rPr lang="en-US" i="1" dirty="0">
                <a:solidFill>
                  <a:schemeClr val="tx1"/>
                </a:solidFill>
              </a:rPr>
              <a:t> LGBTQIA+, </a:t>
            </a:r>
            <a:r>
              <a:rPr lang="en-US" i="1" dirty="0" err="1">
                <a:solidFill>
                  <a:schemeClr val="tx1"/>
                </a:solidFill>
              </a:rPr>
              <a:t>ou</a:t>
            </a:r>
            <a:r>
              <a:rPr lang="en-US" i="1" dirty="0">
                <a:solidFill>
                  <a:schemeClr val="tx1"/>
                </a:solidFill>
              </a:rPr>
              <a:t> de </a:t>
            </a:r>
            <a:r>
              <a:rPr lang="en-US" i="1" dirty="0" err="1">
                <a:solidFill>
                  <a:schemeClr val="tx1"/>
                </a:solidFill>
              </a:rPr>
              <a:t>profissionais</a:t>
            </a:r>
            <a:r>
              <a:rPr lang="en-US" i="1" dirty="0">
                <a:solidFill>
                  <a:schemeClr val="tx1"/>
                </a:solidFill>
              </a:rPr>
              <a:t> do </a:t>
            </a:r>
            <a:r>
              <a:rPr lang="en-US" i="1" dirty="0" err="1">
                <a:solidFill>
                  <a:schemeClr val="tx1"/>
                </a:solidFill>
              </a:rPr>
              <a:t>sexo</a:t>
            </a:r>
            <a:r>
              <a:rPr lang="en-US" i="1" dirty="0">
                <a:solidFill>
                  <a:schemeClr val="tx1"/>
                </a:solidFill>
              </a:rPr>
              <a:t>. É </a:t>
            </a:r>
            <a:r>
              <a:rPr lang="en-US" i="1" dirty="0" err="1">
                <a:solidFill>
                  <a:schemeClr val="tx1"/>
                </a:solidFill>
              </a:rPr>
              <a:t>preciso</a:t>
            </a:r>
            <a:r>
              <a:rPr lang="en-US" i="1" dirty="0">
                <a:solidFill>
                  <a:schemeClr val="tx1"/>
                </a:solidFill>
              </a:rPr>
              <a:t> que </a:t>
            </a:r>
            <a:r>
              <a:rPr lang="en-US" i="1" dirty="0" err="1">
                <a:solidFill>
                  <a:schemeClr val="tx1"/>
                </a:solidFill>
              </a:rPr>
              <a:t>nos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livremos</a:t>
            </a:r>
            <a:r>
              <a:rPr lang="en-US" i="1" dirty="0">
                <a:solidFill>
                  <a:schemeClr val="tx1"/>
                </a:solidFill>
              </a:rPr>
              <a:t> dessas leis e que </a:t>
            </a:r>
            <a:r>
              <a:rPr lang="en-US" i="1" dirty="0" err="1">
                <a:solidFill>
                  <a:schemeClr val="tx1"/>
                </a:solidFill>
              </a:rPr>
              <a:t>ofereçamos</a:t>
            </a:r>
            <a:r>
              <a:rPr lang="en-US" i="1" dirty="0">
                <a:solidFill>
                  <a:schemeClr val="tx1"/>
                </a:solidFill>
              </a:rPr>
              <a:t> o que </a:t>
            </a:r>
            <a:r>
              <a:rPr lang="en-US" i="1" dirty="0" err="1">
                <a:solidFill>
                  <a:schemeClr val="tx1"/>
                </a:solidFill>
              </a:rPr>
              <a:t>essas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pessoas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precisam</a:t>
            </a:r>
            <a:r>
              <a:rPr lang="en-US" i="1" dirty="0">
                <a:solidFill>
                  <a:schemeClr val="tx1"/>
                </a:solidFill>
              </a:rPr>
              <a:t>" . </a:t>
            </a: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D41F7F-2475-F364-30F4-CE5F558F0B6F}"/>
              </a:ext>
            </a:extLst>
          </p:cNvPr>
          <p:cNvSpPr txBox="1">
            <a:spLocks/>
          </p:cNvSpPr>
          <p:nvPr/>
        </p:nvSpPr>
        <p:spPr>
          <a:xfrm>
            <a:off x="311701" y="542073"/>
            <a:ext cx="90274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ExtraBold"/>
              <a:buNone/>
              <a:defRPr sz="3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ExtraBold"/>
              <a:buNone/>
              <a:defRPr sz="3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ExtraBold"/>
              <a:buNone/>
              <a:defRPr sz="3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ExtraBold"/>
              <a:buNone/>
              <a:defRPr sz="3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ExtraBold"/>
              <a:buNone/>
              <a:defRPr sz="3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ExtraBold"/>
              <a:buNone/>
              <a:defRPr sz="3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ExtraBold"/>
              <a:buNone/>
              <a:defRPr sz="3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ExtraBold"/>
              <a:buNone/>
              <a:defRPr sz="3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ExtraBold"/>
              <a:buNone/>
              <a:defRPr sz="3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r>
              <a:rPr lang="pt-BR" sz="2000">
                <a:solidFill>
                  <a:srgbClr val="C00000"/>
                </a:solidFill>
              </a:rPr>
              <a:t>Winnie </a:t>
            </a:r>
            <a:r>
              <a:rPr lang="pt-BR" sz="2000" err="1">
                <a:solidFill>
                  <a:srgbClr val="C00000"/>
                </a:solidFill>
              </a:rPr>
              <a:t>Byanyima</a:t>
            </a:r>
            <a:r>
              <a:rPr lang="pt-BR" sz="2000">
                <a:solidFill>
                  <a:srgbClr val="C00000"/>
                </a:solidFill>
              </a:rPr>
              <a:t>, Diretora Executiva do UNAIDS</a:t>
            </a:r>
          </a:p>
        </p:txBody>
      </p:sp>
    </p:spTree>
    <p:extLst>
      <p:ext uri="{BB962C8B-B14F-4D97-AF65-F5344CB8AC3E}">
        <p14:creationId xmlns:p14="http://schemas.microsoft.com/office/powerpoint/2010/main" val="3853532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5" name="Google Shape;3715;p112"/>
          <p:cNvGrpSpPr/>
          <p:nvPr/>
        </p:nvGrpSpPr>
        <p:grpSpPr>
          <a:xfrm flipH="1">
            <a:off x="-907" y="845800"/>
            <a:ext cx="4666845" cy="804900"/>
            <a:chOff x="963726" y="1581150"/>
            <a:chExt cx="8180272" cy="804900"/>
          </a:xfrm>
        </p:grpSpPr>
        <p:sp>
          <p:nvSpPr>
            <p:cNvPr id="3716" name="Google Shape;3716;p112"/>
            <p:cNvSpPr/>
            <p:nvPr/>
          </p:nvSpPr>
          <p:spPr>
            <a:xfrm>
              <a:off x="963726" y="1581150"/>
              <a:ext cx="6913200" cy="8049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112"/>
            <p:cNvSpPr/>
            <p:nvPr/>
          </p:nvSpPr>
          <p:spPr>
            <a:xfrm>
              <a:off x="7876850" y="1581150"/>
              <a:ext cx="253500" cy="8049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112"/>
            <p:cNvSpPr/>
            <p:nvPr/>
          </p:nvSpPr>
          <p:spPr>
            <a:xfrm>
              <a:off x="8130206" y="1581150"/>
              <a:ext cx="253500" cy="80490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112"/>
            <p:cNvSpPr/>
            <p:nvPr/>
          </p:nvSpPr>
          <p:spPr>
            <a:xfrm>
              <a:off x="8383724" y="1581150"/>
              <a:ext cx="253500" cy="804900"/>
            </a:xfrm>
            <a:prstGeom prst="rect">
              <a:avLst/>
            </a:pr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112"/>
            <p:cNvSpPr/>
            <p:nvPr/>
          </p:nvSpPr>
          <p:spPr>
            <a:xfrm>
              <a:off x="8637092" y="1581150"/>
              <a:ext cx="253500" cy="804900"/>
            </a:xfrm>
            <a:prstGeom prst="rect">
              <a:avLst/>
            </a:pr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112"/>
            <p:cNvSpPr/>
            <p:nvPr/>
          </p:nvSpPr>
          <p:spPr>
            <a:xfrm>
              <a:off x="8890498" y="1581150"/>
              <a:ext cx="253500" cy="804900"/>
            </a:xfrm>
            <a:prstGeom prst="rect">
              <a:avLst/>
            </a:pr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22" name="Google Shape;3722;p112"/>
          <p:cNvSpPr txBox="1">
            <a:spLocks noGrp="1"/>
          </p:cNvSpPr>
          <p:nvPr>
            <p:ph type="subTitle" idx="1"/>
          </p:nvPr>
        </p:nvSpPr>
        <p:spPr>
          <a:xfrm>
            <a:off x="523080" y="3371220"/>
            <a:ext cx="1856142" cy="44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 algn="ctr"/>
            <a:endParaRPr lang="en-US" sz="1000" i="1"/>
          </a:p>
          <a:p>
            <a:pPr marL="0" indent="0" algn="ctr"/>
            <a:endParaRPr lang="en-US" sz="1000"/>
          </a:p>
        </p:txBody>
      </p:sp>
      <p:sp>
        <p:nvSpPr>
          <p:cNvPr id="3724" name="Google Shape;3724;p112"/>
          <p:cNvSpPr txBox="1">
            <a:spLocks noGrp="1"/>
          </p:cNvSpPr>
          <p:nvPr>
            <p:ph type="ctrTitle"/>
          </p:nvPr>
        </p:nvSpPr>
        <p:spPr>
          <a:xfrm>
            <a:off x="681925" y="768600"/>
            <a:ext cx="4211700" cy="9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/>
              <a:t>OBRIGADO!</a:t>
            </a:r>
            <a:endParaRPr sz="52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96A95A-E477-CD5C-E447-FA40CC194D9F}"/>
              </a:ext>
            </a:extLst>
          </p:cNvPr>
          <p:cNvSpPr/>
          <p:nvPr/>
        </p:nvSpPr>
        <p:spPr>
          <a:xfrm>
            <a:off x="952014" y="3976184"/>
            <a:ext cx="3941611" cy="482350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3722;p112">
            <a:extLst>
              <a:ext uri="{FF2B5EF4-FFF2-40B4-BE49-F238E27FC236}">
                <a16:creationId xmlns:a16="http://schemas.microsoft.com/office/drawing/2014/main" id="{76EFDBC0-8126-1598-97C5-2F8C600064AF}"/>
              </a:ext>
            </a:extLst>
          </p:cNvPr>
          <p:cNvSpPr txBox="1">
            <a:spLocks/>
          </p:cNvSpPr>
          <p:nvPr/>
        </p:nvSpPr>
        <p:spPr>
          <a:xfrm>
            <a:off x="3048333" y="3423395"/>
            <a:ext cx="1995532" cy="451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othic A1"/>
              <a:buNone/>
              <a:defRPr sz="1600" b="0" i="0" u="none" strike="noStrike" cap="none">
                <a:solidFill>
                  <a:schemeClr val="lt1"/>
                </a:solidFill>
                <a:latin typeface="Gothic A1"/>
                <a:ea typeface="Gothic A1"/>
                <a:cs typeface="Gothic A1"/>
                <a:sym typeface="Gothic A1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othic A1"/>
              <a:buNone/>
              <a:defRPr sz="1600" b="0" i="0" u="none" strike="noStrike" cap="none">
                <a:solidFill>
                  <a:schemeClr val="lt1"/>
                </a:solidFill>
                <a:latin typeface="Gothic A1"/>
                <a:ea typeface="Gothic A1"/>
                <a:cs typeface="Gothic A1"/>
                <a:sym typeface="Gothic A1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othic A1"/>
              <a:buNone/>
              <a:defRPr sz="1600" b="0" i="0" u="none" strike="noStrike" cap="none">
                <a:solidFill>
                  <a:schemeClr val="lt1"/>
                </a:solidFill>
                <a:latin typeface="Gothic A1"/>
                <a:ea typeface="Gothic A1"/>
                <a:cs typeface="Gothic A1"/>
                <a:sym typeface="Gothic A1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othic A1"/>
              <a:buNone/>
              <a:defRPr sz="1600" b="0" i="0" u="none" strike="noStrike" cap="none">
                <a:solidFill>
                  <a:schemeClr val="lt1"/>
                </a:solidFill>
                <a:latin typeface="Gothic A1"/>
                <a:ea typeface="Gothic A1"/>
                <a:cs typeface="Gothic A1"/>
                <a:sym typeface="Gothic A1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othic A1"/>
              <a:buNone/>
              <a:defRPr sz="1600" b="0" i="0" u="none" strike="noStrike" cap="none">
                <a:solidFill>
                  <a:schemeClr val="lt1"/>
                </a:solidFill>
                <a:latin typeface="Gothic A1"/>
                <a:ea typeface="Gothic A1"/>
                <a:cs typeface="Gothic A1"/>
                <a:sym typeface="Gothic A1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othic A1"/>
              <a:buNone/>
              <a:defRPr sz="1600" b="0" i="0" u="none" strike="noStrike" cap="none">
                <a:solidFill>
                  <a:schemeClr val="lt1"/>
                </a:solidFill>
                <a:latin typeface="Gothic A1"/>
                <a:ea typeface="Gothic A1"/>
                <a:cs typeface="Gothic A1"/>
                <a:sym typeface="Gothic A1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othic A1"/>
              <a:buNone/>
              <a:defRPr sz="1600" b="0" i="0" u="none" strike="noStrike" cap="none">
                <a:solidFill>
                  <a:schemeClr val="lt1"/>
                </a:solidFill>
                <a:latin typeface="Gothic A1"/>
                <a:ea typeface="Gothic A1"/>
                <a:cs typeface="Gothic A1"/>
                <a:sym typeface="Gothic A1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othic A1"/>
              <a:buNone/>
              <a:defRPr sz="1600" b="0" i="0" u="none" strike="noStrike" cap="none">
                <a:solidFill>
                  <a:schemeClr val="lt1"/>
                </a:solidFill>
                <a:latin typeface="Gothic A1"/>
                <a:ea typeface="Gothic A1"/>
                <a:cs typeface="Gothic A1"/>
                <a:sym typeface="Gothic A1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Gothic A1"/>
              <a:buNone/>
              <a:defRPr sz="1600" b="0" i="0" u="none" strike="noStrike" cap="none">
                <a:solidFill>
                  <a:schemeClr val="lt1"/>
                </a:solidFill>
                <a:latin typeface="Gothic A1"/>
                <a:ea typeface="Gothic A1"/>
                <a:cs typeface="Gothic A1"/>
                <a:sym typeface="Gothic A1"/>
              </a:defRPr>
            </a:lvl9pPr>
          </a:lstStyle>
          <a:p>
            <a:pPr marL="0" indent="0" algn="ctr"/>
            <a:endParaRPr lang="en-US" sz="10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5B7369-23A6-B572-5D5C-3E1EE69E1279}"/>
              </a:ext>
            </a:extLst>
          </p:cNvPr>
          <p:cNvSpPr/>
          <p:nvPr/>
        </p:nvSpPr>
        <p:spPr>
          <a:xfrm>
            <a:off x="905441" y="4177792"/>
            <a:ext cx="3577013" cy="239815"/>
          </a:xfrm>
          <a:prstGeom prst="rect">
            <a:avLst/>
          </a:prstGeom>
          <a:solidFill>
            <a:srgbClr val="EC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3724;p112">
            <a:extLst>
              <a:ext uri="{FF2B5EF4-FFF2-40B4-BE49-F238E27FC236}">
                <a16:creationId xmlns:a16="http://schemas.microsoft.com/office/drawing/2014/main" id="{6688F7B9-AD53-1D4B-7DDC-F8D416101499}"/>
              </a:ext>
            </a:extLst>
          </p:cNvPr>
          <p:cNvSpPr txBox="1">
            <a:spLocks/>
          </p:cNvSpPr>
          <p:nvPr/>
        </p:nvSpPr>
        <p:spPr>
          <a:xfrm>
            <a:off x="1317747" y="4133725"/>
            <a:ext cx="2752399" cy="32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oppins ExtraBold"/>
              <a:buNone/>
              <a:defRPr sz="60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oppins ExtraBold"/>
              <a:buNone/>
              <a:defRPr sz="5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oppins ExtraBold"/>
              <a:buNone/>
              <a:defRPr sz="5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oppins ExtraBold"/>
              <a:buNone/>
              <a:defRPr sz="5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oppins ExtraBold"/>
              <a:buNone/>
              <a:defRPr sz="5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oppins ExtraBold"/>
              <a:buNone/>
              <a:defRPr sz="5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oppins ExtraBold"/>
              <a:buNone/>
              <a:defRPr sz="5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oppins ExtraBold"/>
              <a:buNone/>
              <a:defRPr sz="5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oppins ExtraBold"/>
              <a:buNone/>
              <a:defRPr sz="5200" b="0" i="0" u="none" strike="noStrike" cap="none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algn="ctr"/>
            <a:r>
              <a:rPr lang="en-US" sz="1500"/>
              <a:t>www.unaids.org.br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A48-4E8C-B910-D90E-858011284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F801B6-940A-7441-75F0-1A11DEC5C5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posing for the camera">
            <a:extLst>
              <a:ext uri="{FF2B5EF4-FFF2-40B4-BE49-F238E27FC236}">
                <a16:creationId xmlns:a16="http://schemas.microsoft.com/office/drawing/2014/main" id="{F6308D91-CFA1-3228-9750-02E9E5F33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76799" cy="5143500"/>
          </a:xfrm>
          <a:prstGeom prst="rect">
            <a:avLst/>
          </a:prstGeom>
        </p:spPr>
      </p:pic>
      <p:pic>
        <p:nvPicPr>
          <p:cNvPr id="7" name="Picture 6" descr="A picture containing text, book, old&#10;&#10;Description automatically generated">
            <a:extLst>
              <a:ext uri="{FF2B5EF4-FFF2-40B4-BE49-F238E27FC236}">
                <a16:creationId xmlns:a16="http://schemas.microsoft.com/office/drawing/2014/main" id="{6E335BDF-3083-395E-3C24-BE419EC3C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799" y="0"/>
            <a:ext cx="38511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26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60217B06-CB5B-FDF9-C72B-08D1FDB32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315" y="444390"/>
            <a:ext cx="5245370" cy="425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03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BB63D-25F5-ADE7-A7B0-2245954B0544}"/>
              </a:ext>
            </a:extLst>
          </p:cNvPr>
          <p:cNvSpPr txBox="1"/>
          <p:nvPr/>
        </p:nvSpPr>
        <p:spPr>
          <a:xfrm>
            <a:off x="4061" y="484332"/>
            <a:ext cx="767728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solidFill>
                  <a:schemeClr val="bg1"/>
                </a:solidFill>
                <a:ea typeface="Gothic A1"/>
              </a:rPr>
              <a:t>Criação</a:t>
            </a:r>
            <a:r>
              <a:rPr lang="en-US" sz="2000" b="1">
                <a:solidFill>
                  <a:schemeClr val="bg1"/>
                </a:solidFill>
                <a:ea typeface="Gothic A1"/>
              </a:rPr>
              <a:t> do </a:t>
            </a:r>
            <a:r>
              <a:rPr lang="en-US" sz="2000" b="1" err="1">
                <a:solidFill>
                  <a:schemeClr val="bg1"/>
                </a:solidFill>
                <a:ea typeface="Gothic A1"/>
              </a:rPr>
              <a:t>Programa</a:t>
            </a:r>
            <a:r>
              <a:rPr lang="en-US" sz="2000" b="1">
                <a:solidFill>
                  <a:schemeClr val="bg1"/>
                </a:solidFill>
                <a:ea typeface="Gothic A1"/>
              </a:rPr>
              <a:t> Nacional e a </a:t>
            </a:r>
            <a:r>
              <a:rPr lang="en-US" sz="2000" b="1" err="1">
                <a:solidFill>
                  <a:schemeClr val="bg1"/>
                </a:solidFill>
                <a:ea typeface="Gothic A1"/>
              </a:rPr>
              <a:t>Constituição</a:t>
            </a:r>
            <a:r>
              <a:rPr lang="en-US" sz="2000" b="1">
                <a:solidFill>
                  <a:schemeClr val="bg1"/>
                </a:solidFill>
                <a:ea typeface="Gothic A1"/>
              </a:rPr>
              <a:t> Federal</a:t>
            </a:r>
          </a:p>
        </p:txBody>
      </p:sp>
      <p:pic>
        <p:nvPicPr>
          <p:cNvPr id="8" name="Picture 7" descr="Constituição brasileira de 1988 – Wikipédia, a enciclopédia livre">
            <a:extLst>
              <a:ext uri="{FF2B5EF4-FFF2-40B4-BE49-F238E27FC236}">
                <a16:creationId xmlns:a16="http://schemas.microsoft.com/office/drawing/2014/main" id="{6CFCFC17-A889-21FE-C6D8-3D55348CD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193" y="2260486"/>
            <a:ext cx="1317589" cy="1779522"/>
          </a:xfrm>
          <a:prstGeom prst="rect">
            <a:avLst/>
          </a:prstGeom>
        </p:spPr>
      </p:pic>
      <p:pic>
        <p:nvPicPr>
          <p:cNvPr id="11" name="Picture 10" descr="O enfrentamento à epidemia da aids e a defesa da democracia - Abong">
            <a:extLst>
              <a:ext uri="{FF2B5EF4-FFF2-40B4-BE49-F238E27FC236}">
                <a16:creationId xmlns:a16="http://schemas.microsoft.com/office/drawing/2014/main" id="{7335533E-A548-2241-E86B-1A1830603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85" y="1298869"/>
            <a:ext cx="2708128" cy="2020504"/>
          </a:xfrm>
          <a:prstGeom prst="rect">
            <a:avLst/>
          </a:prstGeom>
        </p:spPr>
      </p:pic>
      <p:pic>
        <p:nvPicPr>
          <p:cNvPr id="13" name="Picture 12" descr="Nós, os constituintes de 1988, fracassamos', diz Antonio Britto | Poder360">
            <a:extLst>
              <a:ext uri="{FF2B5EF4-FFF2-40B4-BE49-F238E27FC236}">
                <a16:creationId xmlns:a16="http://schemas.microsoft.com/office/drawing/2014/main" id="{47692160-1F6D-8242-F632-3D8CD5EC5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502" y="1285719"/>
            <a:ext cx="2858654" cy="18528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AD1BE8-970F-62AF-8048-49AB5B5C7ACE}"/>
              </a:ext>
            </a:extLst>
          </p:cNvPr>
          <p:cNvSpPr txBox="1"/>
          <p:nvPr/>
        </p:nvSpPr>
        <p:spPr>
          <a:xfrm>
            <a:off x="6563616" y="3325377"/>
            <a:ext cx="2555577" cy="16158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i="1">
                <a:solidFill>
                  <a:schemeClr val="bg1"/>
                </a:solidFill>
              </a:rPr>
              <a:t>Art. 196. A </a:t>
            </a:r>
            <a:r>
              <a:rPr lang="en-US" sz="1100" b="1" i="1" err="1">
                <a:solidFill>
                  <a:schemeClr val="bg1"/>
                </a:solidFill>
              </a:rPr>
              <a:t>saúde</a:t>
            </a:r>
            <a:r>
              <a:rPr lang="en-US" sz="1100" b="1" i="1">
                <a:solidFill>
                  <a:schemeClr val="bg1"/>
                </a:solidFill>
              </a:rPr>
              <a:t> é </a:t>
            </a:r>
            <a:r>
              <a:rPr lang="en-US" sz="1100" b="1" i="1" err="1">
                <a:solidFill>
                  <a:schemeClr val="bg1"/>
                </a:solidFill>
              </a:rPr>
              <a:t>direito</a:t>
            </a:r>
            <a:r>
              <a:rPr lang="en-US" sz="1100" b="1" i="1">
                <a:solidFill>
                  <a:schemeClr val="bg1"/>
                </a:solidFill>
              </a:rPr>
              <a:t> de </a:t>
            </a:r>
            <a:r>
              <a:rPr lang="en-US" sz="1100" b="1" i="1" err="1">
                <a:solidFill>
                  <a:schemeClr val="bg1"/>
                </a:solidFill>
              </a:rPr>
              <a:t>todos</a:t>
            </a:r>
            <a:r>
              <a:rPr lang="en-US" sz="1100" b="1" i="1">
                <a:solidFill>
                  <a:schemeClr val="bg1"/>
                </a:solidFill>
              </a:rPr>
              <a:t> e </a:t>
            </a:r>
            <a:r>
              <a:rPr lang="en-US" sz="1100" b="1" i="1" err="1">
                <a:solidFill>
                  <a:schemeClr val="bg1"/>
                </a:solidFill>
              </a:rPr>
              <a:t>dever</a:t>
            </a:r>
            <a:r>
              <a:rPr lang="en-US" sz="1100" b="1" i="1">
                <a:solidFill>
                  <a:schemeClr val="bg1"/>
                </a:solidFill>
              </a:rPr>
              <a:t> do Estado, </a:t>
            </a:r>
            <a:r>
              <a:rPr lang="en-US" sz="1100" b="1" i="1" err="1">
                <a:solidFill>
                  <a:schemeClr val="bg1"/>
                </a:solidFill>
              </a:rPr>
              <a:t>garantido</a:t>
            </a:r>
            <a:r>
              <a:rPr lang="en-US" sz="1100" b="1" i="1">
                <a:solidFill>
                  <a:schemeClr val="bg1"/>
                </a:solidFill>
              </a:rPr>
              <a:t> </a:t>
            </a:r>
            <a:r>
              <a:rPr lang="en-US" sz="1100" b="1" i="1" err="1">
                <a:solidFill>
                  <a:schemeClr val="bg1"/>
                </a:solidFill>
              </a:rPr>
              <a:t>mediante</a:t>
            </a:r>
            <a:r>
              <a:rPr lang="en-US" sz="1100" b="1" i="1">
                <a:solidFill>
                  <a:schemeClr val="bg1"/>
                </a:solidFill>
              </a:rPr>
              <a:t> </a:t>
            </a:r>
            <a:r>
              <a:rPr lang="en-US" sz="1100" b="1" i="1" err="1">
                <a:solidFill>
                  <a:schemeClr val="bg1"/>
                </a:solidFill>
              </a:rPr>
              <a:t>políticas</a:t>
            </a:r>
            <a:r>
              <a:rPr lang="en-US" sz="1100" b="1" i="1">
                <a:solidFill>
                  <a:schemeClr val="bg1"/>
                </a:solidFill>
              </a:rPr>
              <a:t> </a:t>
            </a:r>
            <a:r>
              <a:rPr lang="en-US" sz="1100" b="1" i="1" err="1">
                <a:solidFill>
                  <a:schemeClr val="bg1"/>
                </a:solidFill>
              </a:rPr>
              <a:t>sociais</a:t>
            </a:r>
            <a:r>
              <a:rPr lang="en-US" sz="1100" b="1" i="1">
                <a:solidFill>
                  <a:schemeClr val="bg1"/>
                </a:solidFill>
              </a:rPr>
              <a:t> e </a:t>
            </a:r>
            <a:r>
              <a:rPr lang="en-US" sz="1100" b="1" i="1" err="1">
                <a:solidFill>
                  <a:schemeClr val="bg1"/>
                </a:solidFill>
              </a:rPr>
              <a:t>econômicas</a:t>
            </a:r>
            <a:r>
              <a:rPr lang="en-US" sz="1100" b="1" i="1">
                <a:solidFill>
                  <a:schemeClr val="bg1"/>
                </a:solidFill>
              </a:rPr>
              <a:t> que </a:t>
            </a:r>
            <a:r>
              <a:rPr lang="en-US" sz="1100" b="1" i="1" err="1">
                <a:solidFill>
                  <a:schemeClr val="bg1"/>
                </a:solidFill>
              </a:rPr>
              <a:t>visem</a:t>
            </a:r>
            <a:r>
              <a:rPr lang="en-US" sz="1100" b="1" i="1">
                <a:solidFill>
                  <a:schemeClr val="bg1"/>
                </a:solidFill>
              </a:rPr>
              <a:t> à </a:t>
            </a:r>
            <a:r>
              <a:rPr lang="en-US" sz="1100" b="1" i="1" err="1">
                <a:solidFill>
                  <a:schemeClr val="bg1"/>
                </a:solidFill>
              </a:rPr>
              <a:t>redução</a:t>
            </a:r>
            <a:r>
              <a:rPr lang="en-US" sz="1100" b="1" i="1">
                <a:solidFill>
                  <a:schemeClr val="bg1"/>
                </a:solidFill>
              </a:rPr>
              <a:t> do </a:t>
            </a:r>
            <a:r>
              <a:rPr lang="en-US" sz="1100" b="1" i="1" err="1">
                <a:solidFill>
                  <a:schemeClr val="bg1"/>
                </a:solidFill>
              </a:rPr>
              <a:t>risco</a:t>
            </a:r>
            <a:r>
              <a:rPr lang="en-US" sz="1100" b="1" i="1">
                <a:solidFill>
                  <a:schemeClr val="bg1"/>
                </a:solidFill>
              </a:rPr>
              <a:t> de </a:t>
            </a:r>
            <a:r>
              <a:rPr lang="en-US" sz="1100" b="1" i="1" err="1">
                <a:solidFill>
                  <a:schemeClr val="bg1"/>
                </a:solidFill>
              </a:rPr>
              <a:t>doença</a:t>
            </a:r>
            <a:r>
              <a:rPr lang="en-US" sz="1100" b="1" i="1">
                <a:solidFill>
                  <a:schemeClr val="bg1"/>
                </a:solidFill>
              </a:rPr>
              <a:t> e de outros </a:t>
            </a:r>
            <a:r>
              <a:rPr lang="en-US" sz="1100" b="1" i="1" err="1">
                <a:solidFill>
                  <a:schemeClr val="bg1"/>
                </a:solidFill>
              </a:rPr>
              <a:t>agravos</a:t>
            </a:r>
            <a:r>
              <a:rPr lang="en-US" sz="1100" b="1" i="1">
                <a:solidFill>
                  <a:schemeClr val="bg1"/>
                </a:solidFill>
              </a:rPr>
              <a:t> e </a:t>
            </a:r>
            <a:r>
              <a:rPr lang="en-US" sz="1100" b="1" i="1" err="1">
                <a:solidFill>
                  <a:schemeClr val="bg1"/>
                </a:solidFill>
              </a:rPr>
              <a:t>ao</a:t>
            </a:r>
            <a:r>
              <a:rPr lang="en-US" sz="1100" b="1" i="1">
                <a:solidFill>
                  <a:schemeClr val="bg1"/>
                </a:solidFill>
              </a:rPr>
              <a:t> </a:t>
            </a:r>
            <a:r>
              <a:rPr lang="en-US" sz="1100" b="1" i="1" err="1">
                <a:solidFill>
                  <a:schemeClr val="bg1"/>
                </a:solidFill>
              </a:rPr>
              <a:t>acesso</a:t>
            </a:r>
            <a:r>
              <a:rPr lang="en-US" sz="1100" b="1" i="1">
                <a:solidFill>
                  <a:schemeClr val="bg1"/>
                </a:solidFill>
              </a:rPr>
              <a:t> universal e </a:t>
            </a:r>
            <a:r>
              <a:rPr lang="en-US" sz="1100" b="1" i="1" err="1">
                <a:solidFill>
                  <a:schemeClr val="bg1"/>
                </a:solidFill>
              </a:rPr>
              <a:t>igualitário</a:t>
            </a:r>
            <a:r>
              <a:rPr lang="en-US" sz="1100" b="1" i="1">
                <a:solidFill>
                  <a:schemeClr val="bg1"/>
                </a:solidFill>
              </a:rPr>
              <a:t> </a:t>
            </a:r>
            <a:r>
              <a:rPr lang="en-US" sz="1100" b="1" i="1" err="1">
                <a:solidFill>
                  <a:schemeClr val="bg1"/>
                </a:solidFill>
              </a:rPr>
              <a:t>às</a:t>
            </a:r>
            <a:r>
              <a:rPr lang="en-US" sz="1100" b="1" i="1">
                <a:solidFill>
                  <a:schemeClr val="bg1"/>
                </a:solidFill>
              </a:rPr>
              <a:t> </a:t>
            </a:r>
            <a:r>
              <a:rPr lang="en-US" sz="1100" b="1" i="1" err="1">
                <a:solidFill>
                  <a:schemeClr val="bg1"/>
                </a:solidFill>
              </a:rPr>
              <a:t>ações</a:t>
            </a:r>
            <a:r>
              <a:rPr lang="en-US" sz="1100" b="1" i="1">
                <a:solidFill>
                  <a:schemeClr val="bg1"/>
                </a:solidFill>
              </a:rPr>
              <a:t> e </a:t>
            </a:r>
            <a:r>
              <a:rPr lang="en-US" sz="1100" b="1" i="1" err="1">
                <a:solidFill>
                  <a:schemeClr val="bg1"/>
                </a:solidFill>
              </a:rPr>
              <a:t>serviços</a:t>
            </a:r>
            <a:r>
              <a:rPr lang="en-US" sz="1100" b="1" i="1">
                <a:solidFill>
                  <a:schemeClr val="bg1"/>
                </a:solidFill>
              </a:rPr>
              <a:t> para </a:t>
            </a:r>
            <a:r>
              <a:rPr lang="en-US" sz="1100" b="1" i="1" err="1">
                <a:solidFill>
                  <a:schemeClr val="bg1"/>
                </a:solidFill>
              </a:rPr>
              <a:t>sua</a:t>
            </a:r>
            <a:r>
              <a:rPr lang="en-US" sz="1100" b="1" i="1">
                <a:solidFill>
                  <a:schemeClr val="bg1"/>
                </a:solidFill>
              </a:rPr>
              <a:t> </a:t>
            </a:r>
            <a:r>
              <a:rPr lang="en-US" sz="1100" b="1" i="1" err="1">
                <a:solidFill>
                  <a:schemeClr val="bg1"/>
                </a:solidFill>
              </a:rPr>
              <a:t>promoção</a:t>
            </a:r>
            <a:r>
              <a:rPr lang="en-US" sz="1100" b="1" i="1">
                <a:solidFill>
                  <a:schemeClr val="bg1"/>
                </a:solidFill>
              </a:rPr>
              <a:t>, </a:t>
            </a:r>
            <a:r>
              <a:rPr lang="en-US" sz="1100" b="1" i="1" err="1">
                <a:solidFill>
                  <a:schemeClr val="bg1"/>
                </a:solidFill>
              </a:rPr>
              <a:t>proteção</a:t>
            </a:r>
            <a:r>
              <a:rPr lang="en-US" sz="1100" b="1" i="1">
                <a:solidFill>
                  <a:schemeClr val="bg1"/>
                </a:solidFill>
              </a:rPr>
              <a:t> e </a:t>
            </a:r>
            <a:r>
              <a:rPr lang="en-US" sz="1100" b="1" i="1" err="1">
                <a:solidFill>
                  <a:schemeClr val="bg1"/>
                </a:solidFill>
              </a:rPr>
              <a:t>recuperação</a:t>
            </a:r>
            <a:r>
              <a:rPr lang="en-US" sz="1100" b="1" i="1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6847A413-27F2-4868-3F3C-2AD3A495BD82}"/>
              </a:ext>
            </a:extLst>
          </p:cNvPr>
          <p:cNvSpPr txBox="1"/>
          <p:nvPr/>
        </p:nvSpPr>
        <p:spPr>
          <a:xfrm>
            <a:off x="3441947" y="1289881"/>
            <a:ext cx="2268217" cy="35394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Gothic A1"/>
              </a:rPr>
              <a:t>1986 - </a:t>
            </a:r>
            <a:r>
              <a:rPr lang="en-US" b="1" err="1">
                <a:solidFill>
                  <a:srgbClr val="FFFFFF"/>
                </a:solidFill>
                <a:latin typeface="Gothic A1"/>
              </a:rPr>
              <a:t>Criação</a:t>
            </a:r>
            <a:r>
              <a:rPr lang="en-US" b="1">
                <a:solidFill>
                  <a:srgbClr val="FFFFFF"/>
                </a:solidFill>
                <a:latin typeface="Gothic A1"/>
              </a:rPr>
              <a:t> do </a:t>
            </a:r>
            <a:r>
              <a:rPr lang="en-US" b="1" err="1">
                <a:solidFill>
                  <a:srgbClr val="FFFFFF"/>
                </a:solidFill>
                <a:latin typeface="Gothic A1"/>
              </a:rPr>
              <a:t>Programa</a:t>
            </a:r>
            <a:r>
              <a:rPr lang="en-US" b="1">
                <a:solidFill>
                  <a:srgbClr val="FFFFFF"/>
                </a:solidFill>
                <a:latin typeface="Gothic A1"/>
              </a:rPr>
              <a:t> Nacional de DST e Aids do </a:t>
            </a:r>
            <a:r>
              <a:rPr lang="en-US" b="1" err="1">
                <a:solidFill>
                  <a:srgbClr val="FFFFFF"/>
                </a:solidFill>
                <a:latin typeface="Gothic A1"/>
              </a:rPr>
              <a:t>Ministério</a:t>
            </a:r>
            <a:r>
              <a:rPr lang="en-US" b="1">
                <a:solidFill>
                  <a:srgbClr val="FFFFFF"/>
                </a:solidFill>
                <a:latin typeface="Gothic A1"/>
              </a:rPr>
              <a:t> da </a:t>
            </a:r>
            <a:r>
              <a:rPr lang="en-US" b="1" err="1">
                <a:solidFill>
                  <a:srgbClr val="FFFFFF"/>
                </a:solidFill>
                <a:latin typeface="Gothic A1"/>
              </a:rPr>
              <a:t>Saúde</a:t>
            </a:r>
          </a:p>
          <a:p>
            <a:endParaRPr lang="en-US" b="1">
              <a:solidFill>
                <a:srgbClr val="FFFFFF"/>
              </a:solidFill>
              <a:latin typeface="Gothic A1"/>
            </a:endParaRPr>
          </a:p>
          <a:p>
            <a:endParaRPr lang="en-US" b="1">
              <a:solidFill>
                <a:srgbClr val="FFFFFF"/>
              </a:solidFill>
              <a:latin typeface="Gothic A1"/>
            </a:endParaRPr>
          </a:p>
          <a:p>
            <a:endParaRPr lang="en-US" b="1">
              <a:solidFill>
                <a:srgbClr val="FFFFFF"/>
              </a:solidFill>
              <a:latin typeface="Gothic A1"/>
            </a:endParaRPr>
          </a:p>
          <a:p>
            <a:endParaRPr lang="en-US" b="1">
              <a:solidFill>
                <a:srgbClr val="FFFFFF"/>
              </a:solidFill>
              <a:latin typeface="Gothic A1"/>
            </a:endParaRPr>
          </a:p>
          <a:p>
            <a:endParaRPr lang="en-US" b="1">
              <a:solidFill>
                <a:srgbClr val="FFFFFF"/>
              </a:solidFill>
              <a:latin typeface="Gothic A1"/>
            </a:endParaRPr>
          </a:p>
          <a:p>
            <a:endParaRPr lang="en-US" b="1">
              <a:solidFill>
                <a:srgbClr val="FFFFFF"/>
              </a:solidFill>
              <a:latin typeface="Gothic A1"/>
            </a:endParaRPr>
          </a:p>
          <a:p>
            <a:endParaRPr lang="en-US" b="1">
              <a:solidFill>
                <a:srgbClr val="FFFFFF"/>
              </a:solidFill>
              <a:latin typeface="Gothic A1"/>
            </a:endParaRPr>
          </a:p>
          <a:p>
            <a:endParaRPr lang="en-US" b="1">
              <a:solidFill>
                <a:srgbClr val="FFFFFF"/>
              </a:solidFill>
              <a:latin typeface="Gothic A1"/>
            </a:endParaRPr>
          </a:p>
          <a:p>
            <a:endParaRPr lang="en-US" b="1">
              <a:solidFill>
                <a:srgbClr val="FFFFFF"/>
              </a:solidFill>
              <a:latin typeface="Gothic A1"/>
            </a:endParaRPr>
          </a:p>
          <a:p>
            <a:r>
              <a:rPr lang="en-US" b="1">
                <a:solidFill>
                  <a:srgbClr val="FFFFFF"/>
                </a:solidFill>
                <a:latin typeface="Gothic A1"/>
              </a:rPr>
              <a:t>1988 – Nova </a:t>
            </a:r>
            <a:r>
              <a:rPr lang="en-US" b="1" err="1">
                <a:solidFill>
                  <a:srgbClr val="FFFFFF"/>
                </a:solidFill>
                <a:latin typeface="Gothic A1"/>
              </a:rPr>
              <a:t>Constituição</a:t>
            </a:r>
            <a:r>
              <a:rPr lang="en-US" b="1">
                <a:solidFill>
                  <a:srgbClr val="FFFFFF"/>
                </a:solidFill>
                <a:latin typeface="Gothic A1"/>
              </a:rPr>
              <a:t> Federal e o </a:t>
            </a:r>
            <a:r>
              <a:rPr lang="en-US" b="1" err="1">
                <a:solidFill>
                  <a:srgbClr val="FFFFFF"/>
                </a:solidFill>
                <a:latin typeface="Gothic A1"/>
              </a:rPr>
              <a:t>direto</a:t>
            </a:r>
            <a:r>
              <a:rPr lang="en-US" b="1">
                <a:solidFill>
                  <a:srgbClr val="FFFFFF"/>
                </a:solidFill>
                <a:latin typeface="Gothic A1"/>
              </a:rPr>
              <a:t> à </a:t>
            </a:r>
            <a:r>
              <a:rPr lang="en-US" b="1" err="1">
                <a:solidFill>
                  <a:srgbClr val="FFFFFF"/>
                </a:solidFill>
                <a:latin typeface="Gothic A1"/>
              </a:rPr>
              <a:t>saúde</a:t>
            </a:r>
            <a:r>
              <a:rPr lang="en-US" b="1">
                <a:solidFill>
                  <a:srgbClr val="FFFFFF"/>
                </a:solidFill>
                <a:latin typeface="Gothic A1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4288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BB63D-25F5-ADE7-A7B0-2245954B0544}"/>
              </a:ext>
            </a:extLst>
          </p:cNvPr>
          <p:cNvSpPr txBox="1"/>
          <p:nvPr/>
        </p:nvSpPr>
        <p:spPr>
          <a:xfrm>
            <a:off x="4061" y="484332"/>
            <a:ext cx="767728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solidFill>
                  <a:schemeClr val="bg1"/>
                </a:solidFill>
                <a:ea typeface="Gothic A1"/>
              </a:rPr>
              <a:t>Criação</a:t>
            </a:r>
            <a:r>
              <a:rPr lang="en-US" sz="2000" b="1">
                <a:solidFill>
                  <a:schemeClr val="bg1"/>
                </a:solidFill>
                <a:ea typeface="Gothic A1"/>
              </a:rPr>
              <a:t> do </a:t>
            </a:r>
            <a:r>
              <a:rPr lang="en-US" sz="2000" b="1" err="1">
                <a:solidFill>
                  <a:schemeClr val="bg1"/>
                </a:solidFill>
                <a:ea typeface="Gothic A1"/>
              </a:rPr>
              <a:t>Programa</a:t>
            </a:r>
            <a:r>
              <a:rPr lang="en-US" sz="2000" b="1">
                <a:solidFill>
                  <a:schemeClr val="bg1"/>
                </a:solidFill>
                <a:ea typeface="Gothic A1"/>
              </a:rPr>
              <a:t> Nacional e a </a:t>
            </a:r>
            <a:r>
              <a:rPr lang="en-US" sz="2000" b="1" err="1">
                <a:solidFill>
                  <a:schemeClr val="bg1"/>
                </a:solidFill>
                <a:ea typeface="Gothic A1"/>
              </a:rPr>
              <a:t>Constituição</a:t>
            </a:r>
            <a:r>
              <a:rPr lang="en-US" sz="2000" b="1">
                <a:solidFill>
                  <a:schemeClr val="bg1"/>
                </a:solidFill>
                <a:ea typeface="Gothic A1"/>
              </a:rPr>
              <a:t> Federal</a:t>
            </a:r>
          </a:p>
        </p:txBody>
      </p:sp>
      <p:pic>
        <p:nvPicPr>
          <p:cNvPr id="8" name="Picture 7" descr="Constituição brasileira de 1988 – Wikipédia, a enciclopédia livre">
            <a:extLst>
              <a:ext uri="{FF2B5EF4-FFF2-40B4-BE49-F238E27FC236}">
                <a16:creationId xmlns:a16="http://schemas.microsoft.com/office/drawing/2014/main" id="{6CFCFC17-A889-21FE-C6D8-3D55348CD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55" y="2031886"/>
            <a:ext cx="1317589" cy="17795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AD1BE8-970F-62AF-8048-49AB5B5C7ACE}"/>
              </a:ext>
            </a:extLst>
          </p:cNvPr>
          <p:cNvSpPr txBox="1"/>
          <p:nvPr/>
        </p:nvSpPr>
        <p:spPr>
          <a:xfrm>
            <a:off x="1930069" y="4072724"/>
            <a:ext cx="6520907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i="1">
                <a:solidFill>
                  <a:schemeClr val="bg1"/>
                </a:solidFill>
              </a:rPr>
              <a:t>Art. 196. A </a:t>
            </a:r>
            <a:r>
              <a:rPr lang="en-US" sz="1100" b="1" i="1" err="1">
                <a:solidFill>
                  <a:schemeClr val="bg1"/>
                </a:solidFill>
              </a:rPr>
              <a:t>saúde</a:t>
            </a:r>
            <a:r>
              <a:rPr lang="en-US" sz="1100" b="1" i="1">
                <a:solidFill>
                  <a:schemeClr val="bg1"/>
                </a:solidFill>
              </a:rPr>
              <a:t> é </a:t>
            </a:r>
            <a:r>
              <a:rPr lang="en-US" sz="1100" b="1" i="1" err="1">
                <a:solidFill>
                  <a:schemeClr val="bg1"/>
                </a:solidFill>
              </a:rPr>
              <a:t>direito</a:t>
            </a:r>
            <a:r>
              <a:rPr lang="en-US" sz="1100" b="1" i="1">
                <a:solidFill>
                  <a:schemeClr val="bg1"/>
                </a:solidFill>
              </a:rPr>
              <a:t> de </a:t>
            </a:r>
            <a:r>
              <a:rPr lang="en-US" sz="1100" b="1" i="1" err="1">
                <a:solidFill>
                  <a:schemeClr val="bg1"/>
                </a:solidFill>
              </a:rPr>
              <a:t>todos</a:t>
            </a:r>
            <a:r>
              <a:rPr lang="en-US" sz="1100" b="1" i="1">
                <a:solidFill>
                  <a:schemeClr val="bg1"/>
                </a:solidFill>
              </a:rPr>
              <a:t> e </a:t>
            </a:r>
            <a:r>
              <a:rPr lang="en-US" sz="1100" b="1" i="1" err="1">
                <a:solidFill>
                  <a:schemeClr val="bg1"/>
                </a:solidFill>
              </a:rPr>
              <a:t>dever</a:t>
            </a:r>
            <a:r>
              <a:rPr lang="en-US" sz="1100" b="1" i="1">
                <a:solidFill>
                  <a:schemeClr val="bg1"/>
                </a:solidFill>
              </a:rPr>
              <a:t> do Estado, </a:t>
            </a:r>
            <a:r>
              <a:rPr lang="en-US" sz="1100" b="1" i="1" err="1">
                <a:solidFill>
                  <a:schemeClr val="bg1"/>
                </a:solidFill>
              </a:rPr>
              <a:t>garantido</a:t>
            </a:r>
            <a:r>
              <a:rPr lang="en-US" sz="1100" b="1" i="1">
                <a:solidFill>
                  <a:schemeClr val="bg1"/>
                </a:solidFill>
              </a:rPr>
              <a:t> </a:t>
            </a:r>
            <a:r>
              <a:rPr lang="en-US" sz="1100" b="1" i="1" err="1">
                <a:solidFill>
                  <a:schemeClr val="bg1"/>
                </a:solidFill>
              </a:rPr>
              <a:t>mediante</a:t>
            </a:r>
            <a:r>
              <a:rPr lang="en-US" sz="1100" b="1" i="1">
                <a:solidFill>
                  <a:schemeClr val="bg1"/>
                </a:solidFill>
              </a:rPr>
              <a:t> </a:t>
            </a:r>
            <a:r>
              <a:rPr lang="en-US" sz="1100" b="1" i="1" err="1">
                <a:solidFill>
                  <a:schemeClr val="bg1"/>
                </a:solidFill>
              </a:rPr>
              <a:t>políticas</a:t>
            </a:r>
            <a:r>
              <a:rPr lang="en-US" sz="1100" b="1" i="1">
                <a:solidFill>
                  <a:schemeClr val="bg1"/>
                </a:solidFill>
              </a:rPr>
              <a:t> </a:t>
            </a:r>
            <a:r>
              <a:rPr lang="en-US" sz="1100" b="1" i="1" err="1">
                <a:solidFill>
                  <a:schemeClr val="bg1"/>
                </a:solidFill>
              </a:rPr>
              <a:t>sociais</a:t>
            </a:r>
            <a:r>
              <a:rPr lang="en-US" sz="1100" b="1" i="1">
                <a:solidFill>
                  <a:schemeClr val="bg1"/>
                </a:solidFill>
              </a:rPr>
              <a:t> e </a:t>
            </a:r>
            <a:r>
              <a:rPr lang="en-US" sz="1100" b="1" i="1" err="1">
                <a:solidFill>
                  <a:schemeClr val="bg1"/>
                </a:solidFill>
              </a:rPr>
              <a:t>econômicas</a:t>
            </a:r>
            <a:r>
              <a:rPr lang="en-US" sz="1100" b="1" i="1">
                <a:solidFill>
                  <a:schemeClr val="bg1"/>
                </a:solidFill>
              </a:rPr>
              <a:t> que </a:t>
            </a:r>
            <a:r>
              <a:rPr lang="en-US" sz="1100" b="1" i="1" err="1">
                <a:solidFill>
                  <a:schemeClr val="bg1"/>
                </a:solidFill>
              </a:rPr>
              <a:t>visem</a:t>
            </a:r>
            <a:r>
              <a:rPr lang="en-US" sz="1100" b="1" i="1">
                <a:solidFill>
                  <a:schemeClr val="bg1"/>
                </a:solidFill>
              </a:rPr>
              <a:t> à </a:t>
            </a:r>
            <a:r>
              <a:rPr lang="en-US" sz="1100" b="1" i="1" err="1">
                <a:solidFill>
                  <a:schemeClr val="bg1"/>
                </a:solidFill>
              </a:rPr>
              <a:t>redução</a:t>
            </a:r>
            <a:r>
              <a:rPr lang="en-US" sz="1100" b="1" i="1">
                <a:solidFill>
                  <a:schemeClr val="bg1"/>
                </a:solidFill>
              </a:rPr>
              <a:t> do </a:t>
            </a:r>
            <a:r>
              <a:rPr lang="en-US" sz="1100" b="1" i="1" err="1">
                <a:solidFill>
                  <a:schemeClr val="bg1"/>
                </a:solidFill>
              </a:rPr>
              <a:t>risco</a:t>
            </a:r>
            <a:r>
              <a:rPr lang="en-US" sz="1100" b="1" i="1">
                <a:solidFill>
                  <a:schemeClr val="bg1"/>
                </a:solidFill>
              </a:rPr>
              <a:t> de </a:t>
            </a:r>
            <a:r>
              <a:rPr lang="en-US" sz="1100" b="1" i="1" err="1">
                <a:solidFill>
                  <a:schemeClr val="bg1"/>
                </a:solidFill>
              </a:rPr>
              <a:t>doença</a:t>
            </a:r>
            <a:r>
              <a:rPr lang="en-US" sz="1100" b="1" i="1">
                <a:solidFill>
                  <a:schemeClr val="bg1"/>
                </a:solidFill>
              </a:rPr>
              <a:t> e de outros </a:t>
            </a:r>
            <a:r>
              <a:rPr lang="en-US" sz="1100" b="1" i="1" err="1">
                <a:solidFill>
                  <a:schemeClr val="bg1"/>
                </a:solidFill>
              </a:rPr>
              <a:t>agravos</a:t>
            </a:r>
            <a:r>
              <a:rPr lang="en-US" sz="1100" b="1" i="1">
                <a:solidFill>
                  <a:schemeClr val="bg1"/>
                </a:solidFill>
              </a:rPr>
              <a:t> e </a:t>
            </a:r>
            <a:r>
              <a:rPr lang="en-US" sz="1100" b="1" i="1" err="1">
                <a:solidFill>
                  <a:schemeClr val="bg1"/>
                </a:solidFill>
              </a:rPr>
              <a:t>ao</a:t>
            </a:r>
            <a:r>
              <a:rPr lang="en-US" sz="1100" b="1" i="1">
                <a:solidFill>
                  <a:schemeClr val="bg1"/>
                </a:solidFill>
              </a:rPr>
              <a:t> </a:t>
            </a:r>
            <a:r>
              <a:rPr lang="en-US" sz="1100" b="1" i="1" err="1">
                <a:solidFill>
                  <a:schemeClr val="bg1"/>
                </a:solidFill>
              </a:rPr>
              <a:t>acesso</a:t>
            </a:r>
            <a:r>
              <a:rPr lang="en-US" sz="1100" b="1" i="1">
                <a:solidFill>
                  <a:schemeClr val="bg1"/>
                </a:solidFill>
              </a:rPr>
              <a:t> universal e </a:t>
            </a:r>
            <a:r>
              <a:rPr lang="en-US" sz="1100" b="1" i="1" err="1">
                <a:solidFill>
                  <a:schemeClr val="bg1"/>
                </a:solidFill>
              </a:rPr>
              <a:t>igualitário</a:t>
            </a:r>
            <a:r>
              <a:rPr lang="en-US" sz="1100" b="1" i="1">
                <a:solidFill>
                  <a:schemeClr val="bg1"/>
                </a:solidFill>
              </a:rPr>
              <a:t> </a:t>
            </a:r>
            <a:r>
              <a:rPr lang="en-US" sz="1100" b="1" i="1" err="1">
                <a:solidFill>
                  <a:schemeClr val="bg1"/>
                </a:solidFill>
              </a:rPr>
              <a:t>às</a:t>
            </a:r>
            <a:r>
              <a:rPr lang="en-US" sz="1100" b="1" i="1">
                <a:solidFill>
                  <a:schemeClr val="bg1"/>
                </a:solidFill>
              </a:rPr>
              <a:t> </a:t>
            </a:r>
            <a:r>
              <a:rPr lang="en-US" sz="1100" b="1" i="1" err="1">
                <a:solidFill>
                  <a:schemeClr val="bg1"/>
                </a:solidFill>
              </a:rPr>
              <a:t>ações</a:t>
            </a:r>
            <a:r>
              <a:rPr lang="en-US" sz="1100" b="1" i="1">
                <a:solidFill>
                  <a:schemeClr val="bg1"/>
                </a:solidFill>
              </a:rPr>
              <a:t> e </a:t>
            </a:r>
            <a:r>
              <a:rPr lang="en-US" sz="1100" b="1" i="1" err="1">
                <a:solidFill>
                  <a:schemeClr val="bg1"/>
                </a:solidFill>
              </a:rPr>
              <a:t>serviços</a:t>
            </a:r>
            <a:r>
              <a:rPr lang="en-US" sz="1100" b="1" i="1">
                <a:solidFill>
                  <a:schemeClr val="bg1"/>
                </a:solidFill>
              </a:rPr>
              <a:t> para </a:t>
            </a:r>
            <a:r>
              <a:rPr lang="en-US" sz="1100" b="1" i="1" err="1">
                <a:solidFill>
                  <a:schemeClr val="bg1"/>
                </a:solidFill>
              </a:rPr>
              <a:t>sua</a:t>
            </a:r>
            <a:r>
              <a:rPr lang="en-US" sz="1100" b="1" i="1">
                <a:solidFill>
                  <a:schemeClr val="bg1"/>
                </a:solidFill>
              </a:rPr>
              <a:t> </a:t>
            </a:r>
            <a:r>
              <a:rPr lang="en-US" sz="1100" b="1" i="1" err="1">
                <a:solidFill>
                  <a:schemeClr val="bg1"/>
                </a:solidFill>
              </a:rPr>
              <a:t>promoção</a:t>
            </a:r>
            <a:r>
              <a:rPr lang="en-US" sz="1100" b="1" i="1">
                <a:solidFill>
                  <a:schemeClr val="bg1"/>
                </a:solidFill>
              </a:rPr>
              <a:t>, </a:t>
            </a:r>
            <a:r>
              <a:rPr lang="en-US" sz="1100" b="1" i="1" err="1">
                <a:solidFill>
                  <a:schemeClr val="bg1"/>
                </a:solidFill>
              </a:rPr>
              <a:t>proteção</a:t>
            </a:r>
            <a:r>
              <a:rPr lang="en-US" sz="1100" b="1" i="1">
                <a:solidFill>
                  <a:schemeClr val="bg1"/>
                </a:solidFill>
              </a:rPr>
              <a:t> e </a:t>
            </a:r>
            <a:r>
              <a:rPr lang="en-US" sz="1100" b="1" i="1" err="1">
                <a:solidFill>
                  <a:schemeClr val="bg1"/>
                </a:solidFill>
              </a:rPr>
              <a:t>recuperação</a:t>
            </a:r>
            <a:r>
              <a:rPr lang="en-US" sz="1100" b="1" i="1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281D65-0773-1F3B-E26A-02030D4BA444}"/>
              </a:ext>
            </a:extLst>
          </p:cNvPr>
          <p:cNvSpPr txBox="1"/>
          <p:nvPr/>
        </p:nvSpPr>
        <p:spPr>
          <a:xfrm>
            <a:off x="1934308" y="1437543"/>
            <a:ext cx="7156938" cy="6001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i="1">
                <a:solidFill>
                  <a:schemeClr val="bg1"/>
                </a:solidFill>
              </a:rPr>
              <a:t>Art. 6º São </a:t>
            </a:r>
            <a:r>
              <a:rPr lang="en-US" sz="1100" b="1" i="1" err="1">
                <a:solidFill>
                  <a:schemeClr val="bg1"/>
                </a:solidFill>
              </a:rPr>
              <a:t>direitos</a:t>
            </a:r>
            <a:r>
              <a:rPr lang="en-US" sz="1100" b="1" i="1">
                <a:solidFill>
                  <a:schemeClr val="bg1"/>
                </a:solidFill>
              </a:rPr>
              <a:t> </a:t>
            </a:r>
            <a:r>
              <a:rPr lang="en-US" sz="1100" b="1" i="1" err="1">
                <a:solidFill>
                  <a:schemeClr val="bg1"/>
                </a:solidFill>
              </a:rPr>
              <a:t>sociais</a:t>
            </a:r>
            <a:r>
              <a:rPr lang="en-US" sz="1100" b="1" i="1">
                <a:solidFill>
                  <a:schemeClr val="bg1"/>
                </a:solidFill>
              </a:rPr>
              <a:t> a </a:t>
            </a:r>
            <a:r>
              <a:rPr lang="en-US" sz="1100" b="1" i="1" err="1">
                <a:solidFill>
                  <a:schemeClr val="bg1"/>
                </a:solidFill>
              </a:rPr>
              <a:t>educação</a:t>
            </a:r>
            <a:r>
              <a:rPr lang="en-US" sz="1100" b="1" i="1">
                <a:solidFill>
                  <a:schemeClr val="bg1"/>
                </a:solidFill>
              </a:rPr>
              <a:t>, a </a:t>
            </a:r>
            <a:r>
              <a:rPr lang="en-US" sz="1100" b="1" i="1" err="1">
                <a:solidFill>
                  <a:schemeClr val="bg1"/>
                </a:solidFill>
              </a:rPr>
              <a:t>saúde</a:t>
            </a:r>
            <a:r>
              <a:rPr lang="en-US" sz="1100" b="1" i="1">
                <a:solidFill>
                  <a:schemeClr val="bg1"/>
                </a:solidFill>
              </a:rPr>
              <a:t>, a </a:t>
            </a:r>
            <a:r>
              <a:rPr lang="en-US" sz="1100" b="1" i="1" err="1">
                <a:solidFill>
                  <a:schemeClr val="bg1"/>
                </a:solidFill>
              </a:rPr>
              <a:t>alimentação</a:t>
            </a:r>
            <a:r>
              <a:rPr lang="en-US" sz="1100" b="1" i="1">
                <a:solidFill>
                  <a:schemeClr val="bg1"/>
                </a:solidFill>
              </a:rPr>
              <a:t>, o </a:t>
            </a:r>
            <a:r>
              <a:rPr lang="en-US" sz="1100" b="1" i="1" err="1">
                <a:solidFill>
                  <a:schemeClr val="bg1"/>
                </a:solidFill>
              </a:rPr>
              <a:t>trabalho</a:t>
            </a:r>
            <a:r>
              <a:rPr lang="en-US" sz="1100" b="1" i="1">
                <a:solidFill>
                  <a:schemeClr val="bg1"/>
                </a:solidFill>
              </a:rPr>
              <a:t>, a </a:t>
            </a:r>
            <a:r>
              <a:rPr lang="en-US" sz="1100" b="1" i="1" err="1">
                <a:solidFill>
                  <a:schemeClr val="bg1"/>
                </a:solidFill>
              </a:rPr>
              <a:t>moradia</a:t>
            </a:r>
            <a:r>
              <a:rPr lang="en-US" sz="1100" b="1" i="1">
                <a:solidFill>
                  <a:schemeClr val="bg1"/>
                </a:solidFill>
              </a:rPr>
              <a:t>, o </a:t>
            </a:r>
            <a:r>
              <a:rPr lang="en-US" sz="1100" b="1" i="1" err="1">
                <a:solidFill>
                  <a:schemeClr val="bg1"/>
                </a:solidFill>
              </a:rPr>
              <a:t>transporte</a:t>
            </a:r>
            <a:r>
              <a:rPr lang="en-US" sz="1100" b="1" i="1">
                <a:solidFill>
                  <a:schemeClr val="bg1"/>
                </a:solidFill>
              </a:rPr>
              <a:t>, o </a:t>
            </a:r>
            <a:r>
              <a:rPr lang="en-US" sz="1100" b="1" i="1" err="1">
                <a:solidFill>
                  <a:schemeClr val="bg1"/>
                </a:solidFill>
              </a:rPr>
              <a:t>lazer</a:t>
            </a:r>
            <a:r>
              <a:rPr lang="en-US" sz="1100" b="1" i="1">
                <a:solidFill>
                  <a:schemeClr val="bg1"/>
                </a:solidFill>
              </a:rPr>
              <a:t>, a </a:t>
            </a:r>
            <a:r>
              <a:rPr lang="en-US" sz="1100" b="1" i="1" err="1">
                <a:solidFill>
                  <a:schemeClr val="bg1"/>
                </a:solidFill>
              </a:rPr>
              <a:t>segurança</a:t>
            </a:r>
            <a:r>
              <a:rPr lang="en-US" sz="1100" b="1" i="1">
                <a:solidFill>
                  <a:schemeClr val="bg1"/>
                </a:solidFill>
              </a:rPr>
              <a:t>, a </a:t>
            </a:r>
            <a:r>
              <a:rPr lang="en-US" sz="1100" b="1" i="1" err="1">
                <a:solidFill>
                  <a:schemeClr val="bg1"/>
                </a:solidFill>
              </a:rPr>
              <a:t>previdência</a:t>
            </a:r>
            <a:r>
              <a:rPr lang="en-US" sz="1100" b="1" i="1">
                <a:solidFill>
                  <a:schemeClr val="bg1"/>
                </a:solidFill>
              </a:rPr>
              <a:t> social, a </a:t>
            </a:r>
            <a:r>
              <a:rPr lang="en-US" sz="1100" b="1" i="1" err="1">
                <a:solidFill>
                  <a:schemeClr val="bg1"/>
                </a:solidFill>
              </a:rPr>
              <a:t>proteção</a:t>
            </a:r>
            <a:r>
              <a:rPr lang="en-US" sz="1100" b="1" i="1">
                <a:solidFill>
                  <a:schemeClr val="bg1"/>
                </a:solidFill>
              </a:rPr>
              <a:t> à </a:t>
            </a:r>
            <a:r>
              <a:rPr lang="en-US" sz="1100" b="1" i="1" err="1">
                <a:solidFill>
                  <a:schemeClr val="bg1"/>
                </a:solidFill>
              </a:rPr>
              <a:t>maternidade</a:t>
            </a:r>
            <a:r>
              <a:rPr lang="en-US" sz="1100" b="1" i="1">
                <a:solidFill>
                  <a:schemeClr val="bg1"/>
                </a:solidFill>
              </a:rPr>
              <a:t> e à </a:t>
            </a:r>
            <a:r>
              <a:rPr lang="en-US" sz="1100" b="1" i="1" err="1">
                <a:solidFill>
                  <a:schemeClr val="bg1"/>
                </a:solidFill>
              </a:rPr>
              <a:t>infância</a:t>
            </a:r>
            <a:r>
              <a:rPr lang="en-US" sz="1100" b="1" i="1">
                <a:solidFill>
                  <a:schemeClr val="bg1"/>
                </a:solidFill>
              </a:rPr>
              <a:t>, a </a:t>
            </a:r>
            <a:r>
              <a:rPr lang="en-US" sz="1100" b="1" i="1" err="1">
                <a:solidFill>
                  <a:schemeClr val="bg1"/>
                </a:solidFill>
              </a:rPr>
              <a:t>assistência</a:t>
            </a:r>
            <a:r>
              <a:rPr lang="en-US" sz="1100" b="1" i="1">
                <a:solidFill>
                  <a:schemeClr val="bg1"/>
                </a:solidFill>
              </a:rPr>
              <a:t> </a:t>
            </a:r>
            <a:r>
              <a:rPr lang="en-US" sz="1100" b="1" i="1" err="1">
                <a:solidFill>
                  <a:schemeClr val="bg1"/>
                </a:solidFill>
              </a:rPr>
              <a:t>aos</a:t>
            </a:r>
            <a:r>
              <a:rPr lang="en-US" sz="1100" b="1" i="1">
                <a:solidFill>
                  <a:schemeClr val="bg1"/>
                </a:solidFill>
              </a:rPr>
              <a:t> </a:t>
            </a:r>
            <a:r>
              <a:rPr lang="en-US" sz="1100" b="1" i="1" err="1">
                <a:solidFill>
                  <a:schemeClr val="bg1"/>
                </a:solidFill>
              </a:rPr>
              <a:t>desamparados</a:t>
            </a:r>
            <a:r>
              <a:rPr lang="en-US" sz="1100" b="1" i="1">
                <a:solidFill>
                  <a:schemeClr val="bg1"/>
                </a:solidFill>
              </a:rPr>
              <a:t>, </a:t>
            </a:r>
            <a:r>
              <a:rPr lang="en-US" sz="1100" b="1" i="1" err="1">
                <a:solidFill>
                  <a:schemeClr val="bg1"/>
                </a:solidFill>
              </a:rPr>
              <a:t>na</a:t>
            </a:r>
            <a:r>
              <a:rPr lang="en-US" sz="1100" b="1" i="1">
                <a:solidFill>
                  <a:schemeClr val="bg1"/>
                </a:solidFill>
              </a:rPr>
              <a:t> forma </a:t>
            </a:r>
            <a:r>
              <a:rPr lang="en-US" sz="1100" b="1" i="1" err="1">
                <a:solidFill>
                  <a:schemeClr val="bg1"/>
                </a:solidFill>
              </a:rPr>
              <a:t>desta</a:t>
            </a:r>
            <a:r>
              <a:rPr lang="en-US" sz="1100" b="1" i="1">
                <a:solidFill>
                  <a:schemeClr val="bg1"/>
                </a:solidFill>
              </a:rPr>
              <a:t> </a:t>
            </a:r>
            <a:r>
              <a:rPr lang="en-US" sz="1100" b="1" i="1" err="1">
                <a:solidFill>
                  <a:schemeClr val="bg1"/>
                </a:solidFill>
              </a:rPr>
              <a:t>Constituição</a:t>
            </a:r>
            <a:r>
              <a:rPr lang="en-US" sz="1100" b="1" i="1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7" name="Picture 6" descr="Repórter SUS | Sistema Único de Saúde | Podcast | Rádio Brasil de Fato">
            <a:extLst>
              <a:ext uri="{FF2B5EF4-FFF2-40B4-BE49-F238E27FC236}">
                <a16:creationId xmlns:a16="http://schemas.microsoft.com/office/drawing/2014/main" id="{D074FCC2-B0C7-B449-C1C4-904F079F4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861" y="2226359"/>
            <a:ext cx="2743200" cy="171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68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BB63D-25F5-ADE7-A7B0-2245954B0544}"/>
              </a:ext>
            </a:extLst>
          </p:cNvPr>
          <p:cNvSpPr txBox="1"/>
          <p:nvPr/>
        </p:nvSpPr>
        <p:spPr>
          <a:xfrm>
            <a:off x="-759691" y="426605"/>
            <a:ext cx="4925290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err="1">
                <a:solidFill>
                  <a:schemeClr val="bg1"/>
                </a:solidFill>
                <a:ea typeface="Gothic A1"/>
              </a:rPr>
              <a:t>Parcerias</a:t>
            </a:r>
            <a:r>
              <a:rPr lang="en-US" sz="1800" b="1">
                <a:solidFill>
                  <a:schemeClr val="bg1"/>
                </a:solidFill>
                <a:ea typeface="Gothic A1"/>
              </a:rPr>
              <a:t> e </a:t>
            </a:r>
            <a:r>
              <a:rPr lang="en-US" sz="1800" b="1" err="1">
                <a:solidFill>
                  <a:schemeClr val="bg1"/>
                </a:solidFill>
                <a:ea typeface="Gothic A1"/>
              </a:rPr>
              <a:t>Mobilização</a:t>
            </a:r>
            <a:r>
              <a:rPr lang="en-US" sz="1800" b="1">
                <a:solidFill>
                  <a:schemeClr val="bg1"/>
                </a:solidFill>
                <a:ea typeface="Gothic A1"/>
              </a:rPr>
              <a:t> Social</a:t>
            </a:r>
            <a:endParaRPr lang="en-US">
              <a:solidFill>
                <a:schemeClr val="bg1"/>
              </a:solidFill>
            </a:endParaRPr>
          </a:p>
          <a:p>
            <a:endParaRPr lang="en-US" sz="2000" b="1">
              <a:solidFill>
                <a:srgbClr val="FFFFFF"/>
              </a:solidFill>
              <a:ea typeface="Gothic A1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C40F5035-CAF4-6295-0B65-FDD5F6A57E2B}"/>
              </a:ext>
            </a:extLst>
          </p:cNvPr>
          <p:cNvSpPr txBox="1"/>
          <p:nvPr/>
        </p:nvSpPr>
        <p:spPr>
          <a:xfrm>
            <a:off x="2949420" y="3506400"/>
            <a:ext cx="2743200" cy="144655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100" b="1" err="1">
                <a:solidFill>
                  <a:schemeClr val="bg1"/>
                </a:solidFill>
              </a:rPr>
              <a:t>Década</a:t>
            </a:r>
            <a:r>
              <a:rPr lang="en-US" sz="1100" b="1">
                <a:solidFill>
                  <a:schemeClr val="bg1"/>
                </a:solidFill>
              </a:rPr>
              <a:t> de 1990: </a:t>
            </a:r>
            <a:r>
              <a:rPr lang="en-US" sz="1100" b="1" err="1">
                <a:solidFill>
                  <a:schemeClr val="bg1"/>
                </a:solidFill>
              </a:rPr>
              <a:t>Fortalecimento</a:t>
            </a:r>
            <a:r>
              <a:rPr lang="en-US" sz="1100" b="1">
                <a:solidFill>
                  <a:schemeClr val="bg1"/>
                </a:solidFill>
              </a:rPr>
              <a:t> das </a:t>
            </a:r>
            <a:r>
              <a:rPr lang="en-US" sz="1100" b="1" err="1">
                <a:solidFill>
                  <a:schemeClr val="bg1"/>
                </a:solidFill>
              </a:rPr>
              <a:t>parcerias</a:t>
            </a:r>
            <a:r>
              <a:rPr lang="en-US" sz="1100" b="1">
                <a:solidFill>
                  <a:schemeClr val="bg1"/>
                </a:solidFill>
              </a:rPr>
              <a:t> com ONGs e </a:t>
            </a:r>
            <a:r>
              <a:rPr lang="en-US" sz="1100" b="1" err="1">
                <a:solidFill>
                  <a:schemeClr val="bg1"/>
                </a:solidFill>
              </a:rPr>
              <a:t>mobilização</a:t>
            </a:r>
            <a:r>
              <a:rPr lang="en-US" sz="1100" b="1">
                <a:solidFill>
                  <a:schemeClr val="bg1"/>
                </a:solidFill>
              </a:rPr>
              <a:t> social.</a:t>
            </a:r>
          </a:p>
          <a:p>
            <a:endParaRPr lang="en-US" sz="1100" b="1">
              <a:solidFill>
                <a:schemeClr val="bg1"/>
              </a:solidFill>
            </a:endParaRPr>
          </a:p>
          <a:p>
            <a:r>
              <a:rPr lang="en-US" sz="1100" b="1">
                <a:solidFill>
                  <a:schemeClr val="bg1"/>
                </a:solidFill>
              </a:rPr>
              <a:t>1997: </a:t>
            </a:r>
            <a:r>
              <a:rPr lang="en-US" sz="1100" b="1" err="1">
                <a:solidFill>
                  <a:schemeClr val="bg1"/>
                </a:solidFill>
              </a:rPr>
              <a:t>Reconhecimento</a:t>
            </a:r>
            <a:r>
              <a:rPr lang="en-US" sz="1100" b="1">
                <a:solidFill>
                  <a:schemeClr val="bg1"/>
                </a:solidFill>
              </a:rPr>
              <a:t> </a:t>
            </a:r>
            <a:r>
              <a:rPr lang="en-US" sz="1100" b="1" err="1">
                <a:solidFill>
                  <a:schemeClr val="bg1"/>
                </a:solidFill>
              </a:rPr>
              <a:t>internacional</a:t>
            </a:r>
            <a:r>
              <a:rPr lang="en-US" sz="1100" b="1">
                <a:solidFill>
                  <a:schemeClr val="bg1"/>
                </a:solidFill>
              </a:rPr>
              <a:t> das </a:t>
            </a:r>
            <a:r>
              <a:rPr lang="en-US" sz="1100" b="1" err="1">
                <a:solidFill>
                  <a:schemeClr val="bg1"/>
                </a:solidFill>
              </a:rPr>
              <a:t>políticas</a:t>
            </a:r>
            <a:r>
              <a:rPr lang="en-US" sz="1100" b="1">
                <a:solidFill>
                  <a:schemeClr val="bg1"/>
                </a:solidFill>
              </a:rPr>
              <a:t> </a:t>
            </a:r>
            <a:r>
              <a:rPr lang="en-US" sz="1100" b="1" err="1">
                <a:solidFill>
                  <a:schemeClr val="bg1"/>
                </a:solidFill>
              </a:rPr>
              <a:t>brasileiras</a:t>
            </a:r>
            <a:r>
              <a:rPr lang="en-US" sz="1100" b="1">
                <a:solidFill>
                  <a:schemeClr val="bg1"/>
                </a:solidFill>
              </a:rPr>
              <a:t> de </a:t>
            </a:r>
            <a:r>
              <a:rPr lang="en-US" sz="1100" b="1" err="1">
                <a:solidFill>
                  <a:schemeClr val="bg1"/>
                </a:solidFill>
              </a:rPr>
              <a:t>combate</a:t>
            </a:r>
            <a:r>
              <a:rPr lang="en-US" sz="1100" b="1">
                <a:solidFill>
                  <a:schemeClr val="bg1"/>
                </a:solidFill>
              </a:rPr>
              <a:t> à AIDS.</a:t>
            </a:r>
            <a:endParaRPr lang="en-US" b="1">
              <a:solidFill>
                <a:schemeClr val="bg1"/>
              </a:solidFill>
            </a:endParaRPr>
          </a:p>
          <a:p>
            <a:endParaRPr lang="en-US" sz="1100" b="1">
              <a:solidFill>
                <a:schemeClr val="bg1"/>
              </a:solidFill>
              <a:latin typeface="Gothic A1"/>
            </a:endParaRPr>
          </a:p>
        </p:txBody>
      </p:sp>
      <p:pic>
        <p:nvPicPr>
          <p:cNvPr id="5" name="Picture 4" descr="Campanha do governo federal de 1990">
            <a:extLst>
              <a:ext uri="{FF2B5EF4-FFF2-40B4-BE49-F238E27FC236}">
                <a16:creationId xmlns:a16="http://schemas.microsoft.com/office/drawing/2014/main" id="{2A750FF6-12D8-C8F4-639B-6A8BB4ED7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" y="2518410"/>
            <a:ext cx="1737360" cy="2621280"/>
          </a:xfrm>
          <a:prstGeom prst="rect">
            <a:avLst/>
          </a:prstGeom>
        </p:spPr>
      </p:pic>
      <p:pic>
        <p:nvPicPr>
          <p:cNvPr id="7" name="Picture 6" descr="Projeto do senador José Sarney que virou lei em 1996 prevê a distribuição gratuita do coquetel antiaids">
            <a:extLst>
              <a:ext uri="{FF2B5EF4-FFF2-40B4-BE49-F238E27FC236}">
                <a16:creationId xmlns:a16="http://schemas.microsoft.com/office/drawing/2014/main" id="{0EE9D3EF-2737-3F0D-C18F-6E746D9BA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586" y="1287915"/>
            <a:ext cx="2206869" cy="1811528"/>
          </a:xfrm>
          <a:prstGeom prst="rect">
            <a:avLst/>
          </a:prstGeom>
        </p:spPr>
      </p:pic>
      <p:pic>
        <p:nvPicPr>
          <p:cNvPr id="10" name="Picture 9" descr="Programa de Aids e Rede tecem Colcha de Retalhos | Carta da Saúde">
            <a:extLst>
              <a:ext uri="{FF2B5EF4-FFF2-40B4-BE49-F238E27FC236}">
                <a16:creationId xmlns:a16="http://schemas.microsoft.com/office/drawing/2014/main" id="{CAF15FAA-0837-733E-8A3A-FBD1D20D7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3129" y="1964222"/>
            <a:ext cx="2171867" cy="3179722"/>
          </a:xfrm>
          <a:prstGeom prst="rect">
            <a:avLst/>
          </a:prstGeom>
        </p:spPr>
      </p:pic>
      <p:pic>
        <p:nvPicPr>
          <p:cNvPr id="12" name="Picture 11" descr="O enfrentamento à epidemia da aids e a defesa da democracia - Abong">
            <a:extLst>
              <a:ext uri="{FF2B5EF4-FFF2-40B4-BE49-F238E27FC236}">
                <a16:creationId xmlns:a16="http://schemas.microsoft.com/office/drawing/2014/main" id="{C1EEBCD0-4133-0ECA-5FEB-5657D22DA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1953" y="1290077"/>
            <a:ext cx="2426775" cy="182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28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BB63D-25F5-ADE7-A7B0-2245954B0544}"/>
              </a:ext>
            </a:extLst>
          </p:cNvPr>
          <p:cNvSpPr txBox="1"/>
          <p:nvPr/>
        </p:nvSpPr>
        <p:spPr>
          <a:xfrm>
            <a:off x="-598055" y="484332"/>
            <a:ext cx="492529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err="1">
                <a:solidFill>
                  <a:schemeClr val="bg1"/>
                </a:solidFill>
                <a:ea typeface="Gothic A1"/>
              </a:rPr>
              <a:t>Resultados</a:t>
            </a:r>
            <a:r>
              <a:rPr lang="en-US" sz="2000" b="1">
                <a:solidFill>
                  <a:schemeClr val="bg1"/>
                </a:solidFill>
                <a:ea typeface="Gothic A1"/>
              </a:rPr>
              <a:t> e </a:t>
            </a:r>
            <a:r>
              <a:rPr lang="en-US" sz="2000" b="1" err="1">
                <a:solidFill>
                  <a:schemeClr val="bg1"/>
                </a:solidFill>
                <a:ea typeface="Gothic A1"/>
              </a:rPr>
              <a:t>Impactos</a:t>
            </a:r>
            <a:r>
              <a:rPr lang="en-US" sz="2000" b="1">
                <a:solidFill>
                  <a:schemeClr val="bg1"/>
                </a:solidFill>
                <a:ea typeface="Gothic A1"/>
              </a:rPr>
              <a:t> </a:t>
            </a:r>
          </a:p>
          <a:p>
            <a:endParaRPr lang="en-US" sz="2000" b="1">
              <a:solidFill>
                <a:srgbClr val="FFFFFF"/>
              </a:solidFill>
              <a:ea typeface="Gothic A1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266695-920C-C56C-F651-50F376405282}"/>
              </a:ext>
            </a:extLst>
          </p:cNvPr>
          <p:cNvSpPr txBox="1"/>
          <p:nvPr/>
        </p:nvSpPr>
        <p:spPr>
          <a:xfrm>
            <a:off x="3198243" y="1285584"/>
            <a:ext cx="2743200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err="1">
                <a:solidFill>
                  <a:schemeClr val="bg1"/>
                </a:solidFill>
              </a:rPr>
              <a:t>Resultados</a:t>
            </a:r>
            <a:r>
              <a:rPr lang="en-US" sz="1600" b="1">
                <a:solidFill>
                  <a:schemeClr val="bg1"/>
                </a:solidFill>
              </a:rPr>
              <a:t>: </a:t>
            </a:r>
            <a:r>
              <a:rPr lang="en-US" sz="1600" b="1" err="1">
                <a:solidFill>
                  <a:schemeClr val="bg1"/>
                </a:solidFill>
              </a:rPr>
              <a:t>Redução</a:t>
            </a:r>
            <a:r>
              <a:rPr lang="en-US" sz="1600" b="1">
                <a:solidFill>
                  <a:schemeClr val="bg1"/>
                </a:solidFill>
              </a:rPr>
              <a:t> da </a:t>
            </a:r>
            <a:r>
              <a:rPr lang="en-US" sz="1600" b="1" err="1">
                <a:solidFill>
                  <a:schemeClr val="bg1"/>
                </a:solidFill>
              </a:rPr>
              <a:t>discriminação</a:t>
            </a:r>
            <a:r>
              <a:rPr lang="en-US" sz="1600" b="1">
                <a:solidFill>
                  <a:schemeClr val="bg1"/>
                </a:solidFill>
              </a:rPr>
              <a:t> e </a:t>
            </a:r>
            <a:r>
              <a:rPr lang="en-US" sz="1600" b="1" err="1">
                <a:solidFill>
                  <a:schemeClr val="bg1"/>
                </a:solidFill>
              </a:rPr>
              <a:t>estigmatização</a:t>
            </a:r>
            <a:r>
              <a:rPr lang="en-US" sz="1600" b="1">
                <a:solidFill>
                  <a:schemeClr val="bg1"/>
                </a:solidFill>
              </a:rPr>
              <a:t>, </a:t>
            </a:r>
            <a:r>
              <a:rPr lang="en-US" sz="1600" b="1" err="1">
                <a:solidFill>
                  <a:schemeClr val="bg1"/>
                </a:solidFill>
              </a:rPr>
              <a:t>aumento</a:t>
            </a:r>
            <a:r>
              <a:rPr lang="en-US" sz="1600" b="1">
                <a:solidFill>
                  <a:schemeClr val="bg1"/>
                </a:solidFill>
              </a:rPr>
              <a:t> do </a:t>
            </a:r>
            <a:r>
              <a:rPr lang="en-US" sz="1600" b="1" err="1">
                <a:solidFill>
                  <a:schemeClr val="bg1"/>
                </a:solidFill>
              </a:rPr>
              <a:t>acesso</a:t>
            </a:r>
            <a:r>
              <a:rPr lang="en-US" sz="1600" b="1">
                <a:solidFill>
                  <a:schemeClr val="bg1"/>
                </a:solidFill>
              </a:rPr>
              <a:t> a </a:t>
            </a:r>
            <a:r>
              <a:rPr lang="en-US" sz="1600" b="1" err="1">
                <a:solidFill>
                  <a:schemeClr val="bg1"/>
                </a:solidFill>
              </a:rPr>
              <a:t>tratamentos</a:t>
            </a:r>
            <a:r>
              <a:rPr lang="en-US" sz="1600" b="1">
                <a:solidFill>
                  <a:schemeClr val="bg1"/>
                </a:solidFill>
              </a:rPr>
              <a:t>.</a:t>
            </a:r>
          </a:p>
          <a:p>
            <a:endParaRPr lang="en-US" sz="1600" b="1">
              <a:solidFill>
                <a:schemeClr val="bg1"/>
              </a:solidFill>
            </a:endParaRPr>
          </a:p>
          <a:p>
            <a:endParaRPr lang="en-US" sz="1600" b="1">
              <a:solidFill>
                <a:schemeClr val="bg1"/>
              </a:solidFill>
            </a:endParaRPr>
          </a:p>
          <a:p>
            <a:endParaRPr lang="en-US" sz="1600" b="1">
              <a:solidFill>
                <a:schemeClr val="bg1"/>
              </a:solidFill>
            </a:endParaRPr>
          </a:p>
          <a:p>
            <a:endParaRPr lang="en-US" sz="1600" b="1">
              <a:solidFill>
                <a:schemeClr val="bg1"/>
              </a:solidFill>
            </a:endParaRPr>
          </a:p>
          <a:p>
            <a:endParaRPr lang="en-US" sz="1600" b="1">
              <a:solidFill>
                <a:schemeClr val="bg1"/>
              </a:solidFill>
            </a:endParaRPr>
          </a:p>
          <a:p>
            <a:r>
              <a:rPr lang="en-US" sz="1600" b="1" err="1">
                <a:solidFill>
                  <a:schemeClr val="bg1"/>
                </a:solidFill>
              </a:rPr>
              <a:t>Impactos</a:t>
            </a:r>
            <a:r>
              <a:rPr lang="en-US" sz="1600" b="1">
                <a:solidFill>
                  <a:schemeClr val="bg1"/>
                </a:solidFill>
              </a:rPr>
              <a:t>: </a:t>
            </a:r>
            <a:r>
              <a:rPr lang="en-US" sz="1600" b="1" err="1">
                <a:solidFill>
                  <a:schemeClr val="bg1"/>
                </a:solidFill>
              </a:rPr>
              <a:t>Influência</a:t>
            </a:r>
            <a:r>
              <a:rPr lang="en-US" sz="1600" b="1">
                <a:solidFill>
                  <a:schemeClr val="bg1"/>
                </a:solidFill>
              </a:rPr>
              <a:t> </a:t>
            </a:r>
            <a:r>
              <a:rPr lang="en-US" sz="1600" b="1" err="1">
                <a:solidFill>
                  <a:schemeClr val="bg1"/>
                </a:solidFill>
              </a:rPr>
              <a:t>na</a:t>
            </a:r>
            <a:r>
              <a:rPr lang="en-US" sz="1600" b="1">
                <a:solidFill>
                  <a:schemeClr val="bg1"/>
                </a:solidFill>
              </a:rPr>
              <a:t> </a:t>
            </a:r>
            <a:r>
              <a:rPr lang="en-US" sz="1600" b="1" err="1">
                <a:solidFill>
                  <a:schemeClr val="bg1"/>
                </a:solidFill>
              </a:rPr>
              <a:t>formulação</a:t>
            </a:r>
            <a:r>
              <a:rPr lang="en-US" sz="1600" b="1">
                <a:solidFill>
                  <a:schemeClr val="bg1"/>
                </a:solidFill>
              </a:rPr>
              <a:t> de </a:t>
            </a:r>
            <a:r>
              <a:rPr lang="en-US" sz="1600" b="1" err="1">
                <a:solidFill>
                  <a:schemeClr val="bg1"/>
                </a:solidFill>
              </a:rPr>
              <a:t>políticas</a:t>
            </a:r>
            <a:r>
              <a:rPr lang="en-US" sz="1600" b="1">
                <a:solidFill>
                  <a:schemeClr val="bg1"/>
                </a:solidFill>
              </a:rPr>
              <a:t> </a:t>
            </a:r>
            <a:r>
              <a:rPr lang="en-US" sz="1600" b="1" err="1">
                <a:solidFill>
                  <a:schemeClr val="bg1"/>
                </a:solidFill>
              </a:rPr>
              <a:t>públicas</a:t>
            </a:r>
            <a:r>
              <a:rPr lang="en-US" sz="1600" b="1">
                <a:solidFill>
                  <a:schemeClr val="bg1"/>
                </a:solidFill>
              </a:rPr>
              <a:t> e </a:t>
            </a:r>
            <a:r>
              <a:rPr lang="en-US" sz="1600" b="1" err="1">
                <a:solidFill>
                  <a:schemeClr val="bg1"/>
                </a:solidFill>
              </a:rPr>
              <a:t>fortalecimento</a:t>
            </a:r>
            <a:r>
              <a:rPr lang="en-US" sz="1600" b="1">
                <a:solidFill>
                  <a:schemeClr val="bg1"/>
                </a:solidFill>
              </a:rPr>
              <a:t> da </a:t>
            </a:r>
            <a:r>
              <a:rPr lang="en-US" sz="1600" b="1" err="1">
                <a:solidFill>
                  <a:schemeClr val="bg1"/>
                </a:solidFill>
              </a:rPr>
              <a:t>sociedade</a:t>
            </a:r>
            <a:r>
              <a:rPr lang="en-US" sz="1600" b="1">
                <a:solidFill>
                  <a:schemeClr val="bg1"/>
                </a:solidFill>
              </a:rPr>
              <a:t> civil.</a:t>
            </a:r>
          </a:p>
          <a:p>
            <a:endParaRPr lang="en-US" sz="1600" b="1">
              <a:solidFill>
                <a:schemeClr val="bg1"/>
              </a:solidFill>
            </a:endParaRPr>
          </a:p>
        </p:txBody>
      </p:sp>
      <p:pic>
        <p:nvPicPr>
          <p:cNvPr id="4" name="Picture 3" descr="Betinho e ativistas do movimento de luta contra a Aids no Cristo Redentor">
            <a:extLst>
              <a:ext uri="{FF2B5EF4-FFF2-40B4-BE49-F238E27FC236}">
                <a16:creationId xmlns:a16="http://schemas.microsoft.com/office/drawing/2014/main" id="{2D39337F-ABB0-864C-827C-F382132C2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46" y="2151434"/>
            <a:ext cx="2743200" cy="1544015"/>
          </a:xfrm>
          <a:prstGeom prst="rect">
            <a:avLst/>
          </a:prstGeom>
        </p:spPr>
      </p:pic>
      <p:pic>
        <p:nvPicPr>
          <p:cNvPr id="5" name="Picture 4" descr="PrEP e PEP: como funciona a prevenção combinada no combate ao HIV | CNN  Brasil">
            <a:extLst>
              <a:ext uri="{FF2B5EF4-FFF2-40B4-BE49-F238E27FC236}">
                <a16:creationId xmlns:a16="http://schemas.microsoft.com/office/drawing/2014/main" id="{C0FCA1F9-81E0-FC60-7023-ACA597D0E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9446" y="1894742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01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A56430-A4E5-2D16-4A8C-24245C901811}"/>
              </a:ext>
            </a:extLst>
          </p:cNvPr>
          <p:cNvSpPr txBox="1"/>
          <p:nvPr/>
        </p:nvSpPr>
        <p:spPr>
          <a:xfrm rot="18420000">
            <a:off x="-650801" y="1305953"/>
            <a:ext cx="429412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err="1"/>
              <a:t>Declaração</a:t>
            </a:r>
            <a:r>
              <a:rPr lang="en-US" sz="2800"/>
              <a:t> Política</a:t>
            </a:r>
            <a:r>
              <a:rPr lang="en-US" sz="3600"/>
              <a:t> 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3682EB-AE22-978B-B94F-07CF05C2225A}"/>
              </a:ext>
            </a:extLst>
          </p:cNvPr>
          <p:cNvSpPr txBox="1"/>
          <p:nvPr/>
        </p:nvSpPr>
        <p:spPr>
          <a:xfrm>
            <a:off x="4331853" y="166832"/>
            <a:ext cx="4475018" cy="26161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>
                <a:solidFill>
                  <a:schemeClr val="bg1"/>
                </a:solidFill>
              </a:rPr>
              <a:t>O Presidente da Assembleia Geral e o </a:t>
            </a:r>
            <a:r>
              <a:rPr lang="en-GB" sz="1200" err="1">
                <a:solidFill>
                  <a:schemeClr val="bg1"/>
                </a:solidFill>
              </a:rPr>
              <a:t>Secretário</a:t>
            </a:r>
            <a:r>
              <a:rPr lang="en-GB" sz="1200">
                <a:solidFill>
                  <a:schemeClr val="bg1"/>
                </a:solidFill>
              </a:rPr>
              <a:t>-Geral </a:t>
            </a:r>
            <a:r>
              <a:rPr lang="en-GB" sz="1200" err="1">
                <a:solidFill>
                  <a:schemeClr val="bg1"/>
                </a:solidFill>
              </a:rPr>
              <a:t>convocaram</a:t>
            </a:r>
            <a:r>
              <a:rPr lang="en-GB" sz="1200">
                <a:solidFill>
                  <a:schemeClr val="bg1"/>
                </a:solidFill>
              </a:rPr>
              <a:t> </a:t>
            </a:r>
            <a:r>
              <a:rPr lang="en-GB" sz="1200" err="1">
                <a:solidFill>
                  <a:schemeClr val="bg1"/>
                </a:solidFill>
              </a:rPr>
              <a:t>uma</a:t>
            </a:r>
            <a:r>
              <a:rPr lang="en-GB" sz="1200">
                <a:solidFill>
                  <a:schemeClr val="bg1"/>
                </a:solidFill>
              </a:rPr>
              <a:t> </a:t>
            </a:r>
            <a:r>
              <a:rPr lang="en-GB" sz="1200" err="1">
                <a:solidFill>
                  <a:schemeClr val="bg1"/>
                </a:solidFill>
              </a:rPr>
              <a:t>Reunião</a:t>
            </a:r>
            <a:r>
              <a:rPr lang="en-GB" sz="1200">
                <a:solidFill>
                  <a:schemeClr val="bg1"/>
                </a:solidFill>
              </a:rPr>
              <a:t> de Alto </a:t>
            </a:r>
            <a:r>
              <a:rPr lang="en-GB" sz="1200" err="1">
                <a:solidFill>
                  <a:schemeClr val="bg1"/>
                </a:solidFill>
              </a:rPr>
              <a:t>Nível</a:t>
            </a:r>
            <a:r>
              <a:rPr lang="en-GB" sz="1200">
                <a:solidFill>
                  <a:schemeClr val="bg1"/>
                </a:solidFill>
              </a:rPr>
              <a:t> </a:t>
            </a:r>
            <a:r>
              <a:rPr lang="en-GB" sz="1200" err="1">
                <a:solidFill>
                  <a:schemeClr val="bg1"/>
                </a:solidFill>
              </a:rPr>
              <a:t>sobre</a:t>
            </a:r>
            <a:r>
              <a:rPr lang="en-GB" sz="1200">
                <a:solidFill>
                  <a:schemeClr val="bg1"/>
                </a:solidFill>
              </a:rPr>
              <a:t> HIV/AIDS (HLM) </a:t>
            </a:r>
            <a:r>
              <a:rPr lang="en-GB" sz="1200" err="1">
                <a:solidFill>
                  <a:schemeClr val="bg1"/>
                </a:solidFill>
              </a:rPr>
              <a:t>em</a:t>
            </a:r>
            <a:r>
              <a:rPr lang="en-GB" sz="1200">
                <a:solidFill>
                  <a:schemeClr val="bg1"/>
                </a:solidFill>
              </a:rPr>
              <a:t> 2021. </a:t>
            </a:r>
            <a:r>
              <a:rPr lang="en-US" sz="1200">
                <a:solidFill>
                  <a:schemeClr val="bg1"/>
                </a:solidFill>
              </a:rPr>
              <a:t>​</a:t>
            </a:r>
          </a:p>
          <a:p>
            <a:endParaRPr lang="en-US" sz="1200">
              <a:solidFill>
                <a:schemeClr val="bg1"/>
              </a:solidFill>
            </a:endParaRPr>
          </a:p>
          <a:p>
            <a:r>
              <a:rPr lang="en-GB" sz="1200">
                <a:solidFill>
                  <a:schemeClr val="bg1"/>
                </a:solidFill>
              </a:rPr>
              <a:t>Em </a:t>
            </a:r>
            <a:r>
              <a:rPr lang="en-GB" sz="1200" err="1">
                <a:solidFill>
                  <a:schemeClr val="bg1"/>
                </a:solidFill>
              </a:rPr>
              <a:t>Fevereiro</a:t>
            </a:r>
            <a:r>
              <a:rPr lang="en-GB" sz="1200">
                <a:solidFill>
                  <a:schemeClr val="bg1"/>
                </a:solidFill>
              </a:rPr>
              <a:t> de 2021 a Assembleia Geral </a:t>
            </a:r>
            <a:r>
              <a:rPr lang="en-GB" sz="1200" err="1">
                <a:solidFill>
                  <a:schemeClr val="bg1"/>
                </a:solidFill>
              </a:rPr>
              <a:t>aprovou</a:t>
            </a:r>
            <a:r>
              <a:rPr lang="en-GB" sz="1200">
                <a:solidFill>
                  <a:schemeClr val="bg1"/>
                </a:solidFill>
              </a:rPr>
              <a:t> a </a:t>
            </a:r>
            <a:r>
              <a:rPr lang="en-GB" sz="1200" err="1">
                <a:solidFill>
                  <a:schemeClr val="bg1"/>
                </a:solidFill>
              </a:rPr>
              <a:t>Resolução</a:t>
            </a:r>
            <a:r>
              <a:rPr lang="en-GB" sz="1200">
                <a:solidFill>
                  <a:schemeClr val="bg1"/>
                </a:solidFill>
              </a:rPr>
              <a:t> A/75/L.59, a qual </a:t>
            </a:r>
            <a:r>
              <a:rPr lang="en-GB" sz="1200" err="1">
                <a:solidFill>
                  <a:schemeClr val="bg1"/>
                </a:solidFill>
              </a:rPr>
              <a:t>descreve</a:t>
            </a:r>
            <a:r>
              <a:rPr lang="en-GB" sz="1200">
                <a:solidFill>
                  <a:schemeClr val="bg1"/>
                </a:solidFill>
              </a:rPr>
              <a:t> o </a:t>
            </a:r>
            <a:r>
              <a:rPr lang="en-GB" sz="1200" err="1">
                <a:solidFill>
                  <a:schemeClr val="bg1"/>
                </a:solidFill>
              </a:rPr>
              <a:t>processo</a:t>
            </a:r>
            <a:r>
              <a:rPr lang="en-GB" sz="1200">
                <a:solidFill>
                  <a:schemeClr val="bg1"/>
                </a:solidFill>
              </a:rPr>
              <a:t>. </a:t>
            </a:r>
            <a:r>
              <a:rPr lang="en-US" sz="1200">
                <a:solidFill>
                  <a:schemeClr val="bg1"/>
                </a:solidFill>
              </a:rPr>
              <a:t>​</a:t>
            </a:r>
          </a:p>
          <a:p>
            <a:endParaRPr lang="en-US" sz="1200">
              <a:solidFill>
                <a:schemeClr val="bg1"/>
              </a:solidFill>
            </a:endParaRPr>
          </a:p>
          <a:p>
            <a:r>
              <a:rPr lang="en-GB" sz="1200">
                <a:solidFill>
                  <a:schemeClr val="bg1"/>
                </a:solidFill>
              </a:rPr>
              <a:t>O principal </a:t>
            </a:r>
            <a:r>
              <a:rPr lang="en-GB" sz="1200" err="1">
                <a:solidFill>
                  <a:schemeClr val="bg1"/>
                </a:solidFill>
              </a:rPr>
              <a:t>objetivo</a:t>
            </a:r>
            <a:r>
              <a:rPr lang="en-GB" sz="1200">
                <a:solidFill>
                  <a:schemeClr val="bg1"/>
                </a:solidFill>
              </a:rPr>
              <a:t> é “</a:t>
            </a:r>
            <a:r>
              <a:rPr lang="en-GB" sz="1200" err="1">
                <a:solidFill>
                  <a:schemeClr val="bg1"/>
                </a:solidFill>
              </a:rPr>
              <a:t>realizar</a:t>
            </a:r>
            <a:r>
              <a:rPr lang="en-GB" sz="1200">
                <a:solidFill>
                  <a:schemeClr val="bg1"/>
                </a:solidFill>
              </a:rPr>
              <a:t> </a:t>
            </a:r>
            <a:r>
              <a:rPr lang="en-GB" sz="1200" err="1">
                <a:solidFill>
                  <a:schemeClr val="bg1"/>
                </a:solidFill>
              </a:rPr>
              <a:t>uma</a:t>
            </a:r>
            <a:r>
              <a:rPr lang="en-GB" sz="1200">
                <a:solidFill>
                  <a:schemeClr val="bg1"/>
                </a:solidFill>
              </a:rPr>
              <a:t> </a:t>
            </a:r>
            <a:r>
              <a:rPr lang="en-GB" sz="1200" err="1">
                <a:solidFill>
                  <a:schemeClr val="bg1"/>
                </a:solidFill>
              </a:rPr>
              <a:t>revisão</a:t>
            </a:r>
            <a:r>
              <a:rPr lang="en-GB" sz="1200">
                <a:solidFill>
                  <a:schemeClr val="bg1"/>
                </a:solidFill>
              </a:rPr>
              <a:t> </a:t>
            </a:r>
            <a:r>
              <a:rPr lang="en-GB" sz="1200" err="1">
                <a:solidFill>
                  <a:schemeClr val="bg1"/>
                </a:solidFill>
              </a:rPr>
              <a:t>compreensiva</a:t>
            </a:r>
            <a:r>
              <a:rPr lang="en-GB" sz="1200">
                <a:solidFill>
                  <a:schemeClr val="bg1"/>
                </a:solidFill>
              </a:rPr>
              <a:t> do </a:t>
            </a:r>
            <a:r>
              <a:rPr lang="en-GB" sz="1200" err="1">
                <a:solidFill>
                  <a:schemeClr val="bg1"/>
                </a:solidFill>
              </a:rPr>
              <a:t>progresso</a:t>
            </a:r>
            <a:r>
              <a:rPr lang="en-GB" sz="1200">
                <a:solidFill>
                  <a:schemeClr val="bg1"/>
                </a:solidFill>
              </a:rPr>
              <a:t> </a:t>
            </a:r>
            <a:r>
              <a:rPr lang="en-GB" sz="1200" err="1">
                <a:solidFill>
                  <a:schemeClr val="bg1"/>
                </a:solidFill>
              </a:rPr>
              <a:t>sobre</a:t>
            </a:r>
            <a:r>
              <a:rPr lang="en-GB" sz="1200">
                <a:solidFill>
                  <a:schemeClr val="bg1"/>
                </a:solidFill>
              </a:rPr>
              <a:t> </a:t>
            </a:r>
            <a:r>
              <a:rPr lang="en-GB" sz="1200" err="1">
                <a:solidFill>
                  <a:schemeClr val="bg1"/>
                </a:solidFill>
              </a:rPr>
              <a:t>os</a:t>
            </a:r>
            <a:r>
              <a:rPr lang="en-GB" sz="1200">
                <a:solidFill>
                  <a:schemeClr val="bg1"/>
                </a:solidFill>
              </a:rPr>
              <a:t> </a:t>
            </a:r>
            <a:r>
              <a:rPr lang="en-GB" sz="1200" err="1">
                <a:solidFill>
                  <a:schemeClr val="bg1"/>
                </a:solidFill>
              </a:rPr>
              <a:t>compromisos</a:t>
            </a:r>
            <a:r>
              <a:rPr lang="en-GB" sz="1200">
                <a:solidFill>
                  <a:schemeClr val="bg1"/>
                </a:solidFill>
              </a:rPr>
              <a:t> </a:t>
            </a:r>
            <a:r>
              <a:rPr lang="en-GB" sz="1200" err="1">
                <a:solidFill>
                  <a:schemeClr val="bg1"/>
                </a:solidFill>
              </a:rPr>
              <a:t>assumidos</a:t>
            </a:r>
            <a:r>
              <a:rPr lang="en-GB" sz="1200">
                <a:solidFill>
                  <a:schemeClr val="bg1"/>
                </a:solidFill>
              </a:rPr>
              <a:t> </a:t>
            </a:r>
            <a:r>
              <a:rPr lang="en-GB" sz="1200" err="1">
                <a:solidFill>
                  <a:schemeClr val="bg1"/>
                </a:solidFill>
              </a:rPr>
              <a:t>na</a:t>
            </a:r>
            <a:r>
              <a:rPr lang="en-GB" sz="1200">
                <a:solidFill>
                  <a:schemeClr val="bg1"/>
                </a:solidFill>
              </a:rPr>
              <a:t> </a:t>
            </a:r>
            <a:r>
              <a:rPr lang="en-GB" sz="1200" err="1">
                <a:solidFill>
                  <a:schemeClr val="bg1"/>
                </a:solidFill>
              </a:rPr>
              <a:t>Declaração</a:t>
            </a:r>
            <a:r>
              <a:rPr lang="en-GB" sz="1200">
                <a:solidFill>
                  <a:schemeClr val="bg1"/>
                </a:solidFill>
              </a:rPr>
              <a:t> Política de 2016 para </a:t>
            </a:r>
            <a:r>
              <a:rPr lang="en-GB" sz="1200" err="1">
                <a:solidFill>
                  <a:schemeClr val="bg1"/>
                </a:solidFill>
              </a:rPr>
              <a:t>acabar</a:t>
            </a:r>
            <a:r>
              <a:rPr lang="en-GB" sz="1200">
                <a:solidFill>
                  <a:schemeClr val="bg1"/>
                </a:solidFill>
              </a:rPr>
              <a:t> com a </a:t>
            </a:r>
            <a:r>
              <a:rPr lang="en-GB" sz="1200" err="1">
                <a:solidFill>
                  <a:schemeClr val="bg1"/>
                </a:solidFill>
              </a:rPr>
              <a:t>epidemia</a:t>
            </a:r>
            <a:r>
              <a:rPr lang="en-GB" sz="1200">
                <a:solidFill>
                  <a:schemeClr val="bg1"/>
                </a:solidFill>
              </a:rPr>
              <a:t> de AIDS </a:t>
            </a:r>
            <a:r>
              <a:rPr lang="en-GB" sz="1200" err="1">
                <a:solidFill>
                  <a:schemeClr val="bg1"/>
                </a:solidFill>
              </a:rPr>
              <a:t>até</a:t>
            </a:r>
            <a:r>
              <a:rPr lang="en-GB" sz="1200">
                <a:solidFill>
                  <a:schemeClr val="bg1"/>
                </a:solidFill>
              </a:rPr>
              <a:t> 2030.” ​</a:t>
            </a:r>
          </a:p>
          <a:p>
            <a:endParaRPr lang="en-GB" sz="1600">
              <a:solidFill>
                <a:schemeClr val="bg1"/>
              </a:solidFill>
            </a:endParaRPr>
          </a:p>
          <a:p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5" name="Picture 4" descr="Implementation of the Declaration of Commitment on HIV/AIDS and the  political declarations on HIV/AIDS | General Assembly of the United Nations">
            <a:extLst>
              <a:ext uri="{FF2B5EF4-FFF2-40B4-BE49-F238E27FC236}">
                <a16:creationId xmlns:a16="http://schemas.microsoft.com/office/drawing/2014/main" id="{781A9D1B-30D4-A191-E828-2CCCA69F5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309" y="2414731"/>
            <a:ext cx="3343563" cy="250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00193"/>
      </p:ext>
    </p:extLst>
  </p:cSld>
  <p:clrMapOvr>
    <a:masterClrMapping/>
  </p:clrMapOvr>
</p:sld>
</file>

<file path=ppt/theme/theme1.xml><?xml version="1.0" encoding="utf-8"?>
<a:theme xmlns:a="http://schemas.openxmlformats.org/drawingml/2006/main" name="LGBT+ Inclusive Company Profile XL by Slidesgo">
  <a:themeElements>
    <a:clrScheme name="Simple Light">
      <a:dk1>
        <a:srgbClr val="000000"/>
      </a:dk1>
      <a:lt1>
        <a:srgbClr val="FFFFFF"/>
      </a:lt1>
      <a:dk2>
        <a:srgbClr val="EC1E1E"/>
      </a:dk2>
      <a:lt2>
        <a:srgbClr val="EE841A"/>
      </a:lt2>
      <a:accent1>
        <a:srgbClr val="FFD966"/>
      </a:accent1>
      <a:accent2>
        <a:srgbClr val="13A35F"/>
      </a:accent2>
      <a:accent3>
        <a:srgbClr val="4646E0"/>
      </a:accent3>
      <a:accent4>
        <a:srgbClr val="A32CBB"/>
      </a:accent4>
      <a:accent5>
        <a:srgbClr val="000000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3A1FF11798B745BD3F402D30CDEAF5" ma:contentTypeVersion="18" ma:contentTypeDescription="Create a new document." ma:contentTypeScope="" ma:versionID="22feeb7c3f6e9ea31357a60e38700116">
  <xsd:schema xmlns:xsd="http://www.w3.org/2001/XMLSchema" xmlns:xs="http://www.w3.org/2001/XMLSchema" xmlns:p="http://schemas.microsoft.com/office/2006/metadata/properties" xmlns:ns2="4c1e0ee0-37bf-4e6a-a4ef-c533a1970f77" xmlns:ns3="3d1416cc-e460-4193-a34b-bd85ad3d248d" targetNamespace="http://schemas.microsoft.com/office/2006/metadata/properties" ma:root="true" ma:fieldsID="567aeba2569878eb3925892b01511815" ns2:_="" ns3:_="">
    <xsd:import namespace="4c1e0ee0-37bf-4e6a-a4ef-c533a1970f77"/>
    <xsd:import namespace="3d1416cc-e460-4193-a34b-bd85ad3d24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1e0ee0-37bf-4e6a-a4ef-c533a1970f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008808e-a4ff-498b-8b44-8869f1dca9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1416cc-e460-4193-a34b-bd85ad3d248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548a2b2-a8f9-46d1-9f5f-aab38cd85b32}" ma:internalName="TaxCatchAll" ma:showField="CatchAllData" ma:web="3d1416cc-e460-4193-a34b-bd85ad3d24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d1416cc-e460-4193-a34b-bd85ad3d248d" xsi:nil="true"/>
    <lcf76f155ced4ddcb4097134ff3c332f xmlns="4c1e0ee0-37bf-4e6a-a4ef-c533a1970f77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DE8A02-3476-4B6F-9984-94E8D02BC5A5}">
  <ds:schemaRefs>
    <ds:schemaRef ds:uri="3d1416cc-e460-4193-a34b-bd85ad3d248d"/>
    <ds:schemaRef ds:uri="4c1e0ee0-37bf-4e6a-a4ef-c533a1970f7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2DB8C15-7810-4CE1-91A9-8FA8A42597A5}">
  <ds:schemaRefs>
    <ds:schemaRef ds:uri="3d1416cc-e460-4193-a34b-bd85ad3d248d"/>
    <ds:schemaRef ds:uri="4c1e0ee0-37bf-4e6a-a4ef-c533a1970f7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54EA870-DB92-4649-B953-8E594A36E67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2e1cf9b-e1b6-44eb-8021-428c292d3eb5}" enabled="0" method="" siteId="{c2e1cf9b-e1b6-44eb-8021-428c292d3eb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982</Words>
  <Application>Microsoft Office PowerPoint</Application>
  <PresentationFormat>On-screen Show (16:9)</PresentationFormat>
  <Paragraphs>83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Gothic A1</vt:lpstr>
      <vt:lpstr>Franklin Gothic Demi</vt:lpstr>
      <vt:lpstr>Roboto Condensed Light</vt:lpstr>
      <vt:lpstr>Poppins ExtraBold</vt:lpstr>
      <vt:lpstr>Calibri</vt:lpstr>
      <vt:lpstr>Arial</vt:lpstr>
      <vt:lpstr>LGBT+ Inclusive Company Profile XL by Slidesgo</vt:lpstr>
      <vt:lpstr>Emancipação e liberdade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Abordagem do UNAIDS a partir dos princípios feministas</vt:lpstr>
      <vt:lpstr>PowerPoint Presentation</vt:lpstr>
      <vt:lpstr>PowerPoint Presentation</vt:lpstr>
      <vt:lpstr>PowerPoint Presentation</vt:lpstr>
      <vt:lpstr>Relatório Global e os Investimentos na resposta global à AIDS</vt:lpstr>
      <vt:lpstr>R</vt:lpstr>
      <vt:lpstr>PowerPoint Presentation</vt:lpstr>
      <vt:lpstr>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FEIRA DA DIVERSIDADE SEXUAL 2023</dc:title>
  <dc:creator>Calixto, Diego</dc:creator>
  <cp:lastModifiedBy>RIBEIRO FERREIRA, Ariadne</cp:lastModifiedBy>
  <cp:revision>27</cp:revision>
  <dcterms:modified xsi:type="dcterms:W3CDTF">2024-08-06T13:09:24Z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0x010100A03A1FF11798B745BD3F402D30CDEAF5</vt:lpwstr>
  </property>
  <property fmtid="{D5CDD505-2E9C-101B-9397-08002B2CF9AE}" pid="3" name="MediaServiceImageTags">
    <vt:lpwstr/>
  </property>
</Properties>
</file>