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ore Sugar" charset="1" panose="00000000000000000000"/>
      <p:regular r:id="rId17"/>
    </p:embeddedFont>
    <p:embeddedFont>
      <p:font typeface="More Sugar Thin" charset="1" panose="00000000000000000000"/>
      <p:regular r:id="rId18"/>
    </p:embeddedFont>
    <p:embeddedFont>
      <p:font typeface="Roboto Slab Bold" charset="1" panose="00000000000000000000"/>
      <p:regular r:id="rId19"/>
    </p:embeddedFont>
    <p:embeddedFont>
      <p:font typeface="Roboto Slab"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png" Type="http://schemas.openxmlformats.org/officeDocument/2006/relationships/image"/><Relationship Id="rId6" Target="../media/image67.png" Type="http://schemas.openxmlformats.org/officeDocument/2006/relationships/image"/><Relationship Id="rId7" Target="../media/image68.png" Type="http://schemas.openxmlformats.org/officeDocument/2006/relationships/image"/><Relationship Id="rId8" Target="../media/image6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sv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 Id="rId8" Target="../media/image76.png" Type="http://schemas.openxmlformats.org/officeDocument/2006/relationships/image"/><Relationship Id="rId9" Target="../media/image7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12" Target="../media/image49.png" Type="http://schemas.openxmlformats.org/officeDocument/2006/relationships/image"/><Relationship Id="rId13" Target="../media/image50.svg" Type="http://schemas.openxmlformats.org/officeDocument/2006/relationships/image"/><Relationship Id="rId14" Target="../media/image51.png" Type="http://schemas.openxmlformats.org/officeDocument/2006/relationships/image"/><Relationship Id="rId15" Target="../media/image52.svg" Type="http://schemas.openxmlformats.org/officeDocument/2006/relationships/image"/><Relationship Id="rId16" Target="../media/image53.png" Type="http://schemas.openxmlformats.org/officeDocument/2006/relationships/image"/><Relationship Id="rId17" Target="../media/image54.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6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8594464"/>
            <a:ext cx="18617901" cy="3385073"/>
          </a:xfrm>
          <a:custGeom>
            <a:avLst/>
            <a:gdLst/>
            <a:ahLst/>
            <a:cxnLst/>
            <a:rect r="r" b="b" t="t" l="l"/>
            <a:pathLst>
              <a:path h="3385073" w="18617901">
                <a:moveTo>
                  <a:pt x="0" y="0"/>
                </a:moveTo>
                <a:lnTo>
                  <a:pt x="18617901" y="0"/>
                </a:lnTo>
                <a:lnTo>
                  <a:pt x="18617901" y="3385072"/>
                </a:lnTo>
                <a:lnTo>
                  <a:pt x="0" y="33850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50918" y="8947887"/>
            <a:ext cx="3557489" cy="977968"/>
            <a:chOff x="0" y="0"/>
            <a:chExt cx="4743319" cy="1303957"/>
          </a:xfrm>
        </p:grpSpPr>
        <p:sp>
          <p:nvSpPr>
            <p:cNvPr name="Freeform 4" id="4"/>
            <p:cNvSpPr/>
            <p:nvPr/>
          </p:nvSpPr>
          <p:spPr>
            <a:xfrm flipH="false" flipV="false" rot="0">
              <a:off x="0" y="0"/>
              <a:ext cx="4743319" cy="978436"/>
            </a:xfrm>
            <a:custGeom>
              <a:avLst/>
              <a:gdLst/>
              <a:ahLst/>
              <a:cxnLst/>
              <a:rect r="r" b="b" t="t" l="l"/>
              <a:pathLst>
                <a:path h="978436" w="4743319">
                  <a:moveTo>
                    <a:pt x="0" y="0"/>
                  </a:moveTo>
                  <a:lnTo>
                    <a:pt x="4743319" y="0"/>
                  </a:lnTo>
                  <a:lnTo>
                    <a:pt x="4743319" y="978436"/>
                  </a:lnTo>
                  <a:lnTo>
                    <a:pt x="0" y="978436"/>
                  </a:lnTo>
                  <a:lnTo>
                    <a:pt x="0" y="0"/>
                  </a:lnTo>
                  <a:close/>
                </a:path>
              </a:pathLst>
            </a:custGeom>
            <a:blipFill>
              <a:blip r:embed="rId4"/>
              <a:stretch>
                <a:fillRect l="0" t="-22441" r="0" b="-57361"/>
              </a:stretch>
            </a:blipFill>
          </p:spPr>
        </p:sp>
        <p:sp>
          <p:nvSpPr>
            <p:cNvPr name="Freeform 5" id="5"/>
            <p:cNvSpPr/>
            <p:nvPr/>
          </p:nvSpPr>
          <p:spPr>
            <a:xfrm flipH="false" flipV="false" rot="0">
              <a:off x="0" y="978436"/>
              <a:ext cx="4743319" cy="325522"/>
            </a:xfrm>
            <a:custGeom>
              <a:avLst/>
              <a:gdLst/>
              <a:ahLst/>
              <a:cxnLst/>
              <a:rect r="r" b="b" t="t" l="l"/>
              <a:pathLst>
                <a:path h="325522" w="4743319">
                  <a:moveTo>
                    <a:pt x="0" y="0"/>
                  </a:moveTo>
                  <a:lnTo>
                    <a:pt x="4743319" y="0"/>
                  </a:lnTo>
                  <a:lnTo>
                    <a:pt x="4743319" y="325521"/>
                  </a:lnTo>
                  <a:lnTo>
                    <a:pt x="0" y="325521"/>
                  </a:lnTo>
                  <a:lnTo>
                    <a:pt x="0" y="0"/>
                  </a:lnTo>
                  <a:close/>
                </a:path>
              </a:pathLst>
            </a:custGeom>
            <a:blipFill>
              <a:blip r:embed="rId4"/>
              <a:stretch>
                <a:fillRect l="0" t="-440443" r="0" b="0"/>
              </a:stretch>
            </a:blipFill>
          </p:spPr>
        </p:sp>
      </p:grpSp>
      <p:sp>
        <p:nvSpPr>
          <p:cNvPr name="Freeform 6" id="6"/>
          <p:cNvSpPr/>
          <p:nvPr/>
        </p:nvSpPr>
        <p:spPr>
          <a:xfrm flipH="false" flipV="false" rot="0">
            <a:off x="8517854" y="9042140"/>
            <a:ext cx="2564081" cy="789461"/>
          </a:xfrm>
          <a:custGeom>
            <a:avLst/>
            <a:gdLst/>
            <a:ahLst/>
            <a:cxnLst/>
            <a:rect r="r" b="b" t="t" l="l"/>
            <a:pathLst>
              <a:path h="789461" w="2564081">
                <a:moveTo>
                  <a:pt x="0" y="0"/>
                </a:moveTo>
                <a:lnTo>
                  <a:pt x="2564081" y="0"/>
                </a:lnTo>
                <a:lnTo>
                  <a:pt x="2564081" y="789461"/>
                </a:lnTo>
                <a:lnTo>
                  <a:pt x="0" y="789461"/>
                </a:lnTo>
                <a:lnTo>
                  <a:pt x="0" y="0"/>
                </a:lnTo>
                <a:close/>
              </a:path>
            </a:pathLst>
          </a:custGeom>
          <a:blipFill>
            <a:blip r:embed="rId5"/>
            <a:stretch>
              <a:fillRect l="0" t="0" r="0" b="0"/>
            </a:stretch>
          </a:blipFill>
        </p:spPr>
      </p:sp>
      <p:sp>
        <p:nvSpPr>
          <p:cNvPr name="Freeform 7" id="7"/>
          <p:cNvSpPr/>
          <p:nvPr/>
        </p:nvSpPr>
        <p:spPr>
          <a:xfrm flipH="false" flipV="false" rot="0">
            <a:off x="11643910" y="8586741"/>
            <a:ext cx="3094361" cy="1700259"/>
          </a:xfrm>
          <a:custGeom>
            <a:avLst/>
            <a:gdLst/>
            <a:ahLst/>
            <a:cxnLst/>
            <a:rect r="r" b="b" t="t" l="l"/>
            <a:pathLst>
              <a:path h="1700259" w="3094361">
                <a:moveTo>
                  <a:pt x="0" y="0"/>
                </a:moveTo>
                <a:lnTo>
                  <a:pt x="3094362" y="0"/>
                </a:lnTo>
                <a:lnTo>
                  <a:pt x="3094362" y="1700259"/>
                </a:lnTo>
                <a:lnTo>
                  <a:pt x="0" y="1700259"/>
                </a:lnTo>
                <a:lnTo>
                  <a:pt x="0" y="0"/>
                </a:lnTo>
                <a:close/>
              </a:path>
            </a:pathLst>
          </a:custGeom>
          <a:blipFill>
            <a:blip r:embed="rId6"/>
            <a:stretch>
              <a:fillRect l="0" t="0" r="0" b="0"/>
            </a:stretch>
          </a:blipFill>
        </p:spPr>
      </p:sp>
      <p:sp>
        <p:nvSpPr>
          <p:cNvPr name="Freeform 8" id="8"/>
          <p:cNvSpPr/>
          <p:nvPr/>
        </p:nvSpPr>
        <p:spPr>
          <a:xfrm flipH="false" flipV="false" rot="0">
            <a:off x="4892372" y="9170296"/>
            <a:ext cx="2941517" cy="533150"/>
          </a:xfrm>
          <a:custGeom>
            <a:avLst/>
            <a:gdLst/>
            <a:ahLst/>
            <a:cxnLst/>
            <a:rect r="r" b="b" t="t" l="l"/>
            <a:pathLst>
              <a:path h="533150" w="2941517">
                <a:moveTo>
                  <a:pt x="0" y="0"/>
                </a:moveTo>
                <a:lnTo>
                  <a:pt x="2941517" y="0"/>
                </a:lnTo>
                <a:lnTo>
                  <a:pt x="2941517" y="533150"/>
                </a:lnTo>
                <a:lnTo>
                  <a:pt x="0" y="533150"/>
                </a:lnTo>
                <a:lnTo>
                  <a:pt x="0" y="0"/>
                </a:lnTo>
                <a:close/>
              </a:path>
            </a:pathLst>
          </a:custGeom>
          <a:blipFill>
            <a:blip r:embed="rId7"/>
            <a:stretch>
              <a:fillRect l="0" t="0" r="0" b="0"/>
            </a:stretch>
          </a:blipFill>
        </p:spPr>
      </p:sp>
      <p:sp>
        <p:nvSpPr>
          <p:cNvPr name="Freeform 9" id="9"/>
          <p:cNvSpPr/>
          <p:nvPr/>
        </p:nvSpPr>
        <p:spPr>
          <a:xfrm flipH="false" flipV="false" rot="0">
            <a:off x="15300247" y="8652367"/>
            <a:ext cx="2317109" cy="1692536"/>
          </a:xfrm>
          <a:custGeom>
            <a:avLst/>
            <a:gdLst/>
            <a:ahLst/>
            <a:cxnLst/>
            <a:rect r="r" b="b" t="t" l="l"/>
            <a:pathLst>
              <a:path h="1692536" w="2317109">
                <a:moveTo>
                  <a:pt x="0" y="0"/>
                </a:moveTo>
                <a:lnTo>
                  <a:pt x="2317109" y="0"/>
                </a:lnTo>
                <a:lnTo>
                  <a:pt x="2317109" y="1692536"/>
                </a:lnTo>
                <a:lnTo>
                  <a:pt x="0" y="1692536"/>
                </a:lnTo>
                <a:lnTo>
                  <a:pt x="0" y="0"/>
                </a:lnTo>
                <a:close/>
              </a:path>
            </a:pathLst>
          </a:custGeom>
          <a:blipFill>
            <a:blip r:embed="rId8"/>
            <a:stretch>
              <a:fillRect l="0" t="-2034" r="0" b="0"/>
            </a:stretch>
          </a:blipFill>
        </p:spPr>
      </p:sp>
      <p:sp>
        <p:nvSpPr>
          <p:cNvPr name="Freeform 10" id="10"/>
          <p:cNvSpPr/>
          <p:nvPr/>
        </p:nvSpPr>
        <p:spPr>
          <a:xfrm flipH="false" flipV="false" rot="0">
            <a:off x="14738272" y="727304"/>
            <a:ext cx="2879084" cy="2866288"/>
          </a:xfrm>
          <a:custGeom>
            <a:avLst/>
            <a:gdLst/>
            <a:ahLst/>
            <a:cxnLst/>
            <a:rect r="r" b="b" t="t" l="l"/>
            <a:pathLst>
              <a:path h="2866288" w="2879084">
                <a:moveTo>
                  <a:pt x="0" y="0"/>
                </a:moveTo>
                <a:lnTo>
                  <a:pt x="2879084" y="0"/>
                </a:lnTo>
                <a:lnTo>
                  <a:pt x="2879084" y="2866288"/>
                </a:lnTo>
                <a:lnTo>
                  <a:pt x="0" y="2866288"/>
                </a:lnTo>
                <a:lnTo>
                  <a:pt x="0" y="0"/>
                </a:lnTo>
                <a:close/>
              </a:path>
            </a:pathLst>
          </a:custGeom>
          <a:blipFill>
            <a:blip r:embed="rId9"/>
            <a:stretch>
              <a:fillRect l="0" t="0" r="0" b="0"/>
            </a:stretch>
          </a:blipFill>
        </p:spPr>
      </p:sp>
      <p:sp>
        <p:nvSpPr>
          <p:cNvPr name="Freeform 11" id="11"/>
          <p:cNvSpPr/>
          <p:nvPr/>
        </p:nvSpPr>
        <p:spPr>
          <a:xfrm flipH="false" flipV="false" rot="0">
            <a:off x="14738272" y="4107862"/>
            <a:ext cx="2879084" cy="2879084"/>
          </a:xfrm>
          <a:custGeom>
            <a:avLst/>
            <a:gdLst/>
            <a:ahLst/>
            <a:cxnLst/>
            <a:rect r="r" b="b" t="t" l="l"/>
            <a:pathLst>
              <a:path h="2879084" w="2879084">
                <a:moveTo>
                  <a:pt x="0" y="0"/>
                </a:moveTo>
                <a:lnTo>
                  <a:pt x="2879084" y="0"/>
                </a:lnTo>
                <a:lnTo>
                  <a:pt x="2879084" y="2879083"/>
                </a:lnTo>
                <a:lnTo>
                  <a:pt x="0" y="2879083"/>
                </a:lnTo>
                <a:lnTo>
                  <a:pt x="0" y="0"/>
                </a:lnTo>
                <a:close/>
              </a:path>
            </a:pathLst>
          </a:custGeom>
          <a:blipFill>
            <a:blip r:embed="rId10"/>
            <a:stretch>
              <a:fillRect l="0" t="0" r="0" b="0"/>
            </a:stretch>
          </a:blipFill>
        </p:spPr>
      </p:sp>
      <p:sp>
        <p:nvSpPr>
          <p:cNvPr name="TextBox 12" id="12"/>
          <p:cNvSpPr txBox="true"/>
          <p:nvPr/>
        </p:nvSpPr>
        <p:spPr>
          <a:xfrm rot="-234792">
            <a:off x="1136874" y="1576729"/>
            <a:ext cx="14436193" cy="2906016"/>
          </a:xfrm>
          <a:prstGeom prst="rect">
            <a:avLst/>
          </a:prstGeom>
        </p:spPr>
        <p:txBody>
          <a:bodyPr anchor="t" rtlCol="false" tIns="0" lIns="0" bIns="0" rIns="0">
            <a:spAutoFit/>
          </a:bodyPr>
          <a:lstStyle/>
          <a:p>
            <a:pPr algn="ctr">
              <a:lnSpc>
                <a:spcPts val="10866"/>
              </a:lnSpc>
            </a:pPr>
            <a:r>
              <a:rPr lang="en-US" sz="12936">
                <a:solidFill>
                  <a:srgbClr val="BC1823"/>
                </a:solidFill>
                <a:latin typeface="More Sugar"/>
                <a:ea typeface="More Sugar"/>
                <a:cs typeface="More Sugar"/>
                <a:sym typeface="More Sugar"/>
              </a:rPr>
              <a:t>POPULISMO</a:t>
            </a:r>
            <a:r>
              <a:rPr lang="en-US" sz="12936">
                <a:solidFill>
                  <a:srgbClr val="FFFFFF"/>
                </a:solidFill>
                <a:latin typeface="More Sugar"/>
                <a:ea typeface="More Sugar"/>
                <a:cs typeface="More Sugar"/>
                <a:sym typeface="More Sugar"/>
              </a:rPr>
              <a:t> </a:t>
            </a:r>
            <a:r>
              <a:rPr lang="en-US" sz="12936">
                <a:solidFill>
                  <a:srgbClr val="FF0000"/>
                </a:solidFill>
                <a:latin typeface="More Sugar"/>
                <a:ea typeface="More Sugar"/>
                <a:cs typeface="More Sugar"/>
                <a:sym typeface="More Sugar"/>
              </a:rPr>
              <a:t>L</a:t>
            </a:r>
            <a:r>
              <a:rPr lang="en-US" sz="12936">
                <a:solidFill>
                  <a:srgbClr val="FF9045"/>
                </a:solidFill>
                <a:latin typeface="More Sugar"/>
                <a:ea typeface="More Sugar"/>
                <a:cs typeface="More Sugar"/>
                <a:sym typeface="More Sugar"/>
              </a:rPr>
              <a:t>G</a:t>
            </a:r>
            <a:r>
              <a:rPr lang="en-US" sz="12936">
                <a:solidFill>
                  <a:srgbClr val="FFCF60"/>
                </a:solidFill>
                <a:latin typeface="More Sugar"/>
                <a:ea typeface="More Sugar"/>
                <a:cs typeface="More Sugar"/>
                <a:sym typeface="More Sugar"/>
              </a:rPr>
              <a:t>B</a:t>
            </a:r>
            <a:r>
              <a:rPr lang="en-US" sz="12936">
                <a:solidFill>
                  <a:srgbClr val="25632D"/>
                </a:solidFill>
                <a:latin typeface="More Sugar"/>
                <a:ea typeface="More Sugar"/>
                <a:cs typeface="More Sugar"/>
                <a:sym typeface="More Sugar"/>
              </a:rPr>
              <a:t>T</a:t>
            </a:r>
            <a:r>
              <a:rPr lang="en-US" sz="12936">
                <a:solidFill>
                  <a:srgbClr val="0000FF"/>
                </a:solidFill>
                <a:latin typeface="More Sugar"/>
                <a:ea typeface="More Sugar"/>
                <a:cs typeface="More Sugar"/>
                <a:sym typeface="More Sugar"/>
              </a:rPr>
              <a:t>I</a:t>
            </a:r>
            <a:r>
              <a:rPr lang="en-US" sz="12936">
                <a:solidFill>
                  <a:srgbClr val="FFFFFF"/>
                </a:solidFill>
                <a:latin typeface="More Sugar"/>
                <a:ea typeface="More Sugar"/>
                <a:cs typeface="More Sugar"/>
                <a:sym typeface="More Sugar"/>
              </a:rPr>
              <a:t>FÓBICO</a:t>
            </a:r>
          </a:p>
        </p:txBody>
      </p:sp>
      <p:sp>
        <p:nvSpPr>
          <p:cNvPr name="TextBox 13" id="13"/>
          <p:cNvSpPr txBox="true"/>
          <p:nvPr/>
        </p:nvSpPr>
        <p:spPr>
          <a:xfrm rot="0">
            <a:off x="1028700" y="5286078"/>
            <a:ext cx="11483989" cy="2977759"/>
          </a:xfrm>
          <a:prstGeom prst="rect">
            <a:avLst/>
          </a:prstGeom>
        </p:spPr>
        <p:txBody>
          <a:bodyPr anchor="t" rtlCol="false" tIns="0" lIns="0" bIns="0" rIns="0">
            <a:spAutoFit/>
          </a:bodyPr>
          <a:lstStyle/>
          <a:p>
            <a:pPr algn="l">
              <a:lnSpc>
                <a:spcPts val="4718"/>
              </a:lnSpc>
            </a:pPr>
            <a:r>
              <a:rPr lang="en-US" sz="3370">
                <a:solidFill>
                  <a:srgbClr val="FFFFFF"/>
                </a:solidFill>
                <a:latin typeface="More Sugar"/>
                <a:ea typeface="More Sugar"/>
                <a:cs typeface="More Sugar"/>
                <a:sym typeface="More Sugar"/>
              </a:rPr>
              <a:t>Me. Gabriel Dil</a:t>
            </a:r>
          </a:p>
          <a:p>
            <a:pPr algn="l">
              <a:lnSpc>
                <a:spcPts val="4718"/>
              </a:lnSpc>
            </a:pPr>
            <a:r>
              <a:rPr lang="en-US" sz="3370">
                <a:solidFill>
                  <a:srgbClr val="FFFFFF"/>
                </a:solidFill>
                <a:latin typeface="More Sugar"/>
                <a:ea typeface="More Sugar"/>
                <a:cs typeface="More Sugar"/>
                <a:sym typeface="More Sugar"/>
              </a:rPr>
              <a:t>Advogado</a:t>
            </a:r>
          </a:p>
          <a:p>
            <a:pPr algn="ctr">
              <a:lnSpc>
                <a:spcPts val="4718"/>
              </a:lnSpc>
            </a:pPr>
            <a:r>
              <a:rPr lang="en-US" sz="3370">
                <a:solidFill>
                  <a:srgbClr val="FFFFFF"/>
                </a:solidFill>
                <a:latin typeface="More Sugar"/>
                <a:ea typeface="More Sugar"/>
                <a:cs typeface="More Sugar"/>
                <a:sym typeface="More Sugar"/>
              </a:rPr>
              <a:t>Coordenador Jurídico Adjunto da Aliança Nacional LGBTI+</a:t>
            </a:r>
          </a:p>
          <a:p>
            <a:pPr algn="l">
              <a:lnSpc>
                <a:spcPts val="4718"/>
              </a:lnSpc>
            </a:pPr>
            <a:r>
              <a:rPr lang="en-US" sz="3370">
                <a:solidFill>
                  <a:srgbClr val="FFFFFF"/>
                </a:solidFill>
                <a:latin typeface="More Sugar"/>
                <a:ea typeface="More Sugar"/>
                <a:cs typeface="More Sugar"/>
                <a:sym typeface="More Sugar"/>
              </a:rPr>
              <a:t>Doutorando em Direito Público pela Unisinos/RS</a:t>
            </a:r>
          </a:p>
          <a:p>
            <a:pPr algn="l">
              <a:lnSpc>
                <a:spcPts val="4718"/>
              </a:lnSpc>
            </a:pPr>
            <a:r>
              <a:rPr lang="en-US" sz="3370">
                <a:solidFill>
                  <a:srgbClr val="FFFFFF"/>
                </a:solidFill>
                <a:latin typeface="More Sugar"/>
                <a:ea typeface="More Sugar"/>
                <a:cs typeface="More Sugar"/>
                <a:sym typeface="More Sugar"/>
              </a:rPr>
              <a:t>Pesquisador vinculado ao CNPQ</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334741" y="334741"/>
            <a:ext cx="8072357" cy="2890833"/>
          </a:xfrm>
          <a:custGeom>
            <a:avLst/>
            <a:gdLst/>
            <a:ahLst/>
            <a:cxnLst/>
            <a:rect r="r" b="b" t="t" l="l"/>
            <a:pathLst>
              <a:path h="2890833" w="8072357">
                <a:moveTo>
                  <a:pt x="0" y="0"/>
                </a:moveTo>
                <a:lnTo>
                  <a:pt x="8072356" y="0"/>
                </a:lnTo>
                <a:lnTo>
                  <a:pt x="8072356" y="2890833"/>
                </a:lnTo>
                <a:lnTo>
                  <a:pt x="0" y="2890833"/>
                </a:lnTo>
                <a:lnTo>
                  <a:pt x="0" y="0"/>
                </a:lnTo>
                <a:close/>
              </a:path>
            </a:pathLst>
          </a:custGeom>
          <a:blipFill>
            <a:blip r:embed="rId2"/>
            <a:stretch>
              <a:fillRect l="0" t="0" r="0" b="0"/>
            </a:stretch>
          </a:blipFill>
        </p:spPr>
      </p:sp>
      <p:sp>
        <p:nvSpPr>
          <p:cNvPr name="Freeform 3" id="3"/>
          <p:cNvSpPr/>
          <p:nvPr/>
        </p:nvSpPr>
        <p:spPr>
          <a:xfrm flipH="false" flipV="false" rot="0">
            <a:off x="9713414" y="334741"/>
            <a:ext cx="8072357" cy="3273224"/>
          </a:xfrm>
          <a:custGeom>
            <a:avLst/>
            <a:gdLst/>
            <a:ahLst/>
            <a:cxnLst/>
            <a:rect r="r" b="b" t="t" l="l"/>
            <a:pathLst>
              <a:path h="3273224" w="8072357">
                <a:moveTo>
                  <a:pt x="0" y="0"/>
                </a:moveTo>
                <a:lnTo>
                  <a:pt x="8072357" y="0"/>
                </a:lnTo>
                <a:lnTo>
                  <a:pt x="8072357" y="3273224"/>
                </a:lnTo>
                <a:lnTo>
                  <a:pt x="0" y="3273224"/>
                </a:lnTo>
                <a:lnTo>
                  <a:pt x="0" y="0"/>
                </a:lnTo>
                <a:close/>
              </a:path>
            </a:pathLst>
          </a:custGeom>
          <a:blipFill>
            <a:blip r:embed="rId3"/>
            <a:stretch>
              <a:fillRect l="0" t="-1252" r="0" b="-5492"/>
            </a:stretch>
          </a:blipFill>
        </p:spPr>
      </p:sp>
      <p:sp>
        <p:nvSpPr>
          <p:cNvPr name="Freeform 4" id="4"/>
          <p:cNvSpPr/>
          <p:nvPr/>
        </p:nvSpPr>
        <p:spPr>
          <a:xfrm flipH="false" flipV="false" rot="0">
            <a:off x="334741" y="3721437"/>
            <a:ext cx="5727367" cy="2890833"/>
          </a:xfrm>
          <a:custGeom>
            <a:avLst/>
            <a:gdLst/>
            <a:ahLst/>
            <a:cxnLst/>
            <a:rect r="r" b="b" t="t" l="l"/>
            <a:pathLst>
              <a:path h="2890833" w="5727367">
                <a:moveTo>
                  <a:pt x="0" y="0"/>
                </a:moveTo>
                <a:lnTo>
                  <a:pt x="5727367" y="0"/>
                </a:lnTo>
                <a:lnTo>
                  <a:pt x="5727367" y="2890834"/>
                </a:lnTo>
                <a:lnTo>
                  <a:pt x="0" y="2890834"/>
                </a:lnTo>
                <a:lnTo>
                  <a:pt x="0" y="0"/>
                </a:lnTo>
                <a:close/>
              </a:path>
            </a:pathLst>
          </a:custGeom>
          <a:blipFill>
            <a:blip r:embed="rId4"/>
            <a:stretch>
              <a:fillRect l="0" t="0" r="0" b="-17988"/>
            </a:stretch>
          </a:blipFill>
        </p:spPr>
      </p:sp>
      <p:sp>
        <p:nvSpPr>
          <p:cNvPr name="Freeform 5" id="5"/>
          <p:cNvSpPr/>
          <p:nvPr/>
        </p:nvSpPr>
        <p:spPr>
          <a:xfrm flipH="false" flipV="false" rot="0">
            <a:off x="12368777" y="7281810"/>
            <a:ext cx="5216681" cy="2543481"/>
          </a:xfrm>
          <a:custGeom>
            <a:avLst/>
            <a:gdLst/>
            <a:ahLst/>
            <a:cxnLst/>
            <a:rect r="r" b="b" t="t" l="l"/>
            <a:pathLst>
              <a:path h="2543481" w="5216681">
                <a:moveTo>
                  <a:pt x="0" y="0"/>
                </a:moveTo>
                <a:lnTo>
                  <a:pt x="5216680" y="0"/>
                </a:lnTo>
                <a:lnTo>
                  <a:pt x="5216680" y="2543481"/>
                </a:lnTo>
                <a:lnTo>
                  <a:pt x="0" y="2543481"/>
                </a:lnTo>
                <a:lnTo>
                  <a:pt x="0" y="0"/>
                </a:lnTo>
                <a:close/>
              </a:path>
            </a:pathLst>
          </a:custGeom>
          <a:blipFill>
            <a:blip r:embed="rId5"/>
            <a:stretch>
              <a:fillRect l="0" t="0" r="0" b="-30021"/>
            </a:stretch>
          </a:blipFill>
        </p:spPr>
      </p:sp>
      <p:sp>
        <p:nvSpPr>
          <p:cNvPr name="Freeform 6" id="6"/>
          <p:cNvSpPr/>
          <p:nvPr/>
        </p:nvSpPr>
        <p:spPr>
          <a:xfrm flipH="false" flipV="false" rot="0">
            <a:off x="334741" y="7108134"/>
            <a:ext cx="6742826" cy="2890833"/>
          </a:xfrm>
          <a:custGeom>
            <a:avLst/>
            <a:gdLst/>
            <a:ahLst/>
            <a:cxnLst/>
            <a:rect r="r" b="b" t="t" l="l"/>
            <a:pathLst>
              <a:path h="2890833" w="6742826">
                <a:moveTo>
                  <a:pt x="0" y="0"/>
                </a:moveTo>
                <a:lnTo>
                  <a:pt x="6742826" y="0"/>
                </a:lnTo>
                <a:lnTo>
                  <a:pt x="6742826" y="2890833"/>
                </a:lnTo>
                <a:lnTo>
                  <a:pt x="0" y="2890833"/>
                </a:lnTo>
                <a:lnTo>
                  <a:pt x="0" y="0"/>
                </a:lnTo>
                <a:close/>
              </a:path>
            </a:pathLst>
          </a:custGeom>
          <a:blipFill>
            <a:blip r:embed="rId6"/>
            <a:stretch>
              <a:fillRect l="0" t="0" r="0" b="-20533"/>
            </a:stretch>
          </a:blipFill>
        </p:spPr>
      </p:sp>
      <p:sp>
        <p:nvSpPr>
          <p:cNvPr name="Freeform 7" id="7"/>
          <p:cNvSpPr/>
          <p:nvPr/>
        </p:nvSpPr>
        <p:spPr>
          <a:xfrm flipH="false" flipV="false" rot="0">
            <a:off x="12694934" y="4156708"/>
            <a:ext cx="4890523" cy="2576360"/>
          </a:xfrm>
          <a:custGeom>
            <a:avLst/>
            <a:gdLst/>
            <a:ahLst/>
            <a:cxnLst/>
            <a:rect r="r" b="b" t="t" l="l"/>
            <a:pathLst>
              <a:path h="2576360" w="4890523">
                <a:moveTo>
                  <a:pt x="0" y="0"/>
                </a:moveTo>
                <a:lnTo>
                  <a:pt x="4890523" y="0"/>
                </a:lnTo>
                <a:lnTo>
                  <a:pt x="4890523" y="2576359"/>
                </a:lnTo>
                <a:lnTo>
                  <a:pt x="0" y="2576359"/>
                </a:lnTo>
                <a:lnTo>
                  <a:pt x="0" y="0"/>
                </a:lnTo>
                <a:close/>
              </a:path>
            </a:pathLst>
          </a:custGeom>
          <a:blipFill>
            <a:blip r:embed="rId7"/>
            <a:stretch>
              <a:fillRect l="0" t="0" r="0" b="0"/>
            </a:stretch>
          </a:blipFill>
        </p:spPr>
      </p:sp>
      <p:sp>
        <p:nvSpPr>
          <p:cNvPr name="Freeform 8" id="8"/>
          <p:cNvSpPr/>
          <p:nvPr/>
        </p:nvSpPr>
        <p:spPr>
          <a:xfrm flipH="false" flipV="false" rot="0">
            <a:off x="7287714" y="4035911"/>
            <a:ext cx="4851401" cy="3673117"/>
          </a:xfrm>
          <a:custGeom>
            <a:avLst/>
            <a:gdLst/>
            <a:ahLst/>
            <a:cxnLst/>
            <a:rect r="r" b="b" t="t" l="l"/>
            <a:pathLst>
              <a:path h="3673117" w="4851401">
                <a:moveTo>
                  <a:pt x="0" y="0"/>
                </a:moveTo>
                <a:lnTo>
                  <a:pt x="4851401" y="0"/>
                </a:lnTo>
                <a:lnTo>
                  <a:pt x="4851401" y="3673117"/>
                </a:lnTo>
                <a:lnTo>
                  <a:pt x="0" y="3673117"/>
                </a:lnTo>
                <a:lnTo>
                  <a:pt x="0" y="0"/>
                </a:lnTo>
                <a:close/>
              </a:path>
            </a:pathLst>
          </a:custGeom>
          <a:blipFill>
            <a:blip r:embed="rId8"/>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true" flipV="false" rot="0">
            <a:off x="722700" y="1220851"/>
            <a:ext cx="5966165" cy="1399337"/>
          </a:xfrm>
          <a:custGeom>
            <a:avLst/>
            <a:gdLst/>
            <a:ahLst/>
            <a:cxnLst/>
            <a:rect r="r" b="b" t="t" l="l"/>
            <a:pathLst>
              <a:path h="1399337" w="5966165">
                <a:moveTo>
                  <a:pt x="5966165" y="0"/>
                </a:moveTo>
                <a:lnTo>
                  <a:pt x="0" y="0"/>
                </a:lnTo>
                <a:lnTo>
                  <a:pt x="0" y="1399337"/>
                </a:lnTo>
                <a:lnTo>
                  <a:pt x="5966165" y="1399337"/>
                </a:lnTo>
                <a:lnTo>
                  <a:pt x="596616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4529795" y="1220851"/>
            <a:ext cx="5966165" cy="1399337"/>
          </a:xfrm>
          <a:custGeom>
            <a:avLst/>
            <a:gdLst/>
            <a:ahLst/>
            <a:cxnLst/>
            <a:rect r="r" b="b" t="t" l="l"/>
            <a:pathLst>
              <a:path h="1399337" w="5966165">
                <a:moveTo>
                  <a:pt x="5966165" y="0"/>
                </a:moveTo>
                <a:lnTo>
                  <a:pt x="0" y="0"/>
                </a:lnTo>
                <a:lnTo>
                  <a:pt x="0" y="1399337"/>
                </a:lnTo>
                <a:lnTo>
                  <a:pt x="5966165" y="1399337"/>
                </a:lnTo>
                <a:lnTo>
                  <a:pt x="596616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76524" y="3027280"/>
            <a:ext cx="1203490" cy="6553659"/>
          </a:xfrm>
          <a:custGeom>
            <a:avLst/>
            <a:gdLst/>
            <a:ahLst/>
            <a:cxnLst/>
            <a:rect r="r" b="b" t="t" l="l"/>
            <a:pathLst>
              <a:path h="6553659" w="1203490">
                <a:moveTo>
                  <a:pt x="0" y="0"/>
                </a:moveTo>
                <a:lnTo>
                  <a:pt x="1203490" y="0"/>
                </a:lnTo>
                <a:lnTo>
                  <a:pt x="1203490" y="6553660"/>
                </a:lnTo>
                <a:lnTo>
                  <a:pt x="0" y="65536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6062277" y="3027280"/>
            <a:ext cx="1197023" cy="6518440"/>
          </a:xfrm>
          <a:custGeom>
            <a:avLst/>
            <a:gdLst/>
            <a:ahLst/>
            <a:cxnLst/>
            <a:rect r="r" b="b" t="t" l="l"/>
            <a:pathLst>
              <a:path h="6518440" w="1197023">
                <a:moveTo>
                  <a:pt x="1197023" y="0"/>
                </a:moveTo>
                <a:lnTo>
                  <a:pt x="0" y="0"/>
                </a:lnTo>
                <a:lnTo>
                  <a:pt x="0" y="6518440"/>
                </a:lnTo>
                <a:lnTo>
                  <a:pt x="1197023" y="6518440"/>
                </a:lnTo>
                <a:lnTo>
                  <a:pt x="119702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187821" y="3113477"/>
            <a:ext cx="13912359" cy="6467463"/>
          </a:xfrm>
          <a:prstGeom prst="rect">
            <a:avLst/>
          </a:prstGeom>
        </p:spPr>
        <p:txBody>
          <a:bodyPr anchor="t" rtlCol="false" tIns="0" lIns="0" bIns="0" rIns="0">
            <a:spAutoFit/>
          </a:bodyPr>
          <a:lstStyle/>
          <a:p>
            <a:pPr algn="ctr">
              <a:lnSpc>
                <a:spcPts val="6436"/>
              </a:lnSpc>
            </a:pPr>
            <a:r>
              <a:rPr lang="en-US" sz="3924" spc="-117">
                <a:solidFill>
                  <a:srgbClr val="FFFFFF"/>
                </a:solidFill>
                <a:latin typeface="More Sugar"/>
                <a:ea typeface="More Sugar"/>
                <a:cs typeface="More Sugar"/>
                <a:sym typeface="More Sugar"/>
              </a:rPr>
              <a:t>O populismo LGBTIfóbico está comprometido com a destruição dos direitos da população LGBTI+ e os movimentos recentes dentro dos parlamentos de todas as esferas evidenciaram muito bem isso. Essa onda populista atua em rede, e é uma rede global de ódio e de desinformação. Já detectamos o modus operandi. Para frear esse movimento e impor respeito aos nossos direitos fundamentais, não há outro caminho senão recorrermos às instituições. </a:t>
            </a:r>
          </a:p>
        </p:txBody>
      </p:sp>
      <p:sp>
        <p:nvSpPr>
          <p:cNvPr name="Freeform 7" id="7"/>
          <p:cNvSpPr/>
          <p:nvPr/>
        </p:nvSpPr>
        <p:spPr>
          <a:xfrm flipH="false" flipV="false" rot="0">
            <a:off x="6688865" y="6286500"/>
            <a:ext cx="1984666" cy="82995"/>
          </a:xfrm>
          <a:custGeom>
            <a:avLst/>
            <a:gdLst/>
            <a:ahLst/>
            <a:cxnLst/>
            <a:rect r="r" b="b" t="t" l="l"/>
            <a:pathLst>
              <a:path h="82995" w="1984666">
                <a:moveTo>
                  <a:pt x="0" y="0"/>
                </a:moveTo>
                <a:lnTo>
                  <a:pt x="1984666" y="0"/>
                </a:lnTo>
                <a:lnTo>
                  <a:pt x="1984666" y="82995"/>
                </a:lnTo>
                <a:lnTo>
                  <a:pt x="0" y="829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435513">
            <a:off x="8149095" y="3868332"/>
            <a:ext cx="1989809" cy="1154089"/>
          </a:xfrm>
          <a:custGeom>
            <a:avLst/>
            <a:gdLst/>
            <a:ahLst/>
            <a:cxnLst/>
            <a:rect r="r" b="b" t="t" l="l"/>
            <a:pathLst>
              <a:path h="1154089" w="1989809">
                <a:moveTo>
                  <a:pt x="0" y="0"/>
                </a:moveTo>
                <a:lnTo>
                  <a:pt x="1989810" y="0"/>
                </a:lnTo>
                <a:lnTo>
                  <a:pt x="1989810" y="1154089"/>
                </a:lnTo>
                <a:lnTo>
                  <a:pt x="0" y="11540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752501" y="1515735"/>
            <a:ext cx="8615409" cy="1085646"/>
          </a:xfrm>
          <a:prstGeom prst="rect">
            <a:avLst/>
          </a:prstGeom>
        </p:spPr>
        <p:txBody>
          <a:bodyPr anchor="t" rtlCol="false" tIns="0" lIns="0" bIns="0" rIns="0">
            <a:spAutoFit/>
          </a:bodyPr>
          <a:lstStyle/>
          <a:p>
            <a:pPr algn="l">
              <a:lnSpc>
                <a:spcPts val="8255"/>
              </a:lnSpc>
            </a:pPr>
            <a:r>
              <a:rPr lang="en-US" sz="7505">
                <a:solidFill>
                  <a:srgbClr val="FFFFFF"/>
                </a:solidFill>
                <a:latin typeface="More Sugar"/>
                <a:ea typeface="More Sugar"/>
                <a:cs typeface="More Sugar"/>
                <a:sym typeface="More Sugar"/>
              </a:rPr>
              <a:t>CONSIDERAÇÕES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2173265" y="1104900"/>
            <a:ext cx="13484900" cy="1399491"/>
          </a:xfrm>
          <a:prstGeom prst="rect">
            <a:avLst/>
          </a:prstGeom>
        </p:spPr>
        <p:txBody>
          <a:bodyPr anchor="t" rtlCol="false" tIns="0" lIns="0" bIns="0" rIns="0">
            <a:spAutoFit/>
          </a:bodyPr>
          <a:lstStyle/>
          <a:p>
            <a:pPr algn="ctr">
              <a:lnSpc>
                <a:spcPts val="10732"/>
              </a:lnSpc>
            </a:pPr>
            <a:r>
              <a:rPr lang="en-US" sz="9756">
                <a:solidFill>
                  <a:srgbClr val="FFFFFF"/>
                </a:solidFill>
                <a:latin typeface="More Sugar"/>
                <a:ea typeface="More Sugar"/>
                <a:cs typeface="More Sugar"/>
                <a:sym typeface="More Sugar"/>
              </a:rPr>
              <a:t>O QUE É POPULISMO?</a:t>
            </a:r>
          </a:p>
        </p:txBody>
      </p:sp>
      <p:sp>
        <p:nvSpPr>
          <p:cNvPr name="TextBox 3" id="3"/>
          <p:cNvSpPr txBox="true"/>
          <p:nvPr/>
        </p:nvSpPr>
        <p:spPr>
          <a:xfrm rot="0">
            <a:off x="436673" y="4633987"/>
            <a:ext cx="5075291" cy="1915175"/>
          </a:xfrm>
          <a:prstGeom prst="rect">
            <a:avLst/>
          </a:prstGeom>
        </p:spPr>
        <p:txBody>
          <a:bodyPr anchor="t" rtlCol="false" tIns="0" lIns="0" bIns="0" rIns="0">
            <a:spAutoFit/>
          </a:bodyPr>
          <a:lstStyle/>
          <a:p>
            <a:pPr algn="ctr">
              <a:lnSpc>
                <a:spcPts val="5006"/>
              </a:lnSpc>
            </a:pPr>
            <a:r>
              <a:rPr lang="en-US" sz="4551">
                <a:solidFill>
                  <a:srgbClr val="FFFFFF"/>
                </a:solidFill>
                <a:latin typeface="More Sugar"/>
                <a:ea typeface="More Sugar"/>
                <a:cs typeface="More Sugar"/>
                <a:sym typeface="More Sugar"/>
              </a:rPr>
              <a:t>TÍPICO DE AMBIENTES DEMOCRÁTICOS </a:t>
            </a:r>
          </a:p>
        </p:txBody>
      </p:sp>
      <p:sp>
        <p:nvSpPr>
          <p:cNvPr name="TextBox 4" id="4"/>
          <p:cNvSpPr txBox="true"/>
          <p:nvPr/>
        </p:nvSpPr>
        <p:spPr>
          <a:xfrm rot="0">
            <a:off x="6103991" y="4948312"/>
            <a:ext cx="4904878" cy="1286525"/>
          </a:xfrm>
          <a:prstGeom prst="rect">
            <a:avLst/>
          </a:prstGeom>
        </p:spPr>
        <p:txBody>
          <a:bodyPr anchor="t" rtlCol="false" tIns="0" lIns="0" bIns="0" rIns="0">
            <a:spAutoFit/>
          </a:bodyPr>
          <a:lstStyle/>
          <a:p>
            <a:pPr algn="ctr">
              <a:lnSpc>
                <a:spcPts val="5006"/>
              </a:lnSpc>
            </a:pPr>
            <a:r>
              <a:rPr lang="en-US" sz="4551">
                <a:solidFill>
                  <a:srgbClr val="FFFFFF"/>
                </a:solidFill>
                <a:latin typeface="More Sugar"/>
                <a:ea typeface="More Sugar"/>
                <a:cs typeface="More Sugar"/>
                <a:sym typeface="More Sugar"/>
              </a:rPr>
              <a:t>ESTILO DE FAZER POLÍTICA</a:t>
            </a:r>
          </a:p>
        </p:txBody>
      </p:sp>
      <p:sp>
        <p:nvSpPr>
          <p:cNvPr name="Freeform 5" id="5"/>
          <p:cNvSpPr/>
          <p:nvPr/>
        </p:nvSpPr>
        <p:spPr>
          <a:xfrm flipH="false" flipV="false" rot="7602524">
            <a:off x="3431579" y="3306605"/>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3577426">
            <a:off x="11837858" y="3067237"/>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7420100" y="3326160"/>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1982080" y="4948312"/>
            <a:ext cx="4904878" cy="1286525"/>
          </a:xfrm>
          <a:prstGeom prst="rect">
            <a:avLst/>
          </a:prstGeom>
        </p:spPr>
        <p:txBody>
          <a:bodyPr anchor="t" rtlCol="false" tIns="0" lIns="0" bIns="0" rIns="0">
            <a:spAutoFit/>
          </a:bodyPr>
          <a:lstStyle/>
          <a:p>
            <a:pPr algn="ctr">
              <a:lnSpc>
                <a:spcPts val="5006"/>
              </a:lnSpc>
            </a:pPr>
            <a:r>
              <a:rPr lang="en-US" sz="4551">
                <a:solidFill>
                  <a:srgbClr val="FFFFFF"/>
                </a:solidFill>
                <a:latin typeface="More Sugar"/>
                <a:ea typeface="More Sugar"/>
                <a:cs typeface="More Sugar"/>
                <a:sym typeface="More Sugar"/>
              </a:rPr>
              <a:t>DISCURSO DAS "PAIXÕES" </a:t>
            </a:r>
          </a:p>
        </p:txBody>
      </p:sp>
      <p:sp>
        <p:nvSpPr>
          <p:cNvPr name="Freeform 9" id="9"/>
          <p:cNvSpPr/>
          <p:nvPr/>
        </p:nvSpPr>
        <p:spPr>
          <a:xfrm flipH="false" flipV="false" rot="3577426">
            <a:off x="13914761" y="6587860"/>
            <a:ext cx="1039515" cy="385920"/>
          </a:xfrm>
          <a:custGeom>
            <a:avLst/>
            <a:gdLst/>
            <a:ahLst/>
            <a:cxnLst/>
            <a:rect r="r" b="b" t="t" l="l"/>
            <a:pathLst>
              <a:path h="385920" w="1039515">
                <a:moveTo>
                  <a:pt x="0" y="0"/>
                </a:moveTo>
                <a:lnTo>
                  <a:pt x="1039515" y="0"/>
                </a:lnTo>
                <a:lnTo>
                  <a:pt x="1039515" y="385920"/>
                </a:lnTo>
                <a:lnTo>
                  <a:pt x="0" y="385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7905496" y="6578124"/>
            <a:ext cx="1091965" cy="405392"/>
          </a:xfrm>
          <a:custGeom>
            <a:avLst/>
            <a:gdLst/>
            <a:ahLst/>
            <a:cxnLst/>
            <a:rect r="r" b="b" t="t" l="l"/>
            <a:pathLst>
              <a:path h="405392" w="1091965">
                <a:moveTo>
                  <a:pt x="0" y="0"/>
                </a:moveTo>
                <a:lnTo>
                  <a:pt x="1091964" y="0"/>
                </a:lnTo>
                <a:lnTo>
                  <a:pt x="1091964" y="405391"/>
                </a:lnTo>
                <a:lnTo>
                  <a:pt x="0" y="4053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6411813" y="7660177"/>
            <a:ext cx="4079329" cy="1065178"/>
          </a:xfrm>
          <a:prstGeom prst="rect">
            <a:avLst/>
          </a:prstGeom>
        </p:spPr>
        <p:txBody>
          <a:bodyPr anchor="t" rtlCol="false" tIns="0" lIns="0" bIns="0" rIns="0">
            <a:spAutoFit/>
          </a:bodyPr>
          <a:lstStyle/>
          <a:p>
            <a:pPr algn="ctr">
              <a:lnSpc>
                <a:spcPts val="4163"/>
              </a:lnSpc>
            </a:pPr>
            <a:r>
              <a:rPr lang="en-US" sz="3785">
                <a:solidFill>
                  <a:srgbClr val="FFFFFF"/>
                </a:solidFill>
                <a:latin typeface="More Sugar"/>
                <a:ea typeface="More Sugar"/>
                <a:cs typeface="More Sugar"/>
                <a:sym typeface="More Sugar"/>
              </a:rPr>
              <a:t>LIDERANÇA "CARISMÁTICA"</a:t>
            </a:r>
          </a:p>
        </p:txBody>
      </p:sp>
      <p:sp>
        <p:nvSpPr>
          <p:cNvPr name="TextBox 12" id="12"/>
          <p:cNvSpPr txBox="true"/>
          <p:nvPr/>
        </p:nvSpPr>
        <p:spPr>
          <a:xfrm rot="0">
            <a:off x="12807629" y="7660177"/>
            <a:ext cx="4079329" cy="2110860"/>
          </a:xfrm>
          <a:prstGeom prst="rect">
            <a:avLst/>
          </a:prstGeom>
        </p:spPr>
        <p:txBody>
          <a:bodyPr anchor="t" rtlCol="false" tIns="0" lIns="0" bIns="0" rIns="0">
            <a:spAutoFit/>
          </a:bodyPr>
          <a:lstStyle/>
          <a:p>
            <a:pPr algn="ctr">
              <a:lnSpc>
                <a:spcPts val="4163"/>
              </a:lnSpc>
            </a:pPr>
            <a:r>
              <a:rPr lang="en-US" sz="3785">
                <a:solidFill>
                  <a:srgbClr val="FFFFFF"/>
                </a:solidFill>
                <a:latin typeface="More Sugar"/>
                <a:ea typeface="More Sugar"/>
                <a:cs typeface="More Sugar"/>
                <a:sym typeface="More Sugar"/>
              </a:rPr>
              <a:t>FORMAÇÃO DE "MAIORIAS" VERSUS "MINORIAS"</a:t>
            </a:r>
          </a:p>
        </p:txBody>
      </p:sp>
      <p:sp>
        <p:nvSpPr>
          <p:cNvPr name="Freeform 13" id="13"/>
          <p:cNvSpPr/>
          <p:nvPr/>
        </p:nvSpPr>
        <p:spPr>
          <a:xfrm flipH="false" flipV="false" rot="7602524">
            <a:off x="2415409" y="6913766"/>
            <a:ext cx="1117818" cy="414990"/>
          </a:xfrm>
          <a:custGeom>
            <a:avLst/>
            <a:gdLst/>
            <a:ahLst/>
            <a:cxnLst/>
            <a:rect r="r" b="b" t="t" l="l"/>
            <a:pathLst>
              <a:path h="414990" w="1117818">
                <a:moveTo>
                  <a:pt x="0" y="0"/>
                </a:moveTo>
                <a:lnTo>
                  <a:pt x="1117819" y="0"/>
                </a:lnTo>
                <a:lnTo>
                  <a:pt x="1117819" y="414990"/>
                </a:lnTo>
                <a:lnTo>
                  <a:pt x="0" y="4149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922912" y="7979109"/>
            <a:ext cx="4079329" cy="1065178"/>
          </a:xfrm>
          <a:prstGeom prst="rect">
            <a:avLst/>
          </a:prstGeom>
        </p:spPr>
        <p:txBody>
          <a:bodyPr anchor="t" rtlCol="false" tIns="0" lIns="0" bIns="0" rIns="0">
            <a:spAutoFit/>
          </a:bodyPr>
          <a:lstStyle/>
          <a:p>
            <a:pPr algn="ctr">
              <a:lnSpc>
                <a:spcPts val="4163"/>
              </a:lnSpc>
            </a:pPr>
            <a:r>
              <a:rPr lang="en-US" sz="3785">
                <a:solidFill>
                  <a:srgbClr val="FFFFFF"/>
                </a:solidFill>
                <a:latin typeface="More Sugar"/>
                <a:ea typeface="More Sugar"/>
                <a:cs typeface="More Sugar"/>
                <a:sym typeface="More Sugar"/>
              </a:rPr>
              <a:t>POLÍTICA DE MASSA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0" y="735188"/>
            <a:ext cx="18288000" cy="1150078"/>
          </a:xfrm>
          <a:prstGeom prst="rect">
            <a:avLst/>
          </a:prstGeom>
        </p:spPr>
        <p:txBody>
          <a:bodyPr anchor="t" rtlCol="false" tIns="0" lIns="0" bIns="0" rIns="0">
            <a:spAutoFit/>
          </a:bodyPr>
          <a:lstStyle/>
          <a:p>
            <a:pPr algn="ctr">
              <a:lnSpc>
                <a:spcPts val="8863"/>
              </a:lnSpc>
            </a:pPr>
            <a:r>
              <a:rPr lang="en-US" sz="8057">
                <a:solidFill>
                  <a:srgbClr val="FFFFFF"/>
                </a:solidFill>
                <a:latin typeface="More Sugar"/>
                <a:ea typeface="More Sugar"/>
                <a:cs typeface="More Sugar"/>
                <a:sym typeface="More Sugar"/>
              </a:rPr>
              <a:t>POPULISMO DE EXTREMA-DIREITA</a:t>
            </a:r>
          </a:p>
        </p:txBody>
      </p:sp>
      <p:sp>
        <p:nvSpPr>
          <p:cNvPr name="TextBox 3" id="3"/>
          <p:cNvSpPr txBox="true"/>
          <p:nvPr/>
        </p:nvSpPr>
        <p:spPr>
          <a:xfrm rot="0">
            <a:off x="424931" y="3915477"/>
            <a:ext cx="5075291" cy="2037095"/>
          </a:xfrm>
          <a:prstGeom prst="rect">
            <a:avLst/>
          </a:prstGeom>
        </p:spPr>
        <p:txBody>
          <a:bodyPr anchor="t" rtlCol="false" tIns="0" lIns="0" bIns="0" rIns="0">
            <a:spAutoFit/>
          </a:bodyPr>
          <a:lstStyle/>
          <a:p>
            <a:pPr algn="ctr">
              <a:lnSpc>
                <a:spcPts val="4016"/>
              </a:lnSpc>
            </a:pPr>
            <a:r>
              <a:rPr lang="en-US" sz="3651">
                <a:solidFill>
                  <a:srgbClr val="FFFFFF"/>
                </a:solidFill>
                <a:latin typeface="More Sugar"/>
                <a:ea typeface="More Sugar"/>
                <a:cs typeface="More Sugar"/>
                <a:sym typeface="More Sugar"/>
              </a:rPr>
              <a:t>ALIANÇA DE CONVENIÊNCIA COM FUNDAMENTALISTAS RELIGIOSOS </a:t>
            </a:r>
          </a:p>
        </p:txBody>
      </p:sp>
      <p:sp>
        <p:nvSpPr>
          <p:cNvPr name="Freeform 4" id="4"/>
          <p:cNvSpPr/>
          <p:nvPr/>
        </p:nvSpPr>
        <p:spPr>
          <a:xfrm flipH="false" flipV="false" rot="7602524">
            <a:off x="2941472" y="2497478"/>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254422">
            <a:off x="8650472" y="3968950"/>
            <a:ext cx="2111330" cy="783831"/>
          </a:xfrm>
          <a:custGeom>
            <a:avLst/>
            <a:gdLst/>
            <a:ahLst/>
            <a:cxnLst/>
            <a:rect r="r" b="b" t="t" l="l"/>
            <a:pathLst>
              <a:path h="783831" w="2111330">
                <a:moveTo>
                  <a:pt x="0" y="0"/>
                </a:moveTo>
                <a:lnTo>
                  <a:pt x="2111330" y="0"/>
                </a:lnTo>
                <a:lnTo>
                  <a:pt x="2111330" y="783831"/>
                </a:lnTo>
                <a:lnTo>
                  <a:pt x="0" y="7838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2307234">
            <a:off x="5927820" y="7973997"/>
            <a:ext cx="2000684" cy="742754"/>
          </a:xfrm>
          <a:custGeom>
            <a:avLst/>
            <a:gdLst/>
            <a:ahLst/>
            <a:cxnLst/>
            <a:rect r="r" b="b" t="t" l="l"/>
            <a:pathLst>
              <a:path h="742754" w="2000684">
                <a:moveTo>
                  <a:pt x="0" y="0"/>
                </a:moveTo>
                <a:lnTo>
                  <a:pt x="2000684" y="0"/>
                </a:lnTo>
                <a:lnTo>
                  <a:pt x="2000684" y="742754"/>
                </a:lnTo>
                <a:lnTo>
                  <a:pt x="0" y="7427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1699266" y="2621746"/>
            <a:ext cx="5208362" cy="2693465"/>
          </a:xfrm>
          <a:prstGeom prst="rect">
            <a:avLst/>
          </a:prstGeom>
        </p:spPr>
        <p:txBody>
          <a:bodyPr anchor="t" rtlCol="false" tIns="0" lIns="0" bIns="0" rIns="0">
            <a:spAutoFit/>
          </a:bodyPr>
          <a:lstStyle/>
          <a:p>
            <a:pPr algn="ctr">
              <a:lnSpc>
                <a:spcPts val="5316"/>
              </a:lnSpc>
            </a:pPr>
            <a:r>
              <a:rPr lang="en-US" sz="4832">
                <a:solidFill>
                  <a:srgbClr val="FFFFFF"/>
                </a:solidFill>
                <a:latin typeface="More Sugar"/>
                <a:ea typeface="More Sugar"/>
                <a:cs typeface="More Sugar"/>
                <a:sym typeface="More Sugar"/>
              </a:rPr>
              <a:t>EXPANSÃO DO DISCURSO E DAS POLÍTICAS LGBTIFÓBICAS</a:t>
            </a:r>
          </a:p>
        </p:txBody>
      </p:sp>
      <p:sp>
        <p:nvSpPr>
          <p:cNvPr name="Freeform 8" id="8"/>
          <p:cNvSpPr/>
          <p:nvPr/>
        </p:nvSpPr>
        <p:spPr>
          <a:xfrm flipH="false" flipV="false" rot="5548140">
            <a:off x="2321447" y="6643554"/>
            <a:ext cx="1695870" cy="629592"/>
          </a:xfrm>
          <a:custGeom>
            <a:avLst/>
            <a:gdLst/>
            <a:ahLst/>
            <a:cxnLst/>
            <a:rect r="r" b="b" t="t" l="l"/>
            <a:pathLst>
              <a:path h="629592" w="1695870">
                <a:moveTo>
                  <a:pt x="0" y="0"/>
                </a:moveTo>
                <a:lnTo>
                  <a:pt x="1695869" y="0"/>
                </a:lnTo>
                <a:lnTo>
                  <a:pt x="1695869" y="629592"/>
                </a:lnTo>
                <a:lnTo>
                  <a:pt x="0" y="6295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424931" y="8002228"/>
            <a:ext cx="5488901" cy="1436282"/>
          </a:xfrm>
          <a:prstGeom prst="rect">
            <a:avLst/>
          </a:prstGeom>
        </p:spPr>
        <p:txBody>
          <a:bodyPr anchor="t" rtlCol="false" tIns="0" lIns="0" bIns="0" rIns="0">
            <a:spAutoFit/>
          </a:bodyPr>
          <a:lstStyle/>
          <a:p>
            <a:pPr algn="ctr">
              <a:lnSpc>
                <a:spcPts val="5602"/>
              </a:lnSpc>
            </a:pPr>
            <a:r>
              <a:rPr lang="en-US" sz="5093">
                <a:solidFill>
                  <a:srgbClr val="BC1823"/>
                </a:solidFill>
                <a:latin typeface="More Sugar"/>
                <a:ea typeface="More Sugar"/>
                <a:cs typeface="More Sugar"/>
                <a:sym typeface="More Sugar"/>
              </a:rPr>
              <a:t>POPULISMO</a:t>
            </a:r>
            <a:r>
              <a:rPr lang="en-US" sz="5093">
                <a:solidFill>
                  <a:srgbClr val="FFFFFF"/>
                </a:solidFill>
                <a:latin typeface="More Sugar"/>
                <a:ea typeface="More Sugar"/>
                <a:cs typeface="More Sugar"/>
                <a:sym typeface="More Sugar"/>
              </a:rPr>
              <a:t> </a:t>
            </a:r>
            <a:r>
              <a:rPr lang="en-US" sz="5093">
                <a:solidFill>
                  <a:srgbClr val="F22727"/>
                </a:solidFill>
                <a:latin typeface="More Sugar"/>
                <a:ea typeface="More Sugar"/>
                <a:cs typeface="More Sugar"/>
                <a:sym typeface="More Sugar"/>
              </a:rPr>
              <a:t>L</a:t>
            </a:r>
            <a:r>
              <a:rPr lang="en-US" sz="5093">
                <a:solidFill>
                  <a:srgbClr val="FFA500"/>
                </a:solidFill>
                <a:latin typeface="More Sugar"/>
                <a:ea typeface="More Sugar"/>
                <a:cs typeface="More Sugar"/>
                <a:sym typeface="More Sugar"/>
              </a:rPr>
              <a:t>G</a:t>
            </a:r>
            <a:r>
              <a:rPr lang="en-US" sz="5093">
                <a:solidFill>
                  <a:srgbClr val="FFFF00"/>
                </a:solidFill>
                <a:latin typeface="More Sugar"/>
                <a:ea typeface="More Sugar"/>
                <a:cs typeface="More Sugar"/>
                <a:sym typeface="More Sugar"/>
              </a:rPr>
              <a:t>B</a:t>
            </a:r>
            <a:r>
              <a:rPr lang="en-US" sz="5093">
                <a:solidFill>
                  <a:srgbClr val="008000"/>
                </a:solidFill>
                <a:latin typeface="More Sugar"/>
                <a:ea typeface="More Sugar"/>
                <a:cs typeface="More Sugar"/>
                <a:sym typeface="More Sugar"/>
              </a:rPr>
              <a:t>T</a:t>
            </a:r>
            <a:r>
              <a:rPr lang="en-US" sz="5093">
                <a:solidFill>
                  <a:srgbClr val="0000FF"/>
                </a:solidFill>
                <a:latin typeface="More Sugar"/>
                <a:ea typeface="More Sugar"/>
                <a:cs typeface="More Sugar"/>
                <a:sym typeface="More Sugar"/>
              </a:rPr>
              <a:t>I</a:t>
            </a:r>
            <a:r>
              <a:rPr lang="en-US" sz="5093">
                <a:solidFill>
                  <a:srgbClr val="FFFFFF"/>
                </a:solidFill>
                <a:latin typeface="More Sugar"/>
                <a:ea typeface="More Sugar"/>
                <a:cs typeface="More Sugar"/>
                <a:sym typeface="More Sugar"/>
              </a:rPr>
              <a:t>FÓBICO</a:t>
            </a:r>
          </a:p>
        </p:txBody>
      </p:sp>
      <p:sp>
        <p:nvSpPr>
          <p:cNvPr name="TextBox 10" id="10"/>
          <p:cNvSpPr txBox="true"/>
          <p:nvPr/>
        </p:nvSpPr>
        <p:spPr>
          <a:xfrm rot="0">
            <a:off x="6606354" y="5621982"/>
            <a:ext cx="5075291" cy="1532270"/>
          </a:xfrm>
          <a:prstGeom prst="rect">
            <a:avLst/>
          </a:prstGeom>
        </p:spPr>
        <p:txBody>
          <a:bodyPr anchor="t" rtlCol="false" tIns="0" lIns="0" bIns="0" rIns="0">
            <a:spAutoFit/>
          </a:bodyPr>
          <a:lstStyle/>
          <a:p>
            <a:pPr algn="ctr">
              <a:lnSpc>
                <a:spcPts val="4016"/>
              </a:lnSpc>
            </a:pPr>
            <a:r>
              <a:rPr lang="en-US" sz="3651">
                <a:solidFill>
                  <a:srgbClr val="FFFFFF"/>
                </a:solidFill>
                <a:latin typeface="More Sugar"/>
                <a:ea typeface="More Sugar"/>
                <a:cs typeface="More Sugar"/>
                <a:sym typeface="More Sugar"/>
              </a:rPr>
              <a:t>POPULAÇÃO LGBTI+ ESCOLHIDA COMO BODE EXPIATÓRIO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281248">
            <a:off x="4694620" y="3955392"/>
            <a:ext cx="2605757" cy="1042303"/>
          </a:xfrm>
          <a:custGeom>
            <a:avLst/>
            <a:gdLst/>
            <a:ahLst/>
            <a:cxnLst/>
            <a:rect r="r" b="b" t="t" l="l"/>
            <a:pathLst>
              <a:path h="1042303" w="2605757">
                <a:moveTo>
                  <a:pt x="0" y="0"/>
                </a:moveTo>
                <a:lnTo>
                  <a:pt x="2605757" y="0"/>
                </a:lnTo>
                <a:lnTo>
                  <a:pt x="2605757" y="1042303"/>
                </a:lnTo>
                <a:lnTo>
                  <a:pt x="0" y="10423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877019" y="718907"/>
            <a:ext cx="9158928" cy="2764331"/>
          </a:xfrm>
          <a:custGeom>
            <a:avLst/>
            <a:gdLst/>
            <a:ahLst/>
            <a:cxnLst/>
            <a:rect r="r" b="b" t="t" l="l"/>
            <a:pathLst>
              <a:path h="2764331" w="9158928">
                <a:moveTo>
                  <a:pt x="0" y="2764331"/>
                </a:moveTo>
                <a:lnTo>
                  <a:pt x="9158927" y="2764331"/>
                </a:lnTo>
                <a:lnTo>
                  <a:pt x="9158927" y="0"/>
                </a:lnTo>
                <a:lnTo>
                  <a:pt x="0" y="0"/>
                </a:lnTo>
                <a:lnTo>
                  <a:pt x="0" y="276433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3864238"/>
            <a:ext cx="273633" cy="2388858"/>
          </a:xfrm>
          <a:custGeom>
            <a:avLst/>
            <a:gdLst/>
            <a:ahLst/>
            <a:cxnLst/>
            <a:rect r="r" b="b" t="t" l="l"/>
            <a:pathLst>
              <a:path h="2388858" w="273633">
                <a:moveTo>
                  <a:pt x="0" y="0"/>
                </a:moveTo>
                <a:lnTo>
                  <a:pt x="273633" y="0"/>
                </a:lnTo>
                <a:lnTo>
                  <a:pt x="273633" y="2388858"/>
                </a:lnTo>
                <a:lnTo>
                  <a:pt x="0" y="23888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0811040" y="6392913"/>
            <a:ext cx="273633" cy="2388858"/>
          </a:xfrm>
          <a:custGeom>
            <a:avLst/>
            <a:gdLst/>
            <a:ahLst/>
            <a:cxnLst/>
            <a:rect r="r" b="b" t="t" l="l"/>
            <a:pathLst>
              <a:path h="2388858" w="273633">
                <a:moveTo>
                  <a:pt x="273633" y="0"/>
                </a:moveTo>
                <a:lnTo>
                  <a:pt x="0" y="0"/>
                </a:lnTo>
                <a:lnTo>
                  <a:pt x="0" y="2388858"/>
                </a:lnTo>
                <a:lnTo>
                  <a:pt x="273633" y="2388858"/>
                </a:lnTo>
                <a:lnTo>
                  <a:pt x="27363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412182" y="6549784"/>
            <a:ext cx="9276691" cy="2232025"/>
          </a:xfrm>
          <a:prstGeom prst="rect">
            <a:avLst/>
          </a:prstGeom>
        </p:spPr>
        <p:txBody>
          <a:bodyPr anchor="t" rtlCol="false" tIns="0" lIns="0" bIns="0" rIns="0">
            <a:spAutoFit/>
          </a:bodyPr>
          <a:lstStyle/>
          <a:p>
            <a:pPr algn="just">
              <a:lnSpc>
                <a:spcPts val="4399"/>
              </a:lnSpc>
            </a:pPr>
            <a:r>
              <a:rPr lang="en-US" sz="3999">
                <a:solidFill>
                  <a:srgbClr val="FFFFFF"/>
                </a:solidFill>
                <a:latin typeface="More Sugar"/>
                <a:ea typeface="More Sugar"/>
                <a:cs typeface="More Sugar"/>
                <a:sym typeface="More Sugar"/>
              </a:rPr>
              <a:t>O DISCURSO É LEGITIMADO PELA INTOLERÂNCIA, CONFUSÃO EPISTEMOLÓGICA E PELO PÂNICO MORAL</a:t>
            </a:r>
          </a:p>
        </p:txBody>
      </p:sp>
      <p:sp>
        <p:nvSpPr>
          <p:cNvPr name="Freeform 7" id="7"/>
          <p:cNvSpPr/>
          <p:nvPr/>
        </p:nvSpPr>
        <p:spPr>
          <a:xfrm flipH="false" flipV="false" rot="0">
            <a:off x="1412182" y="8656433"/>
            <a:ext cx="4925478" cy="250752"/>
          </a:xfrm>
          <a:custGeom>
            <a:avLst/>
            <a:gdLst/>
            <a:ahLst/>
            <a:cxnLst/>
            <a:rect r="r" b="b" t="t" l="l"/>
            <a:pathLst>
              <a:path h="250752" w="4925478">
                <a:moveTo>
                  <a:pt x="0" y="0"/>
                </a:moveTo>
                <a:lnTo>
                  <a:pt x="4925478" y="0"/>
                </a:lnTo>
                <a:lnTo>
                  <a:pt x="4925478" y="250751"/>
                </a:lnTo>
                <a:lnTo>
                  <a:pt x="0" y="2507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1533103" y="2776307"/>
            <a:ext cx="5568046" cy="5540206"/>
          </a:xfrm>
          <a:custGeom>
            <a:avLst/>
            <a:gdLst/>
            <a:ahLst/>
            <a:cxnLst/>
            <a:rect r="r" b="b" t="t" l="l"/>
            <a:pathLst>
              <a:path h="5540206" w="5568046">
                <a:moveTo>
                  <a:pt x="0" y="0"/>
                </a:moveTo>
                <a:lnTo>
                  <a:pt x="5568046" y="0"/>
                </a:lnTo>
                <a:lnTo>
                  <a:pt x="5568046" y="5540205"/>
                </a:lnTo>
                <a:lnTo>
                  <a:pt x="0" y="5540205"/>
                </a:lnTo>
                <a:lnTo>
                  <a:pt x="0" y="0"/>
                </a:lnTo>
                <a:close/>
              </a:path>
            </a:pathLst>
          </a:custGeom>
          <a:blipFill>
            <a:blip r:embed="rId10"/>
            <a:stretch>
              <a:fillRect l="0" t="0" r="0" b="0"/>
            </a:stretch>
          </a:blipFill>
        </p:spPr>
      </p:sp>
      <p:sp>
        <p:nvSpPr>
          <p:cNvPr name="Freeform 9" id="9"/>
          <p:cNvSpPr/>
          <p:nvPr/>
        </p:nvSpPr>
        <p:spPr>
          <a:xfrm flipH="false" flipV="false" rot="0">
            <a:off x="11997774" y="2989656"/>
            <a:ext cx="4786064" cy="4786064"/>
          </a:xfrm>
          <a:custGeom>
            <a:avLst/>
            <a:gdLst/>
            <a:ahLst/>
            <a:cxnLst/>
            <a:rect r="r" b="b" t="t" l="l"/>
            <a:pathLst>
              <a:path h="4786064" w="4786064">
                <a:moveTo>
                  <a:pt x="0" y="0"/>
                </a:moveTo>
                <a:lnTo>
                  <a:pt x="4786065" y="0"/>
                </a:lnTo>
                <a:lnTo>
                  <a:pt x="4786065" y="4786064"/>
                </a:lnTo>
                <a:lnTo>
                  <a:pt x="0" y="47860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2282490" y="1304077"/>
            <a:ext cx="7165648" cy="2096657"/>
          </a:xfrm>
          <a:prstGeom prst="rect">
            <a:avLst/>
          </a:prstGeom>
        </p:spPr>
        <p:txBody>
          <a:bodyPr anchor="t" rtlCol="false" tIns="0" lIns="0" bIns="0" rIns="0">
            <a:spAutoFit/>
          </a:bodyPr>
          <a:lstStyle/>
          <a:p>
            <a:pPr algn="l">
              <a:lnSpc>
                <a:spcPts val="8014"/>
              </a:lnSpc>
            </a:pPr>
            <a:r>
              <a:rPr lang="en-US" sz="8436">
                <a:solidFill>
                  <a:srgbClr val="EB5F10"/>
                </a:solidFill>
                <a:latin typeface="More Sugar"/>
                <a:ea typeface="More Sugar"/>
                <a:cs typeface="More Sugar"/>
                <a:sym typeface="More Sugar"/>
              </a:rPr>
              <a:t>MOVIMENTO GLOBAL</a:t>
            </a:r>
          </a:p>
        </p:txBody>
      </p:sp>
      <p:sp>
        <p:nvSpPr>
          <p:cNvPr name="TextBox 11" id="11"/>
          <p:cNvSpPr txBox="true"/>
          <p:nvPr/>
        </p:nvSpPr>
        <p:spPr>
          <a:xfrm rot="0">
            <a:off x="1528735" y="4318000"/>
            <a:ext cx="10102452" cy="1679575"/>
          </a:xfrm>
          <a:prstGeom prst="rect">
            <a:avLst/>
          </a:prstGeom>
        </p:spPr>
        <p:txBody>
          <a:bodyPr anchor="t" rtlCol="false" tIns="0" lIns="0" bIns="0" rIns="0">
            <a:spAutoFit/>
          </a:bodyPr>
          <a:lstStyle/>
          <a:p>
            <a:pPr algn="l">
              <a:lnSpc>
                <a:spcPts val="4399"/>
              </a:lnSpc>
            </a:pPr>
            <a:r>
              <a:rPr lang="en-US" sz="3999">
                <a:solidFill>
                  <a:srgbClr val="FFFFFF"/>
                </a:solidFill>
                <a:latin typeface="More Sugar"/>
                <a:ea typeface="More Sugar"/>
                <a:cs typeface="More Sugar"/>
                <a:sym typeface="More Sugar"/>
              </a:rPr>
              <a:t>É UMA ONDA GLOBAL ODIOSA E DE NEGAÇÃO DE DIREITOS FUNDAMENTAIS A POPULAÇÃO LGBTI+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2261344" y="3608822"/>
            <a:ext cx="3757644" cy="751529"/>
          </a:xfrm>
          <a:custGeom>
            <a:avLst/>
            <a:gdLst/>
            <a:ahLst/>
            <a:cxnLst/>
            <a:rect r="r" b="b" t="t" l="l"/>
            <a:pathLst>
              <a:path h="751529" w="3757644">
                <a:moveTo>
                  <a:pt x="0" y="0"/>
                </a:moveTo>
                <a:lnTo>
                  <a:pt x="3757644" y="0"/>
                </a:lnTo>
                <a:lnTo>
                  <a:pt x="3757644" y="751529"/>
                </a:lnTo>
                <a:lnTo>
                  <a:pt x="0" y="7515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757395" y="5418076"/>
            <a:ext cx="3757644" cy="751529"/>
          </a:xfrm>
          <a:custGeom>
            <a:avLst/>
            <a:gdLst/>
            <a:ahLst/>
            <a:cxnLst/>
            <a:rect r="r" b="b" t="t" l="l"/>
            <a:pathLst>
              <a:path h="751529" w="3757644">
                <a:moveTo>
                  <a:pt x="0" y="0"/>
                </a:moveTo>
                <a:lnTo>
                  <a:pt x="3757644" y="0"/>
                </a:lnTo>
                <a:lnTo>
                  <a:pt x="3757644" y="751529"/>
                </a:lnTo>
                <a:lnTo>
                  <a:pt x="0" y="7515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696723" y="6046333"/>
            <a:ext cx="3757644" cy="751529"/>
          </a:xfrm>
          <a:custGeom>
            <a:avLst/>
            <a:gdLst/>
            <a:ahLst/>
            <a:cxnLst/>
            <a:rect r="r" b="b" t="t" l="l"/>
            <a:pathLst>
              <a:path h="751529" w="3757644">
                <a:moveTo>
                  <a:pt x="0" y="0"/>
                </a:moveTo>
                <a:lnTo>
                  <a:pt x="3757644" y="0"/>
                </a:lnTo>
                <a:lnTo>
                  <a:pt x="3757644" y="751528"/>
                </a:lnTo>
                <a:lnTo>
                  <a:pt x="0" y="751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71036" y="6046333"/>
            <a:ext cx="3757644" cy="751529"/>
          </a:xfrm>
          <a:custGeom>
            <a:avLst/>
            <a:gdLst/>
            <a:ahLst/>
            <a:cxnLst/>
            <a:rect r="r" b="b" t="t" l="l"/>
            <a:pathLst>
              <a:path h="751529" w="3757644">
                <a:moveTo>
                  <a:pt x="0" y="0"/>
                </a:moveTo>
                <a:lnTo>
                  <a:pt x="3757644" y="0"/>
                </a:lnTo>
                <a:lnTo>
                  <a:pt x="3757644" y="751528"/>
                </a:lnTo>
                <a:lnTo>
                  <a:pt x="0" y="751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455971" y="7382663"/>
            <a:ext cx="4059068" cy="811814"/>
          </a:xfrm>
          <a:custGeom>
            <a:avLst/>
            <a:gdLst/>
            <a:ahLst/>
            <a:cxnLst/>
            <a:rect r="r" b="b" t="t" l="l"/>
            <a:pathLst>
              <a:path h="811814" w="4059068">
                <a:moveTo>
                  <a:pt x="0" y="0"/>
                </a:moveTo>
                <a:lnTo>
                  <a:pt x="4059068" y="0"/>
                </a:lnTo>
                <a:lnTo>
                  <a:pt x="4059068" y="811813"/>
                </a:lnTo>
                <a:lnTo>
                  <a:pt x="0" y="8118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337164" y="2933864"/>
            <a:ext cx="3757644" cy="751529"/>
          </a:xfrm>
          <a:custGeom>
            <a:avLst/>
            <a:gdLst/>
            <a:ahLst/>
            <a:cxnLst/>
            <a:rect r="r" b="b" t="t" l="l"/>
            <a:pathLst>
              <a:path h="751529" w="3757644">
                <a:moveTo>
                  <a:pt x="0" y="0"/>
                </a:moveTo>
                <a:lnTo>
                  <a:pt x="3757644" y="0"/>
                </a:lnTo>
                <a:lnTo>
                  <a:pt x="3757644" y="751529"/>
                </a:lnTo>
                <a:lnTo>
                  <a:pt x="0" y="7515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205624" y="4485493"/>
            <a:ext cx="3757644" cy="751529"/>
          </a:xfrm>
          <a:custGeom>
            <a:avLst/>
            <a:gdLst/>
            <a:ahLst/>
            <a:cxnLst/>
            <a:rect r="r" b="b" t="t" l="l"/>
            <a:pathLst>
              <a:path h="751529" w="3757644">
                <a:moveTo>
                  <a:pt x="0" y="0"/>
                </a:moveTo>
                <a:lnTo>
                  <a:pt x="3757644" y="0"/>
                </a:lnTo>
                <a:lnTo>
                  <a:pt x="3757644" y="751529"/>
                </a:lnTo>
                <a:lnTo>
                  <a:pt x="0" y="7515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700862" y="4401757"/>
            <a:ext cx="4651004" cy="930201"/>
          </a:xfrm>
          <a:custGeom>
            <a:avLst/>
            <a:gdLst/>
            <a:ahLst/>
            <a:cxnLst/>
            <a:rect r="r" b="b" t="t" l="l"/>
            <a:pathLst>
              <a:path h="930201" w="4651004">
                <a:moveTo>
                  <a:pt x="0" y="0"/>
                </a:moveTo>
                <a:lnTo>
                  <a:pt x="4651004" y="0"/>
                </a:lnTo>
                <a:lnTo>
                  <a:pt x="4651004" y="930201"/>
                </a:lnTo>
                <a:lnTo>
                  <a:pt x="0" y="9302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0">
            <a:off x="556198" y="860303"/>
            <a:ext cx="5409711" cy="1268823"/>
          </a:xfrm>
          <a:custGeom>
            <a:avLst/>
            <a:gdLst/>
            <a:ahLst/>
            <a:cxnLst/>
            <a:rect r="r" b="b" t="t" l="l"/>
            <a:pathLst>
              <a:path h="1268823" w="5409711">
                <a:moveTo>
                  <a:pt x="5409711" y="0"/>
                </a:moveTo>
                <a:lnTo>
                  <a:pt x="0" y="0"/>
                </a:lnTo>
                <a:lnTo>
                  <a:pt x="0" y="1268823"/>
                </a:lnTo>
                <a:lnTo>
                  <a:pt x="5409711" y="1268823"/>
                </a:lnTo>
                <a:lnTo>
                  <a:pt x="5409711"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true" flipV="false" rot="0">
            <a:off x="2871336" y="860303"/>
            <a:ext cx="5409711" cy="1268823"/>
          </a:xfrm>
          <a:custGeom>
            <a:avLst/>
            <a:gdLst/>
            <a:ahLst/>
            <a:cxnLst/>
            <a:rect r="r" b="b" t="t" l="l"/>
            <a:pathLst>
              <a:path h="1268823" w="5409711">
                <a:moveTo>
                  <a:pt x="5409711" y="0"/>
                </a:moveTo>
                <a:lnTo>
                  <a:pt x="0" y="0"/>
                </a:lnTo>
                <a:lnTo>
                  <a:pt x="0" y="1268823"/>
                </a:lnTo>
                <a:lnTo>
                  <a:pt x="5409711" y="1268823"/>
                </a:lnTo>
                <a:lnTo>
                  <a:pt x="5409711"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6628510" y="3101055"/>
            <a:ext cx="5385572" cy="5385572"/>
          </a:xfrm>
          <a:custGeom>
            <a:avLst/>
            <a:gdLst/>
            <a:ahLst/>
            <a:cxnLst/>
            <a:rect r="r" b="b" t="t" l="l"/>
            <a:pathLst>
              <a:path h="5385572" w="5385572">
                <a:moveTo>
                  <a:pt x="0" y="0"/>
                </a:moveTo>
                <a:lnTo>
                  <a:pt x="5385572" y="0"/>
                </a:lnTo>
                <a:lnTo>
                  <a:pt x="5385572" y="5385572"/>
                </a:lnTo>
                <a:lnTo>
                  <a:pt x="0" y="53855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10644282" y="3712202"/>
            <a:ext cx="4929616" cy="555798"/>
          </a:xfrm>
          <a:prstGeom prst="rect">
            <a:avLst/>
          </a:prstGeom>
        </p:spPr>
        <p:txBody>
          <a:bodyPr anchor="t" rtlCol="false" tIns="0" lIns="0" bIns="0" rIns="0">
            <a:spAutoFit/>
          </a:bodyPr>
          <a:lstStyle/>
          <a:p>
            <a:pPr algn="r">
              <a:lnSpc>
                <a:spcPts val="4260"/>
              </a:lnSpc>
            </a:pPr>
            <a:r>
              <a:rPr lang="en-US" sz="3873">
                <a:solidFill>
                  <a:srgbClr val="000000"/>
                </a:solidFill>
                <a:latin typeface="More Sugar"/>
                <a:ea typeface="More Sugar"/>
                <a:cs typeface="More Sugar"/>
                <a:sym typeface="More Sugar"/>
              </a:rPr>
              <a:t>VENEZUELA</a:t>
            </a:r>
          </a:p>
        </p:txBody>
      </p:sp>
      <p:sp>
        <p:nvSpPr>
          <p:cNvPr name="TextBox 14" id="14"/>
          <p:cNvSpPr txBox="true"/>
          <p:nvPr/>
        </p:nvSpPr>
        <p:spPr>
          <a:xfrm rot="0">
            <a:off x="12185532" y="5615591"/>
            <a:ext cx="4929616" cy="554014"/>
          </a:xfrm>
          <a:prstGeom prst="rect">
            <a:avLst/>
          </a:prstGeom>
        </p:spPr>
        <p:txBody>
          <a:bodyPr anchor="t" rtlCol="false" tIns="0" lIns="0" bIns="0" rIns="0">
            <a:spAutoFit/>
          </a:bodyPr>
          <a:lstStyle/>
          <a:p>
            <a:pPr algn="ctr">
              <a:lnSpc>
                <a:spcPts val="4260"/>
              </a:lnSpc>
            </a:pPr>
            <a:r>
              <a:rPr lang="en-US" sz="3873">
                <a:solidFill>
                  <a:srgbClr val="000000"/>
                </a:solidFill>
                <a:latin typeface="More Sugar"/>
                <a:ea typeface="More Sugar"/>
                <a:cs typeface="More Sugar"/>
                <a:sym typeface="More Sugar"/>
              </a:rPr>
              <a:t>ITÁLIA</a:t>
            </a:r>
          </a:p>
        </p:txBody>
      </p:sp>
      <p:sp>
        <p:nvSpPr>
          <p:cNvPr name="TextBox 15" id="15"/>
          <p:cNvSpPr txBox="true"/>
          <p:nvPr/>
        </p:nvSpPr>
        <p:spPr>
          <a:xfrm rot="0">
            <a:off x="1028700" y="6168151"/>
            <a:ext cx="4929616" cy="554014"/>
          </a:xfrm>
          <a:prstGeom prst="rect">
            <a:avLst/>
          </a:prstGeom>
        </p:spPr>
        <p:txBody>
          <a:bodyPr anchor="t" rtlCol="false" tIns="0" lIns="0" bIns="0" rIns="0">
            <a:spAutoFit/>
          </a:bodyPr>
          <a:lstStyle/>
          <a:p>
            <a:pPr algn="ctr">
              <a:lnSpc>
                <a:spcPts val="4260"/>
              </a:lnSpc>
            </a:pPr>
            <a:r>
              <a:rPr lang="en-US" sz="3873">
                <a:solidFill>
                  <a:srgbClr val="000000"/>
                </a:solidFill>
                <a:latin typeface="More Sugar"/>
                <a:ea typeface="More Sugar"/>
                <a:cs typeface="More Sugar"/>
                <a:sym typeface="More Sugar"/>
              </a:rPr>
              <a:t>HUNGRIA </a:t>
            </a:r>
          </a:p>
        </p:txBody>
      </p:sp>
      <p:sp>
        <p:nvSpPr>
          <p:cNvPr name="TextBox 16" id="16"/>
          <p:cNvSpPr txBox="true"/>
          <p:nvPr/>
        </p:nvSpPr>
        <p:spPr>
          <a:xfrm rot="0">
            <a:off x="12571190" y="7564766"/>
            <a:ext cx="4145844" cy="554014"/>
          </a:xfrm>
          <a:prstGeom prst="rect">
            <a:avLst/>
          </a:prstGeom>
        </p:spPr>
        <p:txBody>
          <a:bodyPr anchor="t" rtlCol="false" tIns="0" lIns="0" bIns="0" rIns="0">
            <a:spAutoFit/>
          </a:bodyPr>
          <a:lstStyle/>
          <a:p>
            <a:pPr algn="ctr">
              <a:lnSpc>
                <a:spcPts val="4260"/>
              </a:lnSpc>
            </a:pPr>
            <a:r>
              <a:rPr lang="en-US" sz="3873">
                <a:solidFill>
                  <a:srgbClr val="000000"/>
                </a:solidFill>
                <a:latin typeface="More Sugar"/>
                <a:ea typeface="More Sugar"/>
                <a:cs typeface="More Sugar"/>
                <a:sym typeface="More Sugar"/>
              </a:rPr>
              <a:t>FRANÇA</a:t>
            </a:r>
          </a:p>
        </p:txBody>
      </p:sp>
      <p:sp>
        <p:nvSpPr>
          <p:cNvPr name="TextBox 17" id="17"/>
          <p:cNvSpPr txBox="true"/>
          <p:nvPr/>
        </p:nvSpPr>
        <p:spPr>
          <a:xfrm rot="0">
            <a:off x="1856683" y="3054808"/>
            <a:ext cx="4267015" cy="554014"/>
          </a:xfrm>
          <a:prstGeom prst="rect">
            <a:avLst/>
          </a:prstGeom>
        </p:spPr>
        <p:txBody>
          <a:bodyPr anchor="t" rtlCol="false" tIns="0" lIns="0" bIns="0" rIns="0">
            <a:spAutoFit/>
          </a:bodyPr>
          <a:lstStyle/>
          <a:p>
            <a:pPr algn="r">
              <a:lnSpc>
                <a:spcPts val="4260"/>
              </a:lnSpc>
            </a:pPr>
            <a:r>
              <a:rPr lang="en-US" sz="3873">
                <a:solidFill>
                  <a:srgbClr val="000000"/>
                </a:solidFill>
                <a:latin typeface="More Sugar"/>
                <a:ea typeface="More Sugar"/>
                <a:cs typeface="More Sugar"/>
                <a:sym typeface="More Sugar"/>
              </a:rPr>
              <a:t>BRASIL</a:t>
            </a:r>
          </a:p>
        </p:txBody>
      </p:sp>
      <p:sp>
        <p:nvSpPr>
          <p:cNvPr name="TextBox 18" id="18"/>
          <p:cNvSpPr txBox="true"/>
          <p:nvPr/>
        </p:nvSpPr>
        <p:spPr>
          <a:xfrm rot="0">
            <a:off x="1856683" y="4609318"/>
            <a:ext cx="4929616" cy="554014"/>
          </a:xfrm>
          <a:prstGeom prst="rect">
            <a:avLst/>
          </a:prstGeom>
        </p:spPr>
        <p:txBody>
          <a:bodyPr anchor="t" rtlCol="false" tIns="0" lIns="0" bIns="0" rIns="0">
            <a:spAutoFit/>
          </a:bodyPr>
          <a:lstStyle/>
          <a:p>
            <a:pPr algn="l">
              <a:lnSpc>
                <a:spcPts val="4260"/>
              </a:lnSpc>
            </a:pPr>
            <a:r>
              <a:rPr lang="en-US" sz="3873">
                <a:solidFill>
                  <a:srgbClr val="000000"/>
                </a:solidFill>
                <a:latin typeface="More Sugar"/>
                <a:ea typeface="More Sugar"/>
                <a:cs typeface="More Sugar"/>
                <a:sym typeface="More Sugar"/>
              </a:rPr>
              <a:t>ESTADOS UNIDOS</a:t>
            </a:r>
          </a:p>
        </p:txBody>
      </p:sp>
      <p:sp>
        <p:nvSpPr>
          <p:cNvPr name="TextBox 19" id="19"/>
          <p:cNvSpPr txBox="true"/>
          <p:nvPr/>
        </p:nvSpPr>
        <p:spPr>
          <a:xfrm rot="0">
            <a:off x="1679142" y="1103365"/>
            <a:ext cx="8573533" cy="1039925"/>
          </a:xfrm>
          <a:prstGeom prst="rect">
            <a:avLst/>
          </a:prstGeom>
        </p:spPr>
        <p:txBody>
          <a:bodyPr anchor="t" rtlCol="false" tIns="0" lIns="0" bIns="0" rIns="0">
            <a:spAutoFit/>
          </a:bodyPr>
          <a:lstStyle/>
          <a:p>
            <a:pPr algn="l">
              <a:lnSpc>
                <a:spcPts val="7925"/>
              </a:lnSpc>
            </a:pPr>
            <a:r>
              <a:rPr lang="en-US" sz="7204">
                <a:solidFill>
                  <a:srgbClr val="FFFFFF"/>
                </a:solidFill>
                <a:latin typeface="More Sugar"/>
                <a:ea typeface="More Sugar"/>
                <a:cs typeface="More Sugar"/>
                <a:sym typeface="More Sugar"/>
              </a:rPr>
              <a:t>É GLOBAL!</a:t>
            </a:r>
          </a:p>
        </p:txBody>
      </p:sp>
      <p:sp>
        <p:nvSpPr>
          <p:cNvPr name="Freeform 20" id="20"/>
          <p:cNvSpPr/>
          <p:nvPr/>
        </p:nvSpPr>
        <p:spPr>
          <a:xfrm flipH="false" flipV="false" rot="0">
            <a:off x="3337164" y="7518644"/>
            <a:ext cx="3757644" cy="751529"/>
          </a:xfrm>
          <a:custGeom>
            <a:avLst/>
            <a:gdLst/>
            <a:ahLst/>
            <a:cxnLst/>
            <a:rect r="r" b="b" t="t" l="l"/>
            <a:pathLst>
              <a:path h="751529" w="3757644">
                <a:moveTo>
                  <a:pt x="0" y="0"/>
                </a:moveTo>
                <a:lnTo>
                  <a:pt x="3757644" y="0"/>
                </a:lnTo>
                <a:lnTo>
                  <a:pt x="3757644" y="751528"/>
                </a:lnTo>
                <a:lnTo>
                  <a:pt x="0" y="75152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1" id="21"/>
          <p:cNvSpPr/>
          <p:nvPr/>
        </p:nvSpPr>
        <p:spPr>
          <a:xfrm flipH="false" flipV="false" rot="0">
            <a:off x="1811477" y="7518644"/>
            <a:ext cx="3757644" cy="751529"/>
          </a:xfrm>
          <a:custGeom>
            <a:avLst/>
            <a:gdLst/>
            <a:ahLst/>
            <a:cxnLst/>
            <a:rect r="r" b="b" t="t" l="l"/>
            <a:pathLst>
              <a:path h="751529" w="3757644">
                <a:moveTo>
                  <a:pt x="0" y="0"/>
                </a:moveTo>
                <a:lnTo>
                  <a:pt x="3757644" y="0"/>
                </a:lnTo>
                <a:lnTo>
                  <a:pt x="3757644" y="751528"/>
                </a:lnTo>
                <a:lnTo>
                  <a:pt x="0" y="75152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2" id="22"/>
          <p:cNvSpPr txBox="true"/>
          <p:nvPr/>
        </p:nvSpPr>
        <p:spPr>
          <a:xfrm rot="0">
            <a:off x="1669141" y="7640462"/>
            <a:ext cx="4929616" cy="554014"/>
          </a:xfrm>
          <a:prstGeom prst="rect">
            <a:avLst/>
          </a:prstGeom>
        </p:spPr>
        <p:txBody>
          <a:bodyPr anchor="t" rtlCol="false" tIns="0" lIns="0" bIns="0" rIns="0">
            <a:spAutoFit/>
          </a:bodyPr>
          <a:lstStyle/>
          <a:p>
            <a:pPr algn="ctr">
              <a:lnSpc>
                <a:spcPts val="4260"/>
              </a:lnSpc>
            </a:pPr>
            <a:r>
              <a:rPr lang="en-US" sz="3873">
                <a:solidFill>
                  <a:srgbClr val="000000"/>
                </a:solidFill>
                <a:latin typeface="More Sugar"/>
                <a:ea typeface="More Sugar"/>
                <a:cs typeface="More Sugar"/>
                <a:sym typeface="More Sugar"/>
              </a:rPr>
              <a:t>RÚSSIA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0" y="307197"/>
            <a:ext cx="18288000" cy="2054320"/>
          </a:xfrm>
          <a:prstGeom prst="rect">
            <a:avLst/>
          </a:prstGeom>
        </p:spPr>
        <p:txBody>
          <a:bodyPr anchor="t" rtlCol="false" tIns="0" lIns="0" bIns="0" rIns="0">
            <a:spAutoFit/>
          </a:bodyPr>
          <a:lstStyle/>
          <a:p>
            <a:pPr algn="ctr">
              <a:lnSpc>
                <a:spcPts val="7983"/>
              </a:lnSpc>
            </a:pPr>
            <a:r>
              <a:rPr lang="en-US" sz="7257">
                <a:solidFill>
                  <a:srgbClr val="FFFFFF"/>
                </a:solidFill>
                <a:latin typeface="More Sugar"/>
                <a:ea typeface="More Sugar"/>
                <a:cs typeface="More Sugar"/>
                <a:sym typeface="More Sugar"/>
              </a:rPr>
              <a:t>O QUE O POPULISMO </a:t>
            </a:r>
            <a:r>
              <a:rPr lang="en-US" sz="7257">
                <a:solidFill>
                  <a:srgbClr val="FF0000"/>
                </a:solidFill>
                <a:latin typeface="More Sugar"/>
                <a:ea typeface="More Sugar"/>
                <a:cs typeface="More Sugar"/>
                <a:sym typeface="More Sugar"/>
              </a:rPr>
              <a:t>L</a:t>
            </a:r>
            <a:r>
              <a:rPr lang="en-US" sz="7257">
                <a:solidFill>
                  <a:srgbClr val="FF9045"/>
                </a:solidFill>
                <a:latin typeface="More Sugar"/>
                <a:ea typeface="More Sugar"/>
                <a:cs typeface="More Sugar"/>
                <a:sym typeface="More Sugar"/>
              </a:rPr>
              <a:t>G</a:t>
            </a:r>
            <a:r>
              <a:rPr lang="en-US" sz="7257">
                <a:solidFill>
                  <a:srgbClr val="FFCF60"/>
                </a:solidFill>
                <a:latin typeface="More Sugar"/>
                <a:ea typeface="More Sugar"/>
                <a:cs typeface="More Sugar"/>
                <a:sym typeface="More Sugar"/>
              </a:rPr>
              <a:t>B</a:t>
            </a:r>
            <a:r>
              <a:rPr lang="en-US" sz="7257">
                <a:solidFill>
                  <a:srgbClr val="25632D"/>
                </a:solidFill>
                <a:latin typeface="More Sugar"/>
                <a:ea typeface="More Sugar"/>
                <a:cs typeface="More Sugar"/>
                <a:sym typeface="More Sugar"/>
              </a:rPr>
              <a:t>T</a:t>
            </a:r>
            <a:r>
              <a:rPr lang="en-US" sz="7257">
                <a:solidFill>
                  <a:srgbClr val="7BB7E0"/>
                </a:solidFill>
                <a:latin typeface="More Sugar"/>
                <a:ea typeface="More Sugar"/>
                <a:cs typeface="More Sugar"/>
                <a:sym typeface="More Sugar"/>
              </a:rPr>
              <a:t>I</a:t>
            </a:r>
            <a:r>
              <a:rPr lang="en-US" sz="7257">
                <a:solidFill>
                  <a:srgbClr val="FFFFFF"/>
                </a:solidFill>
                <a:latin typeface="More Sugar"/>
                <a:ea typeface="More Sugar"/>
                <a:cs typeface="More Sugar"/>
                <a:sym typeface="More Sugar"/>
              </a:rPr>
              <a:t>FÓBICO TEM IMPLEMENTADO PELO MUNDO?</a:t>
            </a:r>
          </a:p>
        </p:txBody>
      </p:sp>
      <p:sp>
        <p:nvSpPr>
          <p:cNvPr name="Freeform 3" id="3"/>
          <p:cNvSpPr/>
          <p:nvPr/>
        </p:nvSpPr>
        <p:spPr>
          <a:xfrm flipH="false" flipV="false" rot="0">
            <a:off x="922912" y="2805126"/>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22912" y="5852345"/>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22912" y="4328736"/>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049973" y="2844162"/>
            <a:ext cx="14554161" cy="575325"/>
          </a:xfrm>
          <a:prstGeom prst="rect">
            <a:avLst/>
          </a:prstGeom>
        </p:spPr>
        <p:txBody>
          <a:bodyPr anchor="t" rtlCol="false" tIns="0" lIns="0" bIns="0" rIns="0">
            <a:spAutoFit/>
          </a:bodyPr>
          <a:lstStyle/>
          <a:p>
            <a:pPr algn="l">
              <a:lnSpc>
                <a:spcPts val="4456"/>
              </a:lnSpc>
            </a:pPr>
            <a:r>
              <a:rPr lang="en-US" sz="4051">
                <a:solidFill>
                  <a:srgbClr val="FFFFFF"/>
                </a:solidFill>
                <a:latin typeface="More Sugar"/>
                <a:ea typeface="More Sugar"/>
                <a:cs typeface="More Sugar"/>
                <a:sym typeface="More Sugar"/>
              </a:rPr>
              <a:t>REVERSÃO OU BLOQUEIO DE PROTEÇÕES LEGAIS</a:t>
            </a:r>
          </a:p>
        </p:txBody>
      </p:sp>
      <p:sp>
        <p:nvSpPr>
          <p:cNvPr name="TextBox 7" id="7"/>
          <p:cNvSpPr txBox="true"/>
          <p:nvPr/>
        </p:nvSpPr>
        <p:spPr>
          <a:xfrm rot="0">
            <a:off x="3049973" y="4166422"/>
            <a:ext cx="14554161" cy="1137300"/>
          </a:xfrm>
          <a:prstGeom prst="rect">
            <a:avLst/>
          </a:prstGeom>
        </p:spPr>
        <p:txBody>
          <a:bodyPr anchor="t" rtlCol="false" tIns="0" lIns="0" bIns="0" rIns="0">
            <a:spAutoFit/>
          </a:bodyPr>
          <a:lstStyle/>
          <a:p>
            <a:pPr algn="l">
              <a:lnSpc>
                <a:spcPts val="4456"/>
              </a:lnSpc>
            </a:pPr>
            <a:r>
              <a:rPr lang="en-US" sz="4051">
                <a:solidFill>
                  <a:srgbClr val="FFFFFF"/>
                </a:solidFill>
                <a:latin typeface="More Sugar"/>
                <a:ea typeface="More Sugar"/>
                <a:cs typeface="More Sugar"/>
                <a:sym typeface="More Sugar"/>
              </a:rPr>
              <a:t>PROMOÇÃO DO PÂNICO MORAL EM RELAÇÃO A POPULAÇÃO LGBTI+</a:t>
            </a:r>
          </a:p>
        </p:txBody>
      </p:sp>
      <p:sp>
        <p:nvSpPr>
          <p:cNvPr name="TextBox 8" id="8"/>
          <p:cNvSpPr txBox="true"/>
          <p:nvPr/>
        </p:nvSpPr>
        <p:spPr>
          <a:xfrm rot="0">
            <a:off x="3049973" y="5610393"/>
            <a:ext cx="14554161" cy="1137300"/>
          </a:xfrm>
          <a:prstGeom prst="rect">
            <a:avLst/>
          </a:prstGeom>
        </p:spPr>
        <p:txBody>
          <a:bodyPr anchor="t" rtlCol="false" tIns="0" lIns="0" bIns="0" rIns="0">
            <a:spAutoFit/>
          </a:bodyPr>
          <a:lstStyle/>
          <a:p>
            <a:pPr algn="l">
              <a:lnSpc>
                <a:spcPts val="4456"/>
              </a:lnSpc>
            </a:pPr>
            <a:r>
              <a:rPr lang="en-US" sz="4051">
                <a:solidFill>
                  <a:srgbClr val="FFFFFF"/>
                </a:solidFill>
                <a:latin typeface="More Sugar"/>
                <a:ea typeface="More Sugar"/>
                <a:cs typeface="More Sugar"/>
                <a:sym typeface="More Sugar"/>
              </a:rPr>
              <a:t>ATRAÇÃO DE ELEITORES QUE SE SINTAM AMEAÇADOS PELA CHAMADA "IDEOLOGIA DE GÊNERO"</a:t>
            </a:r>
          </a:p>
        </p:txBody>
      </p:sp>
      <p:sp>
        <p:nvSpPr>
          <p:cNvPr name="Freeform 9" id="9"/>
          <p:cNvSpPr/>
          <p:nvPr/>
        </p:nvSpPr>
        <p:spPr>
          <a:xfrm flipH="false" flipV="false" rot="0">
            <a:off x="922912" y="7300144"/>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3049973" y="7339179"/>
            <a:ext cx="14554161" cy="575325"/>
          </a:xfrm>
          <a:prstGeom prst="rect">
            <a:avLst/>
          </a:prstGeom>
        </p:spPr>
        <p:txBody>
          <a:bodyPr anchor="t" rtlCol="false" tIns="0" lIns="0" bIns="0" rIns="0">
            <a:spAutoFit/>
          </a:bodyPr>
          <a:lstStyle/>
          <a:p>
            <a:pPr algn="l">
              <a:lnSpc>
                <a:spcPts val="4456"/>
              </a:lnSpc>
            </a:pPr>
            <a:r>
              <a:rPr lang="en-US" sz="4051">
                <a:solidFill>
                  <a:srgbClr val="FFFFFF"/>
                </a:solidFill>
                <a:latin typeface="More Sugar"/>
                <a:ea typeface="More Sugar"/>
                <a:cs typeface="More Sugar"/>
                <a:sym typeface="More Sugar"/>
              </a:rPr>
              <a:t>DESINFORMAÇÃO; FAKE NEWS;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true" flipV="false" rot="0">
            <a:off x="5071177" y="7457630"/>
            <a:ext cx="7315200" cy="1715747"/>
          </a:xfrm>
          <a:custGeom>
            <a:avLst/>
            <a:gdLst/>
            <a:ahLst/>
            <a:cxnLst/>
            <a:rect r="r" b="b" t="t" l="l"/>
            <a:pathLst>
              <a:path h="1715747" w="7315200">
                <a:moveTo>
                  <a:pt x="7315200" y="0"/>
                </a:moveTo>
                <a:lnTo>
                  <a:pt x="0" y="0"/>
                </a:lnTo>
                <a:lnTo>
                  <a:pt x="0" y="1715746"/>
                </a:lnTo>
                <a:lnTo>
                  <a:pt x="7315200" y="1715746"/>
                </a:lnTo>
                <a:lnTo>
                  <a:pt x="73152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7290090" y="7324280"/>
            <a:ext cx="7315200" cy="1715747"/>
          </a:xfrm>
          <a:custGeom>
            <a:avLst/>
            <a:gdLst/>
            <a:ahLst/>
            <a:cxnLst/>
            <a:rect r="r" b="b" t="t" l="l"/>
            <a:pathLst>
              <a:path h="1715747" w="7315200">
                <a:moveTo>
                  <a:pt x="7315200" y="0"/>
                </a:moveTo>
                <a:lnTo>
                  <a:pt x="0" y="0"/>
                </a:lnTo>
                <a:lnTo>
                  <a:pt x="0" y="1715746"/>
                </a:lnTo>
                <a:lnTo>
                  <a:pt x="7315200" y="1715746"/>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26775" y="1190625"/>
            <a:ext cx="4332419" cy="2618420"/>
          </a:xfrm>
          <a:prstGeom prst="rect">
            <a:avLst/>
          </a:prstGeom>
        </p:spPr>
        <p:txBody>
          <a:bodyPr anchor="t" rtlCol="false" tIns="0" lIns="0" bIns="0" rIns="0">
            <a:spAutoFit/>
          </a:bodyPr>
          <a:lstStyle/>
          <a:p>
            <a:pPr algn="l">
              <a:lnSpc>
                <a:spcPts val="20214"/>
              </a:lnSpc>
            </a:pPr>
            <a:r>
              <a:rPr lang="en-US" sz="18376">
                <a:solidFill>
                  <a:srgbClr val="EB5F10"/>
                </a:solidFill>
                <a:latin typeface="More Sugar"/>
                <a:ea typeface="More Sugar"/>
                <a:cs typeface="More Sugar"/>
                <a:sym typeface="More Sugar"/>
              </a:rPr>
              <a:t>1</a:t>
            </a:r>
          </a:p>
        </p:txBody>
      </p:sp>
      <p:sp>
        <p:nvSpPr>
          <p:cNvPr name="TextBox 5" id="5"/>
          <p:cNvSpPr txBox="true"/>
          <p:nvPr/>
        </p:nvSpPr>
        <p:spPr>
          <a:xfrm rot="0">
            <a:off x="12016884" y="2717913"/>
            <a:ext cx="4332419" cy="2618420"/>
          </a:xfrm>
          <a:prstGeom prst="rect">
            <a:avLst/>
          </a:prstGeom>
        </p:spPr>
        <p:txBody>
          <a:bodyPr anchor="t" rtlCol="false" tIns="0" lIns="0" bIns="0" rIns="0">
            <a:spAutoFit/>
          </a:bodyPr>
          <a:lstStyle/>
          <a:p>
            <a:pPr algn="l">
              <a:lnSpc>
                <a:spcPts val="20214"/>
              </a:lnSpc>
            </a:pPr>
            <a:r>
              <a:rPr lang="en-US" sz="18376">
                <a:solidFill>
                  <a:srgbClr val="ED9AC2"/>
                </a:solidFill>
                <a:latin typeface="More Sugar"/>
                <a:ea typeface="More Sugar"/>
                <a:cs typeface="More Sugar"/>
                <a:sym typeface="More Sugar"/>
              </a:rPr>
              <a:t>3</a:t>
            </a:r>
          </a:p>
        </p:txBody>
      </p:sp>
      <p:sp>
        <p:nvSpPr>
          <p:cNvPr name="TextBox 6" id="6"/>
          <p:cNvSpPr txBox="true"/>
          <p:nvPr/>
        </p:nvSpPr>
        <p:spPr>
          <a:xfrm rot="0">
            <a:off x="4108110" y="3936636"/>
            <a:ext cx="4476721" cy="2328002"/>
          </a:xfrm>
          <a:prstGeom prst="rect">
            <a:avLst/>
          </a:prstGeom>
        </p:spPr>
        <p:txBody>
          <a:bodyPr anchor="t" rtlCol="false" tIns="0" lIns="0" bIns="0" rIns="0">
            <a:spAutoFit/>
          </a:bodyPr>
          <a:lstStyle/>
          <a:p>
            <a:pPr algn="l">
              <a:lnSpc>
                <a:spcPts val="3697"/>
              </a:lnSpc>
            </a:pPr>
            <a:r>
              <a:rPr lang="en-US" sz="2981" spc="-89">
                <a:solidFill>
                  <a:srgbClr val="FFFFFF"/>
                </a:solidFill>
                <a:latin typeface="More Sugar Thin"/>
                <a:ea typeface="More Sugar Thin"/>
                <a:cs typeface="More Sugar Thin"/>
                <a:sym typeface="More Sugar Thin"/>
              </a:rPr>
              <a:t>Se apresentam como guardiões da família cis-heteronormativa, com ideias reacionárias que mobilizam o eleitorado pelo medo.</a:t>
            </a:r>
          </a:p>
        </p:txBody>
      </p:sp>
      <p:sp>
        <p:nvSpPr>
          <p:cNvPr name="TextBox 7" id="7"/>
          <p:cNvSpPr txBox="true"/>
          <p:nvPr/>
        </p:nvSpPr>
        <p:spPr>
          <a:xfrm rot="0">
            <a:off x="2339901" y="3915220"/>
            <a:ext cx="4332419" cy="2618484"/>
          </a:xfrm>
          <a:prstGeom prst="rect">
            <a:avLst/>
          </a:prstGeom>
        </p:spPr>
        <p:txBody>
          <a:bodyPr anchor="t" rtlCol="false" tIns="0" lIns="0" bIns="0" rIns="0">
            <a:spAutoFit/>
          </a:bodyPr>
          <a:lstStyle/>
          <a:p>
            <a:pPr algn="l">
              <a:lnSpc>
                <a:spcPts val="20214"/>
              </a:lnSpc>
            </a:pPr>
            <a:r>
              <a:rPr lang="en-US" sz="18376">
                <a:solidFill>
                  <a:srgbClr val="3909FA"/>
                </a:solidFill>
                <a:latin typeface="More Sugar"/>
                <a:ea typeface="More Sugar"/>
                <a:cs typeface="More Sugar"/>
                <a:sym typeface="More Sugar"/>
              </a:rPr>
              <a:t>2</a:t>
            </a:r>
          </a:p>
        </p:txBody>
      </p:sp>
      <p:sp>
        <p:nvSpPr>
          <p:cNvPr name="TextBox 8" id="8"/>
          <p:cNvSpPr txBox="true"/>
          <p:nvPr/>
        </p:nvSpPr>
        <p:spPr>
          <a:xfrm rot="0">
            <a:off x="2202284" y="1344763"/>
            <a:ext cx="7091231" cy="2328002"/>
          </a:xfrm>
          <a:prstGeom prst="rect">
            <a:avLst/>
          </a:prstGeom>
        </p:spPr>
        <p:txBody>
          <a:bodyPr anchor="t" rtlCol="false" tIns="0" lIns="0" bIns="0" rIns="0">
            <a:spAutoFit/>
          </a:bodyPr>
          <a:lstStyle/>
          <a:p>
            <a:pPr algn="l">
              <a:lnSpc>
                <a:spcPts val="3697"/>
              </a:lnSpc>
            </a:pPr>
            <a:r>
              <a:rPr lang="en-US" sz="2981" spc="-89">
                <a:solidFill>
                  <a:srgbClr val="FFFFFF"/>
                </a:solidFill>
                <a:latin typeface="More Sugar Thin"/>
                <a:ea typeface="More Sugar Thin"/>
                <a:cs typeface="More Sugar Thin"/>
                <a:sym typeface="More Sugar Thin"/>
              </a:rPr>
              <a:t>Uma tendência do populismo contemporâneo é a adoção de um discurso que utiliza das ansiedades sexuais e do pânico moral das maiorias como estratégia eleitoreira e de governança.</a:t>
            </a:r>
          </a:p>
        </p:txBody>
      </p:sp>
      <p:sp>
        <p:nvSpPr>
          <p:cNvPr name="TextBox 9" id="9"/>
          <p:cNvSpPr txBox="true"/>
          <p:nvPr/>
        </p:nvSpPr>
        <p:spPr>
          <a:xfrm rot="0">
            <a:off x="13802226" y="2590616"/>
            <a:ext cx="3996290" cy="3728177"/>
          </a:xfrm>
          <a:prstGeom prst="rect">
            <a:avLst/>
          </a:prstGeom>
        </p:spPr>
        <p:txBody>
          <a:bodyPr anchor="t" rtlCol="false" tIns="0" lIns="0" bIns="0" rIns="0">
            <a:spAutoFit/>
          </a:bodyPr>
          <a:lstStyle/>
          <a:p>
            <a:pPr algn="l">
              <a:lnSpc>
                <a:spcPts val="3697"/>
              </a:lnSpc>
            </a:pPr>
            <a:r>
              <a:rPr lang="en-US" sz="2981" spc="-89">
                <a:solidFill>
                  <a:srgbClr val="FFFFFF"/>
                </a:solidFill>
                <a:latin typeface="More Sugar Thin"/>
                <a:ea typeface="More Sugar Thin"/>
                <a:cs typeface="More Sugar Thin"/>
                <a:sym typeface="More Sugar Thin"/>
              </a:rPr>
              <a:t>O discurso LGBTIfóbico instrumentaliza as ansiedades sexuais da sociedade, aproveitando-se do preconceito secular para escolher a população LGBTI+ como bode expiatório</a:t>
            </a:r>
          </a:p>
        </p:txBody>
      </p:sp>
      <p:sp>
        <p:nvSpPr>
          <p:cNvPr name="Freeform 10" id="10"/>
          <p:cNvSpPr/>
          <p:nvPr/>
        </p:nvSpPr>
        <p:spPr>
          <a:xfrm flipH="false" flipV="false" rot="0">
            <a:off x="4108110" y="1832768"/>
            <a:ext cx="2105680" cy="107198"/>
          </a:xfrm>
          <a:custGeom>
            <a:avLst/>
            <a:gdLst/>
            <a:ahLst/>
            <a:cxnLst/>
            <a:rect r="r" b="b" t="t" l="l"/>
            <a:pathLst>
              <a:path h="107198" w="2105680">
                <a:moveTo>
                  <a:pt x="0" y="0"/>
                </a:moveTo>
                <a:lnTo>
                  <a:pt x="2105680" y="0"/>
                </a:lnTo>
                <a:lnTo>
                  <a:pt x="2105680" y="107198"/>
                </a:lnTo>
                <a:lnTo>
                  <a:pt x="0" y="1071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183093" y="4459467"/>
            <a:ext cx="2105680" cy="107198"/>
          </a:xfrm>
          <a:custGeom>
            <a:avLst/>
            <a:gdLst/>
            <a:ahLst/>
            <a:cxnLst/>
            <a:rect r="r" b="b" t="t" l="l"/>
            <a:pathLst>
              <a:path h="107198" w="2105680">
                <a:moveTo>
                  <a:pt x="0" y="0"/>
                </a:moveTo>
                <a:lnTo>
                  <a:pt x="2105680" y="0"/>
                </a:lnTo>
                <a:lnTo>
                  <a:pt x="2105680" y="107198"/>
                </a:lnTo>
                <a:lnTo>
                  <a:pt x="0" y="1071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5762961" y="4830636"/>
            <a:ext cx="1818718" cy="92589"/>
          </a:xfrm>
          <a:custGeom>
            <a:avLst/>
            <a:gdLst/>
            <a:ahLst/>
            <a:cxnLst/>
            <a:rect r="r" b="b" t="t" l="l"/>
            <a:pathLst>
              <a:path h="92589" w="1818718">
                <a:moveTo>
                  <a:pt x="0" y="0"/>
                </a:moveTo>
                <a:lnTo>
                  <a:pt x="1818718" y="0"/>
                </a:lnTo>
                <a:lnTo>
                  <a:pt x="1818718" y="92589"/>
                </a:lnTo>
                <a:lnTo>
                  <a:pt x="0" y="925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8584831" y="1330698"/>
            <a:ext cx="3312394" cy="4845258"/>
          </a:xfrm>
          <a:custGeom>
            <a:avLst/>
            <a:gdLst/>
            <a:ahLst/>
            <a:cxnLst/>
            <a:rect r="r" b="b" t="t" l="l"/>
            <a:pathLst>
              <a:path h="4845258" w="3312394">
                <a:moveTo>
                  <a:pt x="0" y="0"/>
                </a:moveTo>
                <a:lnTo>
                  <a:pt x="3312395" y="0"/>
                </a:lnTo>
                <a:lnTo>
                  <a:pt x="3312395" y="4845258"/>
                </a:lnTo>
                <a:lnTo>
                  <a:pt x="0" y="484525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6484500" y="7505255"/>
            <a:ext cx="8926380" cy="1605445"/>
          </a:xfrm>
          <a:prstGeom prst="rect">
            <a:avLst/>
          </a:prstGeom>
        </p:spPr>
        <p:txBody>
          <a:bodyPr anchor="t" rtlCol="false" tIns="0" lIns="0" bIns="0" rIns="0">
            <a:spAutoFit/>
          </a:bodyPr>
          <a:lstStyle/>
          <a:p>
            <a:pPr algn="ctr">
              <a:lnSpc>
                <a:spcPts val="6268"/>
              </a:lnSpc>
            </a:pPr>
            <a:r>
              <a:rPr lang="en-US" sz="5698">
                <a:solidFill>
                  <a:srgbClr val="FFFFFF"/>
                </a:solidFill>
                <a:latin typeface="More Sugar"/>
                <a:ea typeface="More Sugar"/>
                <a:cs typeface="More Sugar"/>
                <a:sym typeface="More Sugar"/>
              </a:rPr>
              <a:t>POPULISMO LGBTIFÓBICO</a:t>
            </a:r>
          </a:p>
        </p:txBody>
      </p:sp>
      <p:sp>
        <p:nvSpPr>
          <p:cNvPr name="Freeform 15" id="15"/>
          <p:cNvSpPr/>
          <p:nvPr/>
        </p:nvSpPr>
        <p:spPr>
          <a:xfrm flipH="true" flipV="true" rot="-9806820">
            <a:off x="10442882" y="4734989"/>
            <a:ext cx="1076276" cy="839495"/>
          </a:xfrm>
          <a:custGeom>
            <a:avLst/>
            <a:gdLst/>
            <a:ahLst/>
            <a:cxnLst/>
            <a:rect r="r" b="b" t="t" l="l"/>
            <a:pathLst>
              <a:path h="839495" w="1076276">
                <a:moveTo>
                  <a:pt x="1076275" y="839495"/>
                </a:moveTo>
                <a:lnTo>
                  <a:pt x="0" y="839495"/>
                </a:lnTo>
                <a:lnTo>
                  <a:pt x="0" y="0"/>
                </a:lnTo>
                <a:lnTo>
                  <a:pt x="1076275" y="0"/>
                </a:lnTo>
                <a:lnTo>
                  <a:pt x="1076275" y="839495"/>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9806820">
            <a:off x="7507440" y="608952"/>
            <a:ext cx="1076276" cy="839495"/>
          </a:xfrm>
          <a:custGeom>
            <a:avLst/>
            <a:gdLst/>
            <a:ahLst/>
            <a:cxnLst/>
            <a:rect r="r" b="b" t="t" l="l"/>
            <a:pathLst>
              <a:path h="839495" w="1076276">
                <a:moveTo>
                  <a:pt x="0" y="0"/>
                </a:moveTo>
                <a:lnTo>
                  <a:pt x="1076276" y="0"/>
                </a:lnTo>
                <a:lnTo>
                  <a:pt x="1076276" y="839496"/>
                </a:lnTo>
                <a:lnTo>
                  <a:pt x="0" y="8394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8885401">
            <a:off x="7432295" y="3571153"/>
            <a:ext cx="981411" cy="364349"/>
          </a:xfrm>
          <a:custGeom>
            <a:avLst/>
            <a:gdLst/>
            <a:ahLst/>
            <a:cxnLst/>
            <a:rect r="r" b="b" t="t" l="l"/>
            <a:pathLst>
              <a:path h="364349" w="981411">
                <a:moveTo>
                  <a:pt x="0" y="0"/>
                </a:moveTo>
                <a:lnTo>
                  <a:pt x="981411" y="0"/>
                </a:lnTo>
                <a:lnTo>
                  <a:pt x="981411" y="364349"/>
                </a:lnTo>
                <a:lnTo>
                  <a:pt x="0" y="36434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4565939" y="7032879"/>
            <a:ext cx="9731218" cy="973121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4" id="4"/>
            <p:cNvSpPr txBox="true"/>
            <p:nvPr/>
          </p:nvSpPr>
          <p:spPr>
            <a:xfrm>
              <a:off x="76200" y="-19050"/>
              <a:ext cx="660400" cy="755650"/>
            </a:xfrm>
            <a:prstGeom prst="rect">
              <a:avLst/>
            </a:prstGeom>
          </p:spPr>
          <p:txBody>
            <a:bodyPr anchor="ctr" rtlCol="false" tIns="50800" lIns="50800" bIns="50800" rIns="50800"/>
            <a:lstStyle/>
            <a:p>
              <a:pPr algn="ctr">
                <a:lnSpc>
                  <a:spcPts val="3213"/>
                </a:lnSpc>
              </a:pPr>
            </a:p>
          </p:txBody>
        </p:sp>
      </p:grpSp>
      <p:grpSp>
        <p:nvGrpSpPr>
          <p:cNvPr name="Group 5" id="5"/>
          <p:cNvGrpSpPr/>
          <p:nvPr/>
        </p:nvGrpSpPr>
        <p:grpSpPr>
          <a:xfrm rot="0">
            <a:off x="13783915" y="-513411"/>
            <a:ext cx="5620555" cy="5656911"/>
            <a:chOff x="0" y="0"/>
            <a:chExt cx="6350000" cy="6391075"/>
          </a:xfrm>
        </p:grpSpPr>
        <p:sp>
          <p:nvSpPr>
            <p:cNvPr name="Freeform 6" id="6"/>
            <p:cNvSpPr/>
            <p:nvPr/>
          </p:nvSpPr>
          <p:spPr>
            <a:xfrm flipH="false" flipV="false" rot="0">
              <a:off x="0" y="0"/>
              <a:ext cx="6350000" cy="6391075"/>
            </a:xfrm>
            <a:custGeom>
              <a:avLst/>
              <a:gdLst/>
              <a:ahLst/>
              <a:cxnLst/>
              <a:rect r="r" b="b" t="t" l="l"/>
              <a:pathLst>
                <a:path h="6391075" w="6350000">
                  <a:moveTo>
                    <a:pt x="6350000" y="3195576"/>
                  </a:moveTo>
                  <a:cubicBezTo>
                    <a:pt x="6350000" y="4960351"/>
                    <a:pt x="4928476" y="6391075"/>
                    <a:pt x="3175000" y="6391075"/>
                  </a:cubicBezTo>
                  <a:cubicBezTo>
                    <a:pt x="1421498" y="6391075"/>
                    <a:pt x="0" y="4960351"/>
                    <a:pt x="0" y="3195576"/>
                  </a:cubicBezTo>
                  <a:cubicBezTo>
                    <a:pt x="0" y="1430712"/>
                    <a:pt x="1421498" y="0"/>
                    <a:pt x="3175000" y="0"/>
                  </a:cubicBezTo>
                  <a:cubicBezTo>
                    <a:pt x="4928502" y="0"/>
                    <a:pt x="6350000" y="1430712"/>
                    <a:pt x="6350000" y="3195576"/>
                  </a:cubicBezTo>
                  <a:close/>
                </a:path>
              </a:pathLst>
            </a:custGeom>
            <a:blipFill>
              <a:blip r:embed="rId2"/>
              <a:stretch>
                <a:fillRect l="-31693" t="0" r="-31693" b="0"/>
              </a:stretch>
            </a:blipFill>
          </p:spPr>
        </p:sp>
      </p:grpSp>
      <p:sp>
        <p:nvSpPr>
          <p:cNvPr name="TextBox 7" id="7"/>
          <p:cNvSpPr txBox="true"/>
          <p:nvPr/>
        </p:nvSpPr>
        <p:spPr>
          <a:xfrm rot="0">
            <a:off x="299669" y="2299467"/>
            <a:ext cx="13089717" cy="335280"/>
          </a:xfrm>
          <a:prstGeom prst="rect">
            <a:avLst/>
          </a:prstGeom>
        </p:spPr>
        <p:txBody>
          <a:bodyPr anchor="t" rtlCol="false" tIns="0" lIns="0" bIns="0" rIns="0">
            <a:spAutoFit/>
          </a:bodyPr>
          <a:lstStyle/>
          <a:p>
            <a:pPr algn="l" marL="0" indent="0" lvl="0">
              <a:lnSpc>
                <a:spcPts val="2640"/>
              </a:lnSpc>
              <a:spcBef>
                <a:spcPct val="0"/>
              </a:spcBef>
            </a:pPr>
            <a:r>
              <a:rPr lang="en-US" sz="2400">
                <a:solidFill>
                  <a:srgbClr val="FFFFFF"/>
                </a:solidFill>
                <a:latin typeface="Roboto Slab Bold"/>
                <a:ea typeface="Roboto Slab Bold"/>
                <a:cs typeface="Roboto Slab Bold"/>
                <a:sym typeface="Roboto Slab Bold"/>
              </a:rPr>
              <a:t>O PROJETO DE LEI 580/2007 RESGATADO E REFEITO PELO DEP. PASTOR EURICO (PL/PE)</a:t>
            </a:r>
          </a:p>
        </p:txBody>
      </p:sp>
      <p:sp>
        <p:nvSpPr>
          <p:cNvPr name="TextBox 8" id="8"/>
          <p:cNvSpPr txBox="true"/>
          <p:nvPr/>
        </p:nvSpPr>
        <p:spPr>
          <a:xfrm rot="0">
            <a:off x="299669" y="586203"/>
            <a:ext cx="12317352" cy="1194152"/>
          </a:xfrm>
          <a:prstGeom prst="rect">
            <a:avLst/>
          </a:prstGeom>
        </p:spPr>
        <p:txBody>
          <a:bodyPr anchor="t" rtlCol="false" tIns="0" lIns="0" bIns="0" rIns="0">
            <a:spAutoFit/>
          </a:bodyPr>
          <a:lstStyle/>
          <a:p>
            <a:pPr algn="l" marL="0" indent="0" lvl="0">
              <a:lnSpc>
                <a:spcPts val="4638"/>
              </a:lnSpc>
            </a:pPr>
            <a:r>
              <a:rPr lang="en-US" sz="4638" spc="74">
                <a:solidFill>
                  <a:srgbClr val="FFFFFF"/>
                </a:solidFill>
                <a:latin typeface="Roboto Slab Bold"/>
                <a:ea typeface="Roboto Slab Bold"/>
                <a:cs typeface="Roboto Slab Bold"/>
                <a:sym typeface="Roboto Slab Bold"/>
              </a:rPr>
              <a:t>A SUBVERSÃO DO PL 580/2007 SOB O MANTO DO POPULISMO LGBTIFÓBICO</a:t>
            </a:r>
          </a:p>
        </p:txBody>
      </p:sp>
      <p:sp>
        <p:nvSpPr>
          <p:cNvPr name="TextBox 9" id="9"/>
          <p:cNvSpPr txBox="true"/>
          <p:nvPr/>
        </p:nvSpPr>
        <p:spPr>
          <a:xfrm rot="0">
            <a:off x="299669" y="3123695"/>
            <a:ext cx="13089717" cy="3337179"/>
          </a:xfrm>
          <a:prstGeom prst="rect">
            <a:avLst/>
          </a:prstGeom>
        </p:spPr>
        <p:txBody>
          <a:bodyPr anchor="t" rtlCol="false" tIns="0" lIns="0" bIns="0" rIns="0">
            <a:spAutoFit/>
          </a:bodyPr>
          <a:lstStyle/>
          <a:p>
            <a:pPr algn="just" marL="0" indent="0" lvl="0">
              <a:lnSpc>
                <a:spcPts val="2928"/>
              </a:lnSpc>
            </a:pPr>
            <a:r>
              <a:rPr lang="en-US" sz="2400" spc="-72">
                <a:solidFill>
                  <a:srgbClr val="FFFFFF"/>
                </a:solidFill>
                <a:latin typeface="Roboto Slab"/>
                <a:ea typeface="Roboto Slab"/>
                <a:cs typeface="Roboto Slab"/>
                <a:sym typeface="Roboto Slab"/>
              </a:rPr>
              <a:t>No campo social e político é possível observar como avanços e ações que buscam garantir direitos aos chamados ‘grupos minoritários’ enfrentam reações dos segmentos conservadores e reacionários. E, no Brasil, historicamente, é a população LGBTI+ um dos alvos prediletos destes movimentos. Um dos exemplos mais contundentes disso se mostra na disputa pela legitimidade das uniões homoafetivas. Por decisão do Supremo Tribunal Federal (STF), desde 2011, estas uniões são reconhecidas como entidades familiares, protegidas pelo Estado e amparadas na Constituição Federal. Provocada tendo em vista a omissão do parlamento em legislar sobre o tema, a Suprema Corte atuou para assegurar a extensão de um direito constitucional a uma parcela expressiva – e negligenciada – pelo Estado.</a:t>
            </a:r>
          </a:p>
        </p:txBody>
      </p:sp>
      <p:sp>
        <p:nvSpPr>
          <p:cNvPr name="TextBox 10" id="10"/>
          <p:cNvSpPr txBox="true"/>
          <p:nvPr/>
        </p:nvSpPr>
        <p:spPr>
          <a:xfrm rot="0">
            <a:off x="4911854" y="7032879"/>
            <a:ext cx="13089717" cy="1479804"/>
          </a:xfrm>
          <a:prstGeom prst="rect">
            <a:avLst/>
          </a:prstGeom>
        </p:spPr>
        <p:txBody>
          <a:bodyPr anchor="t" rtlCol="false" tIns="0" lIns="0" bIns="0" rIns="0">
            <a:spAutoFit/>
          </a:bodyPr>
          <a:lstStyle/>
          <a:p>
            <a:pPr algn="just" marL="0" indent="0" lvl="0">
              <a:lnSpc>
                <a:spcPts val="2928"/>
              </a:lnSpc>
            </a:pPr>
            <a:r>
              <a:rPr lang="en-US" sz="2400" spc="-72">
                <a:solidFill>
                  <a:srgbClr val="FFFFFF"/>
                </a:solidFill>
                <a:latin typeface="Roboto Slab"/>
                <a:ea typeface="Roboto Slab"/>
                <a:cs typeface="Roboto Slab"/>
                <a:sym typeface="Roboto Slab"/>
              </a:rPr>
              <a:t>E, depois de quase 12 anos após a Suprema Corte ter reconhecido o direito as uniões entre pessoas do mesmo sexo, em 29/08/2023 a Comissão de Previdência, Assistência Social, Infância, Adolescência e Família da Câmara dos Deputados, recebeu parecer sobre o PL 580/2007, apresentado pelo relator Deputado Federal Pastor Eurico (PL/PE).</a:t>
            </a:r>
          </a:p>
        </p:txBody>
      </p:sp>
      <p:sp>
        <p:nvSpPr>
          <p:cNvPr name="TextBox 11" id="11"/>
          <p:cNvSpPr txBox="true"/>
          <p:nvPr/>
        </p:nvSpPr>
        <p:spPr>
          <a:xfrm rot="0">
            <a:off x="4911854" y="8988933"/>
            <a:ext cx="11956178" cy="1004082"/>
          </a:xfrm>
          <a:prstGeom prst="rect">
            <a:avLst/>
          </a:prstGeom>
        </p:spPr>
        <p:txBody>
          <a:bodyPr anchor="t" rtlCol="false" tIns="0" lIns="0" bIns="0" rIns="0">
            <a:spAutoFit/>
          </a:bodyPr>
          <a:lstStyle/>
          <a:p>
            <a:pPr algn="just">
              <a:lnSpc>
                <a:spcPts val="2674"/>
              </a:lnSpc>
            </a:pPr>
            <a:r>
              <a:rPr lang="en-US" sz="2192" spc="-65">
                <a:solidFill>
                  <a:srgbClr val="FFFFFF"/>
                </a:solidFill>
                <a:latin typeface="Roboto Slab"/>
                <a:ea typeface="Roboto Slab"/>
                <a:cs typeface="Roboto Slab"/>
                <a:sym typeface="Roboto Slab"/>
              </a:rPr>
              <a:t>O </a:t>
            </a:r>
            <a:r>
              <a:rPr lang="en-US" sz="2192" spc="-65">
                <a:solidFill>
                  <a:srgbClr val="FFFFFF"/>
                </a:solidFill>
                <a:latin typeface="Roboto Slab Bold"/>
                <a:ea typeface="Roboto Slab Bold"/>
                <a:cs typeface="Roboto Slab Bold"/>
                <a:sym typeface="Roboto Slab Bold"/>
              </a:rPr>
              <a:t>backlash</a:t>
            </a:r>
            <a:r>
              <a:rPr lang="en-US" sz="2192" spc="-65">
                <a:solidFill>
                  <a:srgbClr val="FFFFFF"/>
                </a:solidFill>
                <a:latin typeface="Roboto Slab"/>
                <a:ea typeface="Roboto Slab"/>
                <a:cs typeface="Roboto Slab"/>
                <a:sym typeface="Roboto Slab"/>
              </a:rPr>
              <a:t> é uma reação adversa não-desejada à atuação judicial. Para ser mais preciso, é, literalmente, um contra-ataque político ao resultado de uma deliberação judicial.</a:t>
            </a:r>
          </a:p>
          <a:p>
            <a:pPr algn="just" marL="0" indent="0" lvl="0">
              <a:lnSpc>
                <a:spcPts val="2674"/>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true" flipV="false" rot="0">
            <a:off x="1028700" y="1028700"/>
            <a:ext cx="7315200" cy="1463040"/>
          </a:xfrm>
          <a:custGeom>
            <a:avLst/>
            <a:gdLst/>
            <a:ahLst/>
            <a:cxnLst/>
            <a:rect r="r" b="b" t="t" l="l"/>
            <a:pathLst>
              <a:path h="1463040" w="7315200">
                <a:moveTo>
                  <a:pt x="7315200" y="0"/>
                </a:moveTo>
                <a:lnTo>
                  <a:pt x="0" y="0"/>
                </a:lnTo>
                <a:lnTo>
                  <a:pt x="0" y="1463040"/>
                </a:lnTo>
                <a:lnTo>
                  <a:pt x="7315200" y="1463040"/>
                </a:lnTo>
                <a:lnTo>
                  <a:pt x="73152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6653917" y="996501"/>
            <a:ext cx="7315200" cy="1463040"/>
          </a:xfrm>
          <a:custGeom>
            <a:avLst/>
            <a:gdLst/>
            <a:ahLst/>
            <a:cxnLst/>
            <a:rect r="r" b="b" t="t" l="l"/>
            <a:pathLst>
              <a:path h="1463040" w="7315200">
                <a:moveTo>
                  <a:pt x="7315200" y="0"/>
                </a:moveTo>
                <a:lnTo>
                  <a:pt x="0" y="0"/>
                </a:lnTo>
                <a:lnTo>
                  <a:pt x="0" y="1463040"/>
                </a:lnTo>
                <a:lnTo>
                  <a:pt x="7315200" y="1463040"/>
                </a:lnTo>
                <a:lnTo>
                  <a:pt x="73152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10285099">
            <a:off x="1430912" y="3626391"/>
            <a:ext cx="2006389" cy="908347"/>
          </a:xfrm>
          <a:custGeom>
            <a:avLst/>
            <a:gdLst/>
            <a:ahLst/>
            <a:cxnLst/>
            <a:rect r="r" b="b" t="t" l="l"/>
            <a:pathLst>
              <a:path h="908347" w="2006389">
                <a:moveTo>
                  <a:pt x="0" y="908347"/>
                </a:moveTo>
                <a:lnTo>
                  <a:pt x="2006389" y="908347"/>
                </a:lnTo>
                <a:lnTo>
                  <a:pt x="2006389" y="0"/>
                </a:lnTo>
                <a:lnTo>
                  <a:pt x="0" y="0"/>
                </a:lnTo>
                <a:lnTo>
                  <a:pt x="0" y="908347"/>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10285099">
            <a:off x="1430912" y="5549534"/>
            <a:ext cx="2006389" cy="908347"/>
          </a:xfrm>
          <a:custGeom>
            <a:avLst/>
            <a:gdLst/>
            <a:ahLst/>
            <a:cxnLst/>
            <a:rect r="r" b="b" t="t" l="l"/>
            <a:pathLst>
              <a:path h="908347" w="2006389">
                <a:moveTo>
                  <a:pt x="0" y="908347"/>
                </a:moveTo>
                <a:lnTo>
                  <a:pt x="2006389" y="908347"/>
                </a:lnTo>
                <a:lnTo>
                  <a:pt x="2006389" y="0"/>
                </a:lnTo>
                <a:lnTo>
                  <a:pt x="0" y="0"/>
                </a:lnTo>
                <a:lnTo>
                  <a:pt x="0" y="908347"/>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true" rot="10285099">
            <a:off x="1430912" y="7475711"/>
            <a:ext cx="2006389" cy="908347"/>
          </a:xfrm>
          <a:custGeom>
            <a:avLst/>
            <a:gdLst/>
            <a:ahLst/>
            <a:cxnLst/>
            <a:rect r="r" b="b" t="t" l="l"/>
            <a:pathLst>
              <a:path h="908347" w="2006389">
                <a:moveTo>
                  <a:pt x="0" y="908348"/>
                </a:moveTo>
                <a:lnTo>
                  <a:pt x="2006389" y="908348"/>
                </a:lnTo>
                <a:lnTo>
                  <a:pt x="2006389" y="0"/>
                </a:lnTo>
                <a:lnTo>
                  <a:pt x="0" y="0"/>
                </a:lnTo>
                <a:lnTo>
                  <a:pt x="0" y="908348"/>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604653" y="3216301"/>
            <a:ext cx="2885503" cy="4114800"/>
          </a:xfrm>
          <a:custGeom>
            <a:avLst/>
            <a:gdLst/>
            <a:ahLst/>
            <a:cxnLst/>
            <a:rect r="r" b="b" t="t" l="l"/>
            <a:pathLst>
              <a:path h="4114800" w="2885503">
                <a:moveTo>
                  <a:pt x="0" y="0"/>
                </a:moveTo>
                <a:lnTo>
                  <a:pt x="2885503" y="0"/>
                </a:lnTo>
                <a:lnTo>
                  <a:pt x="288550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856872" y="3216301"/>
            <a:ext cx="4402428" cy="4396925"/>
          </a:xfrm>
          <a:custGeom>
            <a:avLst/>
            <a:gdLst/>
            <a:ahLst/>
            <a:cxnLst/>
            <a:rect r="r" b="b" t="t" l="l"/>
            <a:pathLst>
              <a:path h="4396925" w="4402428">
                <a:moveTo>
                  <a:pt x="0" y="0"/>
                </a:moveTo>
                <a:lnTo>
                  <a:pt x="4402428" y="0"/>
                </a:lnTo>
                <a:lnTo>
                  <a:pt x="4402428" y="4396925"/>
                </a:lnTo>
                <a:lnTo>
                  <a:pt x="0" y="4396925"/>
                </a:lnTo>
                <a:lnTo>
                  <a:pt x="0" y="0"/>
                </a:lnTo>
                <a:close/>
              </a:path>
            </a:pathLst>
          </a:custGeom>
          <a:blipFill>
            <a:blip r:embed="rId8"/>
            <a:stretch>
              <a:fillRect l="0" t="0" r="0" b="0"/>
            </a:stretch>
          </a:blipFill>
        </p:spPr>
      </p:sp>
      <p:sp>
        <p:nvSpPr>
          <p:cNvPr name="TextBox 9" id="9"/>
          <p:cNvSpPr txBox="true"/>
          <p:nvPr/>
        </p:nvSpPr>
        <p:spPr>
          <a:xfrm rot="0">
            <a:off x="1640396" y="1278761"/>
            <a:ext cx="13407009" cy="1020068"/>
          </a:xfrm>
          <a:prstGeom prst="rect">
            <a:avLst/>
          </a:prstGeom>
        </p:spPr>
        <p:txBody>
          <a:bodyPr anchor="t" rtlCol="false" tIns="0" lIns="0" bIns="0" rIns="0">
            <a:spAutoFit/>
          </a:bodyPr>
          <a:lstStyle/>
          <a:p>
            <a:pPr algn="l">
              <a:lnSpc>
                <a:spcPts val="7812"/>
              </a:lnSpc>
            </a:pPr>
            <a:r>
              <a:rPr lang="en-US" sz="7101">
                <a:solidFill>
                  <a:srgbClr val="FFFFFF"/>
                </a:solidFill>
                <a:latin typeface="More Sugar"/>
                <a:ea typeface="More Sugar"/>
                <a:cs typeface="More Sugar"/>
                <a:sym typeface="More Sugar"/>
              </a:rPr>
              <a:t>BACKLASH PARLAMENTAR</a:t>
            </a:r>
          </a:p>
        </p:txBody>
      </p:sp>
      <p:sp>
        <p:nvSpPr>
          <p:cNvPr name="TextBox 10" id="10"/>
          <p:cNvSpPr txBox="true"/>
          <p:nvPr/>
        </p:nvSpPr>
        <p:spPr>
          <a:xfrm rot="0">
            <a:off x="3753926" y="4169815"/>
            <a:ext cx="7051076" cy="1047643"/>
          </a:xfrm>
          <a:prstGeom prst="rect">
            <a:avLst/>
          </a:prstGeom>
        </p:spPr>
        <p:txBody>
          <a:bodyPr anchor="t" rtlCol="false" tIns="0" lIns="0" bIns="0" rIns="0">
            <a:spAutoFit/>
          </a:bodyPr>
          <a:lstStyle/>
          <a:p>
            <a:pPr algn="l">
              <a:lnSpc>
                <a:spcPts val="4115"/>
              </a:lnSpc>
            </a:pPr>
            <a:r>
              <a:rPr lang="en-US" sz="3741">
                <a:solidFill>
                  <a:srgbClr val="FFFFFF"/>
                </a:solidFill>
                <a:latin typeface="More Sugar"/>
                <a:ea typeface="More Sugar"/>
                <a:cs typeface="More Sugar"/>
                <a:sym typeface="More Sugar"/>
              </a:rPr>
              <a:t>TODO MOVIMENTO TEM UM CONTRAMOVIMENTO</a:t>
            </a:r>
          </a:p>
        </p:txBody>
      </p:sp>
      <p:sp>
        <p:nvSpPr>
          <p:cNvPr name="TextBox 11" id="11"/>
          <p:cNvSpPr txBox="true"/>
          <p:nvPr/>
        </p:nvSpPr>
        <p:spPr>
          <a:xfrm rot="0">
            <a:off x="3753926" y="6092958"/>
            <a:ext cx="8009019" cy="1047643"/>
          </a:xfrm>
          <a:prstGeom prst="rect">
            <a:avLst/>
          </a:prstGeom>
        </p:spPr>
        <p:txBody>
          <a:bodyPr anchor="t" rtlCol="false" tIns="0" lIns="0" bIns="0" rIns="0">
            <a:spAutoFit/>
          </a:bodyPr>
          <a:lstStyle/>
          <a:p>
            <a:pPr algn="l">
              <a:lnSpc>
                <a:spcPts val="4115"/>
              </a:lnSpc>
            </a:pPr>
            <a:r>
              <a:rPr lang="en-US" sz="3741">
                <a:solidFill>
                  <a:srgbClr val="FFFFFF"/>
                </a:solidFill>
                <a:latin typeface="More Sugar"/>
                <a:ea typeface="More Sugar"/>
                <a:cs typeface="More Sugar"/>
                <a:sym typeface="More Sugar"/>
              </a:rPr>
              <a:t>REAÇÃO ÀS CONQUISTAS DA ÚLTIMA DÉCADA NO BRASIL</a:t>
            </a:r>
          </a:p>
        </p:txBody>
      </p:sp>
      <p:sp>
        <p:nvSpPr>
          <p:cNvPr name="TextBox 12" id="12"/>
          <p:cNvSpPr txBox="true"/>
          <p:nvPr/>
        </p:nvSpPr>
        <p:spPr>
          <a:xfrm rot="0">
            <a:off x="3753926" y="8019136"/>
            <a:ext cx="10215191" cy="1047643"/>
          </a:xfrm>
          <a:prstGeom prst="rect">
            <a:avLst/>
          </a:prstGeom>
        </p:spPr>
        <p:txBody>
          <a:bodyPr anchor="t" rtlCol="false" tIns="0" lIns="0" bIns="0" rIns="0">
            <a:spAutoFit/>
          </a:bodyPr>
          <a:lstStyle/>
          <a:p>
            <a:pPr algn="l">
              <a:lnSpc>
                <a:spcPts val="4115"/>
              </a:lnSpc>
            </a:pPr>
            <a:r>
              <a:rPr lang="en-US" sz="3741">
                <a:solidFill>
                  <a:srgbClr val="FFFFFF"/>
                </a:solidFill>
                <a:latin typeface="More Sugar"/>
                <a:ea typeface="More Sugar"/>
                <a:cs typeface="More Sugar"/>
                <a:sym typeface="More Sugar"/>
              </a:rPr>
              <a:t>PL 580/2007 - RELATOR: PASTOR EURICO + FUNDAMENTALISMO RELIGIOSO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DAGIIhZ9eQE</dc:identifier>
  <dcterms:modified xsi:type="dcterms:W3CDTF">2011-08-01T06:04:30Z</dcterms:modified>
  <cp:revision>1</cp:revision>
  <dc:title>Cópia de SLIDE Populismo LGBTIfóbico</dc:title>
</cp:coreProperties>
</file>