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2" r:id="rId2"/>
    <p:sldId id="1179" r:id="rId3"/>
    <p:sldId id="1180" r:id="rId4"/>
    <p:sldId id="1206" r:id="rId5"/>
    <p:sldId id="1204" r:id="rId6"/>
    <p:sldId id="1166" r:id="rId7"/>
    <p:sldId id="1207" r:id="rId8"/>
    <p:sldId id="1208" r:id="rId9"/>
    <p:sldId id="1209" r:id="rId10"/>
    <p:sldId id="1210" r:id="rId11"/>
    <p:sldId id="1161" r:id="rId12"/>
    <p:sldId id="1088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A BARCELLOS MATTOS" initials="BBM" lastIdx="9" clrIdx="0"/>
  <p:cmAuthor id="2" name="BRUNA BARCELLOS MATTOS" initials="BBM [2]" lastIdx="1" clrIdx="1"/>
  <p:cmAuthor id="3" name="BRUNA BARCELLOS MATTOS" initials="BBM [3]" lastIdx="1" clrIdx="2"/>
  <p:cmAuthor id="4" name="BRUNA BARCELLOS MATTOS" initials="BBM [4]" lastIdx="1" clrIdx="3"/>
  <p:cmAuthor id="5" name="BRUNA BARCELLOS MATTOS" initials="BBM [5]" lastIdx="1" clrIdx="4"/>
  <p:cmAuthor id="6" name="BRUNA BARCELLOS MATTOS" initials="BBM [6]" lastIdx="1" clrIdx="5"/>
  <p:cmAuthor id="7" name="BRUNA BARCELLOS MATTOS" initials="BBM [7]" lastIdx="1" clrIdx="6"/>
  <p:cmAuthor id="8" name="BRUNA BARCELLOS MATTOS" initials="BBM [8]" lastIdx="1" clrIdx="7"/>
  <p:cmAuthor id="9" name="BRUNA BARCELLOS MATTOS" initials="BBM [9]" lastIdx="1" clrIdx="8"/>
  <p:cmAuthor id="10" name="Lais" initials="L" lastIdx="7" clrIdx="9">
    <p:extLst>
      <p:ext uri="{19B8F6BF-5375-455C-9EA6-DF929625EA0E}">
        <p15:presenceInfo xmlns:p15="http://schemas.microsoft.com/office/powerpoint/2012/main" userId="Lais" providerId="None"/>
      </p:ext>
    </p:extLst>
  </p:cmAuthor>
  <p:cmAuthor id="11" name="Carol Ricardo" initials="CR" lastIdx="12" clrIdx="10">
    <p:extLst>
      <p:ext uri="{19B8F6BF-5375-455C-9EA6-DF929625EA0E}">
        <p15:presenceInfo xmlns:p15="http://schemas.microsoft.com/office/powerpoint/2012/main" userId="S-1-5-21-2158588085-1244497277-2674978515-1110" providerId="AD"/>
      </p:ext>
    </p:extLst>
  </p:cmAuthor>
  <p:cmAuthor id="12" name="Lais Gomes" initials="LG" lastIdx="1" clrIdx="11">
    <p:extLst>
      <p:ext uri="{19B8F6BF-5375-455C-9EA6-DF929625EA0E}">
        <p15:presenceInfo xmlns:p15="http://schemas.microsoft.com/office/powerpoint/2012/main" userId="S-1-5-21-2158588085-1244497277-2674978515-1278" providerId="AD"/>
      </p:ext>
    </p:extLst>
  </p:cmAuthor>
  <p:cmAuthor id="13" name="Usuário do Windows" initials="UdW" lastIdx="1" clrIdx="12">
    <p:extLst>
      <p:ext uri="{19B8F6BF-5375-455C-9EA6-DF929625EA0E}">
        <p15:presenceInfo xmlns:p15="http://schemas.microsoft.com/office/powerpoint/2012/main" userId="Usuário do Windows" providerId="None"/>
      </p:ext>
    </p:extLst>
  </p:cmAuthor>
  <p:cmAuthor id="14" name="Natalia Pollachi" initials="NP" lastIdx="9" clrIdx="13">
    <p:extLst>
      <p:ext uri="{19B8F6BF-5375-455C-9EA6-DF929625EA0E}">
        <p15:presenceInfo xmlns:p15="http://schemas.microsoft.com/office/powerpoint/2012/main" userId="S-1-5-21-2158588085-1244497277-2674978515-1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EF1"/>
    <a:srgbClr val="E07D2C"/>
    <a:srgbClr val="0F2E4C"/>
    <a:srgbClr val="A83F2A"/>
    <a:srgbClr val="DD8675"/>
    <a:srgbClr val="9A0000"/>
    <a:srgbClr val="F9E2C7"/>
    <a:srgbClr val="F9FAC2"/>
    <a:srgbClr val="C8C8C8"/>
    <a:srgbClr val="477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1122" y="9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25B48-5D3D-4440-9CFE-4A3C85610A2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13F2-3E67-478C-A6A9-87D60B7D1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0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0996C-54DC-F741-8DBB-4EFF83FD13E3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7ACB8-E393-4643-9EB3-FDB2DCD4BC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4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9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40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60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43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68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22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35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3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6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99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050" dirty="0"/>
              <a:t>SLIDE 3: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comprometeremos com 2 grandes resultados para o Brasil. 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o país precisa de mais pessoas discutindo e pautando o tema da segurança pública de forma qualificada. A sociedade precisa saber quais políticas realmente funcionam para exigi-las de seus governantes e participar de sua construção. Somente com a sociedade brasileira demandando e participando ativamente da construção de políticas públicas eficientes e democráticas na segurança pública é que o país conseguirá reduzir e violência.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bons exemplos sobre o que funciona para reduzir a impunidade de homicídios no Brasil e mostrar isso para as pessoas. Também precisamos lidar com a falta de resposta aos crimes violentos, especialmente os homicídios. É nessa impunidade que o país precisa focar, direcionando recursos para esclarecer esse tipo de crime e usando inteligência para prevenir e responder de forma mais eficiente aos crimes menos graves. Para esclarecer homicídios e crimes violentos, é fundamental também tirar as armas ilegais de circulação e rastrear seu percurso dentro e fora do país, atacando um importante combustível da violência. O Brasil precisa mostrar à sociedade que nenhum homicídio ficará sem solução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PLUGAR OS DOIS PILARES NOS DOIS EIXOS DE FINANCIAMENTO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new theme in response to a changed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(access to democratic participation)/ civic empowerment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fill a regional governance gap// regulatory changes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significa: </a:t>
            </a:r>
          </a:p>
          <a:p>
            <a:pPr lvl="4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acesso à dados / informação traduzir e disseminar para fomentar a participação das pessoas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combinação de 3 principais alavancas: Pesquisa e Dados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strtonger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Formação &amp;Gestão (jornalistas, parlamentares,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Engajamento&amp;Advocacy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(redes,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campanhas,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storytelling&amp;narrative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approaches)</a:t>
            </a:r>
          </a:p>
          <a:p>
            <a:pPr lvl="1"/>
            <a:endParaRPr lang="pt-BR" sz="105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7ACB8-E393-4643-9EB3-FDB2DCD4BC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710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00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74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3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15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78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8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46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53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10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16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B5C0AF-0EF7-45F3-857C-4E29E68563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0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oudapaz.org/o-que-fazemos/conhecer/analises-e-estudos/analises-e-estatisticas/boletim-sou-da-paz-analisa/?show=documentos#10122-3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dapaz.org/o-que-fazemos/conhecer/analises-e-estudos/analises-e-estatisticas/letalidade-policial/?show=documentos#10190-3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soudapaz.org/o-que-fazemos/conhecer/analises-e-estudos/analises-e-estatisticas/letalidade-policial/?show=documentos#6087-1" TargetMode="Externa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18" y="2243946"/>
            <a:ext cx="6786282" cy="461405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12205412" cy="2691684"/>
          </a:xfrm>
          <a:prstGeom prst="rect">
            <a:avLst/>
          </a:prstGeom>
          <a:solidFill>
            <a:srgbClr val="0F2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9512" y="308980"/>
            <a:ext cx="11501626" cy="198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38BB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0" dirty="0">
                <a:solidFill>
                  <a:srgbClr val="A3CEF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Profissionalização do uso da força pelas polícias – o caso de São Paulo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046141"/>
            <a:ext cx="6849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Instituto Sou da Paz</a:t>
            </a:r>
          </a:p>
          <a:p>
            <a:endParaRPr lang="pt-BR" sz="24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CAROLINA RICARDO</a:t>
            </a:r>
          </a:p>
          <a:p>
            <a:endParaRPr lang="pt-BR" sz="24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09 de setembro de 2024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29327" y="6427113"/>
            <a:ext cx="4952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CONFIDENCIAL E DE PROPRIEDADE PARTICULAR</a:t>
            </a:r>
          </a:p>
          <a:p>
            <a:pPr algn="r"/>
            <a:r>
              <a:rPr lang="pt-BR" sz="1100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O uso deste material sem autorização prévia é estritamente proibido </a:t>
            </a:r>
          </a:p>
        </p:txBody>
      </p:sp>
    </p:spTree>
    <p:extLst>
      <p:ext uri="{BB962C8B-B14F-4D97-AF65-F5344CB8AC3E}">
        <p14:creationId xmlns:p14="http://schemas.microsoft.com/office/powerpoint/2010/main" val="341970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7F254B7-3A21-9DEE-19C3-6865B9C5F1B8}"/>
              </a:ext>
            </a:extLst>
          </p:cNvPr>
          <p:cNvSpPr txBox="1"/>
          <p:nvPr/>
        </p:nvSpPr>
        <p:spPr>
          <a:xfrm>
            <a:off x="470646" y="202759"/>
            <a:ext cx="1140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B00C26-7A81-D163-5107-F6790F475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55" t="31631" r="4518" b="15057"/>
          <a:stretch/>
        </p:blipFill>
        <p:spPr>
          <a:xfrm>
            <a:off x="1267363" y="1575882"/>
            <a:ext cx="10093426" cy="42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470646" y="202759"/>
            <a:ext cx="1140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Aprendizados e referências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5B7AF1-1C1D-A95C-5D9C-1F4CCFEF2011}"/>
              </a:ext>
            </a:extLst>
          </p:cNvPr>
          <p:cNvSpPr txBox="1"/>
          <p:nvPr/>
        </p:nvSpPr>
        <p:spPr>
          <a:xfrm>
            <a:off x="389963" y="958759"/>
            <a:ext cx="4836655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Decisão política – quando o gestor (governador) e o comando querem, é possível reduzir e aprimorar o uso da força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Engajamento da polícia em diferentes níveis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Conjunto de medidas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i="1" dirty="0" err="1"/>
              <a:t>Enforcement</a:t>
            </a:r>
            <a:r>
              <a:rPr lang="pt-BR" altLang="pt-BR" sz="2000" dirty="0"/>
              <a:t> permanente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Não dar incentivos para a cultura violenta – apuração célere e indicadores em sistema de metas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Afastamento da atividade fim</a:t>
            </a:r>
          </a:p>
        </p:txBody>
      </p:sp>
      <p:pic>
        <p:nvPicPr>
          <p:cNvPr id="7" name="Imagem 6">
            <a:hlinkClick r:id="rId4"/>
            <a:extLst>
              <a:ext uri="{FF2B5EF4-FFF2-40B4-BE49-F238E27FC236}">
                <a16:creationId xmlns:a16="http://schemas.microsoft.com/office/drawing/2014/main" xmlns="" id="{62916279-CCA8-80FA-8F4D-67113F6C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71" t="9504" r="33298" b="7092"/>
          <a:stretch/>
        </p:blipFill>
        <p:spPr>
          <a:xfrm>
            <a:off x="5668877" y="330741"/>
            <a:ext cx="2689532" cy="3774333"/>
          </a:xfrm>
          <a:prstGeom prst="rect">
            <a:avLst/>
          </a:prstGeom>
        </p:spPr>
      </p:pic>
      <p:pic>
        <p:nvPicPr>
          <p:cNvPr id="9" name="Imagem 8">
            <a:hlinkClick r:id="rId6"/>
            <a:extLst>
              <a:ext uri="{FF2B5EF4-FFF2-40B4-BE49-F238E27FC236}">
                <a16:creationId xmlns:a16="http://schemas.microsoft.com/office/drawing/2014/main" xmlns="" id="{A80346B6-DC0D-356B-32EE-A7CB606790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3" t="9646" r="33218" b="4398"/>
          <a:stretch/>
        </p:blipFill>
        <p:spPr>
          <a:xfrm>
            <a:off x="9130668" y="147925"/>
            <a:ext cx="2590686" cy="3685342"/>
          </a:xfrm>
          <a:prstGeom prst="rect">
            <a:avLst/>
          </a:prstGeom>
        </p:spPr>
      </p:pic>
      <p:pic>
        <p:nvPicPr>
          <p:cNvPr id="11" name="Imagem 10">
            <a:hlinkClick r:id="rId8"/>
            <a:extLst>
              <a:ext uri="{FF2B5EF4-FFF2-40B4-BE49-F238E27FC236}">
                <a16:creationId xmlns:a16="http://schemas.microsoft.com/office/drawing/2014/main" xmlns="" id="{1CCA8F4A-5601-02F8-8A9D-CE48DF4E01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60" t="9676" r="7287" b="4823"/>
          <a:stretch/>
        </p:blipFill>
        <p:spPr>
          <a:xfrm>
            <a:off x="5982511" y="4559029"/>
            <a:ext cx="3763749" cy="21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45" y="2476500"/>
            <a:ext cx="6444246" cy="4381500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7486634" y="2425825"/>
            <a:ext cx="5191150" cy="189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carolina@soudapaz.org</a:t>
            </a:r>
          </a:p>
          <a:p>
            <a:pPr marL="0" indent="0"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@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CarolRicardo</a:t>
            </a:r>
            <a:endParaRPr lang="pt-BR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spaço Reservado para Texto 1"/>
          <p:cNvSpPr txBox="1">
            <a:spLocks/>
          </p:cNvSpPr>
          <p:nvPr/>
        </p:nvSpPr>
        <p:spPr>
          <a:xfrm>
            <a:off x="7486634" y="978025"/>
            <a:ext cx="8067700" cy="926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6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Obrigada!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020050" y="4645120"/>
            <a:ext cx="283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soudapaz.org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020050" y="5114509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facebook.com/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institutosoudapaz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020050" y="5562856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@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isoudapaz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020050" y="6086452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Instituto.soudapaz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194" name="Picture 2" descr="https://static.thenounproject.com/png/2770800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6" y="4619429"/>
            <a:ext cx="437023" cy="4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022" y="5147727"/>
            <a:ext cx="347109" cy="34710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022" y="6131806"/>
            <a:ext cx="347109" cy="34556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6022" y="5643263"/>
            <a:ext cx="384028" cy="3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1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470646" y="202759"/>
            <a:ext cx="1130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tomada de decisão sobre o controle do uso da força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F573AB4-AB3B-798E-A12A-F7CB2AF82C46}"/>
              </a:ext>
            </a:extLst>
          </p:cNvPr>
          <p:cNvSpPr txBox="1"/>
          <p:nvPr/>
        </p:nvSpPr>
        <p:spPr>
          <a:xfrm>
            <a:off x="470646" y="1376718"/>
            <a:ext cx="113073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Contexto político no 1º semestre de 2020: Caso </a:t>
            </a:r>
            <a:r>
              <a:rPr lang="es-ES" dirty="0" err="1"/>
              <a:t>Paraisópolis</a:t>
            </a:r>
            <a:r>
              <a:rPr lang="es-ES" dirty="0"/>
              <a:t>, Caso George Floyd, pandemia e </a:t>
            </a:r>
            <a:r>
              <a:rPr lang="es-ES" dirty="0" err="1"/>
              <a:t>explosão</a:t>
            </a:r>
            <a:r>
              <a:rPr lang="es-ES" dirty="0"/>
              <a:t> da </a:t>
            </a:r>
            <a:r>
              <a:rPr lang="es-ES" dirty="0" err="1"/>
              <a:t>letalidade</a:t>
            </a:r>
            <a:r>
              <a:rPr lang="es-ES" dirty="0"/>
              <a:t> no </a:t>
            </a:r>
            <a:r>
              <a:rPr lang="es-ES" dirty="0" err="1"/>
              <a:t>primeiro</a:t>
            </a:r>
            <a:r>
              <a:rPr lang="es-ES" dirty="0"/>
              <a:t> semestre de 2020, casos de violencia policial gravados e </a:t>
            </a:r>
            <a:r>
              <a:rPr lang="es-ES" dirty="0" err="1"/>
              <a:t>compartilhados</a:t>
            </a:r>
            <a:r>
              <a:rPr lang="es-ES" dirty="0"/>
              <a:t> </a:t>
            </a:r>
            <a:r>
              <a:rPr lang="es-ES" dirty="0" err="1"/>
              <a:t>nas</a:t>
            </a:r>
            <a:r>
              <a:rPr lang="es-ES" dirty="0"/>
              <a:t> redes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EFD7E26-1E30-FD95-1548-51D418E60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05" t="18581" r="19814" b="40851"/>
          <a:stretch/>
        </p:blipFill>
        <p:spPr>
          <a:xfrm>
            <a:off x="389963" y="2699170"/>
            <a:ext cx="7276290" cy="2782112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C662DE20-4492-89CC-0717-F5755A97132B}"/>
              </a:ext>
            </a:extLst>
          </p:cNvPr>
          <p:cNvSpPr/>
          <p:nvPr/>
        </p:nvSpPr>
        <p:spPr>
          <a:xfrm rot="16200000">
            <a:off x="4099775" y="5626478"/>
            <a:ext cx="850870" cy="4632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26576CC-6069-B12E-6FEE-11EA98123382}"/>
              </a:ext>
            </a:extLst>
          </p:cNvPr>
          <p:cNvSpPr txBox="1"/>
          <p:nvPr/>
        </p:nvSpPr>
        <p:spPr>
          <a:xfrm>
            <a:off x="8745166" y="2333685"/>
            <a:ext cx="3032852" cy="3877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Compromisso do Governador e do Comandante Geral</a:t>
            </a:r>
          </a:p>
          <a:p>
            <a:endParaRPr lang="pt-BR" dirty="0"/>
          </a:p>
          <a:p>
            <a:endParaRPr lang="pt-BR" i="1" dirty="0">
              <a:solidFill>
                <a:schemeClr val="tx1"/>
              </a:solidFill>
            </a:endParaRPr>
          </a:p>
          <a:p>
            <a:pPr algn="l"/>
            <a:r>
              <a:rPr lang="pt-BR" sz="1800" b="0" i="1" u="none" strike="noStrike" baseline="0" dirty="0">
                <a:solidFill>
                  <a:schemeClr val="tx1"/>
                </a:solidFill>
              </a:rPr>
              <a:t>“Há uma clara relação entre a plataforma política do Executivo e o padrão de atuação da polícia. O governo estadual apresenta, em alguma medida, controle sobre o padrão da letalidade policial, seja de policiais, seja de não policiais.” </a:t>
            </a:r>
            <a:r>
              <a:rPr lang="pt-BR" sz="1200" b="0" i="0" u="none" strike="noStrike" baseline="0" dirty="0">
                <a:solidFill>
                  <a:schemeClr val="tx1"/>
                </a:solidFill>
              </a:rPr>
              <a:t>(NUNES de OLIVEIRA, 2012, pp. 43/44)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470646" y="202759"/>
            <a:ext cx="1130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implementadas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D989F0D-363B-F44A-5476-D3D2FC604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48" t="41135" r="23723" b="44397"/>
          <a:stretch/>
        </p:blipFill>
        <p:spPr>
          <a:xfrm>
            <a:off x="309281" y="1459148"/>
            <a:ext cx="6916366" cy="992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848E2C2-27D2-8BAD-A0CA-D27AEEDDED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86" t="34185" r="29149" b="51347"/>
          <a:stretch/>
        </p:blipFill>
        <p:spPr>
          <a:xfrm>
            <a:off x="309281" y="2868576"/>
            <a:ext cx="6177064" cy="9922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B69C229-48BE-CDB8-8C55-C1D8C6060B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06" t="28653" r="21569" b="56159"/>
          <a:stretch/>
        </p:blipFill>
        <p:spPr>
          <a:xfrm>
            <a:off x="309281" y="4114800"/>
            <a:ext cx="7110919" cy="10416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87F2FB-F6E5-4069-1FB5-19DD1FDBBD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24" t="38125" r="20452" b="46688"/>
          <a:stretch/>
        </p:blipFill>
        <p:spPr>
          <a:xfrm>
            <a:off x="212004" y="5410409"/>
            <a:ext cx="7110920" cy="10416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3BC22C5-2094-D64A-1D61-5E6C8975A8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02" t="56296" r="35772" b="28516"/>
          <a:stretch/>
        </p:blipFill>
        <p:spPr>
          <a:xfrm>
            <a:off x="6812781" y="2743200"/>
            <a:ext cx="4965237" cy="10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470646" y="202759"/>
            <a:ext cx="1130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implementadas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848E2C2-27D2-8BAD-A0CA-D27AEEDDE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41" t="35045" r="32117" b="52265"/>
          <a:stretch/>
        </p:blipFill>
        <p:spPr>
          <a:xfrm>
            <a:off x="223736" y="121466"/>
            <a:ext cx="5262664" cy="80891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E37BB4-81A4-86F6-4F6F-34857FEF40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66" t="24539" r="19973" b="20000"/>
          <a:stretch/>
        </p:blipFill>
        <p:spPr>
          <a:xfrm>
            <a:off x="1215958" y="1905542"/>
            <a:ext cx="7286017" cy="38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7420200" y="202759"/>
            <a:ext cx="4357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PAAPM – Programa de Acompanhamento e Apoio ao Policial Militar 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C1A0D15-F25D-F811-E88A-7C38167EBD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6" t="28653" r="21569" b="56159"/>
          <a:stretch/>
        </p:blipFill>
        <p:spPr>
          <a:xfrm>
            <a:off x="124456" y="5122"/>
            <a:ext cx="7110919" cy="10416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1D795D-B54B-1AD8-C776-84274DC3A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48" t="13181" r="20053" b="39290"/>
          <a:stretch/>
        </p:blipFill>
        <p:spPr>
          <a:xfrm>
            <a:off x="0" y="2872520"/>
            <a:ext cx="7363839" cy="32595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BBCBF91-746B-87B6-BBC5-DEF70ADA1759}"/>
              </a:ext>
            </a:extLst>
          </p:cNvPr>
          <p:cNvSpPr txBox="1"/>
          <p:nvPr/>
        </p:nvSpPr>
        <p:spPr>
          <a:xfrm>
            <a:off x="8677073" y="2626468"/>
            <a:ext cx="304428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PROAR – </a:t>
            </a:r>
            <a:r>
              <a:rPr lang="pt-BR" b="0" i="0" dirty="0">
                <a:effectLst/>
              </a:rPr>
              <a:t>Programa de Acompanhamento de Policiais Envolvidos em Ocorrência de Alto Risco)</a:t>
            </a:r>
            <a:endParaRPr lang="pt-BR" dirty="0"/>
          </a:p>
          <a:p>
            <a:endParaRPr lang="pt-BR" dirty="0"/>
          </a:p>
          <a:p>
            <a:r>
              <a:rPr lang="pt-BR" dirty="0"/>
              <a:t>2000- 2001</a:t>
            </a:r>
          </a:p>
          <a:p>
            <a:endParaRPr lang="pt-BR" dirty="0"/>
          </a:p>
          <a:p>
            <a:r>
              <a:rPr lang="pt-BR" dirty="0"/>
              <a:t>Afastamento da atividade fim (das ruas) por 6 meses</a:t>
            </a:r>
          </a:p>
          <a:p>
            <a:endParaRPr lang="pt-BR" dirty="0"/>
          </a:p>
          <a:p>
            <a:r>
              <a:rPr lang="pt-BR" b="1" i="1" dirty="0"/>
              <a:t>As ações não formais; transferências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60123C35-4D94-D3D4-9A95-4832C9490269}"/>
              </a:ext>
            </a:extLst>
          </p:cNvPr>
          <p:cNvSpPr/>
          <p:nvPr/>
        </p:nvSpPr>
        <p:spPr>
          <a:xfrm rot="9023044">
            <a:off x="6350558" y="21202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43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93E3010-3B54-A6FF-6BBB-B64EBE87D5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4" t="38125" r="20452" b="46688"/>
          <a:stretch/>
        </p:blipFill>
        <p:spPr>
          <a:xfrm>
            <a:off x="134183" y="147925"/>
            <a:ext cx="7110920" cy="10416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795B0F8-6398-FE93-B18A-1A147B8793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25" t="26099" r="20692" b="29362"/>
          <a:stretch/>
        </p:blipFill>
        <p:spPr>
          <a:xfrm>
            <a:off x="309281" y="2140084"/>
            <a:ext cx="7179014" cy="305448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6C2A79-BFB2-974E-2113-D44C063618E6}"/>
              </a:ext>
            </a:extLst>
          </p:cNvPr>
          <p:cNvSpPr txBox="1"/>
          <p:nvPr/>
        </p:nvSpPr>
        <p:spPr>
          <a:xfrm>
            <a:off x="8249056" y="912727"/>
            <a:ext cx="3285383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Ferramenta de uso de força menos letal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PMESP adquiriu 7500 </a:t>
            </a:r>
            <a:r>
              <a:rPr lang="pt-BR" sz="1600" b="0" i="1" u="none" strike="noStrike" dirty="0" err="1">
                <a:solidFill>
                  <a:srgbClr val="000000"/>
                </a:solidFill>
                <a:effectLst/>
              </a:rPr>
              <a:t>tasers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 até maio de 2022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Disseminação por meio de policiais multiplicadores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Nor</a:t>
            </a:r>
            <a:r>
              <a:rPr lang="pt-BR" sz="1600" dirty="0">
                <a:solidFill>
                  <a:srgbClr val="000000"/>
                </a:solidFill>
              </a:rPr>
              <a:t>mativa: definição das 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condições as AIN podem ser utilizadas, a normativa, processos de monitoramento e controle sempre que houver seu uso em ocorrências.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3371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6C2A79-BFB2-974E-2113-D44C063618E6}"/>
              </a:ext>
            </a:extLst>
          </p:cNvPr>
          <p:cNvSpPr txBox="1"/>
          <p:nvPr/>
        </p:nvSpPr>
        <p:spPr>
          <a:xfrm>
            <a:off x="8249056" y="912727"/>
            <a:ext cx="3285383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Implantação cuidadosa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b="0" i="0" u="none" strike="noStrike" dirty="0">
                <a:solidFill>
                  <a:srgbClr val="000000"/>
                </a:solidFill>
                <a:effectLst/>
              </a:rPr>
              <a:t>Estratégias de convencimento interno e externo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Governança interna e parcerias externas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Fluxo de acesso às imagens</a:t>
            </a:r>
          </a:p>
          <a:p>
            <a:endParaRPr lang="pt-BR" sz="1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Definição do tipo de equipamento e trilha de auditoria 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Revisão aleatória de vídeos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Privacidade</a:t>
            </a: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De quem são as imagens?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E7B56BD-E7C7-7373-D7FA-CF55007AF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2" t="56296" r="35772" b="28516"/>
          <a:stretch/>
        </p:blipFill>
        <p:spPr>
          <a:xfrm>
            <a:off x="110248" y="147925"/>
            <a:ext cx="4965237" cy="10416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771EFA0-3FD5-441E-0453-15C101751A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89" t="24114" r="36490" b="31491"/>
          <a:stretch/>
        </p:blipFill>
        <p:spPr>
          <a:xfrm>
            <a:off x="1476250" y="1801105"/>
            <a:ext cx="4619750" cy="39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3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6C2A79-BFB2-974E-2113-D44C063618E6}"/>
              </a:ext>
            </a:extLst>
          </p:cNvPr>
          <p:cNvSpPr txBox="1"/>
          <p:nvPr/>
        </p:nvSpPr>
        <p:spPr>
          <a:xfrm>
            <a:off x="6470177" y="358535"/>
            <a:ext cx="328538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Resultados/consequência da revisão aleatória de vídeos</a:t>
            </a:r>
          </a:p>
          <a:p>
            <a:endParaRPr lang="pt-BR" sz="1600" dirty="0">
              <a:solidFill>
                <a:srgbClr val="0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E7B56BD-E7C7-7373-D7FA-CF55007AF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2" t="56296" r="35772" b="28516"/>
          <a:stretch/>
        </p:blipFill>
        <p:spPr>
          <a:xfrm>
            <a:off x="110248" y="147925"/>
            <a:ext cx="4965237" cy="10416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5A0098B-10BA-D2A8-E720-0B34FFDDEC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24" t="30922" r="20452" b="13309"/>
          <a:stretch/>
        </p:blipFill>
        <p:spPr>
          <a:xfrm>
            <a:off x="1165566" y="2674822"/>
            <a:ext cx="7110921" cy="3824643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7B897E88-9B05-2B1F-4F0B-76450A13C008}"/>
              </a:ext>
            </a:extLst>
          </p:cNvPr>
          <p:cNvSpPr/>
          <p:nvPr/>
        </p:nvSpPr>
        <p:spPr>
          <a:xfrm rot="1412425">
            <a:off x="7656543" y="16964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35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sp>
        <p:nvSpPr>
          <p:cNvPr id="59" name="Retângulo 58"/>
          <p:cNvSpPr/>
          <p:nvPr/>
        </p:nvSpPr>
        <p:spPr>
          <a:xfrm>
            <a:off x="309281" y="147925"/>
            <a:ext cx="161365" cy="756000"/>
          </a:xfrm>
          <a:prstGeom prst="rect">
            <a:avLst/>
          </a:prstGeom>
          <a:solidFill>
            <a:srgbClr val="E07D2C"/>
          </a:solidFill>
          <a:ln>
            <a:solidFill>
              <a:srgbClr val="E07D2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5709058"/>
            <a:ext cx="1689847" cy="11489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E7B56BD-E7C7-7373-D7FA-CF55007AF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2" t="56296" r="35772" b="28516"/>
          <a:stretch/>
        </p:blipFill>
        <p:spPr>
          <a:xfrm>
            <a:off x="110248" y="147925"/>
            <a:ext cx="4965237" cy="10416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8953B29-C278-0C21-7E32-FA3B6AF0E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85" t="19574" r="20772" b="20000"/>
          <a:stretch/>
        </p:blipFill>
        <p:spPr>
          <a:xfrm>
            <a:off x="912028" y="2660514"/>
            <a:ext cx="7149830" cy="414398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AB6E76-744D-1DDC-D273-C15D388C2E84}"/>
              </a:ext>
            </a:extLst>
          </p:cNvPr>
          <p:cNvSpPr txBox="1"/>
          <p:nvPr/>
        </p:nvSpPr>
        <p:spPr>
          <a:xfrm>
            <a:off x="8285056" y="147925"/>
            <a:ext cx="304428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Isolando os efeitos da Câmeras – para que os efeitos sejam duradouros o compromisso com o programa deve se manter “</a:t>
            </a:r>
            <a:r>
              <a:rPr lang="pt-BR" dirty="0" err="1"/>
              <a:t>enforcement</a:t>
            </a:r>
            <a:r>
              <a:rPr lang="pt-BR" dirty="0"/>
              <a:t>” 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xmlns="" id="{D90D6072-CD72-C1C5-E609-AFA1089F6AA5}"/>
              </a:ext>
            </a:extLst>
          </p:cNvPr>
          <p:cNvSpPr/>
          <p:nvPr/>
        </p:nvSpPr>
        <p:spPr>
          <a:xfrm rot="9158477">
            <a:off x="7013643" y="1760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725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40807</TotalTime>
  <Words>2359</Words>
  <Application>Microsoft Office PowerPoint</Application>
  <PresentationFormat>Widescreen</PresentationFormat>
  <Paragraphs>212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Lais</dc:creator>
  <cp:lastModifiedBy>Erivan da Silva Raposo</cp:lastModifiedBy>
  <cp:revision>1808</cp:revision>
  <cp:lastPrinted>2019-03-26T21:25:15Z</cp:lastPrinted>
  <dcterms:created xsi:type="dcterms:W3CDTF">2018-07-20T19:46:32Z</dcterms:created>
  <dcterms:modified xsi:type="dcterms:W3CDTF">2024-09-09T17:54:46Z</dcterms:modified>
</cp:coreProperties>
</file>