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8" r:id="rId3"/>
    <p:sldId id="276" r:id="rId4"/>
    <p:sldId id="275" r:id="rId5"/>
    <p:sldId id="257" r:id="rId6"/>
    <p:sldId id="273" r:id="rId7"/>
    <p:sldId id="259" r:id="rId8"/>
    <p:sldId id="274" r:id="rId9"/>
    <p:sldId id="260" r:id="rId10"/>
    <p:sldId id="261" r:id="rId11"/>
    <p:sldId id="270" r:id="rId12"/>
    <p:sldId id="272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" name="Google Shape;12625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6" name="Google Shape;12626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7" name="Google Shape;12627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28" name="Google Shape;12628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9" name="Google Shape;12629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30" name="Google Shape;12630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" name="Google Shape;127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08" name="Google Shape;127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4" name="Google Shape;128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65" name="Google Shape;1286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866" name="Google Shape;1286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4" name="Google Shape;128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895" name="Google Shape;128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1" name="Google Shape;127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32" name="Google Shape;127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33" name="Google Shape;127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1" name="Google Shape;127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32" name="Google Shape;127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33" name="Google Shape;127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49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4" name="Google Shape;127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15" name="Google Shape;127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16" name="Google Shape;127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1" name="Google Shape;127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32" name="Google Shape;127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33" name="Google Shape;127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23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5" name="Google Shape;127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6" name="Google Shape;127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6009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6" name="Google Shape;127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57" name="Google Shape;127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758" name="Google Shape;1275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2" name="Google Shape;127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3" name="Google Shape;127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8" name="Google Shape;1263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9" name="Google Shape;1263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0" name="Google Shape;1264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1" name="Google Shape;12701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02" name="Google Shape;12702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03" name="Google Shape;1270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04" name="Google Shape;1270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05" name="Google Shape;1270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237571" y="6246546"/>
            <a:ext cx="3448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1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8" name="Google Shape;12648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9" name="Google Shape;12649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50" name="Google Shape;1265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1" name="Google Shape;1265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2" name="Google Shape;1265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4" name="Google Shape;1265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5" name="Google Shape;1265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656" name="Google Shape;1265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7" name="Google Shape;1265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8" name="Google Shape;1265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2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0" name="Google Shape;1266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1" name="Google Shape;1266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62" name="Google Shape;1266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63" name="Google Shape;1266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4" name="Google Shape;1266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5" name="Google Shape;1266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7" name="Google Shape;1266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8" name="Google Shape;1266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69" name="Google Shape;1266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70" name="Google Shape;1267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71" name="Google Shape;1267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72" name="Google Shape;1267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3" name="Google Shape;1267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4" name="Google Shape;1267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6" name="Google Shape;1267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7" name="Google Shape;1267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8" name="Google Shape;1267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9" name="Google Shape;1267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1" name="Google Shape;1268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2" name="Google Shape;1268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683" name="Google Shape;1268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84" name="Google Shape;1268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5" name="Google Shape;1268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6" name="Google Shape;1268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8" name="Google Shape;1268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9" name="Google Shape;1268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690" name="Google Shape;1269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91" name="Google Shape;1269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2" name="Google Shape;1269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3" name="Google Shape;1269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5" name="Google Shape;1269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6" name="Google Shape;12696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97" name="Google Shape;1269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8" name="Google Shape;1269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9" name="Google Shape;1269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2" name="Google Shape;1263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33" name="Google Shape;12633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34" name="Google Shape;12634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35" name="Google Shape;12635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36" name="Google Shape;12636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3.png"/><Relationship Id="rId17" Type="http://schemas.openxmlformats.org/officeDocument/2006/relationships/image" Target="NULL"/><Relationship Id="rId25" Type="http://schemas.microsoft.com/office/2007/relationships/hdphoto" Target="../media/hdphoto1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18.png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NULL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0" name="Google Shape;12710;p13"/>
          <p:cNvPicPr preferRelativeResize="0"/>
          <p:nvPr/>
        </p:nvPicPr>
        <p:blipFill rotWithShape="1">
          <a:blip r:embed="rId3">
            <a:alphaModFix/>
          </a:blip>
          <a:srcRect l="47919" b="1671"/>
          <a:stretch/>
        </p:blipFill>
        <p:spPr>
          <a:xfrm>
            <a:off x="7315200" y="-371"/>
            <a:ext cx="4877412" cy="685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11" name="Google Shape;12711;p13"/>
          <p:cNvSpPr txBox="1"/>
          <p:nvPr/>
        </p:nvSpPr>
        <p:spPr>
          <a:xfrm>
            <a:off x="363982" y="859069"/>
            <a:ext cx="695121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Comissão Nacional para os ODS,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Relatório Nacional Voluntário e a </a:t>
            </a:r>
            <a:r>
              <a:rPr lang="pt-BR" sz="36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Implementação da Agenda </a:t>
            </a:r>
            <a:r>
              <a:rPr lang="pt-BR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2030 </a:t>
            </a:r>
            <a:endParaRPr lang="pt-BR" sz="3600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dos </a:t>
            </a:r>
            <a:r>
              <a:rPr lang="pt-BR" sz="36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ODS</a:t>
            </a:r>
            <a:endParaRPr sz="3600" i="0" u="none" strike="noStrike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Arial"/>
            </a:endParaRPr>
          </a:p>
        </p:txBody>
      </p:sp>
      <p:sp>
        <p:nvSpPr>
          <p:cNvPr id="12712" name="Google Shape;12712;p13"/>
          <p:cNvSpPr/>
          <p:nvPr/>
        </p:nvSpPr>
        <p:spPr>
          <a:xfrm>
            <a:off x="8306616" y="5921018"/>
            <a:ext cx="2878215" cy="771795"/>
          </a:xfrm>
          <a:custGeom>
            <a:avLst/>
            <a:gdLst/>
            <a:ahLst/>
            <a:cxnLst/>
            <a:rect l="l" t="t" r="r" b="b"/>
            <a:pathLst>
              <a:path w="4295843" h="1114505" extrusionOk="0">
                <a:moveTo>
                  <a:pt x="0" y="0"/>
                </a:moveTo>
                <a:lnTo>
                  <a:pt x="4295843" y="0"/>
                </a:lnTo>
                <a:lnTo>
                  <a:pt x="4295843" y="1114506"/>
                </a:lnTo>
                <a:lnTo>
                  <a:pt x="0" y="1114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2711;p13"/>
          <p:cNvSpPr txBox="1"/>
          <p:nvPr/>
        </p:nvSpPr>
        <p:spPr>
          <a:xfrm>
            <a:off x="363982" y="3934499"/>
            <a:ext cx="744836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Raleway"/>
              </a:rPr>
              <a:t>Audiência Pública </a:t>
            </a:r>
            <a:endParaRPr lang="pt-BR" sz="2000" dirty="0" smtClean="0">
              <a:solidFill>
                <a:schemeClr val="tx1"/>
              </a:solidFill>
              <a:latin typeface="Raleway"/>
            </a:endParaRPr>
          </a:p>
          <a:p>
            <a:pPr lvl="0">
              <a:lnSpc>
                <a:spcPct val="150000"/>
              </a:lnSpc>
            </a:pPr>
            <a:r>
              <a:rPr lang="pt-BR" sz="2000" dirty="0" smtClean="0">
                <a:solidFill>
                  <a:schemeClr val="tx1"/>
                </a:solidFill>
                <a:latin typeface="Raleway"/>
              </a:rPr>
              <a:t>Agenda </a:t>
            </a:r>
            <a:r>
              <a:rPr lang="pt-BR" sz="2000" dirty="0">
                <a:solidFill>
                  <a:schemeClr val="tx1"/>
                </a:solidFill>
                <a:latin typeface="Raleway"/>
              </a:rPr>
              <a:t>2030 - Relatório Nacional Voluntário e Relatório </a:t>
            </a:r>
            <a:r>
              <a:rPr lang="pt-BR" sz="2000" dirty="0" smtClean="0">
                <a:solidFill>
                  <a:schemeClr val="tx1"/>
                </a:solidFill>
                <a:latin typeface="Raleway"/>
              </a:rPr>
              <a:t>Luz</a:t>
            </a:r>
          </a:p>
          <a:p>
            <a:pPr lvl="0">
              <a:lnSpc>
                <a:spcPct val="150000"/>
              </a:lnSpc>
            </a:pPr>
            <a:r>
              <a:rPr lang="pt-BR" sz="2000" dirty="0" smtClean="0">
                <a:solidFill>
                  <a:schemeClr val="tx1"/>
                </a:solidFill>
                <a:latin typeface="Raleway"/>
              </a:rPr>
              <a:t>22 </a:t>
            </a:r>
            <a:r>
              <a:rPr lang="pt-BR" sz="2000" dirty="0">
                <a:solidFill>
                  <a:schemeClr val="tx1"/>
                </a:solidFill>
                <a:latin typeface="Raleway"/>
              </a:rPr>
              <a:t>de outubro de 2024, de 10h às </a:t>
            </a:r>
            <a:r>
              <a:rPr lang="pt-BR" sz="2000" dirty="0" smtClean="0">
                <a:solidFill>
                  <a:schemeClr val="tx1"/>
                </a:solidFill>
                <a:latin typeface="Raleway"/>
              </a:rPr>
              <a:t>12h</a:t>
            </a:r>
          </a:p>
          <a:p>
            <a:pPr lvl="0">
              <a:lnSpc>
                <a:spcPct val="150000"/>
              </a:lnSpc>
            </a:pPr>
            <a:r>
              <a:rPr lang="pt-BR" sz="2000" dirty="0" smtClean="0">
                <a:solidFill>
                  <a:schemeClr val="tx1"/>
                </a:solidFill>
                <a:latin typeface="Raleway"/>
              </a:rPr>
              <a:t>Anexo </a:t>
            </a:r>
            <a:r>
              <a:rPr lang="pt-BR" sz="2000" dirty="0">
                <a:solidFill>
                  <a:schemeClr val="tx1"/>
                </a:solidFill>
                <a:latin typeface="Raleway"/>
              </a:rPr>
              <a:t>II, Plenário 03 - Câmara dos Deputados</a:t>
            </a:r>
            <a:endParaRPr sz="2000" i="0" u="none" strike="noStrike" cap="none" dirty="0">
              <a:solidFill>
                <a:schemeClr val="tx1"/>
              </a:solidFill>
              <a:latin typeface="Raleway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5" name="Google Shape;12775;p18"/>
          <p:cNvGrpSpPr/>
          <p:nvPr/>
        </p:nvGrpSpPr>
        <p:grpSpPr>
          <a:xfrm>
            <a:off x="304161" y="295734"/>
            <a:ext cx="4954193" cy="1144900"/>
            <a:chOff x="-343141" y="163070"/>
            <a:chExt cx="6424838" cy="2365496"/>
          </a:xfrm>
        </p:grpSpPr>
        <p:sp>
          <p:nvSpPr>
            <p:cNvPr id="12776" name="Google Shape;12776;p18"/>
            <p:cNvSpPr/>
            <p:nvPr/>
          </p:nvSpPr>
          <p:spPr>
            <a:xfrm>
              <a:off x="-343141" y="163070"/>
              <a:ext cx="6424838" cy="2365496"/>
            </a:xfrm>
            <a:custGeom>
              <a:avLst/>
              <a:gdLst/>
              <a:ahLst/>
              <a:cxnLst/>
              <a:rect l="l" t="t" r="r" b="b"/>
              <a:pathLst>
                <a:path w="2705195" h="671539" extrusionOk="0">
                  <a:moveTo>
                    <a:pt x="2580735" y="671539"/>
                  </a:moveTo>
                  <a:lnTo>
                    <a:pt x="124460" y="671539"/>
                  </a:lnTo>
                  <a:cubicBezTo>
                    <a:pt x="55880" y="671539"/>
                    <a:pt x="0" y="615659"/>
                    <a:pt x="0" y="547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0735" y="0"/>
                  </a:lnTo>
                  <a:cubicBezTo>
                    <a:pt x="2649315" y="0"/>
                    <a:pt x="2705195" y="55880"/>
                    <a:pt x="2705195" y="124460"/>
                  </a:cubicBezTo>
                  <a:lnTo>
                    <a:pt x="2705195" y="547079"/>
                  </a:lnTo>
                  <a:cubicBezTo>
                    <a:pt x="2705195" y="615659"/>
                    <a:pt x="2649315" y="671539"/>
                    <a:pt x="2580735" y="671539"/>
                  </a:cubicBezTo>
                  <a:close/>
                </a:path>
              </a:pathLst>
            </a:custGeom>
            <a:solidFill>
              <a:srgbClr val="FF5F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7" name="Google Shape;12777;p18"/>
            <p:cNvSpPr txBox="1"/>
            <p:nvPr/>
          </p:nvSpPr>
          <p:spPr>
            <a:xfrm>
              <a:off x="200035" y="424887"/>
              <a:ext cx="5319900" cy="20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/>
              <a:r>
                <a:rPr lang="pt-BR" sz="3200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Metas ODS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Brasil 2024</a:t>
              </a:r>
              <a:endParaRPr sz="3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778" name="Google Shape;127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7140" y="1782718"/>
            <a:ext cx="6170341" cy="40696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79" name="Google Shape;12779;p18"/>
          <p:cNvSpPr txBox="1"/>
          <p:nvPr/>
        </p:nvSpPr>
        <p:spPr>
          <a:xfrm>
            <a:off x="9186134" y="3232744"/>
            <a:ext cx="2667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169 </a:t>
            </a:r>
            <a:r>
              <a:rPr lang="pt-BR" sz="3200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metas</a:t>
            </a:r>
            <a:endParaRPr sz="3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80" name="Google Shape;127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63009"/>
            <a:ext cx="12191999" cy="932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8" name="Google Shape;12868;p27"/>
          <p:cNvSpPr/>
          <p:nvPr/>
        </p:nvSpPr>
        <p:spPr>
          <a:xfrm>
            <a:off x="2734493" y="134009"/>
            <a:ext cx="6104700" cy="3436500"/>
          </a:xfrm>
          <a:prstGeom prst="rect">
            <a:avLst/>
          </a:prstGeom>
          <a:solidFill>
            <a:srgbClr val="3E7F45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9" name="Google Shape;12869;p27"/>
          <p:cNvSpPr/>
          <p:nvPr/>
        </p:nvSpPr>
        <p:spPr>
          <a:xfrm>
            <a:off x="0" y="0"/>
            <a:ext cx="2734500" cy="35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0" name="Google Shape;12870;p27"/>
          <p:cNvSpPr/>
          <p:nvPr/>
        </p:nvSpPr>
        <p:spPr>
          <a:xfrm>
            <a:off x="5469622" y="3573039"/>
            <a:ext cx="6722400" cy="3128400"/>
          </a:xfrm>
          <a:prstGeom prst="rect">
            <a:avLst/>
          </a:prstGeom>
          <a:solidFill>
            <a:srgbClr val="E9222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1" name="Google Shape;12871;p27"/>
          <p:cNvSpPr txBox="1"/>
          <p:nvPr/>
        </p:nvSpPr>
        <p:spPr>
          <a:xfrm>
            <a:off x="26126" y="589557"/>
            <a:ext cx="26823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sym typeface="Arial"/>
              </a:rPr>
              <a:t>Principais compromissos do Brasil</a:t>
            </a:r>
            <a:endParaRPr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sym typeface="Arial"/>
              </a:rPr>
              <a:t> com os ODS</a:t>
            </a:r>
            <a:endParaRPr sz="3200" dirty="0"/>
          </a:p>
        </p:txBody>
      </p:sp>
      <p:pic>
        <p:nvPicPr>
          <p:cNvPr id="12872" name="Google Shape;12872;p27"/>
          <p:cNvPicPr preferRelativeResize="0"/>
          <p:nvPr/>
        </p:nvPicPr>
        <p:blipFill rotWithShape="1">
          <a:blip r:embed="rId3">
            <a:alphaModFix/>
          </a:blip>
          <a:srcRect l="18051" t="2216" r="18677" b="1435"/>
          <a:stretch/>
        </p:blipFill>
        <p:spPr>
          <a:xfrm>
            <a:off x="8830811" y="142398"/>
            <a:ext cx="33528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3" name="Google Shape;12873;p27"/>
          <p:cNvSpPr/>
          <p:nvPr/>
        </p:nvSpPr>
        <p:spPr>
          <a:xfrm>
            <a:off x="2734492" y="140383"/>
            <a:ext cx="6122400" cy="3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Temas </a:t>
            </a:r>
            <a:r>
              <a:rPr lang="pt-BR" sz="2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prioritários</a:t>
            </a:r>
            <a:r>
              <a:rPr lang="pt-BR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❖"/>
            </a:pP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Luta contra fome, </a:t>
            </a:r>
            <a:r>
              <a:rPr lang="pt-BR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pobreza e 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desigualdades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❖"/>
            </a:pP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Luta contra </a:t>
            </a:r>
            <a:r>
              <a:rPr lang="pt-BR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emergências 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climáticas e </a:t>
            </a:r>
            <a:r>
              <a:rPr lang="pt-BR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preservação 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dos biomas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❖"/>
            </a:pP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Transição energética justa e sustentável da </a:t>
            </a:r>
            <a:r>
              <a:rPr lang="pt-BR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Amazônia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❖"/>
            </a:pP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Defesa da democracia, </a:t>
            </a:r>
            <a:r>
              <a:rPr lang="pt-BR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igualdade racial e trabalho 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digno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4" name="Google Shape;12874;p27"/>
          <p:cNvSpPr/>
          <p:nvPr/>
        </p:nvSpPr>
        <p:spPr>
          <a:xfrm>
            <a:off x="10032925" y="86748"/>
            <a:ext cx="2008307" cy="493168"/>
          </a:xfrm>
          <a:custGeom>
            <a:avLst/>
            <a:gdLst/>
            <a:ahLst/>
            <a:cxnLst/>
            <a:rect l="l" t="t" r="r" b="b"/>
            <a:pathLst>
              <a:path w="4295843" h="1114505" extrusionOk="0">
                <a:moveTo>
                  <a:pt x="0" y="0"/>
                </a:moveTo>
                <a:lnTo>
                  <a:pt x="4295843" y="0"/>
                </a:lnTo>
                <a:lnTo>
                  <a:pt x="4295843" y="1114506"/>
                </a:lnTo>
                <a:lnTo>
                  <a:pt x="0" y="1114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75" name="Google Shape;1287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96" y="3938499"/>
            <a:ext cx="5127742" cy="2738197"/>
          </a:xfrm>
          <a:prstGeom prst="rect">
            <a:avLst/>
          </a:prstGeom>
          <a:noFill/>
          <a:ln>
            <a:noFill/>
          </a:ln>
        </p:spPr>
      </p:pic>
      <p:sp>
        <p:nvSpPr>
          <p:cNvPr id="12876" name="Google Shape;12876;p27"/>
          <p:cNvSpPr/>
          <p:nvPr/>
        </p:nvSpPr>
        <p:spPr>
          <a:xfrm>
            <a:off x="5469622" y="3674129"/>
            <a:ext cx="67140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Visão de Futuro: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❖"/>
            </a:pP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Fortalecer a </a:t>
            </a:r>
            <a:r>
              <a:rPr lang="pt-BR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governança da </a:t>
            </a: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 2030 </a:t>
            </a:r>
            <a:r>
              <a:rPr lang="pt-BR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país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❖"/>
            </a:pP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Aprimorar o sistema de monitoramento das metas e a construção dos indicadores consoante o contexto brasileiro</a:t>
            </a:r>
            <a:endParaRPr sz="1200"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❖"/>
            </a:pP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Promover a territorialização dos ODS pelo reconhecimento e fortalecimento das boas práticas locais e da sociedade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❖"/>
            </a:pP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Garantir recursos suficientes a continuidade da Agenda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7" name="Google Shape;12897;p29"/>
          <p:cNvGrpSpPr/>
          <p:nvPr/>
        </p:nvGrpSpPr>
        <p:grpSpPr>
          <a:xfrm>
            <a:off x="0" y="-27"/>
            <a:ext cx="12192610" cy="6858370"/>
            <a:chOff x="0" y="-40"/>
            <a:chExt cx="18288000" cy="10287041"/>
          </a:xfrm>
        </p:grpSpPr>
        <p:pic>
          <p:nvPicPr>
            <p:cNvPr id="12898" name="Google Shape;12898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40"/>
              <a:ext cx="18288000" cy="10287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99" name="Google Shape;12899;p29"/>
            <p:cNvSpPr/>
            <p:nvPr/>
          </p:nvSpPr>
          <p:spPr>
            <a:xfrm>
              <a:off x="8033161" y="6362700"/>
              <a:ext cx="4285103" cy="1114505"/>
            </a:xfrm>
            <a:custGeom>
              <a:avLst/>
              <a:gdLst/>
              <a:ahLst/>
              <a:cxnLst/>
              <a:rect l="l" t="t" r="r" b="b"/>
              <a:pathLst>
                <a:path w="4295843" h="1114505" extrusionOk="0">
                  <a:moveTo>
                    <a:pt x="0" y="0"/>
                  </a:moveTo>
                  <a:lnTo>
                    <a:pt x="4295843" y="0"/>
                  </a:lnTo>
                  <a:lnTo>
                    <a:pt x="4295843" y="1114506"/>
                  </a:lnTo>
                  <a:lnTo>
                    <a:pt x="0" y="11145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00" name="Google Shape;12900;p29"/>
          <p:cNvSpPr txBox="1"/>
          <p:nvPr/>
        </p:nvSpPr>
        <p:spPr>
          <a:xfrm>
            <a:off x="4932947" y="2117558"/>
            <a:ext cx="44583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Obrigado!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Thiago Gehre Galvao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Thiago.galvao@presidencia.gov.br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5" name="Google Shape;12735;p15"/>
          <p:cNvSpPr/>
          <p:nvPr/>
        </p:nvSpPr>
        <p:spPr>
          <a:xfrm>
            <a:off x="8151460" y="3162394"/>
            <a:ext cx="4040540" cy="37058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6" name="Google Shape;12736;p15"/>
          <p:cNvSpPr/>
          <p:nvPr/>
        </p:nvSpPr>
        <p:spPr>
          <a:xfrm>
            <a:off x="0" y="0"/>
            <a:ext cx="3776100" cy="686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7" name="Google Shape;12737;p15"/>
          <p:cNvSpPr/>
          <p:nvPr/>
        </p:nvSpPr>
        <p:spPr>
          <a:xfrm>
            <a:off x="3569631" y="-10322"/>
            <a:ext cx="3296684" cy="3172715"/>
          </a:xfrm>
          <a:prstGeom prst="rect">
            <a:avLst/>
          </a:prstGeom>
          <a:solidFill>
            <a:srgbClr val="FBC208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259080" lvl="1">
              <a:lnSpc>
                <a:spcPts val="4800"/>
              </a:lnSpc>
            </a:pPr>
            <a:r>
              <a:rPr lang="en-US" sz="20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Decreto</a:t>
            </a:r>
            <a:r>
              <a:rPr lang="en-US" sz="20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n° 11.704/2023</a:t>
            </a:r>
          </a:p>
          <a:p>
            <a:pPr marL="259080" lvl="1">
              <a:lnSpc>
                <a:spcPts val="4800"/>
              </a:lnSpc>
            </a:pPr>
            <a:r>
              <a:rPr lang="en-US" sz="20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Colegiado</a:t>
            </a:r>
            <a:r>
              <a:rPr lang="en-US" sz="20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0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consultivo</a:t>
            </a:r>
            <a:r>
              <a:rPr lang="en-US" sz="20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e de </a:t>
            </a:r>
            <a:r>
              <a:rPr lang="en-US" sz="20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natureza</a:t>
            </a:r>
            <a:r>
              <a:rPr lang="en-US" sz="20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0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paritária</a:t>
            </a:r>
            <a:r>
              <a:rPr lang="en-US" sz="20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(GOV e OSC)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8" name="Google Shape;12738;p15"/>
          <p:cNvSpPr txBox="1"/>
          <p:nvPr/>
        </p:nvSpPr>
        <p:spPr>
          <a:xfrm>
            <a:off x="107463" y="124979"/>
            <a:ext cx="3383100" cy="288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>
                <a:solidFill>
                  <a:srgbClr val="385623"/>
                </a:solidFill>
                <a:sym typeface="Arial"/>
              </a:rPr>
              <a:t>Comissão Nacional para os ODS</a:t>
            </a:r>
          </a:p>
          <a:p>
            <a:pPr marL="0" marR="0" lvl="0" indent="0" algn="ctr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>
                <a:solidFill>
                  <a:srgbClr val="385623"/>
                </a:solidFill>
              </a:rPr>
              <a:t>(CNODS)</a:t>
            </a:r>
            <a:endParaRPr lang="pt-BR" sz="4000" dirty="0" smtClean="0">
              <a:solidFill>
                <a:srgbClr val="385623"/>
              </a:solidFill>
              <a:sym typeface="Arial"/>
            </a:endParaRPr>
          </a:p>
        </p:txBody>
      </p:sp>
      <p:sp>
        <p:nvSpPr>
          <p:cNvPr id="12741" name="Google Shape;12741;p15"/>
          <p:cNvSpPr txBox="1"/>
          <p:nvPr/>
        </p:nvSpPr>
        <p:spPr>
          <a:xfrm>
            <a:off x="8151460" y="3319019"/>
            <a:ext cx="3844382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9080" lvl="1" algn="ctr">
              <a:lnSpc>
                <a:spcPts val="4800"/>
              </a:lnSpc>
            </a:pPr>
            <a:r>
              <a:rPr lang="en-US" sz="18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Composição</a:t>
            </a:r>
            <a:endParaRPr lang="en-US" sz="1600" spc="-36" dirty="0" smtClean="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259080" lvl="1" algn="ctr"/>
            <a:endParaRPr lang="en-US" sz="1600" spc="-36" dirty="0" smtClean="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259080" lvl="1"/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42 </a:t>
            </a:r>
            <a:r>
              <a:rPr lang="en-US" sz="16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representantes</a:t>
            </a:r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de </a:t>
            </a:r>
            <a:r>
              <a:rPr lang="en-US" sz="16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governo</a:t>
            </a:r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marL="259080" lvl="1"/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+ </a:t>
            </a:r>
          </a:p>
          <a:p>
            <a:pPr marL="259080" lvl="1"/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42 </a:t>
            </a:r>
            <a:r>
              <a:rPr lang="en-US" sz="16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representantes</a:t>
            </a:r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da </a:t>
            </a:r>
            <a:r>
              <a:rPr lang="en-US" sz="16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sociedade</a:t>
            </a:r>
            <a:r>
              <a:rPr lang="en-US" sz="1600" b="1" spc="-36" dirty="0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16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civil</a:t>
            </a:r>
          </a:p>
          <a:p>
            <a:pPr marL="259080" lvl="1">
              <a:lnSpc>
                <a:spcPts val="4800"/>
              </a:lnSpc>
            </a:pPr>
            <a:r>
              <a:rPr lang="en-US" sz="16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Mesa </a:t>
            </a:r>
            <a:r>
              <a:rPr lang="en-US" sz="16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Diretora</a:t>
            </a:r>
            <a:r>
              <a:rPr lang="en-US" sz="16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16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Paritária</a:t>
            </a:r>
            <a:endParaRPr lang="en-US" sz="1600" b="1" spc="-36" dirty="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259080" lvl="1">
              <a:lnSpc>
                <a:spcPts val="4800"/>
              </a:lnSpc>
            </a:pPr>
            <a:r>
              <a:rPr lang="en-US" sz="1600" b="1" spc="-36" dirty="0" err="1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Assessoramento</a:t>
            </a:r>
            <a:r>
              <a:rPr lang="en-US" sz="1600" b="1" spc="-36" dirty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1600" b="1" spc="-36" dirty="0" err="1" smtClean="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Técnico</a:t>
            </a:r>
            <a:endParaRPr lang="en-US" sz="1600" b="1" spc="-36" dirty="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1" name="Google Shape;146;p21"/>
          <p:cNvPicPr preferRelativeResize="0"/>
          <p:nvPr/>
        </p:nvPicPr>
        <p:blipFill rotWithShape="1">
          <a:blip r:embed="rId3">
            <a:alphaModFix/>
          </a:blip>
          <a:srcRect t="5386" b="8958"/>
          <a:stretch/>
        </p:blipFill>
        <p:spPr>
          <a:xfrm>
            <a:off x="6866314" y="-10323"/>
            <a:ext cx="5325685" cy="31727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35"/>
          <p:cNvSpPr txBox="1"/>
          <p:nvPr/>
        </p:nvSpPr>
        <p:spPr>
          <a:xfrm>
            <a:off x="12141661" y="1871809"/>
            <a:ext cx="5117639" cy="65900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553"/>
              </a:lnSpc>
              <a:spcBef>
                <a:spcPct val="0"/>
              </a:spcBef>
            </a:pPr>
            <a:endParaRPr/>
          </a:p>
        </p:txBody>
      </p:sp>
      <p:pic>
        <p:nvPicPr>
          <p:cNvPr id="1026" name="Picture 2" descr="Apres. RNV sociedade civ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9"/>
          <a:stretch/>
        </p:blipFill>
        <p:spPr bwMode="auto">
          <a:xfrm>
            <a:off x="133" y="3162394"/>
            <a:ext cx="8151461" cy="37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6" name="Google Shape;12736;p15"/>
          <p:cNvSpPr/>
          <p:nvPr/>
        </p:nvSpPr>
        <p:spPr>
          <a:xfrm>
            <a:off x="0" y="0"/>
            <a:ext cx="3776100" cy="686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0" name="Google Shape;12740;p15"/>
          <p:cNvSpPr/>
          <p:nvPr/>
        </p:nvSpPr>
        <p:spPr>
          <a:xfrm>
            <a:off x="10041189" y="122409"/>
            <a:ext cx="2008307" cy="493168"/>
          </a:xfrm>
          <a:custGeom>
            <a:avLst/>
            <a:gdLst/>
            <a:ahLst/>
            <a:cxnLst/>
            <a:rect l="l" t="t" r="r" b="b"/>
            <a:pathLst>
              <a:path w="4295843" h="1114505" extrusionOk="0">
                <a:moveTo>
                  <a:pt x="0" y="0"/>
                </a:moveTo>
                <a:lnTo>
                  <a:pt x="4295843" y="0"/>
                </a:lnTo>
                <a:lnTo>
                  <a:pt x="4295843" y="1114506"/>
                </a:lnTo>
                <a:lnTo>
                  <a:pt x="0" y="1114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35"/>
          <p:cNvSpPr txBox="1"/>
          <p:nvPr/>
        </p:nvSpPr>
        <p:spPr>
          <a:xfrm>
            <a:off x="12141661" y="1871809"/>
            <a:ext cx="5117639" cy="65900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553"/>
              </a:lnSpc>
              <a:spcBef>
                <a:spcPct val="0"/>
              </a:spcBef>
            </a:pP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/>
          <a:stretch/>
        </p:blipFill>
        <p:spPr>
          <a:xfrm>
            <a:off x="1888050" y="1127219"/>
            <a:ext cx="8719383" cy="5621359"/>
          </a:xfrm>
          <a:prstGeom prst="rect">
            <a:avLst/>
          </a:prstGeom>
        </p:spPr>
      </p:pic>
      <p:sp>
        <p:nvSpPr>
          <p:cNvPr id="12" name="Google Shape;12738;p15"/>
          <p:cNvSpPr txBox="1"/>
          <p:nvPr/>
        </p:nvSpPr>
        <p:spPr>
          <a:xfrm>
            <a:off x="212735" y="287400"/>
            <a:ext cx="9248136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>
                <a:solidFill>
                  <a:srgbClr val="385623"/>
                </a:solidFill>
                <a:sym typeface="Arial"/>
              </a:rPr>
              <a:t>Governança da Agenda 2030 no Brasil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2316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69461" y="4691861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3" name="Freeform 3"/>
          <p:cNvSpPr/>
          <p:nvPr/>
        </p:nvSpPr>
        <p:spPr>
          <a:xfrm>
            <a:off x="11469461" y="5414401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469461" y="6136940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5" name="Freeform 5"/>
          <p:cNvSpPr/>
          <p:nvPr/>
        </p:nvSpPr>
        <p:spPr>
          <a:xfrm>
            <a:off x="10746922" y="3969322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6" name="Freeform 6"/>
          <p:cNvSpPr/>
          <p:nvPr/>
        </p:nvSpPr>
        <p:spPr>
          <a:xfrm>
            <a:off x="10746922" y="4691861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7" name="Freeform 7"/>
          <p:cNvSpPr/>
          <p:nvPr/>
        </p:nvSpPr>
        <p:spPr>
          <a:xfrm rot="5400000">
            <a:off x="10024383" y="5414401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8" name="Freeform 8"/>
          <p:cNvSpPr/>
          <p:nvPr/>
        </p:nvSpPr>
        <p:spPr>
          <a:xfrm rot="-10800000">
            <a:off x="10746922" y="6136940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9" name="Freeform 9"/>
          <p:cNvSpPr/>
          <p:nvPr/>
        </p:nvSpPr>
        <p:spPr>
          <a:xfrm rot="-10800000" flipH="1" flipV="1">
            <a:off x="10024383" y="6136940"/>
            <a:ext cx="722539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11" name="Freeform 11"/>
          <p:cNvSpPr/>
          <p:nvPr/>
        </p:nvSpPr>
        <p:spPr>
          <a:xfrm>
            <a:off x="2612743" y="2354950"/>
            <a:ext cx="1905776" cy="1641350"/>
          </a:xfrm>
          <a:custGeom>
            <a:avLst/>
            <a:gdLst/>
            <a:ahLst/>
            <a:cxnLst/>
            <a:rect l="l" t="t" r="r" b="b"/>
            <a:pathLst>
              <a:path w="2858664" h="2462025">
                <a:moveTo>
                  <a:pt x="0" y="0"/>
                </a:moveTo>
                <a:lnTo>
                  <a:pt x="2858664" y="0"/>
                </a:lnTo>
                <a:lnTo>
                  <a:pt x="2858664" y="2462024"/>
                </a:lnTo>
                <a:lnTo>
                  <a:pt x="0" y="2462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12" name="Freeform 12"/>
          <p:cNvSpPr/>
          <p:nvPr/>
        </p:nvSpPr>
        <p:spPr>
          <a:xfrm>
            <a:off x="6649167" y="2239798"/>
            <a:ext cx="1567405" cy="1410665"/>
          </a:xfrm>
          <a:custGeom>
            <a:avLst/>
            <a:gdLst/>
            <a:ahLst/>
            <a:cxnLst/>
            <a:rect l="l" t="t" r="r" b="b"/>
            <a:pathLst>
              <a:path w="2351108" h="2115997">
                <a:moveTo>
                  <a:pt x="0" y="0"/>
                </a:moveTo>
                <a:lnTo>
                  <a:pt x="2351108" y="0"/>
                </a:lnTo>
                <a:lnTo>
                  <a:pt x="2351108" y="2115998"/>
                </a:lnTo>
                <a:lnTo>
                  <a:pt x="0" y="21159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13" name="Freeform 13"/>
          <p:cNvSpPr/>
          <p:nvPr/>
        </p:nvSpPr>
        <p:spPr>
          <a:xfrm>
            <a:off x="4723813" y="3932330"/>
            <a:ext cx="1550063" cy="1519061"/>
          </a:xfrm>
          <a:custGeom>
            <a:avLst/>
            <a:gdLst/>
            <a:ahLst/>
            <a:cxnLst/>
            <a:rect l="l" t="t" r="r" b="b"/>
            <a:pathLst>
              <a:path w="2325094" h="2278592">
                <a:moveTo>
                  <a:pt x="0" y="0"/>
                </a:moveTo>
                <a:lnTo>
                  <a:pt x="2325093" y="0"/>
                </a:lnTo>
                <a:lnTo>
                  <a:pt x="2325093" y="2278592"/>
                </a:lnTo>
                <a:lnTo>
                  <a:pt x="0" y="2278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14" name="Freeform 14"/>
          <p:cNvSpPr/>
          <p:nvPr/>
        </p:nvSpPr>
        <p:spPr>
          <a:xfrm rot="-10800000">
            <a:off x="549687" y="3650463"/>
            <a:ext cx="1846136" cy="1709983"/>
          </a:xfrm>
          <a:custGeom>
            <a:avLst/>
            <a:gdLst/>
            <a:ahLst/>
            <a:cxnLst/>
            <a:rect l="l" t="t" r="r" b="b"/>
            <a:pathLst>
              <a:path w="2769204" h="2564975">
                <a:moveTo>
                  <a:pt x="0" y="0"/>
                </a:moveTo>
                <a:lnTo>
                  <a:pt x="2769203" y="0"/>
                </a:lnTo>
                <a:lnTo>
                  <a:pt x="2769203" y="2564974"/>
                </a:lnTo>
                <a:lnTo>
                  <a:pt x="0" y="25649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16" name="Freeform 16"/>
          <p:cNvSpPr/>
          <p:nvPr/>
        </p:nvSpPr>
        <p:spPr>
          <a:xfrm>
            <a:off x="7917652" y="3996299"/>
            <a:ext cx="1530237" cy="1391124"/>
          </a:xfrm>
          <a:custGeom>
            <a:avLst/>
            <a:gdLst/>
            <a:ahLst/>
            <a:cxnLst/>
            <a:rect l="l" t="t" r="r" b="b"/>
            <a:pathLst>
              <a:path w="2295355" h="2086686">
                <a:moveTo>
                  <a:pt x="0" y="0"/>
                </a:moveTo>
                <a:lnTo>
                  <a:pt x="2295354" y="0"/>
                </a:lnTo>
                <a:lnTo>
                  <a:pt x="2295354" y="2086686"/>
                </a:lnTo>
                <a:lnTo>
                  <a:pt x="0" y="20866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933"/>
          </a:p>
        </p:txBody>
      </p:sp>
      <p:sp>
        <p:nvSpPr>
          <p:cNvPr id="17" name="TextBox 17"/>
          <p:cNvSpPr txBox="1"/>
          <p:nvPr/>
        </p:nvSpPr>
        <p:spPr>
          <a:xfrm>
            <a:off x="6187306" y="1612000"/>
            <a:ext cx="234725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1666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Localização e Territorialização</a:t>
            </a:r>
          </a:p>
          <a:p>
            <a:pPr algn="ctr">
              <a:lnSpc>
                <a:spcPts val="1999"/>
              </a:lnSpc>
              <a:spcBef>
                <a:spcPct val="0"/>
              </a:spcBef>
            </a:pPr>
            <a:endParaRPr lang="en-US" sz="1666">
              <a:solidFill>
                <a:srgbClr val="0037AA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82235" y="5502336"/>
            <a:ext cx="233703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666" b="1" dirty="0" err="1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Povos</a:t>
            </a:r>
            <a:r>
              <a:rPr lang="en-US" sz="1666" b="1" dirty="0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 e </a:t>
            </a:r>
            <a:r>
              <a:rPr lang="en-US" sz="1666" b="1" dirty="0" err="1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Comunidades</a:t>
            </a:r>
            <a:r>
              <a:rPr lang="en-US" sz="1666" b="1" dirty="0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666" b="1" dirty="0" err="1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Tradicionais</a:t>
            </a:r>
            <a:r>
              <a:rPr lang="en-US" sz="1666" b="1" dirty="0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 e </a:t>
            </a:r>
          </a:p>
          <a:p>
            <a:pPr algn="ctr">
              <a:lnSpc>
                <a:spcPts val="1999"/>
              </a:lnSpc>
            </a:pPr>
            <a:r>
              <a:rPr lang="en-US" sz="1666" b="1" dirty="0" err="1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Povos</a:t>
            </a:r>
            <a:r>
              <a:rPr lang="en-US" sz="1666" b="1" dirty="0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1666" b="1" dirty="0" err="1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Indígenas</a:t>
            </a:r>
            <a:endParaRPr lang="en-US" sz="1666" b="1" dirty="0">
              <a:solidFill>
                <a:srgbClr val="0037AA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392002" y="1488174"/>
            <a:ext cx="2347257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1666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Inclusão, Diversidade e Desenvolvimento Sustentável</a:t>
            </a:r>
          </a:p>
          <a:p>
            <a:pPr algn="ctr">
              <a:lnSpc>
                <a:spcPts val="1999"/>
              </a:lnSpc>
              <a:spcBef>
                <a:spcPct val="0"/>
              </a:spcBef>
            </a:pPr>
            <a:endParaRPr lang="en-US" sz="1666">
              <a:solidFill>
                <a:srgbClr val="0037AA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325216" y="5502336"/>
            <a:ext cx="234725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1666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Mobilização, Disseminação e Conscientização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60934" y="5502336"/>
            <a:ext cx="2643673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1666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Estratégias, Parcerias, Meios de Implementação e Financiamento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17074" y="1735824"/>
            <a:ext cx="2347257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1666" b="1" dirty="0">
                <a:solidFill>
                  <a:srgbClr val="0037AA"/>
                </a:solidFill>
                <a:latin typeface="DM Sans Bold"/>
                <a:ea typeface="DM Sans Bold"/>
                <a:cs typeface="DM Sans Bold"/>
                <a:sym typeface="DM Sans Bold"/>
              </a:rPr>
              <a:t>ODS 18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42268" y="88025"/>
            <a:ext cx="3608403" cy="546491"/>
            <a:chOff x="0" y="0"/>
            <a:chExt cx="7216806" cy="1092983"/>
          </a:xfrm>
        </p:grpSpPr>
        <p:sp>
          <p:nvSpPr>
            <p:cNvPr id="24" name="Freeform 24"/>
            <p:cNvSpPr/>
            <p:nvPr/>
          </p:nvSpPr>
          <p:spPr>
            <a:xfrm>
              <a:off x="0" y="204776"/>
              <a:ext cx="3018080" cy="683430"/>
            </a:xfrm>
            <a:custGeom>
              <a:avLst/>
              <a:gdLst/>
              <a:ahLst/>
              <a:cxnLst/>
              <a:rect l="l" t="t" r="r" b="b"/>
              <a:pathLst>
                <a:path w="3018080" h="683430">
                  <a:moveTo>
                    <a:pt x="0" y="0"/>
                  </a:moveTo>
                  <a:lnTo>
                    <a:pt x="3018080" y="0"/>
                  </a:lnTo>
                  <a:lnTo>
                    <a:pt x="3018080" y="683431"/>
                  </a:lnTo>
                  <a:lnTo>
                    <a:pt x="0" y="68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61694" r="-577" b="-60384"/>
              </a:stretch>
            </a:blipFill>
          </p:spPr>
          <p:txBody>
            <a:bodyPr/>
            <a:lstStyle/>
            <a:p>
              <a:endParaRPr lang="pt-BR" sz="933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018080" y="0"/>
              <a:ext cx="4198726" cy="1092983"/>
            </a:xfrm>
            <a:custGeom>
              <a:avLst/>
              <a:gdLst/>
              <a:ahLst/>
              <a:cxnLst/>
              <a:rect l="l" t="t" r="r" b="b"/>
              <a:pathLst>
                <a:path w="4198726" h="1092983">
                  <a:moveTo>
                    <a:pt x="0" y="0"/>
                  </a:moveTo>
                  <a:lnTo>
                    <a:pt x="4198726" y="0"/>
                  </a:lnTo>
                  <a:lnTo>
                    <a:pt x="4198726" y="1092983"/>
                  </a:lnTo>
                  <a:lnTo>
                    <a:pt x="0" y="1092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pt-BR" sz="933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78976" y="437754"/>
            <a:ext cx="789048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</a:pPr>
            <a:r>
              <a:rPr lang="en-US" sz="4000" dirty="0" err="1" smtClean="0">
                <a:solidFill>
                  <a:srgbClr val="0037AA"/>
                </a:solidFill>
                <a:latin typeface="Lovelo"/>
                <a:ea typeface="Lovelo"/>
                <a:cs typeface="Lovelo"/>
                <a:sym typeface="Lovelo"/>
              </a:rPr>
              <a:t>Câmaras</a:t>
            </a:r>
            <a:r>
              <a:rPr lang="en-US" sz="4000" dirty="0" smtClean="0">
                <a:solidFill>
                  <a:srgbClr val="0037AA"/>
                </a:solidFill>
                <a:latin typeface="Lovelo"/>
                <a:ea typeface="Lovelo"/>
                <a:cs typeface="Lovelo"/>
                <a:sym typeface="Lovelo"/>
              </a:rPr>
              <a:t> </a:t>
            </a:r>
            <a:r>
              <a:rPr lang="en-US" sz="4000" dirty="0" err="1" smtClean="0">
                <a:solidFill>
                  <a:srgbClr val="0037AA"/>
                </a:solidFill>
                <a:latin typeface="Lovelo"/>
                <a:ea typeface="Lovelo"/>
                <a:cs typeface="Lovelo"/>
                <a:sym typeface="Lovelo"/>
              </a:rPr>
              <a:t>Temáticas</a:t>
            </a:r>
            <a:endParaRPr lang="en-US" sz="4000" dirty="0">
              <a:solidFill>
                <a:srgbClr val="0037AA"/>
              </a:solidFill>
              <a:latin typeface="Lovelo"/>
              <a:ea typeface="Lovelo"/>
              <a:cs typeface="Lovelo"/>
              <a:sym typeface="Lovelo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7409" b="75911" l="28278" r="71851"/>
                    </a14:imgEffect>
                  </a14:imgLayer>
                </a14:imgProps>
              </a:ext>
            </a:extLst>
          </a:blip>
          <a:srcRect l="28371" t="16490" r="27047" b="21808"/>
          <a:stretch/>
        </p:blipFill>
        <p:spPr>
          <a:xfrm>
            <a:off x="10052502" y="2175860"/>
            <a:ext cx="1676400" cy="14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" name="Google Shape;12718;p14"/>
          <p:cNvSpPr/>
          <p:nvPr/>
        </p:nvSpPr>
        <p:spPr>
          <a:xfrm>
            <a:off x="0" y="0"/>
            <a:ext cx="3776100" cy="6868200"/>
          </a:xfrm>
          <a:prstGeom prst="rect">
            <a:avLst/>
          </a:prstGeom>
          <a:solidFill>
            <a:srgbClr val="3E7F45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9" name="Google Shape;12719;p14"/>
          <p:cNvSpPr/>
          <p:nvPr/>
        </p:nvSpPr>
        <p:spPr>
          <a:xfrm>
            <a:off x="6545488" y="3405720"/>
            <a:ext cx="2863200" cy="3462300"/>
          </a:xfrm>
          <a:prstGeom prst="rect">
            <a:avLst/>
          </a:prstGeom>
          <a:solidFill>
            <a:srgbClr val="E5263B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0" name="Google Shape;12720;p14"/>
          <p:cNvSpPr/>
          <p:nvPr/>
        </p:nvSpPr>
        <p:spPr>
          <a:xfrm>
            <a:off x="3777454" y="0"/>
            <a:ext cx="2804700" cy="3429000"/>
          </a:xfrm>
          <a:prstGeom prst="rect">
            <a:avLst/>
          </a:prstGeom>
          <a:solidFill>
            <a:srgbClr val="FBC208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1" name="Google Shape;12721;p14"/>
          <p:cNvSpPr txBox="1"/>
          <p:nvPr/>
        </p:nvSpPr>
        <p:spPr>
          <a:xfrm>
            <a:off x="262042" y="791170"/>
            <a:ext cx="3383100" cy="4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que é  e para que serve um </a:t>
            </a:r>
            <a:endParaRPr/>
          </a:p>
          <a:p>
            <a:pPr marL="0" marR="0" lvl="0" indent="0" algn="ctr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Relatório Nacional Voluntário</a:t>
            </a:r>
            <a:r>
              <a:rPr lang="pt-BR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2" name="Google Shape;12722;p14"/>
          <p:cNvSpPr/>
          <p:nvPr/>
        </p:nvSpPr>
        <p:spPr>
          <a:xfrm>
            <a:off x="9387152" y="0"/>
            <a:ext cx="2804700" cy="3429000"/>
          </a:xfrm>
          <a:prstGeom prst="rect">
            <a:avLst/>
          </a:prstGeom>
          <a:solidFill>
            <a:srgbClr val="EC692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3" name="Google Shape;12723;p14"/>
          <p:cNvSpPr txBox="1"/>
          <p:nvPr/>
        </p:nvSpPr>
        <p:spPr>
          <a:xfrm>
            <a:off x="3702140" y="198008"/>
            <a:ext cx="2748000" cy="3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demostrar o renovado compromisso do país com o desenvolvimento sustentável e a Agenda 2030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4" name="Google Shape;12724;p14"/>
          <p:cNvSpPr txBox="1"/>
          <p:nvPr/>
        </p:nvSpPr>
        <p:spPr>
          <a:xfrm>
            <a:off x="6428610" y="4038600"/>
            <a:ext cx="2922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Reestabelecer nossa  </a:t>
            </a:r>
            <a:r>
              <a:rPr lang="pt-BR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imagem </a:t>
            </a:r>
            <a:r>
              <a:rPr lang="pt-B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internacional como líder na agenda global de desenvolvimento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25" name="Google Shape;12725;p14"/>
          <p:cNvPicPr preferRelativeResize="0"/>
          <p:nvPr/>
        </p:nvPicPr>
        <p:blipFill rotWithShape="1">
          <a:blip r:embed="rId3">
            <a:alphaModFix/>
          </a:blip>
          <a:srcRect l="1838" t="1479" r="51974" b="-1459"/>
          <a:stretch/>
        </p:blipFill>
        <p:spPr>
          <a:xfrm>
            <a:off x="6542506" y="0"/>
            <a:ext cx="2855342" cy="34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6" name="Google Shape;12726;p14"/>
          <p:cNvPicPr preferRelativeResize="0"/>
          <p:nvPr/>
        </p:nvPicPr>
        <p:blipFill rotWithShape="1">
          <a:blip r:embed="rId4">
            <a:alphaModFix/>
          </a:blip>
          <a:srcRect l="23936" r="22163"/>
          <a:stretch/>
        </p:blipFill>
        <p:spPr>
          <a:xfrm>
            <a:off x="3768100" y="3420301"/>
            <a:ext cx="2779031" cy="343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7" name="Google Shape;12727;p14"/>
          <p:cNvPicPr preferRelativeResize="0"/>
          <p:nvPr/>
        </p:nvPicPr>
        <p:blipFill rotWithShape="1">
          <a:blip r:embed="rId5">
            <a:alphaModFix/>
          </a:blip>
          <a:srcRect l="16983" r="29081" b="-969"/>
          <a:stretch/>
        </p:blipFill>
        <p:spPr>
          <a:xfrm>
            <a:off x="9408541" y="3420302"/>
            <a:ext cx="2783457" cy="348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28" name="Google Shape;12728;p14"/>
          <p:cNvSpPr/>
          <p:nvPr/>
        </p:nvSpPr>
        <p:spPr>
          <a:xfrm>
            <a:off x="750293" y="6203613"/>
            <a:ext cx="2008307" cy="493168"/>
          </a:xfrm>
          <a:custGeom>
            <a:avLst/>
            <a:gdLst/>
            <a:ahLst/>
            <a:cxnLst/>
            <a:rect l="l" t="t" r="r" b="b"/>
            <a:pathLst>
              <a:path w="4295843" h="1114505" extrusionOk="0">
                <a:moveTo>
                  <a:pt x="0" y="0"/>
                </a:moveTo>
                <a:lnTo>
                  <a:pt x="4295843" y="0"/>
                </a:lnTo>
                <a:lnTo>
                  <a:pt x="4295843" y="1114506"/>
                </a:lnTo>
                <a:lnTo>
                  <a:pt x="0" y="1114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9" name="Google Shape;12729;p14"/>
          <p:cNvSpPr txBox="1"/>
          <p:nvPr/>
        </p:nvSpPr>
        <p:spPr>
          <a:xfrm>
            <a:off x="9443405" y="278990"/>
            <a:ext cx="2641800" cy="24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Comunicar e compartilhar com o mundo e perante a sociedade as principais ações do Brasil sobre a  Agenda 2030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5" name="Google Shape;12735;p15"/>
          <p:cNvSpPr/>
          <p:nvPr/>
        </p:nvSpPr>
        <p:spPr>
          <a:xfrm>
            <a:off x="9245600" y="3412738"/>
            <a:ext cx="2804700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6" name="Google Shape;12736;p15"/>
          <p:cNvSpPr/>
          <p:nvPr/>
        </p:nvSpPr>
        <p:spPr>
          <a:xfrm>
            <a:off x="0" y="0"/>
            <a:ext cx="3776100" cy="686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7" name="Google Shape;12737;p15"/>
          <p:cNvSpPr/>
          <p:nvPr/>
        </p:nvSpPr>
        <p:spPr>
          <a:xfrm>
            <a:off x="4075865" y="5051"/>
            <a:ext cx="2804700" cy="3429000"/>
          </a:xfrm>
          <a:prstGeom prst="rect">
            <a:avLst/>
          </a:prstGeom>
          <a:solidFill>
            <a:srgbClr val="FBC208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8" name="Google Shape;12738;p15"/>
          <p:cNvSpPr txBox="1"/>
          <p:nvPr/>
        </p:nvSpPr>
        <p:spPr>
          <a:xfrm>
            <a:off x="281531" y="661336"/>
            <a:ext cx="3383100" cy="5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Como o governo do Brasil construiu seu Relatório Nacional Voluntário?</a:t>
            </a:r>
            <a:endParaRPr/>
          </a:p>
        </p:txBody>
      </p:sp>
      <p:sp>
        <p:nvSpPr>
          <p:cNvPr id="12739" name="Google Shape;12739;p15"/>
          <p:cNvSpPr txBox="1"/>
          <p:nvPr/>
        </p:nvSpPr>
        <p:spPr>
          <a:xfrm>
            <a:off x="4027694" y="473056"/>
            <a:ext cx="2657100" cy="29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Realizando uma avaliaçāo baseada em evidências do estágio de implementaçāo dos ODS no país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0" name="Google Shape;12740;p15"/>
          <p:cNvSpPr/>
          <p:nvPr/>
        </p:nvSpPr>
        <p:spPr>
          <a:xfrm>
            <a:off x="10041189" y="122409"/>
            <a:ext cx="2008307" cy="493168"/>
          </a:xfrm>
          <a:custGeom>
            <a:avLst/>
            <a:gdLst/>
            <a:ahLst/>
            <a:cxnLst/>
            <a:rect l="l" t="t" r="r" b="b"/>
            <a:pathLst>
              <a:path w="4295843" h="1114505" extrusionOk="0">
                <a:moveTo>
                  <a:pt x="0" y="0"/>
                </a:moveTo>
                <a:lnTo>
                  <a:pt x="4295843" y="0"/>
                </a:lnTo>
                <a:lnTo>
                  <a:pt x="4295843" y="1114506"/>
                </a:lnTo>
                <a:lnTo>
                  <a:pt x="0" y="1114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1" name="Google Shape;12741;p15"/>
          <p:cNvSpPr txBox="1"/>
          <p:nvPr/>
        </p:nvSpPr>
        <p:spPr>
          <a:xfrm>
            <a:off x="9309054" y="3544548"/>
            <a:ext cx="2657100" cy="3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Reconhecendo práticas e ações inovadoras de múltiplos atores em torno da implementação dos ODS no país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42" name="Google Shape;127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7807" y="3731833"/>
            <a:ext cx="5149398" cy="285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3" name="Google Shape;1274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0122" y="864550"/>
            <a:ext cx="4578803" cy="2396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43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8" name="Google Shape;12748;p16"/>
          <p:cNvGrpSpPr/>
          <p:nvPr/>
        </p:nvGrpSpPr>
        <p:grpSpPr>
          <a:xfrm>
            <a:off x="5050182" y="1497542"/>
            <a:ext cx="6929539" cy="4710215"/>
            <a:chOff x="522315" y="0"/>
            <a:chExt cx="13547486" cy="8489934"/>
          </a:xfrm>
        </p:grpSpPr>
        <p:sp>
          <p:nvSpPr>
            <p:cNvPr id="12749" name="Google Shape;12749;p16"/>
            <p:cNvSpPr/>
            <p:nvPr/>
          </p:nvSpPr>
          <p:spPr>
            <a:xfrm>
              <a:off x="522319" y="0"/>
              <a:ext cx="13547482" cy="8489934"/>
            </a:xfrm>
            <a:custGeom>
              <a:avLst/>
              <a:gdLst/>
              <a:ahLst/>
              <a:cxnLst/>
              <a:rect l="l" t="t" r="r" b="b"/>
              <a:pathLst>
                <a:path w="4139796" h="2319654" extrusionOk="0">
                  <a:moveTo>
                    <a:pt x="4015336" y="2319654"/>
                  </a:moveTo>
                  <a:lnTo>
                    <a:pt x="124460" y="2319654"/>
                  </a:lnTo>
                  <a:cubicBezTo>
                    <a:pt x="55880" y="2319654"/>
                    <a:pt x="0" y="2263774"/>
                    <a:pt x="0" y="21951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15336" y="0"/>
                  </a:lnTo>
                  <a:cubicBezTo>
                    <a:pt x="4083916" y="0"/>
                    <a:pt x="4139796" y="55880"/>
                    <a:pt x="4139796" y="124460"/>
                  </a:cubicBezTo>
                  <a:lnTo>
                    <a:pt x="4139796" y="2195194"/>
                  </a:lnTo>
                  <a:cubicBezTo>
                    <a:pt x="4139796" y="2263774"/>
                    <a:pt x="4083916" y="2319654"/>
                    <a:pt x="4015336" y="2319654"/>
                  </a:cubicBezTo>
                  <a:close/>
                </a:path>
              </a:pathLst>
            </a:custGeom>
            <a:solidFill>
              <a:srgbClr val="FCC30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0" name="Google Shape;12750;p16"/>
            <p:cNvSpPr txBox="1"/>
            <p:nvPr/>
          </p:nvSpPr>
          <p:spPr>
            <a:xfrm>
              <a:off x="522315" y="918399"/>
              <a:ext cx="13349246" cy="6657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611" marR="0" lvl="0" indent="-228611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Processo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metodológico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inovador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inclusivo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participativo</a:t>
              </a:r>
              <a:endParaRPr dirty="0"/>
            </a:p>
            <a:p>
              <a:pPr marL="228611" marR="0" lvl="0" indent="-228611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Coordenação: Secretaria Geral/CNODS</a:t>
              </a:r>
              <a:endParaRPr dirty="0"/>
            </a:p>
            <a:p>
              <a:pPr marL="228611" marR="0" lvl="0" indent="-228611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Comitê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Redação: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IPEA, IBGE, FIOCRUZ, MRE e MPO</a:t>
              </a:r>
              <a:endParaRPr dirty="0"/>
            </a:p>
            <a:p>
              <a:pPr marL="228611" marR="0" lvl="0" indent="-228611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Articulação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Institucional: PNUD, FNP, ABM, MDS</a:t>
              </a:r>
              <a:endParaRPr dirty="0"/>
            </a:p>
            <a:p>
              <a:pPr marL="228611" marR="0" lvl="0" indent="-228611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Engajamento do conjunto do governo: 38 ministérios </a:t>
              </a:r>
              <a:endParaRPr dirty="0"/>
            </a:p>
            <a:p>
              <a:pPr marL="228611" marR="0" lvl="0" indent="-228611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Contribuições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outros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poderes: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executivo, legislativo e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judiciário;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governos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locais;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empresas estatais, sociedade </a:t>
              </a:r>
              <a:r>
                <a:rPr lang="pt-BR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civil e setor </a:t>
              </a:r>
              <a:r>
                <a:rPr lang="pt-B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privado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51" name="Google Shape;12751;p16"/>
          <p:cNvGrpSpPr/>
          <p:nvPr/>
        </p:nvGrpSpPr>
        <p:grpSpPr>
          <a:xfrm>
            <a:off x="5580602" y="608551"/>
            <a:ext cx="5361528" cy="1242359"/>
            <a:chOff x="-343141" y="163070"/>
            <a:chExt cx="6424838" cy="2365496"/>
          </a:xfrm>
        </p:grpSpPr>
        <p:sp>
          <p:nvSpPr>
            <p:cNvPr id="12752" name="Google Shape;12752;p16"/>
            <p:cNvSpPr/>
            <p:nvPr/>
          </p:nvSpPr>
          <p:spPr>
            <a:xfrm>
              <a:off x="-343141" y="163070"/>
              <a:ext cx="6424838" cy="2365496"/>
            </a:xfrm>
            <a:custGeom>
              <a:avLst/>
              <a:gdLst/>
              <a:ahLst/>
              <a:cxnLst/>
              <a:rect l="l" t="t" r="r" b="b"/>
              <a:pathLst>
                <a:path w="2705195" h="671539" extrusionOk="0">
                  <a:moveTo>
                    <a:pt x="2580735" y="671539"/>
                  </a:moveTo>
                  <a:lnTo>
                    <a:pt x="124460" y="671539"/>
                  </a:lnTo>
                  <a:cubicBezTo>
                    <a:pt x="55880" y="671539"/>
                    <a:pt x="0" y="615659"/>
                    <a:pt x="0" y="547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0735" y="0"/>
                  </a:lnTo>
                  <a:cubicBezTo>
                    <a:pt x="2649315" y="0"/>
                    <a:pt x="2705195" y="55880"/>
                    <a:pt x="2705195" y="124460"/>
                  </a:cubicBezTo>
                  <a:lnTo>
                    <a:pt x="2705195" y="547079"/>
                  </a:lnTo>
                  <a:cubicBezTo>
                    <a:pt x="2705195" y="615659"/>
                    <a:pt x="2649315" y="671539"/>
                    <a:pt x="2580735" y="671539"/>
                  </a:cubicBezTo>
                  <a:close/>
                </a:path>
              </a:pathLst>
            </a:custGeom>
            <a:solidFill>
              <a:srgbClr val="FF5F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3" name="Google Shape;12753;p16"/>
            <p:cNvSpPr txBox="1"/>
            <p:nvPr/>
          </p:nvSpPr>
          <p:spPr>
            <a:xfrm>
              <a:off x="40879" y="287073"/>
              <a:ext cx="565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Metodologia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RNV</a:t>
              </a:r>
              <a:r>
                <a:rPr lang="pt-BR" sz="3200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32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 sz="3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754" name="Google Shape;1275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247" y="409046"/>
            <a:ext cx="4312165" cy="61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/>
        </p:nvSpPr>
        <p:spPr>
          <a:xfrm>
            <a:off x="686647" y="202108"/>
            <a:ext cx="110436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i="0" u="none" strike="noStrike" cap="none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Relatório Nacional Voluntário</a:t>
            </a:r>
            <a:endParaRPr sz="4800" b="1" i="0" u="none" strike="noStrike" cap="none">
              <a:solidFill>
                <a:srgbClr val="37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686647" y="978747"/>
            <a:ext cx="9708727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Metodologia participativa - conceitos chaves</a:t>
            </a: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98323" y="1701008"/>
            <a:ext cx="7893900" cy="4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spAutoFit/>
          </a:bodyPr>
          <a:lstStyle/>
          <a:p>
            <a:pPr marL="1068467" marR="0" lvl="0" indent="-458881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de país: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represente os esforços do Estado e da Sociedade brasileira;</a:t>
            </a:r>
            <a:endParaRPr dirty="0"/>
          </a:p>
          <a:p>
            <a:pPr marL="1068467" marR="0" lvl="0" indent="-45888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Focado em prioridades: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combate à fome e à pobreza; enfrentamento das múltiplas </a:t>
            </a:r>
            <a:r>
              <a:rPr lang="pt-BR" sz="1700" dirty="0">
                <a:solidFill>
                  <a:schemeClr val="dk1"/>
                </a:solidFill>
              </a:rPr>
              <a:t>desigualdades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combate ao racismo; proteção ambiental (especial atenção Amazônia e Cerrado); e trabalho decente.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68467" marR="0" lvl="0" indent="-458881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Intersetorial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construído por diversas áreas de governo;</a:t>
            </a:r>
            <a:endParaRPr dirty="0"/>
          </a:p>
          <a:p>
            <a:pPr marL="1068467" marR="0" lvl="0" indent="-458881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Dados oficiais: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coordenação técnica e estatística do IPEA, IBGE e FIOCRUZ;</a:t>
            </a:r>
            <a:endParaRPr dirty="0"/>
          </a:p>
          <a:p>
            <a:pPr marL="1068467" marR="0" lvl="0" indent="-458881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Participação social: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diversos processos de consulta e diálogo social;</a:t>
            </a:r>
            <a:endParaRPr dirty="0"/>
          </a:p>
          <a:p>
            <a:pPr marL="1068467" marR="0" lvl="0" indent="-458881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Fator mobilizador: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 que um relatório, um processo que </a:t>
            </a:r>
            <a:r>
              <a:rPr lang="pt-BR" sz="1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mobilizou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governos nas 3 esferas (federal, estadual e municipal), os diversos órgãos públicos e a sociedade civil.</a:t>
            </a:r>
            <a:endParaRPr dirty="0"/>
          </a:p>
          <a:p>
            <a:pPr marL="1068467" marR="0" lvl="0" indent="-458881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Processo contínuo: </a:t>
            </a:r>
            <a:r>
              <a:rPr lang="pt-BR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serão 2 relatórios, 2024 e 2026. </a:t>
            </a:r>
            <a:endParaRPr sz="17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t="92123"/>
          <a:stretch/>
        </p:blipFill>
        <p:spPr>
          <a:xfrm>
            <a:off x="-1" y="6219367"/>
            <a:ext cx="6985927" cy="63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101" y="6299686"/>
            <a:ext cx="1335632" cy="43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5">
            <a:alphaModFix/>
          </a:blip>
          <a:srcRect l="20099" r="17813"/>
          <a:stretch/>
        </p:blipFill>
        <p:spPr>
          <a:xfrm>
            <a:off x="8279423" y="1701008"/>
            <a:ext cx="3912577" cy="4201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752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0" name="Google Shape;12760;p17"/>
          <p:cNvSpPr/>
          <p:nvPr/>
        </p:nvSpPr>
        <p:spPr>
          <a:xfrm>
            <a:off x="0" y="735114"/>
            <a:ext cx="11531700" cy="612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1" name="Google Shape;12761;p17"/>
          <p:cNvSpPr/>
          <p:nvPr/>
        </p:nvSpPr>
        <p:spPr>
          <a:xfrm>
            <a:off x="0" y="0"/>
            <a:ext cx="3056100" cy="3815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2" name="Google Shape;12762;p17"/>
          <p:cNvSpPr txBox="1"/>
          <p:nvPr/>
        </p:nvSpPr>
        <p:spPr>
          <a:xfrm>
            <a:off x="321571" y="270055"/>
            <a:ext cx="2535900" cy="3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34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Brasil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34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Retoma o seu rumo </a:t>
            </a:r>
            <a:endParaRPr sz="5334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3" name="Google Shape;12763;p17"/>
          <p:cNvSpPr/>
          <p:nvPr/>
        </p:nvSpPr>
        <p:spPr>
          <a:xfrm>
            <a:off x="4267200" y="3810721"/>
            <a:ext cx="4978500" cy="3055800"/>
          </a:xfrm>
          <a:prstGeom prst="rect">
            <a:avLst/>
          </a:prstGeom>
          <a:solidFill>
            <a:srgbClr val="3E7F45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64" name="Google Shape;127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810720"/>
            <a:ext cx="4584892" cy="306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5" name="Google Shape;1276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933" y="735114"/>
            <a:ext cx="4619482" cy="3080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66" name="Google Shape;12766;p17"/>
          <p:cNvSpPr/>
          <p:nvPr/>
        </p:nvSpPr>
        <p:spPr>
          <a:xfrm>
            <a:off x="9245600" y="3802113"/>
            <a:ext cx="2293200" cy="3055800"/>
          </a:xfrm>
          <a:prstGeom prst="rect">
            <a:avLst/>
          </a:prstGeom>
          <a:solidFill>
            <a:srgbClr val="FDB71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7" name="Google Shape;12767;p17"/>
          <p:cNvSpPr/>
          <p:nvPr/>
        </p:nvSpPr>
        <p:spPr>
          <a:xfrm>
            <a:off x="3066846" y="826614"/>
            <a:ext cx="38484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estava o Brasil? 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pt-BR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Políticas públicas enfraquecidas e desmanteladas 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pt-BR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Colapso da saúde pública, pobreza extrema e enfraquecimento da democracia 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pt-BR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volta do Brasil ao mapa da fome 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pt-BR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População brasileira vulnerável em decorrência de decisões deliberadas do governo anterior</a:t>
            </a:r>
            <a:endParaRPr sz="1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8" name="Google Shape;12768;p17"/>
          <p:cNvSpPr/>
          <p:nvPr/>
        </p:nvSpPr>
        <p:spPr>
          <a:xfrm>
            <a:off x="9354800" y="3873671"/>
            <a:ext cx="2074800" cy="290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Este RNV procurou </a:t>
            </a:r>
            <a:r>
              <a:rPr lang="pt-BR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demonstrar </a:t>
            </a: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todo o esforço do governo e da sociedade pela Agenda 2030</a:t>
            </a:r>
            <a:endParaRPr dirty="0"/>
          </a:p>
        </p:txBody>
      </p:sp>
      <p:sp>
        <p:nvSpPr>
          <p:cNvPr id="12769" name="Google Shape;12769;p17"/>
          <p:cNvSpPr/>
          <p:nvPr/>
        </p:nvSpPr>
        <p:spPr>
          <a:xfrm>
            <a:off x="10058400" y="90099"/>
            <a:ext cx="2008307" cy="493168"/>
          </a:xfrm>
          <a:custGeom>
            <a:avLst/>
            <a:gdLst/>
            <a:ahLst/>
            <a:cxnLst/>
            <a:rect l="l" t="t" r="r" b="b"/>
            <a:pathLst>
              <a:path w="4295843" h="1114505" extrusionOk="0">
                <a:moveTo>
                  <a:pt x="0" y="0"/>
                </a:moveTo>
                <a:lnTo>
                  <a:pt x="4295843" y="0"/>
                </a:lnTo>
                <a:lnTo>
                  <a:pt x="4295843" y="1114506"/>
                </a:lnTo>
                <a:lnTo>
                  <a:pt x="0" y="1114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0" name="Google Shape;12770;p17"/>
          <p:cNvSpPr/>
          <p:nvPr/>
        </p:nvSpPr>
        <p:spPr>
          <a:xfrm>
            <a:off x="4884935" y="3957097"/>
            <a:ext cx="3967200" cy="28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está o Brasil agora? </a:t>
            </a:r>
            <a:endParaRPr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Crescimento do PIB: 2,5% em 2024 Milhões de pessoas já não estão na zona da fome </a:t>
            </a:r>
            <a:endParaRPr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Reduçāo do desmatamento, especialmente na Amazônia </a:t>
            </a:r>
            <a:endParaRPr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Retomada de políticas sociais de alto impacto, Bolsa Família e Pé de meia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643</Words>
  <Application>Microsoft Office PowerPoint</Application>
  <PresentationFormat>Widescreen</PresentationFormat>
  <Paragraphs>89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Calibri</vt:lpstr>
      <vt:lpstr>DM Sans Bold</vt:lpstr>
      <vt:lpstr>Lovelo</vt:lpstr>
      <vt:lpstr>Noto Sans Symbols</vt:lpstr>
      <vt:lpstr>Prompt</vt:lpstr>
      <vt:lpstr>Raleway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Gehre Galvao</dc:creator>
  <cp:lastModifiedBy>Thiago Gehre Galvao</cp:lastModifiedBy>
  <cp:revision>6</cp:revision>
  <dcterms:modified xsi:type="dcterms:W3CDTF">2024-10-21T21:30:39Z</dcterms:modified>
</cp:coreProperties>
</file>