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png" ContentType="image/png"/>
  <Default Extension="jpg" ContentType="image/jpg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</p:sldIdLst>
  <p:sldSz cx="9144000" cy="6858000"/>
  <p:notesSz cx="9144000" cy="68580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Relationship Id="rId13" Type="http://schemas.openxmlformats.org/officeDocument/2006/relationships/slide" Target="slides/slide8.xml"/><Relationship Id="rId14" Type="http://schemas.openxmlformats.org/officeDocument/2006/relationships/slide" Target="slides/slide9.xml"/><Relationship Id="rId15" Type="http://schemas.openxmlformats.org/officeDocument/2006/relationships/slide" Target="slides/slide10.xml"/><Relationship Id="rId16" Type="http://schemas.openxmlformats.org/officeDocument/2006/relationships/slide" Target="slides/slide11.xml"/><Relationship Id="rId17" Type="http://schemas.openxmlformats.org/officeDocument/2006/relationships/slide" Target="slides/slide12.xml"/><Relationship Id="rId18" Type="http://schemas.openxmlformats.org/officeDocument/2006/relationships/slide" Target="slides/slide13.xml"/><Relationship Id="rId19" Type="http://schemas.openxmlformats.org/officeDocument/2006/relationships/slide" Target="slides/slide14.xml"/><Relationship Id="rId20" Type="http://schemas.openxmlformats.org/officeDocument/2006/relationships/slide" Target="slides/slide15.xml"/><Relationship Id="rId21" Type="http://schemas.openxmlformats.org/officeDocument/2006/relationships/slide" Target="slides/slide16.xml"/><Relationship Id="rId22" Type="http://schemas.openxmlformats.org/officeDocument/2006/relationships/slide" Target="slides/slide17.xml"/><Relationship Id="rId23" Type="http://schemas.openxmlformats.org/officeDocument/2006/relationships/slide" Target="slides/slide18.xml"/><Relationship Id="rId24" Type="http://schemas.openxmlformats.org/officeDocument/2006/relationships/slide" Target="slides/slide19.xml"/><Relationship Id="rId25" Type="http://schemas.openxmlformats.org/officeDocument/2006/relationships/slide" Target="slides/slide20.xml"/><Relationship Id="rId26" Type="http://schemas.openxmlformats.org/officeDocument/2006/relationships/slide" Target="slides/slide2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jpg"/><Relationship Id="rId4" Type="http://schemas.openxmlformats.org/officeDocument/2006/relationships/image" Target="../media/image3.jpg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jpg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800" b="0" i="0">
                <a:solidFill>
                  <a:schemeClr val="tx1"/>
                </a:solidFill>
                <a:latin typeface="Palatino Linotype"/>
                <a:cs typeface="Palatino Linotype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800" b="1" i="0">
                <a:solidFill>
                  <a:schemeClr val="tx1"/>
                </a:solidFill>
                <a:latin typeface="Palatino Linotype"/>
                <a:cs typeface="Palatino Linotype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800" b="0" i="0">
                <a:solidFill>
                  <a:schemeClr val="tx1"/>
                </a:solidFill>
                <a:latin typeface="Palatino Linotype"/>
                <a:cs typeface="Palatino Linotype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800" b="1" i="0">
                <a:solidFill>
                  <a:schemeClr val="tx1"/>
                </a:solidFill>
                <a:latin typeface="Palatino Linotype"/>
                <a:cs typeface="Palatino Linotype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800" b="0" i="0">
                <a:solidFill>
                  <a:schemeClr val="tx1"/>
                </a:solidFill>
                <a:latin typeface="Palatino Linotype"/>
                <a:cs typeface="Palatino Linotype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 showMasterSp="0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1"/>
            <a:ext cx="9144000" cy="6857998"/>
          </a:xfrm>
          <a:prstGeom prst="rect">
            <a:avLst/>
          </a:prstGeom>
        </p:spPr>
      </p:pic>
      <p:pic>
        <p:nvPicPr>
          <p:cNvPr id="17" name="bg object 17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8087483" y="98833"/>
            <a:ext cx="894333" cy="569906"/>
          </a:xfrm>
          <a:prstGeom prst="rect">
            <a:avLst/>
          </a:prstGeom>
        </p:spPr>
      </p:pic>
      <p:sp>
        <p:nvSpPr>
          <p:cNvPr id="18" name="bg object 18"/>
          <p:cNvSpPr/>
          <p:nvPr/>
        </p:nvSpPr>
        <p:spPr>
          <a:xfrm>
            <a:off x="0" y="6067513"/>
            <a:ext cx="0" cy="790575"/>
          </a:xfrm>
          <a:custGeom>
            <a:avLst/>
            <a:gdLst/>
            <a:ahLst/>
            <a:cxnLst/>
            <a:rect l="l" t="t" r="r" b="b"/>
            <a:pathLst>
              <a:path w="0" h="790575">
                <a:moveTo>
                  <a:pt x="0" y="0"/>
                </a:moveTo>
                <a:lnTo>
                  <a:pt x="1" y="790486"/>
                </a:lnTo>
              </a:path>
            </a:pathLst>
          </a:custGeom>
          <a:ln w="19050">
            <a:solidFill>
              <a:srgbClr val="FFFFFF"/>
            </a:solidFill>
          </a:ln>
        </p:spPr>
        <p:txBody>
          <a:bodyPr wrap="square" lIns="0" tIns="0" rIns="0" bIns="0" rtlCol="0"/>
          <a:lstStyle/>
          <a:p/>
        </p:txBody>
      </p:sp>
      <p:pic>
        <p:nvPicPr>
          <p:cNvPr id="19" name="bg object 19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330200" y="3187700"/>
            <a:ext cx="8318500" cy="1142999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800" b="0" i="0">
                <a:solidFill>
                  <a:schemeClr val="tx1"/>
                </a:solidFill>
                <a:latin typeface="Palatino Linotype"/>
                <a:cs typeface="Palatino Linotype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 showMasterSp="0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1"/>
            <a:ext cx="9144000" cy="6857998"/>
          </a:xfrm>
          <a:prstGeom prst="rect">
            <a:avLst/>
          </a:prstGeom>
        </p:spPr>
      </p:pic>
      <p:pic>
        <p:nvPicPr>
          <p:cNvPr id="17" name="bg object 17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8087483" y="98833"/>
            <a:ext cx="894333" cy="569906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png"/><Relationship Id="rId8" Type="http://schemas.openxmlformats.org/officeDocument/2006/relationships/image" Target="../media/image2.jp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0" y="1"/>
            <a:ext cx="9144000" cy="6857998"/>
          </a:xfrm>
          <a:prstGeom prst="rect">
            <a:avLst/>
          </a:prstGeom>
        </p:spPr>
      </p:pic>
      <p:pic>
        <p:nvPicPr>
          <p:cNvPr id="17" name="bg object 17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8087483" y="98833"/>
            <a:ext cx="894333" cy="569906"/>
          </a:xfrm>
          <a:prstGeom prst="rect">
            <a:avLst/>
          </a:prstGeom>
        </p:spPr>
      </p:pic>
      <p:sp>
        <p:nvSpPr>
          <p:cNvPr id="18" name="bg object 18"/>
          <p:cNvSpPr/>
          <p:nvPr/>
        </p:nvSpPr>
        <p:spPr>
          <a:xfrm>
            <a:off x="0" y="6067513"/>
            <a:ext cx="0" cy="790575"/>
          </a:xfrm>
          <a:custGeom>
            <a:avLst/>
            <a:gdLst/>
            <a:ahLst/>
            <a:cxnLst/>
            <a:rect l="l" t="t" r="r" b="b"/>
            <a:pathLst>
              <a:path w="0" h="790575">
                <a:moveTo>
                  <a:pt x="0" y="0"/>
                </a:moveTo>
                <a:lnTo>
                  <a:pt x="1" y="790486"/>
                </a:lnTo>
              </a:path>
            </a:pathLst>
          </a:custGeom>
          <a:ln w="19050">
            <a:solidFill>
              <a:srgbClr val="FFFF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611875" y="109219"/>
            <a:ext cx="4977130" cy="2997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800" b="0" i="0">
                <a:solidFill>
                  <a:schemeClr val="tx1"/>
                </a:solidFill>
                <a:latin typeface="Palatino Linotype"/>
                <a:cs typeface="Palatino Linotype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25494" y="1145540"/>
            <a:ext cx="7891780" cy="470420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800" b="1" i="0">
                <a:solidFill>
                  <a:schemeClr val="tx1"/>
                </a:solidFill>
                <a:latin typeface="Palatino Linotype"/>
                <a:cs typeface="Palatino Linotype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jpg"/></Relationships>

</file>

<file path=ppt/slides/_rels/slide10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8.png"/></Relationships>

</file>

<file path=ppt/slides/_rels/slide1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3.xml"/></Relationships>

</file>

<file path=ppt/slides/_rels/slide1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1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3.xml"/></Relationships>

</file>

<file path=ppt/slides/_rels/slide1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19.png"/><Relationship Id="rId3" Type="http://schemas.openxmlformats.org/officeDocument/2006/relationships/image" Target="../media/image20.png"/><Relationship Id="rId4" Type="http://schemas.openxmlformats.org/officeDocument/2006/relationships/image" Target="../media/image21.png"/></Relationships>

</file>

<file path=ppt/slides/_rels/slide1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8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2.png"/><Relationship Id="rId3" Type="http://schemas.openxmlformats.org/officeDocument/2006/relationships/image" Target="../media/image23.png"/><Relationship Id="rId4" Type="http://schemas.openxmlformats.org/officeDocument/2006/relationships/image" Target="../media/image24.png"/><Relationship Id="rId5" Type="http://schemas.openxmlformats.org/officeDocument/2006/relationships/image" Target="../media/image25.png"/><Relationship Id="rId6" Type="http://schemas.openxmlformats.org/officeDocument/2006/relationships/image" Target="../media/image26.png"/><Relationship Id="rId7" Type="http://schemas.openxmlformats.org/officeDocument/2006/relationships/image" Target="../media/image27.png"/><Relationship Id="rId8" Type="http://schemas.openxmlformats.org/officeDocument/2006/relationships/image" Target="../media/image28.png"/><Relationship Id="rId9" Type="http://schemas.openxmlformats.org/officeDocument/2006/relationships/image" Target="../media/image29.png"/><Relationship Id="rId10" Type="http://schemas.openxmlformats.org/officeDocument/2006/relationships/image" Target="../media/image30.png"/><Relationship Id="rId11" Type="http://schemas.openxmlformats.org/officeDocument/2006/relationships/image" Target="../media/image31.png"/><Relationship Id="rId12" Type="http://schemas.openxmlformats.org/officeDocument/2006/relationships/image" Target="../media/image32.png"/><Relationship Id="rId13" Type="http://schemas.openxmlformats.org/officeDocument/2006/relationships/image" Target="../media/image33.png"/><Relationship Id="rId14" Type="http://schemas.openxmlformats.org/officeDocument/2006/relationships/image" Target="../media/image34.png"/><Relationship Id="rId15" Type="http://schemas.openxmlformats.org/officeDocument/2006/relationships/image" Target="../media/image35.png"/><Relationship Id="rId16" Type="http://schemas.openxmlformats.org/officeDocument/2006/relationships/image" Target="../media/image36.png"/><Relationship Id="rId17" Type="http://schemas.openxmlformats.org/officeDocument/2006/relationships/image" Target="../media/image37.png"/><Relationship Id="rId18" Type="http://schemas.openxmlformats.org/officeDocument/2006/relationships/image" Target="../media/image38.png"/><Relationship Id="rId19" Type="http://schemas.openxmlformats.org/officeDocument/2006/relationships/image" Target="../media/image39.png"/><Relationship Id="rId20" Type="http://schemas.openxmlformats.org/officeDocument/2006/relationships/image" Target="../media/image40.png"/></Relationships>

</file>

<file path=ppt/slides/_rels/slide19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41.png"/><Relationship Id="rId3" Type="http://schemas.openxmlformats.org/officeDocument/2006/relationships/image" Target="../media/image42.png"/><Relationship Id="rId4" Type="http://schemas.openxmlformats.org/officeDocument/2006/relationships/image" Target="../media/image43.png"/><Relationship Id="rId5" Type="http://schemas.openxmlformats.org/officeDocument/2006/relationships/image" Target="../media/image44.png"/><Relationship Id="rId6" Type="http://schemas.openxmlformats.org/officeDocument/2006/relationships/image" Target="../media/image45.png"/><Relationship Id="rId7" Type="http://schemas.openxmlformats.org/officeDocument/2006/relationships/image" Target="../media/image46.png"/><Relationship Id="rId8" Type="http://schemas.openxmlformats.org/officeDocument/2006/relationships/image" Target="../media/image47.png"/><Relationship Id="rId9" Type="http://schemas.openxmlformats.org/officeDocument/2006/relationships/image" Target="../media/image48.png"/><Relationship Id="rId10" Type="http://schemas.openxmlformats.org/officeDocument/2006/relationships/image" Target="../media/image49.png"/><Relationship Id="rId11" Type="http://schemas.openxmlformats.org/officeDocument/2006/relationships/image" Target="../media/image50.png"/><Relationship Id="rId12" Type="http://schemas.openxmlformats.org/officeDocument/2006/relationships/image" Target="../media/image51.png"/><Relationship Id="rId13" Type="http://schemas.openxmlformats.org/officeDocument/2006/relationships/image" Target="../media/image52.png"/><Relationship Id="rId14" Type="http://schemas.openxmlformats.org/officeDocument/2006/relationships/image" Target="../media/image53.png"/><Relationship Id="rId15" Type="http://schemas.openxmlformats.org/officeDocument/2006/relationships/image" Target="../media/image54.png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Relationship Id="rId3" Type="http://schemas.openxmlformats.org/officeDocument/2006/relationships/image" Target="../media/image6.png"/><Relationship Id="rId4" Type="http://schemas.openxmlformats.org/officeDocument/2006/relationships/image" Target="../media/image7.png"/><Relationship Id="rId5" Type="http://schemas.openxmlformats.org/officeDocument/2006/relationships/image" Target="../media/image8.png"/><Relationship Id="rId6" Type="http://schemas.openxmlformats.org/officeDocument/2006/relationships/image" Target="../media/image9.png"/><Relationship Id="rId7" Type="http://schemas.openxmlformats.org/officeDocument/2006/relationships/image" Target="../media/image10.png"/></Relationships>

</file>

<file path=ppt/slides/_rels/slide20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2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hyperlink" Target="mailto:enid.rocha@ipea.gov.br" TargetMode="External"/></Relationships>
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1.png"/></Relationships>

</file>

<file path=ppt/slides/_rels/slide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2.png"/><Relationship Id="rId3" Type="http://schemas.openxmlformats.org/officeDocument/2006/relationships/image" Target="../media/image13.png"/><Relationship Id="rId4" Type="http://schemas.openxmlformats.org/officeDocument/2006/relationships/image" Target="../media/image14.png"/><Relationship Id="rId5" Type="http://schemas.openxmlformats.org/officeDocument/2006/relationships/image" Target="../media/image15.png"/><Relationship Id="rId6" Type="http://schemas.openxmlformats.org/officeDocument/2006/relationships/image" Target="../media/image16.png"/><Relationship Id="rId7" Type="http://schemas.openxmlformats.org/officeDocument/2006/relationships/image" Target="../media/image17.png"/></Relationships>

</file>

<file path=ppt/slides/_rels/slide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8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9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55925" y="1684020"/>
            <a:ext cx="7390130" cy="948055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dirty="0" sz="3200" spc="-185" b="1">
                <a:latin typeface="Verdana"/>
                <a:cs typeface="Verdana"/>
              </a:rPr>
              <a:t>Audiência</a:t>
            </a:r>
            <a:r>
              <a:rPr dirty="0" sz="3200" spc="-195" b="1">
                <a:latin typeface="Verdana"/>
                <a:cs typeface="Verdana"/>
              </a:rPr>
              <a:t> </a:t>
            </a:r>
            <a:r>
              <a:rPr dirty="0" sz="3200" spc="-90" b="1">
                <a:latin typeface="Verdana"/>
                <a:cs typeface="Verdana"/>
              </a:rPr>
              <a:t>Pública</a:t>
            </a:r>
            <a:endParaRPr sz="3200">
              <a:latin typeface="Verdana"/>
              <a:cs typeface="Verdana"/>
            </a:endParaRPr>
          </a:p>
          <a:p>
            <a:pPr algn="ctr">
              <a:lnSpc>
                <a:spcPct val="100000"/>
              </a:lnSpc>
              <a:spcBef>
                <a:spcPts val="65"/>
              </a:spcBef>
            </a:pPr>
            <a:r>
              <a:rPr dirty="0" sz="2800" spc="-250" b="1">
                <a:solidFill>
                  <a:srgbClr val="215F9A"/>
                </a:solidFill>
                <a:latin typeface="Verdana"/>
                <a:cs typeface="Verdana"/>
              </a:rPr>
              <a:t>COMISSÃO</a:t>
            </a:r>
            <a:r>
              <a:rPr dirty="0" sz="2800" spc="-170" b="1">
                <a:solidFill>
                  <a:srgbClr val="215F9A"/>
                </a:solidFill>
                <a:latin typeface="Verdana"/>
                <a:cs typeface="Verdana"/>
              </a:rPr>
              <a:t> </a:t>
            </a:r>
            <a:r>
              <a:rPr dirty="0" sz="2800" spc="-425" b="1">
                <a:solidFill>
                  <a:srgbClr val="215F9A"/>
                </a:solidFill>
                <a:latin typeface="Verdana"/>
                <a:cs typeface="Verdana"/>
              </a:rPr>
              <a:t>DE</a:t>
            </a:r>
            <a:r>
              <a:rPr dirty="0" sz="2800" spc="-170" b="1">
                <a:solidFill>
                  <a:srgbClr val="215F9A"/>
                </a:solidFill>
                <a:latin typeface="Verdana"/>
                <a:cs typeface="Verdana"/>
              </a:rPr>
              <a:t> </a:t>
            </a:r>
            <a:r>
              <a:rPr dirty="0" sz="2800" spc="-295" b="1">
                <a:solidFill>
                  <a:srgbClr val="215F9A"/>
                </a:solidFill>
                <a:latin typeface="Verdana"/>
                <a:cs typeface="Verdana"/>
              </a:rPr>
              <a:t>LEGISLAÇÃO</a:t>
            </a:r>
            <a:r>
              <a:rPr dirty="0" sz="2800" spc="-165" b="1">
                <a:solidFill>
                  <a:srgbClr val="215F9A"/>
                </a:solidFill>
                <a:latin typeface="Verdana"/>
                <a:cs typeface="Verdana"/>
              </a:rPr>
              <a:t> </a:t>
            </a:r>
            <a:r>
              <a:rPr dirty="0" sz="2800" spc="-455" b="1">
                <a:solidFill>
                  <a:srgbClr val="215F9A"/>
                </a:solidFill>
                <a:latin typeface="Verdana"/>
                <a:cs typeface="Verdana"/>
              </a:rPr>
              <a:t>PARTICIPATIVA</a:t>
            </a:r>
            <a:endParaRPr sz="2800">
              <a:latin typeface="Verdana"/>
              <a:cs typeface="Verdana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646388" y="3030219"/>
            <a:ext cx="7611745" cy="1553845"/>
          </a:xfrm>
          <a:prstGeom prst="rect">
            <a:avLst/>
          </a:prstGeom>
        </p:spPr>
        <p:txBody>
          <a:bodyPr wrap="square" lIns="0" tIns="8255" rIns="0" bIns="0" rtlCol="0" vert="horz">
            <a:spAutoFit/>
          </a:bodyPr>
          <a:lstStyle/>
          <a:p>
            <a:pPr marL="1056640" marR="5080" indent="-1044575">
              <a:lnSpc>
                <a:spcPct val="101000"/>
              </a:lnSpc>
              <a:spcBef>
                <a:spcPts val="65"/>
              </a:spcBef>
            </a:pPr>
            <a:r>
              <a:rPr dirty="0" sz="2800" spc="-370" b="1">
                <a:solidFill>
                  <a:srgbClr val="215F9A"/>
                </a:solidFill>
                <a:latin typeface="Verdana"/>
                <a:cs typeface="Verdana"/>
              </a:rPr>
              <a:t>RNV</a:t>
            </a:r>
            <a:r>
              <a:rPr dirty="0" sz="2800" spc="-155" b="1">
                <a:solidFill>
                  <a:srgbClr val="215F9A"/>
                </a:solidFill>
                <a:latin typeface="Verdana"/>
                <a:cs typeface="Verdana"/>
              </a:rPr>
              <a:t> </a:t>
            </a:r>
            <a:r>
              <a:rPr dirty="0" sz="2800" spc="-80" b="1">
                <a:solidFill>
                  <a:srgbClr val="215F9A"/>
                </a:solidFill>
                <a:latin typeface="Verdana"/>
                <a:cs typeface="Verdana"/>
              </a:rPr>
              <a:t>e</a:t>
            </a:r>
            <a:r>
              <a:rPr dirty="0" sz="2800" spc="-155" b="1">
                <a:solidFill>
                  <a:srgbClr val="215F9A"/>
                </a:solidFill>
                <a:latin typeface="Verdana"/>
                <a:cs typeface="Verdana"/>
              </a:rPr>
              <a:t> </a:t>
            </a:r>
            <a:r>
              <a:rPr dirty="0" sz="2800" spc="-280" b="1">
                <a:solidFill>
                  <a:srgbClr val="215F9A"/>
                </a:solidFill>
                <a:latin typeface="Verdana"/>
                <a:cs typeface="Verdana"/>
              </a:rPr>
              <a:t>Relatório</a:t>
            </a:r>
            <a:r>
              <a:rPr dirty="0" sz="2800" spc="-155" b="1">
                <a:solidFill>
                  <a:srgbClr val="215F9A"/>
                </a:solidFill>
                <a:latin typeface="Verdana"/>
                <a:cs typeface="Verdana"/>
              </a:rPr>
              <a:t> </a:t>
            </a:r>
            <a:r>
              <a:rPr dirty="0" sz="2800" spc="-415" b="1">
                <a:solidFill>
                  <a:srgbClr val="215F9A"/>
                </a:solidFill>
                <a:latin typeface="Verdana"/>
                <a:cs typeface="Verdana"/>
              </a:rPr>
              <a:t>Luz:</a:t>
            </a:r>
            <a:r>
              <a:rPr dirty="0" sz="2800" spc="-150" b="1">
                <a:solidFill>
                  <a:srgbClr val="215F9A"/>
                </a:solidFill>
                <a:latin typeface="Verdana"/>
                <a:cs typeface="Verdana"/>
              </a:rPr>
              <a:t> </a:t>
            </a:r>
            <a:r>
              <a:rPr dirty="0" sz="2800" spc="-155" b="1">
                <a:solidFill>
                  <a:srgbClr val="215F9A"/>
                </a:solidFill>
                <a:latin typeface="Verdana"/>
                <a:cs typeface="Verdana"/>
              </a:rPr>
              <a:t>evolução </a:t>
            </a:r>
            <a:r>
              <a:rPr dirty="0" sz="2800" spc="-210" b="1">
                <a:solidFill>
                  <a:srgbClr val="215F9A"/>
                </a:solidFill>
                <a:latin typeface="Verdana"/>
                <a:cs typeface="Verdana"/>
              </a:rPr>
              <a:t>das</a:t>
            </a:r>
            <a:r>
              <a:rPr dirty="0" sz="2800" spc="-145" b="1">
                <a:solidFill>
                  <a:srgbClr val="215F9A"/>
                </a:solidFill>
                <a:latin typeface="Verdana"/>
                <a:cs typeface="Verdana"/>
              </a:rPr>
              <a:t> </a:t>
            </a:r>
            <a:r>
              <a:rPr dirty="0" sz="2800" spc="-270" b="1">
                <a:solidFill>
                  <a:srgbClr val="215F9A"/>
                </a:solidFill>
                <a:latin typeface="Verdana"/>
                <a:cs typeface="Verdana"/>
              </a:rPr>
              <a:t>metas</a:t>
            </a:r>
            <a:r>
              <a:rPr dirty="0" sz="2800" spc="-145" b="1">
                <a:solidFill>
                  <a:srgbClr val="215F9A"/>
                </a:solidFill>
                <a:latin typeface="Verdana"/>
                <a:cs typeface="Verdana"/>
              </a:rPr>
              <a:t> </a:t>
            </a:r>
            <a:r>
              <a:rPr dirty="0" sz="2800" spc="-25" b="1">
                <a:solidFill>
                  <a:srgbClr val="215F9A"/>
                </a:solidFill>
                <a:latin typeface="Verdana"/>
                <a:cs typeface="Verdana"/>
              </a:rPr>
              <a:t>de </a:t>
            </a:r>
            <a:r>
              <a:rPr dirty="0" sz="2800" spc="-270" b="1">
                <a:solidFill>
                  <a:srgbClr val="215F9A"/>
                </a:solidFill>
                <a:latin typeface="Verdana"/>
                <a:cs typeface="Verdana"/>
              </a:rPr>
              <a:t>desenvo</a:t>
            </a:r>
            <a:r>
              <a:rPr dirty="0" sz="3200" spc="-270" b="1">
                <a:solidFill>
                  <a:srgbClr val="215F9A"/>
                </a:solidFill>
                <a:latin typeface="Verdana"/>
                <a:cs typeface="Verdana"/>
              </a:rPr>
              <a:t>lvimento</a:t>
            </a:r>
            <a:r>
              <a:rPr dirty="0" sz="3200" spc="-135" b="1">
                <a:solidFill>
                  <a:srgbClr val="215F9A"/>
                </a:solidFill>
                <a:latin typeface="Verdana"/>
                <a:cs typeface="Verdana"/>
              </a:rPr>
              <a:t> </a:t>
            </a:r>
            <a:r>
              <a:rPr dirty="0" sz="3200" spc="-340" b="1">
                <a:solidFill>
                  <a:srgbClr val="215F9A"/>
                </a:solidFill>
                <a:latin typeface="Verdana"/>
                <a:cs typeface="Verdana"/>
              </a:rPr>
              <a:t>sustentável</a:t>
            </a:r>
            <a:endParaRPr sz="3200">
              <a:latin typeface="Verdana"/>
              <a:cs typeface="Verdana"/>
            </a:endParaRPr>
          </a:p>
          <a:p>
            <a:pPr marL="3065780">
              <a:lnSpc>
                <a:spcPct val="100000"/>
              </a:lnSpc>
              <a:spcBef>
                <a:spcPts val="2400"/>
              </a:spcBef>
            </a:pPr>
            <a:r>
              <a:rPr dirty="0" sz="2000" spc="-215" b="1">
                <a:latin typeface="Verdana"/>
                <a:cs typeface="Verdana"/>
              </a:rPr>
              <a:t>Brasília,</a:t>
            </a:r>
            <a:r>
              <a:rPr dirty="0" sz="2000" spc="-100" b="1">
                <a:latin typeface="Verdana"/>
                <a:cs typeface="Verdana"/>
              </a:rPr>
              <a:t> </a:t>
            </a:r>
            <a:r>
              <a:rPr dirty="0" sz="2000" spc="-315" b="1">
                <a:latin typeface="Verdana"/>
                <a:cs typeface="Verdana"/>
              </a:rPr>
              <a:t>22</a:t>
            </a:r>
            <a:r>
              <a:rPr dirty="0" sz="2000" spc="-100" b="1">
                <a:latin typeface="Verdana"/>
                <a:cs typeface="Verdana"/>
              </a:rPr>
              <a:t> </a:t>
            </a:r>
            <a:r>
              <a:rPr dirty="0" sz="2000" spc="-75" b="1">
                <a:latin typeface="Verdana"/>
                <a:cs typeface="Verdana"/>
              </a:rPr>
              <a:t>de</a:t>
            </a:r>
            <a:r>
              <a:rPr dirty="0" sz="2000" spc="-110" b="1">
                <a:latin typeface="Verdana"/>
                <a:cs typeface="Verdana"/>
              </a:rPr>
              <a:t> </a:t>
            </a:r>
            <a:r>
              <a:rPr dirty="0" sz="2000" spc="-220" b="1">
                <a:latin typeface="Verdana"/>
                <a:cs typeface="Verdana"/>
              </a:rPr>
              <a:t>outubro</a:t>
            </a:r>
            <a:r>
              <a:rPr dirty="0" sz="2000" spc="-110" b="1">
                <a:latin typeface="Verdana"/>
                <a:cs typeface="Verdana"/>
              </a:rPr>
              <a:t> </a:t>
            </a:r>
            <a:r>
              <a:rPr dirty="0" sz="2000" spc="-75" b="1">
                <a:latin typeface="Verdana"/>
                <a:cs typeface="Verdana"/>
              </a:rPr>
              <a:t>de</a:t>
            </a:r>
            <a:r>
              <a:rPr dirty="0" sz="2000" spc="-110" b="1">
                <a:latin typeface="Verdana"/>
                <a:cs typeface="Verdana"/>
              </a:rPr>
              <a:t> </a:t>
            </a:r>
            <a:r>
              <a:rPr dirty="0" sz="2000" spc="-335" b="1">
                <a:latin typeface="Verdana"/>
                <a:cs typeface="Verdana"/>
              </a:rPr>
              <a:t>2024</a:t>
            </a:r>
            <a:endParaRPr sz="2000">
              <a:latin typeface="Verdana"/>
              <a:cs typeface="Verdana"/>
            </a:endParaRPr>
          </a:p>
        </p:txBody>
      </p:sp>
      <p:pic>
        <p:nvPicPr>
          <p:cNvPr id="4" name="object 4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086100" y="6134100"/>
            <a:ext cx="6057900" cy="723899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409778" y="376935"/>
            <a:ext cx="4598035" cy="748030"/>
          </a:xfrm>
          <a:prstGeom prst="rect"/>
        </p:spPr>
        <p:txBody>
          <a:bodyPr wrap="square" lIns="0" tIns="56515" rIns="0" bIns="0" rtlCol="0" vert="horz">
            <a:spAutoFit/>
          </a:bodyPr>
          <a:lstStyle/>
          <a:p>
            <a:pPr marL="511175" marR="5080" indent="-498475">
              <a:lnSpc>
                <a:spcPts val="2690"/>
              </a:lnSpc>
              <a:spcBef>
                <a:spcPts val="445"/>
              </a:spcBef>
            </a:pPr>
            <a:r>
              <a:rPr dirty="0" sz="2500" spc="-235" b="1">
                <a:latin typeface="Verdana"/>
                <a:cs typeface="Verdana"/>
              </a:rPr>
              <a:t>Principais</a:t>
            </a:r>
            <a:r>
              <a:rPr dirty="0" sz="2500" spc="-130" b="1">
                <a:latin typeface="Verdana"/>
                <a:cs typeface="Verdana"/>
              </a:rPr>
              <a:t> </a:t>
            </a:r>
            <a:r>
              <a:rPr dirty="0" sz="2500" spc="-160" b="1">
                <a:latin typeface="Verdana"/>
                <a:cs typeface="Verdana"/>
              </a:rPr>
              <a:t>Avanços</a:t>
            </a:r>
            <a:r>
              <a:rPr dirty="0" sz="2500" spc="-130" b="1">
                <a:latin typeface="Verdana"/>
                <a:cs typeface="Verdana"/>
              </a:rPr>
              <a:t> </a:t>
            </a:r>
            <a:r>
              <a:rPr dirty="0" sz="2500" spc="-70" b="1">
                <a:latin typeface="Verdana"/>
                <a:cs typeface="Verdana"/>
              </a:rPr>
              <a:t>e</a:t>
            </a:r>
            <a:r>
              <a:rPr dirty="0" sz="2500" spc="-130" b="1">
                <a:latin typeface="Verdana"/>
                <a:cs typeface="Verdana"/>
              </a:rPr>
              <a:t> </a:t>
            </a:r>
            <a:r>
              <a:rPr dirty="0" sz="2500" spc="-229" b="1">
                <a:latin typeface="Verdana"/>
                <a:cs typeface="Verdana"/>
              </a:rPr>
              <a:t>Desafios </a:t>
            </a:r>
            <a:r>
              <a:rPr dirty="0" sz="2500" spc="-240" b="1">
                <a:latin typeface="Verdana"/>
                <a:cs typeface="Verdana"/>
              </a:rPr>
              <a:t>Dimensão</a:t>
            </a:r>
            <a:r>
              <a:rPr dirty="0" sz="2500" spc="-114" b="1">
                <a:latin typeface="Verdana"/>
                <a:cs typeface="Verdana"/>
              </a:rPr>
              <a:t> </a:t>
            </a:r>
            <a:r>
              <a:rPr dirty="0" sz="2500" spc="-175" b="1">
                <a:latin typeface="Verdana"/>
                <a:cs typeface="Verdana"/>
              </a:rPr>
              <a:t>Social</a:t>
            </a:r>
            <a:r>
              <a:rPr dirty="0" sz="2500" spc="-110" b="1">
                <a:latin typeface="Verdana"/>
                <a:cs typeface="Verdana"/>
              </a:rPr>
              <a:t> </a:t>
            </a:r>
            <a:r>
              <a:rPr dirty="0" sz="2500" spc="-280" b="1">
                <a:latin typeface="Verdana"/>
                <a:cs typeface="Verdana"/>
              </a:rPr>
              <a:t>ODS</a:t>
            </a:r>
            <a:r>
              <a:rPr dirty="0" sz="2500" spc="-110" b="1">
                <a:latin typeface="Verdana"/>
                <a:cs typeface="Verdana"/>
              </a:rPr>
              <a:t> </a:t>
            </a:r>
            <a:r>
              <a:rPr dirty="0" sz="2500" spc="-445" b="1">
                <a:latin typeface="Verdana"/>
                <a:cs typeface="Verdana"/>
              </a:rPr>
              <a:t>2</a:t>
            </a:r>
            <a:endParaRPr sz="2500">
              <a:latin typeface="Verdana"/>
              <a:cs typeface="Verdana"/>
            </a:endParaRPr>
          </a:p>
        </p:txBody>
      </p:sp>
      <p:grpSp>
        <p:nvGrpSpPr>
          <p:cNvPr id="3" name="object 3" descr=""/>
          <p:cNvGrpSpPr/>
          <p:nvPr/>
        </p:nvGrpSpPr>
        <p:grpSpPr>
          <a:xfrm>
            <a:off x="252646" y="1160585"/>
            <a:ext cx="8079740" cy="3970020"/>
            <a:chOff x="252646" y="1160585"/>
            <a:chExt cx="8079740" cy="3970020"/>
          </a:xfrm>
        </p:grpSpPr>
        <p:pic>
          <p:nvPicPr>
            <p:cNvPr id="4" name="object 4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252646" y="1160585"/>
              <a:ext cx="8079629" cy="3969458"/>
            </a:xfrm>
            <a:prstGeom prst="rect">
              <a:avLst/>
            </a:prstGeom>
          </p:spPr>
        </p:pic>
        <p:sp>
          <p:nvSpPr>
            <p:cNvPr id="5" name="object 5" descr=""/>
            <p:cNvSpPr/>
            <p:nvPr/>
          </p:nvSpPr>
          <p:spPr>
            <a:xfrm>
              <a:off x="3582186" y="1772239"/>
              <a:ext cx="1913889" cy="2602230"/>
            </a:xfrm>
            <a:custGeom>
              <a:avLst/>
              <a:gdLst/>
              <a:ahLst/>
              <a:cxnLst/>
              <a:rect l="l" t="t" r="r" b="b"/>
              <a:pathLst>
                <a:path w="1913889" h="2602229">
                  <a:moveTo>
                    <a:pt x="0" y="1300899"/>
                  </a:moveTo>
                  <a:lnTo>
                    <a:pt x="839" y="1245908"/>
                  </a:lnTo>
                  <a:lnTo>
                    <a:pt x="3335" y="1191499"/>
                  </a:lnTo>
                  <a:lnTo>
                    <a:pt x="7454" y="1137717"/>
                  </a:lnTo>
                  <a:lnTo>
                    <a:pt x="13164" y="1084606"/>
                  </a:lnTo>
                  <a:lnTo>
                    <a:pt x="20431" y="1032214"/>
                  </a:lnTo>
                  <a:lnTo>
                    <a:pt x="29222" y="980583"/>
                  </a:lnTo>
                  <a:lnTo>
                    <a:pt x="39503" y="929760"/>
                  </a:lnTo>
                  <a:lnTo>
                    <a:pt x="51242" y="879790"/>
                  </a:lnTo>
                  <a:lnTo>
                    <a:pt x="64404" y="830718"/>
                  </a:lnTo>
                  <a:lnTo>
                    <a:pt x="78958" y="782588"/>
                  </a:lnTo>
                  <a:lnTo>
                    <a:pt x="94870" y="735447"/>
                  </a:lnTo>
                  <a:lnTo>
                    <a:pt x="112106" y="689339"/>
                  </a:lnTo>
                  <a:lnTo>
                    <a:pt x="130634" y="644310"/>
                  </a:lnTo>
                  <a:lnTo>
                    <a:pt x="150419" y="600404"/>
                  </a:lnTo>
                  <a:lnTo>
                    <a:pt x="171430" y="557667"/>
                  </a:lnTo>
                  <a:lnTo>
                    <a:pt x="193632" y="516144"/>
                  </a:lnTo>
                  <a:lnTo>
                    <a:pt x="216993" y="475880"/>
                  </a:lnTo>
                  <a:lnTo>
                    <a:pt x="241479" y="436920"/>
                  </a:lnTo>
                  <a:lnTo>
                    <a:pt x="267057" y="399309"/>
                  </a:lnTo>
                  <a:lnTo>
                    <a:pt x="293695" y="363093"/>
                  </a:lnTo>
                  <a:lnTo>
                    <a:pt x="321357" y="328317"/>
                  </a:lnTo>
                  <a:lnTo>
                    <a:pt x="350013" y="295025"/>
                  </a:lnTo>
                  <a:lnTo>
                    <a:pt x="379627" y="263264"/>
                  </a:lnTo>
                  <a:lnTo>
                    <a:pt x="410168" y="233077"/>
                  </a:lnTo>
                  <a:lnTo>
                    <a:pt x="441601" y="204511"/>
                  </a:lnTo>
                  <a:lnTo>
                    <a:pt x="473894" y="177610"/>
                  </a:lnTo>
                  <a:lnTo>
                    <a:pt x="507014" y="152420"/>
                  </a:lnTo>
                  <a:lnTo>
                    <a:pt x="540927" y="128986"/>
                  </a:lnTo>
                  <a:lnTo>
                    <a:pt x="575599" y="107352"/>
                  </a:lnTo>
                  <a:lnTo>
                    <a:pt x="610999" y="87565"/>
                  </a:lnTo>
                  <a:lnTo>
                    <a:pt x="647092" y="69669"/>
                  </a:lnTo>
                  <a:lnTo>
                    <a:pt x="683845" y="53709"/>
                  </a:lnTo>
                  <a:lnTo>
                    <a:pt x="721226" y="39730"/>
                  </a:lnTo>
                  <a:lnTo>
                    <a:pt x="759200" y="27778"/>
                  </a:lnTo>
                  <a:lnTo>
                    <a:pt x="797736" y="17898"/>
                  </a:lnTo>
                  <a:lnTo>
                    <a:pt x="836798" y="10135"/>
                  </a:lnTo>
                  <a:lnTo>
                    <a:pt x="876356" y="4534"/>
                  </a:lnTo>
                  <a:lnTo>
                    <a:pt x="916374" y="1141"/>
                  </a:lnTo>
                  <a:lnTo>
                    <a:pt x="956820" y="0"/>
                  </a:lnTo>
                  <a:lnTo>
                    <a:pt x="997266" y="1141"/>
                  </a:lnTo>
                  <a:lnTo>
                    <a:pt x="1037284" y="4534"/>
                  </a:lnTo>
                  <a:lnTo>
                    <a:pt x="1076842" y="10135"/>
                  </a:lnTo>
                  <a:lnTo>
                    <a:pt x="1115904" y="17898"/>
                  </a:lnTo>
                  <a:lnTo>
                    <a:pt x="1154440" y="27778"/>
                  </a:lnTo>
                  <a:lnTo>
                    <a:pt x="1192414" y="39730"/>
                  </a:lnTo>
                  <a:lnTo>
                    <a:pt x="1229795" y="53709"/>
                  </a:lnTo>
                  <a:lnTo>
                    <a:pt x="1266548" y="69669"/>
                  </a:lnTo>
                  <a:lnTo>
                    <a:pt x="1302641" y="87565"/>
                  </a:lnTo>
                  <a:lnTo>
                    <a:pt x="1338041" y="107352"/>
                  </a:lnTo>
                  <a:lnTo>
                    <a:pt x="1372714" y="128986"/>
                  </a:lnTo>
                  <a:lnTo>
                    <a:pt x="1406626" y="152420"/>
                  </a:lnTo>
                  <a:lnTo>
                    <a:pt x="1439746" y="177610"/>
                  </a:lnTo>
                  <a:lnTo>
                    <a:pt x="1472039" y="204511"/>
                  </a:lnTo>
                  <a:lnTo>
                    <a:pt x="1503472" y="233077"/>
                  </a:lnTo>
                  <a:lnTo>
                    <a:pt x="1534013" y="263264"/>
                  </a:lnTo>
                  <a:lnTo>
                    <a:pt x="1563627" y="295025"/>
                  </a:lnTo>
                  <a:lnTo>
                    <a:pt x="1592283" y="328317"/>
                  </a:lnTo>
                  <a:lnTo>
                    <a:pt x="1619945" y="363093"/>
                  </a:lnTo>
                  <a:lnTo>
                    <a:pt x="1646583" y="399309"/>
                  </a:lnTo>
                  <a:lnTo>
                    <a:pt x="1672161" y="436920"/>
                  </a:lnTo>
                  <a:lnTo>
                    <a:pt x="1696647" y="475880"/>
                  </a:lnTo>
                  <a:lnTo>
                    <a:pt x="1720008" y="516144"/>
                  </a:lnTo>
                  <a:lnTo>
                    <a:pt x="1742210" y="557667"/>
                  </a:lnTo>
                  <a:lnTo>
                    <a:pt x="1763221" y="600404"/>
                  </a:lnTo>
                  <a:lnTo>
                    <a:pt x="1783007" y="644310"/>
                  </a:lnTo>
                  <a:lnTo>
                    <a:pt x="1801534" y="689339"/>
                  </a:lnTo>
                  <a:lnTo>
                    <a:pt x="1818770" y="735447"/>
                  </a:lnTo>
                  <a:lnTo>
                    <a:pt x="1834682" y="782588"/>
                  </a:lnTo>
                  <a:lnTo>
                    <a:pt x="1849236" y="830718"/>
                  </a:lnTo>
                  <a:lnTo>
                    <a:pt x="1862398" y="879790"/>
                  </a:lnTo>
                  <a:lnTo>
                    <a:pt x="1874137" y="929760"/>
                  </a:lnTo>
                  <a:lnTo>
                    <a:pt x="1884418" y="980583"/>
                  </a:lnTo>
                  <a:lnTo>
                    <a:pt x="1893209" y="1032214"/>
                  </a:lnTo>
                  <a:lnTo>
                    <a:pt x="1900476" y="1084606"/>
                  </a:lnTo>
                  <a:lnTo>
                    <a:pt x="1906186" y="1137717"/>
                  </a:lnTo>
                  <a:lnTo>
                    <a:pt x="1910305" y="1191499"/>
                  </a:lnTo>
                  <a:lnTo>
                    <a:pt x="1912801" y="1245908"/>
                  </a:lnTo>
                  <a:lnTo>
                    <a:pt x="1913641" y="1300899"/>
                  </a:lnTo>
                  <a:lnTo>
                    <a:pt x="1912801" y="1355889"/>
                  </a:lnTo>
                  <a:lnTo>
                    <a:pt x="1910305" y="1410298"/>
                  </a:lnTo>
                  <a:lnTo>
                    <a:pt x="1906186" y="1464081"/>
                  </a:lnTo>
                  <a:lnTo>
                    <a:pt x="1900476" y="1517191"/>
                  </a:lnTo>
                  <a:lnTo>
                    <a:pt x="1893209" y="1569583"/>
                  </a:lnTo>
                  <a:lnTo>
                    <a:pt x="1884418" y="1621214"/>
                  </a:lnTo>
                  <a:lnTo>
                    <a:pt x="1874137" y="1672037"/>
                  </a:lnTo>
                  <a:lnTo>
                    <a:pt x="1862398" y="1722007"/>
                  </a:lnTo>
                  <a:lnTo>
                    <a:pt x="1849236" y="1771079"/>
                  </a:lnTo>
                  <a:lnTo>
                    <a:pt x="1834682" y="1819209"/>
                  </a:lnTo>
                  <a:lnTo>
                    <a:pt x="1818770" y="1866350"/>
                  </a:lnTo>
                  <a:lnTo>
                    <a:pt x="1801534" y="1912458"/>
                  </a:lnTo>
                  <a:lnTo>
                    <a:pt x="1783007" y="1957487"/>
                  </a:lnTo>
                  <a:lnTo>
                    <a:pt x="1763221" y="2001393"/>
                  </a:lnTo>
                  <a:lnTo>
                    <a:pt x="1742210" y="2044130"/>
                  </a:lnTo>
                  <a:lnTo>
                    <a:pt x="1720008" y="2085653"/>
                  </a:lnTo>
                  <a:lnTo>
                    <a:pt x="1696647" y="2125918"/>
                  </a:lnTo>
                  <a:lnTo>
                    <a:pt x="1672161" y="2164877"/>
                  </a:lnTo>
                  <a:lnTo>
                    <a:pt x="1646583" y="2202488"/>
                  </a:lnTo>
                  <a:lnTo>
                    <a:pt x="1619945" y="2238704"/>
                  </a:lnTo>
                  <a:lnTo>
                    <a:pt x="1592283" y="2273480"/>
                  </a:lnTo>
                  <a:lnTo>
                    <a:pt x="1563627" y="2306772"/>
                  </a:lnTo>
                  <a:lnTo>
                    <a:pt x="1534013" y="2338533"/>
                  </a:lnTo>
                  <a:lnTo>
                    <a:pt x="1503472" y="2368720"/>
                  </a:lnTo>
                  <a:lnTo>
                    <a:pt x="1472039" y="2397286"/>
                  </a:lnTo>
                  <a:lnTo>
                    <a:pt x="1439746" y="2424187"/>
                  </a:lnTo>
                  <a:lnTo>
                    <a:pt x="1406626" y="2449377"/>
                  </a:lnTo>
                  <a:lnTo>
                    <a:pt x="1372714" y="2472811"/>
                  </a:lnTo>
                  <a:lnTo>
                    <a:pt x="1338041" y="2494445"/>
                  </a:lnTo>
                  <a:lnTo>
                    <a:pt x="1302641" y="2514232"/>
                  </a:lnTo>
                  <a:lnTo>
                    <a:pt x="1266548" y="2532129"/>
                  </a:lnTo>
                  <a:lnTo>
                    <a:pt x="1229795" y="2548088"/>
                  </a:lnTo>
                  <a:lnTo>
                    <a:pt x="1192414" y="2562067"/>
                  </a:lnTo>
                  <a:lnTo>
                    <a:pt x="1154440" y="2574019"/>
                  </a:lnTo>
                  <a:lnTo>
                    <a:pt x="1115904" y="2583899"/>
                  </a:lnTo>
                  <a:lnTo>
                    <a:pt x="1076842" y="2591662"/>
                  </a:lnTo>
                  <a:lnTo>
                    <a:pt x="1037284" y="2597263"/>
                  </a:lnTo>
                  <a:lnTo>
                    <a:pt x="997266" y="2600656"/>
                  </a:lnTo>
                  <a:lnTo>
                    <a:pt x="956820" y="2601798"/>
                  </a:lnTo>
                  <a:lnTo>
                    <a:pt x="916374" y="2600656"/>
                  </a:lnTo>
                  <a:lnTo>
                    <a:pt x="876356" y="2597263"/>
                  </a:lnTo>
                  <a:lnTo>
                    <a:pt x="836798" y="2591662"/>
                  </a:lnTo>
                  <a:lnTo>
                    <a:pt x="797736" y="2583899"/>
                  </a:lnTo>
                  <a:lnTo>
                    <a:pt x="759200" y="2574019"/>
                  </a:lnTo>
                  <a:lnTo>
                    <a:pt x="721226" y="2562067"/>
                  </a:lnTo>
                  <a:lnTo>
                    <a:pt x="683845" y="2548088"/>
                  </a:lnTo>
                  <a:lnTo>
                    <a:pt x="647092" y="2532129"/>
                  </a:lnTo>
                  <a:lnTo>
                    <a:pt x="610999" y="2514232"/>
                  </a:lnTo>
                  <a:lnTo>
                    <a:pt x="575599" y="2494445"/>
                  </a:lnTo>
                  <a:lnTo>
                    <a:pt x="540927" y="2472811"/>
                  </a:lnTo>
                  <a:lnTo>
                    <a:pt x="507014" y="2449377"/>
                  </a:lnTo>
                  <a:lnTo>
                    <a:pt x="473894" y="2424187"/>
                  </a:lnTo>
                  <a:lnTo>
                    <a:pt x="441601" y="2397286"/>
                  </a:lnTo>
                  <a:lnTo>
                    <a:pt x="410168" y="2368720"/>
                  </a:lnTo>
                  <a:lnTo>
                    <a:pt x="379627" y="2338533"/>
                  </a:lnTo>
                  <a:lnTo>
                    <a:pt x="350013" y="2306772"/>
                  </a:lnTo>
                  <a:lnTo>
                    <a:pt x="321357" y="2273480"/>
                  </a:lnTo>
                  <a:lnTo>
                    <a:pt x="293695" y="2238704"/>
                  </a:lnTo>
                  <a:lnTo>
                    <a:pt x="267057" y="2202488"/>
                  </a:lnTo>
                  <a:lnTo>
                    <a:pt x="241479" y="2164877"/>
                  </a:lnTo>
                  <a:lnTo>
                    <a:pt x="216993" y="2125918"/>
                  </a:lnTo>
                  <a:lnTo>
                    <a:pt x="193632" y="2085653"/>
                  </a:lnTo>
                  <a:lnTo>
                    <a:pt x="171430" y="2044130"/>
                  </a:lnTo>
                  <a:lnTo>
                    <a:pt x="150419" y="2001393"/>
                  </a:lnTo>
                  <a:lnTo>
                    <a:pt x="130634" y="1957487"/>
                  </a:lnTo>
                  <a:lnTo>
                    <a:pt x="112106" y="1912458"/>
                  </a:lnTo>
                  <a:lnTo>
                    <a:pt x="94870" y="1866350"/>
                  </a:lnTo>
                  <a:lnTo>
                    <a:pt x="78958" y="1819209"/>
                  </a:lnTo>
                  <a:lnTo>
                    <a:pt x="64404" y="1771079"/>
                  </a:lnTo>
                  <a:lnTo>
                    <a:pt x="51242" y="1722007"/>
                  </a:lnTo>
                  <a:lnTo>
                    <a:pt x="39503" y="1672037"/>
                  </a:lnTo>
                  <a:lnTo>
                    <a:pt x="29222" y="1621214"/>
                  </a:lnTo>
                  <a:lnTo>
                    <a:pt x="20431" y="1569583"/>
                  </a:lnTo>
                  <a:lnTo>
                    <a:pt x="13164" y="1517191"/>
                  </a:lnTo>
                  <a:lnTo>
                    <a:pt x="7454" y="1464081"/>
                  </a:lnTo>
                  <a:lnTo>
                    <a:pt x="3335" y="1410298"/>
                  </a:lnTo>
                  <a:lnTo>
                    <a:pt x="839" y="1355889"/>
                  </a:lnTo>
                  <a:lnTo>
                    <a:pt x="0" y="1300899"/>
                  </a:lnTo>
                  <a:close/>
                </a:path>
              </a:pathLst>
            </a:custGeom>
            <a:ln w="19050">
              <a:solidFill>
                <a:srgbClr val="042433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6" name="object 6" descr=""/>
          <p:cNvSpPr txBox="1"/>
          <p:nvPr/>
        </p:nvSpPr>
        <p:spPr>
          <a:xfrm>
            <a:off x="1895756" y="5284723"/>
            <a:ext cx="6213475" cy="139446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 marR="5080">
              <a:lnSpc>
                <a:spcPct val="99700"/>
              </a:lnSpc>
              <a:spcBef>
                <a:spcPts val="105"/>
              </a:spcBef>
            </a:pPr>
            <a:r>
              <a:rPr dirty="0" sz="1800">
                <a:solidFill>
                  <a:srgbClr val="001D35"/>
                </a:solidFill>
                <a:latin typeface="Calibri"/>
                <a:cs typeface="Calibri"/>
              </a:rPr>
              <a:t>Obs:</a:t>
            </a:r>
            <a:r>
              <a:rPr dirty="0" sz="1800" spc="-25">
                <a:solidFill>
                  <a:srgbClr val="001D35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001D35"/>
                </a:solidFill>
                <a:latin typeface="Calibri"/>
                <a:cs typeface="Calibri"/>
              </a:rPr>
              <a:t>A</a:t>
            </a:r>
            <a:r>
              <a:rPr dirty="0" sz="1800" spc="-35">
                <a:solidFill>
                  <a:srgbClr val="001D35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001D35"/>
                </a:solidFill>
                <a:latin typeface="Calibri"/>
                <a:cs typeface="Calibri"/>
              </a:rPr>
              <a:t>Escala</a:t>
            </a:r>
            <a:r>
              <a:rPr dirty="0" sz="1800" spc="-30">
                <a:solidFill>
                  <a:srgbClr val="001D35"/>
                </a:solidFill>
                <a:latin typeface="Calibri"/>
                <a:cs typeface="Calibri"/>
              </a:rPr>
              <a:t> </a:t>
            </a:r>
            <a:r>
              <a:rPr dirty="0" sz="1800" spc="-10">
                <a:solidFill>
                  <a:srgbClr val="001D35"/>
                </a:solidFill>
                <a:latin typeface="Calibri"/>
                <a:cs typeface="Calibri"/>
              </a:rPr>
              <a:t>Brasileira</a:t>
            </a:r>
            <a:r>
              <a:rPr dirty="0" sz="1800" spc="-35">
                <a:solidFill>
                  <a:srgbClr val="001D35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001D35"/>
                </a:solidFill>
                <a:latin typeface="Calibri"/>
                <a:cs typeface="Calibri"/>
              </a:rPr>
              <a:t>de</a:t>
            </a:r>
            <a:r>
              <a:rPr dirty="0" sz="1800" spc="-25">
                <a:solidFill>
                  <a:srgbClr val="001D35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001D35"/>
                </a:solidFill>
                <a:latin typeface="Calibri"/>
                <a:cs typeface="Calibri"/>
              </a:rPr>
              <a:t>Medida</a:t>
            </a:r>
            <a:r>
              <a:rPr dirty="0" sz="1800" spc="-35">
                <a:solidFill>
                  <a:srgbClr val="001D35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001D35"/>
                </a:solidFill>
                <a:latin typeface="Calibri"/>
                <a:cs typeface="Calibri"/>
              </a:rPr>
              <a:t>Domiciliar</a:t>
            </a:r>
            <a:r>
              <a:rPr dirty="0" sz="1800" spc="-30">
                <a:solidFill>
                  <a:srgbClr val="001D35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001D35"/>
                </a:solidFill>
                <a:latin typeface="Calibri"/>
                <a:cs typeface="Calibri"/>
              </a:rPr>
              <a:t>de</a:t>
            </a:r>
            <a:r>
              <a:rPr dirty="0" sz="1800" spc="-30">
                <a:solidFill>
                  <a:srgbClr val="001D35"/>
                </a:solidFill>
                <a:latin typeface="Calibri"/>
                <a:cs typeface="Calibri"/>
              </a:rPr>
              <a:t> </a:t>
            </a:r>
            <a:r>
              <a:rPr dirty="0" sz="1800" spc="-10">
                <a:solidFill>
                  <a:srgbClr val="001D35"/>
                </a:solidFill>
                <a:latin typeface="Calibri"/>
                <a:cs typeface="Calibri"/>
              </a:rPr>
              <a:t>Insegurança </a:t>
            </a:r>
            <a:r>
              <a:rPr dirty="0" sz="1800">
                <a:solidFill>
                  <a:srgbClr val="001D35"/>
                </a:solidFill>
                <a:latin typeface="Calibri"/>
                <a:cs typeface="Calibri"/>
              </a:rPr>
              <a:t>Alimentar</a:t>
            </a:r>
            <a:r>
              <a:rPr dirty="0" sz="1800" spc="-50">
                <a:solidFill>
                  <a:srgbClr val="001D35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001D35"/>
                </a:solidFill>
                <a:latin typeface="Calibri"/>
                <a:cs typeface="Calibri"/>
              </a:rPr>
              <a:t>(EBIA),</a:t>
            </a:r>
            <a:r>
              <a:rPr dirty="0" sz="1800" spc="-40">
                <a:solidFill>
                  <a:srgbClr val="001D35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001D35"/>
                </a:solidFill>
                <a:latin typeface="Calibri"/>
                <a:cs typeface="Calibri"/>
              </a:rPr>
              <a:t>criada</a:t>
            </a:r>
            <a:r>
              <a:rPr dirty="0" sz="1800" spc="-45">
                <a:solidFill>
                  <a:srgbClr val="001D35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001D35"/>
                </a:solidFill>
                <a:latin typeface="Calibri"/>
                <a:cs typeface="Calibri"/>
              </a:rPr>
              <a:t>pelo</a:t>
            </a:r>
            <a:r>
              <a:rPr dirty="0" sz="1800" spc="-40">
                <a:solidFill>
                  <a:srgbClr val="001D35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001D35"/>
                </a:solidFill>
                <a:latin typeface="Calibri"/>
                <a:cs typeface="Calibri"/>
              </a:rPr>
              <a:t>IBGE</a:t>
            </a:r>
            <a:r>
              <a:rPr dirty="0" sz="1800" spc="-45">
                <a:solidFill>
                  <a:srgbClr val="001D35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001D35"/>
                </a:solidFill>
                <a:latin typeface="Calibri"/>
                <a:cs typeface="Calibri"/>
              </a:rPr>
              <a:t>é</a:t>
            </a:r>
            <a:r>
              <a:rPr dirty="0" sz="1800" spc="-45">
                <a:solidFill>
                  <a:srgbClr val="001D35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001D35"/>
                </a:solidFill>
                <a:latin typeface="Calibri"/>
                <a:cs typeface="Calibri"/>
              </a:rPr>
              <a:t>uma</a:t>
            </a:r>
            <a:r>
              <a:rPr dirty="0" sz="1800" spc="-40">
                <a:solidFill>
                  <a:srgbClr val="001D35"/>
                </a:solidFill>
                <a:latin typeface="Calibri"/>
                <a:cs typeface="Calibri"/>
              </a:rPr>
              <a:t> </a:t>
            </a:r>
            <a:r>
              <a:rPr dirty="0" sz="1800" spc="-10">
                <a:solidFill>
                  <a:srgbClr val="001D35"/>
                </a:solidFill>
                <a:latin typeface="Calibri"/>
                <a:cs typeface="Calibri"/>
              </a:rPr>
              <a:t>ferramenta</a:t>
            </a:r>
            <a:r>
              <a:rPr dirty="0" sz="1800" spc="-40">
                <a:solidFill>
                  <a:srgbClr val="001D35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001D35"/>
                </a:solidFill>
                <a:latin typeface="Calibri"/>
                <a:cs typeface="Calibri"/>
              </a:rPr>
              <a:t>que</a:t>
            </a:r>
            <a:r>
              <a:rPr dirty="0" sz="1800" spc="-45">
                <a:solidFill>
                  <a:srgbClr val="001D35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001D35"/>
                </a:solidFill>
                <a:latin typeface="Calibri"/>
                <a:cs typeface="Calibri"/>
              </a:rPr>
              <a:t>avalia</a:t>
            </a:r>
            <a:r>
              <a:rPr dirty="0" sz="1800" spc="-40">
                <a:solidFill>
                  <a:srgbClr val="001D35"/>
                </a:solidFill>
                <a:latin typeface="Calibri"/>
                <a:cs typeface="Calibri"/>
              </a:rPr>
              <a:t> </a:t>
            </a:r>
            <a:r>
              <a:rPr dirty="0" sz="1800" spc="-50">
                <a:solidFill>
                  <a:srgbClr val="001D35"/>
                </a:solidFill>
                <a:latin typeface="Calibri"/>
                <a:cs typeface="Calibri"/>
              </a:rPr>
              <a:t>a </a:t>
            </a:r>
            <a:r>
              <a:rPr dirty="0" sz="1800" spc="-10">
                <a:solidFill>
                  <a:srgbClr val="001D35"/>
                </a:solidFill>
                <a:latin typeface="Calibri"/>
                <a:cs typeface="Calibri"/>
              </a:rPr>
              <a:t>percepção</a:t>
            </a:r>
            <a:r>
              <a:rPr dirty="0" sz="1800" spc="-55">
                <a:solidFill>
                  <a:srgbClr val="001D35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001D35"/>
                </a:solidFill>
                <a:latin typeface="Calibri"/>
                <a:cs typeface="Calibri"/>
              </a:rPr>
              <a:t>da</a:t>
            </a:r>
            <a:r>
              <a:rPr dirty="0" sz="1800" spc="-55">
                <a:solidFill>
                  <a:srgbClr val="001D35"/>
                </a:solidFill>
                <a:latin typeface="Calibri"/>
                <a:cs typeface="Calibri"/>
              </a:rPr>
              <a:t> </a:t>
            </a:r>
            <a:r>
              <a:rPr dirty="0" sz="1800" spc="-10">
                <a:solidFill>
                  <a:srgbClr val="001D35"/>
                </a:solidFill>
                <a:latin typeface="Calibri"/>
                <a:cs typeface="Calibri"/>
              </a:rPr>
              <a:t>insegurança</a:t>
            </a:r>
            <a:r>
              <a:rPr dirty="0" sz="1800" spc="-55">
                <a:solidFill>
                  <a:srgbClr val="001D35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001D35"/>
                </a:solidFill>
                <a:latin typeface="Calibri"/>
                <a:cs typeface="Calibri"/>
              </a:rPr>
              <a:t>alimentar</a:t>
            </a:r>
            <a:r>
              <a:rPr dirty="0" sz="1800" spc="-55">
                <a:solidFill>
                  <a:srgbClr val="001D35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001D35"/>
                </a:solidFill>
                <a:latin typeface="Calibri"/>
                <a:cs typeface="Calibri"/>
              </a:rPr>
              <a:t>em</a:t>
            </a:r>
            <a:r>
              <a:rPr dirty="0" sz="1800" spc="-55">
                <a:solidFill>
                  <a:srgbClr val="001D35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001D35"/>
                </a:solidFill>
                <a:latin typeface="Calibri"/>
                <a:cs typeface="Calibri"/>
              </a:rPr>
              <a:t>nível</a:t>
            </a:r>
            <a:r>
              <a:rPr dirty="0" sz="1800" spc="-55">
                <a:solidFill>
                  <a:srgbClr val="001D35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001D35"/>
                </a:solidFill>
                <a:latin typeface="Calibri"/>
                <a:cs typeface="Calibri"/>
              </a:rPr>
              <a:t>domiciliar.,</a:t>
            </a:r>
            <a:r>
              <a:rPr dirty="0" sz="1800" spc="305">
                <a:solidFill>
                  <a:srgbClr val="001D35"/>
                </a:solidFill>
                <a:latin typeface="Calibri"/>
                <a:cs typeface="Calibri"/>
              </a:rPr>
              <a:t> </a:t>
            </a:r>
            <a:r>
              <a:rPr dirty="0" sz="1800" spc="-10">
                <a:solidFill>
                  <a:srgbClr val="001D35"/>
                </a:solidFill>
                <a:latin typeface="Calibri"/>
                <a:cs typeface="Calibri"/>
              </a:rPr>
              <a:t>classifica </a:t>
            </a:r>
            <a:r>
              <a:rPr dirty="0" sz="1800">
                <a:solidFill>
                  <a:srgbClr val="001D35"/>
                </a:solidFill>
                <a:latin typeface="Calibri"/>
                <a:cs typeface="Calibri"/>
              </a:rPr>
              <a:t>os</a:t>
            </a:r>
            <a:r>
              <a:rPr dirty="0" sz="1800" spc="-45">
                <a:solidFill>
                  <a:srgbClr val="001D35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001D35"/>
                </a:solidFill>
                <a:latin typeface="Calibri"/>
                <a:cs typeface="Calibri"/>
              </a:rPr>
              <a:t>domicílios</a:t>
            </a:r>
            <a:r>
              <a:rPr dirty="0" sz="1800" spc="-40">
                <a:solidFill>
                  <a:srgbClr val="001D35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001D35"/>
                </a:solidFill>
                <a:latin typeface="Calibri"/>
                <a:cs typeface="Calibri"/>
              </a:rPr>
              <a:t>em</a:t>
            </a:r>
            <a:r>
              <a:rPr dirty="0" sz="1800" spc="-35">
                <a:solidFill>
                  <a:srgbClr val="001D35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001D35"/>
                </a:solidFill>
                <a:latin typeface="Calibri"/>
                <a:cs typeface="Calibri"/>
              </a:rPr>
              <a:t>quatro</a:t>
            </a:r>
            <a:r>
              <a:rPr dirty="0" sz="1800" spc="-35">
                <a:solidFill>
                  <a:srgbClr val="001D35"/>
                </a:solidFill>
                <a:latin typeface="Calibri"/>
                <a:cs typeface="Calibri"/>
              </a:rPr>
              <a:t> </a:t>
            </a:r>
            <a:r>
              <a:rPr dirty="0" sz="1800" spc="-10">
                <a:solidFill>
                  <a:srgbClr val="001D35"/>
                </a:solidFill>
                <a:latin typeface="Calibri"/>
                <a:cs typeface="Calibri"/>
              </a:rPr>
              <a:t>categorias:</a:t>
            </a:r>
            <a:r>
              <a:rPr dirty="0" sz="1800" spc="-30">
                <a:solidFill>
                  <a:srgbClr val="001D35"/>
                </a:solidFill>
                <a:latin typeface="Calibri"/>
                <a:cs typeface="Calibri"/>
              </a:rPr>
              <a:t> </a:t>
            </a:r>
            <a:r>
              <a:rPr dirty="0" sz="1800" spc="-10">
                <a:solidFill>
                  <a:srgbClr val="001D35"/>
                </a:solidFill>
                <a:latin typeface="Calibri"/>
                <a:cs typeface="Calibri"/>
              </a:rPr>
              <a:t>segurança</a:t>
            </a:r>
            <a:r>
              <a:rPr dirty="0" sz="1800" spc="-35">
                <a:solidFill>
                  <a:srgbClr val="001D35"/>
                </a:solidFill>
                <a:latin typeface="Calibri"/>
                <a:cs typeface="Calibri"/>
              </a:rPr>
              <a:t> </a:t>
            </a:r>
            <a:r>
              <a:rPr dirty="0" sz="1800" spc="-10">
                <a:solidFill>
                  <a:srgbClr val="001D35"/>
                </a:solidFill>
                <a:latin typeface="Calibri"/>
                <a:cs typeface="Calibri"/>
              </a:rPr>
              <a:t>alimentar, insegurança</a:t>
            </a:r>
            <a:r>
              <a:rPr dirty="0" sz="1800" spc="-55">
                <a:solidFill>
                  <a:srgbClr val="001D35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001D35"/>
                </a:solidFill>
                <a:latin typeface="Calibri"/>
                <a:cs typeface="Calibri"/>
              </a:rPr>
              <a:t>alimentar</a:t>
            </a:r>
            <a:r>
              <a:rPr dirty="0" sz="1800" spc="-55">
                <a:solidFill>
                  <a:srgbClr val="001D35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001D35"/>
                </a:solidFill>
                <a:latin typeface="Calibri"/>
                <a:cs typeface="Calibri"/>
              </a:rPr>
              <a:t>leve,</a:t>
            </a:r>
            <a:r>
              <a:rPr dirty="0" sz="1800" spc="-55">
                <a:solidFill>
                  <a:srgbClr val="001D35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001D35"/>
                </a:solidFill>
                <a:latin typeface="Calibri"/>
                <a:cs typeface="Calibri"/>
              </a:rPr>
              <a:t>moderada</a:t>
            </a:r>
            <a:r>
              <a:rPr dirty="0" sz="1800" spc="-50">
                <a:solidFill>
                  <a:srgbClr val="001D35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001D35"/>
                </a:solidFill>
                <a:latin typeface="Calibri"/>
                <a:cs typeface="Calibri"/>
              </a:rPr>
              <a:t>ou</a:t>
            </a:r>
            <a:r>
              <a:rPr dirty="0" sz="1800" spc="-50">
                <a:solidFill>
                  <a:srgbClr val="001D35"/>
                </a:solidFill>
                <a:latin typeface="Calibri"/>
                <a:cs typeface="Calibri"/>
              </a:rPr>
              <a:t> </a:t>
            </a:r>
            <a:r>
              <a:rPr dirty="0" sz="1800" spc="-10">
                <a:solidFill>
                  <a:srgbClr val="001D35"/>
                </a:solidFill>
                <a:latin typeface="Calibri"/>
                <a:cs typeface="Calibri"/>
              </a:rPr>
              <a:t>grave.</a:t>
            </a:r>
            <a:endParaRPr sz="1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626094" y="116331"/>
            <a:ext cx="4542155" cy="45212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800" spc="-180" b="1">
                <a:latin typeface="Verdana"/>
                <a:cs typeface="Verdana"/>
              </a:rPr>
              <a:t>Avanços</a:t>
            </a:r>
            <a:r>
              <a:rPr dirty="0" sz="2800" spc="-150" b="1">
                <a:latin typeface="Verdana"/>
                <a:cs typeface="Verdana"/>
              </a:rPr>
              <a:t> </a:t>
            </a:r>
            <a:r>
              <a:rPr dirty="0" sz="2800" spc="-80" b="1">
                <a:latin typeface="Verdana"/>
                <a:cs typeface="Verdana"/>
              </a:rPr>
              <a:t>e</a:t>
            </a:r>
            <a:r>
              <a:rPr dirty="0" sz="2800" spc="-170" b="1">
                <a:latin typeface="Verdana"/>
                <a:cs typeface="Verdana"/>
              </a:rPr>
              <a:t> </a:t>
            </a:r>
            <a:r>
              <a:rPr dirty="0" sz="2800" spc="-280" b="1">
                <a:latin typeface="Verdana"/>
                <a:cs typeface="Verdana"/>
              </a:rPr>
              <a:t>Desafios</a:t>
            </a:r>
            <a:r>
              <a:rPr dirty="0" sz="2800" spc="-145" b="1">
                <a:latin typeface="Verdana"/>
                <a:cs typeface="Verdana"/>
              </a:rPr>
              <a:t> </a:t>
            </a:r>
            <a:r>
              <a:rPr dirty="0" sz="2800" spc="-315" b="1">
                <a:latin typeface="Verdana"/>
                <a:cs typeface="Verdana"/>
              </a:rPr>
              <a:t>ODS</a:t>
            </a:r>
            <a:r>
              <a:rPr dirty="0" sz="2800" spc="-170" b="1">
                <a:latin typeface="Verdana"/>
                <a:cs typeface="Verdana"/>
              </a:rPr>
              <a:t> </a:t>
            </a:r>
            <a:r>
              <a:rPr dirty="0" sz="2800" spc="-490" b="1">
                <a:latin typeface="Verdana"/>
                <a:cs typeface="Verdana"/>
              </a:rPr>
              <a:t>2</a:t>
            </a:r>
            <a:endParaRPr sz="2800">
              <a:latin typeface="Verdana"/>
              <a:cs typeface="Verdana"/>
            </a:endParaRPr>
          </a:p>
        </p:txBody>
      </p:sp>
      <p:sp>
        <p:nvSpPr>
          <p:cNvPr id="3" name="object 3" descr=""/>
          <p:cNvSpPr/>
          <p:nvPr/>
        </p:nvSpPr>
        <p:spPr>
          <a:xfrm>
            <a:off x="814786" y="870426"/>
            <a:ext cx="4082415" cy="5332730"/>
          </a:xfrm>
          <a:custGeom>
            <a:avLst/>
            <a:gdLst/>
            <a:ahLst/>
            <a:cxnLst/>
            <a:rect l="l" t="t" r="r" b="b"/>
            <a:pathLst>
              <a:path w="4082415" h="5332730">
                <a:moveTo>
                  <a:pt x="0" y="0"/>
                </a:moveTo>
                <a:lnTo>
                  <a:pt x="4082228" y="0"/>
                </a:lnTo>
                <a:lnTo>
                  <a:pt x="4082228" y="5332412"/>
                </a:lnTo>
                <a:lnTo>
                  <a:pt x="0" y="5332412"/>
                </a:lnTo>
                <a:lnTo>
                  <a:pt x="0" y="0"/>
                </a:lnTo>
                <a:close/>
              </a:path>
            </a:pathLst>
          </a:custGeom>
          <a:ln w="9525">
            <a:solidFill>
              <a:srgbClr val="FFC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 txBox="1"/>
          <p:nvPr/>
        </p:nvSpPr>
        <p:spPr>
          <a:xfrm>
            <a:off x="893525" y="747775"/>
            <a:ext cx="3884929" cy="5146040"/>
          </a:xfrm>
          <a:prstGeom prst="rect">
            <a:avLst/>
          </a:prstGeom>
        </p:spPr>
        <p:txBody>
          <a:bodyPr wrap="square" lIns="0" tIns="1162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15"/>
              </a:spcBef>
            </a:pPr>
            <a:r>
              <a:rPr dirty="0" sz="1500" spc="-140" b="1">
                <a:latin typeface="Verdana"/>
                <a:cs typeface="Verdana"/>
              </a:rPr>
              <a:t>Políticas</a:t>
            </a:r>
            <a:r>
              <a:rPr dirty="0" sz="1500" spc="-70" b="1">
                <a:latin typeface="Verdana"/>
                <a:cs typeface="Verdana"/>
              </a:rPr>
              <a:t> </a:t>
            </a:r>
            <a:r>
              <a:rPr dirty="0" sz="1500" spc="-125" b="1">
                <a:latin typeface="Verdana"/>
                <a:cs typeface="Verdana"/>
              </a:rPr>
              <a:t>Públicas</a:t>
            </a:r>
            <a:r>
              <a:rPr dirty="0" sz="1500" spc="-65" b="1">
                <a:latin typeface="Verdana"/>
                <a:cs typeface="Verdana"/>
              </a:rPr>
              <a:t> </a:t>
            </a:r>
            <a:r>
              <a:rPr dirty="0" sz="1500" spc="-90" b="1">
                <a:latin typeface="Verdana"/>
                <a:cs typeface="Verdana"/>
              </a:rPr>
              <a:t>Importantes</a:t>
            </a:r>
            <a:endParaRPr sz="1500">
              <a:latin typeface="Verdana"/>
              <a:cs typeface="Verdana"/>
            </a:endParaRPr>
          </a:p>
          <a:p>
            <a:pPr marL="297815" marR="395605" indent="-285750">
              <a:lnSpc>
                <a:spcPct val="80700"/>
              </a:lnSpc>
              <a:spcBef>
                <a:spcPts val="1165"/>
              </a:spcBef>
              <a:buFont typeface="Arial MT"/>
              <a:buChar char="•"/>
              <a:tabLst>
                <a:tab pos="297815" algn="l"/>
              </a:tabLst>
            </a:pPr>
            <a:r>
              <a:rPr dirty="0" sz="1500">
                <a:latin typeface="Verdana"/>
                <a:cs typeface="Verdana"/>
              </a:rPr>
              <a:t>PPA</a:t>
            </a:r>
            <a:r>
              <a:rPr dirty="0" sz="1500" spc="-90">
                <a:latin typeface="Verdana"/>
                <a:cs typeface="Verdana"/>
              </a:rPr>
              <a:t> </a:t>
            </a:r>
            <a:r>
              <a:rPr dirty="0" sz="1500" spc="-114">
                <a:latin typeface="Verdana"/>
                <a:cs typeface="Verdana"/>
              </a:rPr>
              <a:t>2024/2027</a:t>
            </a:r>
            <a:r>
              <a:rPr dirty="0" sz="1500" spc="-80">
                <a:latin typeface="Verdana"/>
                <a:cs typeface="Verdana"/>
              </a:rPr>
              <a:t> </a:t>
            </a:r>
            <a:r>
              <a:rPr dirty="0" sz="1500" spc="55">
                <a:latin typeface="Verdana"/>
                <a:cs typeface="Verdana"/>
              </a:rPr>
              <a:t>combate</a:t>
            </a:r>
            <a:r>
              <a:rPr dirty="0" sz="1500" spc="-90">
                <a:latin typeface="Verdana"/>
                <a:cs typeface="Verdana"/>
              </a:rPr>
              <a:t> </a:t>
            </a:r>
            <a:r>
              <a:rPr dirty="0" sz="1500" spc="114">
                <a:latin typeface="Verdana"/>
                <a:cs typeface="Verdana"/>
              </a:rPr>
              <a:t>à</a:t>
            </a:r>
            <a:r>
              <a:rPr dirty="0" sz="1500" spc="-85">
                <a:latin typeface="Verdana"/>
                <a:cs typeface="Verdana"/>
              </a:rPr>
              <a:t> </a:t>
            </a:r>
            <a:r>
              <a:rPr dirty="0" sz="1500">
                <a:latin typeface="Verdana"/>
                <a:cs typeface="Verdana"/>
              </a:rPr>
              <a:t>fome</a:t>
            </a:r>
            <a:r>
              <a:rPr dirty="0" sz="1500" spc="-90">
                <a:latin typeface="Verdana"/>
                <a:cs typeface="Verdana"/>
              </a:rPr>
              <a:t> </a:t>
            </a:r>
            <a:r>
              <a:rPr dirty="0" sz="1500" spc="25">
                <a:latin typeface="Verdana"/>
                <a:cs typeface="Verdana"/>
              </a:rPr>
              <a:t>e </a:t>
            </a:r>
            <a:r>
              <a:rPr dirty="0" sz="1500">
                <a:latin typeface="Verdana"/>
                <a:cs typeface="Verdana"/>
              </a:rPr>
              <a:t>pobreza</a:t>
            </a:r>
            <a:r>
              <a:rPr dirty="0" sz="1500" spc="-75">
                <a:latin typeface="Verdana"/>
                <a:cs typeface="Verdana"/>
              </a:rPr>
              <a:t> </a:t>
            </a:r>
            <a:r>
              <a:rPr dirty="0" sz="1500" spc="-20">
                <a:latin typeface="Verdana"/>
                <a:cs typeface="Verdana"/>
              </a:rPr>
              <a:t>volta</a:t>
            </a:r>
            <a:r>
              <a:rPr dirty="0" sz="1500" spc="-70">
                <a:latin typeface="Verdana"/>
                <a:cs typeface="Verdana"/>
              </a:rPr>
              <a:t> </a:t>
            </a:r>
            <a:r>
              <a:rPr dirty="0" sz="1500" spc="114">
                <a:latin typeface="Verdana"/>
                <a:cs typeface="Verdana"/>
              </a:rPr>
              <a:t>a</a:t>
            </a:r>
            <a:r>
              <a:rPr dirty="0" sz="1500" spc="-75">
                <a:latin typeface="Verdana"/>
                <a:cs typeface="Verdana"/>
              </a:rPr>
              <a:t> </a:t>
            </a:r>
            <a:r>
              <a:rPr dirty="0" sz="1500" spc="-110">
                <a:latin typeface="Verdana"/>
                <a:cs typeface="Verdana"/>
              </a:rPr>
              <a:t>ser</a:t>
            </a:r>
            <a:r>
              <a:rPr dirty="0" sz="1500" spc="-80">
                <a:latin typeface="Verdana"/>
                <a:cs typeface="Verdana"/>
              </a:rPr>
              <a:t> </a:t>
            </a:r>
            <a:r>
              <a:rPr dirty="0" sz="1500" spc="-20">
                <a:latin typeface="Verdana"/>
                <a:cs typeface="Verdana"/>
              </a:rPr>
              <a:t>prioridade</a:t>
            </a:r>
            <a:r>
              <a:rPr dirty="0" sz="1500" spc="-70">
                <a:latin typeface="Verdana"/>
                <a:cs typeface="Verdana"/>
              </a:rPr>
              <a:t> </a:t>
            </a:r>
            <a:r>
              <a:rPr dirty="0" sz="1500" spc="45">
                <a:latin typeface="Verdana"/>
                <a:cs typeface="Verdana"/>
              </a:rPr>
              <a:t>do </a:t>
            </a:r>
            <a:r>
              <a:rPr dirty="0" sz="1500">
                <a:latin typeface="Verdana"/>
                <a:cs typeface="Verdana"/>
              </a:rPr>
              <a:t>governo</a:t>
            </a:r>
            <a:r>
              <a:rPr dirty="0" sz="1500" spc="-125">
                <a:latin typeface="Verdana"/>
                <a:cs typeface="Verdana"/>
              </a:rPr>
              <a:t> </a:t>
            </a:r>
            <a:r>
              <a:rPr dirty="0" sz="1500" spc="-10">
                <a:latin typeface="Verdana"/>
                <a:cs typeface="Verdana"/>
              </a:rPr>
              <a:t>federal</a:t>
            </a:r>
            <a:endParaRPr sz="1500">
              <a:latin typeface="Verdana"/>
              <a:cs typeface="Verdana"/>
            </a:endParaRPr>
          </a:p>
          <a:p>
            <a:pPr marL="297815" marR="5080" indent="-285750">
              <a:lnSpc>
                <a:spcPct val="79300"/>
              </a:lnSpc>
              <a:spcBef>
                <a:spcPts val="1260"/>
              </a:spcBef>
              <a:buFont typeface="Arial MT"/>
              <a:buChar char="•"/>
              <a:tabLst>
                <a:tab pos="297815" algn="l"/>
              </a:tabLst>
            </a:pPr>
            <a:r>
              <a:rPr dirty="0" sz="1500">
                <a:latin typeface="Verdana"/>
                <a:cs typeface="Verdana"/>
              </a:rPr>
              <a:t>Recriação</a:t>
            </a:r>
            <a:r>
              <a:rPr dirty="0" sz="1500" spc="50">
                <a:latin typeface="Verdana"/>
                <a:cs typeface="Verdana"/>
              </a:rPr>
              <a:t> </a:t>
            </a:r>
            <a:r>
              <a:rPr dirty="0" sz="1500" spc="-65">
                <a:latin typeface="Verdana"/>
                <a:cs typeface="Verdana"/>
              </a:rPr>
              <a:t>Ministério</a:t>
            </a:r>
            <a:r>
              <a:rPr dirty="0" sz="1500" spc="55">
                <a:latin typeface="Verdana"/>
                <a:cs typeface="Verdana"/>
              </a:rPr>
              <a:t> </a:t>
            </a:r>
            <a:r>
              <a:rPr dirty="0" sz="1500" spc="45">
                <a:latin typeface="Verdana"/>
                <a:cs typeface="Verdana"/>
              </a:rPr>
              <a:t>do </a:t>
            </a:r>
            <a:r>
              <a:rPr dirty="0" sz="1500" spc="-35">
                <a:latin typeface="Verdana"/>
                <a:cs typeface="Verdana"/>
              </a:rPr>
              <a:t>Desenvolvimento</a:t>
            </a:r>
            <a:r>
              <a:rPr dirty="0" sz="1500" spc="-75">
                <a:latin typeface="Verdana"/>
                <a:cs typeface="Verdana"/>
              </a:rPr>
              <a:t> </a:t>
            </a:r>
            <a:r>
              <a:rPr dirty="0" sz="1500" spc="-30">
                <a:latin typeface="Verdana"/>
                <a:cs typeface="Verdana"/>
              </a:rPr>
              <a:t>Agrário</a:t>
            </a:r>
            <a:r>
              <a:rPr dirty="0" sz="1500" spc="-75">
                <a:latin typeface="Verdana"/>
                <a:cs typeface="Verdana"/>
              </a:rPr>
              <a:t> </a:t>
            </a:r>
            <a:r>
              <a:rPr dirty="0" sz="1500" spc="75">
                <a:latin typeface="Verdana"/>
                <a:cs typeface="Verdana"/>
              </a:rPr>
              <a:t>e</a:t>
            </a:r>
            <a:r>
              <a:rPr dirty="0" sz="1500" spc="-80">
                <a:latin typeface="Verdana"/>
                <a:cs typeface="Verdana"/>
              </a:rPr>
              <a:t> </a:t>
            </a:r>
            <a:r>
              <a:rPr dirty="0" sz="1500" spc="-20">
                <a:latin typeface="Verdana"/>
                <a:cs typeface="Verdana"/>
              </a:rPr>
              <a:t>Agricultura </a:t>
            </a:r>
            <a:r>
              <a:rPr dirty="0" sz="1500" spc="-70">
                <a:latin typeface="Verdana"/>
                <a:cs typeface="Verdana"/>
              </a:rPr>
              <a:t>Familiar</a:t>
            </a:r>
            <a:r>
              <a:rPr dirty="0" sz="1500" spc="-100">
                <a:latin typeface="Verdana"/>
                <a:cs typeface="Verdana"/>
              </a:rPr>
              <a:t> </a:t>
            </a:r>
            <a:r>
              <a:rPr dirty="0" sz="1500" spc="-25">
                <a:latin typeface="Verdana"/>
                <a:cs typeface="Verdana"/>
              </a:rPr>
              <a:t>(MDA)</a:t>
            </a:r>
            <a:r>
              <a:rPr dirty="0" sz="1500" spc="-95">
                <a:latin typeface="Verdana"/>
                <a:cs typeface="Verdana"/>
              </a:rPr>
              <a:t> </a:t>
            </a:r>
            <a:r>
              <a:rPr dirty="0" sz="1500" spc="75">
                <a:latin typeface="Verdana"/>
                <a:cs typeface="Verdana"/>
              </a:rPr>
              <a:t>e</a:t>
            </a:r>
            <a:r>
              <a:rPr dirty="0" sz="1500" spc="-90">
                <a:latin typeface="Verdana"/>
                <a:cs typeface="Verdana"/>
              </a:rPr>
              <a:t> </a:t>
            </a:r>
            <a:r>
              <a:rPr dirty="0" sz="1500" spc="95">
                <a:latin typeface="Verdana"/>
                <a:cs typeface="Verdana"/>
              </a:rPr>
              <a:t>da</a:t>
            </a:r>
            <a:r>
              <a:rPr dirty="0" sz="1500" spc="-90">
                <a:latin typeface="Verdana"/>
                <a:cs typeface="Verdana"/>
              </a:rPr>
              <a:t> </a:t>
            </a:r>
            <a:r>
              <a:rPr dirty="0" sz="1500" spc="-10">
                <a:latin typeface="Verdana"/>
                <a:cs typeface="Verdana"/>
              </a:rPr>
              <a:t>Secretaria </a:t>
            </a:r>
            <a:r>
              <a:rPr dirty="0" sz="1500">
                <a:latin typeface="Verdana"/>
                <a:cs typeface="Verdana"/>
              </a:rPr>
              <a:t>Nacional</a:t>
            </a:r>
            <a:r>
              <a:rPr dirty="0" sz="1500" spc="-60">
                <a:latin typeface="Verdana"/>
                <a:cs typeface="Verdana"/>
              </a:rPr>
              <a:t> </a:t>
            </a:r>
            <a:r>
              <a:rPr dirty="0" sz="1500" spc="75">
                <a:latin typeface="Verdana"/>
                <a:cs typeface="Verdana"/>
              </a:rPr>
              <a:t>de</a:t>
            </a:r>
            <a:r>
              <a:rPr dirty="0" sz="1500" spc="-50">
                <a:latin typeface="Verdana"/>
                <a:cs typeface="Verdana"/>
              </a:rPr>
              <a:t> </a:t>
            </a:r>
            <a:r>
              <a:rPr dirty="0" sz="1500">
                <a:latin typeface="Verdana"/>
                <a:cs typeface="Verdana"/>
              </a:rPr>
              <a:t>Segurança</a:t>
            </a:r>
            <a:r>
              <a:rPr dirty="0" sz="1500" spc="-55">
                <a:latin typeface="Verdana"/>
                <a:cs typeface="Verdana"/>
              </a:rPr>
              <a:t> </a:t>
            </a:r>
            <a:r>
              <a:rPr dirty="0" sz="1500" spc="-45">
                <a:latin typeface="Verdana"/>
                <a:cs typeface="Verdana"/>
              </a:rPr>
              <a:t>Alimentar</a:t>
            </a:r>
            <a:r>
              <a:rPr dirty="0" sz="1500" spc="-55">
                <a:latin typeface="Verdana"/>
                <a:cs typeface="Verdana"/>
              </a:rPr>
              <a:t> </a:t>
            </a:r>
            <a:r>
              <a:rPr dirty="0" sz="1500" spc="25">
                <a:latin typeface="Verdana"/>
                <a:cs typeface="Verdana"/>
              </a:rPr>
              <a:t>e </a:t>
            </a:r>
            <a:r>
              <a:rPr dirty="0" sz="1500" spc="-40">
                <a:latin typeface="Verdana"/>
                <a:cs typeface="Verdana"/>
              </a:rPr>
              <a:t>Nutricional</a:t>
            </a:r>
            <a:r>
              <a:rPr dirty="0" sz="1500" spc="-90">
                <a:latin typeface="Verdana"/>
                <a:cs typeface="Verdana"/>
              </a:rPr>
              <a:t> </a:t>
            </a:r>
            <a:r>
              <a:rPr dirty="0" sz="1500" spc="-100">
                <a:latin typeface="Verdana"/>
                <a:cs typeface="Verdana"/>
              </a:rPr>
              <a:t>(MDS)</a:t>
            </a:r>
            <a:r>
              <a:rPr dirty="0" sz="1500" spc="-90">
                <a:latin typeface="Verdana"/>
                <a:cs typeface="Verdana"/>
              </a:rPr>
              <a:t> </a:t>
            </a:r>
            <a:r>
              <a:rPr dirty="0" sz="1500" spc="75">
                <a:latin typeface="Verdana"/>
                <a:cs typeface="Verdana"/>
              </a:rPr>
              <a:t>e</a:t>
            </a:r>
            <a:r>
              <a:rPr dirty="0" sz="1500" spc="-80">
                <a:latin typeface="Verdana"/>
                <a:cs typeface="Verdana"/>
              </a:rPr>
              <a:t> </a:t>
            </a:r>
            <a:r>
              <a:rPr dirty="0" sz="1500" spc="45">
                <a:latin typeface="Verdana"/>
                <a:cs typeface="Verdana"/>
              </a:rPr>
              <a:t>criação</a:t>
            </a:r>
            <a:r>
              <a:rPr dirty="0" sz="1500" spc="-80">
                <a:latin typeface="Verdana"/>
                <a:cs typeface="Verdana"/>
              </a:rPr>
              <a:t> </a:t>
            </a:r>
            <a:r>
              <a:rPr dirty="0" sz="1500" spc="70">
                <a:latin typeface="Verdana"/>
                <a:cs typeface="Verdana"/>
              </a:rPr>
              <a:t>da</a:t>
            </a:r>
            <a:endParaRPr sz="1500">
              <a:latin typeface="Verdana"/>
              <a:cs typeface="Verdana"/>
            </a:endParaRPr>
          </a:p>
          <a:p>
            <a:pPr algn="just" marL="297815" marR="24130">
              <a:lnSpc>
                <a:spcPct val="78000"/>
              </a:lnSpc>
              <a:spcBef>
                <a:spcPts val="85"/>
              </a:spcBef>
            </a:pPr>
            <a:r>
              <a:rPr dirty="0" sz="1500" spc="-35">
                <a:latin typeface="Verdana"/>
                <a:cs typeface="Verdana"/>
              </a:rPr>
              <a:t>Secretaria</a:t>
            </a:r>
            <a:r>
              <a:rPr dirty="0" sz="1500" spc="-75">
                <a:latin typeface="Verdana"/>
                <a:cs typeface="Verdana"/>
              </a:rPr>
              <a:t> </a:t>
            </a:r>
            <a:r>
              <a:rPr dirty="0" sz="1500" spc="-60">
                <a:latin typeface="Verdana"/>
                <a:cs typeface="Verdana"/>
              </a:rPr>
              <a:t>Extraordinária</a:t>
            </a:r>
            <a:r>
              <a:rPr dirty="0" sz="1500" spc="-70">
                <a:latin typeface="Verdana"/>
                <a:cs typeface="Verdana"/>
              </a:rPr>
              <a:t> </a:t>
            </a:r>
            <a:r>
              <a:rPr dirty="0" sz="1500" spc="75">
                <a:latin typeface="Verdana"/>
                <a:cs typeface="Verdana"/>
              </a:rPr>
              <a:t>de</a:t>
            </a:r>
            <a:r>
              <a:rPr dirty="0" sz="1500" spc="-70">
                <a:latin typeface="Verdana"/>
                <a:cs typeface="Verdana"/>
              </a:rPr>
              <a:t> </a:t>
            </a:r>
            <a:r>
              <a:rPr dirty="0" sz="1500" spc="45">
                <a:latin typeface="Verdana"/>
                <a:cs typeface="Verdana"/>
              </a:rPr>
              <a:t>Combate </a:t>
            </a:r>
            <a:r>
              <a:rPr dirty="0" sz="1500" spc="114">
                <a:latin typeface="Verdana"/>
                <a:cs typeface="Verdana"/>
              </a:rPr>
              <a:t>à</a:t>
            </a:r>
            <a:r>
              <a:rPr dirty="0" sz="1500" spc="-85">
                <a:latin typeface="Verdana"/>
                <a:cs typeface="Verdana"/>
              </a:rPr>
              <a:t> </a:t>
            </a:r>
            <a:r>
              <a:rPr dirty="0" sz="1500" spc="-10">
                <a:latin typeface="Verdana"/>
                <a:cs typeface="Verdana"/>
              </a:rPr>
              <a:t>Pobreza</a:t>
            </a:r>
            <a:r>
              <a:rPr dirty="0" sz="1500" spc="-80">
                <a:latin typeface="Verdana"/>
                <a:cs typeface="Verdana"/>
              </a:rPr>
              <a:t> </a:t>
            </a:r>
            <a:r>
              <a:rPr dirty="0" sz="1500" spc="75">
                <a:latin typeface="Verdana"/>
                <a:cs typeface="Verdana"/>
              </a:rPr>
              <a:t>e</a:t>
            </a:r>
            <a:r>
              <a:rPr dirty="0" sz="1500" spc="-75">
                <a:latin typeface="Verdana"/>
                <a:cs typeface="Verdana"/>
              </a:rPr>
              <a:t> </a:t>
            </a:r>
            <a:r>
              <a:rPr dirty="0" sz="1500" spc="114">
                <a:latin typeface="Verdana"/>
                <a:cs typeface="Verdana"/>
              </a:rPr>
              <a:t>à</a:t>
            </a:r>
            <a:r>
              <a:rPr dirty="0" sz="1500" spc="-80">
                <a:latin typeface="Verdana"/>
                <a:cs typeface="Verdana"/>
              </a:rPr>
              <a:t> </a:t>
            </a:r>
            <a:r>
              <a:rPr dirty="0" sz="1500" spc="-50">
                <a:latin typeface="Verdana"/>
                <a:cs typeface="Verdana"/>
              </a:rPr>
              <a:t>Fome,</a:t>
            </a:r>
            <a:r>
              <a:rPr dirty="0" sz="1500" spc="-85">
                <a:latin typeface="Verdana"/>
                <a:cs typeface="Verdana"/>
              </a:rPr>
              <a:t> </a:t>
            </a:r>
            <a:r>
              <a:rPr dirty="0" sz="1500" spc="-45">
                <a:latin typeface="Verdana"/>
                <a:cs typeface="Verdana"/>
              </a:rPr>
              <a:t>responsável</a:t>
            </a:r>
            <a:r>
              <a:rPr dirty="0" sz="1500" spc="-80">
                <a:latin typeface="Verdana"/>
                <a:cs typeface="Verdana"/>
              </a:rPr>
              <a:t> </a:t>
            </a:r>
            <a:r>
              <a:rPr dirty="0" sz="1500" spc="-20">
                <a:latin typeface="Verdana"/>
                <a:cs typeface="Verdana"/>
              </a:rPr>
              <a:t>pela </a:t>
            </a:r>
            <a:r>
              <a:rPr dirty="0" sz="1500" spc="60">
                <a:latin typeface="Verdana"/>
                <a:cs typeface="Verdana"/>
              </a:rPr>
              <a:t>coordenação</a:t>
            </a:r>
            <a:r>
              <a:rPr dirty="0" sz="1500" spc="-90">
                <a:latin typeface="Verdana"/>
                <a:cs typeface="Verdana"/>
              </a:rPr>
              <a:t> </a:t>
            </a:r>
            <a:r>
              <a:rPr dirty="0" sz="1500" spc="70">
                <a:latin typeface="Verdana"/>
                <a:cs typeface="Verdana"/>
              </a:rPr>
              <a:t>do</a:t>
            </a:r>
            <a:r>
              <a:rPr dirty="0" sz="1500" spc="-85">
                <a:latin typeface="Verdana"/>
                <a:cs typeface="Verdana"/>
              </a:rPr>
              <a:t> </a:t>
            </a:r>
            <a:r>
              <a:rPr dirty="0" sz="1500" spc="-120">
                <a:latin typeface="Verdana"/>
                <a:cs typeface="Verdana"/>
              </a:rPr>
              <a:t>Brasil</a:t>
            </a:r>
            <a:r>
              <a:rPr dirty="0" sz="1500" spc="-95">
                <a:latin typeface="Verdana"/>
                <a:cs typeface="Verdana"/>
              </a:rPr>
              <a:t> </a:t>
            </a:r>
            <a:r>
              <a:rPr dirty="0" sz="1500" spc="-90">
                <a:latin typeface="Verdana"/>
                <a:cs typeface="Verdana"/>
              </a:rPr>
              <a:t>Sem</a:t>
            </a:r>
            <a:r>
              <a:rPr dirty="0" sz="1500" spc="-85">
                <a:latin typeface="Verdana"/>
                <a:cs typeface="Verdana"/>
              </a:rPr>
              <a:t> </a:t>
            </a:r>
            <a:r>
              <a:rPr dirty="0" sz="1500" spc="-20">
                <a:latin typeface="Verdana"/>
                <a:cs typeface="Verdana"/>
              </a:rPr>
              <a:t>Fome</a:t>
            </a:r>
            <a:endParaRPr sz="1500">
              <a:latin typeface="Verdana"/>
              <a:cs typeface="Verdana"/>
            </a:endParaRPr>
          </a:p>
          <a:p>
            <a:pPr marL="297815" indent="-285115">
              <a:lnSpc>
                <a:spcPct val="100000"/>
              </a:lnSpc>
              <a:spcBef>
                <a:spcPts val="885"/>
              </a:spcBef>
              <a:buFont typeface="Arial MT"/>
              <a:buChar char="•"/>
              <a:tabLst>
                <a:tab pos="297815" algn="l"/>
              </a:tabLst>
            </a:pPr>
            <a:r>
              <a:rPr dirty="0" sz="1500" spc="-10">
                <a:latin typeface="Verdana"/>
                <a:cs typeface="Verdana"/>
              </a:rPr>
              <a:t>Reinstalação</a:t>
            </a:r>
            <a:r>
              <a:rPr dirty="0" sz="1500" spc="-60">
                <a:latin typeface="Verdana"/>
                <a:cs typeface="Verdana"/>
              </a:rPr>
              <a:t> </a:t>
            </a:r>
            <a:r>
              <a:rPr dirty="0" sz="1500" spc="70">
                <a:latin typeface="Verdana"/>
                <a:cs typeface="Verdana"/>
              </a:rPr>
              <a:t>do</a:t>
            </a:r>
            <a:r>
              <a:rPr dirty="0" sz="1500" spc="-60">
                <a:latin typeface="Verdana"/>
                <a:cs typeface="Verdana"/>
              </a:rPr>
              <a:t> </a:t>
            </a:r>
            <a:r>
              <a:rPr dirty="0" sz="1500" spc="-10">
                <a:latin typeface="Verdana"/>
                <a:cs typeface="Verdana"/>
              </a:rPr>
              <a:t>CONSEA</a:t>
            </a:r>
            <a:endParaRPr sz="1500">
              <a:latin typeface="Verdana"/>
              <a:cs typeface="Verdana"/>
            </a:endParaRPr>
          </a:p>
          <a:p>
            <a:pPr marL="297815" marR="64769" indent="-285750">
              <a:lnSpc>
                <a:spcPct val="80300"/>
              </a:lnSpc>
              <a:spcBef>
                <a:spcPts val="1170"/>
              </a:spcBef>
              <a:buFont typeface="Arial MT"/>
              <a:buChar char="•"/>
              <a:tabLst>
                <a:tab pos="297815" algn="l"/>
              </a:tabLst>
            </a:pPr>
            <a:r>
              <a:rPr dirty="0" sz="1500">
                <a:latin typeface="Verdana"/>
                <a:cs typeface="Verdana"/>
              </a:rPr>
              <a:t>Ampliação</a:t>
            </a:r>
            <a:r>
              <a:rPr dirty="0" sz="1500" spc="-30">
                <a:latin typeface="Verdana"/>
                <a:cs typeface="Verdana"/>
              </a:rPr>
              <a:t> </a:t>
            </a:r>
            <a:r>
              <a:rPr dirty="0" sz="1500" spc="70">
                <a:latin typeface="Verdana"/>
                <a:cs typeface="Verdana"/>
              </a:rPr>
              <a:t>do</a:t>
            </a:r>
            <a:r>
              <a:rPr dirty="0" sz="1500" spc="-25">
                <a:latin typeface="Verdana"/>
                <a:cs typeface="Verdana"/>
              </a:rPr>
              <a:t> </a:t>
            </a:r>
            <a:r>
              <a:rPr dirty="0" sz="1500">
                <a:latin typeface="Verdana"/>
                <a:cs typeface="Verdana"/>
              </a:rPr>
              <a:t>acesso</a:t>
            </a:r>
            <a:r>
              <a:rPr dirty="0" sz="1500" spc="-25">
                <a:latin typeface="Verdana"/>
                <a:cs typeface="Verdana"/>
              </a:rPr>
              <a:t> </a:t>
            </a:r>
            <a:r>
              <a:rPr dirty="0" sz="1500" spc="114">
                <a:latin typeface="Verdana"/>
                <a:cs typeface="Verdana"/>
              </a:rPr>
              <a:t>a</a:t>
            </a:r>
            <a:r>
              <a:rPr dirty="0" sz="1500" spc="-30">
                <a:latin typeface="Verdana"/>
                <a:cs typeface="Verdana"/>
              </a:rPr>
              <a:t> </a:t>
            </a:r>
            <a:r>
              <a:rPr dirty="0" sz="1500">
                <a:latin typeface="Verdana"/>
                <a:cs typeface="Verdana"/>
              </a:rPr>
              <a:t>renda</a:t>
            </a:r>
            <a:r>
              <a:rPr dirty="0" sz="1500" spc="-35">
                <a:latin typeface="Verdana"/>
                <a:cs typeface="Verdana"/>
              </a:rPr>
              <a:t> </a:t>
            </a:r>
            <a:r>
              <a:rPr dirty="0" sz="1500" spc="25">
                <a:latin typeface="Verdana"/>
                <a:cs typeface="Verdana"/>
              </a:rPr>
              <a:t>e </a:t>
            </a:r>
            <a:r>
              <a:rPr dirty="0" sz="1500" spc="-20">
                <a:latin typeface="Verdana"/>
                <a:cs typeface="Verdana"/>
              </a:rPr>
              <a:t>fortalecimento</a:t>
            </a:r>
            <a:r>
              <a:rPr dirty="0" sz="1500" spc="-50">
                <a:latin typeface="Verdana"/>
                <a:cs typeface="Verdana"/>
              </a:rPr>
              <a:t> </a:t>
            </a:r>
            <a:r>
              <a:rPr dirty="0" sz="1500" spc="95">
                <a:latin typeface="Verdana"/>
                <a:cs typeface="Verdana"/>
              </a:rPr>
              <a:t>da</a:t>
            </a:r>
            <a:r>
              <a:rPr dirty="0" sz="1500" spc="-50">
                <a:latin typeface="Verdana"/>
                <a:cs typeface="Verdana"/>
              </a:rPr>
              <a:t> </a:t>
            </a:r>
            <a:r>
              <a:rPr dirty="0" sz="1500" spc="-35">
                <a:latin typeface="Verdana"/>
                <a:cs typeface="Verdana"/>
              </a:rPr>
              <a:t>agricultura</a:t>
            </a:r>
            <a:r>
              <a:rPr dirty="0" sz="1500" spc="-55">
                <a:latin typeface="Verdana"/>
                <a:cs typeface="Verdana"/>
              </a:rPr>
              <a:t> </a:t>
            </a:r>
            <a:r>
              <a:rPr dirty="0" sz="1500" spc="-60">
                <a:latin typeface="Verdana"/>
                <a:cs typeface="Verdana"/>
              </a:rPr>
              <a:t>familiar: </a:t>
            </a:r>
            <a:r>
              <a:rPr dirty="0" sz="1500" spc="-120">
                <a:latin typeface="Verdana"/>
                <a:cs typeface="Verdana"/>
              </a:rPr>
              <a:t>PBF,</a:t>
            </a:r>
            <a:r>
              <a:rPr dirty="0" sz="1500" spc="-100">
                <a:latin typeface="Verdana"/>
                <a:cs typeface="Verdana"/>
              </a:rPr>
              <a:t> </a:t>
            </a:r>
            <a:r>
              <a:rPr dirty="0" sz="1500">
                <a:latin typeface="Verdana"/>
                <a:cs typeface="Verdana"/>
              </a:rPr>
              <a:t>PAA,</a:t>
            </a:r>
            <a:r>
              <a:rPr dirty="0" sz="1500" spc="-100">
                <a:latin typeface="Verdana"/>
                <a:cs typeface="Verdana"/>
              </a:rPr>
              <a:t> </a:t>
            </a:r>
            <a:r>
              <a:rPr dirty="0" sz="1500" spc="-45">
                <a:latin typeface="Verdana"/>
                <a:cs typeface="Verdana"/>
              </a:rPr>
              <a:t>Pronaf,</a:t>
            </a:r>
            <a:r>
              <a:rPr dirty="0" sz="1500" spc="-100">
                <a:latin typeface="Verdana"/>
                <a:cs typeface="Verdana"/>
              </a:rPr>
              <a:t> </a:t>
            </a:r>
            <a:r>
              <a:rPr dirty="0" sz="1500" spc="-20">
                <a:latin typeface="Verdana"/>
                <a:cs typeface="Verdana"/>
              </a:rPr>
              <a:t>Fomento</a:t>
            </a:r>
            <a:r>
              <a:rPr dirty="0" sz="1500" spc="-85">
                <a:latin typeface="Verdana"/>
                <a:cs typeface="Verdana"/>
              </a:rPr>
              <a:t> </a:t>
            </a:r>
            <a:r>
              <a:rPr dirty="0" sz="1500" spc="-10">
                <a:latin typeface="Verdana"/>
                <a:cs typeface="Verdana"/>
              </a:rPr>
              <a:t>Rural, </a:t>
            </a:r>
            <a:r>
              <a:rPr dirty="0" sz="1500">
                <a:latin typeface="Verdana"/>
                <a:cs typeface="Verdana"/>
              </a:rPr>
              <a:t>acesso</a:t>
            </a:r>
            <a:r>
              <a:rPr dirty="0" sz="1500" spc="-60">
                <a:latin typeface="Verdana"/>
                <a:cs typeface="Verdana"/>
              </a:rPr>
              <a:t> </a:t>
            </a:r>
            <a:r>
              <a:rPr dirty="0" sz="1500" spc="114">
                <a:latin typeface="Verdana"/>
                <a:cs typeface="Verdana"/>
              </a:rPr>
              <a:t>à</a:t>
            </a:r>
            <a:r>
              <a:rPr dirty="0" sz="1500" spc="-65">
                <a:latin typeface="Verdana"/>
                <a:cs typeface="Verdana"/>
              </a:rPr>
              <a:t> </a:t>
            </a:r>
            <a:r>
              <a:rPr dirty="0" sz="1500">
                <a:latin typeface="Verdana"/>
                <a:cs typeface="Verdana"/>
              </a:rPr>
              <a:t>Água,</a:t>
            </a:r>
            <a:r>
              <a:rPr dirty="0" sz="1500" spc="-70">
                <a:latin typeface="Verdana"/>
                <a:cs typeface="Verdana"/>
              </a:rPr>
              <a:t> </a:t>
            </a:r>
            <a:r>
              <a:rPr dirty="0" sz="1500" spc="-55">
                <a:latin typeface="Verdana"/>
                <a:cs typeface="Verdana"/>
              </a:rPr>
              <a:t>PNAE,</a:t>
            </a:r>
            <a:r>
              <a:rPr dirty="0" sz="1500" spc="-70">
                <a:latin typeface="Verdana"/>
                <a:cs typeface="Verdana"/>
              </a:rPr>
              <a:t> </a:t>
            </a:r>
            <a:r>
              <a:rPr dirty="0" sz="1500">
                <a:latin typeface="Verdana"/>
                <a:cs typeface="Verdana"/>
              </a:rPr>
              <a:t>retomada</a:t>
            </a:r>
            <a:r>
              <a:rPr dirty="0" sz="1500" spc="-65">
                <a:latin typeface="Verdana"/>
                <a:cs typeface="Verdana"/>
              </a:rPr>
              <a:t> </a:t>
            </a:r>
            <a:r>
              <a:rPr dirty="0" sz="1500" spc="70">
                <a:latin typeface="Verdana"/>
                <a:cs typeface="Verdana"/>
              </a:rPr>
              <a:t>da </a:t>
            </a:r>
            <a:r>
              <a:rPr dirty="0" sz="1500" spc="-10">
                <a:latin typeface="Verdana"/>
                <a:cs typeface="Verdana"/>
              </a:rPr>
              <a:t>PNAPO</a:t>
            </a:r>
            <a:endParaRPr sz="1500">
              <a:latin typeface="Verdana"/>
              <a:cs typeface="Verdana"/>
            </a:endParaRPr>
          </a:p>
          <a:p>
            <a:pPr marL="297815" marR="56515" indent="-285750">
              <a:lnSpc>
                <a:spcPct val="80300"/>
              </a:lnSpc>
              <a:spcBef>
                <a:spcPts val="1170"/>
              </a:spcBef>
              <a:buFont typeface="Arial MT"/>
              <a:buChar char="•"/>
              <a:tabLst>
                <a:tab pos="297815" algn="l"/>
              </a:tabLst>
            </a:pPr>
            <a:r>
              <a:rPr dirty="0" sz="1500" spc="-30">
                <a:latin typeface="Verdana"/>
                <a:cs typeface="Verdana"/>
              </a:rPr>
              <a:t>Priorização</a:t>
            </a:r>
            <a:r>
              <a:rPr dirty="0" sz="1500" spc="-80">
                <a:latin typeface="Verdana"/>
                <a:cs typeface="Verdana"/>
              </a:rPr>
              <a:t> </a:t>
            </a:r>
            <a:r>
              <a:rPr dirty="0" sz="1500" spc="75">
                <a:latin typeface="Verdana"/>
                <a:cs typeface="Verdana"/>
              </a:rPr>
              <a:t>de</a:t>
            </a:r>
            <a:r>
              <a:rPr dirty="0" sz="1500" spc="-90">
                <a:latin typeface="Verdana"/>
                <a:cs typeface="Verdana"/>
              </a:rPr>
              <a:t> </a:t>
            </a:r>
            <a:r>
              <a:rPr dirty="0" sz="1500" spc="-10">
                <a:latin typeface="Verdana"/>
                <a:cs typeface="Verdana"/>
              </a:rPr>
              <a:t>públicos</a:t>
            </a:r>
            <a:r>
              <a:rPr dirty="0" sz="1500" spc="-80">
                <a:latin typeface="Verdana"/>
                <a:cs typeface="Verdana"/>
              </a:rPr>
              <a:t> </a:t>
            </a:r>
            <a:r>
              <a:rPr dirty="0" sz="1500" spc="45">
                <a:latin typeface="Verdana"/>
                <a:cs typeface="Verdana"/>
              </a:rPr>
              <a:t>como </a:t>
            </a:r>
            <a:r>
              <a:rPr dirty="0" sz="1500" spc="-40">
                <a:latin typeface="Verdana"/>
                <a:cs typeface="Verdana"/>
              </a:rPr>
              <a:t>indígenas,</a:t>
            </a:r>
            <a:r>
              <a:rPr dirty="0" sz="1500" spc="-80">
                <a:latin typeface="Verdana"/>
                <a:cs typeface="Verdana"/>
              </a:rPr>
              <a:t> </a:t>
            </a:r>
            <a:r>
              <a:rPr dirty="0" sz="1500" spc="-25">
                <a:latin typeface="Verdana"/>
                <a:cs typeface="Verdana"/>
              </a:rPr>
              <a:t>quilombolas</a:t>
            </a:r>
            <a:r>
              <a:rPr dirty="0" sz="1500" spc="-60">
                <a:latin typeface="Verdana"/>
                <a:cs typeface="Verdana"/>
              </a:rPr>
              <a:t> </a:t>
            </a:r>
            <a:r>
              <a:rPr dirty="0" sz="1500" spc="75">
                <a:latin typeface="Verdana"/>
                <a:cs typeface="Verdana"/>
              </a:rPr>
              <a:t>e</a:t>
            </a:r>
            <a:r>
              <a:rPr dirty="0" sz="1500" spc="-70">
                <a:latin typeface="Verdana"/>
                <a:cs typeface="Verdana"/>
              </a:rPr>
              <a:t> </a:t>
            </a:r>
            <a:r>
              <a:rPr dirty="0" sz="1500" spc="-10">
                <a:latin typeface="Verdana"/>
                <a:cs typeface="Verdana"/>
              </a:rPr>
              <a:t>outras </a:t>
            </a:r>
            <a:r>
              <a:rPr dirty="0" sz="1500">
                <a:latin typeface="Verdana"/>
                <a:cs typeface="Verdana"/>
              </a:rPr>
              <a:t>comunidades</a:t>
            </a:r>
            <a:r>
              <a:rPr dirty="0" sz="1500" spc="-15">
                <a:latin typeface="Verdana"/>
                <a:cs typeface="Verdana"/>
              </a:rPr>
              <a:t> </a:t>
            </a:r>
            <a:r>
              <a:rPr dirty="0" sz="1500" spc="-40">
                <a:latin typeface="Verdana"/>
                <a:cs typeface="Verdana"/>
              </a:rPr>
              <a:t>tradicionais,</a:t>
            </a:r>
            <a:r>
              <a:rPr dirty="0" sz="1500" spc="-30">
                <a:latin typeface="Verdana"/>
                <a:cs typeface="Verdana"/>
              </a:rPr>
              <a:t> </a:t>
            </a:r>
            <a:r>
              <a:rPr dirty="0" sz="1500" spc="-20">
                <a:latin typeface="Verdana"/>
                <a:cs typeface="Verdana"/>
              </a:rPr>
              <a:t>segmentos </a:t>
            </a:r>
            <a:r>
              <a:rPr dirty="0" sz="1500" spc="-25">
                <a:latin typeface="Verdana"/>
                <a:cs typeface="Verdana"/>
              </a:rPr>
              <a:t>fortemente</a:t>
            </a:r>
            <a:r>
              <a:rPr dirty="0" sz="1500" spc="-80">
                <a:latin typeface="Verdana"/>
                <a:cs typeface="Verdana"/>
              </a:rPr>
              <a:t> </a:t>
            </a:r>
            <a:r>
              <a:rPr dirty="0" sz="1500" spc="-30">
                <a:latin typeface="Verdana"/>
                <a:cs typeface="Verdana"/>
              </a:rPr>
              <a:t>atingidos</a:t>
            </a:r>
            <a:r>
              <a:rPr dirty="0" sz="1500" spc="-70">
                <a:latin typeface="Verdana"/>
                <a:cs typeface="Verdana"/>
              </a:rPr>
              <a:t> </a:t>
            </a:r>
            <a:r>
              <a:rPr dirty="0" sz="1500" spc="-20">
                <a:latin typeface="Verdana"/>
                <a:cs typeface="Verdana"/>
              </a:rPr>
              <a:t>pela </a:t>
            </a:r>
            <a:r>
              <a:rPr dirty="0" sz="1500" spc="-10">
                <a:latin typeface="Verdana"/>
                <a:cs typeface="Verdana"/>
              </a:rPr>
              <a:t>insegurança</a:t>
            </a:r>
            <a:r>
              <a:rPr dirty="0" sz="1500" spc="-95">
                <a:latin typeface="Verdana"/>
                <a:cs typeface="Verdana"/>
              </a:rPr>
              <a:t> </a:t>
            </a:r>
            <a:r>
              <a:rPr dirty="0" sz="1500" spc="-10">
                <a:latin typeface="Verdana"/>
                <a:cs typeface="Verdana"/>
              </a:rPr>
              <a:t>alimentar</a:t>
            </a:r>
            <a:endParaRPr sz="1500">
              <a:latin typeface="Verdana"/>
              <a:cs typeface="Verdana"/>
            </a:endParaRPr>
          </a:p>
        </p:txBody>
      </p:sp>
      <p:sp>
        <p:nvSpPr>
          <p:cNvPr id="5" name="object 5" descr=""/>
          <p:cNvSpPr/>
          <p:nvPr/>
        </p:nvSpPr>
        <p:spPr>
          <a:xfrm>
            <a:off x="5031557" y="852539"/>
            <a:ext cx="3603625" cy="5632450"/>
          </a:xfrm>
          <a:custGeom>
            <a:avLst/>
            <a:gdLst/>
            <a:ahLst/>
            <a:cxnLst/>
            <a:rect l="l" t="t" r="r" b="b"/>
            <a:pathLst>
              <a:path w="3603625" h="5632450">
                <a:moveTo>
                  <a:pt x="0" y="0"/>
                </a:moveTo>
                <a:lnTo>
                  <a:pt x="3603396" y="0"/>
                </a:lnTo>
                <a:lnTo>
                  <a:pt x="3603396" y="5632311"/>
                </a:lnTo>
                <a:lnTo>
                  <a:pt x="0" y="5632311"/>
                </a:lnTo>
                <a:lnTo>
                  <a:pt x="0" y="0"/>
                </a:lnTo>
                <a:close/>
              </a:path>
            </a:pathLst>
          </a:custGeom>
          <a:ln w="9525">
            <a:solidFill>
              <a:srgbClr val="FFC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" name="object 6" descr=""/>
          <p:cNvSpPr txBox="1"/>
          <p:nvPr/>
        </p:nvSpPr>
        <p:spPr>
          <a:xfrm>
            <a:off x="5110296" y="884935"/>
            <a:ext cx="3437890" cy="55118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500" spc="-30" b="1">
                <a:latin typeface="Verdana"/>
                <a:cs typeface="Verdana"/>
              </a:rPr>
              <a:t>Desafios</a:t>
            </a:r>
            <a:endParaRPr sz="1500">
              <a:latin typeface="Verdana"/>
              <a:cs typeface="Verdana"/>
            </a:endParaRPr>
          </a:p>
          <a:p>
            <a:pPr marL="298450" marR="81915" indent="-285750">
              <a:lnSpc>
                <a:spcPct val="100000"/>
              </a:lnSpc>
              <a:buFont typeface="Arial MT"/>
              <a:buChar char="•"/>
              <a:tabLst>
                <a:tab pos="298450" algn="l"/>
              </a:tabLst>
            </a:pPr>
            <a:r>
              <a:rPr dirty="0" sz="1500" spc="-35">
                <a:latin typeface="Verdana"/>
                <a:cs typeface="Verdana"/>
              </a:rPr>
              <a:t>Monitoramento:</a:t>
            </a:r>
            <a:r>
              <a:rPr dirty="0" sz="1500" spc="-5">
                <a:latin typeface="Verdana"/>
                <a:cs typeface="Verdana"/>
              </a:rPr>
              <a:t> </a:t>
            </a:r>
            <a:r>
              <a:rPr dirty="0" sz="1500" spc="-10">
                <a:latin typeface="Verdana"/>
                <a:cs typeface="Verdana"/>
              </a:rPr>
              <a:t>implementação </a:t>
            </a:r>
            <a:r>
              <a:rPr dirty="0" sz="1500" spc="-30">
                <a:latin typeface="Verdana"/>
                <a:cs typeface="Verdana"/>
              </a:rPr>
              <a:t>dos</a:t>
            </a:r>
            <a:r>
              <a:rPr dirty="0" sz="1500" spc="-90">
                <a:latin typeface="Verdana"/>
                <a:cs typeface="Verdana"/>
              </a:rPr>
              <a:t> </a:t>
            </a:r>
            <a:r>
              <a:rPr dirty="0" sz="1500" spc="-10">
                <a:latin typeface="Verdana"/>
                <a:cs typeface="Verdana"/>
              </a:rPr>
              <a:t>indicadores</a:t>
            </a:r>
            <a:r>
              <a:rPr dirty="0" sz="1500" spc="-85">
                <a:latin typeface="Verdana"/>
                <a:cs typeface="Verdana"/>
              </a:rPr>
              <a:t> </a:t>
            </a:r>
            <a:r>
              <a:rPr dirty="0" sz="1500">
                <a:latin typeface="Verdana"/>
                <a:cs typeface="Verdana"/>
              </a:rPr>
              <a:t>relacionados</a:t>
            </a:r>
            <a:r>
              <a:rPr dirty="0" sz="1500" spc="-85">
                <a:latin typeface="Verdana"/>
                <a:cs typeface="Verdana"/>
              </a:rPr>
              <a:t> </a:t>
            </a:r>
            <a:r>
              <a:rPr dirty="0" sz="1500" spc="65">
                <a:latin typeface="Verdana"/>
                <a:cs typeface="Verdana"/>
              </a:rPr>
              <a:t>à </a:t>
            </a:r>
            <a:r>
              <a:rPr dirty="0" sz="1500" spc="-35">
                <a:latin typeface="Verdana"/>
                <a:cs typeface="Verdana"/>
              </a:rPr>
              <a:t>agricultura</a:t>
            </a:r>
            <a:r>
              <a:rPr dirty="0" sz="1500" spc="-60">
                <a:latin typeface="Verdana"/>
                <a:cs typeface="Verdana"/>
              </a:rPr>
              <a:t> </a:t>
            </a:r>
            <a:r>
              <a:rPr dirty="0" sz="1500" spc="-10">
                <a:latin typeface="Verdana"/>
                <a:cs typeface="Verdana"/>
              </a:rPr>
              <a:t>sustentável</a:t>
            </a:r>
            <a:endParaRPr sz="1500">
              <a:latin typeface="Verdana"/>
              <a:cs typeface="Verdana"/>
            </a:endParaRPr>
          </a:p>
          <a:p>
            <a:pPr marL="298450" marR="58419" indent="-285750">
              <a:lnSpc>
                <a:spcPct val="100000"/>
              </a:lnSpc>
              <a:spcBef>
                <a:spcPts val="1800"/>
              </a:spcBef>
              <a:buFont typeface="Arial MT"/>
              <a:buChar char="•"/>
              <a:tabLst>
                <a:tab pos="298450" algn="l"/>
              </a:tabLst>
            </a:pPr>
            <a:r>
              <a:rPr dirty="0" sz="1500">
                <a:latin typeface="Verdana"/>
                <a:cs typeface="Verdana"/>
              </a:rPr>
              <a:t>Definição</a:t>
            </a:r>
            <a:r>
              <a:rPr dirty="0" sz="1500" spc="-80">
                <a:latin typeface="Verdana"/>
                <a:cs typeface="Verdana"/>
              </a:rPr>
              <a:t> </a:t>
            </a:r>
            <a:r>
              <a:rPr dirty="0" sz="1500" spc="75">
                <a:latin typeface="Verdana"/>
                <a:cs typeface="Verdana"/>
              </a:rPr>
              <a:t>de</a:t>
            </a:r>
            <a:r>
              <a:rPr dirty="0" sz="1500" spc="-80">
                <a:latin typeface="Verdana"/>
                <a:cs typeface="Verdana"/>
              </a:rPr>
              <a:t> </a:t>
            </a:r>
            <a:r>
              <a:rPr dirty="0" sz="1500" spc="-45">
                <a:latin typeface="Verdana"/>
                <a:cs typeface="Verdana"/>
              </a:rPr>
              <a:t>estratégias</a:t>
            </a:r>
            <a:r>
              <a:rPr dirty="0" sz="1500" spc="-75">
                <a:latin typeface="Verdana"/>
                <a:cs typeface="Verdana"/>
              </a:rPr>
              <a:t> </a:t>
            </a:r>
            <a:r>
              <a:rPr dirty="0" sz="1500" spc="75">
                <a:latin typeface="Verdana"/>
                <a:cs typeface="Verdana"/>
              </a:rPr>
              <a:t>e</a:t>
            </a:r>
            <a:r>
              <a:rPr dirty="0" sz="1500" spc="-85">
                <a:latin typeface="Verdana"/>
                <a:cs typeface="Verdana"/>
              </a:rPr>
              <a:t> </a:t>
            </a:r>
            <a:r>
              <a:rPr dirty="0" sz="1500" spc="-20">
                <a:latin typeface="Verdana"/>
                <a:cs typeface="Verdana"/>
              </a:rPr>
              <a:t>ações </a:t>
            </a:r>
            <a:r>
              <a:rPr dirty="0" sz="1500" spc="45">
                <a:latin typeface="Verdana"/>
                <a:cs typeface="Verdana"/>
              </a:rPr>
              <a:t>adequadas</a:t>
            </a:r>
            <a:r>
              <a:rPr dirty="0" sz="1500" spc="-105">
                <a:latin typeface="Verdana"/>
                <a:cs typeface="Verdana"/>
              </a:rPr>
              <a:t> </a:t>
            </a:r>
            <a:r>
              <a:rPr dirty="0" sz="1500" spc="-55">
                <a:latin typeface="Verdana"/>
                <a:cs typeface="Verdana"/>
              </a:rPr>
              <a:t>às</a:t>
            </a:r>
            <a:r>
              <a:rPr dirty="0" sz="1500" spc="-100">
                <a:latin typeface="Verdana"/>
                <a:cs typeface="Verdana"/>
              </a:rPr>
              <a:t> </a:t>
            </a:r>
            <a:r>
              <a:rPr dirty="0" sz="1500" spc="-10">
                <a:latin typeface="Verdana"/>
                <a:cs typeface="Verdana"/>
              </a:rPr>
              <a:t>populações </a:t>
            </a:r>
            <a:r>
              <a:rPr dirty="0" sz="1500" spc="-60">
                <a:latin typeface="Verdana"/>
                <a:cs typeface="Verdana"/>
              </a:rPr>
              <a:t>vulneráveis</a:t>
            </a:r>
            <a:r>
              <a:rPr dirty="0" sz="1500" spc="-75">
                <a:latin typeface="Verdana"/>
                <a:cs typeface="Verdana"/>
              </a:rPr>
              <a:t> </a:t>
            </a:r>
            <a:r>
              <a:rPr dirty="0" sz="1500" spc="75">
                <a:latin typeface="Verdana"/>
                <a:cs typeface="Verdana"/>
              </a:rPr>
              <a:t>e</a:t>
            </a:r>
            <a:r>
              <a:rPr dirty="0" sz="1500" spc="-75">
                <a:latin typeface="Verdana"/>
                <a:cs typeface="Verdana"/>
              </a:rPr>
              <a:t> </a:t>
            </a:r>
            <a:r>
              <a:rPr dirty="0" sz="1500" spc="-10">
                <a:latin typeface="Verdana"/>
                <a:cs typeface="Verdana"/>
              </a:rPr>
              <a:t>historicamente marginalizadas</a:t>
            </a:r>
            <a:endParaRPr sz="1500">
              <a:latin typeface="Verdana"/>
              <a:cs typeface="Verdana"/>
            </a:endParaRPr>
          </a:p>
          <a:p>
            <a:pPr marL="298450" marR="109220" indent="-285750">
              <a:lnSpc>
                <a:spcPct val="100000"/>
              </a:lnSpc>
              <a:spcBef>
                <a:spcPts val="1800"/>
              </a:spcBef>
              <a:buFont typeface="Arial MT"/>
              <a:buChar char="•"/>
              <a:tabLst>
                <a:tab pos="298450" algn="l"/>
              </a:tabLst>
            </a:pPr>
            <a:r>
              <a:rPr dirty="0" sz="1500" spc="-120">
                <a:latin typeface="Verdana"/>
                <a:cs typeface="Verdana"/>
              </a:rPr>
              <a:t>Brasil</a:t>
            </a:r>
            <a:r>
              <a:rPr dirty="0" sz="1500" spc="-100">
                <a:latin typeface="Verdana"/>
                <a:cs typeface="Verdana"/>
              </a:rPr>
              <a:t> </a:t>
            </a:r>
            <a:r>
              <a:rPr dirty="0" sz="1500" spc="-70">
                <a:latin typeface="Verdana"/>
                <a:cs typeface="Verdana"/>
              </a:rPr>
              <a:t>sem</a:t>
            </a:r>
            <a:r>
              <a:rPr dirty="0" sz="1500" spc="-85">
                <a:latin typeface="Verdana"/>
                <a:cs typeface="Verdana"/>
              </a:rPr>
              <a:t> </a:t>
            </a:r>
            <a:r>
              <a:rPr dirty="0" sz="1500" spc="-20">
                <a:latin typeface="Verdana"/>
                <a:cs typeface="Verdana"/>
              </a:rPr>
              <a:t>Fome</a:t>
            </a:r>
            <a:r>
              <a:rPr dirty="0" sz="1500" spc="-90">
                <a:latin typeface="Verdana"/>
                <a:cs typeface="Verdana"/>
              </a:rPr>
              <a:t> </a:t>
            </a:r>
            <a:r>
              <a:rPr dirty="0" sz="1500" spc="-215">
                <a:latin typeface="Verdana"/>
                <a:cs typeface="Verdana"/>
              </a:rPr>
              <a:t>–</a:t>
            </a:r>
            <a:r>
              <a:rPr dirty="0" sz="1500" spc="-90">
                <a:latin typeface="Verdana"/>
                <a:cs typeface="Verdana"/>
              </a:rPr>
              <a:t> </a:t>
            </a:r>
            <a:r>
              <a:rPr dirty="0" sz="1500" spc="-10">
                <a:latin typeface="Verdana"/>
                <a:cs typeface="Verdana"/>
              </a:rPr>
              <a:t>fortalecimento </a:t>
            </a:r>
            <a:r>
              <a:rPr dirty="0" sz="1500">
                <a:latin typeface="Verdana"/>
                <a:cs typeface="Verdana"/>
              </a:rPr>
              <a:t>das</a:t>
            </a:r>
            <a:r>
              <a:rPr dirty="0" sz="1500" spc="-70">
                <a:latin typeface="Verdana"/>
                <a:cs typeface="Verdana"/>
              </a:rPr>
              <a:t> </a:t>
            </a:r>
            <a:r>
              <a:rPr dirty="0" sz="1500" spc="-45">
                <a:latin typeface="Verdana"/>
                <a:cs typeface="Verdana"/>
              </a:rPr>
              <a:t>estratégias</a:t>
            </a:r>
            <a:r>
              <a:rPr dirty="0" sz="1500" spc="-65">
                <a:latin typeface="Verdana"/>
                <a:cs typeface="Verdana"/>
              </a:rPr>
              <a:t> </a:t>
            </a:r>
            <a:r>
              <a:rPr dirty="0" sz="1500" spc="-80">
                <a:latin typeface="Verdana"/>
                <a:cs typeface="Verdana"/>
              </a:rPr>
              <a:t>intersetoriais</a:t>
            </a:r>
            <a:r>
              <a:rPr dirty="0" sz="1500" spc="-65">
                <a:latin typeface="Verdana"/>
                <a:cs typeface="Verdana"/>
              </a:rPr>
              <a:t> </a:t>
            </a:r>
            <a:r>
              <a:rPr dirty="0" sz="1500" spc="25">
                <a:latin typeface="Verdana"/>
                <a:cs typeface="Verdana"/>
              </a:rPr>
              <a:t>e </a:t>
            </a:r>
            <a:r>
              <a:rPr dirty="0" sz="1500" spc="60">
                <a:latin typeface="Verdana"/>
                <a:cs typeface="Verdana"/>
              </a:rPr>
              <a:t>coordenação</a:t>
            </a:r>
            <a:r>
              <a:rPr dirty="0" sz="1500" spc="-15">
                <a:latin typeface="Verdana"/>
                <a:cs typeface="Verdana"/>
              </a:rPr>
              <a:t> </a:t>
            </a:r>
            <a:r>
              <a:rPr dirty="0" sz="1500" spc="75">
                <a:latin typeface="Verdana"/>
                <a:cs typeface="Verdana"/>
              </a:rPr>
              <a:t>de</a:t>
            </a:r>
            <a:r>
              <a:rPr dirty="0" sz="1500" spc="-20">
                <a:latin typeface="Verdana"/>
                <a:cs typeface="Verdana"/>
              </a:rPr>
              <a:t> </a:t>
            </a:r>
            <a:r>
              <a:rPr dirty="0" sz="1500">
                <a:latin typeface="Verdana"/>
                <a:cs typeface="Verdana"/>
              </a:rPr>
              <a:t>ações</a:t>
            </a:r>
            <a:r>
              <a:rPr dirty="0" sz="1500" spc="-10">
                <a:latin typeface="Verdana"/>
                <a:cs typeface="Verdana"/>
              </a:rPr>
              <a:t> </a:t>
            </a:r>
            <a:r>
              <a:rPr dirty="0" sz="1500" spc="-20">
                <a:latin typeface="Verdana"/>
                <a:cs typeface="Verdana"/>
              </a:rPr>
              <a:t>para </a:t>
            </a:r>
            <a:r>
              <a:rPr dirty="0" sz="1500" spc="-30">
                <a:latin typeface="Verdana"/>
                <a:cs typeface="Verdana"/>
              </a:rPr>
              <a:t>ampliar</a:t>
            </a:r>
            <a:r>
              <a:rPr dirty="0" sz="1500" spc="-90">
                <a:latin typeface="Verdana"/>
                <a:cs typeface="Verdana"/>
              </a:rPr>
              <a:t> </a:t>
            </a:r>
            <a:r>
              <a:rPr dirty="0" sz="1500" spc="-75">
                <a:latin typeface="Verdana"/>
                <a:cs typeface="Verdana"/>
              </a:rPr>
              <a:t>sinergias</a:t>
            </a:r>
            <a:r>
              <a:rPr dirty="0" sz="1500" spc="-80">
                <a:latin typeface="Verdana"/>
                <a:cs typeface="Verdana"/>
              </a:rPr>
              <a:t> </a:t>
            </a:r>
            <a:r>
              <a:rPr dirty="0" sz="1500" spc="75">
                <a:latin typeface="Verdana"/>
                <a:cs typeface="Verdana"/>
              </a:rPr>
              <a:t>e</a:t>
            </a:r>
            <a:r>
              <a:rPr dirty="0" sz="1500" spc="-85">
                <a:latin typeface="Verdana"/>
                <a:cs typeface="Verdana"/>
              </a:rPr>
              <a:t> </a:t>
            </a:r>
            <a:r>
              <a:rPr dirty="0" sz="1500" spc="-80">
                <a:latin typeface="Verdana"/>
                <a:cs typeface="Verdana"/>
              </a:rPr>
              <a:t>os </a:t>
            </a:r>
            <a:r>
              <a:rPr dirty="0" sz="1500" spc="-10">
                <a:latin typeface="Verdana"/>
                <a:cs typeface="Verdana"/>
              </a:rPr>
              <a:t>impactos </a:t>
            </a:r>
            <a:r>
              <a:rPr dirty="0" sz="1500" spc="-40">
                <a:latin typeface="Verdana"/>
                <a:cs typeface="Verdana"/>
              </a:rPr>
              <a:t>sobre</a:t>
            </a:r>
            <a:r>
              <a:rPr dirty="0" sz="1500" spc="-100">
                <a:latin typeface="Verdana"/>
                <a:cs typeface="Verdana"/>
              </a:rPr>
              <a:t> </a:t>
            </a:r>
            <a:r>
              <a:rPr dirty="0" sz="1500" spc="114">
                <a:latin typeface="Verdana"/>
                <a:cs typeface="Verdana"/>
              </a:rPr>
              <a:t>a</a:t>
            </a:r>
            <a:r>
              <a:rPr dirty="0" sz="1500" spc="-100">
                <a:latin typeface="Verdana"/>
                <a:cs typeface="Verdana"/>
              </a:rPr>
              <a:t> </a:t>
            </a:r>
            <a:r>
              <a:rPr dirty="0" sz="1500" spc="50">
                <a:latin typeface="Verdana"/>
                <a:cs typeface="Verdana"/>
              </a:rPr>
              <a:t>população</a:t>
            </a:r>
            <a:endParaRPr sz="1500">
              <a:latin typeface="Verdana"/>
              <a:cs typeface="Verdana"/>
            </a:endParaRPr>
          </a:p>
          <a:p>
            <a:pPr marL="298450" marR="5080" indent="-285750">
              <a:lnSpc>
                <a:spcPct val="100000"/>
              </a:lnSpc>
              <a:spcBef>
                <a:spcPts val="1800"/>
              </a:spcBef>
              <a:buFont typeface="Arial MT"/>
              <a:buChar char="•"/>
              <a:tabLst>
                <a:tab pos="298450" algn="l"/>
              </a:tabLst>
            </a:pPr>
            <a:r>
              <a:rPr dirty="0" sz="1500" spc="-45">
                <a:latin typeface="Verdana"/>
                <a:cs typeface="Verdana"/>
              </a:rPr>
              <a:t>Desenvolver</a:t>
            </a:r>
            <a:r>
              <a:rPr dirty="0" sz="1500" spc="-80">
                <a:latin typeface="Verdana"/>
                <a:cs typeface="Verdana"/>
              </a:rPr>
              <a:t> </a:t>
            </a:r>
            <a:r>
              <a:rPr dirty="0" sz="1500" spc="-20">
                <a:latin typeface="Verdana"/>
                <a:cs typeface="Verdana"/>
              </a:rPr>
              <a:t>planos</a:t>
            </a:r>
            <a:r>
              <a:rPr dirty="0" sz="1500" spc="-65">
                <a:latin typeface="Verdana"/>
                <a:cs typeface="Verdana"/>
              </a:rPr>
              <a:t> </a:t>
            </a:r>
            <a:r>
              <a:rPr dirty="0" sz="1500" spc="-10">
                <a:latin typeface="Verdana"/>
                <a:cs typeface="Verdana"/>
              </a:rPr>
              <a:t>coordenados </a:t>
            </a:r>
            <a:r>
              <a:rPr dirty="0" sz="1500" spc="-40">
                <a:latin typeface="Verdana"/>
                <a:cs typeface="Verdana"/>
              </a:rPr>
              <a:t>entre</a:t>
            </a:r>
            <a:r>
              <a:rPr dirty="0" sz="1500" spc="-105">
                <a:latin typeface="Verdana"/>
                <a:cs typeface="Verdana"/>
              </a:rPr>
              <a:t> </a:t>
            </a:r>
            <a:r>
              <a:rPr dirty="0" sz="1500">
                <a:latin typeface="Verdana"/>
                <a:cs typeface="Verdana"/>
              </a:rPr>
              <a:t>MDA,</a:t>
            </a:r>
            <a:r>
              <a:rPr dirty="0" sz="1500" spc="-105">
                <a:latin typeface="Verdana"/>
                <a:cs typeface="Verdana"/>
              </a:rPr>
              <a:t> </a:t>
            </a:r>
            <a:r>
              <a:rPr dirty="0" sz="1500" spc="-75">
                <a:latin typeface="Verdana"/>
                <a:cs typeface="Verdana"/>
              </a:rPr>
              <a:t>MDS</a:t>
            </a:r>
            <a:r>
              <a:rPr dirty="0" sz="1500" spc="-100">
                <a:latin typeface="Verdana"/>
                <a:cs typeface="Verdana"/>
              </a:rPr>
              <a:t> </a:t>
            </a:r>
            <a:r>
              <a:rPr dirty="0" sz="1500" spc="75">
                <a:latin typeface="Verdana"/>
                <a:cs typeface="Verdana"/>
              </a:rPr>
              <a:t>e</a:t>
            </a:r>
            <a:r>
              <a:rPr dirty="0" sz="1500" spc="-100">
                <a:latin typeface="Verdana"/>
                <a:cs typeface="Verdana"/>
              </a:rPr>
              <a:t> </a:t>
            </a:r>
            <a:r>
              <a:rPr dirty="0" sz="1500" spc="95">
                <a:latin typeface="Verdana"/>
                <a:cs typeface="Verdana"/>
              </a:rPr>
              <a:t>MMA</a:t>
            </a:r>
            <a:r>
              <a:rPr dirty="0" sz="1500" spc="-100">
                <a:latin typeface="Verdana"/>
                <a:cs typeface="Verdana"/>
              </a:rPr>
              <a:t> </a:t>
            </a:r>
            <a:r>
              <a:rPr dirty="0" sz="1500" spc="-20">
                <a:latin typeface="Verdana"/>
                <a:cs typeface="Verdana"/>
              </a:rPr>
              <a:t>para </a:t>
            </a:r>
            <a:r>
              <a:rPr dirty="0" sz="1500" spc="-10">
                <a:latin typeface="Verdana"/>
                <a:cs typeface="Verdana"/>
              </a:rPr>
              <a:t>conjugar</a:t>
            </a:r>
            <a:r>
              <a:rPr dirty="0" sz="1500" spc="-65">
                <a:latin typeface="Verdana"/>
                <a:cs typeface="Verdana"/>
              </a:rPr>
              <a:t> </a:t>
            </a:r>
            <a:r>
              <a:rPr dirty="0" sz="1500" spc="-30">
                <a:latin typeface="Verdana"/>
                <a:cs typeface="Verdana"/>
              </a:rPr>
              <a:t>soluções</a:t>
            </a:r>
            <a:r>
              <a:rPr dirty="0" sz="1500" spc="-45">
                <a:latin typeface="Verdana"/>
                <a:cs typeface="Verdana"/>
              </a:rPr>
              <a:t> </a:t>
            </a:r>
            <a:r>
              <a:rPr dirty="0" sz="1500">
                <a:latin typeface="Verdana"/>
                <a:cs typeface="Verdana"/>
              </a:rPr>
              <a:t>que</a:t>
            </a:r>
            <a:r>
              <a:rPr dirty="0" sz="1500" spc="-55">
                <a:latin typeface="Verdana"/>
                <a:cs typeface="Verdana"/>
              </a:rPr>
              <a:t> </a:t>
            </a:r>
            <a:r>
              <a:rPr dirty="0" sz="1500" spc="-10">
                <a:latin typeface="Verdana"/>
                <a:cs typeface="Verdana"/>
              </a:rPr>
              <a:t>mitiguem </a:t>
            </a:r>
            <a:r>
              <a:rPr dirty="0" sz="1500" spc="-80">
                <a:latin typeface="Verdana"/>
                <a:cs typeface="Verdana"/>
              </a:rPr>
              <a:t>os</a:t>
            </a:r>
            <a:r>
              <a:rPr dirty="0" sz="1500" spc="-105">
                <a:latin typeface="Verdana"/>
                <a:cs typeface="Verdana"/>
              </a:rPr>
              <a:t> </a:t>
            </a:r>
            <a:r>
              <a:rPr dirty="0" sz="1500" spc="-35">
                <a:latin typeface="Verdana"/>
                <a:cs typeface="Verdana"/>
              </a:rPr>
              <a:t>efeitos</a:t>
            </a:r>
            <a:r>
              <a:rPr dirty="0" sz="1500" spc="-100">
                <a:latin typeface="Verdana"/>
                <a:cs typeface="Verdana"/>
              </a:rPr>
              <a:t> </a:t>
            </a:r>
            <a:r>
              <a:rPr dirty="0" sz="1500" spc="95">
                <a:latin typeface="Verdana"/>
                <a:cs typeface="Verdana"/>
              </a:rPr>
              <a:t>da</a:t>
            </a:r>
            <a:r>
              <a:rPr dirty="0" sz="1500" spc="-105">
                <a:latin typeface="Verdana"/>
                <a:cs typeface="Verdana"/>
              </a:rPr>
              <a:t> </a:t>
            </a:r>
            <a:r>
              <a:rPr dirty="0" sz="1500" spc="50">
                <a:latin typeface="Verdana"/>
                <a:cs typeface="Verdana"/>
              </a:rPr>
              <a:t>mudança</a:t>
            </a:r>
            <a:r>
              <a:rPr dirty="0" sz="1500" spc="-105">
                <a:latin typeface="Verdana"/>
                <a:cs typeface="Verdana"/>
              </a:rPr>
              <a:t> </a:t>
            </a:r>
            <a:r>
              <a:rPr dirty="0" sz="1500" spc="-10">
                <a:latin typeface="Verdana"/>
                <a:cs typeface="Verdana"/>
              </a:rPr>
              <a:t>climática, </a:t>
            </a:r>
            <a:r>
              <a:rPr dirty="0" sz="1500" spc="-30">
                <a:latin typeface="Verdana"/>
                <a:cs typeface="Verdana"/>
              </a:rPr>
              <a:t>ampliar</a:t>
            </a:r>
            <a:r>
              <a:rPr dirty="0" sz="1500" spc="-60">
                <a:latin typeface="Verdana"/>
                <a:cs typeface="Verdana"/>
              </a:rPr>
              <a:t> </a:t>
            </a:r>
            <a:r>
              <a:rPr dirty="0" sz="1500" spc="114">
                <a:latin typeface="Verdana"/>
                <a:cs typeface="Verdana"/>
              </a:rPr>
              <a:t>a</a:t>
            </a:r>
            <a:r>
              <a:rPr dirty="0" sz="1500" spc="-50">
                <a:latin typeface="Verdana"/>
                <a:cs typeface="Verdana"/>
              </a:rPr>
              <a:t> </a:t>
            </a:r>
            <a:r>
              <a:rPr dirty="0" sz="1500">
                <a:latin typeface="Verdana"/>
                <a:cs typeface="Verdana"/>
              </a:rPr>
              <a:t>eficiência</a:t>
            </a:r>
            <a:r>
              <a:rPr dirty="0" sz="1500" spc="-55">
                <a:latin typeface="Verdana"/>
                <a:cs typeface="Verdana"/>
              </a:rPr>
              <a:t> </a:t>
            </a:r>
            <a:r>
              <a:rPr dirty="0" sz="1500" spc="75">
                <a:latin typeface="Verdana"/>
                <a:cs typeface="Verdana"/>
              </a:rPr>
              <a:t>e</a:t>
            </a:r>
            <a:r>
              <a:rPr dirty="0" sz="1500" spc="-50">
                <a:latin typeface="Verdana"/>
                <a:cs typeface="Verdana"/>
              </a:rPr>
              <a:t> </a:t>
            </a:r>
            <a:r>
              <a:rPr dirty="0" sz="1500" spc="-10">
                <a:latin typeface="Verdana"/>
                <a:cs typeface="Verdana"/>
              </a:rPr>
              <a:t>maximizar </a:t>
            </a:r>
            <a:r>
              <a:rPr dirty="0" sz="1500" spc="-80">
                <a:latin typeface="Verdana"/>
                <a:cs typeface="Verdana"/>
              </a:rPr>
              <a:t>os</a:t>
            </a:r>
            <a:r>
              <a:rPr dirty="0" sz="1500" spc="-85">
                <a:latin typeface="Verdana"/>
                <a:cs typeface="Verdana"/>
              </a:rPr>
              <a:t> </a:t>
            </a:r>
            <a:r>
              <a:rPr dirty="0" sz="1500" spc="-70">
                <a:latin typeface="Verdana"/>
                <a:cs typeface="Verdana"/>
              </a:rPr>
              <a:t>recursos</a:t>
            </a:r>
            <a:r>
              <a:rPr dirty="0" sz="1500" spc="-85">
                <a:latin typeface="Verdana"/>
                <a:cs typeface="Verdana"/>
              </a:rPr>
              <a:t> </a:t>
            </a:r>
            <a:r>
              <a:rPr dirty="0" sz="1500" spc="-10">
                <a:latin typeface="Verdana"/>
                <a:cs typeface="Verdana"/>
              </a:rPr>
              <a:t>disponíveis, </a:t>
            </a:r>
            <a:r>
              <a:rPr dirty="0" sz="1500">
                <a:latin typeface="Verdana"/>
                <a:cs typeface="Verdana"/>
              </a:rPr>
              <a:t>ampliando</a:t>
            </a:r>
            <a:r>
              <a:rPr dirty="0" sz="1500" spc="-45">
                <a:latin typeface="Verdana"/>
                <a:cs typeface="Verdana"/>
              </a:rPr>
              <a:t> </a:t>
            </a:r>
            <a:r>
              <a:rPr dirty="0" sz="1500" spc="114">
                <a:latin typeface="Verdana"/>
                <a:cs typeface="Verdana"/>
              </a:rPr>
              <a:t>a</a:t>
            </a:r>
            <a:r>
              <a:rPr dirty="0" sz="1500" spc="-45">
                <a:latin typeface="Verdana"/>
                <a:cs typeface="Verdana"/>
              </a:rPr>
              <a:t> </a:t>
            </a:r>
            <a:r>
              <a:rPr dirty="0" sz="1500" spc="-10">
                <a:latin typeface="Verdana"/>
                <a:cs typeface="Verdana"/>
              </a:rPr>
              <a:t>produção </a:t>
            </a:r>
            <a:r>
              <a:rPr dirty="0" sz="1500" spc="-60">
                <a:latin typeface="Verdana"/>
                <a:cs typeface="Verdana"/>
              </a:rPr>
              <a:t>sustentável</a:t>
            </a:r>
            <a:r>
              <a:rPr dirty="0" sz="1500" spc="-80">
                <a:latin typeface="Verdana"/>
                <a:cs typeface="Verdana"/>
              </a:rPr>
              <a:t> </a:t>
            </a:r>
            <a:r>
              <a:rPr dirty="0" sz="1500" spc="75">
                <a:latin typeface="Verdana"/>
                <a:cs typeface="Verdana"/>
              </a:rPr>
              <a:t>de</a:t>
            </a:r>
            <a:r>
              <a:rPr dirty="0" sz="1500" spc="-70">
                <a:latin typeface="Verdana"/>
                <a:cs typeface="Verdana"/>
              </a:rPr>
              <a:t> </a:t>
            </a:r>
            <a:r>
              <a:rPr dirty="0" sz="1500" spc="-10">
                <a:latin typeface="Verdana"/>
                <a:cs typeface="Verdana"/>
              </a:rPr>
              <a:t>alimentos</a:t>
            </a:r>
            <a:endParaRPr sz="150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0" y="6067513"/>
            <a:ext cx="0" cy="790575"/>
          </a:xfrm>
          <a:custGeom>
            <a:avLst/>
            <a:gdLst/>
            <a:ahLst/>
            <a:cxnLst/>
            <a:rect l="l" t="t" r="r" b="b"/>
            <a:pathLst>
              <a:path w="0" h="790575">
                <a:moveTo>
                  <a:pt x="0" y="0"/>
                </a:moveTo>
                <a:lnTo>
                  <a:pt x="1" y="790486"/>
                </a:lnTo>
              </a:path>
            </a:pathLst>
          </a:custGeom>
          <a:ln w="19050">
            <a:solidFill>
              <a:srgbClr val="FFFF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" name="object 3" descr=""/>
          <p:cNvSpPr txBox="1"/>
          <p:nvPr/>
        </p:nvSpPr>
        <p:spPr>
          <a:xfrm>
            <a:off x="1825166" y="499363"/>
            <a:ext cx="4739005" cy="5410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ts val="2030"/>
              </a:lnSpc>
              <a:spcBef>
                <a:spcPts val="100"/>
              </a:spcBef>
            </a:pPr>
            <a:r>
              <a:rPr dirty="0" sz="1800" spc="-175" b="1">
                <a:latin typeface="Verdana"/>
                <a:cs typeface="Verdana"/>
              </a:rPr>
              <a:t>Principais</a:t>
            </a:r>
            <a:r>
              <a:rPr dirty="0" sz="1800" spc="-100" b="1">
                <a:latin typeface="Verdana"/>
                <a:cs typeface="Verdana"/>
              </a:rPr>
              <a:t> </a:t>
            </a:r>
            <a:r>
              <a:rPr dirty="0" sz="1800" spc="-114" b="1">
                <a:latin typeface="Verdana"/>
                <a:cs typeface="Verdana"/>
              </a:rPr>
              <a:t>Avanços</a:t>
            </a:r>
            <a:r>
              <a:rPr dirty="0" sz="1800" spc="-100" b="1">
                <a:latin typeface="Verdana"/>
                <a:cs typeface="Verdana"/>
              </a:rPr>
              <a:t> </a:t>
            </a:r>
            <a:r>
              <a:rPr dirty="0" sz="1800" spc="-50" b="1">
                <a:latin typeface="Verdana"/>
                <a:cs typeface="Verdana"/>
              </a:rPr>
              <a:t>e</a:t>
            </a:r>
            <a:r>
              <a:rPr dirty="0" sz="1800" spc="-90" b="1">
                <a:latin typeface="Verdana"/>
                <a:cs typeface="Verdana"/>
              </a:rPr>
              <a:t> </a:t>
            </a:r>
            <a:r>
              <a:rPr dirty="0" sz="1800" spc="-55" b="1">
                <a:latin typeface="Verdana"/>
                <a:cs typeface="Verdana"/>
              </a:rPr>
              <a:t>Desafios</a:t>
            </a:r>
            <a:endParaRPr sz="1800">
              <a:latin typeface="Verdana"/>
              <a:cs typeface="Verdana"/>
            </a:endParaRPr>
          </a:p>
          <a:p>
            <a:pPr marL="12700">
              <a:lnSpc>
                <a:spcPts val="2030"/>
              </a:lnSpc>
            </a:pPr>
            <a:r>
              <a:rPr dirty="0" sz="1800" spc="-165" b="1">
                <a:latin typeface="Verdana"/>
                <a:cs typeface="Verdana"/>
              </a:rPr>
              <a:t>Dimensão</a:t>
            </a:r>
            <a:r>
              <a:rPr dirty="0" sz="1800" spc="-105" b="1">
                <a:latin typeface="Verdana"/>
                <a:cs typeface="Verdana"/>
              </a:rPr>
              <a:t> </a:t>
            </a:r>
            <a:r>
              <a:rPr dirty="0" sz="1800" spc="-125" b="1">
                <a:latin typeface="Verdana"/>
                <a:cs typeface="Verdana"/>
              </a:rPr>
              <a:t>Social</a:t>
            </a:r>
            <a:r>
              <a:rPr dirty="0" sz="1800" spc="-95" b="1">
                <a:latin typeface="Verdana"/>
                <a:cs typeface="Verdana"/>
              </a:rPr>
              <a:t> </a:t>
            </a:r>
            <a:r>
              <a:rPr dirty="0" sz="1800" spc="-204" b="1">
                <a:latin typeface="Verdana"/>
                <a:cs typeface="Verdana"/>
              </a:rPr>
              <a:t>ODS</a:t>
            </a:r>
            <a:r>
              <a:rPr dirty="0" sz="1800" spc="-105" b="1">
                <a:latin typeface="Verdana"/>
                <a:cs typeface="Verdana"/>
              </a:rPr>
              <a:t> </a:t>
            </a:r>
            <a:r>
              <a:rPr dirty="0" sz="1800" spc="-270" b="1">
                <a:latin typeface="Verdana"/>
                <a:cs typeface="Verdana"/>
              </a:rPr>
              <a:t>3</a:t>
            </a:r>
            <a:r>
              <a:rPr dirty="0" sz="1800" spc="-100" b="1">
                <a:latin typeface="Verdana"/>
                <a:cs typeface="Verdana"/>
              </a:rPr>
              <a:t> </a:t>
            </a:r>
            <a:r>
              <a:rPr dirty="0" sz="1800" spc="-145" b="1">
                <a:latin typeface="Verdana"/>
                <a:cs typeface="Verdana"/>
              </a:rPr>
              <a:t>Saúde</a:t>
            </a:r>
            <a:r>
              <a:rPr dirty="0" sz="1800" spc="-100" b="1">
                <a:latin typeface="Verdana"/>
                <a:cs typeface="Verdana"/>
              </a:rPr>
              <a:t> </a:t>
            </a:r>
            <a:r>
              <a:rPr dirty="0" sz="1800" spc="-50" b="1">
                <a:latin typeface="Verdana"/>
                <a:cs typeface="Verdana"/>
              </a:rPr>
              <a:t>e</a:t>
            </a:r>
            <a:r>
              <a:rPr dirty="0" sz="1800" spc="-105" b="1">
                <a:latin typeface="Verdana"/>
                <a:cs typeface="Verdana"/>
              </a:rPr>
              <a:t> </a:t>
            </a:r>
            <a:r>
              <a:rPr dirty="0" sz="1800" spc="-185" b="1">
                <a:latin typeface="Verdana"/>
                <a:cs typeface="Verdana"/>
              </a:rPr>
              <a:t>Bem-</a:t>
            </a:r>
            <a:r>
              <a:rPr dirty="0" sz="1800" spc="-204" b="1">
                <a:latin typeface="Verdana"/>
                <a:cs typeface="Verdana"/>
              </a:rPr>
              <a:t>Estar</a:t>
            </a:r>
            <a:endParaRPr sz="1800">
              <a:latin typeface="Verdana"/>
              <a:cs typeface="Verdana"/>
            </a:endParaRPr>
          </a:p>
        </p:txBody>
      </p:sp>
      <p:sp>
        <p:nvSpPr>
          <p:cNvPr id="4" name="object 4" descr=""/>
          <p:cNvSpPr/>
          <p:nvPr/>
        </p:nvSpPr>
        <p:spPr>
          <a:xfrm>
            <a:off x="1019638" y="5315234"/>
            <a:ext cx="6212205" cy="0"/>
          </a:xfrm>
          <a:custGeom>
            <a:avLst/>
            <a:gdLst/>
            <a:ahLst/>
            <a:cxnLst/>
            <a:rect l="l" t="t" r="r" b="b"/>
            <a:pathLst>
              <a:path w="6212205" h="0">
                <a:moveTo>
                  <a:pt x="0" y="0"/>
                </a:moveTo>
                <a:lnTo>
                  <a:pt x="6211855" y="1"/>
                </a:lnTo>
              </a:path>
            </a:pathLst>
          </a:custGeom>
          <a:ln w="9525">
            <a:solidFill>
              <a:srgbClr val="D9D9D9"/>
            </a:solidFill>
          </a:ln>
        </p:spPr>
        <p:txBody>
          <a:bodyPr wrap="square" lIns="0" tIns="0" rIns="0" bIns="0" rtlCol="0"/>
          <a:lstStyle/>
          <a:p/>
        </p:txBody>
      </p:sp>
      <p:grpSp>
        <p:nvGrpSpPr>
          <p:cNvPr id="5" name="object 5" descr=""/>
          <p:cNvGrpSpPr/>
          <p:nvPr/>
        </p:nvGrpSpPr>
        <p:grpSpPr>
          <a:xfrm>
            <a:off x="1428125" y="3066141"/>
            <a:ext cx="5392420" cy="1195705"/>
            <a:chOff x="1428125" y="3066141"/>
            <a:chExt cx="5392420" cy="1195705"/>
          </a:xfrm>
        </p:grpSpPr>
        <p:sp>
          <p:nvSpPr>
            <p:cNvPr id="6" name="object 6" descr=""/>
            <p:cNvSpPr/>
            <p:nvPr/>
          </p:nvSpPr>
          <p:spPr>
            <a:xfrm>
              <a:off x="1463343" y="3102071"/>
              <a:ext cx="5324475" cy="1125220"/>
            </a:xfrm>
            <a:custGeom>
              <a:avLst/>
              <a:gdLst/>
              <a:ahLst/>
              <a:cxnLst/>
              <a:rect l="l" t="t" r="r" b="b"/>
              <a:pathLst>
                <a:path w="5324475" h="1125220">
                  <a:moveTo>
                    <a:pt x="0" y="1000536"/>
                  </a:moveTo>
                  <a:lnTo>
                    <a:pt x="886665" y="997488"/>
                  </a:lnTo>
                  <a:lnTo>
                    <a:pt x="1773633" y="1098072"/>
                  </a:lnTo>
                  <a:lnTo>
                    <a:pt x="2663649" y="1122456"/>
                  </a:lnTo>
                  <a:lnTo>
                    <a:pt x="3550617" y="805464"/>
                  </a:lnTo>
                  <a:lnTo>
                    <a:pt x="4437585" y="0"/>
                  </a:lnTo>
                  <a:lnTo>
                    <a:pt x="5324447" y="1124866"/>
                  </a:lnTo>
                </a:path>
              </a:pathLst>
            </a:custGeom>
            <a:ln w="28575">
              <a:solidFill>
                <a:srgbClr val="156082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" name="object 7" descr=""/>
            <p:cNvSpPr/>
            <p:nvPr/>
          </p:nvSpPr>
          <p:spPr>
            <a:xfrm>
              <a:off x="1432887" y="4070647"/>
              <a:ext cx="60960" cy="60960"/>
            </a:xfrm>
            <a:custGeom>
              <a:avLst/>
              <a:gdLst/>
              <a:ahLst/>
              <a:cxnLst/>
              <a:rect l="l" t="t" r="r" b="b"/>
              <a:pathLst>
                <a:path w="60959" h="60960">
                  <a:moveTo>
                    <a:pt x="60959" y="0"/>
                  </a:moveTo>
                  <a:lnTo>
                    <a:pt x="0" y="0"/>
                  </a:lnTo>
                  <a:lnTo>
                    <a:pt x="0" y="60960"/>
                  </a:lnTo>
                  <a:lnTo>
                    <a:pt x="60959" y="60960"/>
                  </a:lnTo>
                  <a:lnTo>
                    <a:pt x="60959" y="0"/>
                  </a:lnTo>
                  <a:close/>
                </a:path>
              </a:pathLst>
            </a:custGeom>
            <a:solidFill>
              <a:srgbClr val="156082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8" name="object 8" descr=""/>
            <p:cNvSpPr/>
            <p:nvPr/>
          </p:nvSpPr>
          <p:spPr>
            <a:xfrm>
              <a:off x="1432887" y="4070647"/>
              <a:ext cx="60960" cy="60960"/>
            </a:xfrm>
            <a:custGeom>
              <a:avLst/>
              <a:gdLst/>
              <a:ahLst/>
              <a:cxnLst/>
              <a:rect l="l" t="t" r="r" b="b"/>
              <a:pathLst>
                <a:path w="60959" h="60960">
                  <a:moveTo>
                    <a:pt x="0" y="0"/>
                  </a:moveTo>
                  <a:lnTo>
                    <a:pt x="60960" y="0"/>
                  </a:lnTo>
                  <a:lnTo>
                    <a:pt x="60960" y="60960"/>
                  </a:lnTo>
                  <a:lnTo>
                    <a:pt x="0" y="60960"/>
                  </a:lnTo>
                  <a:lnTo>
                    <a:pt x="0" y="0"/>
                  </a:lnTo>
                  <a:close/>
                </a:path>
              </a:pathLst>
            </a:custGeom>
            <a:ln w="9525">
              <a:solidFill>
                <a:srgbClr val="156082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9" name="object 9" descr=""/>
            <p:cNvSpPr/>
            <p:nvPr/>
          </p:nvSpPr>
          <p:spPr>
            <a:xfrm>
              <a:off x="2319855" y="4067599"/>
              <a:ext cx="60960" cy="60960"/>
            </a:xfrm>
            <a:custGeom>
              <a:avLst/>
              <a:gdLst/>
              <a:ahLst/>
              <a:cxnLst/>
              <a:rect l="l" t="t" r="r" b="b"/>
              <a:pathLst>
                <a:path w="60960" h="60960">
                  <a:moveTo>
                    <a:pt x="60960" y="0"/>
                  </a:moveTo>
                  <a:lnTo>
                    <a:pt x="0" y="0"/>
                  </a:lnTo>
                  <a:lnTo>
                    <a:pt x="0" y="60959"/>
                  </a:lnTo>
                  <a:lnTo>
                    <a:pt x="60960" y="60959"/>
                  </a:lnTo>
                  <a:lnTo>
                    <a:pt x="60960" y="0"/>
                  </a:lnTo>
                  <a:close/>
                </a:path>
              </a:pathLst>
            </a:custGeom>
            <a:solidFill>
              <a:srgbClr val="156082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0" name="object 10" descr=""/>
            <p:cNvSpPr/>
            <p:nvPr/>
          </p:nvSpPr>
          <p:spPr>
            <a:xfrm>
              <a:off x="2319855" y="4067599"/>
              <a:ext cx="60960" cy="60960"/>
            </a:xfrm>
            <a:custGeom>
              <a:avLst/>
              <a:gdLst/>
              <a:ahLst/>
              <a:cxnLst/>
              <a:rect l="l" t="t" r="r" b="b"/>
              <a:pathLst>
                <a:path w="60960" h="60960">
                  <a:moveTo>
                    <a:pt x="0" y="0"/>
                  </a:moveTo>
                  <a:lnTo>
                    <a:pt x="60960" y="0"/>
                  </a:lnTo>
                  <a:lnTo>
                    <a:pt x="60960" y="60960"/>
                  </a:lnTo>
                  <a:lnTo>
                    <a:pt x="0" y="60960"/>
                  </a:lnTo>
                  <a:lnTo>
                    <a:pt x="0" y="0"/>
                  </a:lnTo>
                  <a:close/>
                </a:path>
              </a:pathLst>
            </a:custGeom>
            <a:ln w="9525">
              <a:solidFill>
                <a:srgbClr val="156082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1" name="object 11" descr=""/>
            <p:cNvSpPr/>
            <p:nvPr/>
          </p:nvSpPr>
          <p:spPr>
            <a:xfrm>
              <a:off x="3206823" y="4171231"/>
              <a:ext cx="60960" cy="60960"/>
            </a:xfrm>
            <a:custGeom>
              <a:avLst/>
              <a:gdLst/>
              <a:ahLst/>
              <a:cxnLst/>
              <a:rect l="l" t="t" r="r" b="b"/>
              <a:pathLst>
                <a:path w="60960" h="60960">
                  <a:moveTo>
                    <a:pt x="60959" y="0"/>
                  </a:moveTo>
                  <a:lnTo>
                    <a:pt x="0" y="0"/>
                  </a:lnTo>
                  <a:lnTo>
                    <a:pt x="0" y="60960"/>
                  </a:lnTo>
                  <a:lnTo>
                    <a:pt x="60959" y="60960"/>
                  </a:lnTo>
                  <a:lnTo>
                    <a:pt x="60959" y="0"/>
                  </a:lnTo>
                  <a:close/>
                </a:path>
              </a:pathLst>
            </a:custGeom>
            <a:solidFill>
              <a:srgbClr val="156082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2" name="object 12" descr=""/>
            <p:cNvSpPr/>
            <p:nvPr/>
          </p:nvSpPr>
          <p:spPr>
            <a:xfrm>
              <a:off x="3206823" y="4171231"/>
              <a:ext cx="60960" cy="60960"/>
            </a:xfrm>
            <a:custGeom>
              <a:avLst/>
              <a:gdLst/>
              <a:ahLst/>
              <a:cxnLst/>
              <a:rect l="l" t="t" r="r" b="b"/>
              <a:pathLst>
                <a:path w="60960" h="60960">
                  <a:moveTo>
                    <a:pt x="0" y="0"/>
                  </a:moveTo>
                  <a:lnTo>
                    <a:pt x="60960" y="0"/>
                  </a:lnTo>
                  <a:lnTo>
                    <a:pt x="60960" y="60960"/>
                  </a:lnTo>
                  <a:lnTo>
                    <a:pt x="0" y="60960"/>
                  </a:lnTo>
                  <a:lnTo>
                    <a:pt x="0" y="0"/>
                  </a:lnTo>
                  <a:close/>
                </a:path>
              </a:pathLst>
            </a:custGeom>
            <a:ln w="9525">
              <a:solidFill>
                <a:srgbClr val="156082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3" name="object 13" descr=""/>
            <p:cNvSpPr/>
            <p:nvPr/>
          </p:nvSpPr>
          <p:spPr>
            <a:xfrm>
              <a:off x="4093791" y="4192567"/>
              <a:ext cx="60960" cy="60960"/>
            </a:xfrm>
            <a:custGeom>
              <a:avLst/>
              <a:gdLst/>
              <a:ahLst/>
              <a:cxnLst/>
              <a:rect l="l" t="t" r="r" b="b"/>
              <a:pathLst>
                <a:path w="60960" h="60960">
                  <a:moveTo>
                    <a:pt x="60960" y="0"/>
                  </a:moveTo>
                  <a:lnTo>
                    <a:pt x="0" y="0"/>
                  </a:lnTo>
                  <a:lnTo>
                    <a:pt x="0" y="60960"/>
                  </a:lnTo>
                  <a:lnTo>
                    <a:pt x="60960" y="60960"/>
                  </a:lnTo>
                  <a:lnTo>
                    <a:pt x="60960" y="0"/>
                  </a:lnTo>
                  <a:close/>
                </a:path>
              </a:pathLst>
            </a:custGeom>
            <a:solidFill>
              <a:srgbClr val="156082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4" name="object 14" descr=""/>
            <p:cNvSpPr/>
            <p:nvPr/>
          </p:nvSpPr>
          <p:spPr>
            <a:xfrm>
              <a:off x="4093791" y="4192567"/>
              <a:ext cx="60960" cy="60960"/>
            </a:xfrm>
            <a:custGeom>
              <a:avLst/>
              <a:gdLst/>
              <a:ahLst/>
              <a:cxnLst/>
              <a:rect l="l" t="t" r="r" b="b"/>
              <a:pathLst>
                <a:path w="60960" h="60960">
                  <a:moveTo>
                    <a:pt x="0" y="0"/>
                  </a:moveTo>
                  <a:lnTo>
                    <a:pt x="60960" y="0"/>
                  </a:lnTo>
                  <a:lnTo>
                    <a:pt x="60960" y="60960"/>
                  </a:lnTo>
                  <a:lnTo>
                    <a:pt x="0" y="60960"/>
                  </a:lnTo>
                  <a:lnTo>
                    <a:pt x="0" y="0"/>
                  </a:lnTo>
                  <a:close/>
                </a:path>
              </a:pathLst>
            </a:custGeom>
            <a:ln w="9525">
              <a:solidFill>
                <a:srgbClr val="156082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5" name="object 15" descr=""/>
            <p:cNvSpPr/>
            <p:nvPr/>
          </p:nvSpPr>
          <p:spPr>
            <a:xfrm>
              <a:off x="4980759" y="3875576"/>
              <a:ext cx="60960" cy="60960"/>
            </a:xfrm>
            <a:custGeom>
              <a:avLst/>
              <a:gdLst/>
              <a:ahLst/>
              <a:cxnLst/>
              <a:rect l="l" t="t" r="r" b="b"/>
              <a:pathLst>
                <a:path w="60960" h="60960">
                  <a:moveTo>
                    <a:pt x="60960" y="0"/>
                  </a:moveTo>
                  <a:lnTo>
                    <a:pt x="0" y="0"/>
                  </a:lnTo>
                  <a:lnTo>
                    <a:pt x="0" y="60960"/>
                  </a:lnTo>
                  <a:lnTo>
                    <a:pt x="60960" y="60960"/>
                  </a:lnTo>
                  <a:lnTo>
                    <a:pt x="60960" y="0"/>
                  </a:lnTo>
                  <a:close/>
                </a:path>
              </a:pathLst>
            </a:custGeom>
            <a:solidFill>
              <a:srgbClr val="156082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6" name="object 16" descr=""/>
            <p:cNvSpPr/>
            <p:nvPr/>
          </p:nvSpPr>
          <p:spPr>
            <a:xfrm>
              <a:off x="4980759" y="3875576"/>
              <a:ext cx="60960" cy="60960"/>
            </a:xfrm>
            <a:custGeom>
              <a:avLst/>
              <a:gdLst/>
              <a:ahLst/>
              <a:cxnLst/>
              <a:rect l="l" t="t" r="r" b="b"/>
              <a:pathLst>
                <a:path w="60960" h="60960">
                  <a:moveTo>
                    <a:pt x="0" y="0"/>
                  </a:moveTo>
                  <a:lnTo>
                    <a:pt x="60960" y="0"/>
                  </a:lnTo>
                  <a:lnTo>
                    <a:pt x="60960" y="60960"/>
                  </a:lnTo>
                  <a:lnTo>
                    <a:pt x="0" y="60960"/>
                  </a:lnTo>
                  <a:lnTo>
                    <a:pt x="0" y="0"/>
                  </a:lnTo>
                  <a:close/>
                </a:path>
              </a:pathLst>
            </a:custGeom>
            <a:ln w="9525">
              <a:solidFill>
                <a:srgbClr val="156082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7" name="object 17" descr=""/>
            <p:cNvSpPr/>
            <p:nvPr/>
          </p:nvSpPr>
          <p:spPr>
            <a:xfrm>
              <a:off x="5867727" y="3070904"/>
              <a:ext cx="60960" cy="60960"/>
            </a:xfrm>
            <a:custGeom>
              <a:avLst/>
              <a:gdLst/>
              <a:ahLst/>
              <a:cxnLst/>
              <a:rect l="l" t="t" r="r" b="b"/>
              <a:pathLst>
                <a:path w="60960" h="60960">
                  <a:moveTo>
                    <a:pt x="60960" y="0"/>
                  </a:moveTo>
                  <a:lnTo>
                    <a:pt x="0" y="0"/>
                  </a:lnTo>
                  <a:lnTo>
                    <a:pt x="0" y="60960"/>
                  </a:lnTo>
                  <a:lnTo>
                    <a:pt x="60960" y="60960"/>
                  </a:lnTo>
                  <a:lnTo>
                    <a:pt x="60960" y="0"/>
                  </a:lnTo>
                  <a:close/>
                </a:path>
              </a:pathLst>
            </a:custGeom>
            <a:solidFill>
              <a:srgbClr val="156082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8" name="object 18" descr=""/>
            <p:cNvSpPr/>
            <p:nvPr/>
          </p:nvSpPr>
          <p:spPr>
            <a:xfrm>
              <a:off x="5867727" y="3070904"/>
              <a:ext cx="60960" cy="60960"/>
            </a:xfrm>
            <a:custGeom>
              <a:avLst/>
              <a:gdLst/>
              <a:ahLst/>
              <a:cxnLst/>
              <a:rect l="l" t="t" r="r" b="b"/>
              <a:pathLst>
                <a:path w="60960" h="60960">
                  <a:moveTo>
                    <a:pt x="0" y="0"/>
                  </a:moveTo>
                  <a:lnTo>
                    <a:pt x="60960" y="0"/>
                  </a:lnTo>
                  <a:lnTo>
                    <a:pt x="60960" y="60960"/>
                  </a:lnTo>
                  <a:lnTo>
                    <a:pt x="0" y="60960"/>
                  </a:lnTo>
                  <a:lnTo>
                    <a:pt x="0" y="0"/>
                  </a:lnTo>
                  <a:close/>
                </a:path>
              </a:pathLst>
            </a:custGeom>
            <a:ln w="9525">
              <a:solidFill>
                <a:srgbClr val="156082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9" name="object 19" descr=""/>
            <p:cNvSpPr/>
            <p:nvPr/>
          </p:nvSpPr>
          <p:spPr>
            <a:xfrm>
              <a:off x="6754695" y="4195615"/>
              <a:ext cx="60960" cy="60960"/>
            </a:xfrm>
            <a:custGeom>
              <a:avLst/>
              <a:gdLst/>
              <a:ahLst/>
              <a:cxnLst/>
              <a:rect l="l" t="t" r="r" b="b"/>
              <a:pathLst>
                <a:path w="60959" h="60960">
                  <a:moveTo>
                    <a:pt x="60959" y="0"/>
                  </a:moveTo>
                  <a:lnTo>
                    <a:pt x="0" y="0"/>
                  </a:lnTo>
                  <a:lnTo>
                    <a:pt x="0" y="60960"/>
                  </a:lnTo>
                  <a:lnTo>
                    <a:pt x="60959" y="60960"/>
                  </a:lnTo>
                  <a:lnTo>
                    <a:pt x="60959" y="0"/>
                  </a:lnTo>
                  <a:close/>
                </a:path>
              </a:pathLst>
            </a:custGeom>
            <a:solidFill>
              <a:srgbClr val="156082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0" name="object 20" descr=""/>
            <p:cNvSpPr/>
            <p:nvPr/>
          </p:nvSpPr>
          <p:spPr>
            <a:xfrm>
              <a:off x="6754695" y="4195615"/>
              <a:ext cx="60960" cy="60960"/>
            </a:xfrm>
            <a:custGeom>
              <a:avLst/>
              <a:gdLst/>
              <a:ahLst/>
              <a:cxnLst/>
              <a:rect l="l" t="t" r="r" b="b"/>
              <a:pathLst>
                <a:path w="60959" h="60960">
                  <a:moveTo>
                    <a:pt x="0" y="0"/>
                  </a:moveTo>
                  <a:lnTo>
                    <a:pt x="60960" y="0"/>
                  </a:lnTo>
                  <a:lnTo>
                    <a:pt x="60960" y="60960"/>
                  </a:lnTo>
                  <a:lnTo>
                    <a:pt x="0" y="60960"/>
                  </a:lnTo>
                  <a:lnTo>
                    <a:pt x="0" y="0"/>
                  </a:lnTo>
                  <a:close/>
                </a:path>
              </a:pathLst>
            </a:custGeom>
            <a:ln w="9525">
              <a:solidFill>
                <a:srgbClr val="156082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1" name="object 21" descr=""/>
            <p:cNvSpPr/>
            <p:nvPr/>
          </p:nvSpPr>
          <p:spPr>
            <a:xfrm>
              <a:off x="6785305" y="4157024"/>
              <a:ext cx="2540" cy="70485"/>
            </a:xfrm>
            <a:custGeom>
              <a:avLst/>
              <a:gdLst/>
              <a:ahLst/>
              <a:cxnLst/>
              <a:rect l="l" t="t" r="r" b="b"/>
              <a:pathLst>
                <a:path w="2540" h="70485">
                  <a:moveTo>
                    <a:pt x="2484" y="69913"/>
                  </a:moveTo>
                  <a:lnTo>
                    <a:pt x="0" y="0"/>
                  </a:lnTo>
                </a:path>
              </a:pathLst>
            </a:custGeom>
            <a:ln w="9525">
              <a:solidFill>
                <a:srgbClr val="A6A6A6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graphicFrame>
        <p:nvGraphicFramePr>
          <p:cNvPr id="22" name="object 22" descr=""/>
          <p:cNvGraphicFramePr>
            <a:graphicFrameLocks noGrp="1"/>
          </p:cNvGraphicFramePr>
          <p:nvPr/>
        </p:nvGraphicFramePr>
        <p:xfrm>
          <a:off x="594497" y="1268456"/>
          <a:ext cx="7496809" cy="456374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27050"/>
                <a:gridCol w="782955"/>
                <a:gridCol w="887730"/>
                <a:gridCol w="887730"/>
                <a:gridCol w="887730"/>
                <a:gridCol w="871220"/>
                <a:gridCol w="919479"/>
                <a:gridCol w="1473200"/>
                <a:gridCol w="176529"/>
              </a:tblGrid>
              <a:tr h="1198245">
                <a:tc gridSpan="9">
                  <a:txBody>
                    <a:bodyPr/>
                    <a:lstStyle/>
                    <a:p>
                      <a:pPr marL="91440" marR="84455">
                        <a:lnSpc>
                          <a:spcPts val="1390"/>
                        </a:lnSpc>
                        <a:spcBef>
                          <a:spcPts val="355"/>
                        </a:spcBef>
                      </a:pPr>
                      <a:r>
                        <a:rPr dirty="0" sz="1300">
                          <a:latin typeface="Verdana"/>
                          <a:cs typeface="Verdana"/>
                        </a:rPr>
                        <a:t>Meta</a:t>
                      </a:r>
                      <a:r>
                        <a:rPr dirty="0" sz="1300" spc="20">
                          <a:latin typeface="Verdana"/>
                          <a:cs typeface="Verdana"/>
                        </a:rPr>
                        <a:t> </a:t>
                      </a:r>
                      <a:r>
                        <a:rPr dirty="0" sz="1300" spc="-110">
                          <a:latin typeface="Verdana"/>
                          <a:cs typeface="Verdana"/>
                        </a:rPr>
                        <a:t>3.1</a:t>
                      </a:r>
                      <a:r>
                        <a:rPr dirty="0" sz="1300" spc="25">
                          <a:latin typeface="Verdana"/>
                          <a:cs typeface="Verdana"/>
                        </a:rPr>
                        <a:t> </a:t>
                      </a:r>
                      <a:r>
                        <a:rPr dirty="0" sz="1300" spc="-10">
                          <a:latin typeface="Verdana"/>
                          <a:cs typeface="Verdana"/>
                        </a:rPr>
                        <a:t>(global)</a:t>
                      </a:r>
                      <a:r>
                        <a:rPr dirty="0" sz="1300" spc="20">
                          <a:latin typeface="Verdana"/>
                          <a:cs typeface="Verdana"/>
                        </a:rPr>
                        <a:t> </a:t>
                      </a:r>
                      <a:r>
                        <a:rPr dirty="0" sz="1300" spc="-190">
                          <a:latin typeface="Verdana"/>
                          <a:cs typeface="Verdana"/>
                        </a:rPr>
                        <a:t>–</a:t>
                      </a:r>
                      <a:r>
                        <a:rPr dirty="0" sz="1300" spc="20">
                          <a:latin typeface="Verdana"/>
                          <a:cs typeface="Verdana"/>
                        </a:rPr>
                        <a:t> </a:t>
                      </a:r>
                      <a:r>
                        <a:rPr dirty="0" sz="1300">
                          <a:latin typeface="Verdana"/>
                          <a:cs typeface="Verdana"/>
                        </a:rPr>
                        <a:t>Até</a:t>
                      </a:r>
                      <a:r>
                        <a:rPr dirty="0" sz="1300" spc="30">
                          <a:latin typeface="Verdana"/>
                          <a:cs typeface="Verdana"/>
                        </a:rPr>
                        <a:t> </a:t>
                      </a:r>
                      <a:r>
                        <a:rPr dirty="0" sz="1300" spc="-110">
                          <a:latin typeface="Verdana"/>
                          <a:cs typeface="Verdana"/>
                        </a:rPr>
                        <a:t>2030,</a:t>
                      </a:r>
                      <a:r>
                        <a:rPr dirty="0" sz="1300" spc="20">
                          <a:latin typeface="Verdana"/>
                          <a:cs typeface="Verdana"/>
                        </a:rPr>
                        <a:t> </a:t>
                      </a:r>
                      <a:r>
                        <a:rPr dirty="0" sz="1300" spc="-70">
                          <a:latin typeface="Verdana"/>
                          <a:cs typeface="Verdana"/>
                        </a:rPr>
                        <a:t>reduzir</a:t>
                      </a:r>
                      <a:r>
                        <a:rPr dirty="0" sz="1300" spc="15">
                          <a:latin typeface="Verdana"/>
                          <a:cs typeface="Verdana"/>
                        </a:rPr>
                        <a:t> </a:t>
                      </a:r>
                      <a:r>
                        <a:rPr dirty="0" sz="1300" spc="105">
                          <a:latin typeface="Verdana"/>
                          <a:cs typeface="Verdana"/>
                        </a:rPr>
                        <a:t>a</a:t>
                      </a:r>
                      <a:r>
                        <a:rPr dirty="0" sz="1300" spc="25">
                          <a:latin typeface="Verdana"/>
                          <a:cs typeface="Verdana"/>
                        </a:rPr>
                        <a:t> </a:t>
                      </a:r>
                      <a:r>
                        <a:rPr dirty="0" sz="1300">
                          <a:latin typeface="Verdana"/>
                          <a:cs typeface="Verdana"/>
                        </a:rPr>
                        <a:t>taxa</a:t>
                      </a:r>
                      <a:r>
                        <a:rPr dirty="0" sz="1300" spc="20">
                          <a:latin typeface="Verdana"/>
                          <a:cs typeface="Verdana"/>
                        </a:rPr>
                        <a:t> </a:t>
                      </a:r>
                      <a:r>
                        <a:rPr dirty="0" sz="1300" spc="65">
                          <a:latin typeface="Verdana"/>
                          <a:cs typeface="Verdana"/>
                        </a:rPr>
                        <a:t>de</a:t>
                      </a:r>
                      <a:r>
                        <a:rPr dirty="0" sz="1300" spc="30">
                          <a:latin typeface="Verdana"/>
                          <a:cs typeface="Verdana"/>
                        </a:rPr>
                        <a:t> </a:t>
                      </a:r>
                      <a:r>
                        <a:rPr dirty="0" sz="1300">
                          <a:latin typeface="Verdana"/>
                          <a:cs typeface="Verdana"/>
                        </a:rPr>
                        <a:t>mortalidade</a:t>
                      </a:r>
                      <a:r>
                        <a:rPr dirty="0" sz="1300" spc="25">
                          <a:latin typeface="Verdana"/>
                          <a:cs typeface="Verdana"/>
                        </a:rPr>
                        <a:t> </a:t>
                      </a:r>
                      <a:r>
                        <a:rPr dirty="0" sz="1300">
                          <a:latin typeface="Verdana"/>
                          <a:cs typeface="Verdana"/>
                        </a:rPr>
                        <a:t>materna</a:t>
                      </a:r>
                      <a:r>
                        <a:rPr dirty="0" sz="1300" spc="25">
                          <a:latin typeface="Verdana"/>
                          <a:cs typeface="Verdana"/>
                        </a:rPr>
                        <a:t> </a:t>
                      </a:r>
                      <a:r>
                        <a:rPr dirty="0" sz="1300">
                          <a:latin typeface="Verdana"/>
                          <a:cs typeface="Verdana"/>
                        </a:rPr>
                        <a:t>global</a:t>
                      </a:r>
                      <a:r>
                        <a:rPr dirty="0" sz="1300" spc="20">
                          <a:latin typeface="Verdana"/>
                          <a:cs typeface="Verdana"/>
                        </a:rPr>
                        <a:t> </a:t>
                      </a:r>
                      <a:r>
                        <a:rPr dirty="0" sz="1300">
                          <a:latin typeface="Verdana"/>
                          <a:cs typeface="Verdana"/>
                        </a:rPr>
                        <a:t>para</a:t>
                      </a:r>
                      <a:r>
                        <a:rPr dirty="0" sz="1300" spc="20">
                          <a:latin typeface="Verdana"/>
                          <a:cs typeface="Verdana"/>
                        </a:rPr>
                        <a:t> </a:t>
                      </a:r>
                      <a:r>
                        <a:rPr dirty="0" sz="1300" spc="-10">
                          <a:latin typeface="Verdana"/>
                          <a:cs typeface="Verdana"/>
                        </a:rPr>
                        <a:t>menos </a:t>
                      </a:r>
                      <a:r>
                        <a:rPr dirty="0" sz="1300" spc="65">
                          <a:latin typeface="Verdana"/>
                          <a:cs typeface="Verdana"/>
                        </a:rPr>
                        <a:t>de</a:t>
                      </a:r>
                      <a:r>
                        <a:rPr dirty="0" sz="1300" spc="-70">
                          <a:latin typeface="Verdana"/>
                          <a:cs typeface="Verdana"/>
                        </a:rPr>
                        <a:t> </a:t>
                      </a:r>
                      <a:r>
                        <a:rPr dirty="0" sz="1300" spc="-114">
                          <a:latin typeface="Verdana"/>
                          <a:cs typeface="Verdana"/>
                        </a:rPr>
                        <a:t>70</a:t>
                      </a:r>
                      <a:r>
                        <a:rPr dirty="0" sz="1300" spc="-70">
                          <a:latin typeface="Verdana"/>
                          <a:cs typeface="Verdana"/>
                        </a:rPr>
                        <a:t> </a:t>
                      </a:r>
                      <a:r>
                        <a:rPr dirty="0" sz="1300" spc="-60">
                          <a:latin typeface="Verdana"/>
                          <a:cs typeface="Verdana"/>
                        </a:rPr>
                        <a:t>mortes</a:t>
                      </a:r>
                      <a:r>
                        <a:rPr dirty="0" sz="1300" spc="-75">
                          <a:latin typeface="Verdana"/>
                          <a:cs typeface="Verdana"/>
                        </a:rPr>
                        <a:t> </a:t>
                      </a:r>
                      <a:r>
                        <a:rPr dirty="0" sz="1300" spc="-20">
                          <a:latin typeface="Verdana"/>
                          <a:cs typeface="Verdana"/>
                        </a:rPr>
                        <a:t>por</a:t>
                      </a:r>
                      <a:r>
                        <a:rPr dirty="0" sz="1300" spc="-80">
                          <a:latin typeface="Verdana"/>
                          <a:cs typeface="Verdana"/>
                        </a:rPr>
                        <a:t> </a:t>
                      </a:r>
                      <a:r>
                        <a:rPr dirty="0" sz="1300" spc="-114">
                          <a:latin typeface="Verdana"/>
                          <a:cs typeface="Verdana"/>
                        </a:rPr>
                        <a:t>100</a:t>
                      </a:r>
                      <a:r>
                        <a:rPr dirty="0" sz="1300" spc="-65">
                          <a:latin typeface="Verdana"/>
                          <a:cs typeface="Verdana"/>
                        </a:rPr>
                        <a:t> </a:t>
                      </a:r>
                      <a:r>
                        <a:rPr dirty="0" sz="1300" spc="-85">
                          <a:latin typeface="Verdana"/>
                          <a:cs typeface="Verdana"/>
                        </a:rPr>
                        <a:t>mil</a:t>
                      </a:r>
                      <a:r>
                        <a:rPr dirty="0" sz="1300" spc="-75">
                          <a:latin typeface="Verdana"/>
                          <a:cs typeface="Verdana"/>
                        </a:rPr>
                        <a:t> </a:t>
                      </a:r>
                      <a:r>
                        <a:rPr dirty="0" sz="1300" spc="-20">
                          <a:latin typeface="Verdana"/>
                          <a:cs typeface="Verdana"/>
                        </a:rPr>
                        <a:t>nascidos</a:t>
                      </a:r>
                      <a:r>
                        <a:rPr dirty="0" sz="1300" spc="-80">
                          <a:latin typeface="Verdana"/>
                          <a:cs typeface="Verdana"/>
                        </a:rPr>
                        <a:t> </a:t>
                      </a:r>
                      <a:r>
                        <a:rPr dirty="0" sz="1300" spc="-10">
                          <a:latin typeface="Verdana"/>
                          <a:cs typeface="Verdana"/>
                        </a:rPr>
                        <a:t>vivos.</a:t>
                      </a:r>
                      <a:endParaRPr sz="1300">
                        <a:latin typeface="Verdana"/>
                        <a:cs typeface="Verdana"/>
                      </a:endParaRPr>
                    </a:p>
                    <a:p>
                      <a:pPr marL="91440" marR="85090">
                        <a:lnSpc>
                          <a:spcPts val="1390"/>
                        </a:lnSpc>
                        <a:spcBef>
                          <a:spcPts val="1015"/>
                        </a:spcBef>
                      </a:pPr>
                      <a:r>
                        <a:rPr dirty="0" sz="1300" spc="-55" b="1">
                          <a:latin typeface="Verdana"/>
                          <a:cs typeface="Verdana"/>
                        </a:rPr>
                        <a:t>Razão</a:t>
                      </a:r>
                      <a:r>
                        <a:rPr dirty="0" sz="1300" spc="210" b="1">
                          <a:latin typeface="Verdana"/>
                          <a:cs typeface="Verdana"/>
                        </a:rPr>
                        <a:t> </a:t>
                      </a:r>
                      <a:r>
                        <a:rPr dirty="0" sz="1300" b="1">
                          <a:latin typeface="Verdana"/>
                          <a:cs typeface="Verdana"/>
                        </a:rPr>
                        <a:t>da</a:t>
                      </a:r>
                      <a:r>
                        <a:rPr dirty="0" sz="1300" spc="210" b="1">
                          <a:latin typeface="Verdana"/>
                          <a:cs typeface="Verdana"/>
                        </a:rPr>
                        <a:t> </a:t>
                      </a:r>
                      <a:r>
                        <a:rPr dirty="0" sz="1300" spc="-80" b="1">
                          <a:latin typeface="Verdana"/>
                          <a:cs typeface="Verdana"/>
                        </a:rPr>
                        <a:t>mortalidade</a:t>
                      </a:r>
                      <a:r>
                        <a:rPr dirty="0" sz="1300" spc="215" b="1">
                          <a:latin typeface="Verdana"/>
                          <a:cs typeface="Verdana"/>
                        </a:rPr>
                        <a:t> </a:t>
                      </a:r>
                      <a:r>
                        <a:rPr dirty="0" sz="1300" spc="-85" b="1">
                          <a:latin typeface="Verdana"/>
                          <a:cs typeface="Verdana"/>
                        </a:rPr>
                        <a:t>materna</a:t>
                      </a:r>
                      <a:r>
                        <a:rPr dirty="0" sz="1300" spc="215" b="1">
                          <a:latin typeface="Verdana"/>
                          <a:cs typeface="Verdana"/>
                        </a:rPr>
                        <a:t> </a:t>
                      </a:r>
                      <a:r>
                        <a:rPr dirty="0" sz="1300" spc="-280" b="1">
                          <a:latin typeface="Verdana"/>
                          <a:cs typeface="Verdana"/>
                        </a:rPr>
                        <a:t>–</a:t>
                      </a:r>
                      <a:r>
                        <a:rPr dirty="0" sz="1300" spc="210" b="1">
                          <a:latin typeface="Verdana"/>
                          <a:cs typeface="Verdana"/>
                        </a:rPr>
                        <a:t> </a:t>
                      </a:r>
                      <a:r>
                        <a:rPr dirty="0" sz="1300" spc="-120" b="1">
                          <a:latin typeface="Verdana"/>
                          <a:cs typeface="Verdana"/>
                        </a:rPr>
                        <a:t>Brasil</a:t>
                      </a:r>
                      <a:r>
                        <a:rPr dirty="0" sz="1300" spc="210" b="1">
                          <a:latin typeface="Verdana"/>
                          <a:cs typeface="Verdana"/>
                        </a:rPr>
                        <a:t> </a:t>
                      </a:r>
                      <a:r>
                        <a:rPr dirty="0" sz="1300" spc="-195" b="1">
                          <a:latin typeface="Verdana"/>
                          <a:cs typeface="Verdana"/>
                        </a:rPr>
                        <a:t>(2016-</a:t>
                      </a:r>
                      <a:r>
                        <a:rPr dirty="0" sz="1300" spc="-160" b="1">
                          <a:latin typeface="Verdana"/>
                          <a:cs typeface="Verdana"/>
                        </a:rPr>
                        <a:t>2022)</a:t>
                      </a:r>
                      <a:r>
                        <a:rPr dirty="0" sz="1300" spc="215" b="1">
                          <a:latin typeface="Verdana"/>
                          <a:cs typeface="Verdana"/>
                        </a:rPr>
                        <a:t> </a:t>
                      </a:r>
                      <a:r>
                        <a:rPr dirty="0" sz="1300" spc="-45" b="1">
                          <a:latin typeface="Verdana"/>
                          <a:cs typeface="Verdana"/>
                        </a:rPr>
                        <a:t>(</a:t>
                      </a:r>
                      <a:r>
                        <a:rPr dirty="0" sz="1300" spc="-45">
                          <a:latin typeface="Verdana"/>
                          <a:cs typeface="Verdana"/>
                        </a:rPr>
                        <a:t>Em</a:t>
                      </a:r>
                      <a:r>
                        <a:rPr dirty="0" sz="1300" spc="200">
                          <a:latin typeface="Verdana"/>
                          <a:cs typeface="Verdana"/>
                        </a:rPr>
                        <a:t> </a:t>
                      </a:r>
                      <a:r>
                        <a:rPr dirty="0" sz="1300">
                          <a:latin typeface="Verdana"/>
                          <a:cs typeface="Verdana"/>
                        </a:rPr>
                        <a:t>óbito</a:t>
                      </a:r>
                      <a:r>
                        <a:rPr dirty="0" sz="1300" spc="190">
                          <a:latin typeface="Verdana"/>
                          <a:cs typeface="Verdana"/>
                        </a:rPr>
                        <a:t> </a:t>
                      </a:r>
                      <a:r>
                        <a:rPr dirty="0" sz="1300">
                          <a:latin typeface="Verdana"/>
                          <a:cs typeface="Verdana"/>
                        </a:rPr>
                        <a:t>materno</a:t>
                      </a:r>
                      <a:r>
                        <a:rPr dirty="0" sz="1300" spc="195">
                          <a:latin typeface="Verdana"/>
                          <a:cs typeface="Verdana"/>
                        </a:rPr>
                        <a:t> </a:t>
                      </a:r>
                      <a:r>
                        <a:rPr dirty="0" sz="1300">
                          <a:latin typeface="Verdana"/>
                          <a:cs typeface="Verdana"/>
                        </a:rPr>
                        <a:t>por</a:t>
                      </a:r>
                      <a:r>
                        <a:rPr dirty="0" sz="1300" spc="195">
                          <a:latin typeface="Verdana"/>
                          <a:cs typeface="Verdana"/>
                        </a:rPr>
                        <a:t> </a:t>
                      </a:r>
                      <a:r>
                        <a:rPr dirty="0" sz="1300" spc="-20">
                          <a:latin typeface="Verdana"/>
                          <a:cs typeface="Verdana"/>
                        </a:rPr>
                        <a:t>100</a:t>
                      </a:r>
                      <a:r>
                        <a:rPr dirty="0" sz="1300" spc="195">
                          <a:latin typeface="Verdana"/>
                          <a:cs typeface="Verdana"/>
                        </a:rPr>
                        <a:t> </a:t>
                      </a:r>
                      <a:r>
                        <a:rPr dirty="0" sz="1300" spc="-25">
                          <a:latin typeface="Verdana"/>
                          <a:cs typeface="Verdana"/>
                        </a:rPr>
                        <a:t>mil </a:t>
                      </a:r>
                      <a:r>
                        <a:rPr dirty="0" sz="1300" spc="-20">
                          <a:latin typeface="Verdana"/>
                          <a:cs typeface="Verdana"/>
                        </a:rPr>
                        <a:t>nascidos</a:t>
                      </a:r>
                      <a:r>
                        <a:rPr dirty="0" sz="1300" spc="-55">
                          <a:latin typeface="Verdana"/>
                          <a:cs typeface="Verdana"/>
                        </a:rPr>
                        <a:t> </a:t>
                      </a:r>
                      <a:r>
                        <a:rPr dirty="0" sz="1300" spc="-10">
                          <a:latin typeface="Verdana"/>
                          <a:cs typeface="Verdana"/>
                        </a:rPr>
                        <a:t>vivos)</a:t>
                      </a:r>
                      <a:endParaRPr sz="1300">
                        <a:latin typeface="Verdana"/>
                        <a:cs typeface="Verdana"/>
                      </a:endParaRPr>
                    </a:p>
                  </a:txBody>
                  <a:tcPr marL="0" marR="0" marB="0" marT="45085">
                    <a:lnL w="9525">
                      <a:solidFill>
                        <a:srgbClr val="4EA72E"/>
                      </a:solidFill>
                      <a:prstDash val="solid"/>
                    </a:lnL>
                    <a:lnR w="9525">
                      <a:solidFill>
                        <a:srgbClr val="4EA72E"/>
                      </a:solidFill>
                      <a:prstDash val="solid"/>
                    </a:lnR>
                    <a:lnT w="9525">
                      <a:solidFill>
                        <a:srgbClr val="4EA72E"/>
                      </a:solidFill>
                      <a:prstDash val="solid"/>
                    </a:lnT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309245">
                <a:tc>
                  <a:txBody>
                    <a:bodyPr/>
                    <a:lstStyle/>
                    <a:p>
                      <a:pPr algn="r" marR="212725">
                        <a:lnSpc>
                          <a:spcPct val="100000"/>
                        </a:lnSpc>
                        <a:spcBef>
                          <a:spcPts val="919"/>
                        </a:spcBef>
                      </a:pPr>
                      <a:r>
                        <a:rPr dirty="0" sz="900" spc="-10">
                          <a:solidFill>
                            <a:srgbClr val="595959"/>
                          </a:solidFill>
                          <a:latin typeface="Palatino Linotype"/>
                          <a:cs typeface="Palatino Linotype"/>
                        </a:rPr>
                        <a:t>140,0</a:t>
                      </a:r>
                      <a:endParaRPr sz="900">
                        <a:latin typeface="Palatino Linotype"/>
                        <a:cs typeface="Palatino Linotype"/>
                      </a:endParaRPr>
                    </a:p>
                  </a:txBody>
                  <a:tcPr marL="0" marR="0" marB="0" marT="116839">
                    <a:lnL w="9525">
                      <a:solidFill>
                        <a:srgbClr val="4EA72E"/>
                      </a:solidFill>
                      <a:prstDash val="solid"/>
                    </a:lnL>
                    <a:lnT w="9525">
                      <a:solidFill>
                        <a:srgbClr val="4EA72E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9525">
                      <a:solidFill>
                        <a:srgbClr val="4EA72E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9525">
                      <a:solidFill>
                        <a:srgbClr val="4EA72E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9525">
                      <a:solidFill>
                        <a:srgbClr val="4EA72E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9525">
                      <a:solidFill>
                        <a:srgbClr val="4EA72E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9525">
                      <a:solidFill>
                        <a:srgbClr val="4EA72E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9525">
                      <a:solidFill>
                        <a:srgbClr val="4EA72E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R w="9525">
                      <a:solidFill>
                        <a:srgbClr val="4EA72E"/>
                      </a:solidFill>
                      <a:prstDash val="solid"/>
                    </a:lnR>
                    <a:lnT w="9525">
                      <a:solidFill>
                        <a:srgbClr val="4EA72E"/>
                      </a:solidFill>
                      <a:prstDash val="solid"/>
                    </a:lnT>
                  </a:tcPr>
                </a:tc>
                <a:tc rowSpan="8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4EA72E"/>
                      </a:solidFill>
                      <a:prstDash val="solid"/>
                    </a:lnL>
                    <a:lnR w="9525">
                      <a:solidFill>
                        <a:srgbClr val="4EA72E"/>
                      </a:solidFill>
                      <a:prstDash val="solid"/>
                    </a:lnR>
                  </a:tcPr>
                </a:tc>
              </a:tr>
              <a:tr h="4445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25"/>
                        </a:spcBef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algn="r" marR="212725">
                        <a:lnSpc>
                          <a:spcPct val="100000"/>
                        </a:lnSpc>
                      </a:pPr>
                      <a:r>
                        <a:rPr dirty="0" sz="900" spc="-10">
                          <a:solidFill>
                            <a:srgbClr val="595959"/>
                          </a:solidFill>
                          <a:latin typeface="Palatino Linotype"/>
                          <a:cs typeface="Palatino Linotype"/>
                        </a:rPr>
                        <a:t>120,0</a:t>
                      </a:r>
                      <a:endParaRPr sz="900">
                        <a:latin typeface="Palatino Linotype"/>
                        <a:cs typeface="Palatino Linotype"/>
                      </a:endParaRPr>
                    </a:p>
                  </a:txBody>
                  <a:tcPr marL="0" marR="0" marB="0" marT="53975">
                    <a:lnL w="9525">
                      <a:solidFill>
                        <a:srgbClr val="4EA72E"/>
                      </a:solidFill>
                      <a:prstDash val="solid"/>
                    </a:ln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395"/>
                        </a:spcBef>
                      </a:pPr>
                      <a:r>
                        <a:rPr dirty="0" sz="1100" spc="-10">
                          <a:solidFill>
                            <a:srgbClr val="404040"/>
                          </a:solidFill>
                          <a:latin typeface="Palatino Linotype"/>
                          <a:cs typeface="Palatino Linotype"/>
                        </a:rPr>
                        <a:t>117,4</a:t>
                      </a:r>
                      <a:endParaRPr sz="1100">
                        <a:latin typeface="Palatino Linotype"/>
                        <a:cs typeface="Palatino Linotype"/>
                      </a:endParaRPr>
                    </a:p>
                  </a:txBody>
                  <a:tcPr marL="0" marR="0" marB="0" marT="5016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R w="9525">
                      <a:solidFill>
                        <a:srgbClr val="4EA72E"/>
                      </a:solidFill>
                      <a:prstDash val="solid"/>
                    </a:lnR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9525">
                      <a:solidFill>
                        <a:srgbClr val="4EA72E"/>
                      </a:solidFill>
                      <a:prstDash val="solid"/>
                    </a:lnL>
                    <a:lnR w="9525">
                      <a:solidFill>
                        <a:srgbClr val="4EA72E"/>
                      </a:solidFill>
                      <a:prstDash val="solid"/>
                    </a:lnR>
                  </a:tcPr>
                </a:tc>
              </a:tr>
              <a:tr h="335280">
                <a:tc>
                  <a:txBody>
                    <a:bodyPr/>
                    <a:lstStyle/>
                    <a:p>
                      <a:pPr algn="r" marR="212725">
                        <a:lnSpc>
                          <a:spcPct val="100000"/>
                        </a:lnSpc>
                        <a:spcBef>
                          <a:spcPts val="910"/>
                        </a:spcBef>
                      </a:pPr>
                      <a:r>
                        <a:rPr dirty="0" sz="900" spc="-10">
                          <a:solidFill>
                            <a:srgbClr val="595959"/>
                          </a:solidFill>
                          <a:latin typeface="Palatino Linotype"/>
                          <a:cs typeface="Palatino Linotype"/>
                        </a:rPr>
                        <a:t>100,0</a:t>
                      </a:r>
                      <a:endParaRPr sz="900">
                        <a:latin typeface="Palatino Linotype"/>
                        <a:cs typeface="Palatino Linotype"/>
                      </a:endParaRPr>
                    </a:p>
                  </a:txBody>
                  <a:tcPr marL="0" marR="0" marB="0" marT="115570">
                    <a:lnL w="9525">
                      <a:solidFill>
                        <a:srgbClr val="4EA72E"/>
                      </a:solidFill>
                      <a:prstDash val="solid"/>
                    </a:ln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R w="9525">
                      <a:solidFill>
                        <a:srgbClr val="4EA72E"/>
                      </a:solidFill>
                      <a:prstDash val="solid"/>
                    </a:lnR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9525">
                      <a:solidFill>
                        <a:srgbClr val="4EA72E"/>
                      </a:solidFill>
                      <a:prstDash val="solid"/>
                    </a:lnL>
                    <a:lnR w="9525">
                      <a:solidFill>
                        <a:srgbClr val="4EA72E"/>
                      </a:solidFill>
                      <a:prstDash val="solid"/>
                    </a:lnR>
                  </a:tcPr>
                </a:tc>
              </a:tr>
              <a:tr h="79629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10"/>
                        </a:spcBef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L="102870">
                        <a:lnSpc>
                          <a:spcPct val="100000"/>
                        </a:lnSpc>
                      </a:pPr>
                      <a:r>
                        <a:rPr dirty="0" sz="900" spc="-20">
                          <a:solidFill>
                            <a:srgbClr val="595959"/>
                          </a:solidFill>
                          <a:latin typeface="Palatino Linotype"/>
                          <a:cs typeface="Palatino Linotype"/>
                        </a:rPr>
                        <a:t>80,0</a:t>
                      </a:r>
                      <a:endParaRPr sz="900">
                        <a:latin typeface="Palatino Linotype"/>
                        <a:cs typeface="Palatino Linotype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860"/>
                        </a:spcBef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L="102870">
                        <a:lnSpc>
                          <a:spcPct val="100000"/>
                        </a:lnSpc>
                      </a:pPr>
                      <a:r>
                        <a:rPr dirty="0" sz="900" spc="-20">
                          <a:solidFill>
                            <a:srgbClr val="595959"/>
                          </a:solidFill>
                          <a:latin typeface="Palatino Linotype"/>
                          <a:cs typeface="Palatino Linotype"/>
                        </a:rPr>
                        <a:t>60,0</a:t>
                      </a:r>
                      <a:endParaRPr sz="900">
                        <a:latin typeface="Palatino Linotype"/>
                        <a:cs typeface="Palatino Linotype"/>
                      </a:endParaRPr>
                    </a:p>
                  </a:txBody>
                  <a:tcPr marL="0" marR="0" marB="0" marT="26670">
                    <a:lnL w="9525">
                      <a:solidFill>
                        <a:srgbClr val="4EA72E"/>
                      </a:solidFill>
                      <a:prstDash val="solid"/>
                    </a:ln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60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220345">
                        <a:lnSpc>
                          <a:spcPct val="100000"/>
                        </a:lnSpc>
                      </a:pPr>
                      <a:r>
                        <a:rPr dirty="0" sz="1100" spc="-20">
                          <a:solidFill>
                            <a:srgbClr val="404040"/>
                          </a:solidFill>
                          <a:latin typeface="Palatino Linotype"/>
                          <a:cs typeface="Palatino Linotype"/>
                        </a:rPr>
                        <a:t>64,4</a:t>
                      </a:r>
                      <a:endParaRPr sz="1100">
                        <a:latin typeface="Palatino Linotype"/>
                        <a:cs typeface="Palatino Linotype"/>
                      </a:endParaRPr>
                    </a:p>
                  </a:txBody>
                  <a:tcPr marL="0" marR="0" marB="0" marT="10922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60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100" spc="-20">
                          <a:solidFill>
                            <a:srgbClr val="404040"/>
                          </a:solidFill>
                          <a:latin typeface="Palatino Linotype"/>
                          <a:cs typeface="Palatino Linotype"/>
                        </a:rPr>
                        <a:t>64,5</a:t>
                      </a:r>
                      <a:endParaRPr sz="1100">
                        <a:latin typeface="Palatino Linotype"/>
                        <a:cs typeface="Palatino Linotype"/>
                      </a:endParaRPr>
                    </a:p>
                  </a:txBody>
                  <a:tcPr marL="0" marR="0" marB="0" marT="10922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100" spc="-20">
                          <a:solidFill>
                            <a:srgbClr val="404040"/>
                          </a:solidFill>
                          <a:latin typeface="Palatino Linotype"/>
                          <a:cs typeface="Palatino Linotype"/>
                        </a:rPr>
                        <a:t>59,1</a:t>
                      </a:r>
                      <a:endParaRPr sz="1100">
                        <a:latin typeface="Palatino Linotype"/>
                        <a:cs typeface="Palatino Linotype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55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100" spc="-20">
                          <a:solidFill>
                            <a:srgbClr val="404040"/>
                          </a:solidFill>
                          <a:latin typeface="Palatino Linotype"/>
                          <a:cs typeface="Palatino Linotype"/>
                        </a:rPr>
                        <a:t>57,9</a:t>
                      </a:r>
                      <a:endParaRPr sz="1100">
                        <a:latin typeface="Palatino Linotype"/>
                        <a:cs typeface="Palatino Linotype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L="15240">
                        <a:lnSpc>
                          <a:spcPct val="100000"/>
                        </a:lnSpc>
                        <a:spcBef>
                          <a:spcPts val="615"/>
                        </a:spcBef>
                      </a:pPr>
                      <a:r>
                        <a:rPr dirty="0" sz="1100" spc="-20">
                          <a:solidFill>
                            <a:srgbClr val="404040"/>
                          </a:solidFill>
                          <a:latin typeface="Palatino Linotype"/>
                          <a:cs typeface="Palatino Linotype"/>
                        </a:rPr>
                        <a:t>74,7</a:t>
                      </a:r>
                      <a:endParaRPr sz="1100">
                        <a:latin typeface="Palatino Linotype"/>
                        <a:cs typeface="Palatino Linotype"/>
                      </a:endParaRPr>
                    </a:p>
                  </a:txBody>
                  <a:tcPr marL="0" marR="0" marB="0" marT="7810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80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307340">
                        <a:lnSpc>
                          <a:spcPct val="100000"/>
                        </a:lnSpc>
                      </a:pPr>
                      <a:r>
                        <a:rPr dirty="0" sz="1100" spc="-20">
                          <a:solidFill>
                            <a:srgbClr val="404040"/>
                          </a:solidFill>
                          <a:latin typeface="Palatino Linotype"/>
                          <a:cs typeface="Palatino Linotype"/>
                        </a:rPr>
                        <a:t>57,7</a:t>
                      </a:r>
                      <a:endParaRPr sz="1100">
                        <a:latin typeface="Palatino Linotype"/>
                        <a:cs typeface="Palatino Linotype"/>
                      </a:endParaRPr>
                    </a:p>
                  </a:txBody>
                  <a:tcPr marL="0" marR="0" marB="0" marT="0">
                    <a:lnR w="9525">
                      <a:solidFill>
                        <a:srgbClr val="4EA72E"/>
                      </a:solidFill>
                      <a:prstDash val="solid"/>
                    </a:lnR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9525">
                      <a:solidFill>
                        <a:srgbClr val="4EA72E"/>
                      </a:solidFill>
                      <a:prstDash val="solid"/>
                    </a:lnL>
                    <a:lnR w="9525">
                      <a:solidFill>
                        <a:srgbClr val="4EA72E"/>
                      </a:solidFill>
                      <a:prstDash val="solid"/>
                    </a:lnR>
                  </a:tcPr>
                </a:tc>
              </a:tr>
              <a:tr h="375920">
                <a:tc>
                  <a:txBody>
                    <a:bodyPr/>
                    <a:lstStyle/>
                    <a:p>
                      <a:pPr algn="r" marR="219075">
                        <a:lnSpc>
                          <a:spcPct val="100000"/>
                        </a:lnSpc>
                        <a:spcBef>
                          <a:spcPts val="925"/>
                        </a:spcBef>
                      </a:pPr>
                      <a:r>
                        <a:rPr dirty="0" sz="900" spc="-20">
                          <a:solidFill>
                            <a:srgbClr val="595959"/>
                          </a:solidFill>
                          <a:latin typeface="Palatino Linotype"/>
                          <a:cs typeface="Palatino Linotype"/>
                        </a:rPr>
                        <a:t>40,0</a:t>
                      </a:r>
                      <a:endParaRPr sz="900">
                        <a:latin typeface="Palatino Linotype"/>
                        <a:cs typeface="Palatino Linotype"/>
                      </a:endParaRPr>
                    </a:p>
                  </a:txBody>
                  <a:tcPr marL="0" marR="0" marB="0" marT="117475">
                    <a:lnL w="9525">
                      <a:solidFill>
                        <a:srgbClr val="4EA72E"/>
                      </a:solidFill>
                      <a:prstDash val="solid"/>
                    </a:ln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R w="9525">
                      <a:solidFill>
                        <a:srgbClr val="4EA72E"/>
                      </a:solidFill>
                      <a:prstDash val="solid"/>
                    </a:lnR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9525">
                      <a:solidFill>
                        <a:srgbClr val="4EA72E"/>
                      </a:solidFill>
                      <a:prstDash val="solid"/>
                    </a:lnL>
                    <a:lnR w="9525">
                      <a:solidFill>
                        <a:srgbClr val="4EA72E"/>
                      </a:solidFill>
                      <a:prstDash val="solid"/>
                    </a:lnR>
                  </a:tcPr>
                </a:tc>
              </a:tr>
              <a:tr h="375920">
                <a:tc>
                  <a:txBody>
                    <a:bodyPr/>
                    <a:lstStyle/>
                    <a:p>
                      <a:pPr algn="r" marR="219075">
                        <a:lnSpc>
                          <a:spcPct val="100000"/>
                        </a:lnSpc>
                        <a:spcBef>
                          <a:spcPts val="910"/>
                        </a:spcBef>
                      </a:pPr>
                      <a:r>
                        <a:rPr dirty="0" sz="900" spc="-20">
                          <a:solidFill>
                            <a:srgbClr val="595959"/>
                          </a:solidFill>
                          <a:latin typeface="Palatino Linotype"/>
                          <a:cs typeface="Palatino Linotype"/>
                        </a:rPr>
                        <a:t>20,0</a:t>
                      </a:r>
                      <a:endParaRPr sz="900">
                        <a:latin typeface="Palatino Linotype"/>
                        <a:cs typeface="Palatino Linotype"/>
                      </a:endParaRPr>
                    </a:p>
                  </a:txBody>
                  <a:tcPr marL="0" marR="0" marB="0" marT="115570">
                    <a:lnL w="9525">
                      <a:solidFill>
                        <a:srgbClr val="4EA72E"/>
                      </a:solidFill>
                      <a:prstDash val="solid"/>
                    </a:ln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R w="9525">
                      <a:solidFill>
                        <a:srgbClr val="4EA72E"/>
                      </a:solidFill>
                      <a:prstDash val="solid"/>
                    </a:lnR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9525">
                      <a:solidFill>
                        <a:srgbClr val="4EA72E"/>
                      </a:solidFill>
                      <a:prstDash val="solid"/>
                    </a:lnL>
                    <a:lnR w="9525">
                      <a:solidFill>
                        <a:srgbClr val="4EA72E"/>
                      </a:solidFill>
                      <a:prstDash val="solid"/>
                    </a:lnR>
                  </a:tcPr>
                </a:tc>
              </a:tr>
              <a:tr h="272415">
                <a:tc>
                  <a:txBody>
                    <a:bodyPr/>
                    <a:lstStyle/>
                    <a:p>
                      <a:pPr algn="r" marR="212725">
                        <a:lnSpc>
                          <a:spcPct val="100000"/>
                        </a:lnSpc>
                        <a:spcBef>
                          <a:spcPts val="925"/>
                        </a:spcBef>
                      </a:pPr>
                      <a:r>
                        <a:rPr dirty="0" sz="900" spc="-25">
                          <a:solidFill>
                            <a:srgbClr val="595959"/>
                          </a:solidFill>
                          <a:latin typeface="Palatino Linotype"/>
                          <a:cs typeface="Palatino Linotype"/>
                        </a:rPr>
                        <a:t>0,0</a:t>
                      </a:r>
                      <a:endParaRPr sz="900">
                        <a:latin typeface="Palatino Linotype"/>
                        <a:cs typeface="Palatino Linotype"/>
                      </a:endParaRPr>
                    </a:p>
                  </a:txBody>
                  <a:tcPr marL="0" marR="0" marB="0" marT="117475">
                    <a:lnL w="9525">
                      <a:solidFill>
                        <a:srgbClr val="4EA72E"/>
                      </a:solidFill>
                      <a:prstDash val="solid"/>
                    </a:ln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R w="9525">
                      <a:solidFill>
                        <a:srgbClr val="4EA72E"/>
                      </a:solidFill>
                      <a:prstDash val="solid"/>
                    </a:lnR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9525">
                      <a:solidFill>
                        <a:srgbClr val="4EA72E"/>
                      </a:solidFill>
                      <a:prstDash val="solid"/>
                    </a:lnL>
                    <a:lnR w="9525">
                      <a:solidFill>
                        <a:srgbClr val="4EA72E"/>
                      </a:solidFill>
                      <a:prstDash val="solid"/>
                    </a:lnR>
                  </a:tcPr>
                </a:tc>
              </a:tr>
              <a:tr h="1841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4EA72E"/>
                      </a:solidFill>
                      <a:prstDash val="solid"/>
                    </a:lnL>
                    <a:lnB w="9525">
                      <a:solidFill>
                        <a:srgbClr val="4EA72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22250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900" spc="-20">
                          <a:solidFill>
                            <a:srgbClr val="595959"/>
                          </a:solidFill>
                          <a:latin typeface="Palatino Linotype"/>
                          <a:cs typeface="Palatino Linotype"/>
                        </a:rPr>
                        <a:t>2016</a:t>
                      </a:r>
                      <a:endParaRPr sz="900">
                        <a:latin typeface="Palatino Linotype"/>
                        <a:cs typeface="Palatino Linotype"/>
                      </a:endParaRPr>
                    </a:p>
                  </a:txBody>
                  <a:tcPr marL="0" marR="0" marB="0" marT="12065">
                    <a:lnB w="9525">
                      <a:solidFill>
                        <a:srgbClr val="4EA72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8255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900" spc="-20">
                          <a:solidFill>
                            <a:srgbClr val="595959"/>
                          </a:solidFill>
                          <a:latin typeface="Palatino Linotype"/>
                          <a:cs typeface="Palatino Linotype"/>
                        </a:rPr>
                        <a:t>2017</a:t>
                      </a:r>
                      <a:endParaRPr sz="900">
                        <a:latin typeface="Palatino Linotype"/>
                        <a:cs typeface="Palatino Linotype"/>
                      </a:endParaRPr>
                    </a:p>
                  </a:txBody>
                  <a:tcPr marL="0" marR="0" marB="0" marT="12065">
                    <a:lnB w="9525">
                      <a:solidFill>
                        <a:srgbClr val="4EA72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8255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900" spc="-20">
                          <a:solidFill>
                            <a:srgbClr val="595959"/>
                          </a:solidFill>
                          <a:latin typeface="Palatino Linotype"/>
                          <a:cs typeface="Palatino Linotype"/>
                        </a:rPr>
                        <a:t>2018</a:t>
                      </a:r>
                      <a:endParaRPr sz="900">
                        <a:latin typeface="Palatino Linotype"/>
                        <a:cs typeface="Palatino Linotype"/>
                      </a:endParaRPr>
                    </a:p>
                  </a:txBody>
                  <a:tcPr marL="0" marR="0" marB="0" marT="12065">
                    <a:lnB w="9525">
                      <a:solidFill>
                        <a:srgbClr val="4EA72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8255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900" spc="-20">
                          <a:solidFill>
                            <a:srgbClr val="595959"/>
                          </a:solidFill>
                          <a:latin typeface="Palatino Linotype"/>
                          <a:cs typeface="Palatino Linotype"/>
                        </a:rPr>
                        <a:t>2019</a:t>
                      </a:r>
                      <a:endParaRPr sz="900">
                        <a:latin typeface="Palatino Linotype"/>
                        <a:cs typeface="Palatino Linotype"/>
                      </a:endParaRPr>
                    </a:p>
                  </a:txBody>
                  <a:tcPr marL="0" marR="0" marB="0" marT="12065">
                    <a:lnB w="9525">
                      <a:solidFill>
                        <a:srgbClr val="4EA72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25400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900" spc="-20">
                          <a:solidFill>
                            <a:srgbClr val="595959"/>
                          </a:solidFill>
                          <a:latin typeface="Palatino Linotype"/>
                          <a:cs typeface="Palatino Linotype"/>
                        </a:rPr>
                        <a:t>2020</a:t>
                      </a:r>
                      <a:endParaRPr sz="900">
                        <a:latin typeface="Palatino Linotype"/>
                        <a:cs typeface="Palatino Linotype"/>
                      </a:endParaRPr>
                    </a:p>
                  </a:txBody>
                  <a:tcPr marL="0" marR="0" marB="0" marT="12065">
                    <a:lnB w="9525">
                      <a:solidFill>
                        <a:srgbClr val="4EA72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0160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900" spc="-20">
                          <a:solidFill>
                            <a:srgbClr val="595959"/>
                          </a:solidFill>
                          <a:latin typeface="Palatino Linotype"/>
                          <a:cs typeface="Palatino Linotype"/>
                        </a:rPr>
                        <a:t>2021</a:t>
                      </a:r>
                      <a:endParaRPr sz="900">
                        <a:latin typeface="Palatino Linotype"/>
                        <a:cs typeface="Palatino Linotype"/>
                      </a:endParaRPr>
                    </a:p>
                  </a:txBody>
                  <a:tcPr marL="0" marR="0" marB="0" marT="12065">
                    <a:lnB w="9525">
                      <a:solidFill>
                        <a:srgbClr val="4EA72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785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900" spc="-20">
                          <a:solidFill>
                            <a:srgbClr val="595959"/>
                          </a:solidFill>
                          <a:latin typeface="Palatino Linotype"/>
                          <a:cs typeface="Palatino Linotype"/>
                        </a:rPr>
                        <a:t>2022</a:t>
                      </a:r>
                      <a:endParaRPr sz="900">
                        <a:latin typeface="Palatino Linotype"/>
                        <a:cs typeface="Palatino Linotype"/>
                      </a:endParaRPr>
                    </a:p>
                  </a:txBody>
                  <a:tcPr marL="0" marR="0" marB="0" marT="12065">
                    <a:lnR w="9525">
                      <a:solidFill>
                        <a:srgbClr val="4EA72E"/>
                      </a:solidFill>
                      <a:prstDash val="solid"/>
                    </a:lnR>
                    <a:lnB w="9525">
                      <a:solidFill>
                        <a:srgbClr val="4EA72E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9525">
                      <a:solidFill>
                        <a:srgbClr val="4EA72E"/>
                      </a:solidFill>
                      <a:prstDash val="solid"/>
                    </a:lnL>
                    <a:lnR w="9525">
                      <a:solidFill>
                        <a:srgbClr val="4EA72E"/>
                      </a:solidFill>
                      <a:prstDash val="solid"/>
                    </a:lnR>
                  </a:tcPr>
                </a:tc>
              </a:tr>
              <a:tr h="271780">
                <a:tc gridSpan="9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4EA72E"/>
                      </a:solidFill>
                      <a:prstDash val="solid"/>
                    </a:lnL>
                    <a:lnR w="9525">
                      <a:solidFill>
                        <a:srgbClr val="4EA72E"/>
                      </a:solidFill>
                      <a:prstDash val="solid"/>
                    </a:lnR>
                    <a:lnB w="9525">
                      <a:solidFill>
                        <a:srgbClr val="4EA72E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</a:tbl>
          </a:graphicData>
        </a:graphic>
      </p:graphicFrame>
      <p:grpSp>
        <p:nvGrpSpPr>
          <p:cNvPr id="23" name="object 23" descr=""/>
          <p:cNvGrpSpPr/>
          <p:nvPr/>
        </p:nvGrpSpPr>
        <p:grpSpPr>
          <a:xfrm>
            <a:off x="4699543" y="2783580"/>
            <a:ext cx="2546985" cy="1411605"/>
            <a:chOff x="4699543" y="2783580"/>
            <a:chExt cx="2546985" cy="1411605"/>
          </a:xfrm>
        </p:grpSpPr>
        <p:sp>
          <p:nvSpPr>
            <p:cNvPr id="24" name="object 24" descr=""/>
            <p:cNvSpPr/>
            <p:nvPr/>
          </p:nvSpPr>
          <p:spPr>
            <a:xfrm>
              <a:off x="4709068" y="3573390"/>
              <a:ext cx="799465" cy="331470"/>
            </a:xfrm>
            <a:custGeom>
              <a:avLst/>
              <a:gdLst/>
              <a:ahLst/>
              <a:cxnLst/>
              <a:rect l="l" t="t" r="r" b="b"/>
              <a:pathLst>
                <a:path w="799464" h="331470">
                  <a:moveTo>
                    <a:pt x="0" y="165471"/>
                  </a:moveTo>
                  <a:lnTo>
                    <a:pt x="20377" y="113169"/>
                  </a:lnTo>
                  <a:lnTo>
                    <a:pt x="77121" y="67746"/>
                  </a:lnTo>
                  <a:lnTo>
                    <a:pt x="117074" y="48465"/>
                  </a:lnTo>
                  <a:lnTo>
                    <a:pt x="163648" y="31926"/>
                  </a:lnTo>
                  <a:lnTo>
                    <a:pt x="216023" y="18469"/>
                  </a:lnTo>
                  <a:lnTo>
                    <a:pt x="273374" y="8435"/>
                  </a:lnTo>
                  <a:lnTo>
                    <a:pt x="334879" y="2165"/>
                  </a:lnTo>
                  <a:lnTo>
                    <a:pt x="399716" y="0"/>
                  </a:lnTo>
                  <a:lnTo>
                    <a:pt x="464552" y="2165"/>
                  </a:lnTo>
                  <a:lnTo>
                    <a:pt x="526057" y="8435"/>
                  </a:lnTo>
                  <a:lnTo>
                    <a:pt x="583408" y="18469"/>
                  </a:lnTo>
                  <a:lnTo>
                    <a:pt x="635783" y="31926"/>
                  </a:lnTo>
                  <a:lnTo>
                    <a:pt x="682357" y="48465"/>
                  </a:lnTo>
                  <a:lnTo>
                    <a:pt x="722309" y="67746"/>
                  </a:lnTo>
                  <a:lnTo>
                    <a:pt x="754816" y="89427"/>
                  </a:lnTo>
                  <a:lnTo>
                    <a:pt x="794200" y="138631"/>
                  </a:lnTo>
                  <a:lnTo>
                    <a:pt x="799432" y="165471"/>
                  </a:lnTo>
                  <a:lnTo>
                    <a:pt x="794200" y="192311"/>
                  </a:lnTo>
                  <a:lnTo>
                    <a:pt x="754816" y="241515"/>
                  </a:lnTo>
                  <a:lnTo>
                    <a:pt x="722309" y="263196"/>
                  </a:lnTo>
                  <a:lnTo>
                    <a:pt x="682357" y="282477"/>
                  </a:lnTo>
                  <a:lnTo>
                    <a:pt x="635783" y="299016"/>
                  </a:lnTo>
                  <a:lnTo>
                    <a:pt x="583408" y="312473"/>
                  </a:lnTo>
                  <a:lnTo>
                    <a:pt x="526057" y="322507"/>
                  </a:lnTo>
                  <a:lnTo>
                    <a:pt x="464552" y="328777"/>
                  </a:lnTo>
                  <a:lnTo>
                    <a:pt x="399716" y="330943"/>
                  </a:lnTo>
                  <a:lnTo>
                    <a:pt x="334879" y="328777"/>
                  </a:lnTo>
                  <a:lnTo>
                    <a:pt x="273374" y="322507"/>
                  </a:lnTo>
                  <a:lnTo>
                    <a:pt x="216023" y="312473"/>
                  </a:lnTo>
                  <a:lnTo>
                    <a:pt x="163648" y="299016"/>
                  </a:lnTo>
                  <a:lnTo>
                    <a:pt x="117074" y="282477"/>
                  </a:lnTo>
                  <a:lnTo>
                    <a:pt x="77121" y="263196"/>
                  </a:lnTo>
                  <a:lnTo>
                    <a:pt x="44615" y="241515"/>
                  </a:lnTo>
                  <a:lnTo>
                    <a:pt x="5231" y="192311"/>
                  </a:lnTo>
                  <a:lnTo>
                    <a:pt x="0" y="165471"/>
                  </a:lnTo>
                  <a:close/>
                </a:path>
              </a:pathLst>
            </a:custGeom>
            <a:ln w="19050">
              <a:solidFill>
                <a:srgbClr val="4EA72E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5" name="object 25" descr=""/>
            <p:cNvSpPr/>
            <p:nvPr/>
          </p:nvSpPr>
          <p:spPr>
            <a:xfrm>
              <a:off x="6437215" y="3854698"/>
              <a:ext cx="800100" cy="331470"/>
            </a:xfrm>
            <a:custGeom>
              <a:avLst/>
              <a:gdLst/>
              <a:ahLst/>
              <a:cxnLst/>
              <a:rect l="l" t="t" r="r" b="b"/>
              <a:pathLst>
                <a:path w="800100" h="331470">
                  <a:moveTo>
                    <a:pt x="0" y="165471"/>
                  </a:moveTo>
                  <a:lnTo>
                    <a:pt x="20379" y="113169"/>
                  </a:lnTo>
                  <a:lnTo>
                    <a:pt x="77129" y="67745"/>
                  </a:lnTo>
                  <a:lnTo>
                    <a:pt x="117084" y="48465"/>
                  </a:lnTo>
                  <a:lnTo>
                    <a:pt x="163663" y="31926"/>
                  </a:lnTo>
                  <a:lnTo>
                    <a:pt x="216043" y="18469"/>
                  </a:lnTo>
                  <a:lnTo>
                    <a:pt x="273399" y="8435"/>
                  </a:lnTo>
                  <a:lnTo>
                    <a:pt x="334910" y="2165"/>
                  </a:lnTo>
                  <a:lnTo>
                    <a:pt x="399752" y="0"/>
                  </a:lnTo>
                  <a:lnTo>
                    <a:pt x="464594" y="2165"/>
                  </a:lnTo>
                  <a:lnTo>
                    <a:pt x="526105" y="8435"/>
                  </a:lnTo>
                  <a:lnTo>
                    <a:pt x="583461" y="18469"/>
                  </a:lnTo>
                  <a:lnTo>
                    <a:pt x="635841" y="31926"/>
                  </a:lnTo>
                  <a:lnTo>
                    <a:pt x="682420" y="48465"/>
                  </a:lnTo>
                  <a:lnTo>
                    <a:pt x="722375" y="67745"/>
                  </a:lnTo>
                  <a:lnTo>
                    <a:pt x="754885" y="89427"/>
                  </a:lnTo>
                  <a:lnTo>
                    <a:pt x="794272" y="138630"/>
                  </a:lnTo>
                  <a:lnTo>
                    <a:pt x="799505" y="165471"/>
                  </a:lnTo>
                  <a:lnTo>
                    <a:pt x="794272" y="192311"/>
                  </a:lnTo>
                  <a:lnTo>
                    <a:pt x="754885" y="241514"/>
                  </a:lnTo>
                  <a:lnTo>
                    <a:pt x="722375" y="263196"/>
                  </a:lnTo>
                  <a:lnTo>
                    <a:pt x="682420" y="282476"/>
                  </a:lnTo>
                  <a:lnTo>
                    <a:pt x="635841" y="299015"/>
                  </a:lnTo>
                  <a:lnTo>
                    <a:pt x="583461" y="312472"/>
                  </a:lnTo>
                  <a:lnTo>
                    <a:pt x="526105" y="322506"/>
                  </a:lnTo>
                  <a:lnTo>
                    <a:pt x="464594" y="328776"/>
                  </a:lnTo>
                  <a:lnTo>
                    <a:pt x="399752" y="330942"/>
                  </a:lnTo>
                  <a:lnTo>
                    <a:pt x="334910" y="328776"/>
                  </a:lnTo>
                  <a:lnTo>
                    <a:pt x="273399" y="322506"/>
                  </a:lnTo>
                  <a:lnTo>
                    <a:pt x="216043" y="312472"/>
                  </a:lnTo>
                  <a:lnTo>
                    <a:pt x="163663" y="299015"/>
                  </a:lnTo>
                  <a:lnTo>
                    <a:pt x="117084" y="282476"/>
                  </a:lnTo>
                  <a:lnTo>
                    <a:pt x="77129" y="263196"/>
                  </a:lnTo>
                  <a:lnTo>
                    <a:pt x="44619" y="241514"/>
                  </a:lnTo>
                  <a:lnTo>
                    <a:pt x="5232" y="192311"/>
                  </a:lnTo>
                  <a:lnTo>
                    <a:pt x="0" y="165471"/>
                  </a:lnTo>
                  <a:close/>
                </a:path>
              </a:pathLst>
            </a:custGeom>
            <a:ln w="19050">
              <a:solidFill>
                <a:srgbClr val="4EA72E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6" name="object 26" descr=""/>
            <p:cNvSpPr/>
            <p:nvPr/>
          </p:nvSpPr>
          <p:spPr>
            <a:xfrm>
              <a:off x="5650605" y="2793105"/>
              <a:ext cx="522605" cy="322580"/>
            </a:xfrm>
            <a:custGeom>
              <a:avLst/>
              <a:gdLst/>
              <a:ahLst/>
              <a:cxnLst/>
              <a:rect l="l" t="t" r="r" b="b"/>
              <a:pathLst>
                <a:path w="522604" h="322580">
                  <a:moveTo>
                    <a:pt x="0" y="161108"/>
                  </a:moveTo>
                  <a:lnTo>
                    <a:pt x="26554" y="90257"/>
                  </a:lnTo>
                  <a:lnTo>
                    <a:pt x="57395" y="60343"/>
                  </a:lnTo>
                  <a:lnTo>
                    <a:pt x="97854" y="35393"/>
                  </a:lnTo>
                  <a:lnTo>
                    <a:pt x="146363" y="16375"/>
                  </a:lnTo>
                  <a:lnTo>
                    <a:pt x="201353" y="4254"/>
                  </a:lnTo>
                  <a:lnTo>
                    <a:pt x="261257" y="0"/>
                  </a:lnTo>
                  <a:lnTo>
                    <a:pt x="321161" y="4254"/>
                  </a:lnTo>
                  <a:lnTo>
                    <a:pt x="376151" y="16375"/>
                  </a:lnTo>
                  <a:lnTo>
                    <a:pt x="424660" y="35393"/>
                  </a:lnTo>
                  <a:lnTo>
                    <a:pt x="465119" y="60343"/>
                  </a:lnTo>
                  <a:lnTo>
                    <a:pt x="495960" y="90257"/>
                  </a:lnTo>
                  <a:lnTo>
                    <a:pt x="515615" y="124167"/>
                  </a:lnTo>
                  <a:lnTo>
                    <a:pt x="522515" y="161108"/>
                  </a:lnTo>
                  <a:lnTo>
                    <a:pt x="515615" y="198049"/>
                  </a:lnTo>
                  <a:lnTo>
                    <a:pt x="495960" y="231959"/>
                  </a:lnTo>
                  <a:lnTo>
                    <a:pt x="465119" y="261873"/>
                  </a:lnTo>
                  <a:lnTo>
                    <a:pt x="424660" y="286823"/>
                  </a:lnTo>
                  <a:lnTo>
                    <a:pt x="376151" y="305841"/>
                  </a:lnTo>
                  <a:lnTo>
                    <a:pt x="321161" y="317962"/>
                  </a:lnTo>
                  <a:lnTo>
                    <a:pt x="261257" y="322217"/>
                  </a:lnTo>
                  <a:lnTo>
                    <a:pt x="201353" y="317962"/>
                  </a:lnTo>
                  <a:lnTo>
                    <a:pt x="146363" y="305841"/>
                  </a:lnTo>
                  <a:lnTo>
                    <a:pt x="97854" y="286823"/>
                  </a:lnTo>
                  <a:lnTo>
                    <a:pt x="57395" y="261873"/>
                  </a:lnTo>
                  <a:lnTo>
                    <a:pt x="26554" y="231959"/>
                  </a:lnTo>
                  <a:lnTo>
                    <a:pt x="6899" y="198049"/>
                  </a:lnTo>
                  <a:lnTo>
                    <a:pt x="0" y="161108"/>
                  </a:lnTo>
                  <a:close/>
                </a:path>
              </a:pathLst>
            </a:custGeom>
            <a:ln w="19050">
              <a:solidFill>
                <a:srgbClr val="4EA72E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280507" y="1022603"/>
            <a:ext cx="6828790" cy="1579245"/>
          </a:xfrm>
          <a:prstGeom prst="rect">
            <a:avLst/>
          </a:prstGeom>
        </p:spPr>
        <p:txBody>
          <a:bodyPr wrap="square" lIns="0" tIns="35560" rIns="0" bIns="0" rtlCol="0" vert="horz">
            <a:spAutoFit/>
          </a:bodyPr>
          <a:lstStyle/>
          <a:p>
            <a:pPr algn="just" marL="202565" marR="478155">
              <a:lnSpc>
                <a:spcPct val="89300"/>
              </a:lnSpc>
              <a:spcBef>
                <a:spcPts val="280"/>
              </a:spcBef>
            </a:pPr>
            <a:r>
              <a:rPr dirty="0" sz="1400" b="1">
                <a:latin typeface="Verdana"/>
                <a:cs typeface="Verdana"/>
              </a:rPr>
              <a:t>Meta</a:t>
            </a:r>
            <a:r>
              <a:rPr dirty="0" sz="1400" spc="50" b="1">
                <a:latin typeface="Verdana"/>
                <a:cs typeface="Verdana"/>
              </a:rPr>
              <a:t> </a:t>
            </a:r>
            <a:r>
              <a:rPr dirty="0" sz="1400" spc="-65" b="1">
                <a:latin typeface="Verdana"/>
                <a:cs typeface="Verdana"/>
              </a:rPr>
              <a:t>3.2</a:t>
            </a:r>
            <a:r>
              <a:rPr dirty="0" sz="1400" spc="120" b="1">
                <a:latin typeface="Verdana"/>
                <a:cs typeface="Verdana"/>
              </a:rPr>
              <a:t> </a:t>
            </a:r>
            <a:r>
              <a:rPr dirty="0" sz="1400" spc="-85" b="1">
                <a:latin typeface="Verdana"/>
                <a:cs typeface="Verdana"/>
              </a:rPr>
              <a:t>(global)</a:t>
            </a:r>
            <a:r>
              <a:rPr dirty="0" sz="1400" spc="120" b="1">
                <a:latin typeface="Verdana"/>
                <a:cs typeface="Verdana"/>
              </a:rPr>
              <a:t> </a:t>
            </a:r>
            <a:r>
              <a:rPr dirty="0" sz="1400" spc="-300" b="1">
                <a:latin typeface="Verdana"/>
                <a:cs typeface="Verdana"/>
              </a:rPr>
              <a:t>–</a:t>
            </a:r>
            <a:r>
              <a:rPr dirty="0" sz="1400" spc="185" b="1">
                <a:latin typeface="Verdana"/>
                <a:cs typeface="Verdana"/>
              </a:rPr>
              <a:t> </a:t>
            </a:r>
            <a:r>
              <a:rPr dirty="0" sz="1400">
                <a:latin typeface="Verdana"/>
                <a:cs typeface="Verdana"/>
              </a:rPr>
              <a:t>Até</a:t>
            </a:r>
            <a:r>
              <a:rPr dirty="0" sz="1400" spc="100">
                <a:latin typeface="Verdana"/>
                <a:cs typeface="Verdana"/>
              </a:rPr>
              <a:t> </a:t>
            </a:r>
            <a:r>
              <a:rPr dirty="0" sz="1400" spc="-55">
                <a:latin typeface="Verdana"/>
                <a:cs typeface="Verdana"/>
              </a:rPr>
              <a:t>2030,</a:t>
            </a:r>
            <a:r>
              <a:rPr dirty="0" sz="1400" spc="105">
                <a:latin typeface="Verdana"/>
                <a:cs typeface="Verdana"/>
              </a:rPr>
              <a:t> </a:t>
            </a:r>
            <a:r>
              <a:rPr dirty="0" sz="1400" spc="65">
                <a:latin typeface="Verdana"/>
                <a:cs typeface="Verdana"/>
              </a:rPr>
              <a:t>acabar</a:t>
            </a:r>
            <a:r>
              <a:rPr dirty="0" sz="1400" spc="100">
                <a:latin typeface="Verdana"/>
                <a:cs typeface="Verdana"/>
              </a:rPr>
              <a:t> </a:t>
            </a:r>
            <a:r>
              <a:rPr dirty="0" sz="1400" spc="55">
                <a:latin typeface="Verdana"/>
                <a:cs typeface="Verdana"/>
              </a:rPr>
              <a:t>com</a:t>
            </a:r>
            <a:r>
              <a:rPr dirty="0" sz="1400" spc="100">
                <a:latin typeface="Verdana"/>
                <a:cs typeface="Verdana"/>
              </a:rPr>
              <a:t> </a:t>
            </a:r>
            <a:r>
              <a:rPr dirty="0" sz="1400">
                <a:latin typeface="Verdana"/>
                <a:cs typeface="Verdana"/>
              </a:rPr>
              <a:t>as</a:t>
            </a:r>
            <a:r>
              <a:rPr dirty="0" sz="1400" spc="95">
                <a:latin typeface="Verdana"/>
                <a:cs typeface="Verdana"/>
              </a:rPr>
              <a:t> </a:t>
            </a:r>
            <a:r>
              <a:rPr dirty="0" sz="1400">
                <a:solidFill>
                  <a:srgbClr val="4EA72E"/>
                </a:solidFill>
                <a:latin typeface="Verdana"/>
                <a:cs typeface="Verdana"/>
              </a:rPr>
              <a:t>mortes</a:t>
            </a:r>
            <a:r>
              <a:rPr dirty="0" sz="1400" spc="95">
                <a:solidFill>
                  <a:srgbClr val="4EA72E"/>
                </a:solidFill>
                <a:latin typeface="Verdana"/>
                <a:cs typeface="Verdana"/>
              </a:rPr>
              <a:t> </a:t>
            </a:r>
            <a:r>
              <a:rPr dirty="0" sz="1400">
                <a:solidFill>
                  <a:srgbClr val="4EA72E"/>
                </a:solidFill>
                <a:latin typeface="Verdana"/>
                <a:cs typeface="Verdana"/>
              </a:rPr>
              <a:t>evitáveis</a:t>
            </a:r>
            <a:r>
              <a:rPr dirty="0" sz="1400" spc="95">
                <a:solidFill>
                  <a:srgbClr val="4EA72E"/>
                </a:solidFill>
                <a:latin typeface="Verdana"/>
                <a:cs typeface="Verdana"/>
              </a:rPr>
              <a:t> </a:t>
            </a:r>
            <a:r>
              <a:rPr dirty="0" sz="1400" spc="50">
                <a:solidFill>
                  <a:srgbClr val="4EA72E"/>
                </a:solidFill>
                <a:latin typeface="Verdana"/>
                <a:cs typeface="Verdana"/>
              </a:rPr>
              <a:t>de </a:t>
            </a:r>
            <a:r>
              <a:rPr dirty="0" sz="1400" spc="-30">
                <a:solidFill>
                  <a:srgbClr val="4EA72E"/>
                </a:solidFill>
                <a:latin typeface="Verdana"/>
                <a:cs typeface="Verdana"/>
              </a:rPr>
              <a:t>recém-</a:t>
            </a:r>
            <a:r>
              <a:rPr dirty="0" sz="1400">
                <a:solidFill>
                  <a:srgbClr val="4EA72E"/>
                </a:solidFill>
                <a:latin typeface="Verdana"/>
                <a:cs typeface="Verdana"/>
              </a:rPr>
              <a:t>nascidos</a:t>
            </a:r>
            <a:r>
              <a:rPr dirty="0" sz="1400" spc="30">
                <a:solidFill>
                  <a:srgbClr val="4EA72E"/>
                </a:solidFill>
                <a:latin typeface="Verdana"/>
                <a:cs typeface="Verdana"/>
              </a:rPr>
              <a:t> </a:t>
            </a:r>
            <a:r>
              <a:rPr dirty="0" sz="1400" spc="65">
                <a:solidFill>
                  <a:srgbClr val="4EA72E"/>
                </a:solidFill>
                <a:latin typeface="Verdana"/>
                <a:cs typeface="Verdana"/>
              </a:rPr>
              <a:t>e</a:t>
            </a:r>
            <a:r>
              <a:rPr dirty="0" sz="1400" spc="35">
                <a:solidFill>
                  <a:srgbClr val="4EA72E"/>
                </a:solidFill>
                <a:latin typeface="Verdana"/>
                <a:cs typeface="Verdana"/>
              </a:rPr>
              <a:t> </a:t>
            </a:r>
            <a:r>
              <a:rPr dirty="0" sz="1400">
                <a:solidFill>
                  <a:srgbClr val="4EA72E"/>
                </a:solidFill>
                <a:latin typeface="Verdana"/>
                <a:cs typeface="Verdana"/>
              </a:rPr>
              <a:t>crianças</a:t>
            </a:r>
            <a:r>
              <a:rPr dirty="0" sz="1400" spc="25">
                <a:solidFill>
                  <a:srgbClr val="4EA72E"/>
                </a:solidFill>
                <a:latin typeface="Verdana"/>
                <a:cs typeface="Verdana"/>
              </a:rPr>
              <a:t> </a:t>
            </a:r>
            <a:r>
              <a:rPr dirty="0" sz="1400" spc="-10">
                <a:solidFill>
                  <a:srgbClr val="4EA72E"/>
                </a:solidFill>
                <a:latin typeface="Verdana"/>
                <a:cs typeface="Verdana"/>
              </a:rPr>
              <a:t>menores</a:t>
            </a:r>
            <a:r>
              <a:rPr dirty="0" sz="1400" spc="30">
                <a:solidFill>
                  <a:srgbClr val="4EA72E"/>
                </a:solidFill>
                <a:latin typeface="Verdana"/>
                <a:cs typeface="Verdana"/>
              </a:rPr>
              <a:t> </a:t>
            </a:r>
            <a:r>
              <a:rPr dirty="0" sz="1400" spc="75">
                <a:solidFill>
                  <a:srgbClr val="4EA72E"/>
                </a:solidFill>
                <a:latin typeface="Verdana"/>
                <a:cs typeface="Verdana"/>
              </a:rPr>
              <a:t>de</a:t>
            </a:r>
            <a:r>
              <a:rPr dirty="0" sz="1400" spc="35">
                <a:solidFill>
                  <a:srgbClr val="4EA72E"/>
                </a:solidFill>
                <a:latin typeface="Verdana"/>
                <a:cs typeface="Verdana"/>
              </a:rPr>
              <a:t> </a:t>
            </a:r>
            <a:r>
              <a:rPr dirty="0" sz="1400">
                <a:solidFill>
                  <a:srgbClr val="4EA72E"/>
                </a:solidFill>
                <a:latin typeface="Verdana"/>
                <a:cs typeface="Verdana"/>
              </a:rPr>
              <a:t>5</a:t>
            </a:r>
            <a:r>
              <a:rPr dirty="0" sz="1400" spc="35">
                <a:solidFill>
                  <a:srgbClr val="4EA72E"/>
                </a:solidFill>
                <a:latin typeface="Verdana"/>
                <a:cs typeface="Verdana"/>
              </a:rPr>
              <a:t> </a:t>
            </a:r>
            <a:r>
              <a:rPr dirty="0" sz="1400">
                <a:solidFill>
                  <a:srgbClr val="4EA72E"/>
                </a:solidFill>
                <a:latin typeface="Verdana"/>
                <a:cs typeface="Verdana"/>
              </a:rPr>
              <a:t>anos</a:t>
            </a:r>
            <a:r>
              <a:rPr dirty="0" sz="1400">
                <a:latin typeface="Verdana"/>
                <a:cs typeface="Verdana"/>
              </a:rPr>
              <a:t>,</a:t>
            </a:r>
            <a:r>
              <a:rPr dirty="0" sz="1400" spc="35">
                <a:latin typeface="Verdana"/>
                <a:cs typeface="Verdana"/>
              </a:rPr>
              <a:t> </a:t>
            </a:r>
            <a:r>
              <a:rPr dirty="0" sz="1400" spc="55">
                <a:latin typeface="Verdana"/>
                <a:cs typeface="Verdana"/>
              </a:rPr>
              <a:t>com</a:t>
            </a:r>
            <a:r>
              <a:rPr dirty="0" sz="1400" spc="35">
                <a:latin typeface="Verdana"/>
                <a:cs typeface="Verdana"/>
              </a:rPr>
              <a:t> </a:t>
            </a:r>
            <a:r>
              <a:rPr dirty="0" sz="1400">
                <a:latin typeface="Verdana"/>
                <a:cs typeface="Verdana"/>
              </a:rPr>
              <a:t>todos</a:t>
            </a:r>
            <a:r>
              <a:rPr dirty="0" sz="1400" spc="30">
                <a:latin typeface="Verdana"/>
                <a:cs typeface="Verdana"/>
              </a:rPr>
              <a:t> </a:t>
            </a:r>
            <a:r>
              <a:rPr dirty="0" sz="1400">
                <a:latin typeface="Verdana"/>
                <a:cs typeface="Verdana"/>
              </a:rPr>
              <a:t>os</a:t>
            </a:r>
            <a:r>
              <a:rPr dirty="0" sz="1400" spc="30">
                <a:latin typeface="Verdana"/>
                <a:cs typeface="Verdana"/>
              </a:rPr>
              <a:t> </a:t>
            </a:r>
            <a:r>
              <a:rPr dirty="0" sz="1400" spc="-10">
                <a:latin typeface="Verdana"/>
                <a:cs typeface="Verdana"/>
              </a:rPr>
              <a:t>países </a:t>
            </a:r>
            <a:r>
              <a:rPr dirty="0" sz="1400">
                <a:latin typeface="Verdana"/>
                <a:cs typeface="Verdana"/>
              </a:rPr>
              <a:t>objetivando</a:t>
            </a:r>
            <a:r>
              <a:rPr dirty="0" sz="1400" spc="85">
                <a:latin typeface="Verdana"/>
                <a:cs typeface="Verdana"/>
              </a:rPr>
              <a:t> </a:t>
            </a:r>
            <a:r>
              <a:rPr dirty="0" sz="1400" spc="-60">
                <a:latin typeface="Verdana"/>
                <a:cs typeface="Verdana"/>
              </a:rPr>
              <a:t>reduzir</a:t>
            </a:r>
            <a:r>
              <a:rPr dirty="0" sz="1400" spc="100">
                <a:latin typeface="Verdana"/>
                <a:cs typeface="Verdana"/>
              </a:rPr>
              <a:t> </a:t>
            </a:r>
            <a:r>
              <a:rPr dirty="0" sz="1400" spc="114">
                <a:latin typeface="Verdana"/>
                <a:cs typeface="Verdana"/>
              </a:rPr>
              <a:t>a</a:t>
            </a:r>
            <a:r>
              <a:rPr dirty="0" sz="1400" spc="95">
                <a:latin typeface="Verdana"/>
                <a:cs typeface="Verdana"/>
              </a:rPr>
              <a:t> </a:t>
            </a:r>
            <a:r>
              <a:rPr dirty="0" sz="1400">
                <a:solidFill>
                  <a:srgbClr val="4EA72E"/>
                </a:solidFill>
                <a:latin typeface="Verdana"/>
                <a:cs typeface="Verdana"/>
              </a:rPr>
              <a:t>mortalidade</a:t>
            </a:r>
            <a:r>
              <a:rPr dirty="0" sz="1400" spc="95">
                <a:solidFill>
                  <a:srgbClr val="4EA72E"/>
                </a:solidFill>
                <a:latin typeface="Verdana"/>
                <a:cs typeface="Verdana"/>
              </a:rPr>
              <a:t> </a:t>
            </a:r>
            <a:r>
              <a:rPr dirty="0" sz="1400">
                <a:solidFill>
                  <a:srgbClr val="4EA72E"/>
                </a:solidFill>
                <a:latin typeface="Verdana"/>
                <a:cs typeface="Verdana"/>
              </a:rPr>
              <a:t>neonatal</a:t>
            </a:r>
            <a:r>
              <a:rPr dirty="0" sz="1400" spc="90">
                <a:solidFill>
                  <a:srgbClr val="4EA72E"/>
                </a:solidFill>
                <a:latin typeface="Verdana"/>
                <a:cs typeface="Verdana"/>
              </a:rPr>
              <a:t> </a:t>
            </a:r>
            <a:r>
              <a:rPr dirty="0" sz="1400">
                <a:latin typeface="Verdana"/>
                <a:cs typeface="Verdana"/>
              </a:rPr>
              <a:t>para</a:t>
            </a:r>
            <a:r>
              <a:rPr dirty="0" sz="1400" spc="95">
                <a:latin typeface="Verdana"/>
                <a:cs typeface="Verdana"/>
              </a:rPr>
              <a:t> </a:t>
            </a:r>
            <a:r>
              <a:rPr dirty="0" sz="1400">
                <a:latin typeface="Verdana"/>
                <a:cs typeface="Verdana"/>
              </a:rPr>
              <a:t>pelo</a:t>
            </a:r>
            <a:r>
              <a:rPr dirty="0" sz="1400" spc="90">
                <a:latin typeface="Verdana"/>
                <a:cs typeface="Verdana"/>
              </a:rPr>
              <a:t> </a:t>
            </a:r>
            <a:r>
              <a:rPr dirty="0" sz="1400">
                <a:latin typeface="Verdana"/>
                <a:cs typeface="Verdana"/>
              </a:rPr>
              <a:t>menos</a:t>
            </a:r>
            <a:r>
              <a:rPr dirty="0" sz="1400" spc="90">
                <a:latin typeface="Verdana"/>
                <a:cs typeface="Verdana"/>
              </a:rPr>
              <a:t> </a:t>
            </a:r>
            <a:r>
              <a:rPr dirty="0" sz="1400">
                <a:latin typeface="Verdana"/>
                <a:cs typeface="Verdana"/>
              </a:rPr>
              <a:t>até</a:t>
            </a:r>
            <a:r>
              <a:rPr dirty="0" sz="1400" spc="90">
                <a:latin typeface="Verdana"/>
                <a:cs typeface="Verdana"/>
              </a:rPr>
              <a:t> </a:t>
            </a:r>
            <a:r>
              <a:rPr dirty="0" sz="1400" spc="-55" b="1">
                <a:solidFill>
                  <a:srgbClr val="4EA72E"/>
                </a:solidFill>
                <a:latin typeface="Verdana"/>
                <a:cs typeface="Verdana"/>
              </a:rPr>
              <a:t>12 </a:t>
            </a:r>
            <a:r>
              <a:rPr dirty="0" sz="1400">
                <a:latin typeface="Verdana"/>
                <a:cs typeface="Verdana"/>
              </a:rPr>
              <a:t>por</a:t>
            </a:r>
            <a:r>
              <a:rPr dirty="0" sz="1400" spc="65">
                <a:latin typeface="Verdana"/>
                <a:cs typeface="Verdana"/>
              </a:rPr>
              <a:t> </a:t>
            </a:r>
            <a:r>
              <a:rPr dirty="0" sz="1400">
                <a:latin typeface="Verdana"/>
                <a:cs typeface="Verdana"/>
              </a:rPr>
              <a:t>1</a:t>
            </a:r>
            <a:r>
              <a:rPr dirty="0" sz="1400" spc="65">
                <a:latin typeface="Verdana"/>
                <a:cs typeface="Verdana"/>
              </a:rPr>
              <a:t> </a:t>
            </a:r>
            <a:r>
              <a:rPr dirty="0" sz="1400" spc="-10">
                <a:latin typeface="Verdana"/>
                <a:cs typeface="Verdana"/>
              </a:rPr>
              <a:t>mil</a:t>
            </a:r>
            <a:r>
              <a:rPr dirty="0" sz="1400" spc="65">
                <a:latin typeface="Verdana"/>
                <a:cs typeface="Verdana"/>
              </a:rPr>
              <a:t> </a:t>
            </a:r>
            <a:r>
              <a:rPr dirty="0" sz="1400">
                <a:latin typeface="Verdana"/>
                <a:cs typeface="Verdana"/>
              </a:rPr>
              <a:t>nascidos</a:t>
            </a:r>
            <a:r>
              <a:rPr dirty="0" sz="1400" spc="60">
                <a:latin typeface="Verdana"/>
                <a:cs typeface="Verdana"/>
              </a:rPr>
              <a:t> </a:t>
            </a:r>
            <a:r>
              <a:rPr dirty="0" sz="1400" spc="-25">
                <a:latin typeface="Verdana"/>
                <a:cs typeface="Verdana"/>
              </a:rPr>
              <a:t>vivos</a:t>
            </a:r>
            <a:r>
              <a:rPr dirty="0" sz="1400" spc="60">
                <a:latin typeface="Verdana"/>
                <a:cs typeface="Verdana"/>
              </a:rPr>
              <a:t> </a:t>
            </a:r>
            <a:r>
              <a:rPr dirty="0" sz="1400" spc="65">
                <a:latin typeface="Verdana"/>
                <a:cs typeface="Verdana"/>
              </a:rPr>
              <a:t>e</a:t>
            </a:r>
            <a:r>
              <a:rPr dirty="0" sz="1400" spc="70">
                <a:latin typeface="Verdana"/>
                <a:cs typeface="Verdana"/>
              </a:rPr>
              <a:t> </a:t>
            </a:r>
            <a:r>
              <a:rPr dirty="0" sz="1400" spc="114">
                <a:latin typeface="Verdana"/>
                <a:cs typeface="Verdana"/>
              </a:rPr>
              <a:t>a</a:t>
            </a:r>
            <a:r>
              <a:rPr dirty="0" sz="1400" spc="70">
                <a:latin typeface="Verdana"/>
                <a:cs typeface="Verdana"/>
              </a:rPr>
              <a:t> </a:t>
            </a:r>
            <a:r>
              <a:rPr dirty="0" sz="1400">
                <a:latin typeface="Verdana"/>
                <a:cs typeface="Verdana"/>
              </a:rPr>
              <a:t>mortalidade</a:t>
            </a:r>
            <a:r>
              <a:rPr dirty="0" sz="1400" spc="70">
                <a:latin typeface="Verdana"/>
                <a:cs typeface="Verdana"/>
              </a:rPr>
              <a:t> </a:t>
            </a:r>
            <a:r>
              <a:rPr dirty="0" sz="1400" spc="75">
                <a:latin typeface="Verdana"/>
                <a:cs typeface="Verdana"/>
              </a:rPr>
              <a:t>de</a:t>
            </a:r>
            <a:r>
              <a:rPr dirty="0" sz="1400" spc="70">
                <a:latin typeface="Verdana"/>
                <a:cs typeface="Verdana"/>
              </a:rPr>
              <a:t> </a:t>
            </a:r>
            <a:r>
              <a:rPr dirty="0" sz="1400">
                <a:latin typeface="Verdana"/>
                <a:cs typeface="Verdana"/>
              </a:rPr>
              <a:t>crianças</a:t>
            </a:r>
            <a:r>
              <a:rPr dirty="0" sz="1400" spc="60">
                <a:latin typeface="Verdana"/>
                <a:cs typeface="Verdana"/>
              </a:rPr>
              <a:t> </a:t>
            </a:r>
            <a:r>
              <a:rPr dirty="0" sz="1400" spc="-10">
                <a:latin typeface="Verdana"/>
                <a:cs typeface="Verdana"/>
              </a:rPr>
              <a:t>menores</a:t>
            </a:r>
            <a:r>
              <a:rPr dirty="0" sz="1400" spc="60">
                <a:latin typeface="Verdana"/>
                <a:cs typeface="Verdana"/>
              </a:rPr>
              <a:t> </a:t>
            </a:r>
            <a:r>
              <a:rPr dirty="0" sz="1400" spc="75">
                <a:latin typeface="Verdana"/>
                <a:cs typeface="Verdana"/>
              </a:rPr>
              <a:t>de</a:t>
            </a:r>
            <a:r>
              <a:rPr dirty="0" sz="1400" spc="70">
                <a:latin typeface="Verdana"/>
                <a:cs typeface="Verdana"/>
              </a:rPr>
              <a:t> </a:t>
            </a:r>
            <a:r>
              <a:rPr dirty="0" sz="1400" spc="-50">
                <a:latin typeface="Verdana"/>
                <a:cs typeface="Verdana"/>
              </a:rPr>
              <a:t>5 </a:t>
            </a:r>
            <a:r>
              <a:rPr dirty="0" sz="1400" spc="-20">
                <a:latin typeface="Verdana"/>
                <a:cs typeface="Verdana"/>
              </a:rPr>
              <a:t>anos</a:t>
            </a:r>
            <a:r>
              <a:rPr dirty="0" sz="1400" spc="-70">
                <a:latin typeface="Verdana"/>
                <a:cs typeface="Verdana"/>
              </a:rPr>
              <a:t> </a:t>
            </a:r>
            <a:r>
              <a:rPr dirty="0" sz="1400">
                <a:latin typeface="Verdana"/>
                <a:cs typeface="Verdana"/>
              </a:rPr>
              <a:t>para</a:t>
            </a:r>
            <a:r>
              <a:rPr dirty="0" sz="1400" spc="-55">
                <a:latin typeface="Verdana"/>
                <a:cs typeface="Verdana"/>
              </a:rPr>
              <a:t> </a:t>
            </a:r>
            <a:r>
              <a:rPr dirty="0" sz="1400">
                <a:latin typeface="Verdana"/>
                <a:cs typeface="Verdana"/>
              </a:rPr>
              <a:t>pelo</a:t>
            </a:r>
            <a:r>
              <a:rPr dirty="0" sz="1400" spc="-65">
                <a:latin typeface="Verdana"/>
                <a:cs typeface="Verdana"/>
              </a:rPr>
              <a:t> </a:t>
            </a:r>
            <a:r>
              <a:rPr dirty="0" sz="1400" spc="-40">
                <a:latin typeface="Verdana"/>
                <a:cs typeface="Verdana"/>
              </a:rPr>
              <a:t>menos</a:t>
            </a:r>
            <a:r>
              <a:rPr dirty="0" sz="1400" spc="-70">
                <a:latin typeface="Verdana"/>
                <a:cs typeface="Verdana"/>
              </a:rPr>
              <a:t> </a:t>
            </a:r>
            <a:r>
              <a:rPr dirty="0" sz="1400">
                <a:latin typeface="Verdana"/>
                <a:cs typeface="Verdana"/>
              </a:rPr>
              <a:t>até</a:t>
            </a:r>
            <a:r>
              <a:rPr dirty="0" sz="1400" spc="-60">
                <a:latin typeface="Verdana"/>
                <a:cs typeface="Verdana"/>
              </a:rPr>
              <a:t> </a:t>
            </a:r>
            <a:r>
              <a:rPr dirty="0" sz="1400" spc="-120">
                <a:solidFill>
                  <a:srgbClr val="4EA72E"/>
                </a:solidFill>
                <a:latin typeface="Verdana"/>
                <a:cs typeface="Verdana"/>
              </a:rPr>
              <a:t>25</a:t>
            </a:r>
            <a:r>
              <a:rPr dirty="0" sz="1400" spc="-60">
                <a:solidFill>
                  <a:srgbClr val="4EA72E"/>
                </a:solidFill>
                <a:latin typeface="Verdana"/>
                <a:cs typeface="Verdana"/>
              </a:rPr>
              <a:t> </a:t>
            </a:r>
            <a:r>
              <a:rPr dirty="0" sz="1400" spc="-20">
                <a:solidFill>
                  <a:srgbClr val="4EA72E"/>
                </a:solidFill>
                <a:latin typeface="Verdana"/>
                <a:cs typeface="Verdana"/>
              </a:rPr>
              <a:t>por</a:t>
            </a:r>
            <a:r>
              <a:rPr dirty="0" sz="1400" spc="-60">
                <a:solidFill>
                  <a:srgbClr val="4EA72E"/>
                </a:solidFill>
                <a:latin typeface="Verdana"/>
                <a:cs typeface="Verdana"/>
              </a:rPr>
              <a:t> </a:t>
            </a:r>
            <a:r>
              <a:rPr dirty="0" sz="1400" spc="-125">
                <a:solidFill>
                  <a:srgbClr val="4EA72E"/>
                </a:solidFill>
                <a:latin typeface="Verdana"/>
                <a:cs typeface="Verdana"/>
              </a:rPr>
              <a:t>1</a:t>
            </a:r>
            <a:r>
              <a:rPr dirty="0" sz="1400" spc="-65">
                <a:solidFill>
                  <a:srgbClr val="4EA72E"/>
                </a:solidFill>
                <a:latin typeface="Verdana"/>
                <a:cs typeface="Verdana"/>
              </a:rPr>
              <a:t> </a:t>
            </a:r>
            <a:r>
              <a:rPr dirty="0" sz="1400" spc="-95">
                <a:latin typeface="Verdana"/>
                <a:cs typeface="Verdana"/>
              </a:rPr>
              <a:t>mil</a:t>
            </a:r>
            <a:r>
              <a:rPr dirty="0" sz="1400" spc="-65">
                <a:latin typeface="Verdana"/>
                <a:cs typeface="Verdana"/>
              </a:rPr>
              <a:t> </a:t>
            </a:r>
            <a:r>
              <a:rPr dirty="0" sz="1400" spc="-25">
                <a:latin typeface="Verdana"/>
                <a:cs typeface="Verdana"/>
              </a:rPr>
              <a:t>nascidos</a:t>
            </a:r>
            <a:r>
              <a:rPr dirty="0" sz="1400" spc="-65">
                <a:latin typeface="Verdana"/>
                <a:cs typeface="Verdana"/>
              </a:rPr>
              <a:t> </a:t>
            </a:r>
            <a:r>
              <a:rPr dirty="0" sz="1400" spc="-10">
                <a:latin typeface="Verdana"/>
                <a:cs typeface="Verdana"/>
              </a:rPr>
              <a:t>vivos</a:t>
            </a:r>
            <a:endParaRPr sz="1400">
              <a:latin typeface="Verdana"/>
              <a:cs typeface="Verdana"/>
            </a:endParaRPr>
          </a:p>
          <a:p>
            <a:pPr marL="949325" marR="5080" indent="-936625">
              <a:lnSpc>
                <a:spcPts val="1680"/>
              </a:lnSpc>
              <a:spcBef>
                <a:spcPts val="1205"/>
              </a:spcBef>
            </a:pPr>
            <a:r>
              <a:rPr dirty="0" sz="1600" spc="-185" b="1">
                <a:latin typeface="Verdana"/>
                <a:cs typeface="Verdana"/>
              </a:rPr>
              <a:t>Taxas</a:t>
            </a:r>
            <a:r>
              <a:rPr dirty="0" sz="1600" spc="-85" b="1">
                <a:latin typeface="Verdana"/>
                <a:cs typeface="Verdana"/>
              </a:rPr>
              <a:t> </a:t>
            </a:r>
            <a:r>
              <a:rPr dirty="0" sz="1600" spc="-65" b="1">
                <a:latin typeface="Verdana"/>
                <a:cs typeface="Verdana"/>
              </a:rPr>
              <a:t>de</a:t>
            </a:r>
            <a:r>
              <a:rPr dirty="0" sz="1600" spc="-75" b="1">
                <a:latin typeface="Verdana"/>
                <a:cs typeface="Verdana"/>
              </a:rPr>
              <a:t> </a:t>
            </a:r>
            <a:r>
              <a:rPr dirty="0" sz="1600" spc="-130" b="1">
                <a:latin typeface="Verdana"/>
                <a:cs typeface="Verdana"/>
              </a:rPr>
              <a:t>mortalidade</a:t>
            </a:r>
            <a:r>
              <a:rPr dirty="0" sz="1600" spc="-75" b="1">
                <a:latin typeface="Verdana"/>
                <a:cs typeface="Verdana"/>
              </a:rPr>
              <a:t> de</a:t>
            </a:r>
            <a:r>
              <a:rPr dirty="0" sz="1600" spc="-80" b="1">
                <a:latin typeface="Verdana"/>
                <a:cs typeface="Verdana"/>
              </a:rPr>
              <a:t> </a:t>
            </a:r>
            <a:r>
              <a:rPr dirty="0" sz="1600" spc="-160" b="1">
                <a:latin typeface="Verdana"/>
                <a:cs typeface="Verdana"/>
              </a:rPr>
              <a:t>menores</a:t>
            </a:r>
            <a:r>
              <a:rPr dirty="0" sz="1600" spc="-80" b="1">
                <a:latin typeface="Verdana"/>
                <a:cs typeface="Verdana"/>
              </a:rPr>
              <a:t> </a:t>
            </a:r>
            <a:r>
              <a:rPr dirty="0" sz="1600" spc="-75" b="1">
                <a:latin typeface="Verdana"/>
                <a:cs typeface="Verdana"/>
              </a:rPr>
              <a:t>de </a:t>
            </a:r>
            <a:r>
              <a:rPr dirty="0" sz="1600" spc="-254" b="1">
                <a:latin typeface="Verdana"/>
                <a:cs typeface="Verdana"/>
              </a:rPr>
              <a:t>5</a:t>
            </a:r>
            <a:r>
              <a:rPr dirty="0" sz="1600" spc="-75" b="1">
                <a:latin typeface="Verdana"/>
                <a:cs typeface="Verdana"/>
              </a:rPr>
              <a:t> </a:t>
            </a:r>
            <a:r>
              <a:rPr dirty="0" sz="1600" spc="-145" b="1">
                <a:latin typeface="Verdana"/>
                <a:cs typeface="Verdana"/>
              </a:rPr>
              <a:t>anos</a:t>
            </a:r>
            <a:r>
              <a:rPr dirty="0" sz="1600" spc="-80" b="1">
                <a:latin typeface="Verdana"/>
                <a:cs typeface="Verdana"/>
              </a:rPr>
              <a:t> </a:t>
            </a:r>
            <a:r>
              <a:rPr dirty="0" sz="1600" spc="-50" b="1">
                <a:latin typeface="Verdana"/>
                <a:cs typeface="Verdana"/>
              </a:rPr>
              <a:t>e</a:t>
            </a:r>
            <a:r>
              <a:rPr dirty="0" sz="1600" spc="-75" b="1">
                <a:latin typeface="Verdana"/>
                <a:cs typeface="Verdana"/>
              </a:rPr>
              <a:t> </a:t>
            </a:r>
            <a:r>
              <a:rPr dirty="0" sz="1600" spc="-135" b="1">
                <a:latin typeface="Verdana"/>
                <a:cs typeface="Verdana"/>
              </a:rPr>
              <a:t>mortalidade</a:t>
            </a:r>
            <a:r>
              <a:rPr dirty="0" sz="1600" spc="-80" b="1">
                <a:latin typeface="Verdana"/>
                <a:cs typeface="Verdana"/>
              </a:rPr>
              <a:t> </a:t>
            </a:r>
            <a:r>
              <a:rPr dirty="0" sz="1600" spc="-85" b="1">
                <a:latin typeface="Verdana"/>
                <a:cs typeface="Verdana"/>
              </a:rPr>
              <a:t>neonatal </a:t>
            </a:r>
            <a:r>
              <a:rPr dirty="0" sz="1600" spc="-345" b="1">
                <a:latin typeface="Verdana"/>
                <a:cs typeface="Verdana"/>
              </a:rPr>
              <a:t>–</a:t>
            </a:r>
            <a:r>
              <a:rPr dirty="0" sz="1600" spc="-70" b="1">
                <a:latin typeface="Verdana"/>
                <a:cs typeface="Verdana"/>
              </a:rPr>
              <a:t> </a:t>
            </a:r>
            <a:r>
              <a:rPr dirty="0" sz="1600" spc="-210" b="1">
                <a:latin typeface="Verdana"/>
                <a:cs typeface="Verdana"/>
              </a:rPr>
              <a:t>Brasil</a:t>
            </a:r>
            <a:r>
              <a:rPr dirty="0" sz="1600" spc="-65" b="1">
                <a:latin typeface="Verdana"/>
                <a:cs typeface="Verdana"/>
              </a:rPr>
              <a:t> </a:t>
            </a:r>
            <a:r>
              <a:rPr dirty="0" sz="1600" spc="-235" b="1">
                <a:latin typeface="Verdana"/>
                <a:cs typeface="Verdana"/>
              </a:rPr>
              <a:t>(2016-</a:t>
            </a:r>
            <a:r>
              <a:rPr dirty="0" sz="1600" spc="-250" b="1">
                <a:latin typeface="Verdana"/>
                <a:cs typeface="Verdana"/>
              </a:rPr>
              <a:t>2022)</a:t>
            </a:r>
            <a:r>
              <a:rPr dirty="0" sz="1600" spc="-65" b="1">
                <a:latin typeface="Verdana"/>
                <a:cs typeface="Verdana"/>
              </a:rPr>
              <a:t> </a:t>
            </a:r>
            <a:r>
              <a:rPr dirty="0" sz="1400" spc="-110">
                <a:latin typeface="Verdana"/>
                <a:cs typeface="Verdana"/>
              </a:rPr>
              <a:t>(Em</a:t>
            </a:r>
            <a:r>
              <a:rPr dirty="0" sz="1400" spc="-85">
                <a:latin typeface="Verdana"/>
                <a:cs typeface="Verdana"/>
              </a:rPr>
              <a:t> </a:t>
            </a:r>
            <a:r>
              <a:rPr dirty="0" sz="1400" spc="-40">
                <a:latin typeface="Verdana"/>
                <a:cs typeface="Verdana"/>
              </a:rPr>
              <a:t>óbitos</a:t>
            </a:r>
            <a:r>
              <a:rPr dirty="0" sz="1400" spc="-85">
                <a:latin typeface="Verdana"/>
                <a:cs typeface="Verdana"/>
              </a:rPr>
              <a:t> </a:t>
            </a:r>
            <a:r>
              <a:rPr dirty="0" sz="1400" spc="-20">
                <a:latin typeface="Verdana"/>
                <a:cs typeface="Verdana"/>
              </a:rPr>
              <a:t>por</a:t>
            </a:r>
            <a:r>
              <a:rPr dirty="0" sz="1400" spc="-70">
                <a:latin typeface="Verdana"/>
                <a:cs typeface="Verdana"/>
              </a:rPr>
              <a:t> </a:t>
            </a:r>
            <a:r>
              <a:rPr dirty="0" sz="1400" spc="-125">
                <a:latin typeface="Verdana"/>
                <a:cs typeface="Verdana"/>
              </a:rPr>
              <a:t>1</a:t>
            </a:r>
            <a:r>
              <a:rPr dirty="0" sz="1400" spc="-80">
                <a:latin typeface="Verdana"/>
                <a:cs typeface="Verdana"/>
              </a:rPr>
              <a:t> </a:t>
            </a:r>
            <a:r>
              <a:rPr dirty="0" sz="1400" spc="-100">
                <a:latin typeface="Verdana"/>
                <a:cs typeface="Verdana"/>
              </a:rPr>
              <a:t>mil</a:t>
            </a:r>
            <a:r>
              <a:rPr dirty="0" sz="1400" spc="-85">
                <a:latin typeface="Verdana"/>
                <a:cs typeface="Verdana"/>
              </a:rPr>
              <a:t> </a:t>
            </a:r>
            <a:r>
              <a:rPr dirty="0" sz="1400" spc="-25">
                <a:latin typeface="Verdana"/>
                <a:cs typeface="Verdana"/>
              </a:rPr>
              <a:t>nascidos</a:t>
            </a:r>
            <a:r>
              <a:rPr dirty="0" sz="1400" spc="-85">
                <a:latin typeface="Verdana"/>
                <a:cs typeface="Verdana"/>
              </a:rPr>
              <a:t> </a:t>
            </a:r>
            <a:r>
              <a:rPr dirty="0" sz="1400" spc="-10">
                <a:latin typeface="Verdana"/>
                <a:cs typeface="Verdana"/>
              </a:rPr>
              <a:t>vivos)</a:t>
            </a:r>
            <a:endParaRPr sz="1400">
              <a:latin typeface="Verdana"/>
              <a:cs typeface="Verdana"/>
            </a:endParaRPr>
          </a:p>
        </p:txBody>
      </p:sp>
      <p:grpSp>
        <p:nvGrpSpPr>
          <p:cNvPr id="3" name="object 3" descr=""/>
          <p:cNvGrpSpPr/>
          <p:nvPr/>
        </p:nvGrpSpPr>
        <p:grpSpPr>
          <a:xfrm>
            <a:off x="2280213" y="3159977"/>
            <a:ext cx="4843780" cy="2602865"/>
            <a:chOff x="2280213" y="3159977"/>
            <a:chExt cx="4843780" cy="2602865"/>
          </a:xfrm>
        </p:grpSpPr>
        <p:sp>
          <p:nvSpPr>
            <p:cNvPr id="4" name="object 4" descr=""/>
            <p:cNvSpPr/>
            <p:nvPr/>
          </p:nvSpPr>
          <p:spPr>
            <a:xfrm>
              <a:off x="2284976" y="5757751"/>
              <a:ext cx="4834255" cy="0"/>
            </a:xfrm>
            <a:custGeom>
              <a:avLst/>
              <a:gdLst/>
              <a:ahLst/>
              <a:cxnLst/>
              <a:rect l="l" t="t" r="r" b="b"/>
              <a:pathLst>
                <a:path w="4834255" h="0">
                  <a:moveTo>
                    <a:pt x="0" y="0"/>
                  </a:moveTo>
                  <a:lnTo>
                    <a:pt x="4833963" y="1"/>
                  </a:lnTo>
                </a:path>
              </a:pathLst>
            </a:custGeom>
            <a:ln w="9525">
              <a:solidFill>
                <a:srgbClr val="D9D9D9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 descr=""/>
            <p:cNvSpPr/>
            <p:nvPr/>
          </p:nvSpPr>
          <p:spPr>
            <a:xfrm>
              <a:off x="2630258" y="3196987"/>
              <a:ext cx="4144010" cy="375285"/>
            </a:xfrm>
            <a:custGeom>
              <a:avLst/>
              <a:gdLst/>
              <a:ahLst/>
              <a:cxnLst/>
              <a:rect l="l" t="t" r="r" b="b"/>
              <a:pathLst>
                <a:path w="4144009" h="375285">
                  <a:moveTo>
                    <a:pt x="0" y="0"/>
                  </a:moveTo>
                  <a:lnTo>
                    <a:pt x="692061" y="125332"/>
                  </a:lnTo>
                  <a:lnTo>
                    <a:pt x="1380909" y="186292"/>
                  </a:lnTo>
                  <a:lnTo>
                    <a:pt x="2072805" y="155812"/>
                  </a:lnTo>
                  <a:lnTo>
                    <a:pt x="2761653" y="374746"/>
                  </a:lnTo>
                  <a:lnTo>
                    <a:pt x="3453549" y="296020"/>
                  </a:lnTo>
                  <a:lnTo>
                    <a:pt x="4143397" y="143620"/>
                  </a:lnTo>
                </a:path>
              </a:pathLst>
            </a:custGeom>
            <a:ln w="28575">
              <a:solidFill>
                <a:srgbClr val="156082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" name="object 6" descr=""/>
            <p:cNvSpPr/>
            <p:nvPr/>
          </p:nvSpPr>
          <p:spPr>
            <a:xfrm>
              <a:off x="2597067" y="3164739"/>
              <a:ext cx="60960" cy="60960"/>
            </a:xfrm>
            <a:custGeom>
              <a:avLst/>
              <a:gdLst/>
              <a:ahLst/>
              <a:cxnLst/>
              <a:rect l="l" t="t" r="r" b="b"/>
              <a:pathLst>
                <a:path w="60960" h="60960">
                  <a:moveTo>
                    <a:pt x="60960" y="0"/>
                  </a:moveTo>
                  <a:lnTo>
                    <a:pt x="0" y="0"/>
                  </a:lnTo>
                  <a:lnTo>
                    <a:pt x="0" y="60960"/>
                  </a:lnTo>
                  <a:lnTo>
                    <a:pt x="60960" y="60960"/>
                  </a:lnTo>
                  <a:lnTo>
                    <a:pt x="60960" y="0"/>
                  </a:lnTo>
                  <a:close/>
                </a:path>
              </a:pathLst>
            </a:custGeom>
            <a:solidFill>
              <a:srgbClr val="156082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7" name="object 7" descr=""/>
            <p:cNvSpPr/>
            <p:nvPr/>
          </p:nvSpPr>
          <p:spPr>
            <a:xfrm>
              <a:off x="2597067" y="3164739"/>
              <a:ext cx="60960" cy="60960"/>
            </a:xfrm>
            <a:custGeom>
              <a:avLst/>
              <a:gdLst/>
              <a:ahLst/>
              <a:cxnLst/>
              <a:rect l="l" t="t" r="r" b="b"/>
              <a:pathLst>
                <a:path w="60960" h="60960">
                  <a:moveTo>
                    <a:pt x="0" y="0"/>
                  </a:moveTo>
                  <a:lnTo>
                    <a:pt x="60960" y="0"/>
                  </a:lnTo>
                  <a:lnTo>
                    <a:pt x="60960" y="60960"/>
                  </a:lnTo>
                  <a:lnTo>
                    <a:pt x="0" y="60960"/>
                  </a:lnTo>
                  <a:lnTo>
                    <a:pt x="0" y="0"/>
                  </a:lnTo>
                  <a:close/>
                </a:path>
              </a:pathLst>
            </a:custGeom>
            <a:ln w="9525">
              <a:solidFill>
                <a:srgbClr val="156082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" name="object 8" descr=""/>
            <p:cNvSpPr/>
            <p:nvPr/>
          </p:nvSpPr>
          <p:spPr>
            <a:xfrm>
              <a:off x="3288963" y="3289707"/>
              <a:ext cx="60960" cy="60960"/>
            </a:xfrm>
            <a:custGeom>
              <a:avLst/>
              <a:gdLst/>
              <a:ahLst/>
              <a:cxnLst/>
              <a:rect l="l" t="t" r="r" b="b"/>
              <a:pathLst>
                <a:path w="60960" h="60960">
                  <a:moveTo>
                    <a:pt x="60960" y="0"/>
                  </a:moveTo>
                  <a:lnTo>
                    <a:pt x="0" y="0"/>
                  </a:lnTo>
                  <a:lnTo>
                    <a:pt x="0" y="60960"/>
                  </a:lnTo>
                  <a:lnTo>
                    <a:pt x="60960" y="60960"/>
                  </a:lnTo>
                  <a:lnTo>
                    <a:pt x="60960" y="0"/>
                  </a:lnTo>
                  <a:close/>
                </a:path>
              </a:pathLst>
            </a:custGeom>
            <a:solidFill>
              <a:srgbClr val="156082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9" name="object 9" descr=""/>
            <p:cNvSpPr/>
            <p:nvPr/>
          </p:nvSpPr>
          <p:spPr>
            <a:xfrm>
              <a:off x="3288963" y="3289707"/>
              <a:ext cx="60960" cy="60960"/>
            </a:xfrm>
            <a:custGeom>
              <a:avLst/>
              <a:gdLst/>
              <a:ahLst/>
              <a:cxnLst/>
              <a:rect l="l" t="t" r="r" b="b"/>
              <a:pathLst>
                <a:path w="60960" h="60960">
                  <a:moveTo>
                    <a:pt x="0" y="0"/>
                  </a:moveTo>
                  <a:lnTo>
                    <a:pt x="60960" y="0"/>
                  </a:lnTo>
                  <a:lnTo>
                    <a:pt x="60960" y="60960"/>
                  </a:lnTo>
                  <a:lnTo>
                    <a:pt x="0" y="60960"/>
                  </a:lnTo>
                  <a:lnTo>
                    <a:pt x="0" y="0"/>
                  </a:lnTo>
                  <a:close/>
                </a:path>
              </a:pathLst>
            </a:custGeom>
            <a:ln w="9525">
              <a:solidFill>
                <a:srgbClr val="156082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0" name="object 10" descr=""/>
            <p:cNvSpPr/>
            <p:nvPr/>
          </p:nvSpPr>
          <p:spPr>
            <a:xfrm>
              <a:off x="3980859" y="3353715"/>
              <a:ext cx="60960" cy="60960"/>
            </a:xfrm>
            <a:custGeom>
              <a:avLst/>
              <a:gdLst/>
              <a:ahLst/>
              <a:cxnLst/>
              <a:rect l="l" t="t" r="r" b="b"/>
              <a:pathLst>
                <a:path w="60960" h="60960">
                  <a:moveTo>
                    <a:pt x="60960" y="0"/>
                  </a:moveTo>
                  <a:lnTo>
                    <a:pt x="0" y="0"/>
                  </a:lnTo>
                  <a:lnTo>
                    <a:pt x="0" y="60960"/>
                  </a:lnTo>
                  <a:lnTo>
                    <a:pt x="60960" y="60960"/>
                  </a:lnTo>
                  <a:lnTo>
                    <a:pt x="60960" y="0"/>
                  </a:lnTo>
                  <a:close/>
                </a:path>
              </a:pathLst>
            </a:custGeom>
            <a:solidFill>
              <a:srgbClr val="156082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1" name="object 11" descr=""/>
            <p:cNvSpPr/>
            <p:nvPr/>
          </p:nvSpPr>
          <p:spPr>
            <a:xfrm>
              <a:off x="3980859" y="3353715"/>
              <a:ext cx="60960" cy="60960"/>
            </a:xfrm>
            <a:custGeom>
              <a:avLst/>
              <a:gdLst/>
              <a:ahLst/>
              <a:cxnLst/>
              <a:rect l="l" t="t" r="r" b="b"/>
              <a:pathLst>
                <a:path w="60960" h="60960">
                  <a:moveTo>
                    <a:pt x="0" y="0"/>
                  </a:moveTo>
                  <a:lnTo>
                    <a:pt x="60960" y="0"/>
                  </a:lnTo>
                  <a:lnTo>
                    <a:pt x="60960" y="60960"/>
                  </a:lnTo>
                  <a:lnTo>
                    <a:pt x="0" y="60960"/>
                  </a:lnTo>
                  <a:lnTo>
                    <a:pt x="0" y="0"/>
                  </a:lnTo>
                  <a:close/>
                </a:path>
              </a:pathLst>
            </a:custGeom>
            <a:ln w="9525">
              <a:solidFill>
                <a:srgbClr val="156082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2" name="object 12" descr=""/>
            <p:cNvSpPr/>
            <p:nvPr/>
          </p:nvSpPr>
          <p:spPr>
            <a:xfrm>
              <a:off x="4669707" y="3323235"/>
              <a:ext cx="60960" cy="60960"/>
            </a:xfrm>
            <a:custGeom>
              <a:avLst/>
              <a:gdLst/>
              <a:ahLst/>
              <a:cxnLst/>
              <a:rect l="l" t="t" r="r" b="b"/>
              <a:pathLst>
                <a:path w="60960" h="60960">
                  <a:moveTo>
                    <a:pt x="60960" y="0"/>
                  </a:moveTo>
                  <a:lnTo>
                    <a:pt x="0" y="0"/>
                  </a:lnTo>
                  <a:lnTo>
                    <a:pt x="0" y="60960"/>
                  </a:lnTo>
                  <a:lnTo>
                    <a:pt x="60960" y="60960"/>
                  </a:lnTo>
                  <a:lnTo>
                    <a:pt x="60960" y="0"/>
                  </a:lnTo>
                  <a:close/>
                </a:path>
              </a:pathLst>
            </a:custGeom>
            <a:solidFill>
              <a:srgbClr val="156082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3" name="object 13" descr=""/>
            <p:cNvSpPr/>
            <p:nvPr/>
          </p:nvSpPr>
          <p:spPr>
            <a:xfrm>
              <a:off x="4669707" y="3323235"/>
              <a:ext cx="60960" cy="60960"/>
            </a:xfrm>
            <a:custGeom>
              <a:avLst/>
              <a:gdLst/>
              <a:ahLst/>
              <a:cxnLst/>
              <a:rect l="l" t="t" r="r" b="b"/>
              <a:pathLst>
                <a:path w="60960" h="60960">
                  <a:moveTo>
                    <a:pt x="0" y="0"/>
                  </a:moveTo>
                  <a:lnTo>
                    <a:pt x="60960" y="0"/>
                  </a:lnTo>
                  <a:lnTo>
                    <a:pt x="60960" y="60960"/>
                  </a:lnTo>
                  <a:lnTo>
                    <a:pt x="0" y="60960"/>
                  </a:lnTo>
                  <a:lnTo>
                    <a:pt x="0" y="0"/>
                  </a:lnTo>
                  <a:close/>
                </a:path>
              </a:pathLst>
            </a:custGeom>
            <a:ln w="9525">
              <a:solidFill>
                <a:srgbClr val="156082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4" name="object 14" descr=""/>
            <p:cNvSpPr/>
            <p:nvPr/>
          </p:nvSpPr>
          <p:spPr>
            <a:xfrm>
              <a:off x="5361603" y="3539643"/>
              <a:ext cx="60960" cy="60960"/>
            </a:xfrm>
            <a:custGeom>
              <a:avLst/>
              <a:gdLst/>
              <a:ahLst/>
              <a:cxnLst/>
              <a:rect l="l" t="t" r="r" b="b"/>
              <a:pathLst>
                <a:path w="60960" h="60960">
                  <a:moveTo>
                    <a:pt x="60960" y="0"/>
                  </a:moveTo>
                  <a:lnTo>
                    <a:pt x="0" y="0"/>
                  </a:lnTo>
                  <a:lnTo>
                    <a:pt x="0" y="60960"/>
                  </a:lnTo>
                  <a:lnTo>
                    <a:pt x="60960" y="60960"/>
                  </a:lnTo>
                  <a:lnTo>
                    <a:pt x="60960" y="0"/>
                  </a:lnTo>
                  <a:close/>
                </a:path>
              </a:pathLst>
            </a:custGeom>
            <a:solidFill>
              <a:srgbClr val="156082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5" name="object 15" descr=""/>
            <p:cNvSpPr/>
            <p:nvPr/>
          </p:nvSpPr>
          <p:spPr>
            <a:xfrm>
              <a:off x="5361603" y="3539643"/>
              <a:ext cx="60960" cy="60960"/>
            </a:xfrm>
            <a:custGeom>
              <a:avLst/>
              <a:gdLst/>
              <a:ahLst/>
              <a:cxnLst/>
              <a:rect l="l" t="t" r="r" b="b"/>
              <a:pathLst>
                <a:path w="60960" h="60960">
                  <a:moveTo>
                    <a:pt x="0" y="0"/>
                  </a:moveTo>
                  <a:lnTo>
                    <a:pt x="60960" y="0"/>
                  </a:lnTo>
                  <a:lnTo>
                    <a:pt x="60960" y="60960"/>
                  </a:lnTo>
                  <a:lnTo>
                    <a:pt x="0" y="60960"/>
                  </a:lnTo>
                  <a:lnTo>
                    <a:pt x="0" y="0"/>
                  </a:lnTo>
                  <a:close/>
                </a:path>
              </a:pathLst>
            </a:custGeom>
            <a:ln w="9525">
              <a:solidFill>
                <a:srgbClr val="156082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6" name="object 16" descr=""/>
            <p:cNvSpPr/>
            <p:nvPr/>
          </p:nvSpPr>
          <p:spPr>
            <a:xfrm>
              <a:off x="6050451" y="3460395"/>
              <a:ext cx="60960" cy="60960"/>
            </a:xfrm>
            <a:custGeom>
              <a:avLst/>
              <a:gdLst/>
              <a:ahLst/>
              <a:cxnLst/>
              <a:rect l="l" t="t" r="r" b="b"/>
              <a:pathLst>
                <a:path w="60960" h="60960">
                  <a:moveTo>
                    <a:pt x="60960" y="0"/>
                  </a:moveTo>
                  <a:lnTo>
                    <a:pt x="0" y="0"/>
                  </a:lnTo>
                  <a:lnTo>
                    <a:pt x="0" y="60960"/>
                  </a:lnTo>
                  <a:lnTo>
                    <a:pt x="60960" y="60960"/>
                  </a:lnTo>
                  <a:lnTo>
                    <a:pt x="60960" y="0"/>
                  </a:lnTo>
                  <a:close/>
                </a:path>
              </a:pathLst>
            </a:custGeom>
            <a:solidFill>
              <a:srgbClr val="156082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7" name="object 17" descr=""/>
            <p:cNvSpPr/>
            <p:nvPr/>
          </p:nvSpPr>
          <p:spPr>
            <a:xfrm>
              <a:off x="6050451" y="3460395"/>
              <a:ext cx="60960" cy="60960"/>
            </a:xfrm>
            <a:custGeom>
              <a:avLst/>
              <a:gdLst/>
              <a:ahLst/>
              <a:cxnLst/>
              <a:rect l="l" t="t" r="r" b="b"/>
              <a:pathLst>
                <a:path w="60960" h="60960">
                  <a:moveTo>
                    <a:pt x="0" y="0"/>
                  </a:moveTo>
                  <a:lnTo>
                    <a:pt x="60960" y="0"/>
                  </a:lnTo>
                  <a:lnTo>
                    <a:pt x="60960" y="60960"/>
                  </a:lnTo>
                  <a:lnTo>
                    <a:pt x="0" y="60960"/>
                  </a:lnTo>
                  <a:lnTo>
                    <a:pt x="0" y="0"/>
                  </a:lnTo>
                  <a:close/>
                </a:path>
              </a:pathLst>
            </a:custGeom>
            <a:ln w="9525">
              <a:solidFill>
                <a:srgbClr val="156082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8" name="object 18" descr=""/>
            <p:cNvSpPr/>
            <p:nvPr/>
          </p:nvSpPr>
          <p:spPr>
            <a:xfrm>
              <a:off x="6742347" y="3311043"/>
              <a:ext cx="60960" cy="60960"/>
            </a:xfrm>
            <a:custGeom>
              <a:avLst/>
              <a:gdLst/>
              <a:ahLst/>
              <a:cxnLst/>
              <a:rect l="l" t="t" r="r" b="b"/>
              <a:pathLst>
                <a:path w="60959" h="60960">
                  <a:moveTo>
                    <a:pt x="60959" y="0"/>
                  </a:moveTo>
                  <a:lnTo>
                    <a:pt x="0" y="0"/>
                  </a:lnTo>
                  <a:lnTo>
                    <a:pt x="0" y="60960"/>
                  </a:lnTo>
                  <a:lnTo>
                    <a:pt x="60959" y="60960"/>
                  </a:lnTo>
                  <a:lnTo>
                    <a:pt x="60959" y="0"/>
                  </a:lnTo>
                  <a:close/>
                </a:path>
              </a:pathLst>
            </a:custGeom>
            <a:solidFill>
              <a:srgbClr val="156082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9" name="object 19" descr=""/>
            <p:cNvSpPr/>
            <p:nvPr/>
          </p:nvSpPr>
          <p:spPr>
            <a:xfrm>
              <a:off x="6742347" y="3311043"/>
              <a:ext cx="60960" cy="60960"/>
            </a:xfrm>
            <a:custGeom>
              <a:avLst/>
              <a:gdLst/>
              <a:ahLst/>
              <a:cxnLst/>
              <a:rect l="l" t="t" r="r" b="b"/>
              <a:pathLst>
                <a:path w="60959" h="60960">
                  <a:moveTo>
                    <a:pt x="0" y="0"/>
                  </a:moveTo>
                  <a:lnTo>
                    <a:pt x="60960" y="0"/>
                  </a:lnTo>
                  <a:lnTo>
                    <a:pt x="60960" y="60960"/>
                  </a:lnTo>
                  <a:lnTo>
                    <a:pt x="0" y="60960"/>
                  </a:lnTo>
                  <a:lnTo>
                    <a:pt x="0" y="0"/>
                  </a:lnTo>
                  <a:close/>
                </a:path>
              </a:pathLst>
            </a:custGeom>
            <a:ln w="9525">
              <a:solidFill>
                <a:srgbClr val="156082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0" name="object 20" descr=""/>
            <p:cNvSpPr/>
            <p:nvPr/>
          </p:nvSpPr>
          <p:spPr>
            <a:xfrm>
              <a:off x="2630258" y="4258768"/>
              <a:ext cx="4144010" cy="138430"/>
            </a:xfrm>
            <a:custGeom>
              <a:avLst/>
              <a:gdLst/>
              <a:ahLst/>
              <a:cxnLst/>
              <a:rect l="l" t="t" r="r" b="b"/>
              <a:pathLst>
                <a:path w="4144009" h="138429">
                  <a:moveTo>
                    <a:pt x="0" y="0"/>
                  </a:moveTo>
                  <a:lnTo>
                    <a:pt x="692061" y="14528"/>
                  </a:lnTo>
                  <a:lnTo>
                    <a:pt x="1380909" y="78536"/>
                  </a:lnTo>
                  <a:lnTo>
                    <a:pt x="2072805" y="63296"/>
                  </a:lnTo>
                  <a:lnTo>
                    <a:pt x="2761653" y="124256"/>
                  </a:lnTo>
                  <a:lnTo>
                    <a:pt x="3453549" y="121208"/>
                  </a:lnTo>
                  <a:lnTo>
                    <a:pt x="4143397" y="138001"/>
                  </a:lnTo>
                </a:path>
              </a:pathLst>
            </a:custGeom>
            <a:ln w="28575">
              <a:solidFill>
                <a:srgbClr val="E97132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1" name="object 21" descr=""/>
            <p:cNvSpPr/>
            <p:nvPr/>
          </p:nvSpPr>
          <p:spPr>
            <a:xfrm>
              <a:off x="2597067" y="4228491"/>
              <a:ext cx="60960" cy="60960"/>
            </a:xfrm>
            <a:custGeom>
              <a:avLst/>
              <a:gdLst/>
              <a:ahLst/>
              <a:cxnLst/>
              <a:rect l="l" t="t" r="r" b="b"/>
              <a:pathLst>
                <a:path w="60960" h="60960">
                  <a:moveTo>
                    <a:pt x="60960" y="0"/>
                  </a:moveTo>
                  <a:lnTo>
                    <a:pt x="0" y="0"/>
                  </a:lnTo>
                  <a:lnTo>
                    <a:pt x="0" y="60960"/>
                  </a:lnTo>
                  <a:lnTo>
                    <a:pt x="60960" y="60960"/>
                  </a:lnTo>
                  <a:lnTo>
                    <a:pt x="60960" y="0"/>
                  </a:lnTo>
                  <a:close/>
                </a:path>
              </a:pathLst>
            </a:custGeom>
            <a:solidFill>
              <a:srgbClr val="E97132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2" name="object 22" descr=""/>
            <p:cNvSpPr/>
            <p:nvPr/>
          </p:nvSpPr>
          <p:spPr>
            <a:xfrm>
              <a:off x="2597067" y="4228491"/>
              <a:ext cx="60960" cy="60960"/>
            </a:xfrm>
            <a:custGeom>
              <a:avLst/>
              <a:gdLst/>
              <a:ahLst/>
              <a:cxnLst/>
              <a:rect l="l" t="t" r="r" b="b"/>
              <a:pathLst>
                <a:path w="60960" h="60960">
                  <a:moveTo>
                    <a:pt x="0" y="0"/>
                  </a:moveTo>
                  <a:lnTo>
                    <a:pt x="60960" y="0"/>
                  </a:lnTo>
                  <a:lnTo>
                    <a:pt x="60960" y="60960"/>
                  </a:lnTo>
                  <a:lnTo>
                    <a:pt x="0" y="60960"/>
                  </a:lnTo>
                  <a:lnTo>
                    <a:pt x="0" y="0"/>
                  </a:lnTo>
                  <a:close/>
                </a:path>
              </a:pathLst>
            </a:custGeom>
            <a:ln w="9525">
              <a:solidFill>
                <a:srgbClr val="E97132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3" name="object 23" descr=""/>
            <p:cNvSpPr/>
            <p:nvPr/>
          </p:nvSpPr>
          <p:spPr>
            <a:xfrm>
              <a:off x="3288963" y="4243731"/>
              <a:ext cx="60960" cy="60960"/>
            </a:xfrm>
            <a:custGeom>
              <a:avLst/>
              <a:gdLst/>
              <a:ahLst/>
              <a:cxnLst/>
              <a:rect l="l" t="t" r="r" b="b"/>
              <a:pathLst>
                <a:path w="60960" h="60960">
                  <a:moveTo>
                    <a:pt x="60960" y="0"/>
                  </a:moveTo>
                  <a:lnTo>
                    <a:pt x="0" y="0"/>
                  </a:lnTo>
                  <a:lnTo>
                    <a:pt x="0" y="60959"/>
                  </a:lnTo>
                  <a:lnTo>
                    <a:pt x="60960" y="60959"/>
                  </a:lnTo>
                  <a:lnTo>
                    <a:pt x="60960" y="0"/>
                  </a:lnTo>
                  <a:close/>
                </a:path>
              </a:pathLst>
            </a:custGeom>
            <a:solidFill>
              <a:srgbClr val="E97132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4" name="object 24" descr=""/>
            <p:cNvSpPr/>
            <p:nvPr/>
          </p:nvSpPr>
          <p:spPr>
            <a:xfrm>
              <a:off x="3288963" y="4243731"/>
              <a:ext cx="60960" cy="60960"/>
            </a:xfrm>
            <a:custGeom>
              <a:avLst/>
              <a:gdLst/>
              <a:ahLst/>
              <a:cxnLst/>
              <a:rect l="l" t="t" r="r" b="b"/>
              <a:pathLst>
                <a:path w="60960" h="60960">
                  <a:moveTo>
                    <a:pt x="0" y="0"/>
                  </a:moveTo>
                  <a:lnTo>
                    <a:pt x="60960" y="0"/>
                  </a:lnTo>
                  <a:lnTo>
                    <a:pt x="60960" y="60960"/>
                  </a:lnTo>
                  <a:lnTo>
                    <a:pt x="0" y="60960"/>
                  </a:lnTo>
                  <a:lnTo>
                    <a:pt x="0" y="0"/>
                  </a:lnTo>
                  <a:close/>
                </a:path>
              </a:pathLst>
            </a:custGeom>
            <a:ln w="9525">
              <a:solidFill>
                <a:srgbClr val="E97132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5" name="object 25" descr=""/>
            <p:cNvSpPr/>
            <p:nvPr/>
          </p:nvSpPr>
          <p:spPr>
            <a:xfrm>
              <a:off x="3980859" y="4304691"/>
              <a:ext cx="60960" cy="60960"/>
            </a:xfrm>
            <a:custGeom>
              <a:avLst/>
              <a:gdLst/>
              <a:ahLst/>
              <a:cxnLst/>
              <a:rect l="l" t="t" r="r" b="b"/>
              <a:pathLst>
                <a:path w="60960" h="60960">
                  <a:moveTo>
                    <a:pt x="60960" y="0"/>
                  </a:moveTo>
                  <a:lnTo>
                    <a:pt x="0" y="0"/>
                  </a:lnTo>
                  <a:lnTo>
                    <a:pt x="0" y="60960"/>
                  </a:lnTo>
                  <a:lnTo>
                    <a:pt x="60960" y="60960"/>
                  </a:lnTo>
                  <a:lnTo>
                    <a:pt x="60960" y="0"/>
                  </a:lnTo>
                  <a:close/>
                </a:path>
              </a:pathLst>
            </a:custGeom>
            <a:solidFill>
              <a:srgbClr val="E97132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6" name="object 26" descr=""/>
            <p:cNvSpPr/>
            <p:nvPr/>
          </p:nvSpPr>
          <p:spPr>
            <a:xfrm>
              <a:off x="3980859" y="4304691"/>
              <a:ext cx="60960" cy="60960"/>
            </a:xfrm>
            <a:custGeom>
              <a:avLst/>
              <a:gdLst/>
              <a:ahLst/>
              <a:cxnLst/>
              <a:rect l="l" t="t" r="r" b="b"/>
              <a:pathLst>
                <a:path w="60960" h="60960">
                  <a:moveTo>
                    <a:pt x="0" y="0"/>
                  </a:moveTo>
                  <a:lnTo>
                    <a:pt x="60960" y="0"/>
                  </a:lnTo>
                  <a:lnTo>
                    <a:pt x="60960" y="60960"/>
                  </a:lnTo>
                  <a:lnTo>
                    <a:pt x="0" y="60960"/>
                  </a:lnTo>
                  <a:lnTo>
                    <a:pt x="0" y="0"/>
                  </a:lnTo>
                  <a:close/>
                </a:path>
              </a:pathLst>
            </a:custGeom>
            <a:ln w="9525">
              <a:solidFill>
                <a:srgbClr val="E97132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7" name="object 27" descr=""/>
            <p:cNvSpPr/>
            <p:nvPr/>
          </p:nvSpPr>
          <p:spPr>
            <a:xfrm>
              <a:off x="4669707" y="4289451"/>
              <a:ext cx="60960" cy="60960"/>
            </a:xfrm>
            <a:custGeom>
              <a:avLst/>
              <a:gdLst/>
              <a:ahLst/>
              <a:cxnLst/>
              <a:rect l="l" t="t" r="r" b="b"/>
              <a:pathLst>
                <a:path w="60960" h="60960">
                  <a:moveTo>
                    <a:pt x="60960" y="0"/>
                  </a:moveTo>
                  <a:lnTo>
                    <a:pt x="0" y="0"/>
                  </a:lnTo>
                  <a:lnTo>
                    <a:pt x="0" y="60960"/>
                  </a:lnTo>
                  <a:lnTo>
                    <a:pt x="60960" y="60960"/>
                  </a:lnTo>
                  <a:lnTo>
                    <a:pt x="60960" y="0"/>
                  </a:lnTo>
                  <a:close/>
                </a:path>
              </a:pathLst>
            </a:custGeom>
            <a:solidFill>
              <a:srgbClr val="E97132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8" name="object 28" descr=""/>
            <p:cNvSpPr/>
            <p:nvPr/>
          </p:nvSpPr>
          <p:spPr>
            <a:xfrm>
              <a:off x="4669707" y="4289451"/>
              <a:ext cx="60960" cy="60960"/>
            </a:xfrm>
            <a:custGeom>
              <a:avLst/>
              <a:gdLst/>
              <a:ahLst/>
              <a:cxnLst/>
              <a:rect l="l" t="t" r="r" b="b"/>
              <a:pathLst>
                <a:path w="60960" h="60960">
                  <a:moveTo>
                    <a:pt x="0" y="0"/>
                  </a:moveTo>
                  <a:lnTo>
                    <a:pt x="60960" y="0"/>
                  </a:lnTo>
                  <a:lnTo>
                    <a:pt x="60960" y="60960"/>
                  </a:lnTo>
                  <a:lnTo>
                    <a:pt x="0" y="60960"/>
                  </a:lnTo>
                  <a:lnTo>
                    <a:pt x="0" y="0"/>
                  </a:lnTo>
                  <a:close/>
                </a:path>
              </a:pathLst>
            </a:custGeom>
            <a:ln w="9525">
              <a:solidFill>
                <a:srgbClr val="E97132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9" name="object 29" descr=""/>
            <p:cNvSpPr/>
            <p:nvPr/>
          </p:nvSpPr>
          <p:spPr>
            <a:xfrm>
              <a:off x="5361603" y="4353459"/>
              <a:ext cx="60960" cy="60960"/>
            </a:xfrm>
            <a:custGeom>
              <a:avLst/>
              <a:gdLst/>
              <a:ahLst/>
              <a:cxnLst/>
              <a:rect l="l" t="t" r="r" b="b"/>
              <a:pathLst>
                <a:path w="60960" h="60960">
                  <a:moveTo>
                    <a:pt x="60960" y="0"/>
                  </a:moveTo>
                  <a:lnTo>
                    <a:pt x="0" y="0"/>
                  </a:lnTo>
                  <a:lnTo>
                    <a:pt x="0" y="60959"/>
                  </a:lnTo>
                  <a:lnTo>
                    <a:pt x="60960" y="60959"/>
                  </a:lnTo>
                  <a:lnTo>
                    <a:pt x="60960" y="0"/>
                  </a:lnTo>
                  <a:close/>
                </a:path>
              </a:pathLst>
            </a:custGeom>
            <a:solidFill>
              <a:srgbClr val="E97132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0" name="object 30" descr=""/>
            <p:cNvSpPr/>
            <p:nvPr/>
          </p:nvSpPr>
          <p:spPr>
            <a:xfrm>
              <a:off x="5361603" y="4353459"/>
              <a:ext cx="60960" cy="60960"/>
            </a:xfrm>
            <a:custGeom>
              <a:avLst/>
              <a:gdLst/>
              <a:ahLst/>
              <a:cxnLst/>
              <a:rect l="l" t="t" r="r" b="b"/>
              <a:pathLst>
                <a:path w="60960" h="60960">
                  <a:moveTo>
                    <a:pt x="0" y="0"/>
                  </a:moveTo>
                  <a:lnTo>
                    <a:pt x="60960" y="0"/>
                  </a:lnTo>
                  <a:lnTo>
                    <a:pt x="60960" y="60960"/>
                  </a:lnTo>
                  <a:lnTo>
                    <a:pt x="0" y="60960"/>
                  </a:lnTo>
                  <a:lnTo>
                    <a:pt x="0" y="0"/>
                  </a:lnTo>
                  <a:close/>
                </a:path>
              </a:pathLst>
            </a:custGeom>
            <a:ln w="9525">
              <a:solidFill>
                <a:srgbClr val="E97132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1" name="object 31" descr=""/>
            <p:cNvSpPr/>
            <p:nvPr/>
          </p:nvSpPr>
          <p:spPr>
            <a:xfrm>
              <a:off x="6050451" y="4347363"/>
              <a:ext cx="60960" cy="60960"/>
            </a:xfrm>
            <a:custGeom>
              <a:avLst/>
              <a:gdLst/>
              <a:ahLst/>
              <a:cxnLst/>
              <a:rect l="l" t="t" r="r" b="b"/>
              <a:pathLst>
                <a:path w="60960" h="60960">
                  <a:moveTo>
                    <a:pt x="60960" y="0"/>
                  </a:moveTo>
                  <a:lnTo>
                    <a:pt x="0" y="0"/>
                  </a:lnTo>
                  <a:lnTo>
                    <a:pt x="0" y="60960"/>
                  </a:lnTo>
                  <a:lnTo>
                    <a:pt x="60960" y="60960"/>
                  </a:lnTo>
                  <a:lnTo>
                    <a:pt x="60960" y="0"/>
                  </a:lnTo>
                  <a:close/>
                </a:path>
              </a:pathLst>
            </a:custGeom>
            <a:solidFill>
              <a:srgbClr val="E97132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2" name="object 32" descr=""/>
            <p:cNvSpPr/>
            <p:nvPr/>
          </p:nvSpPr>
          <p:spPr>
            <a:xfrm>
              <a:off x="6050451" y="4347363"/>
              <a:ext cx="60960" cy="60960"/>
            </a:xfrm>
            <a:custGeom>
              <a:avLst/>
              <a:gdLst/>
              <a:ahLst/>
              <a:cxnLst/>
              <a:rect l="l" t="t" r="r" b="b"/>
              <a:pathLst>
                <a:path w="60960" h="60960">
                  <a:moveTo>
                    <a:pt x="0" y="0"/>
                  </a:moveTo>
                  <a:lnTo>
                    <a:pt x="60960" y="0"/>
                  </a:lnTo>
                  <a:lnTo>
                    <a:pt x="60960" y="60960"/>
                  </a:lnTo>
                  <a:lnTo>
                    <a:pt x="0" y="60960"/>
                  </a:lnTo>
                  <a:lnTo>
                    <a:pt x="0" y="0"/>
                  </a:lnTo>
                  <a:close/>
                </a:path>
              </a:pathLst>
            </a:custGeom>
            <a:ln w="9525">
              <a:solidFill>
                <a:srgbClr val="E97132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3" name="object 33" descr=""/>
            <p:cNvSpPr/>
            <p:nvPr/>
          </p:nvSpPr>
          <p:spPr>
            <a:xfrm>
              <a:off x="6742347" y="4365651"/>
              <a:ext cx="60960" cy="60960"/>
            </a:xfrm>
            <a:custGeom>
              <a:avLst/>
              <a:gdLst/>
              <a:ahLst/>
              <a:cxnLst/>
              <a:rect l="l" t="t" r="r" b="b"/>
              <a:pathLst>
                <a:path w="60959" h="60960">
                  <a:moveTo>
                    <a:pt x="60959" y="0"/>
                  </a:moveTo>
                  <a:lnTo>
                    <a:pt x="0" y="0"/>
                  </a:lnTo>
                  <a:lnTo>
                    <a:pt x="0" y="60960"/>
                  </a:lnTo>
                  <a:lnTo>
                    <a:pt x="60959" y="60960"/>
                  </a:lnTo>
                  <a:lnTo>
                    <a:pt x="60959" y="0"/>
                  </a:lnTo>
                  <a:close/>
                </a:path>
              </a:pathLst>
            </a:custGeom>
            <a:solidFill>
              <a:srgbClr val="E97132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4" name="object 34" descr=""/>
            <p:cNvSpPr/>
            <p:nvPr/>
          </p:nvSpPr>
          <p:spPr>
            <a:xfrm>
              <a:off x="6742347" y="4365651"/>
              <a:ext cx="60960" cy="60960"/>
            </a:xfrm>
            <a:custGeom>
              <a:avLst/>
              <a:gdLst/>
              <a:ahLst/>
              <a:cxnLst/>
              <a:rect l="l" t="t" r="r" b="b"/>
              <a:pathLst>
                <a:path w="60959" h="60960">
                  <a:moveTo>
                    <a:pt x="0" y="0"/>
                  </a:moveTo>
                  <a:lnTo>
                    <a:pt x="60960" y="0"/>
                  </a:lnTo>
                  <a:lnTo>
                    <a:pt x="60960" y="60960"/>
                  </a:lnTo>
                  <a:lnTo>
                    <a:pt x="0" y="60960"/>
                  </a:lnTo>
                  <a:lnTo>
                    <a:pt x="0" y="0"/>
                  </a:lnTo>
                  <a:close/>
                </a:path>
              </a:pathLst>
            </a:custGeom>
            <a:ln w="9525">
              <a:solidFill>
                <a:srgbClr val="E97132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35" name="object 35" descr=""/>
          <p:cNvSpPr txBox="1"/>
          <p:nvPr/>
        </p:nvSpPr>
        <p:spPr>
          <a:xfrm>
            <a:off x="2530245" y="2942335"/>
            <a:ext cx="212725" cy="1625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dirty="0" sz="900" spc="-20">
                <a:solidFill>
                  <a:srgbClr val="404040"/>
                </a:solidFill>
                <a:latin typeface="Palatino Linotype"/>
                <a:cs typeface="Palatino Linotype"/>
              </a:rPr>
              <a:t>16,4</a:t>
            </a:r>
            <a:endParaRPr sz="900">
              <a:latin typeface="Palatino Linotype"/>
              <a:cs typeface="Palatino Linotype"/>
            </a:endParaRPr>
          </a:p>
        </p:txBody>
      </p:sp>
      <p:sp>
        <p:nvSpPr>
          <p:cNvPr id="36" name="object 36" descr=""/>
          <p:cNvSpPr txBox="1"/>
          <p:nvPr/>
        </p:nvSpPr>
        <p:spPr>
          <a:xfrm>
            <a:off x="3220811" y="3067303"/>
            <a:ext cx="212725" cy="1625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dirty="0" sz="900" spc="-20">
                <a:solidFill>
                  <a:srgbClr val="404040"/>
                </a:solidFill>
                <a:latin typeface="Palatino Linotype"/>
                <a:cs typeface="Palatino Linotype"/>
              </a:rPr>
              <a:t>15,6</a:t>
            </a:r>
            <a:endParaRPr sz="900">
              <a:latin typeface="Palatino Linotype"/>
              <a:cs typeface="Palatino Linotype"/>
            </a:endParaRPr>
          </a:p>
        </p:txBody>
      </p:sp>
      <p:sp>
        <p:nvSpPr>
          <p:cNvPr id="37" name="object 37" descr=""/>
          <p:cNvSpPr txBox="1"/>
          <p:nvPr/>
        </p:nvSpPr>
        <p:spPr>
          <a:xfrm>
            <a:off x="3911377" y="3128264"/>
            <a:ext cx="212725" cy="1625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dirty="0" sz="900" spc="-20">
                <a:solidFill>
                  <a:srgbClr val="404040"/>
                </a:solidFill>
                <a:latin typeface="Palatino Linotype"/>
                <a:cs typeface="Palatino Linotype"/>
              </a:rPr>
              <a:t>15,2</a:t>
            </a:r>
            <a:endParaRPr sz="900">
              <a:latin typeface="Palatino Linotype"/>
              <a:cs typeface="Palatino Linotype"/>
            </a:endParaRPr>
          </a:p>
        </p:txBody>
      </p:sp>
      <p:sp>
        <p:nvSpPr>
          <p:cNvPr id="38" name="object 38" descr=""/>
          <p:cNvSpPr txBox="1"/>
          <p:nvPr/>
        </p:nvSpPr>
        <p:spPr>
          <a:xfrm>
            <a:off x="4601943" y="3097784"/>
            <a:ext cx="212725" cy="1625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dirty="0" sz="900" spc="-20">
                <a:solidFill>
                  <a:srgbClr val="404040"/>
                </a:solidFill>
                <a:latin typeface="Palatino Linotype"/>
                <a:cs typeface="Palatino Linotype"/>
              </a:rPr>
              <a:t>15,4</a:t>
            </a:r>
            <a:endParaRPr sz="900">
              <a:latin typeface="Palatino Linotype"/>
              <a:cs typeface="Palatino Linotype"/>
            </a:endParaRPr>
          </a:p>
        </p:txBody>
      </p:sp>
      <p:sp>
        <p:nvSpPr>
          <p:cNvPr id="39" name="object 39" descr=""/>
          <p:cNvSpPr txBox="1"/>
          <p:nvPr/>
        </p:nvSpPr>
        <p:spPr>
          <a:xfrm>
            <a:off x="5292510" y="3317240"/>
            <a:ext cx="212725" cy="1625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dirty="0" sz="900" spc="-20">
                <a:solidFill>
                  <a:srgbClr val="404040"/>
                </a:solidFill>
                <a:latin typeface="Palatino Linotype"/>
                <a:cs typeface="Palatino Linotype"/>
              </a:rPr>
              <a:t>14,0</a:t>
            </a:r>
            <a:endParaRPr sz="900">
              <a:latin typeface="Palatino Linotype"/>
              <a:cs typeface="Palatino Linotype"/>
            </a:endParaRPr>
          </a:p>
        </p:txBody>
      </p:sp>
      <p:sp>
        <p:nvSpPr>
          <p:cNvPr id="40" name="object 40" descr=""/>
          <p:cNvSpPr txBox="1"/>
          <p:nvPr/>
        </p:nvSpPr>
        <p:spPr>
          <a:xfrm>
            <a:off x="5983076" y="3237991"/>
            <a:ext cx="212725" cy="1625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dirty="0" sz="900" spc="-20">
                <a:solidFill>
                  <a:srgbClr val="404040"/>
                </a:solidFill>
                <a:latin typeface="Palatino Linotype"/>
                <a:cs typeface="Palatino Linotype"/>
              </a:rPr>
              <a:t>14,5</a:t>
            </a:r>
            <a:endParaRPr sz="900">
              <a:latin typeface="Palatino Linotype"/>
              <a:cs typeface="Palatino Linotype"/>
            </a:endParaRPr>
          </a:p>
        </p:txBody>
      </p:sp>
      <p:sp>
        <p:nvSpPr>
          <p:cNvPr id="41" name="object 41" descr=""/>
          <p:cNvSpPr txBox="1"/>
          <p:nvPr/>
        </p:nvSpPr>
        <p:spPr>
          <a:xfrm>
            <a:off x="6673641" y="3085591"/>
            <a:ext cx="212725" cy="1625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dirty="0" sz="900" spc="-20">
                <a:solidFill>
                  <a:srgbClr val="404040"/>
                </a:solidFill>
                <a:latin typeface="Palatino Linotype"/>
                <a:cs typeface="Palatino Linotype"/>
              </a:rPr>
              <a:t>15,5</a:t>
            </a:r>
            <a:endParaRPr sz="900">
              <a:latin typeface="Palatino Linotype"/>
              <a:cs typeface="Palatino Linotype"/>
            </a:endParaRPr>
          </a:p>
        </p:txBody>
      </p:sp>
      <p:sp>
        <p:nvSpPr>
          <p:cNvPr id="42" name="object 42" descr=""/>
          <p:cNvSpPr txBox="1"/>
          <p:nvPr/>
        </p:nvSpPr>
        <p:spPr>
          <a:xfrm>
            <a:off x="2558820" y="4003040"/>
            <a:ext cx="155575" cy="1625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dirty="0" sz="900" spc="-25">
                <a:solidFill>
                  <a:srgbClr val="404040"/>
                </a:solidFill>
                <a:latin typeface="Palatino Linotype"/>
                <a:cs typeface="Palatino Linotype"/>
              </a:rPr>
              <a:t>9,6</a:t>
            </a:r>
            <a:endParaRPr sz="900">
              <a:latin typeface="Palatino Linotype"/>
              <a:cs typeface="Palatino Linotype"/>
            </a:endParaRPr>
          </a:p>
        </p:txBody>
      </p:sp>
      <p:sp>
        <p:nvSpPr>
          <p:cNvPr id="43" name="object 43" descr=""/>
          <p:cNvSpPr txBox="1"/>
          <p:nvPr/>
        </p:nvSpPr>
        <p:spPr>
          <a:xfrm>
            <a:off x="3249386" y="4018279"/>
            <a:ext cx="155575" cy="1625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dirty="0" sz="900" spc="-25">
                <a:solidFill>
                  <a:srgbClr val="404040"/>
                </a:solidFill>
                <a:latin typeface="Palatino Linotype"/>
                <a:cs typeface="Palatino Linotype"/>
              </a:rPr>
              <a:t>9,5</a:t>
            </a:r>
            <a:endParaRPr sz="900">
              <a:latin typeface="Palatino Linotype"/>
              <a:cs typeface="Palatino Linotype"/>
            </a:endParaRPr>
          </a:p>
        </p:txBody>
      </p:sp>
      <p:sp>
        <p:nvSpPr>
          <p:cNvPr id="44" name="object 44" descr=""/>
          <p:cNvSpPr txBox="1"/>
          <p:nvPr/>
        </p:nvSpPr>
        <p:spPr>
          <a:xfrm>
            <a:off x="3939952" y="4082288"/>
            <a:ext cx="155575" cy="1625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dirty="0" sz="900" spc="-25">
                <a:solidFill>
                  <a:srgbClr val="404040"/>
                </a:solidFill>
                <a:latin typeface="Palatino Linotype"/>
                <a:cs typeface="Palatino Linotype"/>
              </a:rPr>
              <a:t>9,1</a:t>
            </a:r>
            <a:endParaRPr sz="900">
              <a:latin typeface="Palatino Linotype"/>
              <a:cs typeface="Palatino Linotype"/>
            </a:endParaRPr>
          </a:p>
        </p:txBody>
      </p:sp>
      <p:sp>
        <p:nvSpPr>
          <p:cNvPr id="45" name="object 45" descr=""/>
          <p:cNvSpPr txBox="1"/>
          <p:nvPr/>
        </p:nvSpPr>
        <p:spPr>
          <a:xfrm>
            <a:off x="4630518" y="4064000"/>
            <a:ext cx="155575" cy="1625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dirty="0" sz="900" spc="-25">
                <a:solidFill>
                  <a:srgbClr val="404040"/>
                </a:solidFill>
                <a:latin typeface="Palatino Linotype"/>
                <a:cs typeface="Palatino Linotype"/>
              </a:rPr>
              <a:t>9,2</a:t>
            </a:r>
            <a:endParaRPr sz="900">
              <a:latin typeface="Palatino Linotype"/>
              <a:cs typeface="Palatino Linotype"/>
            </a:endParaRPr>
          </a:p>
        </p:txBody>
      </p:sp>
      <p:sp>
        <p:nvSpPr>
          <p:cNvPr id="46" name="object 46" descr=""/>
          <p:cNvSpPr txBox="1"/>
          <p:nvPr/>
        </p:nvSpPr>
        <p:spPr>
          <a:xfrm>
            <a:off x="5321085" y="4128007"/>
            <a:ext cx="155575" cy="1625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dirty="0" sz="900" spc="-25">
                <a:solidFill>
                  <a:srgbClr val="404040"/>
                </a:solidFill>
                <a:latin typeface="Palatino Linotype"/>
                <a:cs typeface="Palatino Linotype"/>
              </a:rPr>
              <a:t>8,8</a:t>
            </a:r>
            <a:endParaRPr sz="900">
              <a:latin typeface="Palatino Linotype"/>
              <a:cs typeface="Palatino Linotype"/>
            </a:endParaRPr>
          </a:p>
        </p:txBody>
      </p:sp>
      <p:sp>
        <p:nvSpPr>
          <p:cNvPr id="47" name="object 47" descr=""/>
          <p:cNvSpPr txBox="1"/>
          <p:nvPr/>
        </p:nvSpPr>
        <p:spPr>
          <a:xfrm>
            <a:off x="6011651" y="4121911"/>
            <a:ext cx="155575" cy="1625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dirty="0" sz="900" spc="-25">
                <a:solidFill>
                  <a:srgbClr val="404040"/>
                </a:solidFill>
                <a:latin typeface="Palatino Linotype"/>
                <a:cs typeface="Palatino Linotype"/>
              </a:rPr>
              <a:t>8,8</a:t>
            </a:r>
            <a:endParaRPr sz="900">
              <a:latin typeface="Palatino Linotype"/>
              <a:cs typeface="Palatino Linotype"/>
            </a:endParaRPr>
          </a:p>
        </p:txBody>
      </p:sp>
      <p:sp>
        <p:nvSpPr>
          <p:cNvPr id="48" name="object 48" descr=""/>
          <p:cNvSpPr txBox="1"/>
          <p:nvPr/>
        </p:nvSpPr>
        <p:spPr>
          <a:xfrm>
            <a:off x="6702216" y="4140200"/>
            <a:ext cx="155575" cy="1625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dirty="0" sz="900" spc="-25">
                <a:solidFill>
                  <a:srgbClr val="404040"/>
                </a:solidFill>
                <a:latin typeface="Palatino Linotype"/>
                <a:cs typeface="Palatino Linotype"/>
              </a:rPr>
              <a:t>8,7</a:t>
            </a:r>
            <a:endParaRPr sz="900">
              <a:latin typeface="Palatino Linotype"/>
              <a:cs typeface="Palatino Linotype"/>
            </a:endParaRPr>
          </a:p>
        </p:txBody>
      </p:sp>
      <p:sp>
        <p:nvSpPr>
          <p:cNvPr id="49" name="object 49" descr=""/>
          <p:cNvSpPr txBox="1"/>
          <p:nvPr/>
        </p:nvSpPr>
        <p:spPr>
          <a:xfrm>
            <a:off x="2025059" y="4408423"/>
            <a:ext cx="159385" cy="14122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dirty="0" sz="900" spc="-25">
                <a:solidFill>
                  <a:srgbClr val="595959"/>
                </a:solidFill>
                <a:latin typeface="Palatino Linotype"/>
                <a:cs typeface="Palatino Linotype"/>
              </a:rPr>
              <a:t>8,0</a:t>
            </a:r>
            <a:endParaRPr sz="900">
              <a:latin typeface="Palatino Linotype"/>
              <a:cs typeface="Palatino Linotype"/>
            </a:endParaRPr>
          </a:p>
          <a:p>
            <a:pPr>
              <a:lnSpc>
                <a:spcPct val="100000"/>
              </a:lnSpc>
              <a:spcBef>
                <a:spcPts val="175"/>
              </a:spcBef>
            </a:pPr>
            <a:endParaRPr sz="900">
              <a:latin typeface="Palatino Linotype"/>
              <a:cs typeface="Palatino Linotype"/>
            </a:endParaRPr>
          </a:p>
          <a:p>
            <a:pPr>
              <a:lnSpc>
                <a:spcPct val="100000"/>
              </a:lnSpc>
            </a:pPr>
            <a:r>
              <a:rPr dirty="0" sz="900" spc="-25">
                <a:solidFill>
                  <a:srgbClr val="595959"/>
                </a:solidFill>
                <a:latin typeface="Palatino Linotype"/>
                <a:cs typeface="Palatino Linotype"/>
              </a:rPr>
              <a:t>6,0</a:t>
            </a:r>
            <a:endParaRPr sz="900">
              <a:latin typeface="Palatino Linotype"/>
              <a:cs typeface="Palatino Linotype"/>
            </a:endParaRPr>
          </a:p>
          <a:p>
            <a:pPr>
              <a:lnSpc>
                <a:spcPct val="100000"/>
              </a:lnSpc>
              <a:spcBef>
                <a:spcPts val="155"/>
              </a:spcBef>
            </a:pPr>
            <a:endParaRPr sz="900">
              <a:latin typeface="Palatino Linotype"/>
              <a:cs typeface="Palatino Linotype"/>
            </a:endParaRPr>
          </a:p>
          <a:p>
            <a:pPr>
              <a:lnSpc>
                <a:spcPct val="100000"/>
              </a:lnSpc>
            </a:pPr>
            <a:r>
              <a:rPr dirty="0" sz="900" spc="-25">
                <a:solidFill>
                  <a:srgbClr val="595959"/>
                </a:solidFill>
                <a:latin typeface="Palatino Linotype"/>
                <a:cs typeface="Palatino Linotype"/>
              </a:rPr>
              <a:t>4,0</a:t>
            </a:r>
            <a:endParaRPr sz="900">
              <a:latin typeface="Palatino Linotype"/>
              <a:cs typeface="Palatino Linotype"/>
            </a:endParaRPr>
          </a:p>
          <a:p>
            <a:pPr>
              <a:lnSpc>
                <a:spcPct val="100000"/>
              </a:lnSpc>
              <a:spcBef>
                <a:spcPts val="175"/>
              </a:spcBef>
            </a:pPr>
            <a:endParaRPr sz="900">
              <a:latin typeface="Palatino Linotype"/>
              <a:cs typeface="Palatino Linotype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r>
              <a:rPr dirty="0" sz="900" spc="-25">
                <a:solidFill>
                  <a:srgbClr val="595959"/>
                </a:solidFill>
                <a:latin typeface="Palatino Linotype"/>
                <a:cs typeface="Palatino Linotype"/>
              </a:rPr>
              <a:t>2,0</a:t>
            </a:r>
            <a:endParaRPr sz="900">
              <a:latin typeface="Palatino Linotype"/>
              <a:cs typeface="Palatino Linotype"/>
            </a:endParaRPr>
          </a:p>
          <a:p>
            <a:pPr>
              <a:lnSpc>
                <a:spcPct val="100000"/>
              </a:lnSpc>
              <a:spcBef>
                <a:spcPts val="150"/>
              </a:spcBef>
            </a:pPr>
            <a:endParaRPr sz="900">
              <a:latin typeface="Palatino Linotype"/>
              <a:cs typeface="Palatino Linotype"/>
            </a:endParaRPr>
          </a:p>
          <a:p>
            <a:pPr>
              <a:lnSpc>
                <a:spcPct val="100000"/>
              </a:lnSpc>
            </a:pPr>
            <a:r>
              <a:rPr dirty="0" sz="900" spc="-25">
                <a:solidFill>
                  <a:srgbClr val="595959"/>
                </a:solidFill>
                <a:latin typeface="Palatino Linotype"/>
                <a:cs typeface="Palatino Linotype"/>
              </a:rPr>
              <a:t>0,0</a:t>
            </a:r>
            <a:endParaRPr sz="900">
              <a:latin typeface="Palatino Linotype"/>
              <a:cs typeface="Palatino Linotype"/>
            </a:endParaRPr>
          </a:p>
        </p:txBody>
      </p:sp>
      <p:sp>
        <p:nvSpPr>
          <p:cNvPr id="50" name="object 50" descr=""/>
          <p:cNvSpPr txBox="1"/>
          <p:nvPr/>
        </p:nvSpPr>
        <p:spPr>
          <a:xfrm>
            <a:off x="1967909" y="3472688"/>
            <a:ext cx="210185" cy="7874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dirty="0" sz="900" spc="-20">
                <a:solidFill>
                  <a:srgbClr val="595959"/>
                </a:solidFill>
                <a:latin typeface="Palatino Linotype"/>
                <a:cs typeface="Palatino Linotype"/>
              </a:rPr>
              <a:t>14,0</a:t>
            </a:r>
            <a:endParaRPr sz="900">
              <a:latin typeface="Palatino Linotype"/>
              <a:cs typeface="Palatino Linotype"/>
            </a:endParaRPr>
          </a:p>
          <a:p>
            <a:pPr>
              <a:lnSpc>
                <a:spcPct val="100000"/>
              </a:lnSpc>
              <a:spcBef>
                <a:spcPts val="150"/>
              </a:spcBef>
            </a:pPr>
            <a:endParaRPr sz="900">
              <a:latin typeface="Palatino Linotype"/>
              <a:cs typeface="Palatino Linotype"/>
            </a:endParaRPr>
          </a:p>
          <a:p>
            <a:pPr>
              <a:lnSpc>
                <a:spcPct val="100000"/>
              </a:lnSpc>
            </a:pPr>
            <a:r>
              <a:rPr dirty="0" sz="900" spc="-20">
                <a:solidFill>
                  <a:srgbClr val="595959"/>
                </a:solidFill>
                <a:latin typeface="Palatino Linotype"/>
                <a:cs typeface="Palatino Linotype"/>
              </a:rPr>
              <a:t>12,0</a:t>
            </a:r>
            <a:endParaRPr sz="900">
              <a:latin typeface="Palatino Linotype"/>
              <a:cs typeface="Palatino Linotype"/>
            </a:endParaRPr>
          </a:p>
          <a:p>
            <a:pPr>
              <a:lnSpc>
                <a:spcPct val="100000"/>
              </a:lnSpc>
              <a:spcBef>
                <a:spcPts val="180"/>
              </a:spcBef>
            </a:pPr>
            <a:endParaRPr sz="900">
              <a:latin typeface="Palatino Linotype"/>
              <a:cs typeface="Palatino Linotype"/>
            </a:endParaRPr>
          </a:p>
          <a:p>
            <a:pPr>
              <a:lnSpc>
                <a:spcPct val="100000"/>
              </a:lnSpc>
            </a:pPr>
            <a:r>
              <a:rPr dirty="0" sz="900" spc="-20">
                <a:solidFill>
                  <a:srgbClr val="595959"/>
                </a:solidFill>
                <a:latin typeface="Palatino Linotype"/>
                <a:cs typeface="Palatino Linotype"/>
              </a:rPr>
              <a:t>10,0</a:t>
            </a:r>
            <a:endParaRPr sz="900">
              <a:latin typeface="Palatino Linotype"/>
              <a:cs typeface="Palatino Linotype"/>
            </a:endParaRPr>
          </a:p>
        </p:txBody>
      </p:sp>
      <p:sp>
        <p:nvSpPr>
          <p:cNvPr id="51" name="object 51" descr=""/>
          <p:cNvSpPr txBox="1"/>
          <p:nvPr/>
        </p:nvSpPr>
        <p:spPr>
          <a:xfrm>
            <a:off x="1967909" y="3158744"/>
            <a:ext cx="210185" cy="1625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dirty="0" sz="900" spc="-20">
                <a:solidFill>
                  <a:srgbClr val="595959"/>
                </a:solidFill>
                <a:latin typeface="Palatino Linotype"/>
                <a:cs typeface="Palatino Linotype"/>
              </a:rPr>
              <a:t>16,0</a:t>
            </a:r>
            <a:endParaRPr sz="900">
              <a:latin typeface="Palatino Linotype"/>
              <a:cs typeface="Palatino Linotype"/>
            </a:endParaRPr>
          </a:p>
        </p:txBody>
      </p:sp>
      <p:sp>
        <p:nvSpPr>
          <p:cNvPr id="52" name="object 52" descr=""/>
          <p:cNvSpPr txBox="1"/>
          <p:nvPr/>
        </p:nvSpPr>
        <p:spPr>
          <a:xfrm>
            <a:off x="1967909" y="2847847"/>
            <a:ext cx="210185" cy="1625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dirty="0" sz="900" spc="-20">
                <a:solidFill>
                  <a:srgbClr val="595959"/>
                </a:solidFill>
                <a:latin typeface="Palatino Linotype"/>
                <a:cs typeface="Palatino Linotype"/>
              </a:rPr>
              <a:t>18,0</a:t>
            </a:r>
            <a:endParaRPr sz="900">
              <a:latin typeface="Palatino Linotype"/>
              <a:cs typeface="Palatino Linotype"/>
            </a:endParaRPr>
          </a:p>
        </p:txBody>
      </p:sp>
      <p:grpSp>
        <p:nvGrpSpPr>
          <p:cNvPr id="53" name="object 53" descr=""/>
          <p:cNvGrpSpPr/>
          <p:nvPr/>
        </p:nvGrpSpPr>
        <p:grpSpPr>
          <a:xfrm>
            <a:off x="2353975" y="6155245"/>
            <a:ext cx="272415" cy="70485"/>
            <a:chOff x="2353975" y="6155245"/>
            <a:chExt cx="272415" cy="70485"/>
          </a:xfrm>
        </p:grpSpPr>
        <p:sp>
          <p:nvSpPr>
            <p:cNvPr id="54" name="object 54" descr=""/>
            <p:cNvSpPr/>
            <p:nvPr/>
          </p:nvSpPr>
          <p:spPr>
            <a:xfrm>
              <a:off x="2368263" y="6188770"/>
              <a:ext cx="243840" cy="0"/>
            </a:xfrm>
            <a:custGeom>
              <a:avLst/>
              <a:gdLst/>
              <a:ahLst/>
              <a:cxnLst/>
              <a:rect l="l" t="t" r="r" b="b"/>
              <a:pathLst>
                <a:path w="243839" h="0">
                  <a:moveTo>
                    <a:pt x="0" y="0"/>
                  </a:moveTo>
                  <a:lnTo>
                    <a:pt x="243840" y="1"/>
                  </a:lnTo>
                </a:path>
              </a:pathLst>
            </a:custGeom>
            <a:ln w="28575">
              <a:solidFill>
                <a:srgbClr val="156082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5" name="object 55" descr=""/>
            <p:cNvSpPr/>
            <p:nvPr/>
          </p:nvSpPr>
          <p:spPr>
            <a:xfrm>
              <a:off x="2459736" y="6160007"/>
              <a:ext cx="60960" cy="60960"/>
            </a:xfrm>
            <a:custGeom>
              <a:avLst/>
              <a:gdLst/>
              <a:ahLst/>
              <a:cxnLst/>
              <a:rect l="l" t="t" r="r" b="b"/>
              <a:pathLst>
                <a:path w="60960" h="60960">
                  <a:moveTo>
                    <a:pt x="60960" y="0"/>
                  </a:moveTo>
                  <a:lnTo>
                    <a:pt x="0" y="0"/>
                  </a:lnTo>
                  <a:lnTo>
                    <a:pt x="0" y="60960"/>
                  </a:lnTo>
                  <a:lnTo>
                    <a:pt x="60960" y="60960"/>
                  </a:lnTo>
                  <a:lnTo>
                    <a:pt x="60960" y="0"/>
                  </a:lnTo>
                  <a:close/>
                </a:path>
              </a:pathLst>
            </a:custGeom>
            <a:solidFill>
              <a:srgbClr val="156082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6" name="object 56" descr=""/>
            <p:cNvSpPr/>
            <p:nvPr/>
          </p:nvSpPr>
          <p:spPr>
            <a:xfrm>
              <a:off x="2459736" y="6160007"/>
              <a:ext cx="60960" cy="60960"/>
            </a:xfrm>
            <a:custGeom>
              <a:avLst/>
              <a:gdLst/>
              <a:ahLst/>
              <a:cxnLst/>
              <a:rect l="l" t="t" r="r" b="b"/>
              <a:pathLst>
                <a:path w="60960" h="60960">
                  <a:moveTo>
                    <a:pt x="0" y="0"/>
                  </a:moveTo>
                  <a:lnTo>
                    <a:pt x="60960" y="0"/>
                  </a:lnTo>
                  <a:lnTo>
                    <a:pt x="60960" y="60960"/>
                  </a:lnTo>
                  <a:lnTo>
                    <a:pt x="0" y="60960"/>
                  </a:lnTo>
                  <a:lnTo>
                    <a:pt x="0" y="0"/>
                  </a:lnTo>
                  <a:close/>
                </a:path>
              </a:pathLst>
            </a:custGeom>
            <a:ln w="9525">
              <a:solidFill>
                <a:srgbClr val="156082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57" name="object 57" descr=""/>
          <p:cNvSpPr txBox="1"/>
          <p:nvPr/>
        </p:nvSpPr>
        <p:spPr>
          <a:xfrm>
            <a:off x="2515958" y="5825744"/>
            <a:ext cx="2329815" cy="42799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r" marR="8890">
              <a:lnSpc>
                <a:spcPct val="100000"/>
              </a:lnSpc>
              <a:spcBef>
                <a:spcPts val="100"/>
              </a:spcBef>
              <a:tabLst>
                <a:tab pos="690245" algn="l"/>
                <a:tab pos="1380490" algn="l"/>
                <a:tab pos="2071370" algn="l"/>
              </a:tabLst>
            </a:pPr>
            <a:r>
              <a:rPr dirty="0" sz="900" spc="-20">
                <a:solidFill>
                  <a:srgbClr val="595959"/>
                </a:solidFill>
                <a:latin typeface="Palatino Linotype"/>
                <a:cs typeface="Palatino Linotype"/>
              </a:rPr>
              <a:t>2016</a:t>
            </a:r>
            <a:r>
              <a:rPr dirty="0" sz="900">
                <a:solidFill>
                  <a:srgbClr val="595959"/>
                </a:solidFill>
                <a:latin typeface="Palatino Linotype"/>
                <a:cs typeface="Palatino Linotype"/>
              </a:rPr>
              <a:t>	</a:t>
            </a:r>
            <a:r>
              <a:rPr dirty="0" sz="900" spc="-20">
                <a:solidFill>
                  <a:srgbClr val="595959"/>
                </a:solidFill>
                <a:latin typeface="Palatino Linotype"/>
                <a:cs typeface="Palatino Linotype"/>
              </a:rPr>
              <a:t>2017</a:t>
            </a:r>
            <a:r>
              <a:rPr dirty="0" sz="900">
                <a:solidFill>
                  <a:srgbClr val="595959"/>
                </a:solidFill>
                <a:latin typeface="Palatino Linotype"/>
                <a:cs typeface="Palatino Linotype"/>
              </a:rPr>
              <a:t>	</a:t>
            </a:r>
            <a:r>
              <a:rPr dirty="0" sz="900" spc="-20">
                <a:solidFill>
                  <a:srgbClr val="595959"/>
                </a:solidFill>
                <a:latin typeface="Palatino Linotype"/>
                <a:cs typeface="Palatino Linotype"/>
              </a:rPr>
              <a:t>2018</a:t>
            </a:r>
            <a:r>
              <a:rPr dirty="0" sz="900">
                <a:solidFill>
                  <a:srgbClr val="595959"/>
                </a:solidFill>
                <a:latin typeface="Palatino Linotype"/>
                <a:cs typeface="Palatino Linotype"/>
              </a:rPr>
              <a:t>	</a:t>
            </a:r>
            <a:r>
              <a:rPr dirty="0" sz="900" spc="-20">
                <a:solidFill>
                  <a:srgbClr val="595959"/>
                </a:solidFill>
                <a:latin typeface="Palatino Linotype"/>
                <a:cs typeface="Palatino Linotype"/>
              </a:rPr>
              <a:t>2019</a:t>
            </a:r>
            <a:endParaRPr sz="900">
              <a:latin typeface="Palatino Linotype"/>
              <a:cs typeface="Palatino Linotype"/>
            </a:endParaRPr>
          </a:p>
          <a:p>
            <a:pPr algn="r" marR="5080">
              <a:lnSpc>
                <a:spcPct val="100000"/>
              </a:lnSpc>
              <a:spcBef>
                <a:spcPts val="1005"/>
              </a:spcBef>
            </a:pPr>
            <a:r>
              <a:rPr dirty="0" sz="900">
                <a:solidFill>
                  <a:srgbClr val="595959"/>
                </a:solidFill>
                <a:latin typeface="Palatino Linotype"/>
                <a:cs typeface="Palatino Linotype"/>
              </a:rPr>
              <a:t>Taxa</a:t>
            </a:r>
            <a:r>
              <a:rPr dirty="0" sz="900" spc="-70">
                <a:solidFill>
                  <a:srgbClr val="595959"/>
                </a:solidFill>
                <a:latin typeface="Palatino Linotype"/>
                <a:cs typeface="Palatino Linotype"/>
              </a:rPr>
              <a:t> </a:t>
            </a:r>
            <a:r>
              <a:rPr dirty="0" sz="900">
                <a:solidFill>
                  <a:srgbClr val="595959"/>
                </a:solidFill>
                <a:latin typeface="Palatino Linotype"/>
                <a:cs typeface="Palatino Linotype"/>
              </a:rPr>
              <a:t>de</a:t>
            </a:r>
            <a:r>
              <a:rPr dirty="0" sz="900" spc="-40">
                <a:solidFill>
                  <a:srgbClr val="595959"/>
                </a:solidFill>
                <a:latin typeface="Palatino Linotype"/>
                <a:cs typeface="Palatino Linotype"/>
              </a:rPr>
              <a:t> </a:t>
            </a:r>
            <a:r>
              <a:rPr dirty="0" sz="900">
                <a:solidFill>
                  <a:srgbClr val="595959"/>
                </a:solidFill>
                <a:latin typeface="Palatino Linotype"/>
                <a:cs typeface="Palatino Linotype"/>
              </a:rPr>
              <a:t>mortalidade</a:t>
            </a:r>
            <a:r>
              <a:rPr dirty="0" sz="900" spc="65">
                <a:solidFill>
                  <a:srgbClr val="595959"/>
                </a:solidFill>
                <a:latin typeface="Palatino Linotype"/>
                <a:cs typeface="Palatino Linotype"/>
              </a:rPr>
              <a:t> </a:t>
            </a:r>
            <a:r>
              <a:rPr dirty="0" sz="900" spc="-10">
                <a:solidFill>
                  <a:srgbClr val="595959"/>
                </a:solidFill>
                <a:latin typeface="Palatino Linotype"/>
                <a:cs typeface="Palatino Linotype"/>
              </a:rPr>
              <a:t>em</a:t>
            </a:r>
            <a:r>
              <a:rPr dirty="0" sz="900" spc="-5">
                <a:solidFill>
                  <a:srgbClr val="595959"/>
                </a:solidFill>
                <a:latin typeface="Palatino Linotype"/>
                <a:cs typeface="Palatino Linotype"/>
              </a:rPr>
              <a:t> </a:t>
            </a:r>
            <a:r>
              <a:rPr dirty="0" sz="900" spc="-10">
                <a:solidFill>
                  <a:srgbClr val="595959"/>
                </a:solidFill>
                <a:latin typeface="Palatino Linotype"/>
                <a:cs typeface="Palatino Linotype"/>
              </a:rPr>
              <a:t>menores</a:t>
            </a:r>
            <a:r>
              <a:rPr dirty="0" sz="900" spc="10">
                <a:solidFill>
                  <a:srgbClr val="595959"/>
                </a:solidFill>
                <a:latin typeface="Palatino Linotype"/>
                <a:cs typeface="Palatino Linotype"/>
              </a:rPr>
              <a:t> </a:t>
            </a:r>
            <a:r>
              <a:rPr dirty="0" sz="900">
                <a:solidFill>
                  <a:srgbClr val="595959"/>
                </a:solidFill>
                <a:latin typeface="Palatino Linotype"/>
                <a:cs typeface="Palatino Linotype"/>
              </a:rPr>
              <a:t>de</a:t>
            </a:r>
            <a:r>
              <a:rPr dirty="0" sz="900" spc="65">
                <a:solidFill>
                  <a:srgbClr val="595959"/>
                </a:solidFill>
                <a:latin typeface="Palatino Linotype"/>
                <a:cs typeface="Palatino Linotype"/>
              </a:rPr>
              <a:t> </a:t>
            </a:r>
            <a:r>
              <a:rPr dirty="0" sz="900">
                <a:solidFill>
                  <a:srgbClr val="595959"/>
                </a:solidFill>
                <a:latin typeface="Palatino Linotype"/>
                <a:cs typeface="Palatino Linotype"/>
              </a:rPr>
              <a:t>5</a:t>
            </a:r>
            <a:r>
              <a:rPr dirty="0" sz="900" spc="-65">
                <a:solidFill>
                  <a:srgbClr val="595959"/>
                </a:solidFill>
                <a:latin typeface="Palatino Linotype"/>
                <a:cs typeface="Palatino Linotype"/>
              </a:rPr>
              <a:t> </a:t>
            </a:r>
            <a:r>
              <a:rPr dirty="0" sz="900" spc="-20">
                <a:solidFill>
                  <a:srgbClr val="595959"/>
                </a:solidFill>
                <a:latin typeface="Palatino Linotype"/>
                <a:cs typeface="Palatino Linotype"/>
              </a:rPr>
              <a:t>anos</a:t>
            </a:r>
            <a:endParaRPr sz="900">
              <a:latin typeface="Palatino Linotype"/>
              <a:cs typeface="Palatino Linotype"/>
            </a:endParaRPr>
          </a:p>
        </p:txBody>
      </p:sp>
      <p:grpSp>
        <p:nvGrpSpPr>
          <p:cNvPr id="58" name="object 58" descr=""/>
          <p:cNvGrpSpPr/>
          <p:nvPr/>
        </p:nvGrpSpPr>
        <p:grpSpPr>
          <a:xfrm>
            <a:off x="5026877" y="6155245"/>
            <a:ext cx="272415" cy="70485"/>
            <a:chOff x="5026877" y="6155245"/>
            <a:chExt cx="272415" cy="70485"/>
          </a:xfrm>
        </p:grpSpPr>
        <p:sp>
          <p:nvSpPr>
            <p:cNvPr id="59" name="object 59" descr=""/>
            <p:cNvSpPr/>
            <p:nvPr/>
          </p:nvSpPr>
          <p:spPr>
            <a:xfrm>
              <a:off x="5041164" y="6188770"/>
              <a:ext cx="243840" cy="0"/>
            </a:xfrm>
            <a:custGeom>
              <a:avLst/>
              <a:gdLst/>
              <a:ahLst/>
              <a:cxnLst/>
              <a:rect l="l" t="t" r="r" b="b"/>
              <a:pathLst>
                <a:path w="243839" h="0">
                  <a:moveTo>
                    <a:pt x="0" y="0"/>
                  </a:moveTo>
                  <a:lnTo>
                    <a:pt x="243840" y="1"/>
                  </a:lnTo>
                </a:path>
              </a:pathLst>
            </a:custGeom>
            <a:ln w="28575">
              <a:solidFill>
                <a:srgbClr val="E97132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0" name="object 60" descr=""/>
            <p:cNvSpPr/>
            <p:nvPr/>
          </p:nvSpPr>
          <p:spPr>
            <a:xfrm>
              <a:off x="5132832" y="6160007"/>
              <a:ext cx="60960" cy="60960"/>
            </a:xfrm>
            <a:custGeom>
              <a:avLst/>
              <a:gdLst/>
              <a:ahLst/>
              <a:cxnLst/>
              <a:rect l="l" t="t" r="r" b="b"/>
              <a:pathLst>
                <a:path w="60960" h="60960">
                  <a:moveTo>
                    <a:pt x="60960" y="0"/>
                  </a:moveTo>
                  <a:lnTo>
                    <a:pt x="0" y="0"/>
                  </a:lnTo>
                  <a:lnTo>
                    <a:pt x="0" y="60960"/>
                  </a:lnTo>
                  <a:lnTo>
                    <a:pt x="60960" y="60960"/>
                  </a:lnTo>
                  <a:lnTo>
                    <a:pt x="60960" y="0"/>
                  </a:lnTo>
                  <a:close/>
                </a:path>
              </a:pathLst>
            </a:custGeom>
            <a:solidFill>
              <a:srgbClr val="E97132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1" name="object 61" descr=""/>
            <p:cNvSpPr/>
            <p:nvPr/>
          </p:nvSpPr>
          <p:spPr>
            <a:xfrm>
              <a:off x="5132832" y="6160007"/>
              <a:ext cx="60960" cy="60960"/>
            </a:xfrm>
            <a:custGeom>
              <a:avLst/>
              <a:gdLst/>
              <a:ahLst/>
              <a:cxnLst/>
              <a:rect l="l" t="t" r="r" b="b"/>
              <a:pathLst>
                <a:path w="60960" h="60960">
                  <a:moveTo>
                    <a:pt x="0" y="0"/>
                  </a:moveTo>
                  <a:lnTo>
                    <a:pt x="60960" y="0"/>
                  </a:lnTo>
                  <a:lnTo>
                    <a:pt x="60960" y="60960"/>
                  </a:lnTo>
                  <a:lnTo>
                    <a:pt x="0" y="60960"/>
                  </a:lnTo>
                  <a:lnTo>
                    <a:pt x="0" y="0"/>
                  </a:lnTo>
                  <a:close/>
                </a:path>
              </a:pathLst>
            </a:custGeom>
            <a:ln w="9525">
              <a:solidFill>
                <a:srgbClr val="E97132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62" name="object 62" descr=""/>
          <p:cNvSpPr txBox="1"/>
          <p:nvPr/>
        </p:nvSpPr>
        <p:spPr>
          <a:xfrm>
            <a:off x="5278223" y="5825744"/>
            <a:ext cx="1635760" cy="42799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  <a:tabLst>
                <a:tab pos="690245" algn="l"/>
                <a:tab pos="1380490" algn="l"/>
              </a:tabLst>
            </a:pPr>
            <a:r>
              <a:rPr dirty="0" sz="900" spc="-20">
                <a:solidFill>
                  <a:srgbClr val="595959"/>
                </a:solidFill>
                <a:latin typeface="Palatino Linotype"/>
                <a:cs typeface="Palatino Linotype"/>
              </a:rPr>
              <a:t>2020</a:t>
            </a:r>
            <a:r>
              <a:rPr dirty="0" sz="900">
                <a:solidFill>
                  <a:srgbClr val="595959"/>
                </a:solidFill>
                <a:latin typeface="Palatino Linotype"/>
                <a:cs typeface="Palatino Linotype"/>
              </a:rPr>
              <a:t>	</a:t>
            </a:r>
            <a:r>
              <a:rPr dirty="0" sz="900" spc="-20">
                <a:solidFill>
                  <a:srgbClr val="595959"/>
                </a:solidFill>
                <a:latin typeface="Palatino Linotype"/>
                <a:cs typeface="Palatino Linotype"/>
              </a:rPr>
              <a:t>2021</a:t>
            </a:r>
            <a:r>
              <a:rPr dirty="0" sz="900">
                <a:solidFill>
                  <a:srgbClr val="595959"/>
                </a:solidFill>
                <a:latin typeface="Palatino Linotype"/>
                <a:cs typeface="Palatino Linotype"/>
              </a:rPr>
              <a:t>	</a:t>
            </a:r>
            <a:r>
              <a:rPr dirty="0" sz="900" spc="-20">
                <a:solidFill>
                  <a:srgbClr val="595959"/>
                </a:solidFill>
                <a:latin typeface="Palatino Linotype"/>
                <a:cs typeface="Palatino Linotype"/>
              </a:rPr>
              <a:t>2022</a:t>
            </a:r>
            <a:endParaRPr sz="900">
              <a:latin typeface="Palatino Linotype"/>
              <a:cs typeface="Palatino Linotype"/>
            </a:endParaRPr>
          </a:p>
          <a:p>
            <a:pPr marL="32384">
              <a:lnSpc>
                <a:spcPct val="100000"/>
              </a:lnSpc>
              <a:spcBef>
                <a:spcPts val="1005"/>
              </a:spcBef>
            </a:pPr>
            <a:r>
              <a:rPr dirty="0" sz="900">
                <a:solidFill>
                  <a:srgbClr val="595959"/>
                </a:solidFill>
                <a:latin typeface="Palatino Linotype"/>
                <a:cs typeface="Palatino Linotype"/>
              </a:rPr>
              <a:t>Taxa</a:t>
            </a:r>
            <a:r>
              <a:rPr dirty="0" sz="900" spc="-60">
                <a:solidFill>
                  <a:srgbClr val="595959"/>
                </a:solidFill>
                <a:latin typeface="Palatino Linotype"/>
                <a:cs typeface="Palatino Linotype"/>
              </a:rPr>
              <a:t> </a:t>
            </a:r>
            <a:r>
              <a:rPr dirty="0" sz="900">
                <a:solidFill>
                  <a:srgbClr val="595959"/>
                </a:solidFill>
                <a:latin typeface="Palatino Linotype"/>
                <a:cs typeface="Palatino Linotype"/>
              </a:rPr>
              <a:t>de</a:t>
            </a:r>
            <a:r>
              <a:rPr dirty="0" sz="900" spc="-30">
                <a:solidFill>
                  <a:srgbClr val="595959"/>
                </a:solidFill>
                <a:latin typeface="Palatino Linotype"/>
                <a:cs typeface="Palatino Linotype"/>
              </a:rPr>
              <a:t> </a:t>
            </a:r>
            <a:r>
              <a:rPr dirty="0" sz="900">
                <a:solidFill>
                  <a:srgbClr val="595959"/>
                </a:solidFill>
                <a:latin typeface="Palatino Linotype"/>
                <a:cs typeface="Palatino Linotype"/>
              </a:rPr>
              <a:t>mortalidade</a:t>
            </a:r>
            <a:r>
              <a:rPr dirty="0" sz="900" spc="80">
                <a:solidFill>
                  <a:srgbClr val="595959"/>
                </a:solidFill>
                <a:latin typeface="Palatino Linotype"/>
                <a:cs typeface="Palatino Linotype"/>
              </a:rPr>
              <a:t> </a:t>
            </a:r>
            <a:r>
              <a:rPr dirty="0" sz="900" spc="-10">
                <a:solidFill>
                  <a:srgbClr val="595959"/>
                </a:solidFill>
                <a:latin typeface="Palatino Linotype"/>
                <a:cs typeface="Palatino Linotype"/>
              </a:rPr>
              <a:t>neonatal</a:t>
            </a:r>
            <a:endParaRPr sz="900">
              <a:latin typeface="Palatino Linotype"/>
              <a:cs typeface="Palatino Linotype"/>
            </a:endParaRPr>
          </a:p>
        </p:txBody>
      </p:sp>
      <p:grpSp>
        <p:nvGrpSpPr>
          <p:cNvPr id="63" name="object 63" descr=""/>
          <p:cNvGrpSpPr/>
          <p:nvPr/>
        </p:nvGrpSpPr>
        <p:grpSpPr>
          <a:xfrm>
            <a:off x="1880597" y="2801837"/>
            <a:ext cx="5382895" cy="3582670"/>
            <a:chOff x="1880597" y="2801837"/>
            <a:chExt cx="5382895" cy="3582670"/>
          </a:xfrm>
        </p:grpSpPr>
        <p:sp>
          <p:nvSpPr>
            <p:cNvPr id="64" name="object 64" descr=""/>
            <p:cNvSpPr/>
            <p:nvPr/>
          </p:nvSpPr>
          <p:spPr>
            <a:xfrm>
              <a:off x="1885359" y="2806599"/>
              <a:ext cx="5373370" cy="3573145"/>
            </a:xfrm>
            <a:custGeom>
              <a:avLst/>
              <a:gdLst/>
              <a:ahLst/>
              <a:cxnLst/>
              <a:rect l="l" t="t" r="r" b="b"/>
              <a:pathLst>
                <a:path w="5373370" h="3573145">
                  <a:moveTo>
                    <a:pt x="0" y="0"/>
                  </a:moveTo>
                  <a:lnTo>
                    <a:pt x="5373278" y="0"/>
                  </a:lnTo>
                  <a:lnTo>
                    <a:pt x="5373278" y="3572757"/>
                  </a:lnTo>
                  <a:lnTo>
                    <a:pt x="0" y="3572757"/>
                  </a:lnTo>
                  <a:lnTo>
                    <a:pt x="0" y="0"/>
                  </a:lnTo>
                  <a:close/>
                </a:path>
              </a:pathLst>
            </a:custGeom>
            <a:ln w="9525">
              <a:solidFill>
                <a:srgbClr val="4EA72E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5" name="object 65" descr=""/>
            <p:cNvSpPr/>
            <p:nvPr/>
          </p:nvSpPr>
          <p:spPr>
            <a:xfrm>
              <a:off x="6403213" y="2926787"/>
              <a:ext cx="641985" cy="401320"/>
            </a:xfrm>
            <a:custGeom>
              <a:avLst/>
              <a:gdLst/>
              <a:ahLst/>
              <a:cxnLst/>
              <a:rect l="l" t="t" r="r" b="b"/>
              <a:pathLst>
                <a:path w="641984" h="401320">
                  <a:moveTo>
                    <a:pt x="0" y="200521"/>
                  </a:moveTo>
                  <a:lnTo>
                    <a:pt x="20064" y="130552"/>
                  </a:lnTo>
                  <a:lnTo>
                    <a:pt x="43785" y="99314"/>
                  </a:lnTo>
                  <a:lnTo>
                    <a:pt x="75425" y="71327"/>
                  </a:lnTo>
                  <a:lnTo>
                    <a:pt x="114078" y="47160"/>
                  </a:lnTo>
                  <a:lnTo>
                    <a:pt x="158838" y="27376"/>
                  </a:lnTo>
                  <a:lnTo>
                    <a:pt x="208799" y="12545"/>
                  </a:lnTo>
                  <a:lnTo>
                    <a:pt x="263057" y="3230"/>
                  </a:lnTo>
                  <a:lnTo>
                    <a:pt x="320704" y="0"/>
                  </a:lnTo>
                  <a:lnTo>
                    <a:pt x="378350" y="3230"/>
                  </a:lnTo>
                  <a:lnTo>
                    <a:pt x="432608" y="12545"/>
                  </a:lnTo>
                  <a:lnTo>
                    <a:pt x="482569" y="27376"/>
                  </a:lnTo>
                  <a:lnTo>
                    <a:pt x="527329" y="47160"/>
                  </a:lnTo>
                  <a:lnTo>
                    <a:pt x="565982" y="71327"/>
                  </a:lnTo>
                  <a:lnTo>
                    <a:pt x="597622" y="99314"/>
                  </a:lnTo>
                  <a:lnTo>
                    <a:pt x="621343" y="130552"/>
                  </a:lnTo>
                  <a:lnTo>
                    <a:pt x="641408" y="200521"/>
                  </a:lnTo>
                  <a:lnTo>
                    <a:pt x="636241" y="236564"/>
                  </a:lnTo>
                  <a:lnTo>
                    <a:pt x="597622" y="301727"/>
                  </a:lnTo>
                  <a:lnTo>
                    <a:pt x="565982" y="329714"/>
                  </a:lnTo>
                  <a:lnTo>
                    <a:pt x="527329" y="353881"/>
                  </a:lnTo>
                  <a:lnTo>
                    <a:pt x="482569" y="373665"/>
                  </a:lnTo>
                  <a:lnTo>
                    <a:pt x="432608" y="388496"/>
                  </a:lnTo>
                  <a:lnTo>
                    <a:pt x="378350" y="397811"/>
                  </a:lnTo>
                  <a:lnTo>
                    <a:pt x="320704" y="401042"/>
                  </a:lnTo>
                  <a:lnTo>
                    <a:pt x="263057" y="397811"/>
                  </a:lnTo>
                  <a:lnTo>
                    <a:pt x="208799" y="388496"/>
                  </a:lnTo>
                  <a:lnTo>
                    <a:pt x="158838" y="373665"/>
                  </a:lnTo>
                  <a:lnTo>
                    <a:pt x="114078" y="353881"/>
                  </a:lnTo>
                  <a:lnTo>
                    <a:pt x="75425" y="329714"/>
                  </a:lnTo>
                  <a:lnTo>
                    <a:pt x="43785" y="301727"/>
                  </a:lnTo>
                  <a:lnTo>
                    <a:pt x="20064" y="270489"/>
                  </a:lnTo>
                  <a:lnTo>
                    <a:pt x="0" y="200521"/>
                  </a:lnTo>
                  <a:close/>
                </a:path>
              </a:pathLst>
            </a:custGeom>
            <a:ln w="19050">
              <a:solidFill>
                <a:srgbClr val="4EA72E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66" name="object 66"/>
          <p:cNvSpPr txBox="1">
            <a:spLocks noGrp="1"/>
          </p:cNvSpPr>
          <p:nvPr>
            <p:ph type="title"/>
          </p:nvPr>
        </p:nvSpPr>
        <p:spPr>
          <a:xfrm>
            <a:off x="2723305" y="133603"/>
            <a:ext cx="4011929" cy="845819"/>
          </a:xfrm>
          <a:prstGeom prst="rect"/>
        </p:spPr>
        <p:txBody>
          <a:bodyPr wrap="square" lIns="0" tIns="13970" rIns="0" bIns="0" rtlCol="0" vert="horz">
            <a:spAutoFit/>
          </a:bodyPr>
          <a:lstStyle/>
          <a:p>
            <a:pPr algn="ctr" marL="12065" marR="5080" indent="-635">
              <a:lnSpc>
                <a:spcPct val="99400"/>
              </a:lnSpc>
              <a:spcBef>
                <a:spcPts val="110"/>
              </a:spcBef>
            </a:pPr>
            <a:r>
              <a:rPr dirty="0" b="1">
                <a:latin typeface="Palatino Linotype"/>
                <a:cs typeface="Palatino Linotype"/>
              </a:rPr>
              <a:t>Principais</a:t>
            </a:r>
            <a:r>
              <a:rPr dirty="0" spc="-40" b="1">
                <a:latin typeface="Palatino Linotype"/>
                <a:cs typeface="Palatino Linotype"/>
              </a:rPr>
              <a:t> </a:t>
            </a:r>
            <a:r>
              <a:rPr dirty="0" spc="-20" b="1">
                <a:latin typeface="Palatino Linotype"/>
                <a:cs typeface="Palatino Linotype"/>
              </a:rPr>
              <a:t>Avanços</a:t>
            </a:r>
            <a:r>
              <a:rPr dirty="0" spc="-40" b="1">
                <a:latin typeface="Palatino Linotype"/>
                <a:cs typeface="Palatino Linotype"/>
              </a:rPr>
              <a:t> </a:t>
            </a:r>
            <a:r>
              <a:rPr dirty="0" b="1">
                <a:latin typeface="Palatino Linotype"/>
                <a:cs typeface="Palatino Linotype"/>
              </a:rPr>
              <a:t>e</a:t>
            </a:r>
            <a:r>
              <a:rPr dirty="0" spc="-40" b="1">
                <a:latin typeface="Palatino Linotype"/>
                <a:cs typeface="Palatino Linotype"/>
              </a:rPr>
              <a:t> </a:t>
            </a:r>
            <a:r>
              <a:rPr dirty="0" spc="-10" b="1">
                <a:latin typeface="Palatino Linotype"/>
                <a:cs typeface="Palatino Linotype"/>
              </a:rPr>
              <a:t>Desafios </a:t>
            </a:r>
            <a:r>
              <a:rPr dirty="0" b="1">
                <a:latin typeface="Palatino Linotype"/>
                <a:cs typeface="Palatino Linotype"/>
              </a:rPr>
              <a:t>Dimensão</a:t>
            </a:r>
            <a:r>
              <a:rPr dirty="0" spc="-40" b="1">
                <a:latin typeface="Palatino Linotype"/>
                <a:cs typeface="Palatino Linotype"/>
              </a:rPr>
              <a:t> </a:t>
            </a:r>
            <a:r>
              <a:rPr dirty="0" b="1">
                <a:latin typeface="Palatino Linotype"/>
                <a:cs typeface="Palatino Linotype"/>
              </a:rPr>
              <a:t>Social</a:t>
            </a:r>
            <a:r>
              <a:rPr dirty="0" spc="-30" b="1">
                <a:latin typeface="Palatino Linotype"/>
                <a:cs typeface="Palatino Linotype"/>
              </a:rPr>
              <a:t> </a:t>
            </a:r>
            <a:r>
              <a:rPr dirty="0" b="1">
                <a:latin typeface="Palatino Linotype"/>
                <a:cs typeface="Palatino Linotype"/>
              </a:rPr>
              <a:t>ODS</a:t>
            </a:r>
            <a:r>
              <a:rPr dirty="0" spc="-30" b="1">
                <a:latin typeface="Palatino Linotype"/>
                <a:cs typeface="Palatino Linotype"/>
              </a:rPr>
              <a:t> </a:t>
            </a:r>
            <a:r>
              <a:rPr dirty="0" b="1">
                <a:latin typeface="Palatino Linotype"/>
                <a:cs typeface="Palatino Linotype"/>
              </a:rPr>
              <a:t>3</a:t>
            </a:r>
            <a:r>
              <a:rPr dirty="0" spc="-30" b="1">
                <a:latin typeface="Palatino Linotype"/>
                <a:cs typeface="Palatino Linotype"/>
              </a:rPr>
              <a:t> </a:t>
            </a:r>
            <a:r>
              <a:rPr dirty="0" b="1">
                <a:latin typeface="Palatino Linotype"/>
                <a:cs typeface="Palatino Linotype"/>
              </a:rPr>
              <a:t>Saúde</a:t>
            </a:r>
            <a:r>
              <a:rPr dirty="0" spc="-35" b="1">
                <a:latin typeface="Palatino Linotype"/>
                <a:cs typeface="Palatino Linotype"/>
              </a:rPr>
              <a:t> </a:t>
            </a:r>
            <a:r>
              <a:rPr dirty="0" b="1">
                <a:latin typeface="Palatino Linotype"/>
                <a:cs typeface="Palatino Linotype"/>
              </a:rPr>
              <a:t>e</a:t>
            </a:r>
            <a:r>
              <a:rPr dirty="0" spc="-30" b="1">
                <a:latin typeface="Palatino Linotype"/>
                <a:cs typeface="Palatino Linotype"/>
              </a:rPr>
              <a:t> </a:t>
            </a:r>
            <a:r>
              <a:rPr dirty="0" spc="-20" b="1">
                <a:latin typeface="Palatino Linotype"/>
                <a:cs typeface="Palatino Linotype"/>
              </a:rPr>
              <a:t>Bem- </a:t>
            </a:r>
            <a:r>
              <a:rPr dirty="0" spc="-10" b="1">
                <a:latin typeface="Palatino Linotype"/>
                <a:cs typeface="Palatino Linotype"/>
              </a:rPr>
              <a:t>Estar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745129" y="120903"/>
            <a:ext cx="6179820" cy="40640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500" spc="-240" b="1">
                <a:latin typeface="Verdana"/>
                <a:cs typeface="Verdana"/>
              </a:rPr>
              <a:t>Desafios</a:t>
            </a:r>
            <a:r>
              <a:rPr dirty="0" sz="2500" spc="-140" b="1">
                <a:latin typeface="Verdana"/>
                <a:cs typeface="Verdana"/>
              </a:rPr>
              <a:t> </a:t>
            </a:r>
            <a:r>
              <a:rPr dirty="0" sz="2500" spc="-170" b="1">
                <a:latin typeface="Verdana"/>
                <a:cs typeface="Verdana"/>
              </a:rPr>
              <a:t>para</a:t>
            </a:r>
            <a:r>
              <a:rPr dirty="0" sz="2500" spc="-135" b="1">
                <a:latin typeface="Verdana"/>
                <a:cs typeface="Verdana"/>
              </a:rPr>
              <a:t> </a:t>
            </a:r>
            <a:r>
              <a:rPr dirty="0" sz="2500" spc="-125" b="1">
                <a:latin typeface="Verdana"/>
                <a:cs typeface="Verdana"/>
              </a:rPr>
              <a:t>o</a:t>
            </a:r>
            <a:r>
              <a:rPr dirty="0" sz="2500" spc="-135" b="1">
                <a:latin typeface="Verdana"/>
                <a:cs typeface="Verdana"/>
              </a:rPr>
              <a:t> </a:t>
            </a:r>
            <a:r>
              <a:rPr dirty="0" sz="2500" spc="-310" b="1">
                <a:latin typeface="Verdana"/>
                <a:cs typeface="Verdana"/>
              </a:rPr>
              <a:t>Brasil</a:t>
            </a:r>
            <a:r>
              <a:rPr dirty="0" sz="2500" spc="-140" b="1">
                <a:latin typeface="Verdana"/>
                <a:cs typeface="Verdana"/>
              </a:rPr>
              <a:t> </a:t>
            </a:r>
            <a:r>
              <a:rPr dirty="0" sz="2500" spc="-135" b="1">
                <a:latin typeface="Verdana"/>
                <a:cs typeface="Verdana"/>
              </a:rPr>
              <a:t>avançar </a:t>
            </a:r>
            <a:r>
              <a:rPr dirty="0" sz="2500" spc="-220" b="1">
                <a:latin typeface="Verdana"/>
                <a:cs typeface="Verdana"/>
              </a:rPr>
              <a:t>no</a:t>
            </a:r>
            <a:r>
              <a:rPr dirty="0" sz="2500" spc="-135" b="1">
                <a:latin typeface="Verdana"/>
                <a:cs typeface="Verdana"/>
              </a:rPr>
              <a:t> </a:t>
            </a:r>
            <a:r>
              <a:rPr dirty="0" sz="2500" spc="-280" b="1">
                <a:latin typeface="Verdana"/>
                <a:cs typeface="Verdana"/>
              </a:rPr>
              <a:t>ODS</a:t>
            </a:r>
            <a:r>
              <a:rPr dirty="0" sz="2500" spc="-135" b="1">
                <a:latin typeface="Verdana"/>
                <a:cs typeface="Verdana"/>
              </a:rPr>
              <a:t> </a:t>
            </a:r>
            <a:r>
              <a:rPr dirty="0" sz="2500" spc="-445" b="1">
                <a:latin typeface="Verdana"/>
                <a:cs typeface="Verdana"/>
              </a:rPr>
              <a:t>3</a:t>
            </a:r>
            <a:endParaRPr sz="2500">
              <a:latin typeface="Verdana"/>
              <a:cs typeface="Verdana"/>
            </a:endParaRPr>
          </a:p>
        </p:txBody>
      </p:sp>
      <p:sp>
        <p:nvSpPr>
          <p:cNvPr id="3" name="object 3" descr=""/>
          <p:cNvSpPr/>
          <p:nvPr/>
        </p:nvSpPr>
        <p:spPr>
          <a:xfrm>
            <a:off x="1283082" y="625628"/>
            <a:ext cx="3907790" cy="6014085"/>
          </a:xfrm>
          <a:custGeom>
            <a:avLst/>
            <a:gdLst/>
            <a:ahLst/>
            <a:cxnLst/>
            <a:rect l="l" t="t" r="r" b="b"/>
            <a:pathLst>
              <a:path w="3907790" h="6014084">
                <a:moveTo>
                  <a:pt x="0" y="0"/>
                </a:moveTo>
                <a:lnTo>
                  <a:pt x="3907482" y="0"/>
                </a:lnTo>
                <a:lnTo>
                  <a:pt x="3907482" y="6013953"/>
                </a:lnTo>
                <a:lnTo>
                  <a:pt x="0" y="6013953"/>
                </a:lnTo>
                <a:lnTo>
                  <a:pt x="0" y="0"/>
                </a:lnTo>
                <a:close/>
              </a:path>
            </a:pathLst>
          </a:custGeom>
          <a:ln w="9525">
            <a:solidFill>
              <a:srgbClr val="4EA72E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 txBox="1"/>
          <p:nvPr/>
        </p:nvSpPr>
        <p:spPr>
          <a:xfrm>
            <a:off x="1361822" y="608076"/>
            <a:ext cx="3750945" cy="5789295"/>
          </a:xfrm>
          <a:prstGeom prst="rect">
            <a:avLst/>
          </a:prstGeom>
        </p:spPr>
        <p:txBody>
          <a:bodyPr wrap="square" lIns="0" tIns="52069" rIns="0" bIns="0" rtlCol="0" vert="horz">
            <a:spAutoFit/>
          </a:bodyPr>
          <a:lstStyle/>
          <a:p>
            <a:pPr marL="12700" marR="140335">
              <a:lnSpc>
                <a:spcPct val="81400"/>
              </a:lnSpc>
              <a:spcBef>
                <a:spcPts val="409"/>
              </a:spcBef>
            </a:pPr>
            <a:r>
              <a:rPr dirty="0" sz="1400" spc="-160" b="1">
                <a:latin typeface="Verdana"/>
                <a:cs typeface="Verdana"/>
              </a:rPr>
              <a:t>Nos</a:t>
            </a:r>
            <a:r>
              <a:rPr dirty="0" sz="1400" spc="-70" b="1">
                <a:latin typeface="Verdana"/>
                <a:cs typeface="Verdana"/>
              </a:rPr>
              <a:t> </a:t>
            </a:r>
            <a:r>
              <a:rPr dirty="0" sz="1400" spc="-150" b="1">
                <a:latin typeface="Verdana"/>
                <a:cs typeface="Verdana"/>
              </a:rPr>
              <a:t>próximos</a:t>
            </a:r>
            <a:r>
              <a:rPr dirty="0" sz="1400" spc="-65" b="1">
                <a:latin typeface="Verdana"/>
                <a:cs typeface="Verdana"/>
              </a:rPr>
              <a:t> </a:t>
            </a:r>
            <a:r>
              <a:rPr dirty="0" sz="1400" spc="-120" b="1">
                <a:latin typeface="Verdana"/>
                <a:cs typeface="Verdana"/>
              </a:rPr>
              <a:t>anos,</a:t>
            </a:r>
            <a:r>
              <a:rPr dirty="0" sz="1400" spc="-65" b="1">
                <a:latin typeface="Verdana"/>
                <a:cs typeface="Verdana"/>
              </a:rPr>
              <a:t> </a:t>
            </a:r>
            <a:r>
              <a:rPr dirty="0" sz="1400" spc="-135" b="1">
                <a:latin typeface="Verdana"/>
                <a:cs typeface="Verdana"/>
              </a:rPr>
              <a:t>será</a:t>
            </a:r>
            <a:r>
              <a:rPr dirty="0" sz="1400" spc="-60" b="1">
                <a:latin typeface="Verdana"/>
                <a:cs typeface="Verdana"/>
              </a:rPr>
              <a:t> </a:t>
            </a:r>
            <a:r>
              <a:rPr dirty="0" sz="1400" spc="-114" b="1">
                <a:latin typeface="Verdana"/>
                <a:cs typeface="Verdana"/>
              </a:rPr>
              <a:t>necessário</a:t>
            </a:r>
            <a:r>
              <a:rPr dirty="0" sz="1400" spc="-60" b="1">
                <a:latin typeface="Verdana"/>
                <a:cs typeface="Verdana"/>
              </a:rPr>
              <a:t> </a:t>
            </a:r>
            <a:r>
              <a:rPr dirty="0" sz="1400" spc="-25" b="1">
                <a:latin typeface="Verdana"/>
                <a:cs typeface="Verdana"/>
              </a:rPr>
              <a:t>um </a:t>
            </a:r>
            <a:r>
              <a:rPr dirty="0" sz="1400" spc="-114" b="1">
                <a:latin typeface="Verdana"/>
                <a:cs typeface="Verdana"/>
              </a:rPr>
              <a:t>esforço</a:t>
            </a:r>
            <a:r>
              <a:rPr dirty="0" sz="1400" spc="-70" b="1">
                <a:latin typeface="Verdana"/>
                <a:cs typeface="Verdana"/>
              </a:rPr>
              <a:t> </a:t>
            </a:r>
            <a:r>
              <a:rPr dirty="0" sz="1400" spc="-120" b="1">
                <a:latin typeface="Verdana"/>
                <a:cs typeface="Verdana"/>
              </a:rPr>
              <a:t>intensificado</a:t>
            </a:r>
            <a:r>
              <a:rPr dirty="0" sz="1400" spc="-65" b="1">
                <a:latin typeface="Verdana"/>
                <a:cs typeface="Verdana"/>
              </a:rPr>
              <a:t> </a:t>
            </a:r>
            <a:r>
              <a:rPr dirty="0" sz="1400" spc="-90" b="1">
                <a:latin typeface="Verdana"/>
                <a:cs typeface="Verdana"/>
              </a:rPr>
              <a:t>para</a:t>
            </a:r>
            <a:r>
              <a:rPr dirty="0" sz="1400" spc="-70" b="1">
                <a:latin typeface="Verdana"/>
                <a:cs typeface="Verdana"/>
              </a:rPr>
              <a:t> </a:t>
            </a:r>
            <a:r>
              <a:rPr dirty="0" sz="1400" spc="-135" b="1">
                <a:latin typeface="Verdana"/>
                <a:cs typeface="Verdana"/>
              </a:rPr>
              <a:t>se</a:t>
            </a:r>
            <a:r>
              <a:rPr dirty="0" sz="1400" spc="-65" b="1">
                <a:latin typeface="Verdana"/>
                <a:cs typeface="Verdana"/>
              </a:rPr>
              <a:t> </a:t>
            </a:r>
            <a:r>
              <a:rPr dirty="0" sz="1400" spc="-20" b="1">
                <a:latin typeface="Verdana"/>
                <a:cs typeface="Verdana"/>
              </a:rPr>
              <a:t>atingirem </a:t>
            </a:r>
            <a:r>
              <a:rPr dirty="0" sz="1400" spc="-135" b="1">
                <a:latin typeface="Verdana"/>
                <a:cs typeface="Verdana"/>
              </a:rPr>
              <a:t>várias</a:t>
            </a:r>
            <a:r>
              <a:rPr dirty="0" sz="1400" spc="-75" b="1">
                <a:latin typeface="Verdana"/>
                <a:cs typeface="Verdana"/>
              </a:rPr>
              <a:t> </a:t>
            </a:r>
            <a:r>
              <a:rPr dirty="0" sz="1400" spc="-105" b="1">
                <a:latin typeface="Verdana"/>
                <a:cs typeface="Verdana"/>
              </a:rPr>
              <a:t>das</a:t>
            </a:r>
            <a:r>
              <a:rPr dirty="0" sz="1400" spc="-75" b="1">
                <a:latin typeface="Verdana"/>
                <a:cs typeface="Verdana"/>
              </a:rPr>
              <a:t> </a:t>
            </a:r>
            <a:r>
              <a:rPr dirty="0" sz="1400" spc="-135" b="1">
                <a:latin typeface="Verdana"/>
                <a:cs typeface="Verdana"/>
              </a:rPr>
              <a:t>metas</a:t>
            </a:r>
            <a:r>
              <a:rPr dirty="0" sz="1400" spc="-70" b="1">
                <a:latin typeface="Verdana"/>
                <a:cs typeface="Verdana"/>
              </a:rPr>
              <a:t> </a:t>
            </a:r>
            <a:r>
              <a:rPr dirty="0" sz="1400" spc="-140" b="1">
                <a:latin typeface="Verdana"/>
                <a:cs typeface="Verdana"/>
              </a:rPr>
              <a:t>propostas</a:t>
            </a:r>
            <a:r>
              <a:rPr dirty="0" sz="1400" spc="-75" b="1">
                <a:latin typeface="Verdana"/>
                <a:cs typeface="Verdana"/>
              </a:rPr>
              <a:t> </a:t>
            </a:r>
            <a:r>
              <a:rPr dirty="0" sz="1400" spc="-90" b="1">
                <a:latin typeface="Verdana"/>
                <a:cs typeface="Verdana"/>
              </a:rPr>
              <a:t>para</a:t>
            </a:r>
            <a:r>
              <a:rPr dirty="0" sz="1400" spc="-70" b="1">
                <a:latin typeface="Verdana"/>
                <a:cs typeface="Verdana"/>
              </a:rPr>
              <a:t> </a:t>
            </a:r>
            <a:r>
              <a:rPr dirty="0" sz="1400" spc="-220" b="1">
                <a:latin typeface="Verdana"/>
                <a:cs typeface="Verdana"/>
              </a:rPr>
              <a:t>2030</a:t>
            </a:r>
            <a:r>
              <a:rPr dirty="0" sz="1400" spc="-70" b="1">
                <a:latin typeface="Verdana"/>
                <a:cs typeface="Verdana"/>
              </a:rPr>
              <a:t> </a:t>
            </a:r>
            <a:r>
              <a:rPr dirty="0" sz="1400" spc="-25" b="1">
                <a:latin typeface="Verdana"/>
                <a:cs typeface="Verdana"/>
              </a:rPr>
              <a:t>em </a:t>
            </a:r>
            <a:r>
              <a:rPr dirty="0" sz="1400" spc="-70" b="1">
                <a:latin typeface="Verdana"/>
                <a:cs typeface="Verdana"/>
              </a:rPr>
              <a:t>relação</a:t>
            </a:r>
            <a:r>
              <a:rPr dirty="0" sz="1400" spc="-80" b="1">
                <a:latin typeface="Verdana"/>
                <a:cs typeface="Verdana"/>
              </a:rPr>
              <a:t> </a:t>
            </a:r>
            <a:r>
              <a:rPr dirty="0" sz="1400" spc="-50" b="1">
                <a:latin typeface="Verdana"/>
                <a:cs typeface="Verdana"/>
              </a:rPr>
              <a:t>ao</a:t>
            </a:r>
            <a:r>
              <a:rPr dirty="0" sz="1400" spc="-80" b="1">
                <a:latin typeface="Verdana"/>
                <a:cs typeface="Verdana"/>
              </a:rPr>
              <a:t> </a:t>
            </a:r>
            <a:r>
              <a:rPr dirty="0" sz="1400" spc="-165" b="1">
                <a:latin typeface="Verdana"/>
                <a:cs typeface="Verdana"/>
              </a:rPr>
              <a:t>ODS</a:t>
            </a:r>
            <a:r>
              <a:rPr dirty="0" sz="1400" spc="-90" b="1">
                <a:latin typeface="Verdana"/>
                <a:cs typeface="Verdana"/>
              </a:rPr>
              <a:t> </a:t>
            </a:r>
            <a:r>
              <a:rPr dirty="0" sz="1400" spc="-165" b="1">
                <a:latin typeface="Verdana"/>
                <a:cs typeface="Verdana"/>
              </a:rPr>
              <a:t>3,</a:t>
            </a:r>
            <a:r>
              <a:rPr dirty="0" sz="1400" spc="-90" b="1">
                <a:latin typeface="Verdana"/>
                <a:cs typeface="Verdana"/>
              </a:rPr>
              <a:t> </a:t>
            </a:r>
            <a:r>
              <a:rPr dirty="0" sz="1400" spc="-145" b="1">
                <a:latin typeface="Verdana"/>
                <a:cs typeface="Verdana"/>
              </a:rPr>
              <a:t>entre</a:t>
            </a:r>
            <a:r>
              <a:rPr dirty="0" sz="1400" spc="-80" b="1">
                <a:latin typeface="Verdana"/>
                <a:cs typeface="Verdana"/>
              </a:rPr>
              <a:t> </a:t>
            </a:r>
            <a:r>
              <a:rPr dirty="0" sz="1400" spc="-20" b="1">
                <a:latin typeface="Verdana"/>
                <a:cs typeface="Verdana"/>
              </a:rPr>
              <a:t>elas:</a:t>
            </a:r>
            <a:endParaRPr sz="1400">
              <a:latin typeface="Verdana"/>
              <a:cs typeface="Verdana"/>
            </a:endParaRPr>
          </a:p>
          <a:p>
            <a:pPr lvl="1" marL="12700" marR="43180" indent="-10160">
              <a:lnSpc>
                <a:spcPct val="80400"/>
              </a:lnSpc>
              <a:spcBef>
                <a:spcPts val="1145"/>
              </a:spcBef>
              <a:buAutoNum type="arabicPeriod" startAt="3"/>
              <a:tabLst>
                <a:tab pos="306070" algn="l"/>
              </a:tabLst>
            </a:pPr>
            <a:r>
              <a:rPr dirty="0" sz="1400" spc="-204">
                <a:latin typeface="Verdana"/>
                <a:cs typeface="Verdana"/>
              </a:rPr>
              <a:t>	</a:t>
            </a:r>
            <a:r>
              <a:rPr dirty="0" sz="1400" spc="-204">
                <a:latin typeface="Verdana"/>
                <a:cs typeface="Verdana"/>
              </a:rPr>
              <a:t>–</a:t>
            </a:r>
            <a:r>
              <a:rPr dirty="0" sz="1400" spc="-85">
                <a:latin typeface="Verdana"/>
                <a:cs typeface="Verdana"/>
              </a:rPr>
              <a:t> </a:t>
            </a:r>
            <a:r>
              <a:rPr dirty="0" sz="1400">
                <a:latin typeface="Verdana"/>
                <a:cs typeface="Verdana"/>
              </a:rPr>
              <a:t>Até</a:t>
            </a:r>
            <a:r>
              <a:rPr dirty="0" sz="1400" spc="-85">
                <a:latin typeface="Verdana"/>
                <a:cs typeface="Verdana"/>
              </a:rPr>
              <a:t> </a:t>
            </a:r>
            <a:r>
              <a:rPr dirty="0" sz="1400" spc="-125">
                <a:latin typeface="Verdana"/>
                <a:cs typeface="Verdana"/>
              </a:rPr>
              <a:t>2030,</a:t>
            </a:r>
            <a:r>
              <a:rPr dirty="0" sz="1400" spc="-85">
                <a:latin typeface="Verdana"/>
                <a:cs typeface="Verdana"/>
              </a:rPr>
              <a:t> </a:t>
            </a:r>
            <a:r>
              <a:rPr dirty="0" sz="1400" spc="65">
                <a:latin typeface="Verdana"/>
                <a:cs typeface="Verdana"/>
              </a:rPr>
              <a:t>acabar</a:t>
            </a:r>
            <a:r>
              <a:rPr dirty="0" sz="1400" spc="-80">
                <a:latin typeface="Verdana"/>
                <a:cs typeface="Verdana"/>
              </a:rPr>
              <a:t> </a:t>
            </a:r>
            <a:r>
              <a:rPr dirty="0" sz="1400" spc="50">
                <a:latin typeface="Verdana"/>
                <a:cs typeface="Verdana"/>
              </a:rPr>
              <a:t>com</a:t>
            </a:r>
            <a:r>
              <a:rPr dirty="0" sz="1400" spc="-90">
                <a:latin typeface="Verdana"/>
                <a:cs typeface="Verdana"/>
              </a:rPr>
              <a:t> </a:t>
            </a:r>
            <a:r>
              <a:rPr dirty="0" sz="1400" spc="-35">
                <a:latin typeface="Verdana"/>
                <a:cs typeface="Verdana"/>
              </a:rPr>
              <a:t>as</a:t>
            </a:r>
            <a:r>
              <a:rPr dirty="0" sz="1400" spc="-90">
                <a:latin typeface="Verdana"/>
                <a:cs typeface="Verdana"/>
              </a:rPr>
              <a:t> </a:t>
            </a:r>
            <a:r>
              <a:rPr dirty="0" sz="1400" spc="-10">
                <a:latin typeface="Verdana"/>
                <a:cs typeface="Verdana"/>
              </a:rPr>
              <a:t>epidemias </a:t>
            </a:r>
            <a:r>
              <a:rPr dirty="0" sz="1400" spc="75">
                <a:latin typeface="Verdana"/>
                <a:cs typeface="Verdana"/>
              </a:rPr>
              <a:t>de</a:t>
            </a:r>
            <a:r>
              <a:rPr dirty="0" sz="1400" spc="-75">
                <a:latin typeface="Verdana"/>
                <a:cs typeface="Verdana"/>
              </a:rPr>
              <a:t> </a:t>
            </a:r>
            <a:r>
              <a:rPr dirty="0" sz="1400" spc="-65">
                <a:latin typeface="Verdana"/>
                <a:cs typeface="Verdana"/>
              </a:rPr>
              <a:t>Aids,</a:t>
            </a:r>
            <a:r>
              <a:rPr dirty="0" sz="1400" spc="-75">
                <a:latin typeface="Verdana"/>
                <a:cs typeface="Verdana"/>
              </a:rPr>
              <a:t> </a:t>
            </a:r>
            <a:r>
              <a:rPr dirty="0" sz="1400" spc="-40">
                <a:latin typeface="Verdana"/>
                <a:cs typeface="Verdana"/>
              </a:rPr>
              <a:t>tuberculose,</a:t>
            </a:r>
            <a:r>
              <a:rPr dirty="0" sz="1400" spc="-80">
                <a:latin typeface="Verdana"/>
                <a:cs typeface="Verdana"/>
              </a:rPr>
              <a:t> </a:t>
            </a:r>
            <a:r>
              <a:rPr dirty="0" sz="1400" spc="-20">
                <a:latin typeface="Verdana"/>
                <a:cs typeface="Verdana"/>
              </a:rPr>
              <a:t>malária</a:t>
            </a:r>
            <a:r>
              <a:rPr dirty="0" sz="1400" spc="-65">
                <a:latin typeface="Verdana"/>
                <a:cs typeface="Verdana"/>
              </a:rPr>
              <a:t> </a:t>
            </a:r>
            <a:r>
              <a:rPr dirty="0" sz="1400" spc="65">
                <a:latin typeface="Verdana"/>
                <a:cs typeface="Verdana"/>
              </a:rPr>
              <a:t>e</a:t>
            </a:r>
            <a:r>
              <a:rPr dirty="0" sz="1400" spc="-75">
                <a:latin typeface="Verdana"/>
                <a:cs typeface="Verdana"/>
              </a:rPr>
              <a:t> </a:t>
            </a:r>
            <a:r>
              <a:rPr dirty="0" sz="1400" spc="-10">
                <a:latin typeface="Verdana"/>
                <a:cs typeface="Verdana"/>
              </a:rPr>
              <a:t>doenças </a:t>
            </a:r>
            <a:r>
              <a:rPr dirty="0" sz="1400" spc="-40">
                <a:latin typeface="Verdana"/>
                <a:cs typeface="Verdana"/>
              </a:rPr>
              <a:t>tropicais</a:t>
            </a:r>
            <a:r>
              <a:rPr dirty="0" sz="1400" spc="-35">
                <a:latin typeface="Verdana"/>
                <a:cs typeface="Verdana"/>
              </a:rPr>
              <a:t> </a:t>
            </a:r>
            <a:r>
              <a:rPr dirty="0" sz="1400">
                <a:latin typeface="Verdana"/>
                <a:cs typeface="Verdana"/>
              </a:rPr>
              <a:t>negligenciadas</a:t>
            </a:r>
            <a:r>
              <a:rPr dirty="0" sz="1400" spc="-30">
                <a:latin typeface="Verdana"/>
                <a:cs typeface="Verdana"/>
              </a:rPr>
              <a:t> </a:t>
            </a:r>
            <a:r>
              <a:rPr dirty="0" sz="1400" spc="65">
                <a:latin typeface="Verdana"/>
                <a:cs typeface="Verdana"/>
              </a:rPr>
              <a:t>e</a:t>
            </a:r>
            <a:r>
              <a:rPr dirty="0" sz="1400" spc="-20">
                <a:latin typeface="Verdana"/>
                <a:cs typeface="Verdana"/>
              </a:rPr>
              <a:t> </a:t>
            </a:r>
            <a:r>
              <a:rPr dirty="0" sz="1400">
                <a:latin typeface="Verdana"/>
                <a:cs typeface="Verdana"/>
              </a:rPr>
              <a:t>combates</a:t>
            </a:r>
            <a:r>
              <a:rPr dirty="0" sz="1400" spc="-30">
                <a:latin typeface="Verdana"/>
                <a:cs typeface="Verdana"/>
              </a:rPr>
              <a:t> </a:t>
            </a:r>
            <a:r>
              <a:rPr dirty="0" sz="1400" spc="65">
                <a:latin typeface="Verdana"/>
                <a:cs typeface="Verdana"/>
              </a:rPr>
              <a:t>a </a:t>
            </a:r>
            <a:r>
              <a:rPr dirty="0" sz="1400" spc="-20">
                <a:latin typeface="Verdana"/>
                <a:cs typeface="Verdana"/>
              </a:rPr>
              <a:t>hepatite,</a:t>
            </a:r>
            <a:r>
              <a:rPr dirty="0" sz="1400" spc="35">
                <a:latin typeface="Verdana"/>
                <a:cs typeface="Verdana"/>
              </a:rPr>
              <a:t> </a:t>
            </a:r>
            <a:r>
              <a:rPr dirty="0" sz="1400">
                <a:latin typeface="Verdana"/>
                <a:cs typeface="Verdana"/>
              </a:rPr>
              <a:t>doenças</a:t>
            </a:r>
            <a:r>
              <a:rPr dirty="0" sz="1400" spc="35">
                <a:latin typeface="Verdana"/>
                <a:cs typeface="Verdana"/>
              </a:rPr>
              <a:t> </a:t>
            </a:r>
            <a:r>
              <a:rPr dirty="0" sz="1400" spc="-70">
                <a:latin typeface="Verdana"/>
                <a:cs typeface="Verdana"/>
              </a:rPr>
              <a:t>transmitidas</a:t>
            </a:r>
            <a:r>
              <a:rPr dirty="0" sz="1400" spc="35">
                <a:latin typeface="Verdana"/>
                <a:cs typeface="Verdana"/>
              </a:rPr>
              <a:t> </a:t>
            </a:r>
            <a:r>
              <a:rPr dirty="0" sz="1400">
                <a:latin typeface="Verdana"/>
                <a:cs typeface="Verdana"/>
              </a:rPr>
              <a:t>pela</a:t>
            </a:r>
            <a:r>
              <a:rPr dirty="0" sz="1400" spc="45">
                <a:latin typeface="Verdana"/>
                <a:cs typeface="Verdana"/>
              </a:rPr>
              <a:t> </a:t>
            </a:r>
            <a:r>
              <a:rPr dirty="0" sz="1400" spc="-10">
                <a:latin typeface="Verdana"/>
                <a:cs typeface="Verdana"/>
              </a:rPr>
              <a:t>água, </a:t>
            </a:r>
            <a:r>
              <a:rPr dirty="0" sz="1400" spc="65">
                <a:latin typeface="Verdana"/>
                <a:cs typeface="Verdana"/>
              </a:rPr>
              <a:t>e</a:t>
            </a:r>
            <a:r>
              <a:rPr dirty="0" sz="1400" spc="-5">
                <a:latin typeface="Verdana"/>
                <a:cs typeface="Verdana"/>
              </a:rPr>
              <a:t> </a:t>
            </a:r>
            <a:r>
              <a:rPr dirty="0" sz="1400" spc="-60">
                <a:latin typeface="Verdana"/>
                <a:cs typeface="Verdana"/>
              </a:rPr>
              <a:t>outras</a:t>
            </a:r>
            <a:r>
              <a:rPr dirty="0" sz="1400" spc="-15">
                <a:latin typeface="Verdana"/>
                <a:cs typeface="Verdana"/>
              </a:rPr>
              <a:t> </a:t>
            </a:r>
            <a:r>
              <a:rPr dirty="0" sz="1400">
                <a:latin typeface="Verdana"/>
                <a:cs typeface="Verdana"/>
              </a:rPr>
              <a:t>doenças</a:t>
            </a:r>
            <a:r>
              <a:rPr dirty="0" sz="1400" spc="-20">
                <a:latin typeface="Verdana"/>
                <a:cs typeface="Verdana"/>
              </a:rPr>
              <a:t> </a:t>
            </a:r>
            <a:r>
              <a:rPr dirty="0" sz="1400" spc="-30">
                <a:latin typeface="Verdana"/>
                <a:cs typeface="Verdana"/>
              </a:rPr>
              <a:t>transmissíveis</a:t>
            </a:r>
            <a:endParaRPr sz="1400">
              <a:latin typeface="Verdana"/>
              <a:cs typeface="Verdana"/>
            </a:endParaRPr>
          </a:p>
          <a:p>
            <a:pPr lvl="1" marL="12700" marR="133985" indent="-10160">
              <a:lnSpc>
                <a:spcPct val="80700"/>
              </a:lnSpc>
              <a:spcBef>
                <a:spcPts val="1140"/>
              </a:spcBef>
              <a:buAutoNum type="arabicPeriod" startAt="3"/>
              <a:tabLst>
                <a:tab pos="306070" algn="l"/>
              </a:tabLst>
            </a:pPr>
            <a:r>
              <a:rPr dirty="0" sz="1400" spc="-204">
                <a:latin typeface="Verdana"/>
                <a:cs typeface="Verdana"/>
              </a:rPr>
              <a:t>	</a:t>
            </a:r>
            <a:r>
              <a:rPr dirty="0" sz="1400" spc="-204">
                <a:latin typeface="Verdana"/>
                <a:cs typeface="Verdana"/>
              </a:rPr>
              <a:t>–</a:t>
            </a:r>
            <a:r>
              <a:rPr dirty="0" sz="1400" spc="-85">
                <a:latin typeface="Verdana"/>
                <a:cs typeface="Verdana"/>
              </a:rPr>
              <a:t> </a:t>
            </a:r>
            <a:r>
              <a:rPr dirty="0" sz="1400">
                <a:latin typeface="Verdana"/>
                <a:cs typeface="Verdana"/>
              </a:rPr>
              <a:t>Até</a:t>
            </a:r>
            <a:r>
              <a:rPr dirty="0" sz="1400" spc="-80">
                <a:latin typeface="Verdana"/>
                <a:cs typeface="Verdana"/>
              </a:rPr>
              <a:t> </a:t>
            </a:r>
            <a:r>
              <a:rPr dirty="0" sz="1400" spc="-125">
                <a:latin typeface="Verdana"/>
                <a:cs typeface="Verdana"/>
              </a:rPr>
              <a:t>2030,</a:t>
            </a:r>
            <a:r>
              <a:rPr dirty="0" sz="1400" spc="-80">
                <a:latin typeface="Verdana"/>
                <a:cs typeface="Verdana"/>
              </a:rPr>
              <a:t> reduzir </a:t>
            </a:r>
            <a:r>
              <a:rPr dirty="0" sz="1400">
                <a:latin typeface="Verdana"/>
                <a:cs typeface="Verdana"/>
              </a:rPr>
              <a:t>em</a:t>
            </a:r>
            <a:r>
              <a:rPr dirty="0" sz="1400" spc="-85">
                <a:latin typeface="Verdana"/>
                <a:cs typeface="Verdana"/>
              </a:rPr>
              <a:t> </a:t>
            </a:r>
            <a:r>
              <a:rPr dirty="0" sz="1400" spc="-55">
                <a:latin typeface="Verdana"/>
                <a:cs typeface="Verdana"/>
              </a:rPr>
              <a:t>um</a:t>
            </a:r>
            <a:r>
              <a:rPr dirty="0" sz="1400" spc="-85">
                <a:latin typeface="Verdana"/>
                <a:cs typeface="Verdana"/>
              </a:rPr>
              <a:t> </a:t>
            </a:r>
            <a:r>
              <a:rPr dirty="0" sz="1400">
                <a:latin typeface="Verdana"/>
                <a:cs typeface="Verdana"/>
              </a:rPr>
              <a:t>terço</a:t>
            </a:r>
            <a:r>
              <a:rPr dirty="0" sz="1400" spc="-90">
                <a:latin typeface="Verdana"/>
                <a:cs typeface="Verdana"/>
              </a:rPr>
              <a:t> </a:t>
            </a:r>
            <a:r>
              <a:rPr dirty="0" sz="1400" spc="65">
                <a:latin typeface="Verdana"/>
                <a:cs typeface="Verdana"/>
              </a:rPr>
              <a:t>a </a:t>
            </a:r>
            <a:r>
              <a:rPr dirty="0" sz="1400" spc="-10">
                <a:latin typeface="Verdana"/>
                <a:cs typeface="Verdana"/>
              </a:rPr>
              <a:t>mortalidade </a:t>
            </a:r>
            <a:r>
              <a:rPr dirty="0" sz="1400" spc="-25">
                <a:latin typeface="Verdana"/>
                <a:cs typeface="Verdana"/>
              </a:rPr>
              <a:t>prematura</a:t>
            </a:r>
            <a:r>
              <a:rPr dirty="0" sz="1400">
                <a:latin typeface="Verdana"/>
                <a:cs typeface="Verdana"/>
              </a:rPr>
              <a:t> </a:t>
            </a:r>
            <a:r>
              <a:rPr dirty="0" sz="1400" spc="-20">
                <a:latin typeface="Verdana"/>
                <a:cs typeface="Verdana"/>
              </a:rPr>
              <a:t>por</a:t>
            </a:r>
            <a:r>
              <a:rPr dirty="0" sz="1400" spc="-5">
                <a:latin typeface="Verdana"/>
                <a:cs typeface="Verdana"/>
              </a:rPr>
              <a:t> </a:t>
            </a:r>
            <a:r>
              <a:rPr dirty="0" sz="1400">
                <a:latin typeface="Verdana"/>
                <a:cs typeface="Verdana"/>
              </a:rPr>
              <a:t>doenças</a:t>
            </a:r>
            <a:r>
              <a:rPr dirty="0" sz="1400" spc="-20">
                <a:latin typeface="Verdana"/>
                <a:cs typeface="Verdana"/>
              </a:rPr>
              <a:t> </a:t>
            </a:r>
            <a:r>
              <a:rPr dirty="0" sz="1400" spc="-25">
                <a:latin typeface="Verdana"/>
                <a:cs typeface="Verdana"/>
              </a:rPr>
              <a:t>não </a:t>
            </a:r>
            <a:r>
              <a:rPr dirty="0" sz="1400" spc="-105">
                <a:latin typeface="Verdana"/>
                <a:cs typeface="Verdana"/>
              </a:rPr>
              <a:t>transmissíveis</a:t>
            </a:r>
            <a:r>
              <a:rPr dirty="0" sz="1400" spc="-35">
                <a:latin typeface="Verdana"/>
                <a:cs typeface="Verdana"/>
              </a:rPr>
              <a:t> </a:t>
            </a:r>
            <a:r>
              <a:rPr dirty="0" sz="1400" spc="-20">
                <a:latin typeface="Verdana"/>
                <a:cs typeface="Verdana"/>
              </a:rPr>
              <a:t>por meio</a:t>
            </a:r>
            <a:r>
              <a:rPr dirty="0" sz="1400" spc="-35">
                <a:latin typeface="Verdana"/>
                <a:cs typeface="Verdana"/>
              </a:rPr>
              <a:t> </a:t>
            </a:r>
            <a:r>
              <a:rPr dirty="0" sz="1400" spc="70">
                <a:latin typeface="Verdana"/>
                <a:cs typeface="Verdana"/>
              </a:rPr>
              <a:t>de</a:t>
            </a:r>
            <a:r>
              <a:rPr dirty="0" sz="1400" spc="-20">
                <a:latin typeface="Verdana"/>
                <a:cs typeface="Verdana"/>
              </a:rPr>
              <a:t> </a:t>
            </a:r>
            <a:r>
              <a:rPr dirty="0" sz="1400">
                <a:latin typeface="Verdana"/>
                <a:cs typeface="Verdana"/>
              </a:rPr>
              <a:t>prevenção</a:t>
            </a:r>
            <a:r>
              <a:rPr dirty="0" sz="1400" spc="-35">
                <a:latin typeface="Verdana"/>
                <a:cs typeface="Verdana"/>
              </a:rPr>
              <a:t> </a:t>
            </a:r>
            <a:r>
              <a:rPr dirty="0" sz="1400" spc="15">
                <a:latin typeface="Verdana"/>
                <a:cs typeface="Verdana"/>
              </a:rPr>
              <a:t>e</a:t>
            </a:r>
            <a:endParaRPr sz="1400">
              <a:latin typeface="Verdana"/>
              <a:cs typeface="Verdana"/>
            </a:endParaRPr>
          </a:p>
          <a:p>
            <a:pPr marL="12700" marR="60960">
              <a:lnSpc>
                <a:spcPct val="77100"/>
              </a:lnSpc>
              <a:spcBef>
                <a:spcPts val="100"/>
              </a:spcBef>
            </a:pPr>
            <a:r>
              <a:rPr dirty="0" sz="1400" spc="-30">
                <a:latin typeface="Verdana"/>
                <a:cs typeface="Verdana"/>
              </a:rPr>
              <a:t>tratamento,</a:t>
            </a:r>
            <a:r>
              <a:rPr dirty="0" sz="1400" spc="-85">
                <a:latin typeface="Verdana"/>
                <a:cs typeface="Verdana"/>
              </a:rPr>
              <a:t> </a:t>
            </a:r>
            <a:r>
              <a:rPr dirty="0" sz="1400" spc="65">
                <a:latin typeface="Verdana"/>
                <a:cs typeface="Verdana"/>
              </a:rPr>
              <a:t>e</a:t>
            </a:r>
            <a:r>
              <a:rPr dirty="0" sz="1400" spc="-80">
                <a:latin typeface="Verdana"/>
                <a:cs typeface="Verdana"/>
              </a:rPr>
              <a:t> </a:t>
            </a:r>
            <a:r>
              <a:rPr dirty="0" sz="1400" spc="-35">
                <a:latin typeface="Verdana"/>
                <a:cs typeface="Verdana"/>
              </a:rPr>
              <a:t>promover</a:t>
            </a:r>
            <a:r>
              <a:rPr dirty="0" sz="1400" spc="-80">
                <a:latin typeface="Verdana"/>
                <a:cs typeface="Verdana"/>
              </a:rPr>
              <a:t> </a:t>
            </a:r>
            <a:r>
              <a:rPr dirty="0" sz="1400" spc="114">
                <a:latin typeface="Verdana"/>
                <a:cs typeface="Verdana"/>
              </a:rPr>
              <a:t>a</a:t>
            </a:r>
            <a:r>
              <a:rPr dirty="0" sz="1400" spc="-75">
                <a:latin typeface="Verdana"/>
                <a:cs typeface="Verdana"/>
              </a:rPr>
              <a:t> </a:t>
            </a:r>
            <a:r>
              <a:rPr dirty="0" sz="1400">
                <a:latin typeface="Verdana"/>
                <a:cs typeface="Verdana"/>
              </a:rPr>
              <a:t>saúde</a:t>
            </a:r>
            <a:r>
              <a:rPr dirty="0" sz="1400" spc="-80">
                <a:latin typeface="Verdana"/>
                <a:cs typeface="Verdana"/>
              </a:rPr>
              <a:t> </a:t>
            </a:r>
            <a:r>
              <a:rPr dirty="0" sz="1400" spc="-20">
                <a:latin typeface="Verdana"/>
                <a:cs typeface="Verdana"/>
              </a:rPr>
              <a:t>mental</a:t>
            </a:r>
            <a:r>
              <a:rPr dirty="0" sz="1400" spc="-90">
                <a:latin typeface="Verdana"/>
                <a:cs typeface="Verdana"/>
              </a:rPr>
              <a:t> </a:t>
            </a:r>
            <a:r>
              <a:rPr dirty="0" sz="1400" spc="15">
                <a:latin typeface="Verdana"/>
                <a:cs typeface="Verdana"/>
              </a:rPr>
              <a:t>e </a:t>
            </a:r>
            <a:r>
              <a:rPr dirty="0" sz="1400" spc="55">
                <a:latin typeface="Verdana"/>
                <a:cs typeface="Verdana"/>
              </a:rPr>
              <a:t>o</a:t>
            </a:r>
            <a:r>
              <a:rPr dirty="0" sz="1400" spc="-80">
                <a:latin typeface="Verdana"/>
                <a:cs typeface="Verdana"/>
              </a:rPr>
              <a:t> </a:t>
            </a:r>
            <a:r>
              <a:rPr dirty="0" sz="1400" spc="-35">
                <a:latin typeface="Verdana"/>
                <a:cs typeface="Verdana"/>
              </a:rPr>
              <a:t>bem-</a:t>
            </a:r>
            <a:r>
              <a:rPr dirty="0" sz="1400" spc="-20">
                <a:latin typeface="Verdana"/>
                <a:cs typeface="Verdana"/>
              </a:rPr>
              <a:t>estar</a:t>
            </a:r>
            <a:endParaRPr sz="1400">
              <a:latin typeface="Verdana"/>
              <a:cs typeface="Verdana"/>
            </a:endParaRPr>
          </a:p>
          <a:p>
            <a:pPr lvl="1" marL="12700" marR="5080" indent="-10160">
              <a:lnSpc>
                <a:spcPct val="81400"/>
              </a:lnSpc>
              <a:spcBef>
                <a:spcPts val="1125"/>
              </a:spcBef>
              <a:buAutoNum type="arabicPeriod" startAt="5"/>
              <a:tabLst>
                <a:tab pos="306070" algn="l"/>
              </a:tabLst>
            </a:pPr>
            <a:r>
              <a:rPr dirty="0" sz="1400" spc="-204">
                <a:latin typeface="Verdana"/>
                <a:cs typeface="Verdana"/>
              </a:rPr>
              <a:t>	</a:t>
            </a:r>
            <a:r>
              <a:rPr dirty="0" sz="1400" spc="-204">
                <a:latin typeface="Verdana"/>
                <a:cs typeface="Verdana"/>
              </a:rPr>
              <a:t>–</a:t>
            </a:r>
            <a:r>
              <a:rPr dirty="0" sz="1400" spc="-55">
                <a:latin typeface="Verdana"/>
                <a:cs typeface="Verdana"/>
              </a:rPr>
              <a:t> </a:t>
            </a:r>
            <a:r>
              <a:rPr dirty="0" sz="1400" spc="-20">
                <a:latin typeface="Verdana"/>
                <a:cs typeface="Verdana"/>
              </a:rPr>
              <a:t>Reforçar</a:t>
            </a:r>
            <a:r>
              <a:rPr dirty="0" sz="1400" spc="-45">
                <a:latin typeface="Verdana"/>
                <a:cs typeface="Verdana"/>
              </a:rPr>
              <a:t> </a:t>
            </a:r>
            <a:r>
              <a:rPr dirty="0" sz="1400" spc="114">
                <a:latin typeface="Verdana"/>
                <a:cs typeface="Verdana"/>
              </a:rPr>
              <a:t>a</a:t>
            </a:r>
            <a:r>
              <a:rPr dirty="0" sz="1400" spc="-45">
                <a:latin typeface="Verdana"/>
                <a:cs typeface="Verdana"/>
              </a:rPr>
              <a:t> </a:t>
            </a:r>
            <a:r>
              <a:rPr dirty="0" sz="1400">
                <a:latin typeface="Verdana"/>
                <a:cs typeface="Verdana"/>
              </a:rPr>
              <a:t>prevenção</a:t>
            </a:r>
            <a:r>
              <a:rPr dirty="0" sz="1400" spc="-55">
                <a:latin typeface="Verdana"/>
                <a:cs typeface="Verdana"/>
              </a:rPr>
              <a:t> </a:t>
            </a:r>
            <a:r>
              <a:rPr dirty="0" sz="1400" spc="65">
                <a:latin typeface="Verdana"/>
                <a:cs typeface="Verdana"/>
              </a:rPr>
              <a:t>e</a:t>
            </a:r>
            <a:r>
              <a:rPr dirty="0" sz="1400" spc="-50">
                <a:latin typeface="Verdana"/>
                <a:cs typeface="Verdana"/>
              </a:rPr>
              <a:t> </a:t>
            </a:r>
            <a:r>
              <a:rPr dirty="0" sz="1400" spc="55">
                <a:latin typeface="Verdana"/>
                <a:cs typeface="Verdana"/>
              </a:rPr>
              <a:t>o</a:t>
            </a:r>
            <a:r>
              <a:rPr dirty="0" sz="1400" spc="-60">
                <a:latin typeface="Verdana"/>
                <a:cs typeface="Verdana"/>
              </a:rPr>
              <a:t> </a:t>
            </a:r>
            <a:r>
              <a:rPr dirty="0" sz="1400" spc="-10">
                <a:latin typeface="Verdana"/>
                <a:cs typeface="Verdana"/>
              </a:rPr>
              <a:t>tratamento </a:t>
            </a:r>
            <a:r>
              <a:rPr dirty="0" sz="1400" spc="65">
                <a:latin typeface="Verdana"/>
                <a:cs typeface="Verdana"/>
              </a:rPr>
              <a:t>do</a:t>
            </a:r>
            <a:r>
              <a:rPr dirty="0" sz="1400" spc="-90">
                <a:latin typeface="Verdana"/>
                <a:cs typeface="Verdana"/>
              </a:rPr>
              <a:t> </a:t>
            </a:r>
            <a:r>
              <a:rPr dirty="0" sz="1400">
                <a:latin typeface="Verdana"/>
                <a:cs typeface="Verdana"/>
              </a:rPr>
              <a:t>abuso</a:t>
            </a:r>
            <a:r>
              <a:rPr dirty="0" sz="1400" spc="-85">
                <a:latin typeface="Verdana"/>
                <a:cs typeface="Verdana"/>
              </a:rPr>
              <a:t> </a:t>
            </a:r>
            <a:r>
              <a:rPr dirty="0" sz="1400" spc="75">
                <a:latin typeface="Verdana"/>
                <a:cs typeface="Verdana"/>
              </a:rPr>
              <a:t>de</a:t>
            </a:r>
            <a:r>
              <a:rPr dirty="0" sz="1400" spc="-80">
                <a:latin typeface="Verdana"/>
                <a:cs typeface="Verdana"/>
              </a:rPr>
              <a:t> </a:t>
            </a:r>
            <a:r>
              <a:rPr dirty="0" sz="1400" spc="-50">
                <a:latin typeface="Verdana"/>
                <a:cs typeface="Verdana"/>
              </a:rPr>
              <a:t>substâncias,</a:t>
            </a:r>
            <a:r>
              <a:rPr dirty="0" sz="1400" spc="-85">
                <a:latin typeface="Verdana"/>
                <a:cs typeface="Verdana"/>
              </a:rPr>
              <a:t> </a:t>
            </a:r>
            <a:r>
              <a:rPr dirty="0" sz="1400" spc="-25">
                <a:latin typeface="Verdana"/>
                <a:cs typeface="Verdana"/>
              </a:rPr>
              <a:t>incluindo</a:t>
            </a:r>
            <a:r>
              <a:rPr dirty="0" sz="1400" spc="-85">
                <a:latin typeface="Verdana"/>
                <a:cs typeface="Verdana"/>
              </a:rPr>
              <a:t> </a:t>
            </a:r>
            <a:r>
              <a:rPr dirty="0" sz="1400" spc="5">
                <a:latin typeface="Verdana"/>
                <a:cs typeface="Verdana"/>
              </a:rPr>
              <a:t>o </a:t>
            </a:r>
            <a:r>
              <a:rPr dirty="0" sz="1400">
                <a:latin typeface="Verdana"/>
                <a:cs typeface="Verdana"/>
              </a:rPr>
              <a:t>abuso</a:t>
            </a:r>
            <a:r>
              <a:rPr dirty="0" sz="1400" spc="-85">
                <a:latin typeface="Verdana"/>
                <a:cs typeface="Verdana"/>
              </a:rPr>
              <a:t> </a:t>
            </a:r>
            <a:r>
              <a:rPr dirty="0" sz="1400" spc="70">
                <a:latin typeface="Verdana"/>
                <a:cs typeface="Verdana"/>
              </a:rPr>
              <a:t>de</a:t>
            </a:r>
            <a:r>
              <a:rPr dirty="0" sz="1400" spc="-75">
                <a:latin typeface="Verdana"/>
                <a:cs typeface="Verdana"/>
              </a:rPr>
              <a:t> </a:t>
            </a:r>
            <a:r>
              <a:rPr dirty="0" sz="1400" spc="-20">
                <a:latin typeface="Verdana"/>
                <a:cs typeface="Verdana"/>
              </a:rPr>
              <a:t>drogas</a:t>
            </a:r>
            <a:r>
              <a:rPr dirty="0" sz="1400" spc="-90">
                <a:latin typeface="Verdana"/>
                <a:cs typeface="Verdana"/>
              </a:rPr>
              <a:t> </a:t>
            </a:r>
            <a:r>
              <a:rPr dirty="0" sz="1400" spc="-10">
                <a:latin typeface="Verdana"/>
                <a:cs typeface="Verdana"/>
              </a:rPr>
              <a:t>entorpecentes</a:t>
            </a:r>
            <a:r>
              <a:rPr dirty="0" sz="1400" spc="-85">
                <a:latin typeface="Verdana"/>
                <a:cs typeface="Verdana"/>
              </a:rPr>
              <a:t> </a:t>
            </a:r>
            <a:r>
              <a:rPr dirty="0" sz="1400" spc="65">
                <a:latin typeface="Verdana"/>
                <a:cs typeface="Verdana"/>
              </a:rPr>
              <a:t>e</a:t>
            </a:r>
            <a:r>
              <a:rPr dirty="0" sz="1400" spc="-75">
                <a:latin typeface="Verdana"/>
                <a:cs typeface="Verdana"/>
              </a:rPr>
              <a:t> </a:t>
            </a:r>
            <a:r>
              <a:rPr dirty="0" sz="1400" spc="-25">
                <a:latin typeface="Verdana"/>
                <a:cs typeface="Verdana"/>
              </a:rPr>
              <a:t>uso </a:t>
            </a:r>
            <a:r>
              <a:rPr dirty="0" sz="1400">
                <a:latin typeface="Verdana"/>
                <a:cs typeface="Verdana"/>
              </a:rPr>
              <a:t>nocivo</a:t>
            </a:r>
            <a:r>
              <a:rPr dirty="0" sz="1400" spc="-80">
                <a:latin typeface="Verdana"/>
                <a:cs typeface="Verdana"/>
              </a:rPr>
              <a:t> </a:t>
            </a:r>
            <a:r>
              <a:rPr dirty="0" sz="1400" spc="70">
                <a:latin typeface="Verdana"/>
                <a:cs typeface="Verdana"/>
              </a:rPr>
              <a:t>de</a:t>
            </a:r>
            <a:r>
              <a:rPr dirty="0" sz="1400" spc="-70">
                <a:latin typeface="Verdana"/>
                <a:cs typeface="Verdana"/>
              </a:rPr>
              <a:t> </a:t>
            </a:r>
            <a:r>
              <a:rPr dirty="0" sz="1400" spc="-10">
                <a:latin typeface="Verdana"/>
                <a:cs typeface="Verdana"/>
              </a:rPr>
              <a:t>álcool</a:t>
            </a:r>
            <a:endParaRPr sz="1400">
              <a:latin typeface="Verdana"/>
              <a:cs typeface="Verdana"/>
            </a:endParaRPr>
          </a:p>
          <a:p>
            <a:pPr marL="12700" marR="8255">
              <a:lnSpc>
                <a:spcPct val="81400"/>
              </a:lnSpc>
              <a:spcBef>
                <a:spcPts val="1130"/>
              </a:spcBef>
            </a:pPr>
            <a:r>
              <a:rPr dirty="0" sz="1400" spc="-135">
                <a:latin typeface="Verdana"/>
                <a:cs typeface="Verdana"/>
              </a:rPr>
              <a:t>3.8</a:t>
            </a:r>
            <a:r>
              <a:rPr dirty="0" sz="1400" spc="-65">
                <a:latin typeface="Verdana"/>
                <a:cs typeface="Verdana"/>
              </a:rPr>
              <a:t> </a:t>
            </a:r>
            <a:r>
              <a:rPr dirty="0" sz="1400" spc="-204">
                <a:latin typeface="Verdana"/>
                <a:cs typeface="Verdana"/>
              </a:rPr>
              <a:t>–</a:t>
            </a:r>
            <a:r>
              <a:rPr dirty="0" sz="1400" spc="-65">
                <a:latin typeface="Verdana"/>
                <a:cs typeface="Verdana"/>
              </a:rPr>
              <a:t> </a:t>
            </a:r>
            <a:r>
              <a:rPr dirty="0" sz="1400">
                <a:latin typeface="Verdana"/>
                <a:cs typeface="Verdana"/>
              </a:rPr>
              <a:t>Até</a:t>
            </a:r>
            <a:r>
              <a:rPr dirty="0" sz="1400" spc="-60">
                <a:latin typeface="Verdana"/>
                <a:cs typeface="Verdana"/>
              </a:rPr>
              <a:t> </a:t>
            </a:r>
            <a:r>
              <a:rPr dirty="0" sz="1400" spc="-125">
                <a:latin typeface="Verdana"/>
                <a:cs typeface="Verdana"/>
              </a:rPr>
              <a:t>2030,</a:t>
            </a:r>
            <a:r>
              <a:rPr dirty="0" sz="1400" spc="-65">
                <a:latin typeface="Verdana"/>
                <a:cs typeface="Verdana"/>
              </a:rPr>
              <a:t> </a:t>
            </a:r>
            <a:r>
              <a:rPr dirty="0" sz="1400" spc="-80">
                <a:latin typeface="Verdana"/>
                <a:cs typeface="Verdana"/>
              </a:rPr>
              <a:t>reduzir</a:t>
            </a:r>
            <a:r>
              <a:rPr dirty="0" sz="1400" spc="-55">
                <a:latin typeface="Verdana"/>
                <a:cs typeface="Verdana"/>
              </a:rPr>
              <a:t> </a:t>
            </a:r>
            <a:r>
              <a:rPr dirty="0" sz="1400" spc="-30">
                <a:latin typeface="Verdana"/>
                <a:cs typeface="Verdana"/>
              </a:rPr>
              <a:t>substancialmente</a:t>
            </a:r>
            <a:r>
              <a:rPr dirty="0" sz="1400" spc="-65">
                <a:latin typeface="Verdana"/>
                <a:cs typeface="Verdana"/>
              </a:rPr>
              <a:t> </a:t>
            </a:r>
            <a:r>
              <a:rPr dirty="0" sz="1400" spc="5">
                <a:latin typeface="Verdana"/>
                <a:cs typeface="Verdana"/>
              </a:rPr>
              <a:t>o </a:t>
            </a:r>
            <a:r>
              <a:rPr dirty="0" sz="1400" spc="-40">
                <a:latin typeface="Verdana"/>
                <a:cs typeface="Verdana"/>
              </a:rPr>
              <a:t>número</a:t>
            </a:r>
            <a:r>
              <a:rPr dirty="0" sz="1400" spc="-50">
                <a:latin typeface="Verdana"/>
                <a:cs typeface="Verdana"/>
              </a:rPr>
              <a:t> </a:t>
            </a:r>
            <a:r>
              <a:rPr dirty="0" sz="1400" spc="70">
                <a:latin typeface="Verdana"/>
                <a:cs typeface="Verdana"/>
              </a:rPr>
              <a:t>de</a:t>
            </a:r>
            <a:r>
              <a:rPr dirty="0" sz="1400" spc="-45">
                <a:latin typeface="Verdana"/>
                <a:cs typeface="Verdana"/>
              </a:rPr>
              <a:t> </a:t>
            </a:r>
            <a:r>
              <a:rPr dirty="0" sz="1400" spc="-70">
                <a:latin typeface="Verdana"/>
                <a:cs typeface="Verdana"/>
              </a:rPr>
              <a:t>mortes</a:t>
            </a:r>
            <a:r>
              <a:rPr dirty="0" sz="1400" spc="-45">
                <a:latin typeface="Verdana"/>
                <a:cs typeface="Verdana"/>
              </a:rPr>
              <a:t> </a:t>
            </a:r>
            <a:r>
              <a:rPr dirty="0" sz="1400" spc="65">
                <a:latin typeface="Verdana"/>
                <a:cs typeface="Verdana"/>
              </a:rPr>
              <a:t>e</a:t>
            </a:r>
            <a:r>
              <a:rPr dirty="0" sz="1400" spc="-45">
                <a:latin typeface="Verdana"/>
                <a:cs typeface="Verdana"/>
              </a:rPr>
              <a:t> </a:t>
            </a:r>
            <a:r>
              <a:rPr dirty="0" sz="1400">
                <a:latin typeface="Verdana"/>
                <a:cs typeface="Verdana"/>
              </a:rPr>
              <a:t>doenças</a:t>
            </a:r>
            <a:r>
              <a:rPr dirty="0" sz="1400" spc="-45">
                <a:latin typeface="Verdana"/>
                <a:cs typeface="Verdana"/>
              </a:rPr>
              <a:t> </a:t>
            </a:r>
            <a:r>
              <a:rPr dirty="0" sz="1400" spc="-20">
                <a:latin typeface="Verdana"/>
                <a:cs typeface="Verdana"/>
              </a:rPr>
              <a:t>por</a:t>
            </a:r>
            <a:r>
              <a:rPr dirty="0" sz="1400" spc="-35">
                <a:latin typeface="Verdana"/>
                <a:cs typeface="Verdana"/>
              </a:rPr>
              <a:t> </a:t>
            </a:r>
            <a:r>
              <a:rPr dirty="0" sz="1400" spc="-10">
                <a:latin typeface="Verdana"/>
                <a:cs typeface="Verdana"/>
              </a:rPr>
              <a:t>produtos </a:t>
            </a:r>
            <a:r>
              <a:rPr dirty="0" sz="1400" spc="-35">
                <a:latin typeface="Verdana"/>
                <a:cs typeface="Verdana"/>
              </a:rPr>
              <a:t>químicos</a:t>
            </a:r>
            <a:r>
              <a:rPr dirty="0" sz="1400">
                <a:latin typeface="Verdana"/>
                <a:cs typeface="Verdana"/>
              </a:rPr>
              <a:t> </a:t>
            </a:r>
            <a:r>
              <a:rPr dirty="0" sz="1400" spc="-50">
                <a:latin typeface="Verdana"/>
                <a:cs typeface="Verdana"/>
              </a:rPr>
              <a:t>perigosos</a:t>
            </a:r>
            <a:r>
              <a:rPr dirty="0" sz="1400" spc="5">
                <a:latin typeface="Verdana"/>
                <a:cs typeface="Verdana"/>
              </a:rPr>
              <a:t> </a:t>
            </a:r>
            <a:r>
              <a:rPr dirty="0" sz="1400" spc="65">
                <a:latin typeface="Verdana"/>
                <a:cs typeface="Verdana"/>
              </a:rPr>
              <a:t>e</a:t>
            </a:r>
            <a:r>
              <a:rPr dirty="0" sz="1400" spc="15">
                <a:latin typeface="Verdana"/>
                <a:cs typeface="Verdana"/>
              </a:rPr>
              <a:t> </a:t>
            </a:r>
            <a:r>
              <a:rPr dirty="0" sz="1400" spc="-20">
                <a:latin typeface="Verdana"/>
                <a:cs typeface="Verdana"/>
              </a:rPr>
              <a:t>por</a:t>
            </a:r>
            <a:r>
              <a:rPr dirty="0" sz="1400" spc="20">
                <a:latin typeface="Verdana"/>
                <a:cs typeface="Verdana"/>
              </a:rPr>
              <a:t> </a:t>
            </a:r>
            <a:r>
              <a:rPr dirty="0" sz="1400">
                <a:latin typeface="Verdana"/>
                <a:cs typeface="Verdana"/>
              </a:rPr>
              <a:t>contaminação</a:t>
            </a:r>
            <a:r>
              <a:rPr dirty="0" sz="1400" spc="10">
                <a:latin typeface="Verdana"/>
                <a:cs typeface="Verdana"/>
              </a:rPr>
              <a:t> </a:t>
            </a:r>
            <a:r>
              <a:rPr dirty="0" sz="1400" spc="15">
                <a:latin typeface="Verdana"/>
                <a:cs typeface="Verdana"/>
              </a:rPr>
              <a:t>e </a:t>
            </a:r>
            <a:r>
              <a:rPr dirty="0" sz="1400">
                <a:latin typeface="Verdana"/>
                <a:cs typeface="Verdana"/>
              </a:rPr>
              <a:t>poluição</a:t>
            </a:r>
            <a:r>
              <a:rPr dirty="0" sz="1400" spc="-75">
                <a:latin typeface="Verdana"/>
                <a:cs typeface="Verdana"/>
              </a:rPr>
              <a:t> </a:t>
            </a:r>
            <a:r>
              <a:rPr dirty="0" sz="1400" spc="65">
                <a:latin typeface="Verdana"/>
                <a:cs typeface="Verdana"/>
              </a:rPr>
              <a:t>do</a:t>
            </a:r>
            <a:r>
              <a:rPr dirty="0" sz="1400" spc="-75">
                <a:latin typeface="Verdana"/>
                <a:cs typeface="Verdana"/>
              </a:rPr>
              <a:t> </a:t>
            </a:r>
            <a:r>
              <a:rPr dirty="0" sz="1400" spc="-65">
                <a:latin typeface="Verdana"/>
                <a:cs typeface="Verdana"/>
              </a:rPr>
              <a:t>ar,</a:t>
            </a:r>
            <a:r>
              <a:rPr dirty="0" sz="1400" spc="-75">
                <a:latin typeface="Verdana"/>
                <a:cs typeface="Verdana"/>
              </a:rPr>
              <a:t> </a:t>
            </a:r>
            <a:r>
              <a:rPr dirty="0" sz="1400" spc="95">
                <a:latin typeface="Verdana"/>
                <a:cs typeface="Verdana"/>
              </a:rPr>
              <a:t>da</a:t>
            </a:r>
            <a:r>
              <a:rPr dirty="0" sz="1400" spc="-65">
                <a:latin typeface="Verdana"/>
                <a:cs typeface="Verdana"/>
              </a:rPr>
              <a:t> </a:t>
            </a:r>
            <a:r>
              <a:rPr dirty="0" sz="1400" spc="60">
                <a:latin typeface="Verdana"/>
                <a:cs typeface="Verdana"/>
              </a:rPr>
              <a:t>água</a:t>
            </a:r>
            <a:r>
              <a:rPr dirty="0" sz="1400" spc="-60">
                <a:latin typeface="Verdana"/>
                <a:cs typeface="Verdana"/>
              </a:rPr>
              <a:t> </a:t>
            </a:r>
            <a:r>
              <a:rPr dirty="0" sz="1400" spc="65">
                <a:latin typeface="Verdana"/>
                <a:cs typeface="Verdana"/>
              </a:rPr>
              <a:t>e</a:t>
            </a:r>
            <a:r>
              <a:rPr dirty="0" sz="1400" spc="-70">
                <a:latin typeface="Verdana"/>
                <a:cs typeface="Verdana"/>
              </a:rPr>
              <a:t> </a:t>
            </a:r>
            <a:r>
              <a:rPr dirty="0" sz="1400" spc="65">
                <a:latin typeface="Verdana"/>
                <a:cs typeface="Verdana"/>
              </a:rPr>
              <a:t>do</a:t>
            </a:r>
            <a:r>
              <a:rPr dirty="0" sz="1400" spc="-75">
                <a:latin typeface="Verdana"/>
                <a:cs typeface="Verdana"/>
              </a:rPr>
              <a:t> </a:t>
            </a:r>
            <a:r>
              <a:rPr dirty="0" sz="1400" spc="-20">
                <a:latin typeface="Verdana"/>
                <a:cs typeface="Verdana"/>
              </a:rPr>
              <a:t>solo</a:t>
            </a:r>
            <a:endParaRPr sz="1400">
              <a:latin typeface="Verdana"/>
              <a:cs typeface="Verdana"/>
            </a:endParaRPr>
          </a:p>
          <a:p>
            <a:pPr marL="12700" marR="1081405">
              <a:lnSpc>
                <a:spcPct val="77100"/>
              </a:lnSpc>
              <a:spcBef>
                <a:spcPts val="1200"/>
              </a:spcBef>
            </a:pPr>
            <a:r>
              <a:rPr dirty="0" sz="1400" spc="-60">
                <a:latin typeface="Verdana"/>
                <a:cs typeface="Verdana"/>
              </a:rPr>
              <a:t>3.b</a:t>
            </a:r>
            <a:r>
              <a:rPr dirty="0" sz="1400" spc="-100">
                <a:latin typeface="Verdana"/>
                <a:cs typeface="Verdana"/>
              </a:rPr>
              <a:t> </a:t>
            </a:r>
            <a:r>
              <a:rPr dirty="0" sz="1400" spc="-204">
                <a:latin typeface="Verdana"/>
                <a:cs typeface="Verdana"/>
              </a:rPr>
              <a:t>–</a:t>
            </a:r>
            <a:r>
              <a:rPr dirty="0" sz="1400" spc="-90">
                <a:latin typeface="Verdana"/>
                <a:cs typeface="Verdana"/>
              </a:rPr>
              <a:t> </a:t>
            </a:r>
            <a:r>
              <a:rPr dirty="0" sz="1400">
                <a:latin typeface="Verdana"/>
                <a:cs typeface="Verdana"/>
              </a:rPr>
              <a:t>Apoiar</a:t>
            </a:r>
            <a:r>
              <a:rPr dirty="0" sz="1400" spc="-90">
                <a:latin typeface="Verdana"/>
                <a:cs typeface="Verdana"/>
              </a:rPr>
              <a:t> </a:t>
            </a:r>
            <a:r>
              <a:rPr dirty="0" sz="1400" spc="114">
                <a:latin typeface="Verdana"/>
                <a:cs typeface="Verdana"/>
              </a:rPr>
              <a:t>a</a:t>
            </a:r>
            <a:r>
              <a:rPr dirty="0" sz="1400" spc="-85">
                <a:latin typeface="Verdana"/>
                <a:cs typeface="Verdana"/>
              </a:rPr>
              <a:t> </a:t>
            </a:r>
            <a:r>
              <a:rPr dirty="0" sz="1400" spc="-35">
                <a:latin typeface="Verdana"/>
                <a:cs typeface="Verdana"/>
              </a:rPr>
              <a:t>pesquisa</a:t>
            </a:r>
            <a:r>
              <a:rPr dirty="0" sz="1400" spc="-90">
                <a:latin typeface="Verdana"/>
                <a:cs typeface="Verdana"/>
              </a:rPr>
              <a:t> </a:t>
            </a:r>
            <a:r>
              <a:rPr dirty="0" sz="1400" spc="65">
                <a:latin typeface="Verdana"/>
                <a:cs typeface="Verdana"/>
              </a:rPr>
              <a:t>e</a:t>
            </a:r>
            <a:r>
              <a:rPr dirty="0" sz="1400" spc="-90">
                <a:latin typeface="Verdana"/>
                <a:cs typeface="Verdana"/>
              </a:rPr>
              <a:t> </a:t>
            </a:r>
            <a:r>
              <a:rPr dirty="0" sz="1400" spc="5">
                <a:latin typeface="Verdana"/>
                <a:cs typeface="Verdana"/>
              </a:rPr>
              <a:t>o </a:t>
            </a:r>
            <a:r>
              <a:rPr dirty="0" sz="1400" spc="-30">
                <a:latin typeface="Verdana"/>
                <a:cs typeface="Verdana"/>
              </a:rPr>
              <a:t>desenvolvimento</a:t>
            </a:r>
            <a:r>
              <a:rPr dirty="0" sz="1400" spc="-80">
                <a:latin typeface="Verdana"/>
                <a:cs typeface="Verdana"/>
              </a:rPr>
              <a:t> </a:t>
            </a:r>
            <a:r>
              <a:rPr dirty="0" sz="1400" spc="75">
                <a:latin typeface="Verdana"/>
                <a:cs typeface="Verdana"/>
              </a:rPr>
              <a:t>de</a:t>
            </a:r>
            <a:r>
              <a:rPr dirty="0" sz="1400" spc="-70">
                <a:latin typeface="Verdana"/>
                <a:cs typeface="Verdana"/>
              </a:rPr>
              <a:t> </a:t>
            </a:r>
            <a:r>
              <a:rPr dirty="0" sz="1400">
                <a:latin typeface="Verdana"/>
                <a:cs typeface="Verdana"/>
              </a:rPr>
              <a:t>vacinas</a:t>
            </a:r>
            <a:r>
              <a:rPr dirty="0" sz="1400" spc="-80">
                <a:latin typeface="Verdana"/>
                <a:cs typeface="Verdana"/>
              </a:rPr>
              <a:t> </a:t>
            </a:r>
            <a:r>
              <a:rPr dirty="0" sz="1400" spc="15">
                <a:latin typeface="Verdana"/>
                <a:cs typeface="Verdana"/>
              </a:rPr>
              <a:t>e</a:t>
            </a:r>
            <a:endParaRPr sz="1400">
              <a:latin typeface="Verdana"/>
              <a:cs typeface="Verdana"/>
            </a:endParaRPr>
          </a:p>
          <a:p>
            <a:pPr marL="12700" marR="131445">
              <a:lnSpc>
                <a:spcPct val="77100"/>
              </a:lnSpc>
              <a:spcBef>
                <a:spcPts val="120"/>
              </a:spcBef>
            </a:pPr>
            <a:r>
              <a:rPr dirty="0" sz="1400">
                <a:latin typeface="Verdana"/>
                <a:cs typeface="Verdana"/>
              </a:rPr>
              <a:t>medicamentos</a:t>
            </a:r>
            <a:r>
              <a:rPr dirty="0" sz="1400" spc="-65">
                <a:latin typeface="Verdana"/>
                <a:cs typeface="Verdana"/>
              </a:rPr>
              <a:t> </a:t>
            </a:r>
            <a:r>
              <a:rPr dirty="0" sz="1400">
                <a:latin typeface="Verdana"/>
                <a:cs typeface="Verdana"/>
              </a:rPr>
              <a:t>para</a:t>
            </a:r>
            <a:r>
              <a:rPr dirty="0" sz="1400" spc="-45">
                <a:latin typeface="Verdana"/>
                <a:cs typeface="Verdana"/>
              </a:rPr>
              <a:t> </a:t>
            </a:r>
            <a:r>
              <a:rPr dirty="0" sz="1400" spc="-35">
                <a:latin typeface="Verdana"/>
                <a:cs typeface="Verdana"/>
              </a:rPr>
              <a:t>as</a:t>
            </a:r>
            <a:r>
              <a:rPr dirty="0" sz="1400" spc="-60">
                <a:latin typeface="Verdana"/>
                <a:cs typeface="Verdana"/>
              </a:rPr>
              <a:t> </a:t>
            </a:r>
            <a:r>
              <a:rPr dirty="0" sz="1400" spc="-10">
                <a:latin typeface="Verdana"/>
                <a:cs typeface="Verdana"/>
              </a:rPr>
              <a:t>doenças </a:t>
            </a:r>
            <a:r>
              <a:rPr dirty="0" sz="1400" spc="-105">
                <a:latin typeface="Verdana"/>
                <a:cs typeface="Verdana"/>
              </a:rPr>
              <a:t>transmissíveis,</a:t>
            </a:r>
            <a:r>
              <a:rPr dirty="0" sz="1400" spc="-20">
                <a:latin typeface="Verdana"/>
                <a:cs typeface="Verdana"/>
              </a:rPr>
              <a:t> </a:t>
            </a:r>
            <a:r>
              <a:rPr dirty="0" sz="1400">
                <a:latin typeface="Verdana"/>
                <a:cs typeface="Verdana"/>
              </a:rPr>
              <a:t>que</a:t>
            </a:r>
            <a:r>
              <a:rPr dirty="0" sz="1400" spc="-10">
                <a:latin typeface="Verdana"/>
                <a:cs typeface="Verdana"/>
              </a:rPr>
              <a:t> </a:t>
            </a:r>
            <a:r>
              <a:rPr dirty="0" sz="1400">
                <a:latin typeface="Verdana"/>
                <a:cs typeface="Verdana"/>
              </a:rPr>
              <a:t>afetam</a:t>
            </a:r>
            <a:r>
              <a:rPr dirty="0" sz="1400" spc="-15">
                <a:latin typeface="Verdana"/>
                <a:cs typeface="Verdana"/>
              </a:rPr>
              <a:t> </a:t>
            </a:r>
            <a:r>
              <a:rPr dirty="0" sz="1400" spc="-10">
                <a:latin typeface="Verdana"/>
                <a:cs typeface="Verdana"/>
              </a:rPr>
              <a:t>principalmente</a:t>
            </a:r>
            <a:endParaRPr sz="1400">
              <a:latin typeface="Verdana"/>
              <a:cs typeface="Verdana"/>
            </a:endParaRPr>
          </a:p>
          <a:p>
            <a:pPr marL="12700" marR="90170">
              <a:lnSpc>
                <a:spcPct val="80700"/>
              </a:lnSpc>
              <a:spcBef>
                <a:spcPts val="40"/>
              </a:spcBef>
            </a:pPr>
            <a:r>
              <a:rPr dirty="0" sz="1400" spc="-70">
                <a:latin typeface="Verdana"/>
                <a:cs typeface="Verdana"/>
              </a:rPr>
              <a:t>os</a:t>
            </a:r>
            <a:r>
              <a:rPr dirty="0" sz="1400" spc="-100">
                <a:latin typeface="Verdana"/>
                <a:cs typeface="Verdana"/>
              </a:rPr>
              <a:t> </a:t>
            </a:r>
            <a:r>
              <a:rPr dirty="0" sz="1400" spc="-45">
                <a:latin typeface="Verdana"/>
                <a:cs typeface="Verdana"/>
              </a:rPr>
              <a:t>países</a:t>
            </a:r>
            <a:r>
              <a:rPr dirty="0" sz="1400" spc="-95">
                <a:latin typeface="Verdana"/>
                <a:cs typeface="Verdana"/>
              </a:rPr>
              <a:t> </a:t>
            </a:r>
            <a:r>
              <a:rPr dirty="0" sz="1400">
                <a:latin typeface="Verdana"/>
                <a:cs typeface="Verdana"/>
              </a:rPr>
              <a:t>em</a:t>
            </a:r>
            <a:r>
              <a:rPr dirty="0" sz="1400" spc="-90">
                <a:latin typeface="Verdana"/>
                <a:cs typeface="Verdana"/>
              </a:rPr>
              <a:t> </a:t>
            </a:r>
            <a:r>
              <a:rPr dirty="0" sz="1400" spc="-10">
                <a:latin typeface="Verdana"/>
                <a:cs typeface="Verdana"/>
              </a:rPr>
              <a:t>desenvolvimento, proporcionar</a:t>
            </a:r>
            <a:r>
              <a:rPr dirty="0" sz="1400" spc="-90">
                <a:latin typeface="Verdana"/>
                <a:cs typeface="Verdana"/>
              </a:rPr>
              <a:t> </a:t>
            </a:r>
            <a:r>
              <a:rPr dirty="0" sz="1400" spc="55">
                <a:latin typeface="Verdana"/>
                <a:cs typeface="Verdana"/>
              </a:rPr>
              <a:t>o</a:t>
            </a:r>
            <a:r>
              <a:rPr dirty="0" sz="1400" spc="-95">
                <a:latin typeface="Verdana"/>
                <a:cs typeface="Verdana"/>
              </a:rPr>
              <a:t> </a:t>
            </a:r>
            <a:r>
              <a:rPr dirty="0" sz="1400">
                <a:latin typeface="Verdana"/>
                <a:cs typeface="Verdana"/>
              </a:rPr>
              <a:t>acesso</a:t>
            </a:r>
            <a:r>
              <a:rPr dirty="0" sz="1400" spc="-95">
                <a:latin typeface="Verdana"/>
                <a:cs typeface="Verdana"/>
              </a:rPr>
              <a:t> </a:t>
            </a:r>
            <a:r>
              <a:rPr dirty="0" sz="1400" spc="65">
                <a:latin typeface="Verdana"/>
                <a:cs typeface="Verdana"/>
              </a:rPr>
              <a:t>e</a:t>
            </a:r>
            <a:r>
              <a:rPr dirty="0" sz="1400" spc="-90">
                <a:latin typeface="Verdana"/>
                <a:cs typeface="Verdana"/>
              </a:rPr>
              <a:t> </a:t>
            </a:r>
            <a:r>
              <a:rPr dirty="0" sz="1400">
                <a:latin typeface="Verdana"/>
                <a:cs typeface="Verdana"/>
              </a:rPr>
              <a:t>medicamentos</a:t>
            </a:r>
            <a:r>
              <a:rPr dirty="0" sz="1400" spc="-100">
                <a:latin typeface="Verdana"/>
                <a:cs typeface="Verdana"/>
              </a:rPr>
              <a:t> </a:t>
            </a:r>
            <a:r>
              <a:rPr dirty="0" sz="1400" spc="15">
                <a:latin typeface="Verdana"/>
                <a:cs typeface="Verdana"/>
              </a:rPr>
              <a:t>e </a:t>
            </a:r>
            <a:r>
              <a:rPr dirty="0" sz="1400">
                <a:latin typeface="Verdana"/>
                <a:cs typeface="Verdana"/>
              </a:rPr>
              <a:t>vacinas</a:t>
            </a:r>
            <a:r>
              <a:rPr dirty="0" sz="1400" spc="-80">
                <a:latin typeface="Verdana"/>
                <a:cs typeface="Verdana"/>
              </a:rPr>
              <a:t> </a:t>
            </a:r>
            <a:r>
              <a:rPr dirty="0" sz="1400" spc="-50">
                <a:latin typeface="Verdana"/>
                <a:cs typeface="Verdana"/>
              </a:rPr>
              <a:t>essenciais</a:t>
            </a:r>
            <a:r>
              <a:rPr dirty="0" sz="1400" spc="-80">
                <a:latin typeface="Verdana"/>
                <a:cs typeface="Verdana"/>
              </a:rPr>
              <a:t> </a:t>
            </a:r>
            <a:r>
              <a:rPr dirty="0" sz="1400" spc="114">
                <a:latin typeface="Verdana"/>
                <a:cs typeface="Verdana"/>
              </a:rPr>
              <a:t>a</a:t>
            </a:r>
            <a:r>
              <a:rPr dirty="0" sz="1400" spc="-60">
                <a:latin typeface="Verdana"/>
                <a:cs typeface="Verdana"/>
              </a:rPr>
              <a:t> </a:t>
            </a:r>
            <a:r>
              <a:rPr dirty="0" sz="1400" spc="-10">
                <a:latin typeface="Verdana"/>
                <a:cs typeface="Verdana"/>
              </a:rPr>
              <a:t>preços</a:t>
            </a:r>
            <a:r>
              <a:rPr dirty="0" sz="1400" spc="-80">
                <a:latin typeface="Verdana"/>
                <a:cs typeface="Verdana"/>
              </a:rPr>
              <a:t> </a:t>
            </a:r>
            <a:r>
              <a:rPr dirty="0" sz="1400" spc="-50">
                <a:latin typeface="Verdana"/>
                <a:cs typeface="Verdana"/>
              </a:rPr>
              <a:t>acessíveis</a:t>
            </a:r>
            <a:r>
              <a:rPr dirty="0" sz="1400" spc="-80">
                <a:latin typeface="Verdana"/>
                <a:cs typeface="Verdana"/>
              </a:rPr>
              <a:t> </a:t>
            </a:r>
            <a:r>
              <a:rPr dirty="0" sz="1400" spc="-20">
                <a:latin typeface="Verdana"/>
                <a:cs typeface="Verdana"/>
              </a:rPr>
              <a:t>(...)</a:t>
            </a:r>
            <a:endParaRPr sz="1400">
              <a:latin typeface="Verdana"/>
              <a:cs typeface="Verdana"/>
            </a:endParaRPr>
          </a:p>
        </p:txBody>
      </p:sp>
      <p:sp>
        <p:nvSpPr>
          <p:cNvPr id="5" name="object 5" descr=""/>
          <p:cNvSpPr/>
          <p:nvPr/>
        </p:nvSpPr>
        <p:spPr>
          <a:xfrm>
            <a:off x="5396751" y="639029"/>
            <a:ext cx="3299460" cy="6014085"/>
          </a:xfrm>
          <a:custGeom>
            <a:avLst/>
            <a:gdLst/>
            <a:ahLst/>
            <a:cxnLst/>
            <a:rect l="l" t="t" r="r" b="b"/>
            <a:pathLst>
              <a:path w="3299459" h="6014084">
                <a:moveTo>
                  <a:pt x="0" y="0"/>
                </a:moveTo>
                <a:lnTo>
                  <a:pt x="3299013" y="0"/>
                </a:lnTo>
                <a:lnTo>
                  <a:pt x="3299013" y="6013954"/>
                </a:lnTo>
                <a:lnTo>
                  <a:pt x="0" y="6013954"/>
                </a:lnTo>
                <a:lnTo>
                  <a:pt x="0" y="0"/>
                </a:lnTo>
                <a:close/>
              </a:path>
            </a:pathLst>
          </a:custGeom>
          <a:ln w="9525">
            <a:solidFill>
              <a:srgbClr val="4EA72E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" name="object 6" descr=""/>
          <p:cNvSpPr txBox="1"/>
          <p:nvPr/>
        </p:nvSpPr>
        <p:spPr>
          <a:xfrm>
            <a:off x="5475492" y="659891"/>
            <a:ext cx="3083560" cy="46285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b="1">
                <a:latin typeface="Palatino Linotype"/>
                <a:cs typeface="Palatino Linotype"/>
              </a:rPr>
              <a:t>Principais</a:t>
            </a:r>
            <a:r>
              <a:rPr dirty="0" sz="1400" spc="-45" b="1">
                <a:latin typeface="Palatino Linotype"/>
                <a:cs typeface="Palatino Linotype"/>
              </a:rPr>
              <a:t> </a:t>
            </a:r>
            <a:r>
              <a:rPr dirty="0" sz="1400" b="1">
                <a:latin typeface="Palatino Linotype"/>
                <a:cs typeface="Palatino Linotype"/>
              </a:rPr>
              <a:t>Desafios</a:t>
            </a:r>
            <a:r>
              <a:rPr dirty="0" sz="1400" spc="-40" b="1">
                <a:latin typeface="Palatino Linotype"/>
                <a:cs typeface="Palatino Linotype"/>
              </a:rPr>
              <a:t> </a:t>
            </a:r>
            <a:r>
              <a:rPr dirty="0" sz="1400" b="1">
                <a:latin typeface="Palatino Linotype"/>
                <a:cs typeface="Palatino Linotype"/>
              </a:rPr>
              <a:t>para</a:t>
            </a:r>
            <a:r>
              <a:rPr dirty="0" sz="1400" spc="-40" b="1">
                <a:latin typeface="Palatino Linotype"/>
                <a:cs typeface="Palatino Linotype"/>
              </a:rPr>
              <a:t> </a:t>
            </a:r>
            <a:r>
              <a:rPr dirty="0" sz="1400" spc="-10" b="1">
                <a:latin typeface="Palatino Linotype"/>
                <a:cs typeface="Palatino Linotype"/>
              </a:rPr>
              <a:t>avançar</a:t>
            </a:r>
            <a:endParaRPr sz="1400">
              <a:latin typeface="Palatino Linotype"/>
              <a:cs typeface="Palatino Linotype"/>
            </a:endParaRPr>
          </a:p>
          <a:p>
            <a:pPr>
              <a:lnSpc>
                <a:spcPct val="100000"/>
              </a:lnSpc>
              <a:spcBef>
                <a:spcPts val="390"/>
              </a:spcBef>
            </a:pPr>
            <a:endParaRPr sz="1400">
              <a:latin typeface="Palatino Linotype"/>
              <a:cs typeface="Palatino Linotype"/>
            </a:endParaRPr>
          </a:p>
          <a:p>
            <a:pPr marL="298450" marR="276860" indent="-285750">
              <a:lnSpc>
                <a:spcPts val="1300"/>
              </a:lnSpc>
              <a:buFont typeface="Arial MT"/>
              <a:buChar char="•"/>
              <a:tabLst>
                <a:tab pos="298450" algn="l"/>
              </a:tabLst>
            </a:pPr>
            <a:r>
              <a:rPr dirty="0" sz="1300" spc="-70">
                <a:latin typeface="Verdana"/>
                <a:cs typeface="Verdana"/>
              </a:rPr>
              <a:t>Sistema</a:t>
            </a:r>
            <a:r>
              <a:rPr dirty="0" sz="1300" spc="-40">
                <a:latin typeface="Verdana"/>
                <a:cs typeface="Verdana"/>
              </a:rPr>
              <a:t> </a:t>
            </a:r>
            <a:r>
              <a:rPr dirty="0" sz="1300" spc="-10">
                <a:latin typeface="Verdana"/>
                <a:cs typeface="Verdana"/>
              </a:rPr>
              <a:t>federativo</a:t>
            </a:r>
            <a:r>
              <a:rPr dirty="0" sz="1300" spc="-45">
                <a:latin typeface="Verdana"/>
                <a:cs typeface="Verdana"/>
              </a:rPr>
              <a:t> </a:t>
            </a:r>
            <a:r>
              <a:rPr dirty="0" sz="1300">
                <a:latin typeface="Verdana"/>
                <a:cs typeface="Verdana"/>
              </a:rPr>
              <a:t>complexo</a:t>
            </a:r>
            <a:r>
              <a:rPr dirty="0" sz="1300" spc="-45">
                <a:latin typeface="Verdana"/>
                <a:cs typeface="Verdana"/>
              </a:rPr>
              <a:t> </a:t>
            </a:r>
            <a:r>
              <a:rPr dirty="0" sz="1300" spc="15">
                <a:latin typeface="Verdana"/>
                <a:cs typeface="Verdana"/>
              </a:rPr>
              <a:t>e </a:t>
            </a:r>
            <a:r>
              <a:rPr dirty="0" sz="1300">
                <a:latin typeface="Verdana"/>
                <a:cs typeface="Verdana"/>
              </a:rPr>
              <a:t>grande</a:t>
            </a:r>
            <a:r>
              <a:rPr dirty="0" sz="1300" spc="-10">
                <a:latin typeface="Verdana"/>
                <a:cs typeface="Verdana"/>
              </a:rPr>
              <a:t> </a:t>
            </a:r>
            <a:r>
              <a:rPr dirty="0" sz="1300" spc="-25">
                <a:latin typeface="Verdana"/>
                <a:cs typeface="Verdana"/>
              </a:rPr>
              <a:t>extensão </a:t>
            </a:r>
            <a:r>
              <a:rPr dirty="0" sz="1300" spc="-10">
                <a:latin typeface="Verdana"/>
                <a:cs typeface="Verdana"/>
              </a:rPr>
              <a:t>territorial</a:t>
            </a:r>
            <a:endParaRPr sz="1300">
              <a:latin typeface="Verdana"/>
              <a:cs typeface="Verdana"/>
            </a:endParaRPr>
          </a:p>
          <a:p>
            <a:pPr marL="298450" marR="20320" indent="-285750">
              <a:lnSpc>
                <a:spcPts val="1300"/>
              </a:lnSpc>
              <a:spcBef>
                <a:spcPts val="1095"/>
              </a:spcBef>
              <a:buFont typeface="Arial MT"/>
              <a:buChar char="•"/>
              <a:tabLst>
                <a:tab pos="298450" algn="l"/>
              </a:tabLst>
            </a:pPr>
            <a:r>
              <a:rPr dirty="0" sz="1300" spc="-20">
                <a:latin typeface="Verdana"/>
                <a:cs typeface="Verdana"/>
              </a:rPr>
              <a:t>Subfinanciamento</a:t>
            </a:r>
            <a:r>
              <a:rPr dirty="0" sz="1300" spc="5">
                <a:latin typeface="Verdana"/>
                <a:cs typeface="Verdana"/>
              </a:rPr>
              <a:t> </a:t>
            </a:r>
            <a:r>
              <a:rPr dirty="0" sz="1300">
                <a:latin typeface="Verdana"/>
                <a:cs typeface="Verdana"/>
              </a:rPr>
              <a:t>crônico</a:t>
            </a:r>
            <a:r>
              <a:rPr dirty="0" sz="1300" spc="10">
                <a:latin typeface="Verdana"/>
                <a:cs typeface="Verdana"/>
              </a:rPr>
              <a:t> </a:t>
            </a:r>
            <a:r>
              <a:rPr dirty="0" sz="1300" spc="-25">
                <a:latin typeface="Verdana"/>
                <a:cs typeface="Verdana"/>
              </a:rPr>
              <a:t>das políticas</a:t>
            </a:r>
            <a:r>
              <a:rPr dirty="0" sz="1300" spc="-80">
                <a:latin typeface="Verdana"/>
                <a:cs typeface="Verdana"/>
              </a:rPr>
              <a:t> </a:t>
            </a:r>
            <a:r>
              <a:rPr dirty="0" sz="1300" spc="65">
                <a:latin typeface="Verdana"/>
                <a:cs typeface="Verdana"/>
              </a:rPr>
              <a:t>de</a:t>
            </a:r>
            <a:r>
              <a:rPr dirty="0" sz="1300" spc="-70">
                <a:latin typeface="Verdana"/>
                <a:cs typeface="Verdana"/>
              </a:rPr>
              <a:t> </a:t>
            </a:r>
            <a:r>
              <a:rPr dirty="0" sz="1300">
                <a:latin typeface="Verdana"/>
                <a:cs typeface="Verdana"/>
              </a:rPr>
              <a:t>saúde</a:t>
            </a:r>
            <a:r>
              <a:rPr dirty="0" sz="1300" spc="-70">
                <a:latin typeface="Verdana"/>
                <a:cs typeface="Verdana"/>
              </a:rPr>
              <a:t> </a:t>
            </a:r>
            <a:r>
              <a:rPr dirty="0" sz="1300">
                <a:latin typeface="Verdana"/>
                <a:cs typeface="Verdana"/>
              </a:rPr>
              <a:t>no</a:t>
            </a:r>
            <a:r>
              <a:rPr dirty="0" sz="1300" spc="-75">
                <a:latin typeface="Verdana"/>
                <a:cs typeface="Verdana"/>
              </a:rPr>
              <a:t> </a:t>
            </a:r>
            <a:r>
              <a:rPr dirty="0" sz="1300" spc="-55">
                <a:latin typeface="Verdana"/>
                <a:cs typeface="Verdana"/>
              </a:rPr>
              <a:t>nível</a:t>
            </a:r>
            <a:r>
              <a:rPr dirty="0" sz="1300" spc="-75">
                <a:latin typeface="Verdana"/>
                <a:cs typeface="Verdana"/>
              </a:rPr>
              <a:t> </a:t>
            </a:r>
            <a:r>
              <a:rPr dirty="0" sz="1300" spc="-10">
                <a:latin typeface="Verdana"/>
                <a:cs typeface="Verdana"/>
              </a:rPr>
              <a:t>federal</a:t>
            </a:r>
            <a:endParaRPr sz="1300">
              <a:latin typeface="Verdana"/>
              <a:cs typeface="Verdana"/>
            </a:endParaRPr>
          </a:p>
          <a:p>
            <a:pPr marL="298450" marR="46355" indent="-285750">
              <a:lnSpc>
                <a:spcPct val="80000"/>
              </a:lnSpc>
              <a:spcBef>
                <a:spcPts val="1150"/>
              </a:spcBef>
              <a:buFont typeface="Arial MT"/>
              <a:buChar char="•"/>
              <a:tabLst>
                <a:tab pos="298450" algn="l"/>
              </a:tabLst>
            </a:pPr>
            <a:r>
              <a:rPr dirty="0" sz="1300">
                <a:latin typeface="Verdana"/>
                <a:cs typeface="Verdana"/>
              </a:rPr>
              <a:t>Acesso</a:t>
            </a:r>
            <a:r>
              <a:rPr dirty="0" sz="1300" spc="-90">
                <a:latin typeface="Verdana"/>
                <a:cs typeface="Verdana"/>
              </a:rPr>
              <a:t> </a:t>
            </a:r>
            <a:r>
              <a:rPr dirty="0" sz="1300" spc="-20">
                <a:latin typeface="Verdana"/>
                <a:cs typeface="Verdana"/>
              </a:rPr>
              <a:t>desigual</a:t>
            </a:r>
            <a:r>
              <a:rPr dirty="0" sz="1300" spc="-85">
                <a:latin typeface="Verdana"/>
                <a:cs typeface="Verdana"/>
              </a:rPr>
              <a:t> </a:t>
            </a:r>
            <a:r>
              <a:rPr dirty="0" sz="1300">
                <a:latin typeface="Verdana"/>
                <a:cs typeface="Verdana"/>
              </a:rPr>
              <a:t>aos</a:t>
            </a:r>
            <a:r>
              <a:rPr dirty="0" sz="1300" spc="-90">
                <a:latin typeface="Verdana"/>
                <a:cs typeface="Verdana"/>
              </a:rPr>
              <a:t> </a:t>
            </a:r>
            <a:r>
              <a:rPr dirty="0" sz="1300" spc="-55">
                <a:latin typeface="Verdana"/>
                <a:cs typeface="Verdana"/>
              </a:rPr>
              <a:t>serviços</a:t>
            </a:r>
            <a:r>
              <a:rPr dirty="0" sz="1300" spc="-85">
                <a:latin typeface="Verdana"/>
                <a:cs typeface="Verdana"/>
              </a:rPr>
              <a:t> </a:t>
            </a:r>
            <a:r>
              <a:rPr dirty="0" sz="1300" spc="40">
                <a:latin typeface="Verdana"/>
                <a:cs typeface="Verdana"/>
              </a:rPr>
              <a:t>de </a:t>
            </a:r>
            <a:r>
              <a:rPr dirty="0" sz="1300" spc="-20">
                <a:latin typeface="Verdana"/>
                <a:cs typeface="Verdana"/>
              </a:rPr>
              <a:t>saúde,</a:t>
            </a:r>
            <a:r>
              <a:rPr dirty="0" sz="1300" spc="-65">
                <a:latin typeface="Verdana"/>
                <a:cs typeface="Verdana"/>
              </a:rPr>
              <a:t> </a:t>
            </a:r>
            <a:r>
              <a:rPr dirty="0" sz="1300">
                <a:latin typeface="Verdana"/>
                <a:cs typeface="Verdana"/>
              </a:rPr>
              <a:t>especialmente</a:t>
            </a:r>
            <a:r>
              <a:rPr dirty="0" sz="1300" spc="-60">
                <a:latin typeface="Verdana"/>
                <a:cs typeface="Verdana"/>
              </a:rPr>
              <a:t> </a:t>
            </a:r>
            <a:r>
              <a:rPr dirty="0" sz="1300">
                <a:latin typeface="Verdana"/>
                <a:cs typeface="Verdana"/>
              </a:rPr>
              <a:t>em</a:t>
            </a:r>
            <a:r>
              <a:rPr dirty="0" sz="1300" spc="-60">
                <a:latin typeface="Verdana"/>
                <a:cs typeface="Verdana"/>
              </a:rPr>
              <a:t> </a:t>
            </a:r>
            <a:r>
              <a:rPr dirty="0" sz="1300" spc="-20">
                <a:latin typeface="Verdana"/>
                <a:cs typeface="Verdana"/>
              </a:rPr>
              <a:t>regiões </a:t>
            </a:r>
            <a:r>
              <a:rPr dirty="0" sz="1300" spc="-35">
                <a:latin typeface="Verdana"/>
                <a:cs typeface="Verdana"/>
              </a:rPr>
              <a:t>remotas</a:t>
            </a:r>
            <a:r>
              <a:rPr dirty="0" sz="1300" spc="-85">
                <a:latin typeface="Verdana"/>
                <a:cs typeface="Verdana"/>
              </a:rPr>
              <a:t> </a:t>
            </a:r>
            <a:r>
              <a:rPr dirty="0" sz="1300" spc="65">
                <a:latin typeface="Verdana"/>
                <a:cs typeface="Verdana"/>
              </a:rPr>
              <a:t>e</a:t>
            </a:r>
            <a:r>
              <a:rPr dirty="0" sz="1300" spc="-70">
                <a:latin typeface="Verdana"/>
                <a:cs typeface="Verdana"/>
              </a:rPr>
              <a:t> </a:t>
            </a:r>
            <a:r>
              <a:rPr dirty="0" sz="1300" spc="-10">
                <a:latin typeface="Verdana"/>
                <a:cs typeface="Verdana"/>
              </a:rPr>
              <a:t>áreas</a:t>
            </a:r>
            <a:r>
              <a:rPr dirty="0" sz="1300" spc="-80">
                <a:latin typeface="Verdana"/>
                <a:cs typeface="Verdana"/>
              </a:rPr>
              <a:t> </a:t>
            </a:r>
            <a:r>
              <a:rPr dirty="0" sz="1300" spc="-30">
                <a:latin typeface="Verdana"/>
                <a:cs typeface="Verdana"/>
              </a:rPr>
              <a:t>periféricas</a:t>
            </a:r>
            <a:r>
              <a:rPr dirty="0" sz="1300" spc="-80">
                <a:latin typeface="Verdana"/>
                <a:cs typeface="Verdana"/>
              </a:rPr>
              <a:t> </a:t>
            </a:r>
            <a:r>
              <a:rPr dirty="0" sz="1300" spc="-25">
                <a:latin typeface="Verdana"/>
                <a:cs typeface="Verdana"/>
              </a:rPr>
              <a:t>das</a:t>
            </a:r>
            <a:endParaRPr sz="1300">
              <a:latin typeface="Verdana"/>
              <a:cs typeface="Verdana"/>
            </a:endParaRPr>
          </a:p>
          <a:p>
            <a:pPr marL="298450" marR="140335">
              <a:lnSpc>
                <a:spcPct val="76900"/>
              </a:lnSpc>
              <a:spcBef>
                <a:spcPts val="95"/>
              </a:spcBef>
            </a:pPr>
            <a:r>
              <a:rPr dirty="0" sz="1300">
                <a:latin typeface="Verdana"/>
                <a:cs typeface="Verdana"/>
              </a:rPr>
              <a:t>cidades</a:t>
            </a:r>
            <a:r>
              <a:rPr dirty="0" sz="1300" spc="-35">
                <a:latin typeface="Verdana"/>
                <a:cs typeface="Verdana"/>
              </a:rPr>
              <a:t> </a:t>
            </a:r>
            <a:r>
              <a:rPr dirty="0" sz="1300" spc="-165">
                <a:latin typeface="Verdana"/>
                <a:cs typeface="Verdana"/>
              </a:rPr>
              <a:t>-</a:t>
            </a:r>
            <a:r>
              <a:rPr dirty="0" sz="1300" spc="-10">
                <a:latin typeface="Verdana"/>
                <a:cs typeface="Verdana"/>
              </a:rPr>
              <a:t> diferenças</a:t>
            </a:r>
            <a:r>
              <a:rPr dirty="0" sz="1300" spc="-25">
                <a:latin typeface="Verdana"/>
                <a:cs typeface="Verdana"/>
              </a:rPr>
              <a:t> </a:t>
            </a:r>
            <a:r>
              <a:rPr dirty="0" sz="1300" spc="-10">
                <a:latin typeface="Verdana"/>
                <a:cs typeface="Verdana"/>
              </a:rPr>
              <a:t>raciais </a:t>
            </a:r>
            <a:r>
              <a:rPr dirty="0" sz="1300">
                <a:latin typeface="Verdana"/>
                <a:cs typeface="Verdana"/>
              </a:rPr>
              <a:t>também</a:t>
            </a:r>
            <a:r>
              <a:rPr dirty="0" sz="1300" spc="-65">
                <a:latin typeface="Verdana"/>
                <a:cs typeface="Verdana"/>
              </a:rPr>
              <a:t> </a:t>
            </a:r>
            <a:r>
              <a:rPr dirty="0" sz="1300">
                <a:latin typeface="Verdana"/>
                <a:cs typeface="Verdana"/>
              </a:rPr>
              <a:t>são</a:t>
            </a:r>
            <a:r>
              <a:rPr dirty="0" sz="1300" spc="-75">
                <a:latin typeface="Verdana"/>
                <a:cs typeface="Verdana"/>
              </a:rPr>
              <a:t> </a:t>
            </a:r>
            <a:r>
              <a:rPr dirty="0" sz="1300" spc="-45">
                <a:latin typeface="Verdana"/>
                <a:cs typeface="Verdana"/>
              </a:rPr>
              <a:t>relevantes,</a:t>
            </a:r>
            <a:r>
              <a:rPr dirty="0" sz="1300" spc="-65">
                <a:latin typeface="Verdana"/>
                <a:cs typeface="Verdana"/>
              </a:rPr>
              <a:t> </a:t>
            </a:r>
            <a:r>
              <a:rPr dirty="0" sz="1300" spc="65">
                <a:latin typeface="Verdana"/>
                <a:cs typeface="Verdana"/>
              </a:rPr>
              <a:t>e</a:t>
            </a:r>
            <a:r>
              <a:rPr dirty="0" sz="1300" spc="-70">
                <a:latin typeface="Verdana"/>
                <a:cs typeface="Verdana"/>
              </a:rPr>
              <a:t> </a:t>
            </a:r>
            <a:r>
              <a:rPr dirty="0" sz="1300" spc="-20">
                <a:latin typeface="Verdana"/>
                <a:cs typeface="Verdana"/>
              </a:rPr>
              <a:t>povos</a:t>
            </a:r>
            <a:endParaRPr sz="1300">
              <a:latin typeface="Verdana"/>
              <a:cs typeface="Verdana"/>
            </a:endParaRPr>
          </a:p>
          <a:p>
            <a:pPr marL="298450">
              <a:lnSpc>
                <a:spcPts val="1140"/>
              </a:lnSpc>
            </a:pPr>
            <a:r>
              <a:rPr dirty="0" sz="1300" spc="-25">
                <a:latin typeface="Verdana"/>
                <a:cs typeface="Verdana"/>
              </a:rPr>
              <a:t>indígenas</a:t>
            </a:r>
            <a:r>
              <a:rPr dirty="0" sz="1300" spc="-75">
                <a:latin typeface="Verdana"/>
                <a:cs typeface="Verdana"/>
              </a:rPr>
              <a:t> </a:t>
            </a:r>
            <a:r>
              <a:rPr dirty="0" sz="1300" spc="65">
                <a:latin typeface="Verdana"/>
                <a:cs typeface="Verdana"/>
              </a:rPr>
              <a:t>e</a:t>
            </a:r>
            <a:r>
              <a:rPr dirty="0" sz="1300" spc="-65">
                <a:latin typeface="Verdana"/>
                <a:cs typeface="Verdana"/>
              </a:rPr>
              <a:t> </a:t>
            </a:r>
            <a:r>
              <a:rPr dirty="0" sz="1300" spc="-55">
                <a:latin typeface="Verdana"/>
                <a:cs typeface="Verdana"/>
              </a:rPr>
              <a:t>outras</a:t>
            </a:r>
            <a:r>
              <a:rPr dirty="0" sz="1300" spc="-70">
                <a:latin typeface="Verdana"/>
                <a:cs typeface="Verdana"/>
              </a:rPr>
              <a:t> </a:t>
            </a:r>
            <a:r>
              <a:rPr dirty="0" sz="1300" spc="-10">
                <a:latin typeface="Verdana"/>
                <a:cs typeface="Verdana"/>
              </a:rPr>
              <a:t>populações</a:t>
            </a:r>
            <a:endParaRPr sz="1300">
              <a:latin typeface="Verdana"/>
              <a:cs typeface="Verdana"/>
            </a:endParaRPr>
          </a:p>
          <a:p>
            <a:pPr marL="298450" marR="424815">
              <a:lnSpc>
                <a:spcPct val="76900"/>
              </a:lnSpc>
              <a:spcBef>
                <a:spcPts val="180"/>
              </a:spcBef>
            </a:pPr>
            <a:r>
              <a:rPr dirty="0" sz="1300" spc="-10">
                <a:latin typeface="Verdana"/>
                <a:cs typeface="Verdana"/>
              </a:rPr>
              <a:t>específicas,</a:t>
            </a:r>
            <a:r>
              <a:rPr dirty="0" sz="1300" spc="-85">
                <a:latin typeface="Verdana"/>
                <a:cs typeface="Verdana"/>
              </a:rPr>
              <a:t> </a:t>
            </a:r>
            <a:r>
              <a:rPr dirty="0" sz="1300" spc="55">
                <a:latin typeface="Verdana"/>
                <a:cs typeface="Verdana"/>
              </a:rPr>
              <a:t>como</a:t>
            </a:r>
            <a:r>
              <a:rPr dirty="0" sz="1300" spc="-85">
                <a:latin typeface="Verdana"/>
                <a:cs typeface="Verdana"/>
              </a:rPr>
              <a:t> </a:t>
            </a:r>
            <a:r>
              <a:rPr dirty="0" sz="1300" spc="-70">
                <a:latin typeface="Verdana"/>
                <a:cs typeface="Verdana"/>
              </a:rPr>
              <a:t>ribeirinhos, </a:t>
            </a:r>
            <a:r>
              <a:rPr dirty="0" sz="1300" spc="-40">
                <a:latin typeface="Verdana"/>
                <a:cs typeface="Verdana"/>
              </a:rPr>
              <a:t>pessoas</a:t>
            </a:r>
            <a:r>
              <a:rPr dirty="0" sz="1300" spc="-10">
                <a:latin typeface="Verdana"/>
                <a:cs typeface="Verdana"/>
              </a:rPr>
              <a:t> </a:t>
            </a:r>
            <a:r>
              <a:rPr dirty="0" sz="1300" spc="50">
                <a:latin typeface="Verdana"/>
                <a:cs typeface="Verdana"/>
              </a:rPr>
              <a:t>com</a:t>
            </a:r>
            <a:r>
              <a:rPr dirty="0" sz="1300" spc="5">
                <a:latin typeface="Verdana"/>
                <a:cs typeface="Verdana"/>
              </a:rPr>
              <a:t> </a:t>
            </a:r>
            <a:r>
              <a:rPr dirty="0" sz="1300">
                <a:latin typeface="Verdana"/>
                <a:cs typeface="Verdana"/>
              </a:rPr>
              <a:t>deficiência</a:t>
            </a:r>
            <a:r>
              <a:rPr dirty="0" sz="1300" spc="-10">
                <a:latin typeface="Verdana"/>
                <a:cs typeface="Verdana"/>
              </a:rPr>
              <a:t> </a:t>
            </a:r>
            <a:r>
              <a:rPr dirty="0" sz="1300" spc="15">
                <a:latin typeface="Verdana"/>
                <a:cs typeface="Verdana"/>
              </a:rPr>
              <a:t>e</a:t>
            </a:r>
            <a:endParaRPr sz="1300">
              <a:latin typeface="Verdana"/>
              <a:cs typeface="Verdana"/>
            </a:endParaRPr>
          </a:p>
          <a:p>
            <a:pPr marL="298450" marR="103505">
              <a:lnSpc>
                <a:spcPct val="80000"/>
              </a:lnSpc>
              <a:spcBef>
                <a:spcPts val="50"/>
              </a:spcBef>
            </a:pPr>
            <a:r>
              <a:rPr dirty="0" sz="1300" spc="-35">
                <a:latin typeface="Verdana"/>
                <a:cs typeface="Verdana"/>
              </a:rPr>
              <a:t>quilombolas,</a:t>
            </a:r>
            <a:r>
              <a:rPr dirty="0" sz="1300" spc="-45">
                <a:latin typeface="Verdana"/>
                <a:cs typeface="Verdana"/>
              </a:rPr>
              <a:t> </a:t>
            </a:r>
            <a:r>
              <a:rPr dirty="0" sz="1300" spc="-25">
                <a:latin typeface="Verdana"/>
                <a:cs typeface="Verdana"/>
              </a:rPr>
              <a:t>enfrentam</a:t>
            </a:r>
            <a:r>
              <a:rPr dirty="0" sz="1300" spc="-40">
                <a:latin typeface="Verdana"/>
                <a:cs typeface="Verdana"/>
              </a:rPr>
              <a:t> </a:t>
            </a:r>
            <a:r>
              <a:rPr dirty="0" sz="1300" spc="-20">
                <a:latin typeface="Verdana"/>
                <a:cs typeface="Verdana"/>
              </a:rPr>
              <a:t>mais </a:t>
            </a:r>
            <a:r>
              <a:rPr dirty="0" sz="1300" spc="-55">
                <a:latin typeface="Verdana"/>
                <a:cs typeface="Verdana"/>
              </a:rPr>
              <a:t>barreiras</a:t>
            </a:r>
            <a:r>
              <a:rPr dirty="0" sz="1300" spc="-45">
                <a:latin typeface="Verdana"/>
                <a:cs typeface="Verdana"/>
              </a:rPr>
              <a:t> </a:t>
            </a:r>
            <a:r>
              <a:rPr dirty="0" sz="1300">
                <a:latin typeface="Verdana"/>
                <a:cs typeface="Verdana"/>
              </a:rPr>
              <a:t>para</a:t>
            </a:r>
            <a:r>
              <a:rPr dirty="0" sz="1300" spc="-40">
                <a:latin typeface="Verdana"/>
                <a:cs typeface="Verdana"/>
              </a:rPr>
              <a:t> </a:t>
            </a:r>
            <a:r>
              <a:rPr dirty="0" sz="1300" spc="-20">
                <a:latin typeface="Verdana"/>
                <a:cs typeface="Verdana"/>
              </a:rPr>
              <a:t>acessar</a:t>
            </a:r>
            <a:r>
              <a:rPr dirty="0" sz="1300" spc="-45">
                <a:latin typeface="Verdana"/>
                <a:cs typeface="Verdana"/>
              </a:rPr>
              <a:t> </a:t>
            </a:r>
            <a:r>
              <a:rPr dirty="0" sz="1300" spc="-60">
                <a:latin typeface="Verdana"/>
                <a:cs typeface="Verdana"/>
              </a:rPr>
              <a:t>os</a:t>
            </a:r>
            <a:r>
              <a:rPr dirty="0" sz="1300" spc="-40">
                <a:latin typeface="Verdana"/>
                <a:cs typeface="Verdana"/>
              </a:rPr>
              <a:t> </a:t>
            </a:r>
            <a:r>
              <a:rPr dirty="0" sz="1300" spc="-45">
                <a:latin typeface="Verdana"/>
                <a:cs typeface="Verdana"/>
              </a:rPr>
              <a:t>serviços </a:t>
            </a:r>
            <a:r>
              <a:rPr dirty="0" sz="1300" spc="65">
                <a:latin typeface="Verdana"/>
                <a:cs typeface="Verdana"/>
              </a:rPr>
              <a:t>de</a:t>
            </a:r>
            <a:r>
              <a:rPr dirty="0" sz="1300" spc="-85">
                <a:latin typeface="Verdana"/>
                <a:cs typeface="Verdana"/>
              </a:rPr>
              <a:t> </a:t>
            </a:r>
            <a:r>
              <a:rPr dirty="0" sz="1300" spc="-10">
                <a:latin typeface="Verdana"/>
                <a:cs typeface="Verdana"/>
              </a:rPr>
              <a:t>saúde</a:t>
            </a:r>
            <a:endParaRPr sz="1300">
              <a:latin typeface="Verdana"/>
              <a:cs typeface="Verdana"/>
            </a:endParaRPr>
          </a:p>
          <a:p>
            <a:pPr marL="298450" marR="5080" indent="-285750">
              <a:lnSpc>
                <a:spcPct val="80000"/>
              </a:lnSpc>
              <a:spcBef>
                <a:spcPts val="1150"/>
              </a:spcBef>
              <a:buFont typeface="Arial MT"/>
              <a:buChar char="•"/>
              <a:tabLst>
                <a:tab pos="298450" algn="l"/>
              </a:tabLst>
            </a:pPr>
            <a:r>
              <a:rPr dirty="0" sz="1300" spc="-65">
                <a:latin typeface="Verdana"/>
                <a:cs typeface="Verdana"/>
              </a:rPr>
              <a:t>Persistente </a:t>
            </a:r>
            <a:r>
              <a:rPr dirty="0" sz="1300" spc="50">
                <a:latin typeface="Verdana"/>
                <a:cs typeface="Verdana"/>
              </a:rPr>
              <a:t>carga</a:t>
            </a:r>
            <a:r>
              <a:rPr dirty="0" sz="1300" spc="-80">
                <a:latin typeface="Verdana"/>
                <a:cs typeface="Verdana"/>
              </a:rPr>
              <a:t> </a:t>
            </a:r>
            <a:r>
              <a:rPr dirty="0" sz="1300" spc="65">
                <a:latin typeface="Verdana"/>
                <a:cs typeface="Verdana"/>
              </a:rPr>
              <a:t>de</a:t>
            </a:r>
            <a:r>
              <a:rPr dirty="0" sz="1300" spc="-65">
                <a:latin typeface="Verdana"/>
                <a:cs typeface="Verdana"/>
              </a:rPr>
              <a:t> </a:t>
            </a:r>
            <a:r>
              <a:rPr dirty="0" sz="1300" spc="-10">
                <a:latin typeface="Verdana"/>
                <a:cs typeface="Verdana"/>
              </a:rPr>
              <a:t>doenças </a:t>
            </a:r>
            <a:r>
              <a:rPr dirty="0" sz="1300">
                <a:latin typeface="Verdana"/>
                <a:cs typeface="Verdana"/>
              </a:rPr>
              <a:t>crônicas</a:t>
            </a:r>
            <a:r>
              <a:rPr dirty="0" sz="1300" spc="-50">
                <a:latin typeface="Verdana"/>
                <a:cs typeface="Verdana"/>
              </a:rPr>
              <a:t> </a:t>
            </a:r>
            <a:r>
              <a:rPr dirty="0" sz="1300">
                <a:latin typeface="Verdana"/>
                <a:cs typeface="Verdana"/>
              </a:rPr>
              <a:t>não</a:t>
            </a:r>
            <a:r>
              <a:rPr dirty="0" sz="1300" spc="-40">
                <a:latin typeface="Verdana"/>
                <a:cs typeface="Verdana"/>
              </a:rPr>
              <a:t> </a:t>
            </a:r>
            <a:r>
              <a:rPr dirty="0" sz="1300" spc="-95">
                <a:latin typeface="Verdana"/>
                <a:cs typeface="Verdana"/>
              </a:rPr>
              <a:t>transmissíveis</a:t>
            </a:r>
            <a:r>
              <a:rPr dirty="0" sz="1300" spc="-50">
                <a:latin typeface="Verdana"/>
                <a:cs typeface="Verdana"/>
              </a:rPr>
              <a:t> </a:t>
            </a:r>
            <a:r>
              <a:rPr dirty="0" sz="1300" spc="-190">
                <a:latin typeface="Verdana"/>
                <a:cs typeface="Verdana"/>
              </a:rPr>
              <a:t>–</a:t>
            </a:r>
            <a:r>
              <a:rPr dirty="0" sz="1300" spc="-40">
                <a:latin typeface="Verdana"/>
                <a:cs typeface="Verdana"/>
              </a:rPr>
              <a:t> </a:t>
            </a:r>
            <a:r>
              <a:rPr dirty="0" sz="1300" spc="35">
                <a:latin typeface="Verdana"/>
                <a:cs typeface="Verdana"/>
              </a:rPr>
              <a:t>como </a:t>
            </a:r>
            <a:r>
              <a:rPr dirty="0" sz="1300">
                <a:latin typeface="Verdana"/>
                <a:cs typeface="Verdana"/>
              </a:rPr>
              <a:t>doenças</a:t>
            </a:r>
            <a:r>
              <a:rPr dirty="0" sz="1300" spc="125">
                <a:latin typeface="Verdana"/>
                <a:cs typeface="Verdana"/>
              </a:rPr>
              <a:t> </a:t>
            </a:r>
            <a:r>
              <a:rPr dirty="0" sz="1300" spc="-10">
                <a:latin typeface="Verdana"/>
                <a:cs typeface="Verdana"/>
              </a:rPr>
              <a:t>cardiovasculares,</a:t>
            </a:r>
            <a:endParaRPr sz="1300">
              <a:latin typeface="Verdana"/>
              <a:cs typeface="Verdana"/>
            </a:endParaRPr>
          </a:p>
          <a:p>
            <a:pPr marL="298450" marR="100330">
              <a:lnSpc>
                <a:spcPct val="76900"/>
              </a:lnSpc>
              <a:spcBef>
                <a:spcPts val="95"/>
              </a:spcBef>
            </a:pPr>
            <a:r>
              <a:rPr dirty="0" sz="1300" spc="-60">
                <a:latin typeface="Verdana"/>
                <a:cs typeface="Verdana"/>
              </a:rPr>
              <a:t>respiratórias</a:t>
            </a:r>
            <a:r>
              <a:rPr dirty="0" sz="1300" spc="-5">
                <a:latin typeface="Verdana"/>
                <a:cs typeface="Verdana"/>
              </a:rPr>
              <a:t> </a:t>
            </a:r>
            <a:r>
              <a:rPr dirty="0" sz="1300" spc="-20">
                <a:latin typeface="Verdana"/>
                <a:cs typeface="Verdana"/>
              </a:rPr>
              <a:t>crônicas,</a:t>
            </a:r>
            <a:r>
              <a:rPr dirty="0" sz="1300" spc="5">
                <a:latin typeface="Verdana"/>
                <a:cs typeface="Verdana"/>
              </a:rPr>
              <a:t> </a:t>
            </a:r>
            <a:r>
              <a:rPr dirty="0" sz="1300">
                <a:latin typeface="Verdana"/>
                <a:cs typeface="Verdana"/>
              </a:rPr>
              <a:t>cânceres </a:t>
            </a:r>
            <a:r>
              <a:rPr dirty="0" sz="1300" spc="15">
                <a:latin typeface="Verdana"/>
                <a:cs typeface="Verdana"/>
              </a:rPr>
              <a:t>e </a:t>
            </a:r>
            <a:r>
              <a:rPr dirty="0" sz="1300" spc="-10">
                <a:latin typeface="Verdana"/>
                <a:cs typeface="Verdana"/>
              </a:rPr>
              <a:t>diabetes</a:t>
            </a:r>
            <a:endParaRPr sz="1300">
              <a:latin typeface="Verdana"/>
              <a:cs typeface="Verdana"/>
            </a:endParaRPr>
          </a:p>
          <a:p>
            <a:pPr marL="298450" marR="267970" indent="-285750">
              <a:lnSpc>
                <a:spcPct val="76900"/>
              </a:lnSpc>
              <a:spcBef>
                <a:spcPts val="1300"/>
              </a:spcBef>
              <a:buFont typeface="Arial MT"/>
              <a:buChar char="•"/>
              <a:tabLst>
                <a:tab pos="298450" algn="l"/>
              </a:tabLst>
            </a:pPr>
            <a:r>
              <a:rPr dirty="0" sz="1300" spc="-10">
                <a:latin typeface="Verdana"/>
                <a:cs typeface="Verdana"/>
              </a:rPr>
              <a:t>Desigualdades</a:t>
            </a:r>
            <a:r>
              <a:rPr dirty="0" sz="1300" spc="-40">
                <a:latin typeface="Verdana"/>
                <a:cs typeface="Verdana"/>
              </a:rPr>
              <a:t> </a:t>
            </a:r>
            <a:r>
              <a:rPr dirty="0" sz="1300" spc="-50">
                <a:latin typeface="Verdana"/>
                <a:cs typeface="Verdana"/>
              </a:rPr>
              <a:t>significativas</a:t>
            </a:r>
            <a:r>
              <a:rPr dirty="0" sz="1300" spc="-40">
                <a:latin typeface="Verdana"/>
                <a:cs typeface="Verdana"/>
              </a:rPr>
              <a:t> </a:t>
            </a:r>
            <a:r>
              <a:rPr dirty="0" sz="1300" spc="40">
                <a:latin typeface="Verdana"/>
                <a:cs typeface="Verdana"/>
              </a:rPr>
              <a:t>de </a:t>
            </a:r>
            <a:r>
              <a:rPr dirty="0" sz="1300">
                <a:latin typeface="Verdana"/>
                <a:cs typeface="Verdana"/>
              </a:rPr>
              <a:t>acesso</a:t>
            </a:r>
            <a:r>
              <a:rPr dirty="0" sz="1300" spc="-80">
                <a:latin typeface="Verdana"/>
                <a:cs typeface="Verdana"/>
              </a:rPr>
              <a:t> </a:t>
            </a:r>
            <a:r>
              <a:rPr dirty="0" sz="1300" spc="80">
                <a:latin typeface="Verdana"/>
                <a:cs typeface="Verdana"/>
              </a:rPr>
              <a:t>ao</a:t>
            </a:r>
            <a:r>
              <a:rPr dirty="0" sz="1300" spc="-80">
                <a:latin typeface="Verdana"/>
                <a:cs typeface="Verdana"/>
              </a:rPr>
              <a:t> </a:t>
            </a:r>
            <a:r>
              <a:rPr dirty="0" sz="1300">
                <a:latin typeface="Verdana"/>
                <a:cs typeface="Verdana"/>
              </a:rPr>
              <a:t>saneamento</a:t>
            </a:r>
            <a:r>
              <a:rPr dirty="0" sz="1300" spc="-75">
                <a:latin typeface="Verdana"/>
                <a:cs typeface="Verdana"/>
              </a:rPr>
              <a:t> </a:t>
            </a:r>
            <a:r>
              <a:rPr dirty="0" sz="1300" spc="-10">
                <a:latin typeface="Verdana"/>
                <a:cs typeface="Verdana"/>
              </a:rPr>
              <a:t>básico</a:t>
            </a:r>
            <a:endParaRPr sz="130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 descr=""/>
          <p:cNvGrpSpPr/>
          <p:nvPr/>
        </p:nvGrpSpPr>
        <p:grpSpPr>
          <a:xfrm>
            <a:off x="4343581" y="1996527"/>
            <a:ext cx="4697095" cy="3488690"/>
            <a:chOff x="4343581" y="1996527"/>
            <a:chExt cx="4697095" cy="3488690"/>
          </a:xfrm>
        </p:grpSpPr>
        <p:pic>
          <p:nvPicPr>
            <p:cNvPr id="3" name="object 3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4343581" y="1996527"/>
              <a:ext cx="4696893" cy="3488100"/>
            </a:xfrm>
            <a:prstGeom prst="rect">
              <a:avLst/>
            </a:prstGeom>
          </p:spPr>
        </p:pic>
        <p:pic>
          <p:nvPicPr>
            <p:cNvPr id="4" name="object 4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364917" y="2080026"/>
              <a:ext cx="4675557" cy="3222518"/>
            </a:xfrm>
            <a:prstGeom prst="rect">
              <a:avLst/>
            </a:prstGeom>
          </p:spPr>
        </p:pic>
      </p:grpSp>
      <p:sp>
        <p:nvSpPr>
          <p:cNvPr id="5" name="object 5" descr=""/>
          <p:cNvSpPr txBox="1"/>
          <p:nvPr/>
        </p:nvSpPr>
        <p:spPr>
          <a:xfrm>
            <a:off x="4825767" y="976883"/>
            <a:ext cx="4102100" cy="1104900"/>
          </a:xfrm>
          <a:prstGeom prst="rect">
            <a:avLst/>
          </a:prstGeom>
        </p:spPr>
        <p:txBody>
          <a:bodyPr wrap="square" lIns="0" tIns="9525" rIns="0" bIns="0" rtlCol="0" vert="horz">
            <a:spAutoFit/>
          </a:bodyPr>
          <a:lstStyle/>
          <a:p>
            <a:pPr marL="12700" marR="5080">
              <a:lnSpc>
                <a:spcPct val="101400"/>
              </a:lnSpc>
              <a:spcBef>
                <a:spcPts val="75"/>
              </a:spcBef>
            </a:pPr>
            <a:r>
              <a:rPr dirty="0" sz="1400" b="1">
                <a:solidFill>
                  <a:srgbClr val="001D35"/>
                </a:solidFill>
                <a:latin typeface="Calibri"/>
                <a:cs typeface="Calibri"/>
              </a:rPr>
              <a:t>ODS</a:t>
            </a:r>
            <a:r>
              <a:rPr dirty="0" sz="1400" spc="-25" b="1">
                <a:solidFill>
                  <a:srgbClr val="001D35"/>
                </a:solidFill>
                <a:latin typeface="Calibri"/>
                <a:cs typeface="Calibri"/>
              </a:rPr>
              <a:t> </a:t>
            </a:r>
            <a:r>
              <a:rPr dirty="0" sz="1400" b="1">
                <a:solidFill>
                  <a:srgbClr val="001D35"/>
                </a:solidFill>
                <a:latin typeface="Calibri"/>
                <a:cs typeface="Calibri"/>
              </a:rPr>
              <a:t>8.5</a:t>
            </a:r>
            <a:r>
              <a:rPr dirty="0" sz="1400" spc="265" b="1">
                <a:solidFill>
                  <a:srgbClr val="001D35"/>
                </a:solidFill>
                <a:latin typeface="Calibri"/>
                <a:cs typeface="Calibri"/>
              </a:rPr>
              <a:t> </a:t>
            </a:r>
            <a:r>
              <a:rPr dirty="0" sz="1400" b="1">
                <a:solidFill>
                  <a:srgbClr val="001D35"/>
                </a:solidFill>
                <a:latin typeface="Calibri"/>
                <a:cs typeface="Calibri"/>
              </a:rPr>
              <a:t>Alcançar</a:t>
            </a:r>
            <a:r>
              <a:rPr dirty="0" sz="1400" spc="-25" b="1">
                <a:solidFill>
                  <a:srgbClr val="001D35"/>
                </a:solidFill>
                <a:latin typeface="Calibri"/>
                <a:cs typeface="Calibri"/>
              </a:rPr>
              <a:t> </a:t>
            </a:r>
            <a:r>
              <a:rPr dirty="0" sz="1400" b="1">
                <a:solidFill>
                  <a:srgbClr val="001D35"/>
                </a:solidFill>
                <a:latin typeface="Calibri"/>
                <a:cs typeface="Calibri"/>
              </a:rPr>
              <a:t>o</a:t>
            </a:r>
            <a:r>
              <a:rPr dirty="0" sz="1400" spc="-30" b="1">
                <a:solidFill>
                  <a:srgbClr val="001D35"/>
                </a:solidFill>
                <a:latin typeface="Calibri"/>
                <a:cs typeface="Calibri"/>
              </a:rPr>
              <a:t> </a:t>
            </a:r>
            <a:r>
              <a:rPr dirty="0" sz="1400" b="1">
                <a:solidFill>
                  <a:srgbClr val="001D35"/>
                </a:solidFill>
                <a:latin typeface="Calibri"/>
                <a:cs typeface="Calibri"/>
              </a:rPr>
              <a:t>emprego</a:t>
            </a:r>
            <a:r>
              <a:rPr dirty="0" sz="1400" spc="-30" b="1">
                <a:solidFill>
                  <a:srgbClr val="001D35"/>
                </a:solidFill>
                <a:latin typeface="Calibri"/>
                <a:cs typeface="Calibri"/>
              </a:rPr>
              <a:t> </a:t>
            </a:r>
            <a:r>
              <a:rPr dirty="0" sz="1400" b="1">
                <a:solidFill>
                  <a:srgbClr val="001D35"/>
                </a:solidFill>
                <a:latin typeface="Calibri"/>
                <a:cs typeface="Calibri"/>
              </a:rPr>
              <a:t>pleno</a:t>
            </a:r>
            <a:r>
              <a:rPr dirty="0" sz="1400" spc="-30" b="1">
                <a:solidFill>
                  <a:srgbClr val="001D35"/>
                </a:solidFill>
                <a:latin typeface="Calibri"/>
                <a:cs typeface="Calibri"/>
              </a:rPr>
              <a:t> </a:t>
            </a:r>
            <a:r>
              <a:rPr dirty="0" sz="1400" b="1">
                <a:solidFill>
                  <a:srgbClr val="001D35"/>
                </a:solidFill>
                <a:latin typeface="Calibri"/>
                <a:cs typeface="Calibri"/>
              </a:rPr>
              <a:t>e</a:t>
            </a:r>
            <a:r>
              <a:rPr dirty="0" sz="1400" spc="-30" b="1">
                <a:solidFill>
                  <a:srgbClr val="001D35"/>
                </a:solidFill>
                <a:latin typeface="Calibri"/>
                <a:cs typeface="Calibri"/>
              </a:rPr>
              <a:t> </a:t>
            </a:r>
            <a:r>
              <a:rPr dirty="0" sz="1400" spc="-10" b="1">
                <a:solidFill>
                  <a:srgbClr val="001D35"/>
                </a:solidFill>
                <a:latin typeface="Calibri"/>
                <a:cs typeface="Calibri"/>
              </a:rPr>
              <a:t>produtivo,</a:t>
            </a:r>
            <a:r>
              <a:rPr dirty="0" sz="1400" spc="-25" b="1">
                <a:solidFill>
                  <a:srgbClr val="001D35"/>
                </a:solidFill>
                <a:latin typeface="Calibri"/>
                <a:cs typeface="Calibri"/>
              </a:rPr>
              <a:t> </a:t>
            </a:r>
            <a:r>
              <a:rPr dirty="0" sz="1400" b="1">
                <a:solidFill>
                  <a:srgbClr val="001D35"/>
                </a:solidFill>
                <a:latin typeface="Calibri"/>
                <a:cs typeface="Calibri"/>
              </a:rPr>
              <a:t>e</a:t>
            </a:r>
            <a:r>
              <a:rPr dirty="0" sz="1400" spc="-25" b="1">
                <a:solidFill>
                  <a:srgbClr val="001D35"/>
                </a:solidFill>
                <a:latin typeface="Calibri"/>
                <a:cs typeface="Calibri"/>
              </a:rPr>
              <a:t> </a:t>
            </a:r>
            <a:r>
              <a:rPr dirty="0" sz="1400" spc="-50" b="1">
                <a:solidFill>
                  <a:srgbClr val="001D35"/>
                </a:solidFill>
                <a:latin typeface="Calibri"/>
                <a:cs typeface="Calibri"/>
              </a:rPr>
              <a:t>o </a:t>
            </a:r>
            <a:r>
              <a:rPr dirty="0" sz="1400" b="1">
                <a:solidFill>
                  <a:srgbClr val="001D35"/>
                </a:solidFill>
                <a:latin typeface="Calibri"/>
                <a:cs typeface="Calibri"/>
              </a:rPr>
              <a:t>trabalho</a:t>
            </a:r>
            <a:r>
              <a:rPr dirty="0" sz="1400" spc="-50" b="1">
                <a:solidFill>
                  <a:srgbClr val="001D35"/>
                </a:solidFill>
                <a:latin typeface="Calibri"/>
                <a:cs typeface="Calibri"/>
              </a:rPr>
              <a:t> </a:t>
            </a:r>
            <a:r>
              <a:rPr dirty="0" sz="1400" b="1">
                <a:solidFill>
                  <a:srgbClr val="001D35"/>
                </a:solidFill>
                <a:latin typeface="Calibri"/>
                <a:cs typeface="Calibri"/>
              </a:rPr>
              <a:t>decente</a:t>
            </a:r>
            <a:r>
              <a:rPr dirty="0" sz="1400" spc="-50" b="1">
                <a:solidFill>
                  <a:srgbClr val="001D35"/>
                </a:solidFill>
                <a:latin typeface="Calibri"/>
                <a:cs typeface="Calibri"/>
              </a:rPr>
              <a:t> </a:t>
            </a:r>
            <a:r>
              <a:rPr dirty="0" sz="1400" b="1">
                <a:solidFill>
                  <a:srgbClr val="001D35"/>
                </a:solidFill>
                <a:latin typeface="Calibri"/>
                <a:cs typeface="Calibri"/>
              </a:rPr>
              <a:t>para</a:t>
            </a:r>
            <a:r>
              <a:rPr dirty="0" sz="1400" spc="-50" b="1">
                <a:solidFill>
                  <a:srgbClr val="001D35"/>
                </a:solidFill>
                <a:latin typeface="Calibri"/>
                <a:cs typeface="Calibri"/>
              </a:rPr>
              <a:t> </a:t>
            </a:r>
            <a:r>
              <a:rPr dirty="0" sz="1400" b="1">
                <a:solidFill>
                  <a:srgbClr val="001D35"/>
                </a:solidFill>
                <a:latin typeface="Calibri"/>
                <a:cs typeface="Calibri"/>
              </a:rPr>
              <a:t>todas</a:t>
            </a:r>
            <a:r>
              <a:rPr dirty="0" sz="1400" spc="-40" b="1">
                <a:solidFill>
                  <a:srgbClr val="001D35"/>
                </a:solidFill>
                <a:latin typeface="Calibri"/>
                <a:cs typeface="Calibri"/>
              </a:rPr>
              <a:t> </a:t>
            </a:r>
            <a:r>
              <a:rPr dirty="0" sz="1400" b="1">
                <a:solidFill>
                  <a:srgbClr val="001D35"/>
                </a:solidFill>
                <a:latin typeface="Calibri"/>
                <a:cs typeface="Calibri"/>
              </a:rPr>
              <a:t>e</a:t>
            </a:r>
            <a:r>
              <a:rPr dirty="0" sz="1400" spc="-50" b="1">
                <a:solidFill>
                  <a:srgbClr val="001D35"/>
                </a:solidFill>
                <a:latin typeface="Calibri"/>
                <a:cs typeface="Calibri"/>
              </a:rPr>
              <a:t> </a:t>
            </a:r>
            <a:r>
              <a:rPr dirty="0" sz="1400" b="1">
                <a:solidFill>
                  <a:srgbClr val="001D35"/>
                </a:solidFill>
                <a:latin typeface="Calibri"/>
                <a:cs typeface="Calibri"/>
              </a:rPr>
              <a:t>todos,</a:t>
            </a:r>
            <a:r>
              <a:rPr dirty="0" sz="1400" spc="-45" b="1">
                <a:solidFill>
                  <a:srgbClr val="001D35"/>
                </a:solidFill>
                <a:latin typeface="Calibri"/>
                <a:cs typeface="Calibri"/>
              </a:rPr>
              <a:t> </a:t>
            </a:r>
            <a:r>
              <a:rPr dirty="0" sz="1400" b="1">
                <a:solidFill>
                  <a:srgbClr val="001D35"/>
                </a:solidFill>
                <a:latin typeface="Calibri"/>
                <a:cs typeface="Calibri"/>
              </a:rPr>
              <a:t>incluindo</a:t>
            </a:r>
            <a:r>
              <a:rPr dirty="0" sz="1400" spc="-50" b="1">
                <a:solidFill>
                  <a:srgbClr val="001D35"/>
                </a:solidFill>
                <a:latin typeface="Calibri"/>
                <a:cs typeface="Calibri"/>
              </a:rPr>
              <a:t> </a:t>
            </a:r>
            <a:r>
              <a:rPr dirty="0" sz="1400" b="1">
                <a:solidFill>
                  <a:srgbClr val="001D35"/>
                </a:solidFill>
                <a:latin typeface="Calibri"/>
                <a:cs typeface="Calibri"/>
              </a:rPr>
              <a:t>jovens</a:t>
            </a:r>
            <a:r>
              <a:rPr dirty="0" sz="1400" spc="-40" b="1">
                <a:solidFill>
                  <a:srgbClr val="001D35"/>
                </a:solidFill>
                <a:latin typeface="Calibri"/>
                <a:cs typeface="Calibri"/>
              </a:rPr>
              <a:t> </a:t>
            </a:r>
            <a:r>
              <a:rPr dirty="0" sz="1400" spc="-50" b="1">
                <a:solidFill>
                  <a:srgbClr val="001D35"/>
                </a:solidFill>
                <a:latin typeface="Calibri"/>
                <a:cs typeface="Calibri"/>
              </a:rPr>
              <a:t>e </a:t>
            </a:r>
            <a:r>
              <a:rPr dirty="0" sz="1400" b="1">
                <a:solidFill>
                  <a:srgbClr val="001D35"/>
                </a:solidFill>
                <a:latin typeface="Calibri"/>
                <a:cs typeface="Calibri"/>
              </a:rPr>
              <a:t>pessoas</a:t>
            </a:r>
            <a:r>
              <a:rPr dirty="0" sz="1400" spc="-20" b="1">
                <a:solidFill>
                  <a:srgbClr val="001D35"/>
                </a:solidFill>
                <a:latin typeface="Calibri"/>
                <a:cs typeface="Calibri"/>
              </a:rPr>
              <a:t> </a:t>
            </a:r>
            <a:r>
              <a:rPr dirty="0" sz="1400" b="1">
                <a:solidFill>
                  <a:srgbClr val="001D35"/>
                </a:solidFill>
                <a:latin typeface="Calibri"/>
                <a:cs typeface="Calibri"/>
              </a:rPr>
              <a:t>com</a:t>
            </a:r>
            <a:r>
              <a:rPr dirty="0" sz="1400" spc="-20" b="1">
                <a:solidFill>
                  <a:srgbClr val="001D35"/>
                </a:solidFill>
                <a:latin typeface="Calibri"/>
                <a:cs typeface="Calibri"/>
              </a:rPr>
              <a:t> </a:t>
            </a:r>
            <a:r>
              <a:rPr dirty="0" sz="1400" spc="-10" b="1">
                <a:solidFill>
                  <a:srgbClr val="001D35"/>
                </a:solidFill>
                <a:latin typeface="Calibri"/>
                <a:cs typeface="Calibri"/>
              </a:rPr>
              <a:t>deficiência,</a:t>
            </a:r>
            <a:r>
              <a:rPr dirty="0" sz="1400" spc="-20" b="1">
                <a:solidFill>
                  <a:srgbClr val="001D35"/>
                </a:solidFill>
                <a:latin typeface="Calibri"/>
                <a:cs typeface="Calibri"/>
              </a:rPr>
              <a:t> </a:t>
            </a:r>
            <a:r>
              <a:rPr dirty="0" sz="1400" b="1">
                <a:solidFill>
                  <a:srgbClr val="001D35"/>
                </a:solidFill>
                <a:latin typeface="Calibri"/>
                <a:cs typeface="Calibri"/>
              </a:rPr>
              <a:t>até</a:t>
            </a:r>
            <a:r>
              <a:rPr dirty="0" sz="1400" spc="-25" b="1">
                <a:solidFill>
                  <a:srgbClr val="001D35"/>
                </a:solidFill>
                <a:latin typeface="Calibri"/>
                <a:cs typeface="Calibri"/>
              </a:rPr>
              <a:t> </a:t>
            </a:r>
            <a:r>
              <a:rPr dirty="0" sz="1400" spc="-10" b="1">
                <a:solidFill>
                  <a:srgbClr val="001D35"/>
                </a:solidFill>
                <a:latin typeface="Calibri"/>
                <a:cs typeface="Calibri"/>
              </a:rPr>
              <a:t>2030.</a:t>
            </a:r>
            <a:endParaRPr sz="1400">
              <a:latin typeface="Calibri"/>
              <a:cs typeface="Calibri"/>
            </a:endParaRPr>
          </a:p>
          <a:p>
            <a:pPr marL="12700" marR="133350">
              <a:lnSpc>
                <a:spcPct val="101400"/>
              </a:lnSpc>
            </a:pPr>
            <a:r>
              <a:rPr dirty="0" sz="1400" b="1">
                <a:solidFill>
                  <a:srgbClr val="80350E"/>
                </a:solidFill>
                <a:latin typeface="Calibri"/>
                <a:cs typeface="Calibri"/>
              </a:rPr>
              <a:t>Desafio:</a:t>
            </a:r>
            <a:r>
              <a:rPr dirty="0" sz="1400" spc="-35" b="1">
                <a:solidFill>
                  <a:srgbClr val="80350E"/>
                </a:solidFill>
                <a:latin typeface="Calibri"/>
                <a:cs typeface="Calibri"/>
              </a:rPr>
              <a:t> </a:t>
            </a:r>
            <a:r>
              <a:rPr dirty="0" sz="1400" spc="-10" b="1">
                <a:solidFill>
                  <a:srgbClr val="80350E"/>
                </a:solidFill>
                <a:latin typeface="Calibri"/>
                <a:cs typeface="Calibri"/>
              </a:rPr>
              <a:t>sustentar</a:t>
            </a:r>
            <a:r>
              <a:rPr dirty="0" sz="1400" spc="-20" b="1">
                <a:solidFill>
                  <a:srgbClr val="80350E"/>
                </a:solidFill>
                <a:latin typeface="Calibri"/>
                <a:cs typeface="Calibri"/>
              </a:rPr>
              <a:t> </a:t>
            </a:r>
            <a:r>
              <a:rPr dirty="0" sz="1400" b="1">
                <a:solidFill>
                  <a:srgbClr val="80350E"/>
                </a:solidFill>
                <a:latin typeface="Calibri"/>
                <a:cs typeface="Calibri"/>
              </a:rPr>
              <a:t>a</a:t>
            </a:r>
            <a:r>
              <a:rPr dirty="0" sz="1400" spc="-25" b="1">
                <a:solidFill>
                  <a:srgbClr val="80350E"/>
                </a:solidFill>
                <a:latin typeface="Calibri"/>
                <a:cs typeface="Calibri"/>
              </a:rPr>
              <a:t> </a:t>
            </a:r>
            <a:r>
              <a:rPr dirty="0" sz="1400" spc="-10" b="1">
                <a:solidFill>
                  <a:srgbClr val="80350E"/>
                </a:solidFill>
                <a:latin typeface="Calibri"/>
                <a:cs typeface="Calibri"/>
              </a:rPr>
              <a:t>taxa</a:t>
            </a:r>
            <a:r>
              <a:rPr dirty="0" sz="1400" spc="-25" b="1">
                <a:solidFill>
                  <a:srgbClr val="80350E"/>
                </a:solidFill>
                <a:latin typeface="Calibri"/>
                <a:cs typeface="Calibri"/>
              </a:rPr>
              <a:t> </a:t>
            </a:r>
            <a:r>
              <a:rPr dirty="0" sz="1400" b="1">
                <a:solidFill>
                  <a:srgbClr val="80350E"/>
                </a:solidFill>
                <a:latin typeface="Calibri"/>
                <a:cs typeface="Calibri"/>
              </a:rPr>
              <a:t>de</a:t>
            </a:r>
            <a:r>
              <a:rPr dirty="0" sz="1400" spc="-25" b="1">
                <a:solidFill>
                  <a:srgbClr val="80350E"/>
                </a:solidFill>
                <a:latin typeface="Calibri"/>
                <a:cs typeface="Calibri"/>
              </a:rPr>
              <a:t> </a:t>
            </a:r>
            <a:r>
              <a:rPr dirty="0" sz="1400" spc="-10" b="1">
                <a:solidFill>
                  <a:srgbClr val="80350E"/>
                </a:solidFill>
                <a:latin typeface="Calibri"/>
                <a:cs typeface="Calibri"/>
              </a:rPr>
              <a:t>crescimento</a:t>
            </a:r>
            <a:r>
              <a:rPr dirty="0" sz="1400" spc="-25" b="1">
                <a:solidFill>
                  <a:srgbClr val="80350E"/>
                </a:solidFill>
                <a:latin typeface="Calibri"/>
                <a:cs typeface="Calibri"/>
              </a:rPr>
              <a:t> </a:t>
            </a:r>
            <a:r>
              <a:rPr dirty="0" sz="1400" b="1">
                <a:solidFill>
                  <a:srgbClr val="80350E"/>
                </a:solidFill>
                <a:latin typeface="Calibri"/>
                <a:cs typeface="Calibri"/>
              </a:rPr>
              <a:t>do</a:t>
            </a:r>
            <a:r>
              <a:rPr dirty="0" sz="1400" spc="-20" b="1">
                <a:solidFill>
                  <a:srgbClr val="80350E"/>
                </a:solidFill>
                <a:latin typeface="Calibri"/>
                <a:cs typeface="Calibri"/>
              </a:rPr>
              <a:t> </a:t>
            </a:r>
            <a:r>
              <a:rPr dirty="0" sz="1400" spc="-10" b="1">
                <a:solidFill>
                  <a:srgbClr val="80350E"/>
                </a:solidFill>
                <a:latin typeface="Calibri"/>
                <a:cs typeface="Calibri"/>
              </a:rPr>
              <a:t>emprego: </a:t>
            </a:r>
            <a:r>
              <a:rPr dirty="0" sz="1400" b="1">
                <a:solidFill>
                  <a:srgbClr val="80350E"/>
                </a:solidFill>
                <a:latin typeface="Calibri"/>
                <a:cs typeface="Calibri"/>
              </a:rPr>
              <a:t>melhor</a:t>
            </a:r>
            <a:r>
              <a:rPr dirty="0" sz="1400" spc="-25" b="1">
                <a:solidFill>
                  <a:srgbClr val="80350E"/>
                </a:solidFill>
                <a:latin typeface="Calibri"/>
                <a:cs typeface="Calibri"/>
              </a:rPr>
              <a:t> </a:t>
            </a:r>
            <a:r>
              <a:rPr dirty="0" sz="1400" b="1">
                <a:solidFill>
                  <a:srgbClr val="80350E"/>
                </a:solidFill>
                <a:latin typeface="Calibri"/>
                <a:cs typeface="Calibri"/>
              </a:rPr>
              <a:t>em</a:t>
            </a:r>
            <a:r>
              <a:rPr dirty="0" sz="1400" spc="-25" b="1">
                <a:solidFill>
                  <a:srgbClr val="80350E"/>
                </a:solidFill>
                <a:latin typeface="Calibri"/>
                <a:cs typeface="Calibri"/>
              </a:rPr>
              <a:t> </a:t>
            </a:r>
            <a:r>
              <a:rPr dirty="0" sz="1400" b="1">
                <a:solidFill>
                  <a:srgbClr val="80350E"/>
                </a:solidFill>
                <a:latin typeface="Calibri"/>
                <a:cs typeface="Calibri"/>
              </a:rPr>
              <a:t>10</a:t>
            </a:r>
            <a:r>
              <a:rPr dirty="0" sz="1400" spc="-25" b="1">
                <a:solidFill>
                  <a:srgbClr val="80350E"/>
                </a:solidFill>
                <a:latin typeface="Calibri"/>
                <a:cs typeface="Calibri"/>
              </a:rPr>
              <a:t> </a:t>
            </a:r>
            <a:r>
              <a:rPr dirty="0" sz="1400" spc="-20" b="1">
                <a:solidFill>
                  <a:srgbClr val="80350E"/>
                </a:solidFill>
                <a:latin typeface="Calibri"/>
                <a:cs typeface="Calibri"/>
              </a:rPr>
              <a:t>anos.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2412051" y="20828"/>
            <a:ext cx="4580255" cy="845819"/>
          </a:xfrm>
          <a:prstGeom prst="rect"/>
        </p:spPr>
        <p:txBody>
          <a:bodyPr wrap="square" lIns="0" tIns="13970" rIns="0" bIns="0" rtlCol="0" vert="horz">
            <a:spAutoFit/>
          </a:bodyPr>
          <a:lstStyle/>
          <a:p>
            <a:pPr algn="ctr" marL="12700" marR="5080">
              <a:lnSpc>
                <a:spcPct val="99400"/>
              </a:lnSpc>
              <a:spcBef>
                <a:spcPts val="110"/>
              </a:spcBef>
            </a:pPr>
            <a:r>
              <a:rPr dirty="0" b="1">
                <a:latin typeface="Palatino Linotype"/>
                <a:cs typeface="Palatino Linotype"/>
              </a:rPr>
              <a:t>Principais</a:t>
            </a:r>
            <a:r>
              <a:rPr dirty="0" spc="-55" b="1">
                <a:latin typeface="Palatino Linotype"/>
                <a:cs typeface="Palatino Linotype"/>
              </a:rPr>
              <a:t> </a:t>
            </a:r>
            <a:r>
              <a:rPr dirty="0" spc="-20" b="1">
                <a:latin typeface="Palatino Linotype"/>
                <a:cs typeface="Palatino Linotype"/>
              </a:rPr>
              <a:t>Avanços</a:t>
            </a:r>
            <a:r>
              <a:rPr dirty="0" spc="-50" b="1">
                <a:latin typeface="Palatino Linotype"/>
                <a:cs typeface="Palatino Linotype"/>
              </a:rPr>
              <a:t> </a:t>
            </a:r>
            <a:r>
              <a:rPr dirty="0" b="1">
                <a:latin typeface="Palatino Linotype"/>
                <a:cs typeface="Palatino Linotype"/>
              </a:rPr>
              <a:t>e</a:t>
            </a:r>
            <a:r>
              <a:rPr dirty="0" spc="-50" b="1">
                <a:latin typeface="Palatino Linotype"/>
                <a:cs typeface="Palatino Linotype"/>
              </a:rPr>
              <a:t> </a:t>
            </a:r>
            <a:r>
              <a:rPr dirty="0" b="1">
                <a:latin typeface="Palatino Linotype"/>
                <a:cs typeface="Palatino Linotype"/>
              </a:rPr>
              <a:t>Retrocessos</a:t>
            </a:r>
            <a:r>
              <a:rPr dirty="0" spc="-50" b="1">
                <a:latin typeface="Palatino Linotype"/>
                <a:cs typeface="Palatino Linotype"/>
              </a:rPr>
              <a:t> </a:t>
            </a:r>
            <a:r>
              <a:rPr dirty="0" spc="-10" b="1">
                <a:latin typeface="Palatino Linotype"/>
                <a:cs typeface="Palatino Linotype"/>
              </a:rPr>
              <a:t>Dimensão </a:t>
            </a:r>
            <a:r>
              <a:rPr dirty="0" b="1">
                <a:latin typeface="Palatino Linotype"/>
                <a:cs typeface="Palatino Linotype"/>
              </a:rPr>
              <a:t>Econômica</a:t>
            </a:r>
            <a:r>
              <a:rPr dirty="0" spc="-45" b="1">
                <a:latin typeface="Palatino Linotype"/>
                <a:cs typeface="Palatino Linotype"/>
              </a:rPr>
              <a:t> </a:t>
            </a:r>
            <a:r>
              <a:rPr dirty="0" b="1">
                <a:latin typeface="Palatino Linotype"/>
                <a:cs typeface="Palatino Linotype"/>
              </a:rPr>
              <a:t>ODS</a:t>
            </a:r>
            <a:r>
              <a:rPr dirty="0" spc="-45" b="1">
                <a:latin typeface="Palatino Linotype"/>
                <a:cs typeface="Palatino Linotype"/>
              </a:rPr>
              <a:t> </a:t>
            </a:r>
            <a:r>
              <a:rPr dirty="0" b="1">
                <a:latin typeface="Palatino Linotype"/>
                <a:cs typeface="Palatino Linotype"/>
              </a:rPr>
              <a:t>8</a:t>
            </a:r>
            <a:r>
              <a:rPr dirty="0" spc="-45" b="1">
                <a:latin typeface="Palatino Linotype"/>
                <a:cs typeface="Palatino Linotype"/>
              </a:rPr>
              <a:t> </a:t>
            </a:r>
            <a:r>
              <a:rPr dirty="0" b="1">
                <a:latin typeface="Palatino Linotype"/>
                <a:cs typeface="Palatino Linotype"/>
              </a:rPr>
              <a:t>Crescimento</a:t>
            </a:r>
            <a:r>
              <a:rPr dirty="0" spc="-50" b="1">
                <a:latin typeface="Palatino Linotype"/>
                <a:cs typeface="Palatino Linotype"/>
              </a:rPr>
              <a:t> </a:t>
            </a:r>
            <a:r>
              <a:rPr dirty="0" b="1">
                <a:latin typeface="Palatino Linotype"/>
                <a:cs typeface="Palatino Linotype"/>
              </a:rPr>
              <a:t>Inclusivo</a:t>
            </a:r>
            <a:r>
              <a:rPr dirty="0" spc="-50" b="1">
                <a:latin typeface="Palatino Linotype"/>
                <a:cs typeface="Palatino Linotype"/>
              </a:rPr>
              <a:t> e </a:t>
            </a:r>
            <a:r>
              <a:rPr dirty="0" spc="-20" b="1">
                <a:latin typeface="Palatino Linotype"/>
                <a:cs typeface="Palatino Linotype"/>
              </a:rPr>
              <a:t>Trabalho</a:t>
            </a:r>
            <a:r>
              <a:rPr dirty="0" spc="-35" b="1">
                <a:latin typeface="Palatino Linotype"/>
                <a:cs typeface="Palatino Linotype"/>
              </a:rPr>
              <a:t> </a:t>
            </a:r>
            <a:r>
              <a:rPr dirty="0" spc="-10" b="1">
                <a:latin typeface="Palatino Linotype"/>
                <a:cs typeface="Palatino Linotype"/>
              </a:rPr>
              <a:t>Decente</a:t>
            </a:r>
          </a:p>
        </p:txBody>
      </p:sp>
      <p:sp>
        <p:nvSpPr>
          <p:cNvPr id="7" name="object 7" descr=""/>
          <p:cNvSpPr/>
          <p:nvPr/>
        </p:nvSpPr>
        <p:spPr>
          <a:xfrm>
            <a:off x="5208494" y="2268016"/>
            <a:ext cx="567055" cy="219710"/>
          </a:xfrm>
          <a:custGeom>
            <a:avLst/>
            <a:gdLst/>
            <a:ahLst/>
            <a:cxnLst/>
            <a:rect l="l" t="t" r="r" b="b"/>
            <a:pathLst>
              <a:path w="567054" h="219710">
                <a:moveTo>
                  <a:pt x="0" y="109701"/>
                </a:moveTo>
                <a:lnTo>
                  <a:pt x="28795" y="61457"/>
                </a:lnTo>
                <a:lnTo>
                  <a:pt x="62239" y="41088"/>
                </a:lnTo>
                <a:lnTo>
                  <a:pt x="106113" y="24100"/>
                </a:lnTo>
                <a:lnTo>
                  <a:pt x="158716" y="11150"/>
                </a:lnTo>
                <a:lnTo>
                  <a:pt x="218348" y="2897"/>
                </a:lnTo>
                <a:lnTo>
                  <a:pt x="283308" y="0"/>
                </a:lnTo>
                <a:lnTo>
                  <a:pt x="348267" y="2897"/>
                </a:lnTo>
                <a:lnTo>
                  <a:pt x="407899" y="11150"/>
                </a:lnTo>
                <a:lnTo>
                  <a:pt x="460502" y="24100"/>
                </a:lnTo>
                <a:lnTo>
                  <a:pt x="504376" y="41088"/>
                </a:lnTo>
                <a:lnTo>
                  <a:pt x="537820" y="61457"/>
                </a:lnTo>
                <a:lnTo>
                  <a:pt x="566616" y="109701"/>
                </a:lnTo>
                <a:lnTo>
                  <a:pt x="559133" y="134855"/>
                </a:lnTo>
                <a:lnTo>
                  <a:pt x="504376" y="178314"/>
                </a:lnTo>
                <a:lnTo>
                  <a:pt x="460502" y="195302"/>
                </a:lnTo>
                <a:lnTo>
                  <a:pt x="407899" y="208252"/>
                </a:lnTo>
                <a:lnTo>
                  <a:pt x="348267" y="216505"/>
                </a:lnTo>
                <a:lnTo>
                  <a:pt x="283308" y="219403"/>
                </a:lnTo>
                <a:lnTo>
                  <a:pt x="218348" y="216505"/>
                </a:lnTo>
                <a:lnTo>
                  <a:pt x="158716" y="208252"/>
                </a:lnTo>
                <a:lnTo>
                  <a:pt x="106113" y="195302"/>
                </a:lnTo>
                <a:lnTo>
                  <a:pt x="62239" y="178314"/>
                </a:lnTo>
                <a:lnTo>
                  <a:pt x="28795" y="157945"/>
                </a:lnTo>
                <a:lnTo>
                  <a:pt x="0" y="109701"/>
                </a:lnTo>
                <a:close/>
              </a:path>
            </a:pathLst>
          </a:custGeom>
          <a:ln w="19050">
            <a:solidFill>
              <a:srgbClr val="042433"/>
            </a:solidFill>
          </a:ln>
        </p:spPr>
        <p:txBody>
          <a:bodyPr wrap="square" lIns="0" tIns="0" rIns="0" bIns="0" rtlCol="0"/>
          <a:lstStyle/>
          <a:p/>
        </p:txBody>
      </p:sp>
      <p:grpSp>
        <p:nvGrpSpPr>
          <p:cNvPr id="8" name="object 8" descr=""/>
          <p:cNvGrpSpPr/>
          <p:nvPr/>
        </p:nvGrpSpPr>
        <p:grpSpPr>
          <a:xfrm>
            <a:off x="94000" y="1987002"/>
            <a:ext cx="4120515" cy="3213100"/>
            <a:chOff x="94000" y="1987002"/>
            <a:chExt cx="4120515" cy="3213100"/>
          </a:xfrm>
        </p:grpSpPr>
        <p:pic>
          <p:nvPicPr>
            <p:cNvPr id="9" name="object 9" descr="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03524" y="1996527"/>
              <a:ext cx="4100920" cy="3194037"/>
            </a:xfrm>
            <a:prstGeom prst="rect">
              <a:avLst/>
            </a:prstGeom>
          </p:spPr>
        </p:pic>
        <p:sp>
          <p:nvSpPr>
            <p:cNvPr id="10" name="object 10" descr=""/>
            <p:cNvSpPr/>
            <p:nvPr/>
          </p:nvSpPr>
          <p:spPr>
            <a:xfrm>
              <a:off x="98762" y="1991765"/>
              <a:ext cx="4110990" cy="3203575"/>
            </a:xfrm>
            <a:custGeom>
              <a:avLst/>
              <a:gdLst/>
              <a:ahLst/>
              <a:cxnLst/>
              <a:rect l="l" t="t" r="r" b="b"/>
              <a:pathLst>
                <a:path w="4110990" h="3203575">
                  <a:moveTo>
                    <a:pt x="0" y="0"/>
                  </a:moveTo>
                  <a:lnTo>
                    <a:pt x="4110446" y="0"/>
                  </a:lnTo>
                  <a:lnTo>
                    <a:pt x="4110446" y="3203563"/>
                  </a:lnTo>
                  <a:lnTo>
                    <a:pt x="0" y="3203563"/>
                  </a:lnTo>
                  <a:lnTo>
                    <a:pt x="0" y="0"/>
                  </a:lnTo>
                  <a:close/>
                </a:path>
              </a:pathLst>
            </a:custGeom>
            <a:ln w="9525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1" name="object 11" descr=""/>
          <p:cNvSpPr txBox="1"/>
          <p:nvPr/>
        </p:nvSpPr>
        <p:spPr>
          <a:xfrm>
            <a:off x="533382" y="941323"/>
            <a:ext cx="3886200" cy="857885"/>
          </a:xfrm>
          <a:prstGeom prst="rect">
            <a:avLst/>
          </a:prstGeom>
        </p:spPr>
        <p:txBody>
          <a:bodyPr wrap="square" lIns="0" tIns="6350" rIns="0" bIns="0" rtlCol="0" vert="horz">
            <a:spAutoFit/>
          </a:bodyPr>
          <a:lstStyle/>
          <a:p>
            <a:pPr marL="12700" marR="5080">
              <a:lnSpc>
                <a:spcPct val="102200"/>
              </a:lnSpc>
              <a:spcBef>
                <a:spcPts val="50"/>
              </a:spcBef>
            </a:pPr>
            <a:r>
              <a:rPr dirty="0" sz="1800">
                <a:latin typeface="Palatino Linotype"/>
                <a:cs typeface="Palatino Linotype"/>
              </a:rPr>
              <a:t>8.1. -</a:t>
            </a:r>
            <a:r>
              <a:rPr dirty="0" sz="1800" spc="25">
                <a:latin typeface="Palatino Linotype"/>
                <a:cs typeface="Palatino Linotype"/>
              </a:rPr>
              <a:t> </a:t>
            </a:r>
            <a:r>
              <a:rPr dirty="0" sz="1200" spc="-125" b="1">
                <a:latin typeface="Verdana"/>
                <a:cs typeface="Verdana"/>
              </a:rPr>
              <a:t>Taxa</a:t>
            </a:r>
            <a:r>
              <a:rPr dirty="0" sz="1200" spc="-80" b="1">
                <a:latin typeface="Verdana"/>
                <a:cs typeface="Verdana"/>
              </a:rPr>
              <a:t> </a:t>
            </a:r>
            <a:r>
              <a:rPr dirty="0" sz="1200" spc="-85" b="1">
                <a:latin typeface="Verdana"/>
                <a:cs typeface="Verdana"/>
              </a:rPr>
              <a:t>média</a:t>
            </a:r>
            <a:r>
              <a:rPr dirty="0" sz="1200" spc="-75" b="1">
                <a:latin typeface="Verdana"/>
                <a:cs typeface="Verdana"/>
              </a:rPr>
              <a:t> </a:t>
            </a:r>
            <a:r>
              <a:rPr dirty="0" sz="1200" spc="-90" b="1">
                <a:latin typeface="Verdana"/>
                <a:cs typeface="Verdana"/>
              </a:rPr>
              <a:t>anual</a:t>
            </a:r>
            <a:r>
              <a:rPr dirty="0" sz="1200" spc="-65" b="1">
                <a:latin typeface="Verdana"/>
                <a:cs typeface="Verdana"/>
              </a:rPr>
              <a:t> </a:t>
            </a:r>
            <a:r>
              <a:rPr dirty="0" sz="1200" spc="-45" b="1">
                <a:latin typeface="Verdana"/>
                <a:cs typeface="Verdana"/>
              </a:rPr>
              <a:t>de</a:t>
            </a:r>
            <a:r>
              <a:rPr dirty="0" sz="1200" spc="-70" b="1">
                <a:latin typeface="Verdana"/>
                <a:cs typeface="Verdana"/>
              </a:rPr>
              <a:t> </a:t>
            </a:r>
            <a:r>
              <a:rPr dirty="0" sz="1200" spc="-114" b="1">
                <a:latin typeface="Verdana"/>
                <a:cs typeface="Verdana"/>
              </a:rPr>
              <a:t>crescimento</a:t>
            </a:r>
            <a:r>
              <a:rPr dirty="0" sz="1200" spc="-85" b="1">
                <a:latin typeface="Verdana"/>
                <a:cs typeface="Verdana"/>
              </a:rPr>
              <a:t> </a:t>
            </a:r>
            <a:r>
              <a:rPr dirty="0" sz="1200" spc="-105" b="1">
                <a:latin typeface="Verdana"/>
                <a:cs typeface="Verdana"/>
              </a:rPr>
              <a:t>real</a:t>
            </a:r>
            <a:r>
              <a:rPr dirty="0" sz="1200" spc="-75" b="1">
                <a:latin typeface="Verdana"/>
                <a:cs typeface="Verdana"/>
              </a:rPr>
              <a:t> </a:t>
            </a:r>
            <a:r>
              <a:rPr dirty="0" sz="1200" spc="-70" b="1">
                <a:latin typeface="Verdana"/>
                <a:cs typeface="Verdana"/>
              </a:rPr>
              <a:t>do</a:t>
            </a:r>
            <a:r>
              <a:rPr dirty="0" sz="1200" spc="-65" b="1">
                <a:latin typeface="Verdana"/>
                <a:cs typeface="Verdana"/>
              </a:rPr>
              <a:t> </a:t>
            </a:r>
            <a:r>
              <a:rPr dirty="0" sz="1200" spc="-200" b="1">
                <a:latin typeface="Verdana"/>
                <a:cs typeface="Verdana"/>
              </a:rPr>
              <a:t>PIB </a:t>
            </a:r>
            <a:r>
              <a:rPr dirty="0" sz="1200" spc="-114" b="1">
                <a:latin typeface="Verdana"/>
                <a:cs typeface="Verdana"/>
              </a:rPr>
              <a:t>per</a:t>
            </a:r>
            <a:r>
              <a:rPr dirty="0" sz="1200" spc="-30" b="1">
                <a:latin typeface="Verdana"/>
                <a:cs typeface="Verdana"/>
              </a:rPr>
              <a:t> </a:t>
            </a:r>
            <a:r>
              <a:rPr dirty="0" sz="1200" spc="-65" b="1">
                <a:latin typeface="Verdana"/>
                <a:cs typeface="Verdana"/>
              </a:rPr>
              <a:t>capita</a:t>
            </a:r>
            <a:r>
              <a:rPr dirty="0" sz="1200" spc="-55" b="1">
                <a:latin typeface="Verdana"/>
                <a:cs typeface="Verdana"/>
              </a:rPr>
              <a:t> </a:t>
            </a:r>
            <a:r>
              <a:rPr dirty="0" sz="1200" spc="-165" b="1">
                <a:latin typeface="Verdana"/>
                <a:cs typeface="Verdana"/>
              </a:rPr>
              <a:t>2016-</a:t>
            </a:r>
            <a:r>
              <a:rPr dirty="0" sz="1200" spc="-185" b="1">
                <a:latin typeface="Verdana"/>
                <a:cs typeface="Verdana"/>
              </a:rPr>
              <a:t>2022</a:t>
            </a:r>
            <a:r>
              <a:rPr dirty="0" sz="1200" spc="-55" b="1">
                <a:latin typeface="Verdana"/>
                <a:cs typeface="Verdana"/>
              </a:rPr>
              <a:t> </a:t>
            </a:r>
            <a:r>
              <a:rPr dirty="0" sz="1200" spc="-345" b="1">
                <a:latin typeface="Verdana"/>
                <a:cs typeface="Verdana"/>
              </a:rPr>
              <a:t>(%)</a:t>
            </a:r>
            <a:endParaRPr sz="1200">
              <a:latin typeface="Verdana"/>
              <a:cs typeface="Verdana"/>
            </a:endParaRPr>
          </a:p>
          <a:p>
            <a:pPr marL="12700" marR="40640">
              <a:lnSpc>
                <a:spcPts val="1390"/>
              </a:lnSpc>
              <a:spcBef>
                <a:spcPts val="160"/>
              </a:spcBef>
            </a:pPr>
            <a:r>
              <a:rPr dirty="0" sz="1200" spc="-150" b="1">
                <a:solidFill>
                  <a:srgbClr val="80350E"/>
                </a:solidFill>
                <a:latin typeface="Verdana"/>
                <a:cs typeface="Verdana"/>
              </a:rPr>
              <a:t>Desafio:</a:t>
            </a:r>
            <a:r>
              <a:rPr dirty="0" sz="1200" spc="-90" b="1">
                <a:solidFill>
                  <a:srgbClr val="80350E"/>
                </a:solidFill>
                <a:latin typeface="Verdana"/>
                <a:cs typeface="Verdana"/>
              </a:rPr>
              <a:t> </a:t>
            </a:r>
            <a:r>
              <a:rPr dirty="0" sz="1200" spc="-180" b="1">
                <a:solidFill>
                  <a:srgbClr val="80350E"/>
                </a:solidFill>
                <a:latin typeface="Verdana"/>
                <a:cs typeface="Verdana"/>
              </a:rPr>
              <a:t>Sustentar</a:t>
            </a:r>
            <a:r>
              <a:rPr dirty="0" sz="1200" spc="-80" b="1">
                <a:solidFill>
                  <a:srgbClr val="80350E"/>
                </a:solidFill>
                <a:latin typeface="Verdana"/>
                <a:cs typeface="Verdana"/>
              </a:rPr>
              <a:t> </a:t>
            </a:r>
            <a:r>
              <a:rPr dirty="0" sz="1200" spc="-10" b="1">
                <a:solidFill>
                  <a:srgbClr val="80350E"/>
                </a:solidFill>
                <a:latin typeface="Verdana"/>
                <a:cs typeface="Verdana"/>
              </a:rPr>
              <a:t>a</a:t>
            </a:r>
            <a:r>
              <a:rPr dirty="0" sz="1200" spc="-95" b="1">
                <a:solidFill>
                  <a:srgbClr val="80350E"/>
                </a:solidFill>
                <a:latin typeface="Verdana"/>
                <a:cs typeface="Verdana"/>
              </a:rPr>
              <a:t> </a:t>
            </a:r>
            <a:r>
              <a:rPr dirty="0" sz="1200" spc="-114" b="1">
                <a:solidFill>
                  <a:srgbClr val="80350E"/>
                </a:solidFill>
                <a:latin typeface="Verdana"/>
                <a:cs typeface="Verdana"/>
              </a:rPr>
              <a:t>taxa</a:t>
            </a:r>
            <a:r>
              <a:rPr dirty="0" sz="1200" spc="-90" b="1">
                <a:solidFill>
                  <a:srgbClr val="80350E"/>
                </a:solidFill>
                <a:latin typeface="Verdana"/>
                <a:cs typeface="Verdana"/>
              </a:rPr>
              <a:t> </a:t>
            </a:r>
            <a:r>
              <a:rPr dirty="0" sz="1200" spc="-65" b="1">
                <a:solidFill>
                  <a:srgbClr val="80350E"/>
                </a:solidFill>
                <a:latin typeface="Verdana"/>
                <a:cs typeface="Verdana"/>
              </a:rPr>
              <a:t>de</a:t>
            </a:r>
            <a:r>
              <a:rPr dirty="0" sz="1200" spc="-95" b="1">
                <a:solidFill>
                  <a:srgbClr val="80350E"/>
                </a:solidFill>
                <a:latin typeface="Verdana"/>
                <a:cs typeface="Verdana"/>
              </a:rPr>
              <a:t> </a:t>
            </a:r>
            <a:r>
              <a:rPr dirty="0" sz="1200" spc="-125" b="1">
                <a:solidFill>
                  <a:srgbClr val="80350E"/>
                </a:solidFill>
                <a:latin typeface="Verdana"/>
                <a:cs typeface="Verdana"/>
              </a:rPr>
              <a:t>crescimento</a:t>
            </a:r>
            <a:r>
              <a:rPr dirty="0" sz="1200" spc="-95" b="1">
                <a:solidFill>
                  <a:srgbClr val="80350E"/>
                </a:solidFill>
                <a:latin typeface="Verdana"/>
                <a:cs typeface="Verdana"/>
              </a:rPr>
              <a:t> </a:t>
            </a:r>
            <a:r>
              <a:rPr dirty="0" sz="1200" spc="-40" b="1">
                <a:solidFill>
                  <a:srgbClr val="80350E"/>
                </a:solidFill>
                <a:latin typeface="Verdana"/>
                <a:cs typeface="Verdana"/>
              </a:rPr>
              <a:t>e</a:t>
            </a:r>
            <a:r>
              <a:rPr dirty="0" sz="1200" spc="-90" b="1">
                <a:solidFill>
                  <a:srgbClr val="80350E"/>
                </a:solidFill>
                <a:latin typeface="Verdana"/>
                <a:cs typeface="Verdana"/>
              </a:rPr>
              <a:t> </a:t>
            </a:r>
            <a:r>
              <a:rPr dirty="0" sz="1200" spc="-130" b="1">
                <a:solidFill>
                  <a:srgbClr val="80350E"/>
                </a:solidFill>
                <a:latin typeface="Verdana"/>
                <a:cs typeface="Verdana"/>
              </a:rPr>
              <a:t>ganhos</a:t>
            </a:r>
            <a:r>
              <a:rPr dirty="0" sz="1200" spc="-95" b="1">
                <a:solidFill>
                  <a:srgbClr val="80350E"/>
                </a:solidFill>
                <a:latin typeface="Verdana"/>
                <a:cs typeface="Verdana"/>
              </a:rPr>
              <a:t> </a:t>
            </a:r>
            <a:r>
              <a:rPr dirty="0" sz="1200" spc="-25" b="1">
                <a:solidFill>
                  <a:srgbClr val="80350E"/>
                </a:solidFill>
                <a:latin typeface="Verdana"/>
                <a:cs typeface="Verdana"/>
              </a:rPr>
              <a:t>de </a:t>
            </a:r>
            <a:r>
              <a:rPr dirty="0" sz="1200" spc="-125" b="1">
                <a:solidFill>
                  <a:srgbClr val="80350E"/>
                </a:solidFill>
                <a:latin typeface="Verdana"/>
                <a:cs typeface="Verdana"/>
              </a:rPr>
              <a:t>produtividade</a:t>
            </a:r>
            <a:r>
              <a:rPr dirty="0" sz="1200" spc="-100" b="1">
                <a:solidFill>
                  <a:srgbClr val="80350E"/>
                </a:solidFill>
                <a:latin typeface="Verdana"/>
                <a:cs typeface="Verdana"/>
              </a:rPr>
              <a:t> </a:t>
            </a:r>
            <a:r>
              <a:rPr dirty="0" sz="1200" spc="-195" b="1">
                <a:solidFill>
                  <a:srgbClr val="80350E"/>
                </a:solidFill>
                <a:latin typeface="Verdana"/>
                <a:cs typeface="Verdana"/>
              </a:rPr>
              <a:t>(</a:t>
            </a:r>
            <a:r>
              <a:rPr dirty="0" sz="1200" spc="-100" b="1">
                <a:solidFill>
                  <a:srgbClr val="80350E"/>
                </a:solidFill>
                <a:latin typeface="Verdana"/>
                <a:cs typeface="Verdana"/>
              </a:rPr>
              <a:t> </a:t>
            </a:r>
            <a:r>
              <a:rPr dirty="0" sz="1200" spc="-155" b="1">
                <a:solidFill>
                  <a:srgbClr val="80350E"/>
                </a:solidFill>
                <a:latin typeface="Verdana"/>
                <a:cs typeface="Verdana"/>
              </a:rPr>
              <a:t>sem</a:t>
            </a:r>
            <a:r>
              <a:rPr dirty="0" sz="1200" spc="-100" b="1">
                <a:solidFill>
                  <a:srgbClr val="80350E"/>
                </a:solidFill>
                <a:latin typeface="Verdana"/>
                <a:cs typeface="Verdana"/>
              </a:rPr>
              <a:t> </a:t>
            </a:r>
            <a:r>
              <a:rPr dirty="0" sz="1200" spc="-135" b="1">
                <a:solidFill>
                  <a:srgbClr val="80350E"/>
                </a:solidFill>
                <a:latin typeface="Verdana"/>
                <a:cs typeface="Verdana"/>
              </a:rPr>
              <a:t>sucesso</a:t>
            </a:r>
            <a:r>
              <a:rPr dirty="0" sz="1200" spc="-100" b="1">
                <a:solidFill>
                  <a:srgbClr val="80350E"/>
                </a:solidFill>
                <a:latin typeface="Verdana"/>
                <a:cs typeface="Verdana"/>
              </a:rPr>
              <a:t> desde</a:t>
            </a:r>
            <a:r>
              <a:rPr dirty="0" sz="1200" spc="-95" b="1">
                <a:solidFill>
                  <a:srgbClr val="80350E"/>
                </a:solidFill>
                <a:latin typeface="Verdana"/>
                <a:cs typeface="Verdana"/>
              </a:rPr>
              <a:t> </a:t>
            </a:r>
            <a:r>
              <a:rPr dirty="0" sz="1200" spc="-145" b="1">
                <a:solidFill>
                  <a:srgbClr val="80350E"/>
                </a:solidFill>
                <a:latin typeface="Verdana"/>
                <a:cs typeface="Verdana"/>
              </a:rPr>
              <a:t>os</a:t>
            </a:r>
            <a:r>
              <a:rPr dirty="0" sz="1200" spc="-100" b="1">
                <a:solidFill>
                  <a:srgbClr val="80350E"/>
                </a:solidFill>
                <a:latin typeface="Verdana"/>
                <a:cs typeface="Verdana"/>
              </a:rPr>
              <a:t> </a:t>
            </a:r>
            <a:r>
              <a:rPr dirty="0" sz="1200" spc="-125" b="1">
                <a:solidFill>
                  <a:srgbClr val="80350E"/>
                </a:solidFill>
                <a:latin typeface="Verdana"/>
                <a:cs typeface="Verdana"/>
              </a:rPr>
              <a:t>anos</a:t>
            </a:r>
            <a:r>
              <a:rPr dirty="0" sz="1200" spc="-100" b="1">
                <a:solidFill>
                  <a:srgbClr val="80350E"/>
                </a:solidFill>
                <a:latin typeface="Verdana"/>
                <a:cs typeface="Verdana"/>
              </a:rPr>
              <a:t> </a:t>
            </a:r>
            <a:r>
              <a:rPr dirty="0" sz="1200" spc="-35" b="1">
                <a:solidFill>
                  <a:srgbClr val="80350E"/>
                </a:solidFill>
                <a:latin typeface="Verdana"/>
                <a:cs typeface="Verdana"/>
              </a:rPr>
              <a:t>80</a:t>
            </a:r>
            <a:endParaRPr sz="1200">
              <a:latin typeface="Verdana"/>
              <a:cs typeface="Verdana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392845" y="5175503"/>
            <a:ext cx="3719829" cy="8940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 indent="-635">
              <a:lnSpc>
                <a:spcPct val="99900"/>
              </a:lnSpc>
              <a:spcBef>
                <a:spcPts val="100"/>
              </a:spcBef>
            </a:pPr>
            <a:r>
              <a:rPr dirty="0" sz="1100" spc="-135" b="1">
                <a:latin typeface="Verdana"/>
                <a:cs typeface="Verdana"/>
              </a:rPr>
              <a:t>Fontes:</a:t>
            </a:r>
            <a:r>
              <a:rPr dirty="0" sz="1100" spc="-45" b="1">
                <a:latin typeface="Verdana"/>
                <a:cs typeface="Verdana"/>
              </a:rPr>
              <a:t> </a:t>
            </a:r>
            <a:r>
              <a:rPr dirty="0" sz="1100" spc="-95">
                <a:latin typeface="Verdana"/>
                <a:cs typeface="Verdana"/>
              </a:rPr>
              <a:t>IBGE</a:t>
            </a:r>
            <a:r>
              <a:rPr dirty="0" sz="1100" spc="-55">
                <a:latin typeface="Verdana"/>
                <a:cs typeface="Verdana"/>
              </a:rPr>
              <a:t> </a:t>
            </a:r>
            <a:r>
              <a:rPr dirty="0" sz="1100" spc="-95">
                <a:latin typeface="Verdana"/>
                <a:cs typeface="Verdana"/>
              </a:rPr>
              <a:t>(Brasil)</a:t>
            </a:r>
            <a:r>
              <a:rPr dirty="0" sz="1100" spc="-60">
                <a:latin typeface="Verdana"/>
                <a:cs typeface="Verdana"/>
              </a:rPr>
              <a:t> </a:t>
            </a:r>
            <a:r>
              <a:rPr dirty="0" sz="1100" spc="55">
                <a:latin typeface="Verdana"/>
                <a:cs typeface="Verdana"/>
              </a:rPr>
              <a:t>e</a:t>
            </a:r>
            <a:r>
              <a:rPr dirty="0" sz="1100" spc="-70">
                <a:latin typeface="Verdana"/>
                <a:cs typeface="Verdana"/>
              </a:rPr>
              <a:t> </a:t>
            </a:r>
            <a:r>
              <a:rPr dirty="0" sz="1100">
                <a:latin typeface="Verdana"/>
                <a:cs typeface="Verdana"/>
              </a:rPr>
              <a:t>Banco</a:t>
            </a:r>
            <a:r>
              <a:rPr dirty="0" sz="1100" spc="-40">
                <a:latin typeface="Verdana"/>
                <a:cs typeface="Verdana"/>
              </a:rPr>
              <a:t> </a:t>
            </a:r>
            <a:r>
              <a:rPr dirty="0" sz="1100" spc="-10">
                <a:latin typeface="Verdana"/>
                <a:cs typeface="Verdana"/>
              </a:rPr>
              <a:t>Mundial</a:t>
            </a:r>
            <a:r>
              <a:rPr dirty="0" sz="1100" spc="-60">
                <a:latin typeface="Verdana"/>
                <a:cs typeface="Verdana"/>
              </a:rPr>
              <a:t> </a:t>
            </a:r>
            <a:r>
              <a:rPr dirty="0" sz="1100" spc="-105">
                <a:latin typeface="Verdana"/>
                <a:cs typeface="Verdana"/>
              </a:rPr>
              <a:t>(187</a:t>
            </a:r>
            <a:r>
              <a:rPr dirty="0" sz="1100" spc="-55">
                <a:latin typeface="Verdana"/>
                <a:cs typeface="Verdana"/>
              </a:rPr>
              <a:t> </a:t>
            </a:r>
            <a:r>
              <a:rPr dirty="0" sz="1100" spc="-40">
                <a:latin typeface="Verdana"/>
                <a:cs typeface="Verdana"/>
              </a:rPr>
              <a:t>países</a:t>
            </a:r>
            <a:r>
              <a:rPr dirty="0" sz="1100" spc="-50">
                <a:latin typeface="Verdana"/>
                <a:cs typeface="Verdana"/>
              </a:rPr>
              <a:t> </a:t>
            </a:r>
            <a:r>
              <a:rPr dirty="0" sz="1100" spc="5">
                <a:latin typeface="Verdana"/>
                <a:cs typeface="Verdana"/>
              </a:rPr>
              <a:t>e </a:t>
            </a:r>
            <a:r>
              <a:rPr dirty="0" sz="1100" spc="-20">
                <a:latin typeface="Verdana"/>
                <a:cs typeface="Verdana"/>
              </a:rPr>
              <a:t>médias</a:t>
            </a:r>
            <a:r>
              <a:rPr dirty="0" sz="1100" spc="-90">
                <a:latin typeface="Verdana"/>
                <a:cs typeface="Verdana"/>
              </a:rPr>
              <a:t> </a:t>
            </a:r>
            <a:r>
              <a:rPr dirty="0" sz="1100" spc="55">
                <a:latin typeface="Verdana"/>
                <a:cs typeface="Verdana"/>
              </a:rPr>
              <a:t>do</a:t>
            </a:r>
            <a:r>
              <a:rPr dirty="0" sz="1100" spc="-75">
                <a:latin typeface="Verdana"/>
                <a:cs typeface="Verdana"/>
              </a:rPr>
              <a:t> </a:t>
            </a:r>
            <a:r>
              <a:rPr dirty="0" sz="1100" spc="-25">
                <a:latin typeface="Verdana"/>
                <a:cs typeface="Verdana"/>
              </a:rPr>
              <a:t>mundo,</a:t>
            </a:r>
            <a:r>
              <a:rPr dirty="0" sz="1100" spc="-85">
                <a:latin typeface="Verdana"/>
                <a:cs typeface="Verdana"/>
              </a:rPr>
              <a:t> </a:t>
            </a:r>
            <a:r>
              <a:rPr dirty="0" sz="1100" spc="70">
                <a:latin typeface="Verdana"/>
                <a:cs typeface="Verdana"/>
              </a:rPr>
              <a:t>da</a:t>
            </a:r>
            <a:r>
              <a:rPr dirty="0" sz="1100" spc="-80">
                <a:latin typeface="Verdana"/>
                <a:cs typeface="Verdana"/>
              </a:rPr>
              <a:t> </a:t>
            </a:r>
            <a:r>
              <a:rPr dirty="0" sz="1100">
                <a:latin typeface="Verdana"/>
                <a:cs typeface="Verdana"/>
              </a:rPr>
              <a:t>América</a:t>
            </a:r>
            <a:r>
              <a:rPr dirty="0" sz="1100" spc="-100">
                <a:latin typeface="Verdana"/>
                <a:cs typeface="Verdana"/>
              </a:rPr>
              <a:t> </a:t>
            </a:r>
            <a:r>
              <a:rPr dirty="0" sz="1100" spc="-25">
                <a:latin typeface="Verdana"/>
                <a:cs typeface="Verdana"/>
              </a:rPr>
              <a:t>Latina</a:t>
            </a:r>
            <a:r>
              <a:rPr dirty="0" sz="1100" spc="-85">
                <a:latin typeface="Verdana"/>
                <a:cs typeface="Verdana"/>
              </a:rPr>
              <a:t> </a:t>
            </a:r>
            <a:r>
              <a:rPr dirty="0" sz="1100" spc="55">
                <a:latin typeface="Verdana"/>
                <a:cs typeface="Verdana"/>
              </a:rPr>
              <a:t>e</a:t>
            </a:r>
            <a:r>
              <a:rPr dirty="0" sz="1100" spc="-80">
                <a:latin typeface="Verdana"/>
                <a:cs typeface="Verdana"/>
              </a:rPr>
              <a:t> </a:t>
            </a:r>
            <a:r>
              <a:rPr dirty="0" sz="1100">
                <a:latin typeface="Verdana"/>
                <a:cs typeface="Verdana"/>
              </a:rPr>
              <a:t>Caribe</a:t>
            </a:r>
            <a:r>
              <a:rPr dirty="0" sz="1100" spc="-90">
                <a:latin typeface="Verdana"/>
                <a:cs typeface="Verdana"/>
              </a:rPr>
              <a:t> </a:t>
            </a:r>
            <a:r>
              <a:rPr dirty="0" sz="1100" spc="55">
                <a:latin typeface="Verdana"/>
                <a:cs typeface="Verdana"/>
              </a:rPr>
              <a:t>e</a:t>
            </a:r>
            <a:r>
              <a:rPr dirty="0" sz="1100" spc="-85">
                <a:latin typeface="Verdana"/>
                <a:cs typeface="Verdana"/>
              </a:rPr>
              <a:t> </a:t>
            </a:r>
            <a:r>
              <a:rPr dirty="0" sz="1100" spc="-25">
                <a:latin typeface="Verdana"/>
                <a:cs typeface="Verdana"/>
              </a:rPr>
              <a:t>dos </a:t>
            </a:r>
            <a:r>
              <a:rPr dirty="0" sz="1100" spc="-40">
                <a:latin typeface="Verdana"/>
                <a:cs typeface="Verdana"/>
              </a:rPr>
              <a:t>países</a:t>
            </a:r>
            <a:r>
              <a:rPr dirty="0" sz="1100" spc="-65">
                <a:latin typeface="Verdana"/>
                <a:cs typeface="Verdana"/>
              </a:rPr>
              <a:t> </a:t>
            </a:r>
            <a:r>
              <a:rPr dirty="0" sz="1100" spc="55">
                <a:latin typeface="Verdana"/>
                <a:cs typeface="Verdana"/>
              </a:rPr>
              <a:t>de</a:t>
            </a:r>
            <a:r>
              <a:rPr dirty="0" sz="1100" spc="-85">
                <a:latin typeface="Verdana"/>
                <a:cs typeface="Verdana"/>
              </a:rPr>
              <a:t> </a:t>
            </a:r>
            <a:r>
              <a:rPr dirty="0" sz="1100">
                <a:latin typeface="Verdana"/>
                <a:cs typeface="Verdana"/>
              </a:rPr>
              <a:t>renda</a:t>
            </a:r>
            <a:r>
              <a:rPr dirty="0" sz="1100" spc="-90">
                <a:latin typeface="Verdana"/>
                <a:cs typeface="Verdana"/>
              </a:rPr>
              <a:t> </a:t>
            </a:r>
            <a:r>
              <a:rPr dirty="0" sz="1100">
                <a:latin typeface="Verdana"/>
                <a:cs typeface="Verdana"/>
              </a:rPr>
              <a:t>média</a:t>
            </a:r>
            <a:r>
              <a:rPr dirty="0" sz="1100" spc="-95">
                <a:latin typeface="Verdana"/>
                <a:cs typeface="Verdana"/>
              </a:rPr>
              <a:t> </a:t>
            </a:r>
            <a:r>
              <a:rPr dirty="0" sz="1100" spc="-45">
                <a:latin typeface="Verdana"/>
                <a:cs typeface="Verdana"/>
              </a:rPr>
              <a:t>alta).</a:t>
            </a:r>
            <a:r>
              <a:rPr dirty="0" sz="1100" spc="-85">
                <a:latin typeface="Verdana"/>
                <a:cs typeface="Verdana"/>
              </a:rPr>
              <a:t> </a:t>
            </a:r>
            <a:r>
              <a:rPr dirty="0" sz="1100" spc="-55">
                <a:latin typeface="Verdana"/>
                <a:cs typeface="Verdana"/>
              </a:rPr>
              <a:t>Notas:</a:t>
            </a:r>
            <a:r>
              <a:rPr dirty="0" sz="1100" spc="-75">
                <a:latin typeface="Verdana"/>
                <a:cs typeface="Verdana"/>
              </a:rPr>
              <a:t> </a:t>
            </a:r>
            <a:r>
              <a:rPr dirty="0" sz="1100">
                <a:latin typeface="Verdana"/>
                <a:cs typeface="Verdana"/>
              </a:rPr>
              <a:t>PPA</a:t>
            </a:r>
            <a:r>
              <a:rPr dirty="0" sz="1100" spc="-80">
                <a:latin typeface="Verdana"/>
                <a:cs typeface="Verdana"/>
              </a:rPr>
              <a:t> </a:t>
            </a:r>
            <a:r>
              <a:rPr dirty="0" sz="1100" spc="-10">
                <a:latin typeface="Verdana"/>
                <a:cs typeface="Verdana"/>
              </a:rPr>
              <a:t>(média</a:t>
            </a:r>
            <a:r>
              <a:rPr dirty="0" sz="1100" spc="-80">
                <a:latin typeface="Verdana"/>
                <a:cs typeface="Verdana"/>
              </a:rPr>
              <a:t> </a:t>
            </a:r>
            <a:r>
              <a:rPr dirty="0" sz="1100" spc="-10">
                <a:latin typeface="Verdana"/>
                <a:cs typeface="Verdana"/>
              </a:rPr>
              <a:t>2023- </a:t>
            </a:r>
            <a:r>
              <a:rPr dirty="0" sz="1100" spc="-120">
                <a:latin typeface="Verdana"/>
                <a:cs typeface="Verdana"/>
              </a:rPr>
              <a:t>2027):</a:t>
            </a:r>
            <a:r>
              <a:rPr dirty="0" sz="1100" spc="-95">
                <a:latin typeface="Verdana"/>
                <a:cs typeface="Verdana"/>
              </a:rPr>
              <a:t> </a:t>
            </a:r>
            <a:r>
              <a:rPr dirty="0" sz="1100">
                <a:latin typeface="Verdana"/>
                <a:cs typeface="Verdana"/>
              </a:rPr>
              <a:t>Cenário</a:t>
            </a:r>
            <a:r>
              <a:rPr dirty="0" sz="1100" spc="-85">
                <a:latin typeface="Verdana"/>
                <a:cs typeface="Verdana"/>
              </a:rPr>
              <a:t> </a:t>
            </a:r>
            <a:r>
              <a:rPr dirty="0" sz="1100">
                <a:latin typeface="Verdana"/>
                <a:cs typeface="Verdana"/>
              </a:rPr>
              <a:t>base</a:t>
            </a:r>
            <a:r>
              <a:rPr dirty="0" sz="1100" spc="-80">
                <a:latin typeface="Verdana"/>
                <a:cs typeface="Verdana"/>
              </a:rPr>
              <a:t> </a:t>
            </a:r>
            <a:r>
              <a:rPr dirty="0" sz="1100" spc="-240">
                <a:latin typeface="Verdana"/>
                <a:cs typeface="Verdana"/>
              </a:rPr>
              <a:t>=</a:t>
            </a:r>
            <a:r>
              <a:rPr dirty="0" sz="1100" spc="-95">
                <a:latin typeface="Verdana"/>
                <a:cs typeface="Verdana"/>
              </a:rPr>
              <a:t> </a:t>
            </a:r>
            <a:r>
              <a:rPr dirty="0" sz="1100" spc="-165">
                <a:latin typeface="Verdana"/>
                <a:cs typeface="Verdana"/>
              </a:rPr>
              <a:t>0,9%</a:t>
            </a:r>
            <a:r>
              <a:rPr dirty="0" sz="1100" spc="-80">
                <a:latin typeface="Verdana"/>
                <a:cs typeface="Verdana"/>
              </a:rPr>
              <a:t> </a:t>
            </a:r>
            <a:r>
              <a:rPr dirty="0" sz="1100" spc="-10">
                <a:latin typeface="Verdana"/>
                <a:cs typeface="Verdana"/>
              </a:rPr>
              <a:t>a.a.</a:t>
            </a:r>
            <a:r>
              <a:rPr dirty="0" sz="1100" spc="-85">
                <a:latin typeface="Verdana"/>
                <a:cs typeface="Verdana"/>
              </a:rPr>
              <a:t> </a:t>
            </a:r>
            <a:r>
              <a:rPr dirty="0" sz="1200" spc="-10">
                <a:latin typeface="Verdana"/>
                <a:cs typeface="Verdana"/>
              </a:rPr>
              <a:t>Desejado</a:t>
            </a:r>
            <a:r>
              <a:rPr dirty="0" sz="1200" spc="-80">
                <a:latin typeface="Verdana"/>
                <a:cs typeface="Verdana"/>
              </a:rPr>
              <a:t> </a:t>
            </a:r>
            <a:r>
              <a:rPr dirty="0" sz="1200" spc="-270">
                <a:latin typeface="Verdana"/>
                <a:cs typeface="Verdana"/>
              </a:rPr>
              <a:t>=</a:t>
            </a:r>
            <a:r>
              <a:rPr dirty="0" sz="1200" spc="-85">
                <a:latin typeface="Verdana"/>
                <a:cs typeface="Verdana"/>
              </a:rPr>
              <a:t> </a:t>
            </a:r>
            <a:r>
              <a:rPr dirty="0" sz="1200" spc="-180">
                <a:latin typeface="Verdana"/>
                <a:cs typeface="Verdana"/>
              </a:rPr>
              <a:t>2,9%</a:t>
            </a:r>
            <a:r>
              <a:rPr dirty="0" sz="1200" spc="-80">
                <a:latin typeface="Verdana"/>
                <a:cs typeface="Verdana"/>
              </a:rPr>
              <a:t> </a:t>
            </a:r>
            <a:r>
              <a:rPr dirty="0" sz="1200" spc="-20">
                <a:latin typeface="Verdana"/>
                <a:cs typeface="Verdana"/>
              </a:rPr>
              <a:t>a.a. </a:t>
            </a:r>
            <a:r>
              <a:rPr dirty="0" sz="1200" spc="-30">
                <a:latin typeface="Verdana"/>
                <a:cs typeface="Verdana"/>
              </a:rPr>
              <a:t>Resultado</a:t>
            </a:r>
            <a:r>
              <a:rPr dirty="0" sz="1200" spc="-60">
                <a:latin typeface="Verdana"/>
                <a:cs typeface="Verdana"/>
              </a:rPr>
              <a:t> </a:t>
            </a:r>
            <a:r>
              <a:rPr dirty="0" sz="1200">
                <a:latin typeface="Verdana"/>
                <a:cs typeface="Verdana"/>
              </a:rPr>
              <a:t>em</a:t>
            </a:r>
            <a:r>
              <a:rPr dirty="0" sz="1200" spc="-70">
                <a:latin typeface="Verdana"/>
                <a:cs typeface="Verdana"/>
              </a:rPr>
              <a:t> </a:t>
            </a:r>
            <a:r>
              <a:rPr dirty="0" sz="1200" spc="-135">
                <a:latin typeface="Verdana"/>
                <a:cs typeface="Verdana"/>
              </a:rPr>
              <a:t>2023:</a:t>
            </a:r>
            <a:r>
              <a:rPr dirty="0" sz="1200" spc="-80">
                <a:latin typeface="Verdana"/>
                <a:cs typeface="Verdana"/>
              </a:rPr>
              <a:t> </a:t>
            </a:r>
            <a:r>
              <a:rPr dirty="0" sz="1200" spc="-20">
                <a:latin typeface="Verdana"/>
                <a:cs typeface="Verdana"/>
              </a:rPr>
              <a:t>2,2%.</a:t>
            </a:r>
            <a:endParaRPr sz="120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550841" y="473963"/>
            <a:ext cx="6875145" cy="598805"/>
          </a:xfrm>
          <a:prstGeom prst="rect"/>
        </p:spPr>
        <p:txBody>
          <a:bodyPr wrap="square" lIns="0" tIns="52069" rIns="0" bIns="0" rtlCol="0" vert="horz">
            <a:spAutoFit/>
          </a:bodyPr>
          <a:lstStyle/>
          <a:p>
            <a:pPr marL="2499995" marR="5080" indent="-2487930">
              <a:lnSpc>
                <a:spcPts val="2110"/>
              </a:lnSpc>
              <a:spcBef>
                <a:spcPts val="409"/>
              </a:spcBef>
            </a:pPr>
            <a:r>
              <a:rPr dirty="0" sz="2000" spc="-200" b="1">
                <a:latin typeface="Verdana"/>
                <a:cs typeface="Verdana"/>
              </a:rPr>
              <a:t>Principais</a:t>
            </a:r>
            <a:r>
              <a:rPr dirty="0" sz="2000" spc="-105" b="1">
                <a:latin typeface="Verdana"/>
                <a:cs typeface="Verdana"/>
              </a:rPr>
              <a:t> </a:t>
            </a:r>
            <a:r>
              <a:rPr dirty="0" sz="2000" spc="-125" b="1">
                <a:latin typeface="Verdana"/>
                <a:cs typeface="Verdana"/>
              </a:rPr>
              <a:t>Avanços</a:t>
            </a:r>
            <a:r>
              <a:rPr dirty="0" sz="2000" spc="-105" b="1">
                <a:latin typeface="Verdana"/>
                <a:cs typeface="Verdana"/>
              </a:rPr>
              <a:t> </a:t>
            </a:r>
            <a:r>
              <a:rPr dirty="0" sz="2000" spc="-60" b="1">
                <a:latin typeface="Verdana"/>
                <a:cs typeface="Verdana"/>
              </a:rPr>
              <a:t>e</a:t>
            </a:r>
            <a:r>
              <a:rPr dirty="0" sz="2000" spc="-105" b="1">
                <a:latin typeface="Verdana"/>
                <a:cs typeface="Verdana"/>
              </a:rPr>
              <a:t> </a:t>
            </a:r>
            <a:r>
              <a:rPr dirty="0" sz="2000" spc="-210" b="1">
                <a:latin typeface="Verdana"/>
                <a:cs typeface="Verdana"/>
              </a:rPr>
              <a:t>Retrocessos</a:t>
            </a:r>
            <a:r>
              <a:rPr dirty="0" sz="2000" spc="-105" b="1">
                <a:latin typeface="Verdana"/>
                <a:cs typeface="Verdana"/>
              </a:rPr>
              <a:t> </a:t>
            </a:r>
            <a:r>
              <a:rPr dirty="0" sz="2000" spc="-190" b="1">
                <a:latin typeface="Verdana"/>
                <a:cs typeface="Verdana"/>
              </a:rPr>
              <a:t>Dimensão</a:t>
            </a:r>
            <a:r>
              <a:rPr dirty="0" sz="2000" spc="-105" b="1">
                <a:latin typeface="Verdana"/>
                <a:cs typeface="Verdana"/>
              </a:rPr>
              <a:t> </a:t>
            </a:r>
            <a:r>
              <a:rPr dirty="0" sz="2000" spc="-90" b="1">
                <a:latin typeface="Verdana"/>
                <a:cs typeface="Verdana"/>
              </a:rPr>
              <a:t>Econômica </a:t>
            </a:r>
            <a:r>
              <a:rPr dirty="0" sz="2000" spc="-235" b="1">
                <a:latin typeface="Verdana"/>
                <a:cs typeface="Verdana"/>
              </a:rPr>
              <a:t>ODS</a:t>
            </a:r>
            <a:r>
              <a:rPr dirty="0" sz="2000" spc="-120" b="1">
                <a:latin typeface="Verdana"/>
                <a:cs typeface="Verdana"/>
              </a:rPr>
              <a:t> </a:t>
            </a:r>
            <a:r>
              <a:rPr dirty="0" sz="2000" spc="-315" b="1">
                <a:latin typeface="Verdana"/>
                <a:cs typeface="Verdana"/>
              </a:rPr>
              <a:t>13</a:t>
            </a:r>
            <a:r>
              <a:rPr dirty="0" sz="2000" spc="-110" b="1">
                <a:latin typeface="Verdana"/>
                <a:cs typeface="Verdana"/>
              </a:rPr>
              <a:t> </a:t>
            </a:r>
            <a:r>
              <a:rPr dirty="0" sz="2000" spc="-430" b="1">
                <a:latin typeface="Verdana"/>
                <a:cs typeface="Verdana"/>
              </a:rPr>
              <a:t>–</a:t>
            </a:r>
            <a:r>
              <a:rPr dirty="0" sz="2000" spc="-120" b="1">
                <a:latin typeface="Verdana"/>
                <a:cs typeface="Verdana"/>
              </a:rPr>
              <a:t> </a:t>
            </a:r>
            <a:r>
              <a:rPr dirty="0" sz="2000" spc="-10" b="1">
                <a:latin typeface="Verdana"/>
                <a:cs typeface="Verdana"/>
              </a:rPr>
              <a:t>Clima</a:t>
            </a:r>
            <a:endParaRPr sz="2000">
              <a:latin typeface="Verdana"/>
              <a:cs typeface="Verdana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669611" y="981963"/>
            <a:ext cx="7893050" cy="5045710"/>
          </a:xfrm>
          <a:prstGeom prst="rect">
            <a:avLst/>
          </a:prstGeom>
        </p:spPr>
        <p:txBody>
          <a:bodyPr wrap="square" lIns="0" tIns="48895" rIns="0" bIns="0" rtlCol="0" vert="horz">
            <a:spAutoFit/>
          </a:bodyPr>
          <a:lstStyle/>
          <a:p>
            <a:pPr algn="just" marL="12700">
              <a:lnSpc>
                <a:spcPct val="100000"/>
              </a:lnSpc>
              <a:spcBef>
                <a:spcPts val="385"/>
              </a:spcBef>
            </a:pPr>
            <a:r>
              <a:rPr dirty="0" sz="1600" spc="-170" b="1">
                <a:latin typeface="Verdana"/>
                <a:cs typeface="Verdana"/>
              </a:rPr>
              <a:t>Riscos</a:t>
            </a:r>
            <a:r>
              <a:rPr dirty="0" sz="1600" spc="-85" b="1">
                <a:latin typeface="Verdana"/>
                <a:cs typeface="Verdana"/>
              </a:rPr>
              <a:t> </a:t>
            </a:r>
            <a:r>
              <a:rPr dirty="0" sz="1600" spc="-145" b="1">
                <a:latin typeface="Verdana"/>
                <a:cs typeface="Verdana"/>
              </a:rPr>
              <a:t>Ambientais</a:t>
            </a:r>
            <a:r>
              <a:rPr dirty="0" sz="1600" spc="-75" b="1">
                <a:latin typeface="Verdana"/>
                <a:cs typeface="Verdana"/>
              </a:rPr>
              <a:t> </a:t>
            </a:r>
            <a:r>
              <a:rPr dirty="0" sz="1600" spc="-40" b="1">
                <a:latin typeface="Verdana"/>
                <a:cs typeface="Verdana"/>
              </a:rPr>
              <a:t>aumentaram</a:t>
            </a:r>
            <a:endParaRPr sz="1600">
              <a:latin typeface="Verdana"/>
              <a:cs typeface="Verdana"/>
            </a:endParaRPr>
          </a:p>
          <a:p>
            <a:pPr algn="just" marL="698500" marR="5080" indent="-228600">
              <a:lnSpc>
                <a:spcPct val="90400"/>
              </a:lnSpc>
              <a:spcBef>
                <a:spcPts val="475"/>
              </a:spcBef>
              <a:buFont typeface="Arial MT"/>
              <a:buChar char="•"/>
              <a:tabLst>
                <a:tab pos="698500" algn="l"/>
                <a:tab pos="700405" algn="l"/>
              </a:tabLst>
            </a:pPr>
            <a:r>
              <a:rPr dirty="0" sz="1600">
                <a:latin typeface="Verdana"/>
                <a:cs typeface="Verdana"/>
              </a:rPr>
              <a:t>	Danos</a:t>
            </a:r>
            <a:r>
              <a:rPr dirty="0" sz="1600" spc="-20">
                <a:latin typeface="Verdana"/>
                <a:cs typeface="Verdana"/>
              </a:rPr>
              <a:t> </a:t>
            </a:r>
            <a:r>
              <a:rPr dirty="0" sz="1600" spc="-55">
                <a:latin typeface="Verdana"/>
                <a:cs typeface="Verdana"/>
              </a:rPr>
              <a:t>patrimoniais,</a:t>
            </a:r>
            <a:r>
              <a:rPr dirty="0" sz="1600" spc="-15">
                <a:latin typeface="Verdana"/>
                <a:cs typeface="Verdana"/>
              </a:rPr>
              <a:t> </a:t>
            </a:r>
            <a:r>
              <a:rPr dirty="0" sz="1600">
                <a:latin typeface="Verdana"/>
                <a:cs typeface="Verdana"/>
              </a:rPr>
              <a:t>no</a:t>
            </a:r>
            <a:r>
              <a:rPr dirty="0" sz="1600" spc="-5">
                <a:latin typeface="Verdana"/>
                <a:cs typeface="Verdana"/>
              </a:rPr>
              <a:t> </a:t>
            </a:r>
            <a:r>
              <a:rPr dirty="0" sz="1600">
                <a:latin typeface="Verdana"/>
                <a:cs typeface="Verdana"/>
              </a:rPr>
              <a:t>período</a:t>
            </a:r>
            <a:r>
              <a:rPr dirty="0" sz="1600" spc="-5">
                <a:latin typeface="Verdana"/>
                <a:cs typeface="Verdana"/>
              </a:rPr>
              <a:t> </a:t>
            </a:r>
            <a:r>
              <a:rPr dirty="0" sz="1600" spc="-150">
                <a:latin typeface="Verdana"/>
                <a:cs typeface="Verdana"/>
              </a:rPr>
              <a:t>2016-</a:t>
            </a:r>
            <a:r>
              <a:rPr dirty="0" sz="1600" spc="-140">
                <a:latin typeface="Verdana"/>
                <a:cs typeface="Verdana"/>
              </a:rPr>
              <a:t>2022,</a:t>
            </a:r>
            <a:r>
              <a:rPr dirty="0" sz="1600">
                <a:latin typeface="Verdana"/>
                <a:cs typeface="Verdana"/>
              </a:rPr>
              <a:t> </a:t>
            </a:r>
            <a:r>
              <a:rPr dirty="0" sz="1600" spc="-30">
                <a:latin typeface="Verdana"/>
                <a:cs typeface="Verdana"/>
              </a:rPr>
              <a:t>estimados</a:t>
            </a:r>
            <a:r>
              <a:rPr dirty="0" sz="1600" spc="-5">
                <a:latin typeface="Verdana"/>
                <a:cs typeface="Verdana"/>
              </a:rPr>
              <a:t> </a:t>
            </a:r>
            <a:r>
              <a:rPr dirty="0" sz="1600">
                <a:latin typeface="Verdana"/>
                <a:cs typeface="Verdana"/>
              </a:rPr>
              <a:t>em</a:t>
            </a:r>
            <a:r>
              <a:rPr dirty="0" sz="1600" spc="-5">
                <a:latin typeface="Verdana"/>
                <a:cs typeface="Verdana"/>
              </a:rPr>
              <a:t> </a:t>
            </a:r>
            <a:r>
              <a:rPr dirty="0" sz="1600" spc="-50">
                <a:latin typeface="Verdana"/>
                <a:cs typeface="Verdana"/>
              </a:rPr>
              <a:t>mais</a:t>
            </a:r>
            <a:r>
              <a:rPr dirty="0" sz="1600" spc="-5">
                <a:latin typeface="Verdana"/>
                <a:cs typeface="Verdana"/>
              </a:rPr>
              <a:t> </a:t>
            </a:r>
            <a:r>
              <a:rPr dirty="0" sz="1600" spc="85">
                <a:latin typeface="Verdana"/>
                <a:cs typeface="Verdana"/>
              </a:rPr>
              <a:t>de</a:t>
            </a:r>
            <a:r>
              <a:rPr dirty="0" sz="1600" spc="-10">
                <a:latin typeface="Verdana"/>
                <a:cs typeface="Verdana"/>
              </a:rPr>
              <a:t> </a:t>
            </a:r>
            <a:r>
              <a:rPr dirty="0" sz="1600" spc="-125">
                <a:latin typeface="Verdana"/>
                <a:cs typeface="Verdana"/>
              </a:rPr>
              <a:t>R$</a:t>
            </a:r>
            <a:r>
              <a:rPr dirty="0" sz="1600" spc="-10">
                <a:latin typeface="Verdana"/>
                <a:cs typeface="Verdana"/>
              </a:rPr>
              <a:t> </a:t>
            </a:r>
            <a:r>
              <a:rPr dirty="0" sz="1600" spc="-25">
                <a:latin typeface="Verdana"/>
                <a:cs typeface="Verdana"/>
              </a:rPr>
              <a:t>22 </a:t>
            </a:r>
            <a:r>
              <a:rPr dirty="0" sz="1600">
                <a:latin typeface="Verdana"/>
                <a:cs typeface="Verdana"/>
              </a:rPr>
              <a:t>bilhões,</a:t>
            </a:r>
            <a:r>
              <a:rPr dirty="0" sz="1600" spc="330">
                <a:latin typeface="Verdana"/>
                <a:cs typeface="Verdana"/>
              </a:rPr>
              <a:t> </a:t>
            </a:r>
            <a:r>
              <a:rPr dirty="0" sz="1600" spc="85">
                <a:latin typeface="Verdana"/>
                <a:cs typeface="Verdana"/>
              </a:rPr>
              <a:t>e</a:t>
            </a:r>
            <a:r>
              <a:rPr dirty="0" sz="1600" spc="335">
                <a:latin typeface="Verdana"/>
                <a:cs typeface="Verdana"/>
              </a:rPr>
              <a:t> </a:t>
            </a:r>
            <a:r>
              <a:rPr dirty="0" sz="1600" spc="80">
                <a:solidFill>
                  <a:srgbClr val="4EA72E"/>
                </a:solidFill>
                <a:latin typeface="Verdana"/>
                <a:cs typeface="Verdana"/>
              </a:rPr>
              <a:t>cerca</a:t>
            </a:r>
            <a:r>
              <a:rPr dirty="0" sz="1600" spc="330">
                <a:solidFill>
                  <a:srgbClr val="4EA72E"/>
                </a:solidFill>
                <a:latin typeface="Verdana"/>
                <a:cs typeface="Verdana"/>
              </a:rPr>
              <a:t> </a:t>
            </a:r>
            <a:r>
              <a:rPr dirty="0" sz="1600" spc="85">
                <a:solidFill>
                  <a:srgbClr val="4EA72E"/>
                </a:solidFill>
                <a:latin typeface="Verdana"/>
                <a:cs typeface="Verdana"/>
              </a:rPr>
              <a:t>de</a:t>
            </a:r>
            <a:r>
              <a:rPr dirty="0" sz="1600" spc="335">
                <a:solidFill>
                  <a:srgbClr val="4EA72E"/>
                </a:solidFill>
                <a:latin typeface="Verdana"/>
                <a:cs typeface="Verdana"/>
              </a:rPr>
              <a:t> </a:t>
            </a:r>
            <a:r>
              <a:rPr dirty="0" sz="1600">
                <a:solidFill>
                  <a:srgbClr val="4EA72E"/>
                </a:solidFill>
                <a:latin typeface="Verdana"/>
                <a:cs typeface="Verdana"/>
              </a:rPr>
              <a:t>4</a:t>
            </a:r>
            <a:r>
              <a:rPr dirty="0" sz="1600" spc="335">
                <a:solidFill>
                  <a:srgbClr val="4EA72E"/>
                </a:solidFill>
                <a:latin typeface="Verdana"/>
                <a:cs typeface="Verdana"/>
              </a:rPr>
              <a:t> </a:t>
            </a:r>
            <a:r>
              <a:rPr dirty="0" sz="1600">
                <a:solidFill>
                  <a:srgbClr val="4EA72E"/>
                </a:solidFill>
                <a:latin typeface="Verdana"/>
                <a:cs typeface="Verdana"/>
              </a:rPr>
              <a:t>milhões</a:t>
            </a:r>
            <a:r>
              <a:rPr dirty="0" sz="1600" spc="340">
                <a:solidFill>
                  <a:srgbClr val="4EA72E"/>
                </a:solidFill>
                <a:latin typeface="Verdana"/>
                <a:cs typeface="Verdana"/>
              </a:rPr>
              <a:t> </a:t>
            </a:r>
            <a:r>
              <a:rPr dirty="0" sz="1600" spc="85">
                <a:solidFill>
                  <a:srgbClr val="4EA72E"/>
                </a:solidFill>
                <a:latin typeface="Verdana"/>
                <a:cs typeface="Verdana"/>
              </a:rPr>
              <a:t>de</a:t>
            </a:r>
            <a:r>
              <a:rPr dirty="0" sz="1600" spc="340">
                <a:solidFill>
                  <a:srgbClr val="4EA72E"/>
                </a:solidFill>
                <a:latin typeface="Verdana"/>
                <a:cs typeface="Verdana"/>
              </a:rPr>
              <a:t> </a:t>
            </a:r>
            <a:r>
              <a:rPr dirty="0" sz="1600">
                <a:solidFill>
                  <a:srgbClr val="4EA72E"/>
                </a:solidFill>
                <a:latin typeface="Verdana"/>
                <a:cs typeface="Verdana"/>
              </a:rPr>
              <a:t>pessoas</a:t>
            </a:r>
            <a:r>
              <a:rPr dirty="0" sz="1600" spc="340">
                <a:solidFill>
                  <a:srgbClr val="4EA72E"/>
                </a:solidFill>
                <a:latin typeface="Verdana"/>
                <a:cs typeface="Verdana"/>
              </a:rPr>
              <a:t> </a:t>
            </a:r>
            <a:r>
              <a:rPr dirty="0" sz="1600">
                <a:solidFill>
                  <a:srgbClr val="4EA72E"/>
                </a:solidFill>
                <a:latin typeface="Verdana"/>
                <a:cs typeface="Verdana"/>
              </a:rPr>
              <a:t>foram</a:t>
            </a:r>
            <a:r>
              <a:rPr dirty="0" sz="1600" spc="335">
                <a:solidFill>
                  <a:srgbClr val="4EA72E"/>
                </a:solidFill>
                <a:latin typeface="Verdana"/>
                <a:cs typeface="Verdana"/>
              </a:rPr>
              <a:t> </a:t>
            </a:r>
            <a:r>
              <a:rPr dirty="0" sz="1600">
                <a:solidFill>
                  <a:srgbClr val="4EA72E"/>
                </a:solidFill>
                <a:latin typeface="Verdana"/>
                <a:cs typeface="Verdana"/>
              </a:rPr>
              <a:t>desabrigadas</a:t>
            </a:r>
            <a:r>
              <a:rPr dirty="0" sz="1600" spc="340">
                <a:solidFill>
                  <a:srgbClr val="4EA72E"/>
                </a:solidFill>
                <a:latin typeface="Verdana"/>
                <a:cs typeface="Verdana"/>
              </a:rPr>
              <a:t> </a:t>
            </a:r>
            <a:r>
              <a:rPr dirty="0" sz="1600" spc="-25">
                <a:solidFill>
                  <a:srgbClr val="4EA72E"/>
                </a:solidFill>
                <a:latin typeface="Verdana"/>
                <a:cs typeface="Verdana"/>
              </a:rPr>
              <a:t>ou </a:t>
            </a:r>
            <a:r>
              <a:rPr dirty="0" sz="1600">
                <a:solidFill>
                  <a:srgbClr val="4EA72E"/>
                </a:solidFill>
                <a:latin typeface="Verdana"/>
                <a:cs typeface="Verdana"/>
              </a:rPr>
              <a:t>desalojadas</a:t>
            </a:r>
            <a:r>
              <a:rPr dirty="0" sz="1600" spc="140">
                <a:solidFill>
                  <a:srgbClr val="4EA72E"/>
                </a:solidFill>
                <a:latin typeface="Verdana"/>
                <a:cs typeface="Verdana"/>
              </a:rPr>
              <a:t> </a:t>
            </a:r>
            <a:r>
              <a:rPr dirty="0" sz="1600">
                <a:solidFill>
                  <a:srgbClr val="4EA72E"/>
                </a:solidFill>
                <a:latin typeface="Verdana"/>
                <a:cs typeface="Verdana"/>
              </a:rPr>
              <a:t>por</a:t>
            </a:r>
            <a:r>
              <a:rPr dirty="0" sz="1600" spc="145">
                <a:solidFill>
                  <a:srgbClr val="4EA72E"/>
                </a:solidFill>
                <a:latin typeface="Verdana"/>
                <a:cs typeface="Verdana"/>
              </a:rPr>
              <a:t> </a:t>
            </a:r>
            <a:r>
              <a:rPr dirty="0" sz="1600">
                <a:solidFill>
                  <a:srgbClr val="4EA72E"/>
                </a:solidFill>
                <a:latin typeface="Verdana"/>
                <a:cs typeface="Verdana"/>
              </a:rPr>
              <a:t>força</a:t>
            </a:r>
            <a:r>
              <a:rPr dirty="0" sz="1600" spc="135">
                <a:solidFill>
                  <a:srgbClr val="4EA72E"/>
                </a:solidFill>
                <a:latin typeface="Verdana"/>
                <a:cs typeface="Verdana"/>
              </a:rPr>
              <a:t> </a:t>
            </a:r>
            <a:r>
              <a:rPr dirty="0" sz="1600" spc="85">
                <a:solidFill>
                  <a:srgbClr val="4EA72E"/>
                </a:solidFill>
                <a:latin typeface="Verdana"/>
                <a:cs typeface="Verdana"/>
              </a:rPr>
              <a:t>de</a:t>
            </a:r>
            <a:r>
              <a:rPr dirty="0" sz="1600" spc="135">
                <a:solidFill>
                  <a:srgbClr val="4EA72E"/>
                </a:solidFill>
                <a:latin typeface="Verdana"/>
                <a:cs typeface="Verdana"/>
              </a:rPr>
              <a:t> </a:t>
            </a:r>
            <a:r>
              <a:rPr dirty="0" sz="1600" spc="-105" b="1">
                <a:solidFill>
                  <a:srgbClr val="4EA72E"/>
                </a:solidFill>
                <a:latin typeface="Verdana"/>
                <a:cs typeface="Verdana"/>
              </a:rPr>
              <a:t>eventos</a:t>
            </a:r>
            <a:r>
              <a:rPr dirty="0" sz="1600" spc="150" b="1">
                <a:solidFill>
                  <a:srgbClr val="4EA72E"/>
                </a:solidFill>
                <a:latin typeface="Verdana"/>
                <a:cs typeface="Verdana"/>
              </a:rPr>
              <a:t> </a:t>
            </a:r>
            <a:r>
              <a:rPr dirty="0" sz="1600" spc="-90" b="1">
                <a:solidFill>
                  <a:srgbClr val="4EA72E"/>
                </a:solidFill>
                <a:latin typeface="Verdana"/>
                <a:cs typeface="Verdana"/>
              </a:rPr>
              <a:t>climáticos</a:t>
            </a:r>
            <a:r>
              <a:rPr dirty="0" sz="1600" spc="150" b="1">
                <a:solidFill>
                  <a:srgbClr val="4EA72E"/>
                </a:solidFill>
                <a:latin typeface="Verdana"/>
                <a:cs typeface="Verdana"/>
              </a:rPr>
              <a:t> </a:t>
            </a:r>
            <a:r>
              <a:rPr dirty="0" sz="1600" spc="-145" b="1">
                <a:solidFill>
                  <a:srgbClr val="4EA72E"/>
                </a:solidFill>
                <a:latin typeface="Verdana"/>
                <a:cs typeface="Verdana"/>
              </a:rPr>
              <a:t>extremos</a:t>
            </a:r>
            <a:r>
              <a:rPr dirty="0" sz="1600" spc="150" b="1">
                <a:solidFill>
                  <a:srgbClr val="4EA72E"/>
                </a:solidFill>
                <a:latin typeface="Verdana"/>
                <a:cs typeface="Verdana"/>
              </a:rPr>
              <a:t> </a:t>
            </a:r>
            <a:r>
              <a:rPr dirty="0" sz="1600" spc="-25" b="1">
                <a:solidFill>
                  <a:srgbClr val="4EA72E"/>
                </a:solidFill>
                <a:latin typeface="Verdana"/>
                <a:cs typeface="Verdana"/>
              </a:rPr>
              <a:t>(</a:t>
            </a:r>
            <a:r>
              <a:rPr dirty="0" sz="1600" spc="-25">
                <a:solidFill>
                  <a:srgbClr val="4EA72E"/>
                </a:solidFill>
                <a:latin typeface="Verdana"/>
                <a:cs typeface="Verdana"/>
              </a:rPr>
              <a:t>tempestades, </a:t>
            </a:r>
            <a:r>
              <a:rPr dirty="0" sz="1600" spc="-20">
                <a:solidFill>
                  <a:srgbClr val="4EA72E"/>
                </a:solidFill>
                <a:latin typeface="Verdana"/>
                <a:cs typeface="Verdana"/>
              </a:rPr>
              <a:t>alagamentos,</a:t>
            </a:r>
            <a:r>
              <a:rPr dirty="0" sz="1600" spc="-85">
                <a:solidFill>
                  <a:srgbClr val="4EA72E"/>
                </a:solidFill>
                <a:latin typeface="Verdana"/>
                <a:cs typeface="Verdana"/>
              </a:rPr>
              <a:t> </a:t>
            </a:r>
            <a:r>
              <a:rPr dirty="0" sz="1600" spc="-20">
                <a:solidFill>
                  <a:srgbClr val="4EA72E"/>
                </a:solidFill>
                <a:latin typeface="Verdana"/>
                <a:cs typeface="Verdana"/>
              </a:rPr>
              <a:t>incêndios</a:t>
            </a:r>
            <a:r>
              <a:rPr dirty="0" sz="1600" spc="-60">
                <a:solidFill>
                  <a:srgbClr val="4EA72E"/>
                </a:solidFill>
                <a:latin typeface="Verdana"/>
                <a:cs typeface="Verdana"/>
              </a:rPr>
              <a:t> </a:t>
            </a:r>
            <a:r>
              <a:rPr dirty="0" sz="1600" spc="85">
                <a:solidFill>
                  <a:srgbClr val="4EA72E"/>
                </a:solidFill>
                <a:latin typeface="Verdana"/>
                <a:cs typeface="Verdana"/>
              </a:rPr>
              <a:t>e</a:t>
            </a:r>
            <a:r>
              <a:rPr dirty="0" sz="1600" spc="-75">
                <a:solidFill>
                  <a:srgbClr val="4EA72E"/>
                </a:solidFill>
                <a:latin typeface="Verdana"/>
                <a:cs typeface="Verdana"/>
              </a:rPr>
              <a:t> </a:t>
            </a:r>
            <a:r>
              <a:rPr dirty="0" sz="1600" spc="-55">
                <a:solidFill>
                  <a:srgbClr val="4EA72E"/>
                </a:solidFill>
                <a:latin typeface="Verdana"/>
                <a:cs typeface="Verdana"/>
              </a:rPr>
              <a:t>deslizamentos</a:t>
            </a:r>
            <a:r>
              <a:rPr dirty="0" sz="1600" spc="-70">
                <a:solidFill>
                  <a:srgbClr val="4EA72E"/>
                </a:solidFill>
                <a:latin typeface="Verdana"/>
                <a:cs typeface="Verdana"/>
              </a:rPr>
              <a:t> </a:t>
            </a:r>
            <a:r>
              <a:rPr dirty="0" sz="1600" spc="85">
                <a:solidFill>
                  <a:srgbClr val="4EA72E"/>
                </a:solidFill>
                <a:latin typeface="Verdana"/>
                <a:cs typeface="Verdana"/>
              </a:rPr>
              <a:t>de</a:t>
            </a:r>
            <a:r>
              <a:rPr dirty="0" sz="1600" spc="-75">
                <a:solidFill>
                  <a:srgbClr val="4EA72E"/>
                </a:solidFill>
                <a:latin typeface="Verdana"/>
                <a:cs typeface="Verdana"/>
              </a:rPr>
              <a:t> </a:t>
            </a:r>
            <a:r>
              <a:rPr dirty="0" sz="1600" spc="-10">
                <a:solidFill>
                  <a:srgbClr val="4EA72E"/>
                </a:solidFill>
                <a:latin typeface="Verdana"/>
                <a:cs typeface="Verdana"/>
              </a:rPr>
              <a:t>terra</a:t>
            </a:r>
            <a:r>
              <a:rPr dirty="0" sz="1600" spc="-10">
                <a:latin typeface="Verdana"/>
                <a:cs typeface="Verdana"/>
              </a:rPr>
              <a:t>).</a:t>
            </a:r>
            <a:endParaRPr sz="1600">
              <a:latin typeface="Verdana"/>
              <a:cs typeface="Verdana"/>
            </a:endParaRPr>
          </a:p>
          <a:p>
            <a:pPr algn="just" marL="12700" marR="6985">
              <a:lnSpc>
                <a:spcPts val="1700"/>
              </a:lnSpc>
              <a:spcBef>
                <a:spcPts val="1005"/>
              </a:spcBef>
            </a:pPr>
            <a:r>
              <a:rPr dirty="0" sz="1600" spc="125">
                <a:latin typeface="Verdana"/>
                <a:cs typeface="Verdana"/>
              </a:rPr>
              <a:t>O</a:t>
            </a:r>
            <a:r>
              <a:rPr dirty="0" sz="1600" spc="-40">
                <a:latin typeface="Verdana"/>
                <a:cs typeface="Verdana"/>
              </a:rPr>
              <a:t> </a:t>
            </a:r>
            <a:r>
              <a:rPr dirty="0" sz="1600" spc="-10">
                <a:latin typeface="Verdana"/>
                <a:cs typeface="Verdana"/>
              </a:rPr>
              <a:t>país</a:t>
            </a:r>
            <a:r>
              <a:rPr dirty="0" sz="1600" spc="-30">
                <a:latin typeface="Verdana"/>
                <a:cs typeface="Verdana"/>
              </a:rPr>
              <a:t> </a:t>
            </a:r>
            <a:r>
              <a:rPr dirty="0" sz="1600">
                <a:latin typeface="Verdana"/>
                <a:cs typeface="Verdana"/>
              </a:rPr>
              <a:t>ainda</a:t>
            </a:r>
            <a:r>
              <a:rPr dirty="0" sz="1600" spc="-40">
                <a:latin typeface="Verdana"/>
                <a:cs typeface="Verdana"/>
              </a:rPr>
              <a:t> </a:t>
            </a:r>
            <a:r>
              <a:rPr dirty="0" sz="1600" spc="-20">
                <a:latin typeface="Verdana"/>
                <a:cs typeface="Verdana"/>
              </a:rPr>
              <a:t>enfrenta</a:t>
            </a:r>
            <a:r>
              <a:rPr dirty="0" sz="1600" spc="-40">
                <a:latin typeface="Verdana"/>
                <a:cs typeface="Verdana"/>
              </a:rPr>
              <a:t> </a:t>
            </a:r>
            <a:r>
              <a:rPr dirty="0" sz="1600" spc="-25">
                <a:latin typeface="Verdana"/>
                <a:cs typeface="Verdana"/>
              </a:rPr>
              <a:t>graves</a:t>
            </a:r>
            <a:r>
              <a:rPr dirty="0" sz="1600" spc="-30">
                <a:latin typeface="Verdana"/>
                <a:cs typeface="Verdana"/>
              </a:rPr>
              <a:t> </a:t>
            </a:r>
            <a:r>
              <a:rPr dirty="0" sz="1600" spc="-10">
                <a:latin typeface="Verdana"/>
                <a:cs typeface="Verdana"/>
              </a:rPr>
              <a:t>problemas</a:t>
            </a:r>
            <a:r>
              <a:rPr dirty="0" sz="1600" spc="-35">
                <a:latin typeface="Verdana"/>
                <a:cs typeface="Verdana"/>
              </a:rPr>
              <a:t> </a:t>
            </a:r>
            <a:r>
              <a:rPr dirty="0" sz="1600">
                <a:latin typeface="Verdana"/>
                <a:cs typeface="Verdana"/>
              </a:rPr>
              <a:t>no</a:t>
            </a:r>
            <a:r>
              <a:rPr dirty="0" sz="1600" spc="-30">
                <a:latin typeface="Verdana"/>
                <a:cs typeface="Verdana"/>
              </a:rPr>
              <a:t> </a:t>
            </a:r>
            <a:r>
              <a:rPr dirty="0" sz="1600" spc="55">
                <a:latin typeface="Verdana"/>
                <a:cs typeface="Verdana"/>
              </a:rPr>
              <a:t>combate</a:t>
            </a:r>
            <a:r>
              <a:rPr dirty="0" sz="1600" spc="-35">
                <a:latin typeface="Verdana"/>
                <a:cs typeface="Verdana"/>
              </a:rPr>
              <a:t> </a:t>
            </a:r>
            <a:r>
              <a:rPr dirty="0" sz="1600">
                <a:latin typeface="Verdana"/>
                <a:cs typeface="Verdana"/>
              </a:rPr>
              <a:t>às</a:t>
            </a:r>
            <a:r>
              <a:rPr dirty="0" sz="1600" spc="-35">
                <a:latin typeface="Verdana"/>
                <a:cs typeface="Verdana"/>
              </a:rPr>
              <a:t> </a:t>
            </a:r>
            <a:r>
              <a:rPr dirty="0" sz="1600">
                <a:latin typeface="Verdana"/>
                <a:cs typeface="Verdana"/>
              </a:rPr>
              <a:t>mudanças</a:t>
            </a:r>
            <a:r>
              <a:rPr dirty="0" sz="1600" spc="-30">
                <a:latin typeface="Verdana"/>
                <a:cs typeface="Verdana"/>
              </a:rPr>
              <a:t> </a:t>
            </a:r>
            <a:r>
              <a:rPr dirty="0" sz="1600" spc="-10">
                <a:latin typeface="Verdana"/>
                <a:cs typeface="Verdana"/>
              </a:rPr>
              <a:t>climáticas </a:t>
            </a:r>
            <a:r>
              <a:rPr dirty="0" sz="1600" spc="-40">
                <a:latin typeface="Verdana"/>
                <a:cs typeface="Verdana"/>
              </a:rPr>
              <a:t>e,</a:t>
            </a:r>
            <a:r>
              <a:rPr dirty="0" sz="1600" spc="-100">
                <a:latin typeface="Verdana"/>
                <a:cs typeface="Verdana"/>
              </a:rPr>
              <a:t> </a:t>
            </a:r>
            <a:r>
              <a:rPr dirty="0" sz="1600">
                <a:latin typeface="Verdana"/>
                <a:cs typeface="Verdana"/>
              </a:rPr>
              <a:t>em</a:t>
            </a:r>
            <a:r>
              <a:rPr dirty="0" sz="1600" spc="-95">
                <a:latin typeface="Verdana"/>
                <a:cs typeface="Verdana"/>
              </a:rPr>
              <a:t> </a:t>
            </a:r>
            <a:r>
              <a:rPr dirty="0" sz="1600" spc="-75">
                <a:latin typeface="Verdana"/>
                <a:cs typeface="Verdana"/>
              </a:rPr>
              <a:t>muitas</a:t>
            </a:r>
            <a:r>
              <a:rPr dirty="0" sz="1600" spc="-90">
                <a:latin typeface="Verdana"/>
                <a:cs typeface="Verdana"/>
              </a:rPr>
              <a:t> </a:t>
            </a:r>
            <a:r>
              <a:rPr dirty="0" sz="1600" spc="-45">
                <a:latin typeface="Verdana"/>
                <a:cs typeface="Verdana"/>
              </a:rPr>
              <a:t>situações,</a:t>
            </a:r>
            <a:r>
              <a:rPr dirty="0" sz="1600" spc="-95">
                <a:latin typeface="Verdana"/>
                <a:cs typeface="Verdana"/>
              </a:rPr>
              <a:t> </a:t>
            </a:r>
            <a:r>
              <a:rPr dirty="0" sz="1600" spc="-50">
                <a:latin typeface="Verdana"/>
                <a:cs typeface="Verdana"/>
              </a:rPr>
              <a:t>as</a:t>
            </a:r>
            <a:r>
              <a:rPr dirty="0" sz="1600" spc="-90">
                <a:latin typeface="Verdana"/>
                <a:cs typeface="Verdana"/>
              </a:rPr>
              <a:t> </a:t>
            </a:r>
            <a:r>
              <a:rPr dirty="0" sz="1600" spc="-30">
                <a:latin typeface="Verdana"/>
                <a:cs typeface="Verdana"/>
              </a:rPr>
              <a:t>políticas</a:t>
            </a:r>
            <a:r>
              <a:rPr dirty="0" sz="1600" spc="-90">
                <a:latin typeface="Verdana"/>
                <a:cs typeface="Verdana"/>
              </a:rPr>
              <a:t> </a:t>
            </a:r>
            <a:r>
              <a:rPr dirty="0" sz="1600" spc="-25">
                <a:latin typeface="Verdana"/>
                <a:cs typeface="Verdana"/>
              </a:rPr>
              <a:t>apresentaram</a:t>
            </a:r>
            <a:r>
              <a:rPr dirty="0" sz="1600" spc="-90">
                <a:latin typeface="Verdana"/>
                <a:cs typeface="Verdana"/>
              </a:rPr>
              <a:t> </a:t>
            </a:r>
            <a:r>
              <a:rPr dirty="0" sz="1600" spc="-10">
                <a:latin typeface="Verdana"/>
                <a:cs typeface="Verdana"/>
              </a:rPr>
              <a:t>pioras.</a:t>
            </a:r>
            <a:endParaRPr sz="1600">
              <a:latin typeface="Verdana"/>
              <a:cs typeface="Verdana"/>
            </a:endParaRPr>
          </a:p>
          <a:p>
            <a:pPr algn="just" marL="698500" marR="5080" indent="-228600">
              <a:lnSpc>
                <a:spcPct val="89500"/>
              </a:lnSpc>
              <a:spcBef>
                <a:spcPts val="570"/>
              </a:spcBef>
              <a:buFont typeface="Arial MT"/>
              <a:buChar char="•"/>
              <a:tabLst>
                <a:tab pos="698500" algn="l"/>
                <a:tab pos="700405" algn="l"/>
              </a:tabLst>
            </a:pPr>
            <a:r>
              <a:rPr dirty="0" sz="1600">
                <a:latin typeface="Verdana"/>
                <a:cs typeface="Verdana"/>
              </a:rPr>
              <a:t>	Houve</a:t>
            </a:r>
            <a:r>
              <a:rPr dirty="0" sz="1600" spc="45">
                <a:latin typeface="Verdana"/>
                <a:cs typeface="Verdana"/>
              </a:rPr>
              <a:t> </a:t>
            </a:r>
            <a:r>
              <a:rPr dirty="0" sz="1600">
                <a:latin typeface="Verdana"/>
                <a:cs typeface="Verdana"/>
              </a:rPr>
              <a:t>aumento</a:t>
            </a:r>
            <a:r>
              <a:rPr dirty="0" sz="1600" spc="55">
                <a:latin typeface="Verdana"/>
                <a:cs typeface="Verdana"/>
              </a:rPr>
              <a:t> </a:t>
            </a:r>
            <a:r>
              <a:rPr dirty="0" sz="1600">
                <a:latin typeface="Verdana"/>
                <a:cs typeface="Verdana"/>
              </a:rPr>
              <a:t>no</a:t>
            </a:r>
            <a:r>
              <a:rPr dirty="0" sz="1600" spc="55">
                <a:latin typeface="Verdana"/>
                <a:cs typeface="Verdana"/>
              </a:rPr>
              <a:t> </a:t>
            </a:r>
            <a:r>
              <a:rPr dirty="0" sz="1600">
                <a:latin typeface="Verdana"/>
                <a:cs typeface="Verdana"/>
              </a:rPr>
              <a:t>volume</a:t>
            </a:r>
            <a:r>
              <a:rPr dirty="0" sz="1600" spc="50">
                <a:latin typeface="Verdana"/>
                <a:cs typeface="Verdana"/>
              </a:rPr>
              <a:t> </a:t>
            </a:r>
            <a:r>
              <a:rPr dirty="0" sz="1600" spc="85">
                <a:latin typeface="Verdana"/>
                <a:cs typeface="Verdana"/>
              </a:rPr>
              <a:t>de</a:t>
            </a:r>
            <a:r>
              <a:rPr dirty="0" sz="1600" spc="50">
                <a:latin typeface="Verdana"/>
                <a:cs typeface="Verdana"/>
              </a:rPr>
              <a:t> </a:t>
            </a:r>
            <a:r>
              <a:rPr dirty="0" sz="1600" spc="-55">
                <a:latin typeface="Verdana"/>
                <a:cs typeface="Verdana"/>
              </a:rPr>
              <a:t>emissões</a:t>
            </a:r>
            <a:r>
              <a:rPr dirty="0" sz="1600" spc="55">
                <a:latin typeface="Verdana"/>
                <a:cs typeface="Verdana"/>
              </a:rPr>
              <a:t> </a:t>
            </a:r>
            <a:r>
              <a:rPr dirty="0" sz="1600" spc="85">
                <a:latin typeface="Verdana"/>
                <a:cs typeface="Verdana"/>
              </a:rPr>
              <a:t>de</a:t>
            </a:r>
            <a:r>
              <a:rPr dirty="0" sz="1600" spc="50">
                <a:latin typeface="Verdana"/>
                <a:cs typeface="Verdana"/>
              </a:rPr>
              <a:t> </a:t>
            </a:r>
            <a:r>
              <a:rPr dirty="0" sz="1600" spc="-70">
                <a:latin typeface="Verdana"/>
                <a:cs typeface="Verdana"/>
              </a:rPr>
              <a:t>GEEs,</a:t>
            </a:r>
            <a:r>
              <a:rPr dirty="0" sz="1600" spc="45">
                <a:latin typeface="Verdana"/>
                <a:cs typeface="Verdana"/>
              </a:rPr>
              <a:t> </a:t>
            </a:r>
            <a:r>
              <a:rPr dirty="0" sz="1600">
                <a:latin typeface="Verdana"/>
                <a:cs typeface="Verdana"/>
              </a:rPr>
              <a:t>não</a:t>
            </a:r>
            <a:r>
              <a:rPr dirty="0" sz="1600" spc="55">
                <a:latin typeface="Verdana"/>
                <a:cs typeface="Verdana"/>
              </a:rPr>
              <a:t> </a:t>
            </a:r>
            <a:r>
              <a:rPr dirty="0" sz="1600">
                <a:latin typeface="Verdana"/>
                <a:cs typeface="Verdana"/>
              </a:rPr>
              <a:t>obstante</a:t>
            </a:r>
            <a:r>
              <a:rPr dirty="0" sz="1600" spc="50">
                <a:latin typeface="Verdana"/>
                <a:cs typeface="Verdana"/>
              </a:rPr>
              <a:t> </a:t>
            </a:r>
            <a:r>
              <a:rPr dirty="0" sz="1600" spc="-10">
                <a:latin typeface="Verdana"/>
                <a:cs typeface="Verdana"/>
              </a:rPr>
              <a:t>ainda </a:t>
            </a:r>
            <a:r>
              <a:rPr dirty="0" sz="1600">
                <a:latin typeface="Verdana"/>
                <a:cs typeface="Verdana"/>
              </a:rPr>
              <a:t>estar</a:t>
            </a:r>
            <a:r>
              <a:rPr dirty="0" sz="1600" spc="315">
                <a:latin typeface="Verdana"/>
                <a:cs typeface="Verdana"/>
              </a:rPr>
              <a:t> </a:t>
            </a:r>
            <a:r>
              <a:rPr dirty="0" sz="1600">
                <a:latin typeface="Verdana"/>
                <a:cs typeface="Verdana"/>
              </a:rPr>
              <a:t>abaixo</a:t>
            </a:r>
            <a:r>
              <a:rPr dirty="0" sz="1600" spc="315">
                <a:latin typeface="Verdana"/>
                <a:cs typeface="Verdana"/>
              </a:rPr>
              <a:t> </a:t>
            </a:r>
            <a:r>
              <a:rPr dirty="0" sz="1600" spc="75">
                <a:latin typeface="Verdana"/>
                <a:cs typeface="Verdana"/>
              </a:rPr>
              <a:t>do</a:t>
            </a:r>
            <a:r>
              <a:rPr dirty="0" sz="1600" spc="315">
                <a:latin typeface="Verdana"/>
                <a:cs typeface="Verdana"/>
              </a:rPr>
              <a:t> </a:t>
            </a:r>
            <a:r>
              <a:rPr dirty="0" sz="1600" spc="55">
                <a:latin typeface="Verdana"/>
                <a:cs typeface="Verdana"/>
              </a:rPr>
              <a:t>pico</a:t>
            </a:r>
            <a:r>
              <a:rPr dirty="0" sz="1600" spc="315">
                <a:latin typeface="Verdana"/>
                <a:cs typeface="Verdana"/>
              </a:rPr>
              <a:t> </a:t>
            </a:r>
            <a:r>
              <a:rPr dirty="0" sz="1600" spc="85">
                <a:latin typeface="Verdana"/>
                <a:cs typeface="Verdana"/>
              </a:rPr>
              <a:t>de</a:t>
            </a:r>
            <a:r>
              <a:rPr dirty="0" sz="1600" spc="310">
                <a:latin typeface="Verdana"/>
                <a:cs typeface="Verdana"/>
              </a:rPr>
              <a:t> </a:t>
            </a:r>
            <a:r>
              <a:rPr dirty="0" sz="1600" spc="-10">
                <a:latin typeface="Verdana"/>
                <a:cs typeface="Verdana"/>
              </a:rPr>
              <a:t>2003.</a:t>
            </a:r>
            <a:r>
              <a:rPr dirty="0" sz="1600" spc="310">
                <a:latin typeface="Verdana"/>
                <a:cs typeface="Verdana"/>
              </a:rPr>
              <a:t> </a:t>
            </a:r>
            <a:r>
              <a:rPr dirty="0" sz="1600">
                <a:latin typeface="Verdana"/>
                <a:cs typeface="Verdana"/>
              </a:rPr>
              <a:t>Principalmente,</a:t>
            </a:r>
            <a:r>
              <a:rPr dirty="0" sz="1600" spc="305">
                <a:latin typeface="Verdana"/>
                <a:cs typeface="Verdana"/>
              </a:rPr>
              <a:t> </a:t>
            </a:r>
            <a:r>
              <a:rPr dirty="0" sz="1600">
                <a:latin typeface="Verdana"/>
                <a:cs typeface="Verdana"/>
              </a:rPr>
              <a:t>entre</a:t>
            </a:r>
            <a:r>
              <a:rPr dirty="0" sz="1600" spc="310">
                <a:latin typeface="Verdana"/>
                <a:cs typeface="Verdana"/>
              </a:rPr>
              <a:t> </a:t>
            </a:r>
            <a:r>
              <a:rPr dirty="0" sz="1600">
                <a:latin typeface="Verdana"/>
                <a:cs typeface="Verdana"/>
              </a:rPr>
              <a:t>2018</a:t>
            </a:r>
            <a:r>
              <a:rPr dirty="0" sz="1600" spc="315">
                <a:latin typeface="Verdana"/>
                <a:cs typeface="Verdana"/>
              </a:rPr>
              <a:t> </a:t>
            </a:r>
            <a:r>
              <a:rPr dirty="0" sz="1600" spc="85">
                <a:latin typeface="Verdana"/>
                <a:cs typeface="Verdana"/>
              </a:rPr>
              <a:t>e</a:t>
            </a:r>
            <a:r>
              <a:rPr dirty="0" sz="1600" spc="310">
                <a:latin typeface="Verdana"/>
                <a:cs typeface="Verdana"/>
              </a:rPr>
              <a:t> </a:t>
            </a:r>
            <a:r>
              <a:rPr dirty="0" sz="1600" spc="-70">
                <a:latin typeface="Verdana"/>
                <a:cs typeface="Verdana"/>
              </a:rPr>
              <a:t>2020, </a:t>
            </a:r>
            <a:r>
              <a:rPr dirty="0" sz="1600">
                <a:latin typeface="Verdana"/>
                <a:cs typeface="Verdana"/>
              </a:rPr>
              <a:t>puxado</a:t>
            </a:r>
            <a:r>
              <a:rPr dirty="0" sz="1600" spc="100">
                <a:latin typeface="Verdana"/>
                <a:cs typeface="Verdana"/>
              </a:rPr>
              <a:t> </a:t>
            </a:r>
            <a:r>
              <a:rPr dirty="0" sz="1600">
                <a:latin typeface="Verdana"/>
                <a:cs typeface="Verdana"/>
              </a:rPr>
              <a:t>pelos</a:t>
            </a:r>
            <a:r>
              <a:rPr dirty="0" sz="1600" spc="105">
                <a:latin typeface="Verdana"/>
                <a:cs typeface="Verdana"/>
              </a:rPr>
              <a:t> </a:t>
            </a:r>
            <a:r>
              <a:rPr dirty="0" sz="1600" spc="-20">
                <a:latin typeface="Verdana"/>
                <a:cs typeface="Verdana"/>
              </a:rPr>
              <a:t>setores</a:t>
            </a:r>
            <a:r>
              <a:rPr dirty="0" sz="1600" spc="105">
                <a:latin typeface="Verdana"/>
                <a:cs typeface="Verdana"/>
              </a:rPr>
              <a:t> </a:t>
            </a:r>
            <a:r>
              <a:rPr dirty="0" sz="1600" spc="85">
                <a:latin typeface="Verdana"/>
                <a:cs typeface="Verdana"/>
              </a:rPr>
              <a:t>de</a:t>
            </a:r>
            <a:r>
              <a:rPr dirty="0" sz="1600" spc="100">
                <a:latin typeface="Verdana"/>
                <a:cs typeface="Verdana"/>
              </a:rPr>
              <a:t> </a:t>
            </a:r>
            <a:r>
              <a:rPr dirty="0" sz="1600" spc="-90" b="1">
                <a:latin typeface="Verdana"/>
                <a:cs typeface="Verdana"/>
              </a:rPr>
              <a:t>Uso</a:t>
            </a:r>
            <a:r>
              <a:rPr dirty="0" sz="1600" spc="120" b="1">
                <a:latin typeface="Verdana"/>
                <a:cs typeface="Verdana"/>
              </a:rPr>
              <a:t> </a:t>
            </a:r>
            <a:r>
              <a:rPr dirty="0" sz="1600" b="1">
                <a:latin typeface="Verdana"/>
                <a:cs typeface="Verdana"/>
              </a:rPr>
              <a:t>da</a:t>
            </a:r>
            <a:r>
              <a:rPr dirty="0" sz="1600" spc="130" b="1">
                <a:latin typeface="Verdana"/>
                <a:cs typeface="Verdana"/>
              </a:rPr>
              <a:t> </a:t>
            </a:r>
            <a:r>
              <a:rPr dirty="0" sz="1600" spc="-155" b="1">
                <a:latin typeface="Verdana"/>
                <a:cs typeface="Verdana"/>
              </a:rPr>
              <a:t>Terra,</a:t>
            </a:r>
            <a:r>
              <a:rPr dirty="0" sz="1600" spc="120" b="1">
                <a:latin typeface="Verdana"/>
                <a:cs typeface="Verdana"/>
              </a:rPr>
              <a:t> </a:t>
            </a:r>
            <a:r>
              <a:rPr dirty="0" sz="1600" spc="-10" b="1">
                <a:latin typeface="Verdana"/>
                <a:cs typeface="Verdana"/>
              </a:rPr>
              <a:t>Mudança</a:t>
            </a:r>
            <a:r>
              <a:rPr dirty="0" sz="1600" spc="130" b="1">
                <a:latin typeface="Verdana"/>
                <a:cs typeface="Verdana"/>
              </a:rPr>
              <a:t> </a:t>
            </a:r>
            <a:r>
              <a:rPr dirty="0" sz="1600" b="1">
                <a:latin typeface="Verdana"/>
                <a:cs typeface="Verdana"/>
              </a:rPr>
              <a:t>do</a:t>
            </a:r>
            <a:r>
              <a:rPr dirty="0" sz="1600" spc="120" b="1">
                <a:latin typeface="Verdana"/>
                <a:cs typeface="Verdana"/>
              </a:rPr>
              <a:t> </a:t>
            </a:r>
            <a:r>
              <a:rPr dirty="0" sz="1600" spc="-90" b="1">
                <a:latin typeface="Verdana"/>
                <a:cs typeface="Verdana"/>
              </a:rPr>
              <a:t>Uso</a:t>
            </a:r>
            <a:r>
              <a:rPr dirty="0" sz="1600" spc="120" b="1">
                <a:latin typeface="Verdana"/>
                <a:cs typeface="Verdana"/>
              </a:rPr>
              <a:t> </a:t>
            </a:r>
            <a:r>
              <a:rPr dirty="0" sz="1600" b="1">
                <a:latin typeface="Verdana"/>
                <a:cs typeface="Verdana"/>
              </a:rPr>
              <a:t>da</a:t>
            </a:r>
            <a:r>
              <a:rPr dirty="0" sz="1600" spc="125" b="1">
                <a:latin typeface="Verdana"/>
                <a:cs typeface="Verdana"/>
              </a:rPr>
              <a:t> </a:t>
            </a:r>
            <a:r>
              <a:rPr dirty="0" sz="1600" spc="-165" b="1">
                <a:latin typeface="Verdana"/>
                <a:cs typeface="Verdana"/>
              </a:rPr>
              <a:t>Terra</a:t>
            </a:r>
            <a:r>
              <a:rPr dirty="0" sz="1600" spc="130" b="1">
                <a:latin typeface="Verdana"/>
                <a:cs typeface="Verdana"/>
              </a:rPr>
              <a:t> </a:t>
            </a:r>
            <a:r>
              <a:rPr dirty="0" sz="1600" spc="-50" b="1">
                <a:latin typeface="Verdana"/>
                <a:cs typeface="Verdana"/>
              </a:rPr>
              <a:t>e </a:t>
            </a:r>
            <a:r>
              <a:rPr dirty="0" sz="1600" spc="-85" b="1">
                <a:latin typeface="Verdana"/>
                <a:cs typeface="Verdana"/>
              </a:rPr>
              <a:t>Florestas</a:t>
            </a:r>
            <a:r>
              <a:rPr dirty="0" sz="1600" spc="-10" b="1">
                <a:latin typeface="Verdana"/>
                <a:cs typeface="Verdana"/>
              </a:rPr>
              <a:t>  </a:t>
            </a:r>
            <a:r>
              <a:rPr dirty="0" sz="1600" spc="-140" b="1">
                <a:latin typeface="Verdana"/>
                <a:cs typeface="Verdana"/>
              </a:rPr>
              <a:t>(LULUCF)</a:t>
            </a:r>
            <a:r>
              <a:rPr dirty="0" sz="1600" spc="-10" b="1">
                <a:latin typeface="Verdana"/>
                <a:cs typeface="Verdana"/>
              </a:rPr>
              <a:t>  </a:t>
            </a:r>
            <a:r>
              <a:rPr dirty="0" sz="1600" b="1">
                <a:latin typeface="Verdana"/>
                <a:cs typeface="Verdana"/>
              </a:rPr>
              <a:t>e</a:t>
            </a:r>
            <a:r>
              <a:rPr dirty="0" sz="1600" spc="-5" b="1">
                <a:latin typeface="Verdana"/>
                <a:cs typeface="Verdana"/>
              </a:rPr>
              <a:t>  </a:t>
            </a:r>
            <a:r>
              <a:rPr dirty="0" sz="1600" spc="-30" b="1">
                <a:latin typeface="Verdana"/>
                <a:cs typeface="Verdana"/>
              </a:rPr>
              <a:t>agropecuária</a:t>
            </a:r>
            <a:r>
              <a:rPr dirty="0" sz="1600" spc="-30">
                <a:latin typeface="Verdana"/>
                <a:cs typeface="Verdana"/>
              </a:rPr>
              <a:t>,</a:t>
            </a:r>
            <a:r>
              <a:rPr dirty="0" sz="1600" spc="-25">
                <a:latin typeface="Verdana"/>
                <a:cs typeface="Verdana"/>
              </a:rPr>
              <a:t>  </a:t>
            </a:r>
            <a:r>
              <a:rPr dirty="0" sz="1600" spc="65">
                <a:latin typeface="Verdana"/>
                <a:cs typeface="Verdana"/>
              </a:rPr>
              <a:t>o</a:t>
            </a:r>
            <a:r>
              <a:rPr dirty="0" sz="1600" spc="-25">
                <a:latin typeface="Verdana"/>
                <a:cs typeface="Verdana"/>
              </a:rPr>
              <a:t>  </a:t>
            </a:r>
            <a:r>
              <a:rPr dirty="0" sz="1600">
                <a:latin typeface="Verdana"/>
                <a:cs typeface="Verdana"/>
              </a:rPr>
              <a:t>que</a:t>
            </a:r>
            <a:r>
              <a:rPr dirty="0" sz="1600" spc="-25">
                <a:latin typeface="Verdana"/>
                <a:cs typeface="Verdana"/>
              </a:rPr>
              <a:t>  </a:t>
            </a:r>
            <a:r>
              <a:rPr dirty="0" sz="1600">
                <a:latin typeface="Verdana"/>
                <a:cs typeface="Verdana"/>
              </a:rPr>
              <a:t>sugere</a:t>
            </a:r>
            <a:r>
              <a:rPr dirty="0" sz="1600" spc="-25">
                <a:latin typeface="Verdana"/>
                <a:cs typeface="Verdana"/>
              </a:rPr>
              <a:t>  </a:t>
            </a:r>
            <a:r>
              <a:rPr dirty="0" sz="1600">
                <a:latin typeface="Verdana"/>
                <a:cs typeface="Verdana"/>
              </a:rPr>
              <a:t>um</a:t>
            </a:r>
            <a:r>
              <a:rPr dirty="0" sz="1600" spc="-25">
                <a:latin typeface="Verdana"/>
                <a:cs typeface="Verdana"/>
              </a:rPr>
              <a:t>  </a:t>
            </a:r>
            <a:r>
              <a:rPr dirty="0" sz="1600" spc="-10">
                <a:latin typeface="Verdana"/>
                <a:cs typeface="Verdana"/>
              </a:rPr>
              <a:t>ambiente </a:t>
            </a:r>
            <a:r>
              <a:rPr dirty="0" sz="1600" spc="-40">
                <a:latin typeface="Verdana"/>
                <a:cs typeface="Verdana"/>
              </a:rPr>
              <a:t>institucional</a:t>
            </a:r>
            <a:r>
              <a:rPr dirty="0" sz="1600" spc="5">
                <a:latin typeface="Verdana"/>
                <a:cs typeface="Verdana"/>
              </a:rPr>
              <a:t> </a:t>
            </a:r>
            <a:r>
              <a:rPr dirty="0" sz="1600" spc="-45">
                <a:latin typeface="Verdana"/>
                <a:cs typeface="Verdana"/>
              </a:rPr>
              <a:t>mais</a:t>
            </a:r>
            <a:r>
              <a:rPr dirty="0" sz="1600" spc="10">
                <a:latin typeface="Verdana"/>
                <a:cs typeface="Verdana"/>
              </a:rPr>
              <a:t> </a:t>
            </a:r>
            <a:r>
              <a:rPr dirty="0" sz="1600" spc="-75">
                <a:latin typeface="Verdana"/>
                <a:cs typeface="Verdana"/>
              </a:rPr>
              <a:t>permissivo</a:t>
            </a:r>
            <a:r>
              <a:rPr dirty="0" sz="1600" spc="10">
                <a:latin typeface="Verdana"/>
                <a:cs typeface="Verdana"/>
              </a:rPr>
              <a:t> </a:t>
            </a:r>
            <a:r>
              <a:rPr dirty="0" sz="1600" spc="125">
                <a:latin typeface="Verdana"/>
                <a:cs typeface="Verdana"/>
              </a:rPr>
              <a:t>à</a:t>
            </a:r>
            <a:r>
              <a:rPr dirty="0" sz="1600">
                <a:latin typeface="Verdana"/>
                <a:cs typeface="Verdana"/>
              </a:rPr>
              <a:t> </a:t>
            </a:r>
            <a:r>
              <a:rPr dirty="0" sz="1600" spc="70">
                <a:latin typeface="Verdana"/>
                <a:cs typeface="Verdana"/>
              </a:rPr>
              <a:t>degradação</a:t>
            </a:r>
            <a:r>
              <a:rPr dirty="0" sz="1600" spc="10">
                <a:latin typeface="Verdana"/>
                <a:cs typeface="Verdana"/>
              </a:rPr>
              <a:t> </a:t>
            </a:r>
            <a:r>
              <a:rPr dirty="0" sz="1600" spc="105">
                <a:latin typeface="Verdana"/>
                <a:cs typeface="Verdana"/>
              </a:rPr>
              <a:t>da</a:t>
            </a:r>
            <a:r>
              <a:rPr dirty="0" sz="1600" spc="-5">
                <a:latin typeface="Verdana"/>
                <a:cs typeface="Verdana"/>
              </a:rPr>
              <a:t> </a:t>
            </a:r>
            <a:r>
              <a:rPr dirty="0" sz="1600">
                <a:latin typeface="Verdana"/>
                <a:cs typeface="Verdana"/>
              </a:rPr>
              <a:t>biodiversidade</a:t>
            </a:r>
            <a:r>
              <a:rPr dirty="0" sz="1600" spc="5">
                <a:latin typeface="Verdana"/>
                <a:cs typeface="Verdana"/>
              </a:rPr>
              <a:t> </a:t>
            </a:r>
            <a:r>
              <a:rPr dirty="0" sz="1600">
                <a:latin typeface="Verdana"/>
                <a:cs typeface="Verdana"/>
              </a:rPr>
              <a:t>para </a:t>
            </a:r>
            <a:r>
              <a:rPr dirty="0" sz="1600" spc="-30">
                <a:latin typeface="Verdana"/>
                <a:cs typeface="Verdana"/>
              </a:rPr>
              <a:t>fins </a:t>
            </a:r>
            <a:r>
              <a:rPr dirty="0" sz="1600" spc="85">
                <a:latin typeface="Verdana"/>
                <a:cs typeface="Verdana"/>
              </a:rPr>
              <a:t>de</a:t>
            </a:r>
            <a:r>
              <a:rPr dirty="0" sz="1600" spc="-20">
                <a:latin typeface="Verdana"/>
                <a:cs typeface="Verdana"/>
              </a:rPr>
              <a:t> </a:t>
            </a:r>
            <a:r>
              <a:rPr dirty="0" sz="1600">
                <a:latin typeface="Verdana"/>
                <a:cs typeface="Verdana"/>
              </a:rPr>
              <a:t>exploração</a:t>
            </a:r>
            <a:r>
              <a:rPr dirty="0" sz="1600" spc="-10">
                <a:latin typeface="Verdana"/>
                <a:cs typeface="Verdana"/>
              </a:rPr>
              <a:t> econômica.</a:t>
            </a:r>
            <a:endParaRPr sz="1600">
              <a:latin typeface="Verdana"/>
              <a:cs typeface="Verdana"/>
            </a:endParaRPr>
          </a:p>
          <a:p>
            <a:pPr algn="just" marL="12700" marR="6350">
              <a:lnSpc>
                <a:spcPct val="91200"/>
              </a:lnSpc>
              <a:spcBef>
                <a:spcPts val="960"/>
              </a:spcBef>
            </a:pPr>
            <a:r>
              <a:rPr dirty="0" sz="1600" spc="-200" b="1">
                <a:latin typeface="Verdana"/>
                <a:cs typeface="Verdana"/>
              </a:rPr>
              <a:t>Porém:</a:t>
            </a:r>
            <a:r>
              <a:rPr dirty="0" sz="1600" spc="60" b="1">
                <a:latin typeface="Verdana"/>
                <a:cs typeface="Verdana"/>
              </a:rPr>
              <a:t> </a:t>
            </a:r>
            <a:r>
              <a:rPr dirty="0" sz="1600" spc="75">
                <a:latin typeface="Verdana"/>
                <a:cs typeface="Verdana"/>
              </a:rPr>
              <a:t>A</a:t>
            </a:r>
            <a:r>
              <a:rPr dirty="0" sz="1600" spc="-110">
                <a:latin typeface="Verdana"/>
                <a:cs typeface="Verdana"/>
              </a:rPr>
              <a:t> </a:t>
            </a:r>
            <a:r>
              <a:rPr dirty="0" sz="1600">
                <a:latin typeface="Verdana"/>
                <a:cs typeface="Verdana"/>
              </a:rPr>
              <a:t>recente</a:t>
            </a:r>
            <a:r>
              <a:rPr dirty="0" sz="1600" spc="-45">
                <a:latin typeface="Verdana"/>
                <a:cs typeface="Verdana"/>
              </a:rPr>
              <a:t> </a:t>
            </a:r>
            <a:r>
              <a:rPr dirty="0" sz="1600" spc="50">
                <a:latin typeface="Verdana"/>
                <a:cs typeface="Verdana"/>
              </a:rPr>
              <a:t>mudança</a:t>
            </a:r>
            <a:r>
              <a:rPr dirty="0" sz="1600" spc="-40">
                <a:latin typeface="Verdana"/>
                <a:cs typeface="Verdana"/>
              </a:rPr>
              <a:t> </a:t>
            </a:r>
            <a:r>
              <a:rPr dirty="0" sz="1600" spc="85">
                <a:latin typeface="Verdana"/>
                <a:cs typeface="Verdana"/>
              </a:rPr>
              <a:t>de</a:t>
            </a:r>
            <a:r>
              <a:rPr dirty="0" sz="1600" spc="-40">
                <a:latin typeface="Verdana"/>
                <a:cs typeface="Verdana"/>
              </a:rPr>
              <a:t> </a:t>
            </a:r>
            <a:r>
              <a:rPr dirty="0" sz="1600">
                <a:latin typeface="Verdana"/>
                <a:cs typeface="Verdana"/>
              </a:rPr>
              <a:t>gestão</a:t>
            </a:r>
            <a:r>
              <a:rPr dirty="0" sz="1600" spc="-35">
                <a:latin typeface="Verdana"/>
                <a:cs typeface="Verdana"/>
              </a:rPr>
              <a:t> </a:t>
            </a:r>
            <a:r>
              <a:rPr dirty="0" sz="1600">
                <a:latin typeface="Verdana"/>
                <a:cs typeface="Verdana"/>
              </a:rPr>
              <a:t>no</a:t>
            </a:r>
            <a:r>
              <a:rPr dirty="0" sz="1600" spc="-35">
                <a:latin typeface="Verdana"/>
                <a:cs typeface="Verdana"/>
              </a:rPr>
              <a:t> </a:t>
            </a:r>
            <a:r>
              <a:rPr dirty="0" sz="1600">
                <a:latin typeface="Verdana"/>
                <a:cs typeface="Verdana"/>
              </a:rPr>
              <a:t>governo</a:t>
            </a:r>
            <a:r>
              <a:rPr dirty="0" sz="1600" spc="-40">
                <a:latin typeface="Verdana"/>
                <a:cs typeface="Verdana"/>
              </a:rPr>
              <a:t> </a:t>
            </a:r>
            <a:r>
              <a:rPr dirty="0" sz="1600">
                <a:latin typeface="Verdana"/>
                <a:cs typeface="Verdana"/>
              </a:rPr>
              <a:t>federal</a:t>
            </a:r>
            <a:r>
              <a:rPr dirty="0" sz="1600" spc="-30">
                <a:latin typeface="Verdana"/>
                <a:cs typeface="Verdana"/>
              </a:rPr>
              <a:t> </a:t>
            </a:r>
            <a:r>
              <a:rPr dirty="0" sz="1600" spc="-60">
                <a:latin typeface="Verdana"/>
                <a:cs typeface="Verdana"/>
              </a:rPr>
              <a:t>brasileiro</a:t>
            </a:r>
            <a:r>
              <a:rPr dirty="0" sz="1600" spc="-30">
                <a:latin typeface="Verdana"/>
                <a:cs typeface="Verdana"/>
              </a:rPr>
              <a:t> </a:t>
            </a:r>
            <a:r>
              <a:rPr dirty="0" sz="1600" spc="-25">
                <a:latin typeface="Verdana"/>
                <a:cs typeface="Verdana"/>
              </a:rPr>
              <a:t>alterou</a:t>
            </a:r>
            <a:r>
              <a:rPr dirty="0" sz="1600" spc="-40">
                <a:latin typeface="Verdana"/>
                <a:cs typeface="Verdana"/>
              </a:rPr>
              <a:t> </a:t>
            </a:r>
            <a:r>
              <a:rPr dirty="0" sz="1600" spc="-25">
                <a:latin typeface="Verdana"/>
                <a:cs typeface="Verdana"/>
              </a:rPr>
              <a:t>as prioridades</a:t>
            </a:r>
            <a:r>
              <a:rPr dirty="0" sz="1600" spc="-95">
                <a:latin typeface="Verdana"/>
                <a:cs typeface="Verdana"/>
              </a:rPr>
              <a:t> </a:t>
            </a:r>
            <a:r>
              <a:rPr dirty="0" sz="1600">
                <a:latin typeface="Verdana"/>
                <a:cs typeface="Verdana"/>
              </a:rPr>
              <a:t>das</a:t>
            </a:r>
            <a:r>
              <a:rPr dirty="0" sz="1600" spc="-45">
                <a:latin typeface="Verdana"/>
                <a:cs typeface="Verdana"/>
              </a:rPr>
              <a:t> </a:t>
            </a:r>
            <a:r>
              <a:rPr dirty="0" sz="1600" spc="-20">
                <a:latin typeface="Verdana"/>
                <a:cs typeface="Verdana"/>
              </a:rPr>
              <a:t>políticas</a:t>
            </a:r>
            <a:r>
              <a:rPr dirty="0" sz="1600" spc="-45">
                <a:latin typeface="Verdana"/>
                <a:cs typeface="Verdana"/>
              </a:rPr>
              <a:t> </a:t>
            </a:r>
            <a:r>
              <a:rPr dirty="0" sz="1600" spc="-30">
                <a:latin typeface="Verdana"/>
                <a:cs typeface="Verdana"/>
              </a:rPr>
              <a:t>públicas;</a:t>
            </a:r>
            <a:r>
              <a:rPr dirty="0" sz="1600" spc="-55">
                <a:latin typeface="Verdana"/>
                <a:cs typeface="Verdana"/>
              </a:rPr>
              <a:t> </a:t>
            </a:r>
            <a:r>
              <a:rPr dirty="0" sz="1600" spc="65">
                <a:latin typeface="Verdana"/>
                <a:cs typeface="Verdana"/>
              </a:rPr>
              <a:t>com</a:t>
            </a:r>
            <a:r>
              <a:rPr dirty="0" sz="1600" spc="-50">
                <a:latin typeface="Verdana"/>
                <a:cs typeface="Verdana"/>
              </a:rPr>
              <a:t> </a:t>
            </a:r>
            <a:r>
              <a:rPr dirty="0" sz="1600" spc="-135">
                <a:latin typeface="Verdana"/>
                <a:cs typeface="Verdana"/>
              </a:rPr>
              <a:t>isso,</a:t>
            </a:r>
            <a:r>
              <a:rPr dirty="0" sz="1600" spc="-10">
                <a:latin typeface="Verdana"/>
                <a:cs typeface="Verdana"/>
              </a:rPr>
              <a:t> </a:t>
            </a:r>
            <a:r>
              <a:rPr dirty="0" sz="1600" spc="-30">
                <a:latin typeface="Verdana"/>
                <a:cs typeface="Verdana"/>
              </a:rPr>
              <a:t>os</a:t>
            </a:r>
            <a:r>
              <a:rPr dirty="0" sz="1600" spc="-45">
                <a:latin typeface="Verdana"/>
                <a:cs typeface="Verdana"/>
              </a:rPr>
              <a:t> </a:t>
            </a:r>
            <a:r>
              <a:rPr dirty="0" sz="1600" spc="-80">
                <a:latin typeface="Verdana"/>
                <a:cs typeface="Verdana"/>
              </a:rPr>
              <a:t>ODS</a:t>
            </a:r>
            <a:r>
              <a:rPr dirty="0" sz="1600" spc="-45">
                <a:latin typeface="Verdana"/>
                <a:cs typeface="Verdana"/>
              </a:rPr>
              <a:t> </a:t>
            </a:r>
            <a:r>
              <a:rPr dirty="0" sz="1600" spc="-25">
                <a:latin typeface="Verdana"/>
                <a:cs typeface="Verdana"/>
              </a:rPr>
              <a:t>voltaram</a:t>
            </a:r>
            <a:r>
              <a:rPr dirty="0" sz="1600" spc="-50">
                <a:latin typeface="Verdana"/>
                <a:cs typeface="Verdana"/>
              </a:rPr>
              <a:t> </a:t>
            </a:r>
            <a:r>
              <a:rPr dirty="0" sz="1600" spc="125">
                <a:latin typeface="Verdana"/>
                <a:cs typeface="Verdana"/>
              </a:rPr>
              <a:t>a</a:t>
            </a:r>
            <a:r>
              <a:rPr dirty="0" sz="1600" spc="-55">
                <a:latin typeface="Verdana"/>
                <a:cs typeface="Verdana"/>
              </a:rPr>
              <a:t> </a:t>
            </a:r>
            <a:r>
              <a:rPr dirty="0" sz="1600" spc="-60">
                <a:latin typeface="Verdana"/>
                <a:cs typeface="Verdana"/>
              </a:rPr>
              <a:t>estar</a:t>
            </a:r>
            <a:r>
              <a:rPr dirty="0" sz="1600" spc="-45">
                <a:latin typeface="Verdana"/>
                <a:cs typeface="Verdana"/>
              </a:rPr>
              <a:t> </a:t>
            </a:r>
            <a:r>
              <a:rPr dirty="0" sz="1600" spc="-10">
                <a:latin typeface="Verdana"/>
                <a:cs typeface="Verdana"/>
              </a:rPr>
              <a:t>alinhados </a:t>
            </a:r>
            <a:r>
              <a:rPr dirty="0" sz="1600" spc="65">
                <a:latin typeface="Verdana"/>
                <a:cs typeface="Verdana"/>
              </a:rPr>
              <a:t>com</a:t>
            </a:r>
            <a:r>
              <a:rPr dirty="0" sz="1600" spc="-85">
                <a:latin typeface="Verdana"/>
                <a:cs typeface="Verdana"/>
              </a:rPr>
              <a:t> </a:t>
            </a:r>
            <a:r>
              <a:rPr dirty="0" sz="1600" spc="65">
                <a:latin typeface="Verdana"/>
                <a:cs typeface="Verdana"/>
              </a:rPr>
              <a:t>o</a:t>
            </a:r>
            <a:r>
              <a:rPr dirty="0" sz="1600" spc="-75">
                <a:latin typeface="Verdana"/>
                <a:cs typeface="Verdana"/>
              </a:rPr>
              <a:t> </a:t>
            </a:r>
            <a:r>
              <a:rPr dirty="0" sz="1600" spc="-10">
                <a:latin typeface="Verdana"/>
                <a:cs typeface="Verdana"/>
              </a:rPr>
              <a:t>planejamento</a:t>
            </a:r>
            <a:r>
              <a:rPr dirty="0" sz="1600" spc="-80">
                <a:latin typeface="Verdana"/>
                <a:cs typeface="Verdana"/>
              </a:rPr>
              <a:t> </a:t>
            </a:r>
            <a:r>
              <a:rPr dirty="0" sz="1600" spc="-25">
                <a:latin typeface="Verdana"/>
                <a:cs typeface="Verdana"/>
              </a:rPr>
              <a:t>governamental,</a:t>
            </a:r>
            <a:r>
              <a:rPr dirty="0" sz="1600" spc="-85">
                <a:latin typeface="Verdana"/>
                <a:cs typeface="Verdana"/>
              </a:rPr>
              <a:t> </a:t>
            </a:r>
            <a:r>
              <a:rPr dirty="0" sz="1600" spc="-30">
                <a:latin typeface="Verdana"/>
                <a:cs typeface="Verdana"/>
              </a:rPr>
              <a:t>particularmente</a:t>
            </a:r>
            <a:r>
              <a:rPr dirty="0" sz="1600" spc="-85">
                <a:latin typeface="Verdana"/>
                <a:cs typeface="Verdana"/>
              </a:rPr>
              <a:t> </a:t>
            </a:r>
            <a:r>
              <a:rPr dirty="0" sz="1600" spc="65">
                <a:latin typeface="Verdana"/>
                <a:cs typeface="Verdana"/>
              </a:rPr>
              <a:t>com</a:t>
            </a:r>
            <a:r>
              <a:rPr dirty="0" sz="1600" spc="-80">
                <a:latin typeface="Verdana"/>
                <a:cs typeface="Verdana"/>
              </a:rPr>
              <a:t> </a:t>
            </a:r>
            <a:r>
              <a:rPr dirty="0" sz="1600" spc="65">
                <a:latin typeface="Verdana"/>
                <a:cs typeface="Verdana"/>
              </a:rPr>
              <a:t>o</a:t>
            </a:r>
            <a:r>
              <a:rPr dirty="0" sz="1600" spc="-80">
                <a:latin typeface="Verdana"/>
                <a:cs typeface="Verdana"/>
              </a:rPr>
              <a:t> </a:t>
            </a:r>
            <a:r>
              <a:rPr dirty="0" sz="1600">
                <a:latin typeface="Verdana"/>
                <a:cs typeface="Verdana"/>
              </a:rPr>
              <a:t>PPA</a:t>
            </a:r>
            <a:r>
              <a:rPr dirty="0" sz="1600" spc="-75">
                <a:latin typeface="Verdana"/>
                <a:cs typeface="Verdana"/>
              </a:rPr>
              <a:t> </a:t>
            </a:r>
            <a:r>
              <a:rPr dirty="0" sz="1600" spc="-150">
                <a:latin typeface="Verdana"/>
                <a:cs typeface="Verdana"/>
              </a:rPr>
              <a:t>2024-</a:t>
            </a:r>
            <a:r>
              <a:rPr dirty="0" sz="1600" spc="-10">
                <a:latin typeface="Verdana"/>
                <a:cs typeface="Verdana"/>
              </a:rPr>
              <a:t>2027.</a:t>
            </a:r>
            <a:endParaRPr sz="1600">
              <a:latin typeface="Verdana"/>
              <a:cs typeface="Verdana"/>
            </a:endParaRPr>
          </a:p>
          <a:p>
            <a:pPr algn="just" marL="698500" marR="5715" indent="-228600">
              <a:lnSpc>
                <a:spcPct val="91200"/>
              </a:lnSpc>
              <a:spcBef>
                <a:spcPts val="434"/>
              </a:spcBef>
              <a:buFont typeface="Arial MT"/>
              <a:buChar char="•"/>
              <a:tabLst>
                <a:tab pos="698500" algn="l"/>
                <a:tab pos="700405" algn="l"/>
              </a:tabLst>
            </a:pPr>
            <a:r>
              <a:rPr dirty="0" sz="1600">
                <a:latin typeface="Verdana"/>
                <a:cs typeface="Verdana"/>
              </a:rPr>
              <a:t>	ODS</a:t>
            </a:r>
            <a:r>
              <a:rPr dirty="0" sz="1600" spc="125">
                <a:latin typeface="Verdana"/>
                <a:cs typeface="Verdana"/>
              </a:rPr>
              <a:t> </a:t>
            </a:r>
            <a:r>
              <a:rPr dirty="0" sz="1600">
                <a:latin typeface="Verdana"/>
                <a:cs typeface="Verdana"/>
              </a:rPr>
              <a:t>13</a:t>
            </a:r>
            <a:r>
              <a:rPr dirty="0" sz="1600" spc="125">
                <a:latin typeface="Verdana"/>
                <a:cs typeface="Verdana"/>
              </a:rPr>
              <a:t> </a:t>
            </a:r>
            <a:r>
              <a:rPr dirty="0" sz="1600" spc="-20">
                <a:latin typeface="Verdana"/>
                <a:cs typeface="Verdana"/>
              </a:rPr>
              <a:t>relaciona-</a:t>
            </a:r>
            <a:r>
              <a:rPr dirty="0" sz="1600">
                <a:latin typeface="Verdana"/>
                <a:cs typeface="Verdana"/>
              </a:rPr>
              <a:t>se</a:t>
            </a:r>
            <a:r>
              <a:rPr dirty="0" sz="1600" spc="120">
                <a:latin typeface="Verdana"/>
                <a:cs typeface="Verdana"/>
              </a:rPr>
              <a:t> </a:t>
            </a:r>
            <a:r>
              <a:rPr dirty="0" sz="1600" spc="65">
                <a:latin typeface="Verdana"/>
                <a:cs typeface="Verdana"/>
              </a:rPr>
              <a:t>com</a:t>
            </a:r>
            <a:r>
              <a:rPr dirty="0" sz="1600" spc="125">
                <a:latin typeface="Verdana"/>
                <a:cs typeface="Verdana"/>
              </a:rPr>
              <a:t> </a:t>
            </a:r>
            <a:r>
              <a:rPr dirty="0" sz="1600" spc="65">
                <a:latin typeface="Verdana"/>
                <a:cs typeface="Verdana"/>
              </a:rPr>
              <a:t>o</a:t>
            </a:r>
            <a:r>
              <a:rPr dirty="0" sz="1600" spc="125">
                <a:latin typeface="Verdana"/>
                <a:cs typeface="Verdana"/>
              </a:rPr>
              <a:t> </a:t>
            </a:r>
            <a:r>
              <a:rPr dirty="0" sz="1600">
                <a:latin typeface="Verdana"/>
                <a:cs typeface="Verdana"/>
              </a:rPr>
              <a:t>atual</a:t>
            </a:r>
            <a:r>
              <a:rPr dirty="0" sz="1600" spc="125">
                <a:latin typeface="Verdana"/>
                <a:cs typeface="Verdana"/>
              </a:rPr>
              <a:t> </a:t>
            </a:r>
            <a:r>
              <a:rPr dirty="0" sz="1600">
                <a:latin typeface="Verdana"/>
                <a:cs typeface="Verdana"/>
              </a:rPr>
              <a:t>plano</a:t>
            </a:r>
            <a:r>
              <a:rPr dirty="0" sz="1600" spc="125">
                <a:latin typeface="Verdana"/>
                <a:cs typeface="Verdana"/>
              </a:rPr>
              <a:t> </a:t>
            </a:r>
            <a:r>
              <a:rPr dirty="0" sz="1600">
                <a:latin typeface="Verdana"/>
                <a:cs typeface="Verdana"/>
              </a:rPr>
              <a:t>desde</a:t>
            </a:r>
            <a:r>
              <a:rPr dirty="0" sz="1600" spc="120">
                <a:latin typeface="Verdana"/>
                <a:cs typeface="Verdana"/>
              </a:rPr>
              <a:t> </a:t>
            </a:r>
            <a:r>
              <a:rPr dirty="0" sz="1600">
                <a:latin typeface="Verdana"/>
                <a:cs typeface="Verdana"/>
              </a:rPr>
              <a:t>sua</a:t>
            </a:r>
            <a:r>
              <a:rPr dirty="0" sz="1600" spc="120">
                <a:latin typeface="Verdana"/>
                <a:cs typeface="Verdana"/>
              </a:rPr>
              <a:t> </a:t>
            </a:r>
            <a:r>
              <a:rPr dirty="0" sz="1600">
                <a:latin typeface="Verdana"/>
                <a:cs typeface="Verdana"/>
              </a:rPr>
              <a:t>visão</a:t>
            </a:r>
            <a:r>
              <a:rPr dirty="0" sz="1600" spc="125">
                <a:latin typeface="Verdana"/>
                <a:cs typeface="Verdana"/>
              </a:rPr>
              <a:t> </a:t>
            </a:r>
            <a:r>
              <a:rPr dirty="0" sz="1600" spc="85">
                <a:latin typeface="Verdana"/>
                <a:cs typeface="Verdana"/>
              </a:rPr>
              <a:t>de</a:t>
            </a:r>
            <a:r>
              <a:rPr dirty="0" sz="1600" spc="120">
                <a:latin typeface="Verdana"/>
                <a:cs typeface="Verdana"/>
              </a:rPr>
              <a:t> </a:t>
            </a:r>
            <a:r>
              <a:rPr dirty="0" sz="1600" spc="-10">
                <a:latin typeface="Verdana"/>
                <a:cs typeface="Verdana"/>
              </a:rPr>
              <a:t>futuro</a:t>
            </a:r>
            <a:r>
              <a:rPr dirty="0" sz="1600" spc="130">
                <a:latin typeface="Verdana"/>
                <a:cs typeface="Verdana"/>
              </a:rPr>
              <a:t> </a:t>
            </a:r>
            <a:r>
              <a:rPr dirty="0" sz="1600" spc="35">
                <a:latin typeface="Verdana"/>
                <a:cs typeface="Verdana"/>
              </a:rPr>
              <a:t>e </a:t>
            </a:r>
            <a:r>
              <a:rPr dirty="0" sz="1600">
                <a:latin typeface="Verdana"/>
                <a:cs typeface="Verdana"/>
              </a:rPr>
              <a:t>objetivos</a:t>
            </a:r>
            <a:r>
              <a:rPr dirty="0" sz="1600" spc="-10">
                <a:latin typeface="Verdana"/>
                <a:cs typeface="Verdana"/>
              </a:rPr>
              <a:t>  </a:t>
            </a:r>
            <a:r>
              <a:rPr dirty="0" sz="1600">
                <a:latin typeface="Verdana"/>
                <a:cs typeface="Verdana"/>
              </a:rPr>
              <a:t>estratégicos</a:t>
            </a:r>
            <a:r>
              <a:rPr dirty="0" sz="1600" spc="-5">
                <a:latin typeface="Verdana"/>
                <a:cs typeface="Verdana"/>
              </a:rPr>
              <a:t>  </a:t>
            </a:r>
            <a:r>
              <a:rPr dirty="0" sz="1600">
                <a:latin typeface="Verdana"/>
                <a:cs typeface="Verdana"/>
              </a:rPr>
              <a:t>até</a:t>
            </a:r>
            <a:r>
              <a:rPr dirty="0" sz="1600" spc="-10">
                <a:latin typeface="Verdana"/>
                <a:cs typeface="Verdana"/>
              </a:rPr>
              <a:t>  </a:t>
            </a:r>
            <a:r>
              <a:rPr dirty="0" sz="1600" spc="125">
                <a:latin typeface="Verdana"/>
                <a:cs typeface="Verdana"/>
              </a:rPr>
              <a:t>a</a:t>
            </a:r>
            <a:r>
              <a:rPr dirty="0" sz="1600" spc="-10">
                <a:latin typeface="Verdana"/>
                <a:cs typeface="Verdana"/>
              </a:rPr>
              <a:t>  </a:t>
            </a:r>
            <a:r>
              <a:rPr dirty="0" sz="1600" spc="105">
                <a:latin typeface="Verdana"/>
                <a:cs typeface="Verdana"/>
              </a:rPr>
              <a:t>adoção</a:t>
            </a:r>
            <a:r>
              <a:rPr dirty="0" sz="1600" spc="-10">
                <a:latin typeface="Verdana"/>
                <a:cs typeface="Verdana"/>
              </a:rPr>
              <a:t>  </a:t>
            </a:r>
            <a:r>
              <a:rPr dirty="0" sz="1600" spc="85">
                <a:latin typeface="Verdana"/>
                <a:cs typeface="Verdana"/>
              </a:rPr>
              <a:t>de</a:t>
            </a:r>
            <a:r>
              <a:rPr dirty="0" sz="1600" spc="-10">
                <a:latin typeface="Verdana"/>
                <a:cs typeface="Verdana"/>
              </a:rPr>
              <a:t>  </a:t>
            </a:r>
            <a:r>
              <a:rPr dirty="0" sz="1600">
                <a:latin typeface="Verdana"/>
                <a:cs typeface="Verdana"/>
              </a:rPr>
              <a:t>uma</a:t>
            </a:r>
            <a:r>
              <a:rPr dirty="0" sz="1600" spc="-10">
                <a:latin typeface="Verdana"/>
                <a:cs typeface="Verdana"/>
              </a:rPr>
              <a:t>  </a:t>
            </a:r>
            <a:r>
              <a:rPr dirty="0" sz="1600" spc="65">
                <a:latin typeface="Verdana"/>
                <a:cs typeface="Verdana"/>
              </a:rPr>
              <a:t>Agenda</a:t>
            </a:r>
            <a:r>
              <a:rPr dirty="0" sz="1600" spc="-10">
                <a:latin typeface="Verdana"/>
                <a:cs typeface="Verdana"/>
              </a:rPr>
              <a:t>  </a:t>
            </a:r>
            <a:r>
              <a:rPr dirty="0" sz="1600" spc="-75">
                <a:latin typeface="Verdana"/>
                <a:cs typeface="Verdana"/>
              </a:rPr>
              <a:t>Transversal </a:t>
            </a:r>
            <a:r>
              <a:rPr dirty="0" sz="1600" spc="-10">
                <a:latin typeface="Verdana"/>
                <a:cs typeface="Verdana"/>
              </a:rPr>
              <a:t>Ambiental</a:t>
            </a:r>
            <a:r>
              <a:rPr dirty="0" sz="1600" spc="-90">
                <a:latin typeface="Verdana"/>
                <a:cs typeface="Verdana"/>
              </a:rPr>
              <a:t> </a:t>
            </a:r>
            <a:r>
              <a:rPr dirty="0" sz="1600" spc="85">
                <a:latin typeface="Verdana"/>
                <a:cs typeface="Verdana"/>
              </a:rPr>
              <a:t>e</a:t>
            </a:r>
            <a:r>
              <a:rPr dirty="0" sz="1600" spc="-105">
                <a:latin typeface="Verdana"/>
                <a:cs typeface="Verdana"/>
              </a:rPr>
              <a:t> </a:t>
            </a:r>
            <a:r>
              <a:rPr dirty="0" sz="1600" spc="125">
                <a:latin typeface="Verdana"/>
                <a:cs typeface="Verdana"/>
              </a:rPr>
              <a:t>a</a:t>
            </a:r>
            <a:r>
              <a:rPr dirty="0" sz="1600" spc="-105">
                <a:latin typeface="Verdana"/>
                <a:cs typeface="Verdana"/>
              </a:rPr>
              <a:t> </a:t>
            </a:r>
            <a:r>
              <a:rPr dirty="0" sz="1600">
                <a:latin typeface="Verdana"/>
                <a:cs typeface="Verdana"/>
              </a:rPr>
              <a:t>interação</a:t>
            </a:r>
            <a:r>
              <a:rPr dirty="0" sz="1600" spc="-95">
                <a:latin typeface="Verdana"/>
                <a:cs typeface="Verdana"/>
              </a:rPr>
              <a:t> </a:t>
            </a:r>
            <a:r>
              <a:rPr dirty="0" sz="1600" spc="65">
                <a:latin typeface="Verdana"/>
                <a:cs typeface="Verdana"/>
              </a:rPr>
              <a:t>com</a:t>
            </a:r>
            <a:r>
              <a:rPr dirty="0" sz="1600" spc="-100">
                <a:latin typeface="Verdana"/>
                <a:cs typeface="Verdana"/>
              </a:rPr>
              <a:t> </a:t>
            </a:r>
            <a:r>
              <a:rPr dirty="0" sz="1600" spc="-75">
                <a:latin typeface="Verdana"/>
                <a:cs typeface="Verdana"/>
              </a:rPr>
              <a:t>vários</a:t>
            </a:r>
            <a:r>
              <a:rPr dirty="0" sz="1600" spc="-95">
                <a:latin typeface="Verdana"/>
                <a:cs typeface="Verdana"/>
              </a:rPr>
              <a:t> </a:t>
            </a:r>
            <a:r>
              <a:rPr dirty="0" sz="1600" spc="-35">
                <a:latin typeface="Verdana"/>
                <a:cs typeface="Verdana"/>
              </a:rPr>
              <a:t>programas</a:t>
            </a:r>
            <a:r>
              <a:rPr dirty="0" sz="1600" spc="-95">
                <a:latin typeface="Verdana"/>
                <a:cs typeface="Verdana"/>
              </a:rPr>
              <a:t> </a:t>
            </a:r>
            <a:r>
              <a:rPr dirty="0" sz="1600" spc="75">
                <a:latin typeface="Verdana"/>
                <a:cs typeface="Verdana"/>
              </a:rPr>
              <a:t>do</a:t>
            </a:r>
            <a:r>
              <a:rPr dirty="0" sz="1600" spc="-95">
                <a:latin typeface="Verdana"/>
                <a:cs typeface="Verdana"/>
              </a:rPr>
              <a:t> </a:t>
            </a:r>
            <a:r>
              <a:rPr dirty="0" sz="1600" spc="-20">
                <a:latin typeface="Verdana"/>
                <a:cs typeface="Verdana"/>
              </a:rPr>
              <a:t>PPA</a:t>
            </a:r>
            <a:r>
              <a:rPr dirty="0" sz="1200" spc="-20">
                <a:latin typeface="Verdana"/>
                <a:cs typeface="Verdana"/>
              </a:rPr>
              <a:t>.</a:t>
            </a:r>
            <a:endParaRPr sz="1200">
              <a:latin typeface="Verdana"/>
              <a:cs typeface="Verdana"/>
            </a:endParaRPr>
          </a:p>
          <a:p>
            <a:pPr algn="just" marL="243204" indent="-230504">
              <a:lnSpc>
                <a:spcPct val="100000"/>
              </a:lnSpc>
              <a:spcBef>
                <a:spcPts val="790"/>
              </a:spcBef>
              <a:buFont typeface="Arial MT"/>
              <a:buChar char="•"/>
              <a:tabLst>
                <a:tab pos="243204" algn="l"/>
              </a:tabLst>
            </a:pPr>
            <a:r>
              <a:rPr dirty="0" sz="1600" spc="-185" b="1">
                <a:latin typeface="Verdana"/>
                <a:cs typeface="Verdana"/>
              </a:rPr>
              <a:t>Importante</a:t>
            </a:r>
            <a:r>
              <a:rPr dirty="0" sz="1600" spc="-80" b="1">
                <a:latin typeface="Verdana"/>
                <a:cs typeface="Verdana"/>
              </a:rPr>
              <a:t> </a:t>
            </a:r>
            <a:r>
              <a:rPr dirty="0" sz="1600" spc="-195" b="1">
                <a:latin typeface="Verdana"/>
                <a:cs typeface="Verdana"/>
              </a:rPr>
              <a:t>trazer</a:t>
            </a:r>
            <a:r>
              <a:rPr dirty="0" sz="1600" spc="-80" b="1">
                <a:latin typeface="Verdana"/>
                <a:cs typeface="Verdana"/>
              </a:rPr>
              <a:t> </a:t>
            </a:r>
            <a:r>
              <a:rPr dirty="0" sz="1600" b="1">
                <a:latin typeface="Verdana"/>
                <a:cs typeface="Verdana"/>
              </a:rPr>
              <a:t>a</a:t>
            </a:r>
            <a:r>
              <a:rPr dirty="0" sz="1600" spc="-75" b="1">
                <a:latin typeface="Verdana"/>
                <a:cs typeface="Verdana"/>
              </a:rPr>
              <a:t> </a:t>
            </a:r>
            <a:r>
              <a:rPr dirty="0" sz="1600" spc="-85" b="1">
                <a:latin typeface="Verdana"/>
                <a:cs typeface="Verdana"/>
              </a:rPr>
              <a:t>mudança</a:t>
            </a:r>
            <a:r>
              <a:rPr dirty="0" sz="1600" spc="-70" b="1">
                <a:latin typeface="Verdana"/>
                <a:cs typeface="Verdana"/>
              </a:rPr>
              <a:t> </a:t>
            </a:r>
            <a:r>
              <a:rPr dirty="0" sz="1600" spc="-95" b="1">
                <a:latin typeface="Verdana"/>
                <a:cs typeface="Verdana"/>
              </a:rPr>
              <a:t>climática</a:t>
            </a:r>
            <a:r>
              <a:rPr dirty="0" sz="1600" spc="-75" b="1">
                <a:latin typeface="Verdana"/>
                <a:cs typeface="Verdana"/>
              </a:rPr>
              <a:t> </a:t>
            </a:r>
            <a:r>
              <a:rPr dirty="0" sz="1600" spc="-110" b="1">
                <a:latin typeface="Verdana"/>
                <a:cs typeface="Verdana"/>
              </a:rPr>
              <a:t>para</a:t>
            </a:r>
            <a:r>
              <a:rPr dirty="0" sz="1600" spc="-75" b="1">
                <a:latin typeface="Verdana"/>
                <a:cs typeface="Verdana"/>
              </a:rPr>
              <a:t> </a:t>
            </a:r>
            <a:r>
              <a:rPr dirty="0" sz="1600" spc="-80" b="1">
                <a:latin typeface="Verdana"/>
                <a:cs typeface="Verdana"/>
              </a:rPr>
              <a:t>o</a:t>
            </a:r>
            <a:r>
              <a:rPr dirty="0" sz="1600" spc="-75" b="1">
                <a:latin typeface="Verdana"/>
                <a:cs typeface="Verdana"/>
              </a:rPr>
              <a:t> </a:t>
            </a:r>
            <a:r>
              <a:rPr dirty="0" sz="1600" spc="-135" b="1">
                <a:latin typeface="Verdana"/>
                <a:cs typeface="Verdana"/>
              </a:rPr>
              <a:t>centro</a:t>
            </a:r>
            <a:r>
              <a:rPr dirty="0" sz="1600" spc="-80" b="1">
                <a:latin typeface="Verdana"/>
                <a:cs typeface="Verdana"/>
              </a:rPr>
              <a:t> </a:t>
            </a:r>
            <a:r>
              <a:rPr dirty="0" sz="1600" spc="-50" b="1">
                <a:latin typeface="Verdana"/>
                <a:cs typeface="Verdana"/>
              </a:rPr>
              <a:t>da</a:t>
            </a:r>
            <a:r>
              <a:rPr dirty="0" sz="1600" spc="-75" b="1">
                <a:latin typeface="Verdana"/>
                <a:cs typeface="Verdana"/>
              </a:rPr>
              <a:t> </a:t>
            </a:r>
            <a:r>
              <a:rPr dirty="0" sz="1600" spc="-110" b="1">
                <a:latin typeface="Verdana"/>
                <a:cs typeface="Verdana"/>
              </a:rPr>
              <a:t>política</a:t>
            </a:r>
            <a:r>
              <a:rPr dirty="0" sz="1600" spc="-75" b="1">
                <a:latin typeface="Verdana"/>
                <a:cs typeface="Verdana"/>
              </a:rPr>
              <a:t> </a:t>
            </a:r>
            <a:r>
              <a:rPr dirty="0" sz="1600" spc="-10" b="1">
                <a:latin typeface="Verdana"/>
                <a:cs typeface="Verdana"/>
              </a:rPr>
              <a:t>pública.</a:t>
            </a:r>
            <a:endParaRPr sz="160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468968" y="491235"/>
            <a:ext cx="5064125" cy="84836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ts val="3240"/>
              </a:lnSpc>
              <a:spcBef>
                <a:spcPts val="100"/>
              </a:spcBef>
            </a:pPr>
            <a:r>
              <a:rPr dirty="0" sz="2800" spc="-235" b="1">
                <a:solidFill>
                  <a:srgbClr val="0070C0"/>
                </a:solidFill>
                <a:latin typeface="Verdana"/>
                <a:cs typeface="Verdana"/>
              </a:rPr>
              <a:t>Quais</a:t>
            </a:r>
            <a:r>
              <a:rPr dirty="0" sz="2800" spc="-145" b="1">
                <a:solidFill>
                  <a:srgbClr val="0070C0"/>
                </a:solidFill>
                <a:latin typeface="Verdana"/>
                <a:cs typeface="Verdana"/>
              </a:rPr>
              <a:t> </a:t>
            </a:r>
            <a:r>
              <a:rPr dirty="0" sz="2800" spc="-290" b="1">
                <a:solidFill>
                  <a:srgbClr val="0070C0"/>
                </a:solidFill>
                <a:latin typeface="Verdana"/>
                <a:cs typeface="Verdana"/>
              </a:rPr>
              <a:t>os</a:t>
            </a:r>
            <a:r>
              <a:rPr dirty="0" sz="2800" spc="-140" b="1">
                <a:solidFill>
                  <a:srgbClr val="0070C0"/>
                </a:solidFill>
                <a:latin typeface="Verdana"/>
                <a:cs typeface="Verdana"/>
              </a:rPr>
              <a:t> </a:t>
            </a:r>
            <a:r>
              <a:rPr dirty="0" sz="2800" spc="-135" b="1">
                <a:solidFill>
                  <a:srgbClr val="0070C0"/>
                </a:solidFill>
                <a:latin typeface="Verdana"/>
                <a:cs typeface="Verdana"/>
              </a:rPr>
              <a:t>principais</a:t>
            </a:r>
            <a:endParaRPr sz="2800">
              <a:latin typeface="Verdana"/>
              <a:cs typeface="Verdana"/>
            </a:endParaRPr>
          </a:p>
          <a:p>
            <a:pPr marL="12700">
              <a:lnSpc>
                <a:spcPts val="3240"/>
              </a:lnSpc>
            </a:pPr>
            <a:r>
              <a:rPr dirty="0" sz="2800" spc="-275" b="1">
                <a:latin typeface="Verdana"/>
                <a:cs typeface="Verdana"/>
              </a:rPr>
              <a:t>temas</a:t>
            </a:r>
            <a:r>
              <a:rPr dirty="0" sz="2800" spc="-150" b="1">
                <a:latin typeface="Verdana"/>
                <a:cs typeface="Verdana"/>
              </a:rPr>
              <a:t> </a:t>
            </a:r>
            <a:r>
              <a:rPr dirty="0" sz="2800" spc="-210" b="1">
                <a:latin typeface="Verdana"/>
                <a:cs typeface="Verdana"/>
              </a:rPr>
              <a:t>das</a:t>
            </a:r>
            <a:r>
              <a:rPr dirty="0" sz="2800" spc="-150" b="1">
                <a:latin typeface="Verdana"/>
                <a:cs typeface="Verdana"/>
              </a:rPr>
              <a:t> </a:t>
            </a:r>
            <a:r>
              <a:rPr dirty="0" sz="2800" spc="-275" b="1">
                <a:latin typeface="Verdana"/>
                <a:cs typeface="Verdana"/>
              </a:rPr>
              <a:t>metas</a:t>
            </a:r>
            <a:r>
              <a:rPr dirty="0" sz="2800" spc="-150" b="1">
                <a:latin typeface="Verdana"/>
                <a:cs typeface="Verdana"/>
              </a:rPr>
              <a:t> </a:t>
            </a:r>
            <a:r>
              <a:rPr dirty="0" sz="2800" spc="-145" b="1">
                <a:latin typeface="Verdana"/>
                <a:cs typeface="Verdana"/>
              </a:rPr>
              <a:t>do</a:t>
            </a:r>
            <a:r>
              <a:rPr dirty="0" sz="2800" spc="-165" b="1">
                <a:latin typeface="Verdana"/>
                <a:cs typeface="Verdana"/>
              </a:rPr>
              <a:t> </a:t>
            </a:r>
            <a:r>
              <a:rPr dirty="0" sz="2800" spc="-315" b="1">
                <a:latin typeface="Verdana"/>
                <a:cs typeface="Verdana"/>
              </a:rPr>
              <a:t>ODS</a:t>
            </a:r>
            <a:r>
              <a:rPr dirty="0" sz="2800" spc="-160" b="1">
                <a:latin typeface="Verdana"/>
                <a:cs typeface="Verdana"/>
              </a:rPr>
              <a:t> </a:t>
            </a:r>
            <a:r>
              <a:rPr dirty="0" sz="2800" spc="-385" b="1">
                <a:latin typeface="Verdana"/>
                <a:cs typeface="Verdana"/>
              </a:rPr>
              <a:t>17?</a:t>
            </a:r>
            <a:endParaRPr sz="2800">
              <a:latin typeface="Verdana"/>
              <a:cs typeface="Verdana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1023866" y="1752091"/>
            <a:ext cx="7288530" cy="4097654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 algn="just" marL="12700" marR="5080">
              <a:lnSpc>
                <a:spcPct val="98500"/>
              </a:lnSpc>
              <a:spcBef>
                <a:spcPts val="130"/>
              </a:spcBef>
            </a:pPr>
            <a:r>
              <a:rPr dirty="0" sz="1800" b="1">
                <a:latin typeface="Verdana"/>
                <a:cs typeface="Verdana"/>
              </a:rPr>
              <a:t>As</a:t>
            </a:r>
            <a:r>
              <a:rPr dirty="0" sz="1800" spc="-60" b="1">
                <a:latin typeface="Verdana"/>
                <a:cs typeface="Verdana"/>
              </a:rPr>
              <a:t>  </a:t>
            </a:r>
            <a:r>
              <a:rPr dirty="0" sz="1800" b="1">
                <a:latin typeface="Verdana"/>
                <a:cs typeface="Verdana"/>
              </a:rPr>
              <a:t>metas</a:t>
            </a:r>
            <a:r>
              <a:rPr dirty="0" sz="1800" spc="-55" b="1">
                <a:latin typeface="Verdana"/>
                <a:cs typeface="Verdana"/>
              </a:rPr>
              <a:t>  </a:t>
            </a:r>
            <a:r>
              <a:rPr dirty="0" sz="1800" b="1">
                <a:latin typeface="Verdana"/>
                <a:cs typeface="Verdana"/>
              </a:rPr>
              <a:t>do</a:t>
            </a:r>
            <a:r>
              <a:rPr dirty="0" sz="1800" spc="-55" b="1">
                <a:latin typeface="Verdana"/>
                <a:cs typeface="Verdana"/>
              </a:rPr>
              <a:t>  </a:t>
            </a:r>
            <a:r>
              <a:rPr dirty="0" sz="1800" b="1">
                <a:latin typeface="Verdana"/>
                <a:cs typeface="Verdana"/>
              </a:rPr>
              <a:t>ODS</a:t>
            </a:r>
            <a:r>
              <a:rPr dirty="0" sz="1800" spc="-55" b="1">
                <a:latin typeface="Verdana"/>
                <a:cs typeface="Verdana"/>
              </a:rPr>
              <a:t>  </a:t>
            </a:r>
            <a:r>
              <a:rPr dirty="0" sz="1800" spc="-270" b="1">
                <a:latin typeface="Verdana"/>
                <a:cs typeface="Verdana"/>
              </a:rPr>
              <a:t>17</a:t>
            </a:r>
            <a:r>
              <a:rPr dirty="0" sz="1800" spc="-50" b="1">
                <a:latin typeface="Verdana"/>
                <a:cs typeface="Verdana"/>
              </a:rPr>
              <a:t>  </a:t>
            </a:r>
            <a:r>
              <a:rPr dirty="0" sz="1800" b="1">
                <a:latin typeface="Verdana"/>
                <a:cs typeface="Verdana"/>
              </a:rPr>
              <a:t>visam</a:t>
            </a:r>
            <a:r>
              <a:rPr dirty="0" sz="1800" spc="495" b="1">
                <a:latin typeface="Verdana"/>
                <a:cs typeface="Verdana"/>
              </a:rPr>
              <a:t> </a:t>
            </a:r>
            <a:r>
              <a:rPr dirty="0" sz="1800" spc="-40" b="1">
                <a:latin typeface="Verdana"/>
                <a:cs typeface="Verdana"/>
              </a:rPr>
              <a:t>garantir</a:t>
            </a:r>
            <a:r>
              <a:rPr dirty="0" sz="1800" spc="-55" b="1">
                <a:latin typeface="Verdana"/>
                <a:cs typeface="Verdana"/>
              </a:rPr>
              <a:t>  </a:t>
            </a:r>
            <a:r>
              <a:rPr dirty="0" sz="1800" b="1">
                <a:latin typeface="Verdana"/>
                <a:cs typeface="Verdana"/>
              </a:rPr>
              <a:t>que</a:t>
            </a:r>
            <a:r>
              <a:rPr dirty="0" sz="1800" spc="-55" b="1">
                <a:latin typeface="Verdana"/>
                <a:cs typeface="Verdana"/>
              </a:rPr>
              <a:t>  </a:t>
            </a:r>
            <a:r>
              <a:rPr dirty="0" sz="1800" b="1">
                <a:latin typeface="Verdana"/>
                <a:cs typeface="Verdana"/>
              </a:rPr>
              <a:t>os</a:t>
            </a:r>
            <a:r>
              <a:rPr dirty="0" sz="1800" spc="-55" b="1">
                <a:latin typeface="Verdana"/>
                <a:cs typeface="Verdana"/>
              </a:rPr>
              <a:t>  </a:t>
            </a:r>
            <a:r>
              <a:rPr dirty="0" sz="1800" b="1">
                <a:latin typeface="Verdana"/>
                <a:cs typeface="Verdana"/>
              </a:rPr>
              <a:t>meios</a:t>
            </a:r>
            <a:r>
              <a:rPr dirty="0" sz="1800" spc="-60" b="1">
                <a:latin typeface="Verdana"/>
                <a:cs typeface="Verdana"/>
              </a:rPr>
              <a:t>  </a:t>
            </a:r>
            <a:r>
              <a:rPr dirty="0" sz="1800" spc="-25" b="1">
                <a:latin typeface="Verdana"/>
                <a:cs typeface="Verdana"/>
              </a:rPr>
              <a:t>de </a:t>
            </a:r>
            <a:r>
              <a:rPr dirty="0" sz="1800" spc="-70" b="1">
                <a:latin typeface="Verdana"/>
                <a:cs typeface="Verdana"/>
              </a:rPr>
              <a:t>implementação</a:t>
            </a:r>
            <a:r>
              <a:rPr dirty="0" sz="1800" spc="140" b="1">
                <a:latin typeface="Verdana"/>
                <a:cs typeface="Verdana"/>
              </a:rPr>
              <a:t> </a:t>
            </a:r>
            <a:r>
              <a:rPr dirty="0" sz="1800" spc="-85" b="1">
                <a:latin typeface="Verdana"/>
                <a:cs typeface="Verdana"/>
              </a:rPr>
              <a:t>essenciais</a:t>
            </a:r>
            <a:r>
              <a:rPr dirty="0" sz="1800" spc="140" b="1">
                <a:latin typeface="Verdana"/>
                <a:cs typeface="Verdana"/>
              </a:rPr>
              <a:t> </a:t>
            </a:r>
            <a:r>
              <a:rPr dirty="0" sz="1800" b="1">
                <a:latin typeface="Verdana"/>
                <a:cs typeface="Verdana"/>
              </a:rPr>
              <a:t>para</a:t>
            </a:r>
            <a:r>
              <a:rPr dirty="0" sz="1800" spc="145" b="1">
                <a:latin typeface="Verdana"/>
                <a:cs typeface="Verdana"/>
              </a:rPr>
              <a:t> </a:t>
            </a:r>
            <a:r>
              <a:rPr dirty="0" sz="1800" b="1">
                <a:latin typeface="Verdana"/>
                <a:cs typeface="Verdana"/>
              </a:rPr>
              <a:t>o</a:t>
            </a:r>
            <a:r>
              <a:rPr dirty="0" sz="1800" spc="140" b="1">
                <a:latin typeface="Verdana"/>
                <a:cs typeface="Verdana"/>
              </a:rPr>
              <a:t> </a:t>
            </a:r>
            <a:r>
              <a:rPr dirty="0" sz="1800" spc="-70" b="1">
                <a:latin typeface="Verdana"/>
                <a:cs typeface="Verdana"/>
              </a:rPr>
              <a:t>sucesso</a:t>
            </a:r>
            <a:r>
              <a:rPr dirty="0" sz="1800" spc="145" b="1">
                <a:latin typeface="Verdana"/>
                <a:cs typeface="Verdana"/>
              </a:rPr>
              <a:t> </a:t>
            </a:r>
            <a:r>
              <a:rPr dirty="0" sz="1800" b="1">
                <a:latin typeface="Verdana"/>
                <a:cs typeface="Verdana"/>
              </a:rPr>
              <a:t>da</a:t>
            </a:r>
            <a:r>
              <a:rPr dirty="0" sz="1800" spc="140" b="1">
                <a:latin typeface="Verdana"/>
                <a:cs typeface="Verdana"/>
              </a:rPr>
              <a:t> </a:t>
            </a:r>
            <a:r>
              <a:rPr dirty="0" sz="1800" b="1">
                <a:latin typeface="Verdana"/>
                <a:cs typeface="Verdana"/>
              </a:rPr>
              <a:t>Agenda</a:t>
            </a:r>
            <a:r>
              <a:rPr dirty="0" sz="1800" spc="145" b="1">
                <a:latin typeface="Verdana"/>
                <a:cs typeface="Verdana"/>
              </a:rPr>
              <a:t> </a:t>
            </a:r>
            <a:r>
              <a:rPr dirty="0" sz="1800" spc="-290" b="1">
                <a:latin typeface="Verdana"/>
                <a:cs typeface="Verdana"/>
              </a:rPr>
              <a:t>2030 </a:t>
            </a:r>
            <a:r>
              <a:rPr dirty="0" sz="1800" spc="-130" b="1">
                <a:latin typeface="Verdana"/>
                <a:cs typeface="Verdana"/>
              </a:rPr>
              <a:t>sejam</a:t>
            </a:r>
            <a:r>
              <a:rPr dirty="0" sz="1800" spc="-25" b="1">
                <a:latin typeface="Verdana"/>
                <a:cs typeface="Verdana"/>
              </a:rPr>
              <a:t> </a:t>
            </a:r>
            <a:r>
              <a:rPr dirty="0" sz="1800" spc="-150" b="1">
                <a:latin typeface="Verdana"/>
                <a:cs typeface="Verdana"/>
              </a:rPr>
              <a:t>garantidos.</a:t>
            </a:r>
            <a:r>
              <a:rPr dirty="0" sz="1800" spc="15" b="1">
                <a:latin typeface="Verdana"/>
                <a:cs typeface="Verdana"/>
              </a:rPr>
              <a:t> </a:t>
            </a:r>
            <a:r>
              <a:rPr dirty="0" sz="1800" spc="-215" b="1">
                <a:latin typeface="Verdana"/>
                <a:cs typeface="Verdana"/>
              </a:rPr>
              <a:t>Essas</a:t>
            </a:r>
            <a:r>
              <a:rPr dirty="0" sz="1800" spc="65" b="1">
                <a:latin typeface="Verdana"/>
                <a:cs typeface="Verdana"/>
              </a:rPr>
              <a:t> </a:t>
            </a:r>
            <a:r>
              <a:rPr dirty="0" sz="1800" spc="-140" b="1">
                <a:latin typeface="Verdana"/>
                <a:cs typeface="Verdana"/>
              </a:rPr>
              <a:t>metas</a:t>
            </a:r>
            <a:r>
              <a:rPr dirty="0" sz="1800" spc="25" b="1">
                <a:latin typeface="Verdana"/>
                <a:cs typeface="Verdana"/>
              </a:rPr>
              <a:t> </a:t>
            </a:r>
            <a:r>
              <a:rPr dirty="0" sz="1800" spc="-40" b="1">
                <a:latin typeface="Verdana"/>
                <a:cs typeface="Verdana"/>
              </a:rPr>
              <a:t>são</a:t>
            </a:r>
            <a:r>
              <a:rPr dirty="0" sz="1800" spc="30" b="1">
                <a:latin typeface="Verdana"/>
                <a:cs typeface="Verdana"/>
              </a:rPr>
              <a:t> </a:t>
            </a:r>
            <a:r>
              <a:rPr dirty="0" sz="1800" spc="-200" b="1">
                <a:latin typeface="Verdana"/>
                <a:cs typeface="Verdana"/>
              </a:rPr>
              <a:t>transversais,</a:t>
            </a:r>
            <a:r>
              <a:rPr dirty="0" sz="1800" spc="45" b="1">
                <a:latin typeface="Verdana"/>
                <a:cs typeface="Verdana"/>
              </a:rPr>
              <a:t> </a:t>
            </a:r>
            <a:r>
              <a:rPr dirty="0" sz="1800" spc="-105" b="1">
                <a:latin typeface="Verdana"/>
                <a:cs typeface="Verdana"/>
              </a:rPr>
              <a:t>abrangendo</a:t>
            </a:r>
            <a:r>
              <a:rPr dirty="0" sz="1800" spc="30" b="1">
                <a:latin typeface="Verdana"/>
                <a:cs typeface="Verdana"/>
              </a:rPr>
              <a:t> </a:t>
            </a:r>
            <a:r>
              <a:rPr dirty="0" sz="1800" spc="-295" b="1">
                <a:latin typeface="Verdana"/>
                <a:cs typeface="Verdana"/>
              </a:rPr>
              <a:t>19 </a:t>
            </a:r>
            <a:r>
              <a:rPr dirty="0" sz="1800" spc="-175" b="1">
                <a:latin typeface="Verdana"/>
                <a:cs typeface="Verdana"/>
              </a:rPr>
              <a:t>objetivos.</a:t>
            </a:r>
            <a:r>
              <a:rPr dirty="0" sz="1800" spc="-90" b="1">
                <a:latin typeface="Verdana"/>
                <a:cs typeface="Verdana"/>
              </a:rPr>
              <a:t> </a:t>
            </a:r>
            <a:r>
              <a:rPr dirty="0" sz="1800" spc="-200" b="1">
                <a:latin typeface="Verdana"/>
                <a:cs typeface="Verdana"/>
              </a:rPr>
              <a:t>Elas</a:t>
            </a:r>
            <a:r>
              <a:rPr dirty="0" sz="1800" spc="-90" b="1">
                <a:latin typeface="Verdana"/>
                <a:cs typeface="Verdana"/>
              </a:rPr>
              <a:t> </a:t>
            </a:r>
            <a:r>
              <a:rPr dirty="0" sz="1800" spc="-114" b="1">
                <a:latin typeface="Verdana"/>
                <a:cs typeface="Verdana"/>
              </a:rPr>
              <a:t>podem</a:t>
            </a:r>
            <a:r>
              <a:rPr dirty="0" sz="1800" spc="-90" b="1">
                <a:latin typeface="Verdana"/>
                <a:cs typeface="Verdana"/>
              </a:rPr>
              <a:t> </a:t>
            </a:r>
            <a:r>
              <a:rPr dirty="0" sz="1800" spc="-235" b="1">
                <a:latin typeface="Verdana"/>
                <a:cs typeface="Verdana"/>
              </a:rPr>
              <a:t>ser</a:t>
            </a:r>
            <a:r>
              <a:rPr dirty="0" sz="1800" spc="-80" b="1">
                <a:latin typeface="Verdana"/>
                <a:cs typeface="Verdana"/>
              </a:rPr>
              <a:t> </a:t>
            </a:r>
            <a:r>
              <a:rPr dirty="0" sz="1800" spc="-145" b="1">
                <a:latin typeface="Verdana"/>
                <a:cs typeface="Verdana"/>
              </a:rPr>
              <a:t>divididas</a:t>
            </a:r>
            <a:r>
              <a:rPr dirty="0" sz="1800" spc="-95" b="1">
                <a:latin typeface="Verdana"/>
                <a:cs typeface="Verdana"/>
              </a:rPr>
              <a:t> </a:t>
            </a:r>
            <a:r>
              <a:rPr dirty="0" sz="1800" spc="-150" b="1">
                <a:latin typeface="Verdana"/>
                <a:cs typeface="Verdana"/>
              </a:rPr>
              <a:t>em</a:t>
            </a:r>
            <a:r>
              <a:rPr dirty="0" sz="1800" spc="-90" b="1">
                <a:latin typeface="Verdana"/>
                <a:cs typeface="Verdana"/>
              </a:rPr>
              <a:t> </a:t>
            </a:r>
            <a:r>
              <a:rPr dirty="0" sz="1800" spc="-180" b="1">
                <a:latin typeface="Verdana"/>
                <a:cs typeface="Verdana"/>
              </a:rPr>
              <a:t>sete</a:t>
            </a:r>
            <a:r>
              <a:rPr dirty="0" sz="1800" spc="-85" b="1">
                <a:latin typeface="Verdana"/>
                <a:cs typeface="Verdana"/>
              </a:rPr>
              <a:t> </a:t>
            </a:r>
            <a:r>
              <a:rPr dirty="0" sz="1800" spc="-110" b="1">
                <a:latin typeface="Verdana"/>
                <a:cs typeface="Verdana"/>
              </a:rPr>
              <a:t>blocos</a:t>
            </a:r>
            <a:r>
              <a:rPr dirty="0" sz="1800" spc="-90" b="1">
                <a:latin typeface="Verdana"/>
                <a:cs typeface="Verdana"/>
              </a:rPr>
              <a:t> </a:t>
            </a:r>
            <a:r>
              <a:rPr dirty="0" sz="1800" spc="-40" b="1">
                <a:latin typeface="Verdana"/>
                <a:cs typeface="Verdana"/>
              </a:rPr>
              <a:t>temáticos:</a:t>
            </a:r>
            <a:endParaRPr sz="1800">
              <a:latin typeface="Verdana"/>
              <a:cs typeface="Verdana"/>
            </a:endParaRPr>
          </a:p>
          <a:p>
            <a:pPr marL="183515" indent="-170815">
              <a:lnSpc>
                <a:spcPct val="100000"/>
              </a:lnSpc>
              <a:spcBef>
                <a:spcPts val="1945"/>
              </a:spcBef>
              <a:buFont typeface="Arial MT"/>
              <a:buChar char="•"/>
              <a:tabLst>
                <a:tab pos="183515" algn="l"/>
              </a:tabLst>
            </a:pPr>
            <a:r>
              <a:rPr dirty="0" sz="1800" spc="-80" b="1">
                <a:latin typeface="Verdana"/>
                <a:cs typeface="Verdana"/>
              </a:rPr>
              <a:t>Financiamento</a:t>
            </a:r>
            <a:endParaRPr sz="1800">
              <a:latin typeface="Verdana"/>
              <a:cs typeface="Verdana"/>
            </a:endParaRPr>
          </a:p>
          <a:p>
            <a:pPr marL="183515" indent="-170815">
              <a:lnSpc>
                <a:spcPct val="100000"/>
              </a:lnSpc>
              <a:spcBef>
                <a:spcPts val="1055"/>
              </a:spcBef>
              <a:buFont typeface="Arial MT"/>
              <a:buChar char="•"/>
              <a:tabLst>
                <a:tab pos="183515" algn="l"/>
              </a:tabLst>
            </a:pPr>
            <a:r>
              <a:rPr dirty="0" sz="1800" spc="-190" b="1">
                <a:latin typeface="Verdana"/>
                <a:cs typeface="Verdana"/>
              </a:rPr>
              <a:t>Transferência</a:t>
            </a:r>
            <a:r>
              <a:rPr dirty="0" sz="1800" spc="-75" b="1">
                <a:latin typeface="Verdana"/>
                <a:cs typeface="Verdana"/>
              </a:rPr>
              <a:t> </a:t>
            </a:r>
            <a:r>
              <a:rPr dirty="0" sz="1800" spc="-70" b="1">
                <a:latin typeface="Verdana"/>
                <a:cs typeface="Verdana"/>
              </a:rPr>
              <a:t>de</a:t>
            </a:r>
            <a:r>
              <a:rPr dirty="0" sz="1800" spc="-75" b="1">
                <a:latin typeface="Verdana"/>
                <a:cs typeface="Verdana"/>
              </a:rPr>
              <a:t> </a:t>
            </a:r>
            <a:r>
              <a:rPr dirty="0" sz="1800" spc="-10" b="1">
                <a:latin typeface="Verdana"/>
                <a:cs typeface="Verdana"/>
              </a:rPr>
              <a:t>tecnologia</a:t>
            </a:r>
            <a:endParaRPr sz="1800">
              <a:latin typeface="Verdana"/>
              <a:cs typeface="Verdana"/>
            </a:endParaRPr>
          </a:p>
          <a:p>
            <a:pPr marL="183515" indent="-170815">
              <a:lnSpc>
                <a:spcPct val="100000"/>
              </a:lnSpc>
              <a:spcBef>
                <a:spcPts val="1130"/>
              </a:spcBef>
              <a:buFont typeface="Arial MT"/>
              <a:buChar char="•"/>
              <a:tabLst>
                <a:tab pos="183515" algn="l"/>
              </a:tabLst>
            </a:pPr>
            <a:r>
              <a:rPr dirty="0" sz="1800" spc="-145" b="1">
                <a:latin typeface="Verdana"/>
                <a:cs typeface="Verdana"/>
              </a:rPr>
              <a:t>Construção</a:t>
            </a:r>
            <a:r>
              <a:rPr dirty="0" sz="1800" spc="-90" b="1">
                <a:latin typeface="Verdana"/>
                <a:cs typeface="Verdana"/>
              </a:rPr>
              <a:t> </a:t>
            </a:r>
            <a:r>
              <a:rPr dirty="0" sz="1800" spc="-70" b="1">
                <a:latin typeface="Verdana"/>
                <a:cs typeface="Verdana"/>
              </a:rPr>
              <a:t>de</a:t>
            </a:r>
            <a:r>
              <a:rPr dirty="0" sz="1800" spc="-90" b="1">
                <a:latin typeface="Verdana"/>
                <a:cs typeface="Verdana"/>
              </a:rPr>
              <a:t> </a:t>
            </a:r>
            <a:r>
              <a:rPr dirty="0" sz="1800" spc="-10" b="1">
                <a:latin typeface="Verdana"/>
                <a:cs typeface="Verdana"/>
              </a:rPr>
              <a:t>capacidades</a:t>
            </a:r>
            <a:endParaRPr sz="1800">
              <a:latin typeface="Verdana"/>
              <a:cs typeface="Verdana"/>
            </a:endParaRPr>
          </a:p>
          <a:p>
            <a:pPr marL="183515" indent="-170815">
              <a:lnSpc>
                <a:spcPct val="100000"/>
              </a:lnSpc>
              <a:spcBef>
                <a:spcPts val="1030"/>
              </a:spcBef>
              <a:buFont typeface="Arial MT"/>
              <a:buChar char="•"/>
              <a:tabLst>
                <a:tab pos="183515" algn="l"/>
              </a:tabLst>
            </a:pPr>
            <a:r>
              <a:rPr dirty="0" sz="1800" spc="-120" b="1">
                <a:latin typeface="Verdana"/>
                <a:cs typeface="Verdana"/>
              </a:rPr>
              <a:t>Acesso </a:t>
            </a:r>
            <a:r>
              <a:rPr dirty="0" sz="1800" b="1">
                <a:latin typeface="Verdana"/>
                <a:cs typeface="Verdana"/>
              </a:rPr>
              <a:t>a</a:t>
            </a:r>
            <a:r>
              <a:rPr dirty="0" sz="1800" spc="-120" b="1">
                <a:latin typeface="Verdana"/>
                <a:cs typeface="Verdana"/>
              </a:rPr>
              <a:t> </a:t>
            </a:r>
            <a:r>
              <a:rPr dirty="0" sz="1800" spc="-10" b="1">
                <a:latin typeface="Verdana"/>
                <a:cs typeface="Verdana"/>
              </a:rPr>
              <a:t>mercados</a:t>
            </a:r>
            <a:endParaRPr sz="1800">
              <a:latin typeface="Verdana"/>
              <a:cs typeface="Verdana"/>
            </a:endParaRPr>
          </a:p>
          <a:p>
            <a:pPr marL="183515" indent="-170815">
              <a:lnSpc>
                <a:spcPct val="100000"/>
              </a:lnSpc>
              <a:spcBef>
                <a:spcPts val="1055"/>
              </a:spcBef>
              <a:buFont typeface="Arial MT"/>
              <a:buChar char="•"/>
              <a:tabLst>
                <a:tab pos="183515" algn="l"/>
              </a:tabLst>
            </a:pPr>
            <a:r>
              <a:rPr dirty="0" sz="1800" spc="-90" b="1">
                <a:latin typeface="Verdana"/>
                <a:cs typeface="Verdana"/>
              </a:rPr>
              <a:t>Coerência</a:t>
            </a:r>
            <a:r>
              <a:rPr dirty="0" sz="1800" spc="-105" b="1">
                <a:latin typeface="Verdana"/>
                <a:cs typeface="Verdana"/>
              </a:rPr>
              <a:t> </a:t>
            </a:r>
            <a:r>
              <a:rPr dirty="0" sz="1800" spc="-70" b="1">
                <a:latin typeface="Verdana"/>
                <a:cs typeface="Verdana"/>
              </a:rPr>
              <a:t>de</a:t>
            </a:r>
            <a:r>
              <a:rPr dirty="0" sz="1800" spc="-100" b="1">
                <a:latin typeface="Verdana"/>
                <a:cs typeface="Verdana"/>
              </a:rPr>
              <a:t> </a:t>
            </a:r>
            <a:r>
              <a:rPr dirty="0" sz="1800" spc="-140" b="1">
                <a:latin typeface="Verdana"/>
                <a:cs typeface="Verdana"/>
              </a:rPr>
              <a:t>políticas</a:t>
            </a:r>
            <a:r>
              <a:rPr dirty="0" sz="1800" spc="-100" b="1">
                <a:latin typeface="Verdana"/>
                <a:cs typeface="Verdana"/>
              </a:rPr>
              <a:t> </a:t>
            </a:r>
            <a:r>
              <a:rPr dirty="0" sz="1800" spc="-50" b="1">
                <a:latin typeface="Verdana"/>
                <a:cs typeface="Verdana"/>
              </a:rPr>
              <a:t>e</a:t>
            </a:r>
            <a:r>
              <a:rPr dirty="0" sz="1800" spc="-100" b="1">
                <a:latin typeface="Verdana"/>
                <a:cs typeface="Verdana"/>
              </a:rPr>
              <a:t> institucional</a:t>
            </a:r>
            <a:endParaRPr sz="1800">
              <a:latin typeface="Verdana"/>
              <a:cs typeface="Verdana"/>
            </a:endParaRPr>
          </a:p>
          <a:p>
            <a:pPr marL="183515" indent="-170815">
              <a:lnSpc>
                <a:spcPct val="100000"/>
              </a:lnSpc>
              <a:spcBef>
                <a:spcPts val="1130"/>
              </a:spcBef>
              <a:buFont typeface="Arial MT"/>
              <a:buChar char="•"/>
              <a:tabLst>
                <a:tab pos="183515" algn="l"/>
              </a:tabLst>
            </a:pPr>
            <a:r>
              <a:rPr dirty="0" sz="1800" spc="-170" b="1">
                <a:latin typeface="Verdana"/>
                <a:cs typeface="Verdana"/>
              </a:rPr>
              <a:t>Parcerias</a:t>
            </a:r>
            <a:r>
              <a:rPr dirty="0" sz="1800" spc="-70" b="1">
                <a:latin typeface="Verdana"/>
                <a:cs typeface="Verdana"/>
              </a:rPr>
              <a:t> </a:t>
            </a:r>
            <a:r>
              <a:rPr dirty="0" sz="1800" spc="-130" b="1">
                <a:latin typeface="Verdana"/>
                <a:cs typeface="Verdana"/>
              </a:rPr>
              <a:t>multisetoriais</a:t>
            </a:r>
            <a:endParaRPr sz="1800">
              <a:latin typeface="Verdana"/>
              <a:cs typeface="Verdana"/>
            </a:endParaRPr>
          </a:p>
          <a:p>
            <a:pPr marL="183515" indent="-170815">
              <a:lnSpc>
                <a:spcPct val="100000"/>
              </a:lnSpc>
              <a:spcBef>
                <a:spcPts val="1055"/>
              </a:spcBef>
              <a:buFont typeface="Arial MT"/>
              <a:buChar char="•"/>
              <a:tabLst>
                <a:tab pos="183515" algn="l"/>
              </a:tabLst>
            </a:pPr>
            <a:r>
              <a:rPr dirty="0" sz="1800" spc="-150" b="1">
                <a:latin typeface="Verdana"/>
                <a:cs typeface="Verdana"/>
              </a:rPr>
              <a:t>Dados,</a:t>
            </a:r>
            <a:r>
              <a:rPr dirty="0" sz="1800" spc="-95" b="1">
                <a:latin typeface="Verdana"/>
                <a:cs typeface="Verdana"/>
              </a:rPr>
              <a:t> </a:t>
            </a:r>
            <a:r>
              <a:rPr dirty="0" sz="1800" spc="-185" b="1">
                <a:latin typeface="Verdana"/>
                <a:cs typeface="Verdana"/>
              </a:rPr>
              <a:t>monitoramento</a:t>
            </a:r>
            <a:r>
              <a:rPr dirty="0" sz="1800" spc="-90" b="1">
                <a:latin typeface="Verdana"/>
                <a:cs typeface="Verdana"/>
              </a:rPr>
              <a:t> </a:t>
            </a:r>
            <a:r>
              <a:rPr dirty="0" sz="1800" spc="-50" b="1">
                <a:latin typeface="Verdana"/>
                <a:cs typeface="Verdana"/>
              </a:rPr>
              <a:t>e</a:t>
            </a:r>
            <a:r>
              <a:rPr dirty="0" sz="1800" spc="-90" b="1">
                <a:latin typeface="Verdana"/>
                <a:cs typeface="Verdana"/>
              </a:rPr>
              <a:t> </a:t>
            </a:r>
            <a:r>
              <a:rPr dirty="0" sz="1800" spc="-125" b="1">
                <a:latin typeface="Verdana"/>
                <a:cs typeface="Verdana"/>
              </a:rPr>
              <a:t>prestação</a:t>
            </a:r>
            <a:r>
              <a:rPr dirty="0" sz="1800" spc="-85" b="1">
                <a:latin typeface="Verdana"/>
                <a:cs typeface="Verdana"/>
              </a:rPr>
              <a:t> </a:t>
            </a:r>
            <a:r>
              <a:rPr dirty="0" sz="1800" spc="-70" b="1">
                <a:latin typeface="Verdana"/>
                <a:cs typeface="Verdana"/>
              </a:rPr>
              <a:t>de</a:t>
            </a:r>
            <a:r>
              <a:rPr dirty="0" sz="1800" spc="-90" b="1">
                <a:latin typeface="Verdana"/>
                <a:cs typeface="Verdana"/>
              </a:rPr>
              <a:t> </a:t>
            </a:r>
            <a:r>
              <a:rPr dirty="0" sz="1800" spc="-10" b="1">
                <a:latin typeface="Verdana"/>
                <a:cs typeface="Verdana"/>
              </a:rPr>
              <a:t>contas</a:t>
            </a:r>
            <a:endParaRPr sz="180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0" y="457200"/>
            <a:ext cx="4288155" cy="6314440"/>
          </a:xfrm>
          <a:custGeom>
            <a:avLst/>
            <a:gdLst/>
            <a:ahLst/>
            <a:cxnLst/>
            <a:rect l="l" t="t" r="r" b="b"/>
            <a:pathLst>
              <a:path w="4288155" h="6314440">
                <a:moveTo>
                  <a:pt x="0" y="6314301"/>
                </a:moveTo>
                <a:lnTo>
                  <a:pt x="0" y="0"/>
                </a:lnTo>
                <a:lnTo>
                  <a:pt x="4287794" y="0"/>
                </a:lnTo>
                <a:lnTo>
                  <a:pt x="4287794" y="6314301"/>
                </a:lnTo>
                <a:lnTo>
                  <a:pt x="0" y="6314301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" name="object 3" descr=""/>
          <p:cNvSpPr txBox="1"/>
          <p:nvPr/>
        </p:nvSpPr>
        <p:spPr>
          <a:xfrm>
            <a:off x="281662" y="388725"/>
            <a:ext cx="2052320" cy="3302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000" spc="-140">
                <a:solidFill>
                  <a:srgbClr val="005678"/>
                </a:solidFill>
                <a:latin typeface="Tahoma"/>
                <a:cs typeface="Tahoma"/>
              </a:rPr>
              <a:t>QUADRO </a:t>
            </a:r>
            <a:r>
              <a:rPr dirty="0" sz="1000" spc="-50">
                <a:solidFill>
                  <a:srgbClr val="005678"/>
                </a:solidFill>
                <a:latin typeface="Tahoma"/>
                <a:cs typeface="Tahoma"/>
              </a:rPr>
              <a:t>1</a:t>
            </a:r>
            <a:endParaRPr sz="10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</a:pPr>
            <a:r>
              <a:rPr dirty="0" sz="1000" spc="-140" b="1">
                <a:solidFill>
                  <a:srgbClr val="231F20"/>
                </a:solidFill>
                <a:latin typeface="Tahoma"/>
                <a:cs typeface="Tahoma"/>
              </a:rPr>
              <a:t>Metas,</a:t>
            </a:r>
            <a:r>
              <a:rPr dirty="0" sz="1000" spc="-85" b="1">
                <a:solidFill>
                  <a:srgbClr val="231F20"/>
                </a:solidFill>
                <a:latin typeface="Tahoma"/>
                <a:cs typeface="Tahoma"/>
              </a:rPr>
              <a:t> </a:t>
            </a:r>
            <a:r>
              <a:rPr dirty="0" sz="1000" spc="-140" b="1">
                <a:solidFill>
                  <a:srgbClr val="231F20"/>
                </a:solidFill>
                <a:latin typeface="Tahoma"/>
                <a:cs typeface="Tahoma"/>
              </a:rPr>
              <a:t>indicadores</a:t>
            </a:r>
            <a:r>
              <a:rPr dirty="0" sz="1000" spc="-85" b="1">
                <a:solidFill>
                  <a:srgbClr val="231F20"/>
                </a:solidFill>
                <a:latin typeface="Tahoma"/>
                <a:cs typeface="Tahoma"/>
              </a:rPr>
              <a:t> </a:t>
            </a:r>
            <a:r>
              <a:rPr dirty="0" sz="1000" spc="-150" b="1">
                <a:solidFill>
                  <a:srgbClr val="231F20"/>
                </a:solidFill>
                <a:latin typeface="Tahoma"/>
                <a:cs typeface="Tahoma"/>
              </a:rPr>
              <a:t>e</a:t>
            </a:r>
            <a:r>
              <a:rPr dirty="0" sz="1000" spc="-85" b="1">
                <a:solidFill>
                  <a:srgbClr val="231F20"/>
                </a:solidFill>
                <a:latin typeface="Tahoma"/>
                <a:cs typeface="Tahoma"/>
              </a:rPr>
              <a:t> </a:t>
            </a:r>
            <a:r>
              <a:rPr dirty="0" sz="1000" spc="-150" b="1">
                <a:solidFill>
                  <a:srgbClr val="231F20"/>
                </a:solidFill>
                <a:latin typeface="Tahoma"/>
                <a:cs typeface="Tahoma"/>
              </a:rPr>
              <a:t>avaliação</a:t>
            </a:r>
            <a:r>
              <a:rPr dirty="0" sz="1000" spc="-85" b="1">
                <a:solidFill>
                  <a:srgbClr val="231F20"/>
                </a:solidFill>
                <a:latin typeface="Tahoma"/>
                <a:cs typeface="Tahoma"/>
              </a:rPr>
              <a:t> </a:t>
            </a:r>
            <a:r>
              <a:rPr dirty="0" sz="1000" spc="-190" b="1">
                <a:solidFill>
                  <a:srgbClr val="231F20"/>
                </a:solidFill>
                <a:latin typeface="Tahoma"/>
                <a:cs typeface="Tahoma"/>
              </a:rPr>
              <a:t>(2016-</a:t>
            </a:r>
            <a:r>
              <a:rPr dirty="0" sz="1000" spc="-130" b="1">
                <a:solidFill>
                  <a:srgbClr val="231F20"/>
                </a:solidFill>
                <a:latin typeface="Tahoma"/>
                <a:cs typeface="Tahoma"/>
              </a:rPr>
              <a:t>2022)</a:t>
            </a:r>
            <a:endParaRPr sz="1000">
              <a:latin typeface="Tahoma"/>
              <a:cs typeface="Tahoma"/>
            </a:endParaRPr>
          </a:p>
        </p:txBody>
      </p:sp>
      <p:graphicFrame>
        <p:nvGraphicFramePr>
          <p:cNvPr id="4" name="object 4" descr=""/>
          <p:cNvGraphicFramePr>
            <a:graphicFrameLocks noGrp="1"/>
          </p:cNvGraphicFramePr>
          <p:nvPr/>
        </p:nvGraphicFramePr>
        <p:xfrm>
          <a:off x="84707" y="767375"/>
          <a:ext cx="4269740" cy="598487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546225"/>
                <a:gridCol w="1537335"/>
                <a:gridCol w="469264"/>
                <a:gridCol w="635000"/>
              </a:tblGrid>
              <a:tr h="334010">
                <a:tc gridSpan="4">
                  <a:txBody>
                    <a:bodyPr/>
                    <a:lstStyle/>
                    <a:p>
                      <a:pPr marL="1125855" marR="838835" indent="-280035">
                        <a:lnSpc>
                          <a:spcPct val="100000"/>
                        </a:lnSpc>
                        <a:spcBef>
                          <a:spcPts val="229"/>
                        </a:spcBef>
                      </a:pPr>
                      <a:r>
                        <a:rPr dirty="0" sz="900" spc="-135">
                          <a:solidFill>
                            <a:srgbClr val="005678"/>
                          </a:solidFill>
                          <a:latin typeface="Trebuchet MS"/>
                          <a:cs typeface="Trebuchet MS"/>
                        </a:rPr>
                        <a:t>Objetivo</a:t>
                      </a:r>
                      <a:r>
                        <a:rPr dirty="0" sz="900" spc="-85">
                          <a:solidFill>
                            <a:srgbClr val="005678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900" spc="-135">
                          <a:solidFill>
                            <a:srgbClr val="005678"/>
                          </a:solidFill>
                          <a:latin typeface="Trebuchet MS"/>
                          <a:cs typeface="Trebuchet MS"/>
                        </a:rPr>
                        <a:t>17</a:t>
                      </a:r>
                      <a:r>
                        <a:rPr dirty="0" sz="900" spc="-85">
                          <a:solidFill>
                            <a:srgbClr val="005678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900" spc="65">
                          <a:solidFill>
                            <a:srgbClr val="005678"/>
                          </a:solidFill>
                          <a:latin typeface="Trebuchet MS"/>
                          <a:cs typeface="Trebuchet MS"/>
                        </a:rPr>
                        <a:t>–</a:t>
                      </a:r>
                      <a:r>
                        <a:rPr dirty="0" sz="900" spc="-80">
                          <a:solidFill>
                            <a:srgbClr val="005678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900" spc="-120">
                          <a:solidFill>
                            <a:srgbClr val="005678"/>
                          </a:solidFill>
                          <a:latin typeface="Trebuchet MS"/>
                          <a:cs typeface="Trebuchet MS"/>
                        </a:rPr>
                        <a:t>Fortalecer</a:t>
                      </a:r>
                      <a:r>
                        <a:rPr dirty="0" sz="900" spc="-85">
                          <a:solidFill>
                            <a:srgbClr val="005678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900" spc="-75">
                          <a:solidFill>
                            <a:srgbClr val="005678"/>
                          </a:solidFill>
                          <a:latin typeface="Trebuchet MS"/>
                          <a:cs typeface="Trebuchet MS"/>
                        </a:rPr>
                        <a:t>os</a:t>
                      </a:r>
                      <a:r>
                        <a:rPr dirty="0" sz="900" spc="-80">
                          <a:solidFill>
                            <a:srgbClr val="005678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900" spc="-114">
                          <a:solidFill>
                            <a:srgbClr val="005678"/>
                          </a:solidFill>
                          <a:latin typeface="Trebuchet MS"/>
                          <a:cs typeface="Trebuchet MS"/>
                        </a:rPr>
                        <a:t>meios</a:t>
                      </a:r>
                      <a:r>
                        <a:rPr dirty="0" sz="900" spc="-85">
                          <a:solidFill>
                            <a:srgbClr val="005678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900" spc="-120">
                          <a:solidFill>
                            <a:srgbClr val="005678"/>
                          </a:solidFill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900" spc="-80">
                          <a:solidFill>
                            <a:srgbClr val="005678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900" spc="-130">
                          <a:solidFill>
                            <a:srgbClr val="005678"/>
                          </a:solidFill>
                          <a:latin typeface="Trebuchet MS"/>
                          <a:cs typeface="Trebuchet MS"/>
                        </a:rPr>
                        <a:t>implementação</a:t>
                      </a:r>
                      <a:r>
                        <a:rPr dirty="0" sz="900" spc="-85">
                          <a:solidFill>
                            <a:srgbClr val="005678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900" spc="-125">
                          <a:solidFill>
                            <a:srgbClr val="005678"/>
                          </a:solidFill>
                          <a:latin typeface="Trebuchet MS"/>
                          <a:cs typeface="Trebuchet MS"/>
                        </a:rPr>
                        <a:t>e</a:t>
                      </a:r>
                      <a:r>
                        <a:rPr dirty="0" sz="900" spc="-85">
                          <a:solidFill>
                            <a:srgbClr val="005678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900" spc="-130">
                          <a:solidFill>
                            <a:srgbClr val="005678"/>
                          </a:solidFill>
                          <a:latin typeface="Trebuchet MS"/>
                          <a:cs typeface="Trebuchet MS"/>
                        </a:rPr>
                        <a:t>revitalizar</a:t>
                      </a:r>
                      <a:r>
                        <a:rPr dirty="0" sz="900" spc="-80">
                          <a:solidFill>
                            <a:srgbClr val="005678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900" spc="-100">
                          <a:solidFill>
                            <a:srgbClr val="005678"/>
                          </a:solidFill>
                          <a:latin typeface="Trebuchet MS"/>
                          <a:cs typeface="Trebuchet MS"/>
                        </a:rPr>
                        <a:t>a</a:t>
                      </a:r>
                      <a:r>
                        <a:rPr dirty="0" sz="900" spc="500">
                          <a:solidFill>
                            <a:srgbClr val="005678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900" spc="-120">
                          <a:solidFill>
                            <a:srgbClr val="005678"/>
                          </a:solidFill>
                          <a:latin typeface="Trebuchet MS"/>
                          <a:cs typeface="Trebuchet MS"/>
                        </a:rPr>
                        <a:t>parceria</a:t>
                      </a:r>
                      <a:r>
                        <a:rPr dirty="0" sz="900" spc="-70">
                          <a:solidFill>
                            <a:srgbClr val="005678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900" spc="-110">
                          <a:solidFill>
                            <a:srgbClr val="005678"/>
                          </a:solidFill>
                          <a:latin typeface="Trebuchet MS"/>
                          <a:cs typeface="Trebuchet MS"/>
                        </a:rPr>
                        <a:t>global</a:t>
                      </a:r>
                      <a:r>
                        <a:rPr dirty="0" sz="900" spc="-70">
                          <a:solidFill>
                            <a:srgbClr val="005678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900" spc="-125">
                          <a:solidFill>
                            <a:srgbClr val="005678"/>
                          </a:solidFill>
                          <a:latin typeface="Trebuchet MS"/>
                          <a:cs typeface="Trebuchet MS"/>
                        </a:rPr>
                        <a:t>para</a:t>
                      </a:r>
                      <a:r>
                        <a:rPr dirty="0" sz="900" spc="-70">
                          <a:solidFill>
                            <a:srgbClr val="005678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900" spc="-114">
                          <a:solidFill>
                            <a:srgbClr val="005678"/>
                          </a:solidFill>
                          <a:latin typeface="Trebuchet MS"/>
                          <a:cs typeface="Trebuchet MS"/>
                        </a:rPr>
                        <a:t>o</a:t>
                      </a:r>
                      <a:r>
                        <a:rPr dirty="0" sz="900" spc="-70">
                          <a:solidFill>
                            <a:srgbClr val="005678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900" spc="-125">
                          <a:solidFill>
                            <a:srgbClr val="005678"/>
                          </a:solidFill>
                          <a:latin typeface="Trebuchet MS"/>
                          <a:cs typeface="Trebuchet MS"/>
                        </a:rPr>
                        <a:t>desenvolvimento</a:t>
                      </a:r>
                      <a:r>
                        <a:rPr dirty="0" sz="900" spc="-65">
                          <a:solidFill>
                            <a:srgbClr val="005678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900" spc="-20">
                          <a:solidFill>
                            <a:srgbClr val="005678"/>
                          </a:solidFill>
                          <a:latin typeface="Trebuchet MS"/>
                          <a:cs typeface="Trebuchet MS"/>
                        </a:rPr>
                        <a:t>sustentável</a:t>
                      </a:r>
                      <a:endParaRPr sz="900">
                        <a:latin typeface="Trebuchet MS"/>
                        <a:cs typeface="Trebuchet MS"/>
                      </a:endParaRPr>
                    </a:p>
                  </a:txBody>
                  <a:tcPr marL="0" marR="0" marB="0" marT="29209">
                    <a:lnL w="6350">
                      <a:solidFill>
                        <a:srgbClr val="005678"/>
                      </a:solidFill>
                      <a:prstDash val="solid"/>
                    </a:lnL>
                    <a:lnR w="6350">
                      <a:solidFill>
                        <a:srgbClr val="005678"/>
                      </a:solidFill>
                      <a:prstDash val="solid"/>
                    </a:lnR>
                    <a:lnT w="6350">
                      <a:solidFill>
                        <a:srgbClr val="005678"/>
                      </a:solidFill>
                      <a:prstDash val="solid"/>
                    </a:lnT>
                    <a:lnB w="6350">
                      <a:solidFill>
                        <a:srgbClr val="005678"/>
                      </a:solidFill>
                      <a:prstDash val="solid"/>
                    </a:lnB>
                    <a:solidFill>
                      <a:srgbClr val="99BBC9"/>
                    </a:solidFil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47117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900" spc="-20">
                          <a:solidFill>
                            <a:srgbClr val="005678"/>
                          </a:solidFill>
                          <a:latin typeface="Trebuchet MS"/>
                          <a:cs typeface="Trebuchet MS"/>
                        </a:rPr>
                        <a:t>Meta</a:t>
                      </a:r>
                      <a:endParaRPr sz="900">
                        <a:latin typeface="Trebuchet MS"/>
                        <a:cs typeface="Trebuchet MS"/>
                      </a:endParaRPr>
                    </a:p>
                  </a:txBody>
                  <a:tcPr marL="0" marR="0" marB="0" marT="34290">
                    <a:lnL w="6350">
                      <a:solidFill>
                        <a:srgbClr val="005678"/>
                      </a:solidFill>
                      <a:prstDash val="solid"/>
                    </a:lnL>
                    <a:lnR w="6350">
                      <a:solidFill>
                        <a:srgbClr val="005678"/>
                      </a:solidFill>
                      <a:prstDash val="solid"/>
                    </a:lnR>
                    <a:lnT w="6350">
                      <a:solidFill>
                        <a:srgbClr val="005678"/>
                      </a:solidFill>
                      <a:prstDash val="solid"/>
                    </a:lnT>
                    <a:lnB w="6350">
                      <a:solidFill>
                        <a:srgbClr val="005678"/>
                      </a:solidFill>
                      <a:prstDash val="solid"/>
                    </a:lnB>
                    <a:solidFill>
                      <a:srgbClr val="99BBC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900" spc="-10">
                          <a:solidFill>
                            <a:srgbClr val="005678"/>
                          </a:solidFill>
                          <a:latin typeface="Trebuchet MS"/>
                          <a:cs typeface="Trebuchet MS"/>
                        </a:rPr>
                        <a:t>Indicador</a:t>
                      </a:r>
                      <a:endParaRPr sz="900">
                        <a:latin typeface="Trebuchet MS"/>
                        <a:cs typeface="Trebuchet MS"/>
                      </a:endParaRPr>
                    </a:p>
                  </a:txBody>
                  <a:tcPr marL="0" marR="0" marB="0" marT="34290">
                    <a:lnL w="6350">
                      <a:solidFill>
                        <a:srgbClr val="005678"/>
                      </a:solidFill>
                      <a:prstDash val="solid"/>
                    </a:lnL>
                    <a:lnR w="6350">
                      <a:solidFill>
                        <a:srgbClr val="005678"/>
                      </a:solidFill>
                      <a:prstDash val="solid"/>
                    </a:lnR>
                    <a:lnT w="6350">
                      <a:solidFill>
                        <a:srgbClr val="005678"/>
                      </a:solidFill>
                      <a:prstDash val="solid"/>
                    </a:lnT>
                    <a:lnB w="6350">
                      <a:solidFill>
                        <a:srgbClr val="005678"/>
                      </a:solidFill>
                      <a:prstDash val="solid"/>
                    </a:lnB>
                    <a:solidFill>
                      <a:srgbClr val="99BBC9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38735" marR="33655" indent="1905">
                        <a:lnSpc>
                          <a:spcPct val="100000"/>
                        </a:lnSpc>
                        <a:spcBef>
                          <a:spcPts val="229"/>
                        </a:spcBef>
                      </a:pPr>
                      <a:r>
                        <a:rPr dirty="0" sz="900" spc="-80">
                          <a:solidFill>
                            <a:srgbClr val="005678"/>
                          </a:solidFill>
                          <a:latin typeface="Trebuchet MS"/>
                          <a:cs typeface="Trebuchet MS"/>
                        </a:rPr>
                        <a:t>Evolução</a:t>
                      </a:r>
                      <a:r>
                        <a:rPr dirty="0" sz="900" spc="-25">
                          <a:solidFill>
                            <a:srgbClr val="005678"/>
                          </a:solidFill>
                          <a:latin typeface="Trebuchet MS"/>
                          <a:cs typeface="Trebuchet MS"/>
                        </a:rPr>
                        <a:t> dos </a:t>
                      </a:r>
                      <a:r>
                        <a:rPr dirty="0" sz="900" spc="-155">
                          <a:solidFill>
                            <a:srgbClr val="005678"/>
                          </a:solidFill>
                          <a:latin typeface="Trebuchet MS"/>
                          <a:cs typeface="Trebuchet MS"/>
                        </a:rPr>
                        <a:t>indicadores</a:t>
                      </a:r>
                      <a:endParaRPr sz="900">
                        <a:latin typeface="Trebuchet MS"/>
                        <a:cs typeface="Trebuchet MS"/>
                      </a:endParaRPr>
                    </a:p>
                  </a:txBody>
                  <a:tcPr marL="0" marR="0" marB="0" marT="29209">
                    <a:lnL w="6350">
                      <a:solidFill>
                        <a:srgbClr val="005678"/>
                      </a:solidFill>
                      <a:prstDash val="solid"/>
                    </a:lnL>
                    <a:lnR w="6350">
                      <a:solidFill>
                        <a:srgbClr val="005678"/>
                      </a:solidFill>
                      <a:prstDash val="solid"/>
                    </a:lnR>
                    <a:lnT w="6350">
                      <a:solidFill>
                        <a:srgbClr val="005678"/>
                      </a:solidFill>
                      <a:prstDash val="solid"/>
                    </a:lnT>
                    <a:lnB w="6350">
                      <a:solidFill>
                        <a:srgbClr val="005678"/>
                      </a:solidFill>
                      <a:prstDash val="solid"/>
                    </a:lnB>
                    <a:solidFill>
                      <a:srgbClr val="99BBC9"/>
                    </a:solidFill>
                  </a:tcPr>
                </a:tc>
                <a:tc>
                  <a:txBody>
                    <a:bodyPr/>
                    <a:lstStyle/>
                    <a:p>
                      <a:pPr marL="121285" marR="113664" indent="15240">
                        <a:lnSpc>
                          <a:spcPct val="100000"/>
                        </a:lnSpc>
                        <a:spcBef>
                          <a:spcPts val="770"/>
                        </a:spcBef>
                      </a:pPr>
                      <a:r>
                        <a:rPr dirty="0" sz="900" spc="-110">
                          <a:solidFill>
                            <a:srgbClr val="005678"/>
                          </a:solidFill>
                          <a:latin typeface="Trebuchet MS"/>
                          <a:cs typeface="Trebuchet MS"/>
                        </a:rPr>
                        <a:t>Avaliação</a:t>
                      </a:r>
                      <a:r>
                        <a:rPr dirty="0" sz="900" spc="500">
                          <a:solidFill>
                            <a:srgbClr val="005678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900" spc="-90">
                          <a:solidFill>
                            <a:srgbClr val="005678"/>
                          </a:solidFill>
                          <a:latin typeface="Trebuchet MS"/>
                          <a:cs typeface="Trebuchet MS"/>
                        </a:rPr>
                        <a:t>das</a:t>
                      </a:r>
                      <a:r>
                        <a:rPr dirty="0" sz="900" spc="-105">
                          <a:solidFill>
                            <a:srgbClr val="005678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900" spc="-135">
                          <a:solidFill>
                            <a:srgbClr val="005678"/>
                          </a:solidFill>
                          <a:latin typeface="Trebuchet MS"/>
                          <a:cs typeface="Trebuchet MS"/>
                        </a:rPr>
                        <a:t>metas</a:t>
                      </a:r>
                      <a:endParaRPr sz="900">
                        <a:latin typeface="Trebuchet MS"/>
                        <a:cs typeface="Trebuchet MS"/>
                      </a:endParaRPr>
                    </a:p>
                  </a:txBody>
                  <a:tcPr marL="0" marR="0" marB="0" marT="97790">
                    <a:lnL w="6350">
                      <a:solidFill>
                        <a:srgbClr val="005678"/>
                      </a:solidFill>
                      <a:prstDash val="solid"/>
                    </a:lnL>
                    <a:lnR w="6350">
                      <a:solidFill>
                        <a:srgbClr val="005678"/>
                      </a:solidFill>
                      <a:prstDash val="solid"/>
                    </a:lnR>
                    <a:lnT w="6350">
                      <a:solidFill>
                        <a:srgbClr val="005678"/>
                      </a:solidFill>
                      <a:prstDash val="solid"/>
                    </a:lnT>
                    <a:lnB w="6350">
                      <a:solidFill>
                        <a:srgbClr val="005678"/>
                      </a:solidFill>
                      <a:prstDash val="solid"/>
                    </a:lnB>
                    <a:solidFill>
                      <a:srgbClr val="99BBC9"/>
                    </a:solidFill>
                  </a:tcPr>
                </a:tc>
              </a:tr>
              <a:tr h="471170">
                <a:tc rowSpan="2">
                  <a:txBody>
                    <a:bodyPr/>
                    <a:lstStyle/>
                    <a:p>
                      <a:pPr algn="just" marL="38735" marR="31115">
                        <a:lnSpc>
                          <a:spcPct val="100000"/>
                        </a:lnSpc>
                        <a:spcBef>
                          <a:spcPts val="465"/>
                        </a:spcBef>
                      </a:pPr>
                      <a:r>
                        <a:rPr dirty="0" sz="900" spc="-114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17.1</a:t>
                      </a:r>
                      <a:r>
                        <a:rPr dirty="0" sz="900" spc="-6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900" spc="-6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–</a:t>
                      </a:r>
                      <a:r>
                        <a:rPr dirty="0" sz="900" spc="-6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Fortalecer </a:t>
                      </a:r>
                      <a:r>
                        <a:rPr dirty="0" sz="900" spc="-9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a</a:t>
                      </a:r>
                      <a:r>
                        <a:rPr dirty="0" sz="900" spc="-6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mobilização </a:t>
                      </a:r>
                      <a:r>
                        <a:rPr dirty="0" sz="900" spc="-7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de</a:t>
                      </a:r>
                      <a:r>
                        <a:rPr dirty="0" sz="900" spc="-4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900" spc="-8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recursos</a:t>
                      </a:r>
                      <a:r>
                        <a:rPr dirty="0" sz="900" spc="-9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900" spc="-8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internos,</a:t>
                      </a:r>
                      <a:r>
                        <a:rPr dirty="0" sz="900" spc="-9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900" spc="-8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inclusive</a:t>
                      </a:r>
                      <a:r>
                        <a:rPr dirty="0" sz="900" spc="-9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900" spc="-9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por</a:t>
                      </a:r>
                      <a:r>
                        <a:rPr dirty="0" sz="900" spc="-9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900" spc="-10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meio</a:t>
                      </a:r>
                      <a:r>
                        <a:rPr dirty="0" sz="900" spc="-5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900" spc="-9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do </a:t>
                      </a:r>
                      <a:r>
                        <a:rPr dirty="0" sz="900" spc="-9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apoio</a:t>
                      </a:r>
                      <a:r>
                        <a:rPr dirty="0" sz="900" spc="-9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900" spc="-8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internacional</a:t>
                      </a:r>
                      <a:r>
                        <a:rPr dirty="0" sz="900" spc="-9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900" spc="-8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aos</a:t>
                      </a:r>
                      <a:r>
                        <a:rPr dirty="0" sz="900" spc="-9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900" spc="-8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países</a:t>
                      </a:r>
                      <a:r>
                        <a:rPr dirty="0" sz="900" spc="-9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900" spc="-13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em</a:t>
                      </a:r>
                      <a:r>
                        <a:rPr dirty="0" sz="900" spc="-7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900" spc="-6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desenvolvimento,</a:t>
                      </a:r>
                      <a:r>
                        <a:rPr dirty="0" sz="900" spc="-5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900" spc="-8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para</a:t>
                      </a:r>
                      <a:r>
                        <a:rPr dirty="0" sz="900" spc="-5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900" spc="-7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melhorar</a:t>
                      </a:r>
                      <a:r>
                        <a:rPr dirty="0" sz="900" spc="-5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900" spc="-8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a</a:t>
                      </a:r>
                      <a:r>
                        <a:rPr dirty="0" sz="900" spc="-5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900" spc="-10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capacidade</a:t>
                      </a:r>
                      <a:r>
                        <a:rPr dirty="0" sz="900" spc="-13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900" spc="-9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nacional</a:t>
                      </a:r>
                      <a:r>
                        <a:rPr dirty="0" sz="900" spc="-13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900" spc="-12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para</a:t>
                      </a:r>
                      <a:r>
                        <a:rPr dirty="0" sz="900" spc="-13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900" spc="-10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arrecadação</a:t>
                      </a:r>
                      <a:r>
                        <a:rPr dirty="0" sz="900" spc="-6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900" spc="-11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de</a:t>
                      </a:r>
                      <a:r>
                        <a:rPr dirty="0" sz="900" spc="-13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900" spc="-10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impostos</a:t>
                      </a:r>
                      <a:r>
                        <a:rPr dirty="0" sz="900" spc="-13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900" spc="-10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e</a:t>
                      </a:r>
                      <a:r>
                        <a:rPr dirty="0" sz="900" spc="-13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900" spc="-114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outras</a:t>
                      </a:r>
                      <a:r>
                        <a:rPr dirty="0" sz="900" spc="-13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900" spc="-9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receitas.</a:t>
                      </a:r>
                      <a:endParaRPr sz="900">
                        <a:latin typeface="Tahoma"/>
                        <a:cs typeface="Tahoma"/>
                      </a:endParaRPr>
                    </a:p>
                  </a:txBody>
                  <a:tcPr marL="0" marR="0" marB="0" marT="59055">
                    <a:lnL w="6350">
                      <a:solidFill>
                        <a:srgbClr val="005678"/>
                      </a:solidFill>
                      <a:prstDash val="solid"/>
                    </a:lnL>
                    <a:lnR w="3175">
                      <a:solidFill>
                        <a:srgbClr val="BFD5DD"/>
                      </a:solidFill>
                      <a:prstDash val="solid"/>
                    </a:lnR>
                    <a:lnT w="6350">
                      <a:solidFill>
                        <a:srgbClr val="005678"/>
                      </a:solidFill>
                      <a:prstDash val="solid"/>
                    </a:lnT>
                    <a:lnB w="3175">
                      <a:solidFill>
                        <a:srgbClr val="BFD5DD"/>
                      </a:solidFill>
                      <a:prstDash val="solid"/>
                    </a:lnB>
                    <a:solidFill>
                      <a:srgbClr val="E6EEF2"/>
                    </a:solidFill>
                  </a:tcPr>
                </a:tc>
                <a:tc>
                  <a:txBody>
                    <a:bodyPr/>
                    <a:lstStyle/>
                    <a:p>
                      <a:pPr algn="just" marL="38735" marR="31750">
                        <a:lnSpc>
                          <a:spcPct val="100000"/>
                        </a:lnSpc>
                        <a:spcBef>
                          <a:spcPts val="229"/>
                        </a:spcBef>
                      </a:pPr>
                      <a:r>
                        <a:rPr dirty="0" sz="900" spc="-13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17.1.1</a:t>
                      </a:r>
                      <a:r>
                        <a:rPr dirty="0" sz="900" spc="-10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900" spc="-9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–</a:t>
                      </a:r>
                      <a:r>
                        <a:rPr dirty="0" sz="900" spc="-10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900" spc="-114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Total</a:t>
                      </a:r>
                      <a:r>
                        <a:rPr dirty="0" sz="900" spc="-10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das </a:t>
                      </a:r>
                      <a:r>
                        <a:rPr dirty="0" sz="900" spc="-8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receitas</a:t>
                      </a:r>
                      <a:r>
                        <a:rPr dirty="0" sz="900" spc="-10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900" spc="-10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do</a:t>
                      </a:r>
                      <a:r>
                        <a:rPr dirty="0" sz="900" spc="-10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900" spc="-114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governo</a:t>
                      </a:r>
                      <a:r>
                        <a:rPr dirty="0" sz="900" spc="-6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900" spc="-13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em</a:t>
                      </a:r>
                      <a:r>
                        <a:rPr dirty="0" sz="900" spc="-9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900" spc="-10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percentagem</a:t>
                      </a:r>
                      <a:r>
                        <a:rPr dirty="0" sz="900" spc="-9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900" spc="-10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do</a:t>
                      </a:r>
                      <a:r>
                        <a:rPr dirty="0" sz="900" spc="-9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900" spc="-10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[produto</a:t>
                      </a:r>
                      <a:r>
                        <a:rPr dirty="0" sz="900" spc="-9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interno</a:t>
                      </a:r>
                      <a:r>
                        <a:rPr dirty="0" sz="900" spc="-5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900" spc="-114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bruto]</a:t>
                      </a:r>
                      <a:r>
                        <a:rPr dirty="0" sz="900" spc="-13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900" spc="-10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PIB,</a:t>
                      </a:r>
                      <a:r>
                        <a:rPr dirty="0" sz="900" spc="-13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900" spc="-10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por</a:t>
                      </a:r>
                      <a:r>
                        <a:rPr dirty="0" sz="900" spc="-13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900" spc="-10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fonte.</a:t>
                      </a:r>
                      <a:endParaRPr sz="900">
                        <a:latin typeface="Tahoma"/>
                        <a:cs typeface="Tahoma"/>
                      </a:endParaRPr>
                    </a:p>
                  </a:txBody>
                  <a:tcPr marL="0" marR="0" marB="0" marT="29209">
                    <a:lnL w="3175">
                      <a:solidFill>
                        <a:srgbClr val="BFD5DD"/>
                      </a:solidFill>
                      <a:prstDash val="solid"/>
                    </a:lnL>
                    <a:lnR w="3175">
                      <a:solidFill>
                        <a:srgbClr val="BFD5DD"/>
                      </a:solidFill>
                      <a:prstDash val="solid"/>
                    </a:lnR>
                    <a:lnT w="6350">
                      <a:solidFill>
                        <a:srgbClr val="005678"/>
                      </a:solidFill>
                      <a:prstDash val="solid"/>
                    </a:lnT>
                    <a:lnB w="3175">
                      <a:solidFill>
                        <a:srgbClr val="BFD5DD"/>
                      </a:solidFill>
                      <a:prstDash val="solid"/>
                    </a:lnB>
                    <a:solidFill>
                      <a:srgbClr val="E6EE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3175">
                      <a:solidFill>
                        <a:srgbClr val="BFD5DD"/>
                      </a:solidFill>
                      <a:prstDash val="solid"/>
                    </a:lnL>
                    <a:lnR w="3175">
                      <a:solidFill>
                        <a:srgbClr val="BFD5DD"/>
                      </a:solidFill>
                      <a:prstDash val="solid"/>
                    </a:lnR>
                    <a:lnT w="6350">
                      <a:solidFill>
                        <a:srgbClr val="005678"/>
                      </a:solidFill>
                      <a:prstDash val="solid"/>
                    </a:lnT>
                    <a:lnB w="3175">
                      <a:solidFill>
                        <a:srgbClr val="BFD5DD"/>
                      </a:solidFill>
                      <a:prstDash val="solid"/>
                    </a:lnB>
                    <a:solidFill>
                      <a:srgbClr val="E6EEF2"/>
                    </a:solidFill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3175">
                      <a:solidFill>
                        <a:srgbClr val="BFD5DD"/>
                      </a:solidFill>
                      <a:prstDash val="solid"/>
                    </a:lnL>
                    <a:lnR w="6350">
                      <a:solidFill>
                        <a:srgbClr val="005678"/>
                      </a:solidFill>
                      <a:prstDash val="solid"/>
                    </a:lnR>
                    <a:lnT w="6350">
                      <a:solidFill>
                        <a:srgbClr val="005678"/>
                      </a:solidFill>
                      <a:prstDash val="solid"/>
                    </a:lnT>
                    <a:lnB w="3175">
                      <a:solidFill>
                        <a:srgbClr val="BFD5DD"/>
                      </a:solidFill>
                      <a:prstDash val="solid"/>
                    </a:lnB>
                    <a:solidFill>
                      <a:srgbClr val="E6EEF2"/>
                    </a:solidFill>
                  </a:tcPr>
                </a:tc>
              </a:tr>
              <a:tr h="471170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59055">
                    <a:lnL w="6350">
                      <a:solidFill>
                        <a:srgbClr val="005678"/>
                      </a:solidFill>
                      <a:prstDash val="solid"/>
                    </a:lnL>
                    <a:lnR w="3175">
                      <a:solidFill>
                        <a:srgbClr val="BFD5DD"/>
                      </a:solidFill>
                      <a:prstDash val="solid"/>
                    </a:lnR>
                    <a:lnT w="6350">
                      <a:solidFill>
                        <a:srgbClr val="005678"/>
                      </a:solidFill>
                      <a:prstDash val="solid"/>
                    </a:lnT>
                    <a:lnB w="3175">
                      <a:solidFill>
                        <a:srgbClr val="BFD5DD"/>
                      </a:solidFill>
                      <a:prstDash val="solid"/>
                    </a:lnB>
                    <a:solidFill>
                      <a:srgbClr val="E6EEF2"/>
                    </a:solidFill>
                  </a:tcPr>
                </a:tc>
                <a:tc>
                  <a:txBody>
                    <a:bodyPr/>
                    <a:lstStyle/>
                    <a:p>
                      <a:pPr algn="just" marL="38735" marR="31115">
                        <a:lnSpc>
                          <a:spcPct val="100000"/>
                        </a:lnSpc>
                        <a:spcBef>
                          <a:spcPts val="229"/>
                        </a:spcBef>
                      </a:pPr>
                      <a:r>
                        <a:rPr dirty="0" sz="900" spc="-14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17.1.2</a:t>
                      </a:r>
                      <a:r>
                        <a:rPr dirty="0" sz="900" spc="-15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900" spc="-10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–</a:t>
                      </a:r>
                      <a:r>
                        <a:rPr dirty="0" sz="900" spc="-15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900" spc="-114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Percentagem</a:t>
                      </a:r>
                      <a:r>
                        <a:rPr dirty="0" sz="900" spc="-15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900" spc="-11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do</a:t>
                      </a:r>
                      <a:r>
                        <a:rPr dirty="0" sz="900" spc="-15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900" spc="-114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orçamento</a:t>
                      </a:r>
                      <a:r>
                        <a:rPr dirty="0" sz="900" spc="-15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900" spc="-14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d</a:t>
                      </a:r>
                      <a:r>
                        <a:rPr dirty="0" sz="900" spc="-14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o</a:t>
                      </a:r>
                      <a:r>
                        <a:rPr dirty="0" sz="900" spc="-6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900" spc="-15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governo</a:t>
                      </a:r>
                      <a:r>
                        <a:rPr dirty="0" sz="900" spc="-18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900" spc="-13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financiada</a:t>
                      </a:r>
                      <a:r>
                        <a:rPr dirty="0" sz="900" spc="-18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900" spc="-13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por</a:t>
                      </a:r>
                      <a:r>
                        <a:rPr dirty="0" sz="900" spc="-18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900" spc="-13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impostos</a:t>
                      </a:r>
                      <a:r>
                        <a:rPr dirty="0" sz="900" spc="-18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900" spc="-13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cobrados</a:t>
                      </a:r>
                      <a:r>
                        <a:rPr dirty="0" sz="900" spc="-7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900" spc="-114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internamente.</a:t>
                      </a:r>
                      <a:endParaRPr sz="900">
                        <a:latin typeface="Tahoma"/>
                        <a:cs typeface="Tahoma"/>
                      </a:endParaRPr>
                    </a:p>
                  </a:txBody>
                  <a:tcPr marL="0" marR="0" marB="0" marT="29209">
                    <a:lnL w="3175">
                      <a:solidFill>
                        <a:srgbClr val="BFD5DD"/>
                      </a:solidFill>
                      <a:prstDash val="solid"/>
                    </a:lnL>
                    <a:lnR w="3175">
                      <a:solidFill>
                        <a:srgbClr val="BFD5DD"/>
                      </a:solidFill>
                      <a:prstDash val="solid"/>
                    </a:lnR>
                    <a:lnT w="3175">
                      <a:solidFill>
                        <a:srgbClr val="BFD5DD"/>
                      </a:solidFill>
                      <a:prstDash val="solid"/>
                    </a:lnT>
                    <a:lnB w="3175">
                      <a:solidFill>
                        <a:srgbClr val="BFD5DD"/>
                      </a:solidFill>
                      <a:prstDash val="solid"/>
                    </a:lnB>
                    <a:solidFill>
                      <a:srgbClr val="E6EE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3175">
                      <a:solidFill>
                        <a:srgbClr val="BFD5DD"/>
                      </a:solidFill>
                      <a:prstDash val="solid"/>
                    </a:lnL>
                    <a:lnR w="3175">
                      <a:solidFill>
                        <a:srgbClr val="BFD5DD"/>
                      </a:solidFill>
                      <a:prstDash val="solid"/>
                    </a:lnR>
                    <a:lnT w="3175">
                      <a:solidFill>
                        <a:srgbClr val="BFD5DD"/>
                      </a:solidFill>
                      <a:prstDash val="solid"/>
                    </a:lnT>
                    <a:lnB w="3175">
                      <a:solidFill>
                        <a:srgbClr val="BFD5DD"/>
                      </a:solidFill>
                      <a:prstDash val="solid"/>
                    </a:lnB>
                    <a:solidFill>
                      <a:srgbClr val="E6EEF2"/>
                    </a:solidFill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3175">
                      <a:solidFill>
                        <a:srgbClr val="BFD5DD"/>
                      </a:solidFill>
                      <a:prstDash val="solid"/>
                    </a:lnL>
                    <a:lnR w="6350">
                      <a:solidFill>
                        <a:srgbClr val="005678"/>
                      </a:solidFill>
                      <a:prstDash val="solid"/>
                    </a:lnR>
                    <a:lnT w="6350">
                      <a:solidFill>
                        <a:srgbClr val="005678"/>
                      </a:solidFill>
                      <a:prstDash val="solid"/>
                    </a:lnT>
                    <a:lnB w="3175">
                      <a:solidFill>
                        <a:srgbClr val="BFD5DD"/>
                      </a:solidFill>
                      <a:prstDash val="solid"/>
                    </a:lnB>
                    <a:solidFill>
                      <a:srgbClr val="E6EEF2"/>
                    </a:solidFill>
                  </a:tcPr>
                </a:tc>
              </a:tr>
              <a:tr h="115633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algn="just" marL="38735" marR="3048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900" spc="-18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17.2</a:t>
                      </a:r>
                      <a:r>
                        <a:rPr dirty="0" sz="900" spc="-19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900" spc="-12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–</a:t>
                      </a:r>
                      <a:r>
                        <a:rPr dirty="0" sz="900" spc="-19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900" spc="-12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Países</a:t>
                      </a:r>
                      <a:r>
                        <a:rPr dirty="0" sz="900" spc="-19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900" spc="-14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desenvolvidos</a:t>
                      </a:r>
                      <a:r>
                        <a:rPr dirty="0" sz="900" spc="-19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900" spc="-15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implementarem</a:t>
                      </a:r>
                      <a:r>
                        <a:rPr dirty="0" sz="900" spc="-9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900" spc="-8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plenamente</a:t>
                      </a:r>
                      <a:r>
                        <a:rPr dirty="0" sz="900" spc="-7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900" spc="-6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os</a:t>
                      </a:r>
                      <a:r>
                        <a:rPr dirty="0" sz="900" spc="-7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900" spc="-7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seus</a:t>
                      </a:r>
                      <a:r>
                        <a:rPr dirty="0" sz="900" spc="-7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compromissos</a:t>
                      </a:r>
                      <a:r>
                        <a:rPr dirty="0" sz="900" spc="-4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900" spc="-114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em</a:t>
                      </a:r>
                      <a:r>
                        <a:rPr dirty="0" sz="900" spc="-7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900" spc="-9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matéria</a:t>
                      </a:r>
                      <a:r>
                        <a:rPr dirty="0" sz="900" spc="-7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900" spc="-8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de</a:t>
                      </a:r>
                      <a:r>
                        <a:rPr dirty="0" sz="900" spc="-7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900" spc="-6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assistência</a:t>
                      </a:r>
                      <a:r>
                        <a:rPr dirty="0" sz="900" spc="-7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900" spc="-6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oficial</a:t>
                      </a:r>
                      <a:r>
                        <a:rPr dirty="0" sz="900" spc="-7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900" spc="-8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ao</a:t>
                      </a:r>
                      <a:r>
                        <a:rPr dirty="0" sz="900" spc="-5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900" spc="-8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desenvolvimento,</a:t>
                      </a:r>
                      <a:r>
                        <a:rPr dirty="0" sz="900" spc="-7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900" spc="-7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inclusive</a:t>
                      </a:r>
                      <a:r>
                        <a:rPr dirty="0" sz="900" spc="-7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fornecer</a:t>
                      </a:r>
                      <a:r>
                        <a:rPr dirty="0" sz="900" spc="-8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900" spc="-15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0,7%</a:t>
                      </a:r>
                      <a:r>
                        <a:rPr dirty="0" sz="900" spc="-10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900" spc="-11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da</a:t>
                      </a:r>
                      <a:r>
                        <a:rPr dirty="0" sz="900" spc="-10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900" spc="-11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renda</a:t>
                      </a:r>
                      <a:r>
                        <a:rPr dirty="0" sz="900" spc="-10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900" spc="-9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nacional</a:t>
                      </a:r>
                      <a:r>
                        <a:rPr dirty="0" sz="900" spc="-10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900" spc="-114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bruta</a:t>
                      </a:r>
                      <a:r>
                        <a:rPr dirty="0" sz="900" spc="-10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900" spc="-14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em</a:t>
                      </a:r>
                      <a:r>
                        <a:rPr dirty="0" sz="900" spc="-10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900" spc="-13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AOD</a:t>
                      </a:r>
                      <a:r>
                        <a:rPr dirty="0" sz="900" spc="-7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900" spc="-10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aos</a:t>
                      </a:r>
                      <a:r>
                        <a:rPr dirty="0" sz="900" spc="-13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900" spc="-9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países</a:t>
                      </a:r>
                      <a:r>
                        <a:rPr dirty="0" sz="900" spc="-13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900" spc="-15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em</a:t>
                      </a:r>
                      <a:r>
                        <a:rPr dirty="0" sz="900" spc="-13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900" spc="-11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desenvolvimento.</a:t>
                      </a:r>
                      <a:endParaRPr sz="900">
                        <a:latin typeface="Tahoma"/>
                        <a:cs typeface="Tahoma"/>
                      </a:endParaRPr>
                    </a:p>
                  </a:txBody>
                  <a:tcPr marL="0" marR="0" marB="0" marT="34290">
                    <a:lnL w="6350">
                      <a:solidFill>
                        <a:srgbClr val="005678"/>
                      </a:solidFill>
                      <a:prstDash val="solid"/>
                    </a:lnL>
                    <a:lnR w="3175">
                      <a:solidFill>
                        <a:srgbClr val="BFD5DD"/>
                      </a:solidFill>
                      <a:prstDash val="solid"/>
                    </a:lnR>
                    <a:lnT w="3175">
                      <a:solidFill>
                        <a:srgbClr val="BFD5DD"/>
                      </a:solidFill>
                      <a:prstDash val="solid"/>
                    </a:lnT>
                    <a:lnB w="3175">
                      <a:solidFill>
                        <a:srgbClr val="BFD5DD"/>
                      </a:solidFill>
                      <a:prstDash val="solid"/>
                    </a:lnB>
                    <a:solidFill>
                      <a:srgbClr val="E6EEF2"/>
                    </a:solidFill>
                  </a:tcPr>
                </a:tc>
                <a:tc>
                  <a:txBody>
                    <a:bodyPr/>
                    <a:lstStyle/>
                    <a:p>
                      <a:pPr algn="just" marL="38735" marR="30480">
                        <a:lnSpc>
                          <a:spcPct val="100000"/>
                        </a:lnSpc>
                        <a:spcBef>
                          <a:spcPts val="229"/>
                        </a:spcBef>
                      </a:pPr>
                      <a:r>
                        <a:rPr dirty="0" sz="900" spc="-18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17.2.1</a:t>
                      </a:r>
                      <a:r>
                        <a:rPr dirty="0" sz="900" spc="-21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900" spc="-13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–</a:t>
                      </a:r>
                      <a:r>
                        <a:rPr dirty="0" sz="900" spc="-21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900" spc="-14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Assistência</a:t>
                      </a:r>
                      <a:r>
                        <a:rPr dirty="0" sz="900" spc="-21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900" spc="-12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oficial</a:t>
                      </a:r>
                      <a:r>
                        <a:rPr dirty="0" sz="900" spc="-21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900" spc="-15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ao</a:t>
                      </a:r>
                      <a:r>
                        <a:rPr dirty="0" sz="900" spc="-21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900" spc="-16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desenvolvimento</a:t>
                      </a:r>
                      <a:r>
                        <a:rPr dirty="0" sz="900" spc="-8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900" spc="-8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líquida,</a:t>
                      </a:r>
                      <a:r>
                        <a:rPr dirty="0" sz="900" spc="-8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total </a:t>
                      </a:r>
                      <a:r>
                        <a:rPr dirty="0" sz="900" spc="-9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e</a:t>
                      </a:r>
                      <a:r>
                        <a:rPr dirty="0" sz="900" spc="-8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900" spc="-10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para</a:t>
                      </a:r>
                      <a:r>
                        <a:rPr dirty="0" sz="900" spc="-8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900" spc="-8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os</a:t>
                      </a:r>
                      <a:r>
                        <a:rPr dirty="0" sz="900" spc="-8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900" spc="-8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países</a:t>
                      </a:r>
                      <a:r>
                        <a:rPr dirty="0" sz="900" spc="-8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900" spc="-10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menos</a:t>
                      </a:r>
                      <a:r>
                        <a:rPr dirty="0" sz="900" spc="-5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900" spc="-7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desenvolvidos, </a:t>
                      </a:r>
                      <a:r>
                        <a:rPr dirty="0" sz="900" spc="-8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como</a:t>
                      </a:r>
                      <a:r>
                        <a:rPr dirty="0" sz="900" spc="-7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proporção </a:t>
                      </a:r>
                      <a:r>
                        <a:rPr dirty="0" sz="900" spc="-8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do</a:t>
                      </a:r>
                      <a:r>
                        <a:rPr dirty="0" sz="900" spc="-5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900" spc="-7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Rendimento</a:t>
                      </a:r>
                      <a:r>
                        <a:rPr dirty="0" sz="900" spc="-6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900" spc="-6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Nacional</a:t>
                      </a:r>
                      <a:r>
                        <a:rPr dirty="0" sz="900" spc="-6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900" spc="-7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Bruto</a:t>
                      </a:r>
                      <a:r>
                        <a:rPr dirty="0" sz="900" spc="-6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900" spc="-7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(RNB)</a:t>
                      </a:r>
                      <a:r>
                        <a:rPr dirty="0" sz="900" spc="-9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900" spc="-6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dos </a:t>
                      </a:r>
                      <a:r>
                        <a:rPr dirty="0" sz="900" spc="-6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doadores</a:t>
                      </a:r>
                      <a:r>
                        <a:rPr dirty="0" sz="900" spc="-6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900" spc="-7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do</a:t>
                      </a:r>
                      <a:r>
                        <a:rPr dirty="0" sz="900" spc="-6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900" spc="-6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Comitê</a:t>
                      </a:r>
                      <a:r>
                        <a:rPr dirty="0" sz="900" spc="-6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900" spc="-7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de</a:t>
                      </a:r>
                      <a:r>
                        <a:rPr dirty="0" sz="900" spc="-6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900" spc="-8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Ajuda</a:t>
                      </a:r>
                      <a:r>
                        <a:rPr dirty="0" sz="900" spc="-5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900" spc="-9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ao</a:t>
                      </a:r>
                      <a:r>
                        <a:rPr dirty="0" sz="900" spc="-9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900" spc="-10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Desenvolvimento</a:t>
                      </a:r>
                      <a:r>
                        <a:rPr dirty="0" sz="900" spc="-9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900" spc="-10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da</a:t>
                      </a:r>
                      <a:r>
                        <a:rPr dirty="0" sz="900" spc="-9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Organização</a:t>
                      </a:r>
                      <a:r>
                        <a:rPr dirty="0" sz="900" spc="-5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900" spc="-12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para</a:t>
                      </a:r>
                      <a:r>
                        <a:rPr dirty="0" sz="900" spc="-12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900" spc="-114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a</a:t>
                      </a:r>
                      <a:r>
                        <a:rPr dirty="0" sz="900" spc="-12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900" spc="-10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Cooperação</a:t>
                      </a:r>
                      <a:r>
                        <a:rPr dirty="0" sz="900" spc="-12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900" spc="-10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e</a:t>
                      </a:r>
                      <a:r>
                        <a:rPr dirty="0" sz="900" spc="-12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900" spc="-114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Desenvolvimento</a:t>
                      </a:r>
                      <a:r>
                        <a:rPr dirty="0" sz="900" spc="-7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900" spc="-10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Econômico</a:t>
                      </a:r>
                      <a:r>
                        <a:rPr dirty="0" sz="900" spc="-13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900" spc="-11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(OCDE).</a:t>
                      </a:r>
                      <a:endParaRPr sz="900">
                        <a:latin typeface="Tahoma"/>
                        <a:cs typeface="Tahoma"/>
                      </a:endParaRPr>
                    </a:p>
                  </a:txBody>
                  <a:tcPr marL="0" marR="0" marB="0" marT="29209">
                    <a:lnL w="3175">
                      <a:solidFill>
                        <a:srgbClr val="BFD5DD"/>
                      </a:solidFill>
                      <a:prstDash val="solid"/>
                    </a:lnL>
                    <a:lnR w="3175">
                      <a:solidFill>
                        <a:srgbClr val="BFD5DD"/>
                      </a:solidFill>
                      <a:prstDash val="solid"/>
                    </a:lnR>
                    <a:lnT w="3175">
                      <a:solidFill>
                        <a:srgbClr val="BFD5DD"/>
                      </a:solidFill>
                      <a:prstDash val="solid"/>
                    </a:lnT>
                    <a:lnB w="3175">
                      <a:solidFill>
                        <a:srgbClr val="BFD5DD"/>
                      </a:solidFill>
                      <a:prstDash val="solid"/>
                    </a:lnB>
                    <a:solidFill>
                      <a:srgbClr val="E6EE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3175">
                      <a:solidFill>
                        <a:srgbClr val="BFD5DD"/>
                      </a:solidFill>
                      <a:prstDash val="solid"/>
                    </a:lnL>
                    <a:lnR w="3175">
                      <a:solidFill>
                        <a:srgbClr val="BFD5DD"/>
                      </a:solidFill>
                      <a:prstDash val="solid"/>
                    </a:lnR>
                    <a:lnT w="3175">
                      <a:solidFill>
                        <a:srgbClr val="BFD5DD"/>
                      </a:solidFill>
                      <a:prstDash val="solid"/>
                    </a:lnT>
                    <a:lnB w="3175">
                      <a:solidFill>
                        <a:srgbClr val="BFD5DD"/>
                      </a:solidFill>
                      <a:prstDash val="solid"/>
                    </a:lnB>
                    <a:solidFill>
                      <a:srgbClr val="E6EE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3175">
                      <a:solidFill>
                        <a:srgbClr val="BFD5DD"/>
                      </a:solidFill>
                      <a:prstDash val="solid"/>
                    </a:lnL>
                    <a:lnR w="6350">
                      <a:solidFill>
                        <a:srgbClr val="005678"/>
                      </a:solidFill>
                      <a:prstDash val="solid"/>
                    </a:lnR>
                    <a:lnT w="3175">
                      <a:solidFill>
                        <a:srgbClr val="BFD5DD"/>
                      </a:solidFill>
                      <a:prstDash val="solid"/>
                    </a:lnT>
                    <a:lnB w="3175">
                      <a:solidFill>
                        <a:srgbClr val="BFD5DD"/>
                      </a:solidFill>
                      <a:prstDash val="solid"/>
                    </a:lnB>
                    <a:solidFill>
                      <a:srgbClr val="E6EEF2"/>
                    </a:solidFill>
                  </a:tcPr>
                </a:tc>
              </a:tr>
              <a:tr h="570865"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05"/>
                        </a:spcBef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algn="just" marL="38735" marR="31115">
                        <a:lnSpc>
                          <a:spcPct val="100000"/>
                        </a:lnSpc>
                      </a:pPr>
                      <a:r>
                        <a:rPr dirty="0" sz="900" spc="-19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17.3</a:t>
                      </a:r>
                      <a:r>
                        <a:rPr dirty="0" sz="900" spc="-21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900" spc="-13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–</a:t>
                      </a:r>
                      <a:r>
                        <a:rPr dirty="0" sz="900" spc="-21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900" spc="-14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Mobilizar</a:t>
                      </a:r>
                      <a:r>
                        <a:rPr dirty="0" sz="900" spc="-21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900" spc="-14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recursos</a:t>
                      </a:r>
                      <a:r>
                        <a:rPr dirty="0" sz="900" spc="-21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900" spc="-14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financeiros</a:t>
                      </a:r>
                      <a:r>
                        <a:rPr dirty="0" sz="900" spc="-21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900" spc="-14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adicionais</a:t>
                      </a:r>
                      <a:r>
                        <a:rPr dirty="0" sz="900" spc="-8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900" spc="-12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para</a:t>
                      </a:r>
                      <a:r>
                        <a:rPr dirty="0" sz="900" spc="-10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900" spc="-8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os</a:t>
                      </a:r>
                      <a:r>
                        <a:rPr dirty="0" sz="900" spc="-10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900" spc="-9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países</a:t>
                      </a:r>
                      <a:r>
                        <a:rPr dirty="0" sz="900" spc="-10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900" spc="-14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em</a:t>
                      </a:r>
                      <a:r>
                        <a:rPr dirty="0" sz="900" spc="-10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900" spc="-10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desenvolvimento,</a:t>
                      </a:r>
                      <a:r>
                        <a:rPr dirty="0" sz="900" spc="-10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900" spc="-11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a</a:t>
                      </a:r>
                      <a:r>
                        <a:rPr dirty="0" sz="900" spc="-7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900" spc="-10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partir</a:t>
                      </a:r>
                      <a:r>
                        <a:rPr dirty="0" sz="900" spc="-13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900" spc="-11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de</a:t>
                      </a:r>
                      <a:r>
                        <a:rPr dirty="0" sz="900" spc="-13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900" spc="-10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múltiplas</a:t>
                      </a:r>
                      <a:r>
                        <a:rPr dirty="0" sz="900" spc="-13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900" spc="-10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fontes.</a:t>
                      </a:r>
                      <a:endParaRPr sz="900">
                        <a:latin typeface="Tahoma"/>
                        <a:cs typeface="Tahoma"/>
                      </a:endParaRPr>
                    </a:p>
                  </a:txBody>
                  <a:tcPr marL="0" marR="0" marB="0" marT="0">
                    <a:lnL w="6350">
                      <a:solidFill>
                        <a:srgbClr val="005678"/>
                      </a:solidFill>
                      <a:prstDash val="solid"/>
                    </a:lnL>
                    <a:lnR w="3175">
                      <a:solidFill>
                        <a:srgbClr val="BFD5DD"/>
                      </a:solidFill>
                      <a:prstDash val="solid"/>
                    </a:lnR>
                    <a:lnT w="3175">
                      <a:solidFill>
                        <a:srgbClr val="BFD5DD"/>
                      </a:solidFill>
                      <a:prstDash val="solid"/>
                    </a:lnT>
                    <a:lnB w="3175">
                      <a:solidFill>
                        <a:srgbClr val="BFD5DD"/>
                      </a:solidFill>
                      <a:prstDash val="solid"/>
                    </a:lnB>
                    <a:solidFill>
                      <a:srgbClr val="E6EEF2"/>
                    </a:solidFill>
                  </a:tcPr>
                </a:tc>
                <a:tc>
                  <a:txBody>
                    <a:bodyPr/>
                    <a:lstStyle/>
                    <a:p>
                      <a:pPr algn="just" marL="38735" marR="30480">
                        <a:lnSpc>
                          <a:spcPct val="100000"/>
                        </a:lnSpc>
                        <a:spcBef>
                          <a:spcPts val="620"/>
                        </a:spcBef>
                      </a:pPr>
                      <a:r>
                        <a:rPr dirty="0" sz="900" spc="-14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17.3.1</a:t>
                      </a:r>
                      <a:r>
                        <a:rPr dirty="0" sz="900" spc="-16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900" spc="-10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–</a:t>
                      </a:r>
                      <a:r>
                        <a:rPr dirty="0" sz="900" spc="-16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900" spc="-10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Recursos</a:t>
                      </a:r>
                      <a:r>
                        <a:rPr dirty="0" sz="900" spc="-16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900" spc="-10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financeiros</a:t>
                      </a:r>
                      <a:r>
                        <a:rPr dirty="0" sz="900" spc="-16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900" spc="-9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adicionais</a:t>
                      </a:r>
                      <a:r>
                        <a:rPr dirty="0" sz="900" spc="-6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900" spc="-14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mobilizados</a:t>
                      </a:r>
                      <a:r>
                        <a:rPr dirty="0" sz="900" spc="-20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900" spc="-16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para</a:t>
                      </a:r>
                      <a:r>
                        <a:rPr dirty="0" sz="900" spc="-20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900" spc="-13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países</a:t>
                      </a:r>
                      <a:r>
                        <a:rPr dirty="0" sz="900" spc="-20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900" spc="-19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em</a:t>
                      </a:r>
                      <a:r>
                        <a:rPr dirty="0" sz="900" spc="-20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900" spc="-16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desenvolvimento</a:t>
                      </a:r>
                      <a:r>
                        <a:rPr dirty="0" sz="900" spc="-8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900" spc="-11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de</a:t>
                      </a:r>
                      <a:r>
                        <a:rPr dirty="0" sz="900" spc="-13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900" spc="-10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múltiplas</a:t>
                      </a:r>
                      <a:r>
                        <a:rPr dirty="0" sz="900" spc="-13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900" spc="-10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fontes.</a:t>
                      </a:r>
                      <a:endParaRPr sz="900">
                        <a:latin typeface="Tahoma"/>
                        <a:cs typeface="Tahoma"/>
                      </a:endParaRPr>
                    </a:p>
                  </a:txBody>
                  <a:tcPr marL="0" marR="0" marB="0" marT="78740">
                    <a:lnL w="3175">
                      <a:solidFill>
                        <a:srgbClr val="BFD5DD"/>
                      </a:solidFill>
                      <a:prstDash val="solid"/>
                    </a:lnL>
                    <a:lnR w="3175">
                      <a:solidFill>
                        <a:srgbClr val="BFD5DD"/>
                      </a:solidFill>
                      <a:prstDash val="solid"/>
                    </a:lnR>
                    <a:lnT w="3175">
                      <a:solidFill>
                        <a:srgbClr val="BFD5DD"/>
                      </a:solidFill>
                      <a:prstDash val="solid"/>
                    </a:lnT>
                    <a:lnB w="3175">
                      <a:solidFill>
                        <a:srgbClr val="BFD5DD"/>
                      </a:solidFill>
                      <a:prstDash val="solid"/>
                    </a:lnB>
                    <a:solidFill>
                      <a:srgbClr val="E6EE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3175">
                      <a:solidFill>
                        <a:srgbClr val="BFD5DD"/>
                      </a:solidFill>
                      <a:prstDash val="solid"/>
                    </a:lnL>
                    <a:lnR w="3175">
                      <a:solidFill>
                        <a:srgbClr val="BFD5DD"/>
                      </a:solidFill>
                      <a:prstDash val="solid"/>
                    </a:lnR>
                    <a:lnT w="3175">
                      <a:solidFill>
                        <a:srgbClr val="BFD5DD"/>
                      </a:solidFill>
                      <a:prstDash val="solid"/>
                    </a:lnT>
                    <a:lnB w="3175">
                      <a:solidFill>
                        <a:srgbClr val="BFD5DD"/>
                      </a:solidFill>
                      <a:prstDash val="solid"/>
                    </a:lnB>
                    <a:solidFill>
                      <a:srgbClr val="E6EEF2"/>
                    </a:solidFill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3175">
                      <a:solidFill>
                        <a:srgbClr val="BFD5DD"/>
                      </a:solidFill>
                      <a:prstDash val="solid"/>
                    </a:lnL>
                    <a:lnR w="6350">
                      <a:solidFill>
                        <a:srgbClr val="005678"/>
                      </a:solidFill>
                      <a:prstDash val="solid"/>
                    </a:lnR>
                    <a:lnT w="3175">
                      <a:solidFill>
                        <a:srgbClr val="BFD5DD"/>
                      </a:solidFill>
                      <a:prstDash val="solid"/>
                    </a:lnT>
                    <a:lnB w="3175">
                      <a:solidFill>
                        <a:srgbClr val="BFD5DD"/>
                      </a:solidFill>
                      <a:prstDash val="solid"/>
                    </a:lnB>
                    <a:solidFill>
                      <a:srgbClr val="E6EEF2"/>
                    </a:solidFill>
                  </a:tcPr>
                </a:tc>
              </a:tr>
              <a:tr h="471170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5678"/>
                      </a:solidFill>
                      <a:prstDash val="solid"/>
                    </a:lnL>
                    <a:lnR w="3175">
                      <a:solidFill>
                        <a:srgbClr val="BFD5DD"/>
                      </a:solidFill>
                      <a:prstDash val="solid"/>
                    </a:lnR>
                    <a:lnT w="3175">
                      <a:solidFill>
                        <a:srgbClr val="BFD5DD"/>
                      </a:solidFill>
                      <a:prstDash val="solid"/>
                    </a:lnT>
                    <a:lnB w="3175">
                      <a:solidFill>
                        <a:srgbClr val="BFD5DD"/>
                      </a:solidFill>
                      <a:prstDash val="solid"/>
                    </a:lnB>
                    <a:solidFill>
                      <a:srgbClr val="E6EEF2"/>
                    </a:solidFill>
                  </a:tcPr>
                </a:tc>
                <a:tc>
                  <a:txBody>
                    <a:bodyPr/>
                    <a:lstStyle/>
                    <a:p>
                      <a:pPr algn="just" marL="38735" marR="32384">
                        <a:lnSpc>
                          <a:spcPct val="100000"/>
                        </a:lnSpc>
                        <a:spcBef>
                          <a:spcPts val="229"/>
                        </a:spcBef>
                      </a:pPr>
                      <a:r>
                        <a:rPr dirty="0" sz="900" spc="-15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17.3.2</a:t>
                      </a:r>
                      <a:r>
                        <a:rPr dirty="0" sz="900" spc="-17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900" spc="-11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–</a:t>
                      </a:r>
                      <a:r>
                        <a:rPr dirty="0" sz="900" spc="-17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900" spc="-14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Volume</a:t>
                      </a:r>
                      <a:r>
                        <a:rPr dirty="0" sz="900" spc="-17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900" spc="-12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de</a:t>
                      </a:r>
                      <a:r>
                        <a:rPr dirty="0" sz="900" spc="-17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900" spc="-13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remessas</a:t>
                      </a:r>
                      <a:r>
                        <a:rPr dirty="0" sz="900" spc="-17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900" spc="-16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(em</a:t>
                      </a:r>
                      <a:r>
                        <a:rPr dirty="0" sz="900" spc="-17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900" spc="-114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dólares</a:t>
                      </a:r>
                      <a:r>
                        <a:rPr dirty="0" sz="900" spc="-6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900" spc="-9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dos</a:t>
                      </a:r>
                      <a:r>
                        <a:rPr dirty="0" sz="900" spc="-10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Estados </a:t>
                      </a:r>
                      <a:r>
                        <a:rPr dirty="0" sz="900" spc="-10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Unidos)</a:t>
                      </a:r>
                      <a:r>
                        <a:rPr dirty="0" sz="900" spc="-10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900" spc="-11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como</a:t>
                      </a:r>
                      <a:r>
                        <a:rPr dirty="0" sz="900" spc="-10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proporção</a:t>
                      </a:r>
                      <a:r>
                        <a:rPr dirty="0" sz="900" spc="-6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900" spc="-11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do</a:t>
                      </a:r>
                      <a:r>
                        <a:rPr dirty="0" sz="900" spc="-13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900" spc="-11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PIB</a:t>
                      </a:r>
                      <a:r>
                        <a:rPr dirty="0" sz="900" spc="-13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900" spc="-10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total.</a:t>
                      </a:r>
                      <a:endParaRPr sz="900">
                        <a:latin typeface="Tahoma"/>
                        <a:cs typeface="Tahoma"/>
                      </a:endParaRPr>
                    </a:p>
                  </a:txBody>
                  <a:tcPr marL="0" marR="0" marB="0" marT="29209">
                    <a:lnL w="3175">
                      <a:solidFill>
                        <a:srgbClr val="BFD5DD"/>
                      </a:solidFill>
                      <a:prstDash val="solid"/>
                    </a:lnL>
                    <a:lnR w="3175">
                      <a:solidFill>
                        <a:srgbClr val="BFD5DD"/>
                      </a:solidFill>
                      <a:prstDash val="solid"/>
                    </a:lnR>
                    <a:lnT w="3175">
                      <a:solidFill>
                        <a:srgbClr val="BFD5DD"/>
                      </a:solidFill>
                      <a:prstDash val="solid"/>
                    </a:lnT>
                    <a:lnB w="3175">
                      <a:solidFill>
                        <a:srgbClr val="BFD5DD"/>
                      </a:solidFill>
                      <a:prstDash val="solid"/>
                    </a:lnB>
                    <a:solidFill>
                      <a:srgbClr val="E6EE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3175">
                      <a:solidFill>
                        <a:srgbClr val="BFD5DD"/>
                      </a:solidFill>
                      <a:prstDash val="solid"/>
                    </a:lnL>
                    <a:lnR w="3175">
                      <a:solidFill>
                        <a:srgbClr val="BFD5DD"/>
                      </a:solidFill>
                      <a:prstDash val="solid"/>
                    </a:lnR>
                    <a:lnT w="3175">
                      <a:solidFill>
                        <a:srgbClr val="BFD5DD"/>
                      </a:solidFill>
                      <a:prstDash val="solid"/>
                    </a:lnT>
                    <a:lnB w="3175">
                      <a:solidFill>
                        <a:srgbClr val="BFD5DD"/>
                      </a:solidFill>
                      <a:prstDash val="solid"/>
                    </a:lnB>
                    <a:solidFill>
                      <a:srgbClr val="E6EEF2"/>
                    </a:solidFill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3175">
                      <a:solidFill>
                        <a:srgbClr val="BFD5DD"/>
                      </a:solidFill>
                      <a:prstDash val="solid"/>
                    </a:lnL>
                    <a:lnR w="6350">
                      <a:solidFill>
                        <a:srgbClr val="005678"/>
                      </a:solidFill>
                      <a:prstDash val="solid"/>
                    </a:lnR>
                    <a:lnT w="3175">
                      <a:solidFill>
                        <a:srgbClr val="BFD5DD"/>
                      </a:solidFill>
                      <a:prstDash val="solid"/>
                    </a:lnT>
                    <a:lnB w="3175">
                      <a:solidFill>
                        <a:srgbClr val="BFD5DD"/>
                      </a:solidFill>
                      <a:prstDash val="solid"/>
                    </a:lnB>
                    <a:solidFill>
                      <a:srgbClr val="E6EEF2"/>
                    </a:solidFill>
                  </a:tcPr>
                </a:tc>
              </a:tr>
              <a:tr h="1293495">
                <a:tc>
                  <a:txBody>
                    <a:bodyPr/>
                    <a:lstStyle/>
                    <a:p>
                      <a:pPr algn="just" marL="38735" marR="30480">
                        <a:lnSpc>
                          <a:spcPct val="100000"/>
                        </a:lnSpc>
                        <a:spcBef>
                          <a:spcPts val="229"/>
                        </a:spcBef>
                      </a:pPr>
                      <a:r>
                        <a:rPr dirty="0" sz="900" spc="-18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17.4</a:t>
                      </a:r>
                      <a:r>
                        <a:rPr dirty="0" sz="900" spc="-19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900" spc="-12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–</a:t>
                      </a:r>
                      <a:r>
                        <a:rPr dirty="0" sz="900" spc="-19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900" spc="-15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Ajudar</a:t>
                      </a:r>
                      <a:r>
                        <a:rPr dirty="0" sz="900" spc="-19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900" spc="-12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os</a:t>
                      </a:r>
                      <a:r>
                        <a:rPr dirty="0" sz="900" spc="-19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900" spc="-12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países</a:t>
                      </a:r>
                      <a:r>
                        <a:rPr dirty="0" sz="900" spc="-19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900" spc="-18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em</a:t>
                      </a:r>
                      <a:r>
                        <a:rPr dirty="0" sz="900" spc="-19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900" spc="-14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desenvolvimento</a:t>
                      </a:r>
                      <a:r>
                        <a:rPr dirty="0" sz="900" spc="-7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900" spc="-114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a</a:t>
                      </a:r>
                      <a:r>
                        <a:rPr dirty="0" sz="900" spc="-11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900" spc="-9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alcançar</a:t>
                      </a:r>
                      <a:r>
                        <a:rPr dirty="0" sz="900" spc="-11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900" spc="-114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a</a:t>
                      </a:r>
                      <a:r>
                        <a:rPr dirty="0" sz="900" spc="-11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900" spc="-10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sustentabilidade</a:t>
                      </a:r>
                      <a:r>
                        <a:rPr dirty="0" sz="900" spc="-11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900" spc="-114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da</a:t>
                      </a:r>
                      <a:r>
                        <a:rPr dirty="0" sz="900" spc="-11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900" spc="-10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dívida</a:t>
                      </a:r>
                      <a:r>
                        <a:rPr dirty="0" sz="900" spc="-7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900" spc="-9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de</a:t>
                      </a:r>
                      <a:r>
                        <a:rPr dirty="0" sz="900" spc="-8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longo </a:t>
                      </a:r>
                      <a:r>
                        <a:rPr dirty="0" sz="900" spc="-9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prazo</a:t>
                      </a:r>
                      <a:r>
                        <a:rPr dirty="0" sz="900" spc="-8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900" spc="-9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por</a:t>
                      </a:r>
                      <a:r>
                        <a:rPr dirty="0" sz="900" spc="-8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900" spc="-10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meio</a:t>
                      </a:r>
                      <a:r>
                        <a:rPr dirty="0" sz="900" spc="-8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900" spc="-9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de</a:t>
                      </a:r>
                      <a:r>
                        <a:rPr dirty="0" sz="900" spc="-8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900" spc="-7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políticas</a:t>
                      </a:r>
                      <a:r>
                        <a:rPr dirty="0" sz="900" spc="-5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900" spc="-10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coordenadas </a:t>
                      </a:r>
                      <a:r>
                        <a:rPr dirty="0" sz="900" spc="-10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destinadas</a:t>
                      </a:r>
                      <a:r>
                        <a:rPr dirty="0" sz="900" spc="-10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900" spc="-114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a</a:t>
                      </a:r>
                      <a:r>
                        <a:rPr dirty="0" sz="900" spc="-10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900" spc="-12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promover</a:t>
                      </a:r>
                      <a:r>
                        <a:rPr dirty="0" sz="900" spc="-10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o</a:t>
                      </a:r>
                      <a:r>
                        <a:rPr dirty="0" sz="900" spc="-6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900" spc="-14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financiamento,</a:t>
                      </a:r>
                      <a:r>
                        <a:rPr dirty="0" sz="900" spc="-19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900" spc="-14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a</a:t>
                      </a:r>
                      <a:r>
                        <a:rPr dirty="0" sz="900" spc="-19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900" spc="-14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redução</a:t>
                      </a:r>
                      <a:r>
                        <a:rPr dirty="0" sz="900" spc="-19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900" spc="-12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e</a:t>
                      </a:r>
                      <a:r>
                        <a:rPr dirty="0" sz="900" spc="-19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900" spc="-14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a</a:t>
                      </a:r>
                      <a:r>
                        <a:rPr dirty="0" sz="900" spc="-19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900" spc="-14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reestruturação</a:t>
                      </a:r>
                      <a:r>
                        <a:rPr dirty="0" sz="900" spc="-7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900" spc="-114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da</a:t>
                      </a:r>
                      <a:r>
                        <a:rPr dirty="0" sz="900" spc="-15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900" spc="-10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dívida,</a:t>
                      </a:r>
                      <a:r>
                        <a:rPr dirty="0" sz="900" spc="-15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900" spc="-114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conforme</a:t>
                      </a:r>
                      <a:r>
                        <a:rPr dirty="0" sz="900" spc="-15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900" spc="-10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apropriado,</a:t>
                      </a:r>
                      <a:r>
                        <a:rPr dirty="0" sz="900" spc="-15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900" spc="-10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e</a:t>
                      </a:r>
                      <a:r>
                        <a:rPr dirty="0" sz="900" spc="-15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900" spc="-114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tratar</a:t>
                      </a:r>
                      <a:r>
                        <a:rPr dirty="0" sz="900" spc="-8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900" spc="-9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da</a:t>
                      </a:r>
                      <a:r>
                        <a:rPr dirty="0" sz="900" spc="-8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dívida </a:t>
                      </a:r>
                      <a:r>
                        <a:rPr dirty="0" sz="900" spc="-9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externa</a:t>
                      </a:r>
                      <a:r>
                        <a:rPr dirty="0" sz="900" spc="-8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900" spc="-7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dos</a:t>
                      </a:r>
                      <a:r>
                        <a:rPr dirty="0" sz="900" spc="-8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900" spc="-7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países</a:t>
                      </a:r>
                      <a:r>
                        <a:rPr dirty="0" sz="900" spc="-8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pobres</a:t>
                      </a:r>
                      <a:r>
                        <a:rPr dirty="0" sz="900" spc="-5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900" spc="-10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altamente</a:t>
                      </a:r>
                      <a:r>
                        <a:rPr dirty="0" sz="900" spc="-9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endividados </a:t>
                      </a:r>
                      <a:r>
                        <a:rPr dirty="0" sz="900" spc="-10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para</a:t>
                      </a:r>
                      <a:r>
                        <a:rPr dirty="0" sz="900" spc="-9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reduzir o</a:t>
                      </a:r>
                      <a:r>
                        <a:rPr dirty="0" sz="900" spc="-5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900" spc="-11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superendividamento.</a:t>
                      </a:r>
                      <a:endParaRPr sz="900">
                        <a:latin typeface="Tahoma"/>
                        <a:cs typeface="Tahoma"/>
                      </a:endParaRPr>
                    </a:p>
                  </a:txBody>
                  <a:tcPr marL="0" marR="0" marB="0" marT="29209">
                    <a:lnL w="6350">
                      <a:solidFill>
                        <a:srgbClr val="005678"/>
                      </a:solidFill>
                      <a:prstDash val="solid"/>
                    </a:lnL>
                    <a:lnR w="3175">
                      <a:solidFill>
                        <a:srgbClr val="BFD5DD"/>
                      </a:solidFill>
                      <a:prstDash val="solid"/>
                    </a:lnR>
                    <a:lnT w="3175">
                      <a:solidFill>
                        <a:srgbClr val="BFD5DD"/>
                      </a:solidFill>
                      <a:prstDash val="solid"/>
                    </a:lnT>
                    <a:lnB w="3175">
                      <a:solidFill>
                        <a:srgbClr val="BFD5DD"/>
                      </a:solidFill>
                      <a:prstDash val="solid"/>
                    </a:lnB>
                    <a:solidFill>
                      <a:srgbClr val="E6EE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900"/>
                        </a:spcBef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L="38735" marR="30480">
                        <a:lnSpc>
                          <a:spcPct val="100000"/>
                        </a:lnSpc>
                      </a:pPr>
                      <a:r>
                        <a:rPr dirty="0" sz="900" spc="-16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17.4.1</a:t>
                      </a:r>
                      <a:r>
                        <a:rPr dirty="0" sz="900" spc="-15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900" spc="-12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–</a:t>
                      </a:r>
                      <a:r>
                        <a:rPr dirty="0" sz="900" spc="-15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900" spc="-114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Serviço</a:t>
                      </a:r>
                      <a:r>
                        <a:rPr dirty="0" sz="900" spc="-15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900" spc="-14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da</a:t>
                      </a:r>
                      <a:r>
                        <a:rPr dirty="0" sz="900" spc="-15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900" spc="-13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dívida</a:t>
                      </a:r>
                      <a:r>
                        <a:rPr dirty="0" sz="900" spc="-15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900" spc="-14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como</a:t>
                      </a:r>
                      <a:r>
                        <a:rPr dirty="0" sz="900" spc="-15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900" spc="-13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proporçã</a:t>
                      </a:r>
                      <a:r>
                        <a:rPr dirty="0" sz="900" spc="-13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o</a:t>
                      </a:r>
                      <a:r>
                        <a:rPr dirty="0" sz="900" spc="50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900" spc="-11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das</a:t>
                      </a:r>
                      <a:r>
                        <a:rPr dirty="0" sz="900" spc="-10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exportações </a:t>
                      </a:r>
                      <a:r>
                        <a:rPr dirty="0" sz="900" spc="-114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de</a:t>
                      </a:r>
                      <a:r>
                        <a:rPr dirty="0" sz="900" spc="-10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900" spc="-11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bens</a:t>
                      </a:r>
                      <a:r>
                        <a:rPr dirty="0" sz="900" spc="-10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e</a:t>
                      </a:r>
                      <a:r>
                        <a:rPr dirty="0" sz="900" spc="-10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900" spc="-2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serviços.</a:t>
                      </a:r>
                      <a:endParaRPr sz="900">
                        <a:latin typeface="Tahoma"/>
                        <a:cs typeface="Tahoma"/>
                      </a:endParaRPr>
                    </a:p>
                  </a:txBody>
                  <a:tcPr marL="0" marR="0" marB="0" marT="0">
                    <a:lnL w="3175">
                      <a:solidFill>
                        <a:srgbClr val="BFD5DD"/>
                      </a:solidFill>
                      <a:prstDash val="solid"/>
                    </a:lnL>
                    <a:lnR w="3175">
                      <a:solidFill>
                        <a:srgbClr val="BFD5DD"/>
                      </a:solidFill>
                      <a:prstDash val="solid"/>
                    </a:lnR>
                    <a:lnT w="3175">
                      <a:solidFill>
                        <a:srgbClr val="BFD5DD"/>
                      </a:solidFill>
                      <a:prstDash val="solid"/>
                    </a:lnT>
                    <a:lnB w="3175">
                      <a:solidFill>
                        <a:srgbClr val="BFD5DD"/>
                      </a:solidFill>
                      <a:prstDash val="solid"/>
                    </a:lnB>
                    <a:solidFill>
                      <a:srgbClr val="E6EE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3175">
                      <a:solidFill>
                        <a:srgbClr val="BFD5DD"/>
                      </a:solidFill>
                      <a:prstDash val="solid"/>
                    </a:lnL>
                    <a:lnR w="3175">
                      <a:solidFill>
                        <a:srgbClr val="BFD5DD"/>
                      </a:solidFill>
                      <a:prstDash val="solid"/>
                    </a:lnR>
                    <a:lnT w="3175">
                      <a:solidFill>
                        <a:srgbClr val="BFD5DD"/>
                      </a:solidFill>
                      <a:prstDash val="solid"/>
                    </a:lnT>
                    <a:lnB w="3175">
                      <a:solidFill>
                        <a:srgbClr val="BFD5DD"/>
                      </a:solidFill>
                      <a:prstDash val="solid"/>
                    </a:lnB>
                    <a:solidFill>
                      <a:srgbClr val="E6EE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3175">
                      <a:solidFill>
                        <a:srgbClr val="BFD5DD"/>
                      </a:solidFill>
                      <a:prstDash val="solid"/>
                    </a:lnL>
                    <a:lnR w="6350">
                      <a:solidFill>
                        <a:srgbClr val="005678"/>
                      </a:solidFill>
                      <a:prstDash val="solid"/>
                    </a:lnR>
                    <a:lnT w="3175">
                      <a:solidFill>
                        <a:srgbClr val="BFD5DD"/>
                      </a:solidFill>
                      <a:prstDash val="solid"/>
                    </a:lnT>
                    <a:lnB w="3175">
                      <a:solidFill>
                        <a:srgbClr val="BFD5DD"/>
                      </a:solidFill>
                      <a:prstDash val="solid"/>
                    </a:lnB>
                    <a:solidFill>
                      <a:srgbClr val="E6EEF2"/>
                    </a:solidFill>
                  </a:tcPr>
                </a:tc>
              </a:tr>
              <a:tr h="74549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algn="just" marL="38735" marR="3111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900" spc="-13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17.5</a:t>
                      </a:r>
                      <a:r>
                        <a:rPr dirty="0" sz="900" spc="-8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– </a:t>
                      </a:r>
                      <a:r>
                        <a:rPr dirty="0" sz="900" spc="-10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Adotar</a:t>
                      </a:r>
                      <a:r>
                        <a:rPr dirty="0" sz="900" spc="-8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900" spc="-9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e</a:t>
                      </a:r>
                      <a:r>
                        <a:rPr dirty="0" sz="900" spc="-8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900" spc="-10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implementar</a:t>
                      </a:r>
                      <a:r>
                        <a:rPr dirty="0" sz="900" spc="-8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900" spc="-9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regimes</a:t>
                      </a:r>
                      <a:r>
                        <a:rPr dirty="0" sz="900" spc="-5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900" spc="-11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de promoção de investimentos </a:t>
                      </a:r>
                      <a:r>
                        <a:rPr dirty="0" sz="900" spc="-12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para</a:t>
                      </a:r>
                      <a:r>
                        <a:rPr dirty="0" sz="900" spc="-11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900" spc="-12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o</a:t>
                      </a:r>
                      <a:r>
                        <a:rPr dirty="0" sz="900" spc="-12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s</a:t>
                      </a:r>
                      <a:r>
                        <a:rPr dirty="0" sz="900" spc="-6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900" spc="-9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países</a:t>
                      </a:r>
                      <a:r>
                        <a:rPr dirty="0" sz="900" spc="-13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900" spc="-12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menos</a:t>
                      </a:r>
                      <a:r>
                        <a:rPr dirty="0" sz="900" spc="-13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900" spc="-10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desenvolvidos.</a:t>
                      </a:r>
                      <a:endParaRPr sz="900">
                        <a:latin typeface="Tahoma"/>
                        <a:cs typeface="Tahoma"/>
                      </a:endParaRPr>
                    </a:p>
                  </a:txBody>
                  <a:tcPr marL="0" marR="0" marB="0" marT="34290">
                    <a:lnL w="6350">
                      <a:solidFill>
                        <a:srgbClr val="005678"/>
                      </a:solidFill>
                      <a:prstDash val="solid"/>
                    </a:lnL>
                    <a:lnR w="3175">
                      <a:solidFill>
                        <a:srgbClr val="BFD5DD"/>
                      </a:solidFill>
                      <a:prstDash val="solid"/>
                    </a:lnR>
                    <a:lnT w="3175">
                      <a:solidFill>
                        <a:srgbClr val="BFD5DD"/>
                      </a:solidFill>
                      <a:prstDash val="solid"/>
                    </a:lnT>
                    <a:lnB w="6350">
                      <a:solidFill>
                        <a:srgbClr val="005678"/>
                      </a:solidFill>
                      <a:prstDash val="solid"/>
                    </a:lnB>
                    <a:solidFill>
                      <a:srgbClr val="E6EEF2"/>
                    </a:solidFill>
                  </a:tcPr>
                </a:tc>
                <a:tc>
                  <a:txBody>
                    <a:bodyPr/>
                    <a:lstStyle/>
                    <a:p>
                      <a:pPr algn="just" marL="38735" marR="30480">
                        <a:lnSpc>
                          <a:spcPct val="100000"/>
                        </a:lnSpc>
                        <a:spcBef>
                          <a:spcPts val="229"/>
                        </a:spcBef>
                      </a:pPr>
                      <a:r>
                        <a:rPr dirty="0" sz="900" spc="-13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17.5.1 </a:t>
                      </a:r>
                      <a:r>
                        <a:rPr dirty="0" sz="900" spc="-10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–</a:t>
                      </a:r>
                      <a:r>
                        <a:rPr dirty="0" sz="900" spc="-13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900" spc="-13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Número</a:t>
                      </a:r>
                      <a:r>
                        <a:rPr dirty="0" sz="900" spc="-13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900" spc="-11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de</a:t>
                      </a:r>
                      <a:r>
                        <a:rPr dirty="0" sz="900" spc="-13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900" spc="-9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países</a:t>
                      </a:r>
                      <a:r>
                        <a:rPr dirty="0" sz="900" spc="-13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900" spc="-114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que</a:t>
                      </a:r>
                      <a:r>
                        <a:rPr dirty="0" sz="900" spc="-13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900" spc="-14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adota</a:t>
                      </a:r>
                      <a:r>
                        <a:rPr dirty="0" sz="900" spc="-14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m</a:t>
                      </a:r>
                      <a:r>
                        <a:rPr dirty="0" sz="900" spc="-7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900" spc="-9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e</a:t>
                      </a:r>
                      <a:r>
                        <a:rPr dirty="0" sz="900" spc="-10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900" spc="-12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implementam</a:t>
                      </a:r>
                      <a:r>
                        <a:rPr dirty="0" sz="900" spc="-10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regimes de </a:t>
                      </a:r>
                      <a:r>
                        <a:rPr dirty="0" sz="900" spc="-11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promoção</a:t>
                      </a:r>
                      <a:r>
                        <a:rPr dirty="0" sz="900" spc="-6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900" spc="-8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de</a:t>
                      </a:r>
                      <a:r>
                        <a:rPr dirty="0" sz="900" spc="-8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900" spc="-8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investimentos</a:t>
                      </a:r>
                      <a:r>
                        <a:rPr dirty="0" sz="900" spc="-8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900" spc="-10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para</a:t>
                      </a:r>
                      <a:r>
                        <a:rPr dirty="0" sz="900" spc="-8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900" spc="-7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os</a:t>
                      </a:r>
                      <a:r>
                        <a:rPr dirty="0" sz="900" spc="-8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900" spc="-7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países</a:t>
                      </a:r>
                      <a:r>
                        <a:rPr dirty="0" sz="900" spc="-8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900" spc="-12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em</a:t>
                      </a:r>
                      <a:r>
                        <a:rPr dirty="0" sz="900" spc="-6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900" spc="-10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desenvolvimento,</a:t>
                      </a:r>
                      <a:r>
                        <a:rPr dirty="0" sz="900" spc="-9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900" spc="-8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incluindo</a:t>
                      </a:r>
                      <a:r>
                        <a:rPr dirty="0" sz="900" spc="-9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900" spc="-8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os</a:t>
                      </a:r>
                      <a:r>
                        <a:rPr dirty="0" sz="900" spc="-9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900" spc="-8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países</a:t>
                      </a:r>
                      <a:r>
                        <a:rPr dirty="0" sz="900" spc="-5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900" spc="-12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menos</a:t>
                      </a:r>
                      <a:r>
                        <a:rPr dirty="0" sz="900" spc="-13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900" spc="-10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desenvolvidos.</a:t>
                      </a:r>
                      <a:endParaRPr sz="900">
                        <a:latin typeface="Tahoma"/>
                        <a:cs typeface="Tahoma"/>
                      </a:endParaRPr>
                    </a:p>
                  </a:txBody>
                  <a:tcPr marL="0" marR="0" marB="0" marT="29209">
                    <a:lnL w="3175">
                      <a:solidFill>
                        <a:srgbClr val="BFD5DD"/>
                      </a:solidFill>
                      <a:prstDash val="solid"/>
                    </a:lnL>
                    <a:lnR w="3175">
                      <a:solidFill>
                        <a:srgbClr val="BFD5DD"/>
                      </a:solidFill>
                      <a:prstDash val="solid"/>
                    </a:lnR>
                    <a:lnT w="3175">
                      <a:solidFill>
                        <a:srgbClr val="BFD5DD"/>
                      </a:solidFill>
                      <a:prstDash val="solid"/>
                    </a:lnT>
                    <a:lnB w="6350">
                      <a:solidFill>
                        <a:srgbClr val="005678"/>
                      </a:solidFill>
                      <a:prstDash val="solid"/>
                    </a:lnB>
                    <a:solidFill>
                      <a:srgbClr val="E6EE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3175">
                      <a:solidFill>
                        <a:srgbClr val="BFD5DD"/>
                      </a:solidFill>
                      <a:prstDash val="solid"/>
                    </a:lnL>
                    <a:lnR w="3175">
                      <a:solidFill>
                        <a:srgbClr val="BFD5DD"/>
                      </a:solidFill>
                      <a:prstDash val="solid"/>
                    </a:lnR>
                    <a:lnT w="3175">
                      <a:solidFill>
                        <a:srgbClr val="BFD5DD"/>
                      </a:solidFill>
                      <a:prstDash val="solid"/>
                    </a:lnT>
                    <a:lnB w="6350">
                      <a:solidFill>
                        <a:srgbClr val="005678"/>
                      </a:solidFill>
                      <a:prstDash val="solid"/>
                    </a:lnB>
                    <a:solidFill>
                      <a:srgbClr val="E6EE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3175">
                      <a:solidFill>
                        <a:srgbClr val="BFD5DD"/>
                      </a:solidFill>
                      <a:prstDash val="solid"/>
                    </a:lnL>
                    <a:lnR w="6350">
                      <a:solidFill>
                        <a:srgbClr val="005678"/>
                      </a:solidFill>
                      <a:prstDash val="solid"/>
                    </a:lnR>
                    <a:lnT w="3175">
                      <a:solidFill>
                        <a:srgbClr val="BFD5DD"/>
                      </a:solidFill>
                      <a:prstDash val="solid"/>
                    </a:lnT>
                    <a:lnB w="6350">
                      <a:solidFill>
                        <a:srgbClr val="005678"/>
                      </a:solidFill>
                      <a:prstDash val="solid"/>
                    </a:lnB>
                    <a:solidFill>
                      <a:srgbClr val="E6EEF2"/>
                    </a:solidFill>
                  </a:tcPr>
                </a:tc>
              </a:tr>
            </a:tbl>
          </a:graphicData>
        </a:graphic>
      </p:graphicFrame>
      <p:pic>
        <p:nvPicPr>
          <p:cNvPr id="5" name="object 5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352974" y="1740547"/>
            <a:ext cx="104830" cy="143910"/>
          </a:xfrm>
          <a:prstGeom prst="rect">
            <a:avLst/>
          </a:prstGeom>
        </p:spPr>
      </p:pic>
      <p:grpSp>
        <p:nvGrpSpPr>
          <p:cNvPr id="6" name="object 6" descr=""/>
          <p:cNvGrpSpPr/>
          <p:nvPr/>
        </p:nvGrpSpPr>
        <p:grpSpPr>
          <a:xfrm>
            <a:off x="3843267" y="1980162"/>
            <a:ext cx="229870" cy="140335"/>
            <a:chOff x="3843267" y="1980162"/>
            <a:chExt cx="229870" cy="140335"/>
          </a:xfrm>
        </p:grpSpPr>
        <p:pic>
          <p:nvPicPr>
            <p:cNvPr id="7" name="object 7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3843267" y="1983970"/>
              <a:ext cx="104821" cy="136292"/>
            </a:xfrm>
            <a:prstGeom prst="rect">
              <a:avLst/>
            </a:prstGeom>
          </p:spPr>
        </p:pic>
        <p:pic>
          <p:nvPicPr>
            <p:cNvPr id="8" name="object 8" descr="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3967394" y="1980162"/>
              <a:ext cx="105503" cy="136292"/>
            </a:xfrm>
            <a:prstGeom prst="rect">
              <a:avLst/>
            </a:prstGeom>
          </p:spPr>
        </p:pic>
      </p:grpSp>
      <p:pic>
        <p:nvPicPr>
          <p:cNvPr id="9" name="object 9" descr="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3352974" y="2212155"/>
            <a:ext cx="104830" cy="143910"/>
          </a:xfrm>
          <a:prstGeom prst="rect">
            <a:avLst/>
          </a:prstGeom>
        </p:spPr>
      </p:pic>
      <p:pic>
        <p:nvPicPr>
          <p:cNvPr id="10" name="object 10" descr="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3353601" y="3027328"/>
            <a:ext cx="103524" cy="142110"/>
          </a:xfrm>
          <a:prstGeom prst="rect">
            <a:avLst/>
          </a:prstGeom>
        </p:spPr>
      </p:pic>
      <p:pic>
        <p:nvPicPr>
          <p:cNvPr id="11" name="object 11" descr="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3906000" y="3027328"/>
            <a:ext cx="103524" cy="142110"/>
          </a:xfrm>
          <a:prstGeom prst="rect">
            <a:avLst/>
          </a:prstGeom>
        </p:spPr>
      </p:pic>
      <p:pic>
        <p:nvPicPr>
          <p:cNvPr id="12" name="object 12" descr="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3358703" y="3898332"/>
            <a:ext cx="93376" cy="128156"/>
          </a:xfrm>
          <a:prstGeom prst="rect">
            <a:avLst/>
          </a:prstGeom>
        </p:spPr>
      </p:pic>
      <p:pic>
        <p:nvPicPr>
          <p:cNvPr id="13" name="object 13" descr="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3905373" y="4126259"/>
            <a:ext cx="104830" cy="143908"/>
          </a:xfrm>
          <a:prstGeom prst="rect">
            <a:avLst/>
          </a:prstGeom>
        </p:spPr>
      </p:pic>
      <p:pic>
        <p:nvPicPr>
          <p:cNvPr id="14" name="object 14" descr="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3352974" y="4411814"/>
            <a:ext cx="104830" cy="143907"/>
          </a:xfrm>
          <a:prstGeom prst="rect">
            <a:avLst/>
          </a:prstGeom>
        </p:spPr>
      </p:pic>
      <p:pic>
        <p:nvPicPr>
          <p:cNvPr id="15" name="object 15" descr=""/>
          <p:cNvPicPr/>
          <p:nvPr/>
        </p:nvPicPr>
        <p:blipFill>
          <a:blip r:embed="rId10" cstate="print"/>
          <a:stretch>
            <a:fillRect/>
          </a:stretch>
        </p:blipFill>
        <p:spPr>
          <a:xfrm>
            <a:off x="3352974" y="5294621"/>
            <a:ext cx="104830" cy="143908"/>
          </a:xfrm>
          <a:prstGeom prst="rect">
            <a:avLst/>
          </a:prstGeom>
        </p:spPr>
      </p:pic>
      <p:pic>
        <p:nvPicPr>
          <p:cNvPr id="16" name="object 16" descr=""/>
          <p:cNvPicPr/>
          <p:nvPr/>
        </p:nvPicPr>
        <p:blipFill>
          <a:blip r:embed="rId10" cstate="print"/>
          <a:stretch>
            <a:fillRect/>
          </a:stretch>
        </p:blipFill>
        <p:spPr>
          <a:xfrm>
            <a:off x="3905373" y="5294621"/>
            <a:ext cx="104830" cy="143908"/>
          </a:xfrm>
          <a:prstGeom prst="rect">
            <a:avLst/>
          </a:prstGeom>
        </p:spPr>
      </p:pic>
      <p:pic>
        <p:nvPicPr>
          <p:cNvPr id="17" name="object 17" descr=""/>
          <p:cNvPicPr/>
          <p:nvPr/>
        </p:nvPicPr>
        <p:blipFill>
          <a:blip r:embed="rId11" cstate="print"/>
          <a:stretch>
            <a:fillRect/>
          </a:stretch>
        </p:blipFill>
        <p:spPr>
          <a:xfrm>
            <a:off x="3358703" y="6322372"/>
            <a:ext cx="93376" cy="128157"/>
          </a:xfrm>
          <a:prstGeom prst="rect">
            <a:avLst/>
          </a:prstGeom>
        </p:spPr>
      </p:pic>
      <p:pic>
        <p:nvPicPr>
          <p:cNvPr id="18" name="object 18" descr=""/>
          <p:cNvPicPr/>
          <p:nvPr/>
        </p:nvPicPr>
        <p:blipFill>
          <a:blip r:embed="rId11" cstate="print"/>
          <a:stretch>
            <a:fillRect/>
          </a:stretch>
        </p:blipFill>
        <p:spPr>
          <a:xfrm>
            <a:off x="3911101" y="6322372"/>
            <a:ext cx="93376" cy="128157"/>
          </a:xfrm>
          <a:prstGeom prst="rect">
            <a:avLst/>
          </a:prstGeom>
        </p:spPr>
      </p:pic>
      <p:graphicFrame>
        <p:nvGraphicFramePr>
          <p:cNvPr id="19" name="object 19" descr=""/>
          <p:cNvGraphicFramePr>
            <a:graphicFrameLocks noGrp="1"/>
          </p:cNvGraphicFramePr>
          <p:nvPr/>
        </p:nvGraphicFramePr>
        <p:xfrm>
          <a:off x="4921791" y="559730"/>
          <a:ext cx="4298950" cy="619823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557655"/>
                <a:gridCol w="1548765"/>
                <a:gridCol w="472439"/>
                <a:gridCol w="639445"/>
              </a:tblGrid>
              <a:tr h="272415">
                <a:tc gridSpan="4">
                  <a:txBody>
                    <a:bodyPr/>
                    <a:lstStyle/>
                    <a:p>
                      <a:pPr marL="1134745" marR="845185" indent="-281940">
                        <a:lnSpc>
                          <a:spcPct val="104700"/>
                        </a:lnSpc>
                        <a:spcBef>
                          <a:spcPts val="180"/>
                        </a:spcBef>
                      </a:pPr>
                      <a:r>
                        <a:rPr dirty="0" sz="700" spc="-35">
                          <a:solidFill>
                            <a:srgbClr val="005678"/>
                          </a:solidFill>
                          <a:latin typeface="Trebuchet MS"/>
                          <a:cs typeface="Trebuchet MS"/>
                        </a:rPr>
                        <a:t>Objetivo</a:t>
                      </a:r>
                      <a:r>
                        <a:rPr dirty="0" sz="700" spc="-15">
                          <a:solidFill>
                            <a:srgbClr val="005678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700" spc="-20">
                          <a:solidFill>
                            <a:srgbClr val="005678"/>
                          </a:solidFill>
                          <a:latin typeface="Trebuchet MS"/>
                          <a:cs typeface="Trebuchet MS"/>
                        </a:rPr>
                        <a:t>17</a:t>
                      </a:r>
                      <a:r>
                        <a:rPr dirty="0" sz="700" spc="-15">
                          <a:solidFill>
                            <a:srgbClr val="005678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700" spc="130">
                          <a:solidFill>
                            <a:srgbClr val="005678"/>
                          </a:solidFill>
                          <a:latin typeface="Trebuchet MS"/>
                          <a:cs typeface="Trebuchet MS"/>
                        </a:rPr>
                        <a:t>–</a:t>
                      </a:r>
                      <a:r>
                        <a:rPr dirty="0" sz="700" spc="-15">
                          <a:solidFill>
                            <a:srgbClr val="005678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700" spc="-30">
                          <a:solidFill>
                            <a:srgbClr val="005678"/>
                          </a:solidFill>
                          <a:latin typeface="Trebuchet MS"/>
                          <a:cs typeface="Trebuchet MS"/>
                        </a:rPr>
                        <a:t>Fortalecer</a:t>
                      </a:r>
                      <a:r>
                        <a:rPr dirty="0" sz="700" spc="-15">
                          <a:solidFill>
                            <a:srgbClr val="005678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700">
                          <a:solidFill>
                            <a:srgbClr val="005678"/>
                          </a:solidFill>
                          <a:latin typeface="Trebuchet MS"/>
                          <a:cs typeface="Trebuchet MS"/>
                        </a:rPr>
                        <a:t>os</a:t>
                      </a:r>
                      <a:r>
                        <a:rPr dirty="0" sz="700" spc="-15">
                          <a:solidFill>
                            <a:srgbClr val="005678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700" spc="-10">
                          <a:solidFill>
                            <a:srgbClr val="005678"/>
                          </a:solidFill>
                          <a:latin typeface="Trebuchet MS"/>
                          <a:cs typeface="Trebuchet MS"/>
                        </a:rPr>
                        <a:t>meios</a:t>
                      </a:r>
                      <a:r>
                        <a:rPr dirty="0" sz="700" spc="-15">
                          <a:solidFill>
                            <a:srgbClr val="005678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700" spc="-10">
                          <a:solidFill>
                            <a:srgbClr val="005678"/>
                          </a:solidFill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700" spc="-15">
                          <a:solidFill>
                            <a:srgbClr val="005678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700" spc="-20">
                          <a:solidFill>
                            <a:srgbClr val="005678"/>
                          </a:solidFill>
                          <a:latin typeface="Trebuchet MS"/>
                          <a:cs typeface="Trebuchet MS"/>
                        </a:rPr>
                        <a:t>implementação</a:t>
                      </a:r>
                      <a:r>
                        <a:rPr dirty="0" sz="700" spc="-15">
                          <a:solidFill>
                            <a:srgbClr val="005678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700" spc="-20">
                          <a:solidFill>
                            <a:srgbClr val="005678"/>
                          </a:solidFill>
                          <a:latin typeface="Trebuchet MS"/>
                          <a:cs typeface="Trebuchet MS"/>
                        </a:rPr>
                        <a:t>e</a:t>
                      </a:r>
                      <a:r>
                        <a:rPr dirty="0" sz="700" spc="-10">
                          <a:solidFill>
                            <a:srgbClr val="005678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700" spc="-45">
                          <a:solidFill>
                            <a:srgbClr val="005678"/>
                          </a:solidFill>
                          <a:latin typeface="Trebuchet MS"/>
                          <a:cs typeface="Trebuchet MS"/>
                        </a:rPr>
                        <a:t>revitalizar</a:t>
                      </a:r>
                      <a:r>
                        <a:rPr dirty="0" sz="700" spc="-15">
                          <a:solidFill>
                            <a:srgbClr val="005678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700" spc="-50">
                          <a:solidFill>
                            <a:srgbClr val="005678"/>
                          </a:solidFill>
                          <a:latin typeface="Trebuchet MS"/>
                          <a:cs typeface="Trebuchet MS"/>
                        </a:rPr>
                        <a:t>a</a:t>
                      </a:r>
                      <a:r>
                        <a:rPr dirty="0" sz="700" spc="500">
                          <a:solidFill>
                            <a:srgbClr val="005678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700" spc="-25">
                          <a:solidFill>
                            <a:srgbClr val="005678"/>
                          </a:solidFill>
                          <a:latin typeface="Trebuchet MS"/>
                          <a:cs typeface="Trebuchet MS"/>
                        </a:rPr>
                        <a:t>parceria </a:t>
                      </a:r>
                      <a:r>
                        <a:rPr dirty="0" sz="700" spc="-10">
                          <a:solidFill>
                            <a:srgbClr val="005678"/>
                          </a:solidFill>
                          <a:latin typeface="Trebuchet MS"/>
                          <a:cs typeface="Trebuchet MS"/>
                        </a:rPr>
                        <a:t>global</a:t>
                      </a:r>
                      <a:r>
                        <a:rPr dirty="0" sz="700" spc="-20">
                          <a:solidFill>
                            <a:srgbClr val="005678"/>
                          </a:solidFill>
                          <a:latin typeface="Trebuchet MS"/>
                          <a:cs typeface="Trebuchet MS"/>
                        </a:rPr>
                        <a:t> para </a:t>
                      </a:r>
                      <a:r>
                        <a:rPr dirty="0" sz="700">
                          <a:solidFill>
                            <a:srgbClr val="005678"/>
                          </a:solidFill>
                          <a:latin typeface="Trebuchet MS"/>
                          <a:cs typeface="Trebuchet MS"/>
                        </a:rPr>
                        <a:t>o</a:t>
                      </a:r>
                      <a:r>
                        <a:rPr dirty="0" sz="700" spc="-25">
                          <a:solidFill>
                            <a:srgbClr val="005678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700" spc="-20">
                          <a:solidFill>
                            <a:srgbClr val="005678"/>
                          </a:solidFill>
                          <a:latin typeface="Trebuchet MS"/>
                          <a:cs typeface="Trebuchet MS"/>
                        </a:rPr>
                        <a:t>desenvolvimento </a:t>
                      </a:r>
                      <a:r>
                        <a:rPr dirty="0" sz="700" spc="-10">
                          <a:solidFill>
                            <a:srgbClr val="005678"/>
                          </a:solidFill>
                          <a:latin typeface="Trebuchet MS"/>
                          <a:cs typeface="Trebuchet MS"/>
                        </a:rPr>
                        <a:t>sustentável</a:t>
                      </a:r>
                      <a:endParaRPr sz="700">
                        <a:latin typeface="Trebuchet MS"/>
                        <a:cs typeface="Trebuchet MS"/>
                      </a:endParaRPr>
                    </a:p>
                  </a:txBody>
                  <a:tcPr marL="0" marR="0" marB="0" marT="22860">
                    <a:lnL w="6350">
                      <a:solidFill>
                        <a:srgbClr val="005678"/>
                      </a:solidFill>
                      <a:prstDash val="solid"/>
                    </a:lnL>
                    <a:lnR w="6350">
                      <a:solidFill>
                        <a:srgbClr val="005678"/>
                      </a:solidFill>
                      <a:prstDash val="solid"/>
                    </a:lnR>
                    <a:lnT w="6350">
                      <a:solidFill>
                        <a:srgbClr val="005678"/>
                      </a:solidFill>
                      <a:prstDash val="solid"/>
                    </a:lnT>
                    <a:lnB w="6350">
                      <a:solidFill>
                        <a:srgbClr val="005678"/>
                      </a:solidFill>
                      <a:prstDash val="solid"/>
                    </a:lnB>
                    <a:solidFill>
                      <a:srgbClr val="99BBC9"/>
                    </a:solidFil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38417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700" spc="-20">
                          <a:solidFill>
                            <a:srgbClr val="005678"/>
                          </a:solidFill>
                          <a:latin typeface="Trebuchet MS"/>
                          <a:cs typeface="Trebuchet MS"/>
                        </a:rPr>
                        <a:t>Meta</a:t>
                      </a:r>
                      <a:endParaRPr sz="700">
                        <a:latin typeface="Trebuchet MS"/>
                        <a:cs typeface="Trebuchet MS"/>
                      </a:endParaRPr>
                    </a:p>
                  </a:txBody>
                  <a:tcPr marL="0" marR="0" marB="0" marT="36830">
                    <a:lnL w="6350">
                      <a:solidFill>
                        <a:srgbClr val="005678"/>
                      </a:solidFill>
                      <a:prstDash val="solid"/>
                    </a:lnL>
                    <a:lnR w="6350">
                      <a:solidFill>
                        <a:srgbClr val="005678"/>
                      </a:solidFill>
                      <a:prstDash val="solid"/>
                    </a:lnR>
                    <a:lnT w="6350">
                      <a:solidFill>
                        <a:srgbClr val="005678"/>
                      </a:solidFill>
                      <a:prstDash val="solid"/>
                    </a:lnT>
                    <a:lnB w="6350">
                      <a:solidFill>
                        <a:srgbClr val="005678"/>
                      </a:solidFill>
                      <a:prstDash val="solid"/>
                    </a:lnB>
                    <a:solidFill>
                      <a:srgbClr val="99BBC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700" spc="-10">
                          <a:solidFill>
                            <a:srgbClr val="005678"/>
                          </a:solidFill>
                          <a:latin typeface="Trebuchet MS"/>
                          <a:cs typeface="Trebuchet MS"/>
                        </a:rPr>
                        <a:t>Indicador</a:t>
                      </a:r>
                      <a:endParaRPr sz="700">
                        <a:latin typeface="Trebuchet MS"/>
                        <a:cs typeface="Trebuchet MS"/>
                      </a:endParaRPr>
                    </a:p>
                  </a:txBody>
                  <a:tcPr marL="0" marR="0" marB="0" marT="36830">
                    <a:lnL w="6350">
                      <a:solidFill>
                        <a:srgbClr val="005678"/>
                      </a:solidFill>
                      <a:prstDash val="solid"/>
                    </a:lnL>
                    <a:lnR w="6350">
                      <a:solidFill>
                        <a:srgbClr val="005678"/>
                      </a:solidFill>
                      <a:prstDash val="solid"/>
                    </a:lnR>
                    <a:lnT w="6350">
                      <a:solidFill>
                        <a:srgbClr val="005678"/>
                      </a:solidFill>
                      <a:prstDash val="solid"/>
                    </a:lnT>
                    <a:lnB w="6350">
                      <a:solidFill>
                        <a:srgbClr val="005678"/>
                      </a:solidFill>
                      <a:prstDash val="solid"/>
                    </a:lnB>
                    <a:solidFill>
                      <a:srgbClr val="99BBC9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39370" marR="34290" indent="1905">
                        <a:lnSpc>
                          <a:spcPct val="104700"/>
                        </a:lnSpc>
                        <a:spcBef>
                          <a:spcPts val="180"/>
                        </a:spcBef>
                      </a:pPr>
                      <a:r>
                        <a:rPr dirty="0" sz="700" spc="-10">
                          <a:solidFill>
                            <a:srgbClr val="005678"/>
                          </a:solidFill>
                          <a:latin typeface="Trebuchet MS"/>
                          <a:cs typeface="Trebuchet MS"/>
                        </a:rPr>
                        <a:t>Evolução </a:t>
                      </a:r>
                      <a:r>
                        <a:rPr dirty="0" sz="700" spc="-25">
                          <a:solidFill>
                            <a:srgbClr val="005678"/>
                          </a:solidFill>
                          <a:latin typeface="Trebuchet MS"/>
                          <a:cs typeface="Trebuchet MS"/>
                        </a:rPr>
                        <a:t>dos</a:t>
                      </a:r>
                      <a:r>
                        <a:rPr dirty="0" sz="700" spc="500">
                          <a:solidFill>
                            <a:srgbClr val="005678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700" spc="-60">
                          <a:solidFill>
                            <a:srgbClr val="005678"/>
                          </a:solidFill>
                          <a:latin typeface="Trebuchet MS"/>
                          <a:cs typeface="Trebuchet MS"/>
                        </a:rPr>
                        <a:t>indicadores</a:t>
                      </a:r>
                      <a:endParaRPr sz="700">
                        <a:latin typeface="Trebuchet MS"/>
                        <a:cs typeface="Trebuchet MS"/>
                      </a:endParaRPr>
                    </a:p>
                  </a:txBody>
                  <a:tcPr marL="0" marR="0" marB="0" marT="22860">
                    <a:lnL w="6350">
                      <a:solidFill>
                        <a:srgbClr val="005678"/>
                      </a:solidFill>
                      <a:prstDash val="solid"/>
                    </a:lnL>
                    <a:lnR w="6350">
                      <a:solidFill>
                        <a:srgbClr val="005678"/>
                      </a:solidFill>
                      <a:prstDash val="solid"/>
                    </a:lnR>
                    <a:lnT w="6350">
                      <a:solidFill>
                        <a:srgbClr val="005678"/>
                      </a:solidFill>
                      <a:prstDash val="solid"/>
                    </a:lnT>
                    <a:lnB w="6350">
                      <a:solidFill>
                        <a:srgbClr val="005678"/>
                      </a:solidFill>
                      <a:prstDash val="solid"/>
                    </a:lnB>
                    <a:solidFill>
                      <a:srgbClr val="99BBC9"/>
                    </a:solidFill>
                  </a:tcPr>
                </a:tc>
                <a:tc>
                  <a:txBody>
                    <a:bodyPr/>
                    <a:lstStyle/>
                    <a:p>
                      <a:pPr marL="122555" marR="114935" indent="15240">
                        <a:lnSpc>
                          <a:spcPct val="104700"/>
                        </a:lnSpc>
                        <a:spcBef>
                          <a:spcPts val="620"/>
                        </a:spcBef>
                      </a:pPr>
                      <a:r>
                        <a:rPr dirty="0" sz="700" spc="-10">
                          <a:solidFill>
                            <a:srgbClr val="005678"/>
                          </a:solidFill>
                          <a:latin typeface="Trebuchet MS"/>
                          <a:cs typeface="Trebuchet MS"/>
                        </a:rPr>
                        <a:t>Avaliação </a:t>
                      </a:r>
                      <a:r>
                        <a:rPr dirty="0" sz="700">
                          <a:solidFill>
                            <a:srgbClr val="005678"/>
                          </a:solidFill>
                          <a:latin typeface="Trebuchet MS"/>
                          <a:cs typeface="Trebuchet MS"/>
                        </a:rPr>
                        <a:t>das</a:t>
                      </a:r>
                      <a:r>
                        <a:rPr dirty="0" sz="700" spc="-10">
                          <a:solidFill>
                            <a:srgbClr val="005678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700" spc="-20">
                          <a:solidFill>
                            <a:srgbClr val="005678"/>
                          </a:solidFill>
                          <a:latin typeface="Trebuchet MS"/>
                          <a:cs typeface="Trebuchet MS"/>
                        </a:rPr>
                        <a:t>metas</a:t>
                      </a:r>
                      <a:endParaRPr sz="700">
                        <a:latin typeface="Trebuchet MS"/>
                        <a:cs typeface="Trebuchet MS"/>
                      </a:endParaRPr>
                    </a:p>
                  </a:txBody>
                  <a:tcPr marL="0" marR="0" marB="0" marT="78740">
                    <a:lnL w="6350">
                      <a:solidFill>
                        <a:srgbClr val="005678"/>
                      </a:solidFill>
                      <a:prstDash val="solid"/>
                    </a:lnL>
                    <a:lnR w="6350">
                      <a:solidFill>
                        <a:srgbClr val="005678"/>
                      </a:solidFill>
                      <a:prstDash val="solid"/>
                    </a:lnR>
                    <a:lnT w="6350">
                      <a:solidFill>
                        <a:srgbClr val="005678"/>
                      </a:solidFill>
                      <a:prstDash val="solid"/>
                    </a:lnT>
                    <a:lnB w="6350">
                      <a:solidFill>
                        <a:srgbClr val="005678"/>
                      </a:solidFill>
                      <a:prstDash val="solid"/>
                    </a:lnB>
                    <a:solidFill>
                      <a:srgbClr val="99BBC9"/>
                    </a:solidFill>
                  </a:tcPr>
                </a:tc>
              </a:tr>
              <a:tr h="1276985">
                <a:tc>
                  <a:txBody>
                    <a:bodyPr/>
                    <a:lstStyle/>
                    <a:p>
                      <a:pPr algn="just" marL="39370" marR="30480">
                        <a:lnSpc>
                          <a:spcPct val="104700"/>
                        </a:lnSpc>
                        <a:spcBef>
                          <a:spcPts val="180"/>
                        </a:spcBef>
                      </a:pPr>
                      <a:r>
                        <a:rPr dirty="0" sz="700" spc="-6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17.6</a:t>
                      </a:r>
                      <a:r>
                        <a:rPr dirty="0" sz="700" spc="-10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70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–</a:t>
                      </a:r>
                      <a:r>
                        <a:rPr dirty="0" sz="700" spc="-10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700" spc="-1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Melhorar</a:t>
                      </a:r>
                      <a:r>
                        <a:rPr dirty="0" sz="700" spc="-10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700" spc="-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a</a:t>
                      </a:r>
                      <a:r>
                        <a:rPr dirty="0" sz="700" spc="-10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700" spc="-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cooperação</a:t>
                      </a:r>
                      <a:r>
                        <a:rPr dirty="0" sz="700" spc="-10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700" spc="-1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Norte-Sul,</a:t>
                      </a:r>
                      <a:r>
                        <a:rPr dirty="0" sz="700" spc="-2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Sul-</a:t>
                      </a:r>
                      <a:r>
                        <a:rPr dirty="0" sz="700" spc="-2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Sul</a:t>
                      </a:r>
                      <a:r>
                        <a:rPr dirty="0" sz="700" spc="-12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70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e</a:t>
                      </a:r>
                      <a:r>
                        <a:rPr dirty="0" sz="700" spc="-12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700" spc="-4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triangular</a:t>
                      </a:r>
                      <a:r>
                        <a:rPr dirty="0" sz="700" spc="-12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700" spc="-3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regional</a:t>
                      </a:r>
                      <a:r>
                        <a:rPr dirty="0" sz="700" spc="-12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70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e</a:t>
                      </a:r>
                      <a:r>
                        <a:rPr dirty="0" sz="700" spc="-12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700" spc="-3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internacional</a:t>
                      </a:r>
                      <a:r>
                        <a:rPr dirty="0" sz="700" spc="-3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700" spc="-1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e</a:t>
                      </a:r>
                      <a:r>
                        <a:rPr dirty="0" sz="700" spc="-12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700" spc="-1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o</a:t>
                      </a:r>
                      <a:r>
                        <a:rPr dirty="0" sz="700" spc="-12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700" spc="-2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acesso</a:t>
                      </a:r>
                      <a:r>
                        <a:rPr dirty="0" sz="700" spc="-12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700" spc="-2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à</a:t>
                      </a:r>
                      <a:r>
                        <a:rPr dirty="0" sz="700" spc="-12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700" spc="-3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ciência,</a:t>
                      </a:r>
                      <a:r>
                        <a:rPr dirty="0" sz="700" spc="-12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700" spc="-3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tecnologia</a:t>
                      </a:r>
                      <a:r>
                        <a:rPr dirty="0" sz="700" spc="-12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700" spc="-1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e</a:t>
                      </a:r>
                      <a:r>
                        <a:rPr dirty="0" sz="700" spc="-12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700" spc="-3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inovação,</a:t>
                      </a:r>
                      <a:r>
                        <a:rPr dirty="0" sz="700" spc="-3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700" spc="3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e</a:t>
                      </a:r>
                      <a:r>
                        <a:rPr dirty="0" sz="700" spc="-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700" spc="1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aumentar</a:t>
                      </a:r>
                      <a:r>
                        <a:rPr dirty="0" sz="700" spc="-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700" spc="3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o</a:t>
                      </a:r>
                      <a:r>
                        <a:rPr dirty="0" sz="700" spc="-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700" spc="2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compartilhamento</a:t>
                      </a:r>
                      <a:r>
                        <a:rPr dirty="0" sz="700" spc="-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700" spc="3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de</a:t>
                      </a:r>
                      <a:r>
                        <a:rPr dirty="0" sz="700" spc="2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700" spc="-1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conhecimentos</a:t>
                      </a:r>
                      <a:r>
                        <a:rPr dirty="0" sz="700" spc="-9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700" spc="-1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em</a:t>
                      </a:r>
                      <a:r>
                        <a:rPr dirty="0" sz="700" spc="-9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700" spc="-2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termos</a:t>
                      </a:r>
                      <a:r>
                        <a:rPr dirty="0" sz="700" spc="-9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700" spc="-2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mutuamente</a:t>
                      </a:r>
                      <a:r>
                        <a:rPr dirty="0" sz="700" spc="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acordados,</a:t>
                      </a:r>
                      <a:r>
                        <a:rPr dirty="0" sz="700" spc="-4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700" spc="-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inclusive</a:t>
                      </a:r>
                      <a:r>
                        <a:rPr dirty="0" sz="700" spc="-4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70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por</a:t>
                      </a:r>
                      <a:r>
                        <a:rPr dirty="0" sz="700" spc="-4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70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meio</a:t>
                      </a:r>
                      <a:r>
                        <a:rPr dirty="0" sz="700" spc="-4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700" spc="1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de</a:t>
                      </a:r>
                      <a:r>
                        <a:rPr dirty="0" sz="700" spc="-4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700" spc="-1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uma</a:t>
                      </a:r>
                      <a:r>
                        <a:rPr dirty="0" sz="70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700" spc="-4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melhor</a:t>
                      </a:r>
                      <a:r>
                        <a:rPr dirty="0" sz="700" spc="-12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700" spc="-2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coordenação</a:t>
                      </a:r>
                      <a:r>
                        <a:rPr dirty="0" sz="700" spc="-12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700" spc="-4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entre</a:t>
                      </a:r>
                      <a:r>
                        <a:rPr dirty="0" sz="700" spc="-12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700" spc="-1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os</a:t>
                      </a:r>
                      <a:r>
                        <a:rPr dirty="0" sz="700" spc="-12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700" spc="-3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mecanismos</a:t>
                      </a:r>
                      <a:r>
                        <a:rPr dirty="0" sz="700" spc="-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700" spc="1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existentes,</a:t>
                      </a:r>
                      <a:r>
                        <a:rPr dirty="0" sz="700" spc="-1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700" spc="1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particularmente</a:t>
                      </a:r>
                      <a:r>
                        <a:rPr dirty="0" sz="700" spc="-1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700" spc="2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no</a:t>
                      </a:r>
                      <a:r>
                        <a:rPr dirty="0" sz="700" spc="-1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700" spc="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nível</a:t>
                      </a:r>
                      <a:r>
                        <a:rPr dirty="0" sz="700" spc="-1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700" spc="1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das</a:t>
                      </a:r>
                      <a:r>
                        <a:rPr dirty="0" sz="700" spc="-4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700" spc="1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Nações</a:t>
                      </a:r>
                      <a:r>
                        <a:rPr dirty="0" sz="700" spc="-4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700" spc="-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Unidas,</a:t>
                      </a:r>
                      <a:r>
                        <a:rPr dirty="0" sz="700" spc="-4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700" spc="1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e</a:t>
                      </a:r>
                      <a:r>
                        <a:rPr dirty="0" sz="700" spc="-4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70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por</a:t>
                      </a:r>
                      <a:r>
                        <a:rPr dirty="0" sz="700" spc="-4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70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meio</a:t>
                      </a:r>
                      <a:r>
                        <a:rPr dirty="0" sz="700" spc="-4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700" spc="1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de</a:t>
                      </a:r>
                      <a:r>
                        <a:rPr dirty="0" sz="700" spc="-4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700" spc="-1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um</a:t>
                      </a:r>
                      <a:r>
                        <a:rPr dirty="0" sz="700" spc="-1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mecanismo</a:t>
                      </a:r>
                      <a:r>
                        <a:rPr dirty="0" sz="700" spc="-9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700" spc="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de</a:t>
                      </a:r>
                      <a:r>
                        <a:rPr dirty="0" sz="700" spc="-9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700" spc="-1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facilitação</a:t>
                      </a:r>
                      <a:r>
                        <a:rPr dirty="0" sz="700" spc="-9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700" spc="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de</a:t>
                      </a:r>
                      <a:r>
                        <a:rPr dirty="0" sz="700" spc="-9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700" spc="-1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tecnologia</a:t>
                      </a:r>
                      <a:r>
                        <a:rPr dirty="0" sz="70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700" spc="-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global.</a:t>
                      </a:r>
                      <a:endParaRPr sz="700">
                        <a:latin typeface="Tahoma"/>
                        <a:cs typeface="Tahoma"/>
                      </a:endParaRPr>
                    </a:p>
                  </a:txBody>
                  <a:tcPr marL="0" marR="0" marB="0" marT="22860">
                    <a:lnL w="6350">
                      <a:solidFill>
                        <a:srgbClr val="005678"/>
                      </a:solidFill>
                      <a:prstDash val="solid"/>
                    </a:lnL>
                    <a:lnR w="3175">
                      <a:solidFill>
                        <a:srgbClr val="BFD5DD"/>
                      </a:solidFill>
                      <a:prstDash val="solid"/>
                    </a:lnR>
                    <a:lnT w="6350">
                      <a:solidFill>
                        <a:srgbClr val="005678"/>
                      </a:solidFill>
                      <a:prstDash val="solid"/>
                    </a:lnT>
                    <a:lnB w="3175">
                      <a:solidFill>
                        <a:srgbClr val="BFD5DD"/>
                      </a:solidFill>
                      <a:prstDash val="solid"/>
                    </a:lnB>
                    <a:solidFill>
                      <a:srgbClr val="E6EE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75"/>
                        </a:spcBef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algn="just" marL="39370" marR="31750">
                        <a:lnSpc>
                          <a:spcPct val="104700"/>
                        </a:lnSpc>
                      </a:pPr>
                      <a:r>
                        <a:rPr dirty="0" sz="700" spc="-7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17.6.1</a:t>
                      </a:r>
                      <a:r>
                        <a:rPr dirty="0" sz="700" spc="-12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700" spc="-1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–</a:t>
                      </a:r>
                      <a:r>
                        <a:rPr dirty="0" sz="700" spc="-12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700" spc="-2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Subscrições</a:t>
                      </a:r>
                      <a:r>
                        <a:rPr dirty="0" sz="700" spc="-12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700" spc="-2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de</a:t>
                      </a:r>
                      <a:r>
                        <a:rPr dirty="0" sz="700" spc="-12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700" spc="-5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Internet</a:t>
                      </a:r>
                      <a:r>
                        <a:rPr dirty="0" sz="700" spc="-12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700" spc="-3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por</a:t>
                      </a:r>
                      <a:r>
                        <a:rPr dirty="0" sz="700" spc="-12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700" spc="-3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banda</a:t>
                      </a:r>
                      <a:r>
                        <a:rPr dirty="0" sz="700" spc="-1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700" spc="-2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larga</a:t>
                      </a:r>
                      <a:r>
                        <a:rPr dirty="0" sz="700" spc="-10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700" spc="-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de</a:t>
                      </a:r>
                      <a:r>
                        <a:rPr dirty="0" sz="700" spc="-10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700" spc="-1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rede</a:t>
                      </a:r>
                      <a:r>
                        <a:rPr dirty="0" sz="700" spc="-10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700" spc="-3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fixa</a:t>
                      </a:r>
                      <a:r>
                        <a:rPr dirty="0" sz="700" spc="-10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700" spc="-1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por</a:t>
                      </a:r>
                      <a:r>
                        <a:rPr dirty="0" sz="700" spc="-10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700" spc="-4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100</a:t>
                      </a:r>
                      <a:r>
                        <a:rPr dirty="0" sz="700" spc="-10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700" spc="-2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habitantes,</a:t>
                      </a:r>
                      <a:r>
                        <a:rPr dirty="0" sz="700" spc="-10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700" spc="-1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por</a:t>
                      </a:r>
                      <a:r>
                        <a:rPr dirty="0" sz="700" spc="-3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70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velocidade</a:t>
                      </a:r>
                      <a:r>
                        <a:rPr dirty="0" sz="700" spc="-6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700" spc="1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de</a:t>
                      </a:r>
                      <a:r>
                        <a:rPr dirty="0" sz="700" spc="-6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70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ligação.</a:t>
                      </a:r>
                      <a:endParaRPr sz="700">
                        <a:latin typeface="Tahoma"/>
                        <a:cs typeface="Tahoma"/>
                      </a:endParaRPr>
                    </a:p>
                  </a:txBody>
                  <a:tcPr marL="0" marR="0" marB="0" marT="0">
                    <a:lnL w="3175">
                      <a:solidFill>
                        <a:srgbClr val="BFD5DD"/>
                      </a:solidFill>
                      <a:prstDash val="solid"/>
                    </a:lnL>
                    <a:lnR w="3175">
                      <a:solidFill>
                        <a:srgbClr val="BFD5DD"/>
                      </a:solidFill>
                      <a:prstDash val="solid"/>
                    </a:lnR>
                    <a:lnT w="6350">
                      <a:solidFill>
                        <a:srgbClr val="005678"/>
                      </a:solidFill>
                      <a:prstDash val="solid"/>
                    </a:lnT>
                    <a:lnB w="3175">
                      <a:solidFill>
                        <a:srgbClr val="BFD5DD"/>
                      </a:solidFill>
                      <a:prstDash val="solid"/>
                    </a:lnB>
                    <a:solidFill>
                      <a:srgbClr val="E6EE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3175">
                      <a:solidFill>
                        <a:srgbClr val="BFD5DD"/>
                      </a:solidFill>
                      <a:prstDash val="solid"/>
                    </a:lnL>
                    <a:lnR w="3175">
                      <a:solidFill>
                        <a:srgbClr val="BFD5DD"/>
                      </a:solidFill>
                      <a:prstDash val="solid"/>
                    </a:lnR>
                    <a:lnT w="6350">
                      <a:solidFill>
                        <a:srgbClr val="005678"/>
                      </a:solidFill>
                      <a:prstDash val="solid"/>
                    </a:lnT>
                    <a:lnB w="3175">
                      <a:solidFill>
                        <a:srgbClr val="BFD5DD"/>
                      </a:solidFill>
                      <a:prstDash val="solid"/>
                    </a:lnB>
                    <a:solidFill>
                      <a:srgbClr val="E6EE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3175">
                      <a:solidFill>
                        <a:srgbClr val="BFD5DD"/>
                      </a:solidFill>
                      <a:prstDash val="solid"/>
                    </a:lnL>
                    <a:lnR w="6350">
                      <a:solidFill>
                        <a:srgbClr val="005678"/>
                      </a:solidFill>
                      <a:prstDash val="solid"/>
                    </a:lnR>
                    <a:lnT w="6350">
                      <a:solidFill>
                        <a:srgbClr val="005678"/>
                      </a:solidFill>
                      <a:prstDash val="solid"/>
                    </a:lnT>
                    <a:lnB w="3175">
                      <a:solidFill>
                        <a:srgbClr val="BFD5DD"/>
                      </a:solidFill>
                      <a:prstDash val="solid"/>
                    </a:lnB>
                    <a:solidFill>
                      <a:srgbClr val="E6EEF2"/>
                    </a:solidFill>
                  </a:tcPr>
                </a:tc>
              </a:tr>
              <a:tr h="830580">
                <a:tc>
                  <a:txBody>
                    <a:bodyPr/>
                    <a:lstStyle/>
                    <a:p>
                      <a:pPr algn="just" marL="39370" marR="31115">
                        <a:lnSpc>
                          <a:spcPct val="104700"/>
                        </a:lnSpc>
                        <a:spcBef>
                          <a:spcPts val="180"/>
                        </a:spcBef>
                      </a:pPr>
                      <a:r>
                        <a:rPr dirty="0" sz="700" spc="-5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17.7</a:t>
                      </a:r>
                      <a:r>
                        <a:rPr dirty="0" sz="700" spc="-3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700" spc="1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–</a:t>
                      </a:r>
                      <a:r>
                        <a:rPr dirty="0" sz="700" spc="-3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700" spc="-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Promover</a:t>
                      </a:r>
                      <a:r>
                        <a:rPr dirty="0" sz="700" spc="-3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700" spc="1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o</a:t>
                      </a:r>
                      <a:r>
                        <a:rPr dirty="0" sz="700" spc="-3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700" spc="-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desenvolvimento,</a:t>
                      </a:r>
                      <a:r>
                        <a:rPr dirty="0" sz="700" spc="-3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700" spc="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a</a:t>
                      </a:r>
                      <a:r>
                        <a:rPr dirty="0" sz="70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700" spc="-3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transferência,</a:t>
                      </a:r>
                      <a:r>
                        <a:rPr dirty="0" sz="700" spc="-10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700" spc="-1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a</a:t>
                      </a:r>
                      <a:r>
                        <a:rPr dirty="0" sz="700" spc="-10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700" spc="-2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disseminação</a:t>
                      </a:r>
                      <a:r>
                        <a:rPr dirty="0" sz="700" spc="-10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700" spc="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e</a:t>
                      </a:r>
                      <a:r>
                        <a:rPr dirty="0" sz="700" spc="-10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700" spc="-1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a</a:t>
                      </a:r>
                      <a:r>
                        <a:rPr dirty="0" sz="700" spc="-10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700" spc="-2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difusão</a:t>
                      </a:r>
                      <a:r>
                        <a:rPr dirty="0" sz="70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de</a:t>
                      </a:r>
                      <a:r>
                        <a:rPr dirty="0" sz="700" spc="-10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700" spc="-1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tecnologias</a:t>
                      </a:r>
                      <a:r>
                        <a:rPr dirty="0" sz="700" spc="-10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700" spc="-2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ambientalmente</a:t>
                      </a:r>
                      <a:r>
                        <a:rPr dirty="0" sz="700" spc="-10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700" spc="-1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corretas</a:t>
                      </a:r>
                      <a:r>
                        <a:rPr dirty="0" sz="700" spc="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para</a:t>
                      </a:r>
                      <a:r>
                        <a:rPr dirty="0" sz="700" spc="-2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700" spc="3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os</a:t>
                      </a:r>
                      <a:r>
                        <a:rPr dirty="0" sz="700" spc="-2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700" spc="2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países</a:t>
                      </a:r>
                      <a:r>
                        <a:rPr dirty="0" sz="700" spc="-2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700" spc="1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em</a:t>
                      </a:r>
                      <a:r>
                        <a:rPr dirty="0" sz="700" spc="-2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700" spc="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desenvolvimento,</a:t>
                      </a:r>
                      <a:r>
                        <a:rPr dirty="0" sz="700" spc="-1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70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em</a:t>
                      </a:r>
                      <a:r>
                        <a:rPr dirty="0" sz="700" spc="-4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700" spc="1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condições</a:t>
                      </a:r>
                      <a:r>
                        <a:rPr dirty="0" sz="700" spc="-4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700" spc="-1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favoráveis,</a:t>
                      </a:r>
                      <a:r>
                        <a:rPr dirty="0" sz="700" spc="-4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700" spc="-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inclusive</a:t>
                      </a:r>
                      <a:r>
                        <a:rPr dirty="0" sz="700" spc="-4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70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em</a:t>
                      </a:r>
                      <a:r>
                        <a:rPr dirty="0" sz="700" spc="-1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condições</a:t>
                      </a:r>
                      <a:r>
                        <a:rPr dirty="0" sz="700" spc="-11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700" spc="-1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concessionais</a:t>
                      </a:r>
                      <a:r>
                        <a:rPr dirty="0" sz="700" spc="-11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70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e</a:t>
                      </a:r>
                      <a:r>
                        <a:rPr dirty="0" sz="700" spc="-11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700" spc="-2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preferenciais, </a:t>
                      </a:r>
                      <a:r>
                        <a:rPr dirty="0" sz="700" spc="-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conforme</a:t>
                      </a:r>
                      <a:r>
                        <a:rPr dirty="0" sz="700" spc="-6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700" spc="-2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mutuamente</a:t>
                      </a:r>
                      <a:r>
                        <a:rPr dirty="0" sz="700" spc="-6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70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acordado.</a:t>
                      </a:r>
                      <a:endParaRPr sz="700">
                        <a:latin typeface="Tahoma"/>
                        <a:cs typeface="Tahoma"/>
                      </a:endParaRPr>
                    </a:p>
                  </a:txBody>
                  <a:tcPr marL="0" marR="0" marB="0" marT="22860">
                    <a:lnL w="6350">
                      <a:solidFill>
                        <a:srgbClr val="005678"/>
                      </a:solidFill>
                      <a:prstDash val="solid"/>
                    </a:lnL>
                    <a:lnR w="3175">
                      <a:solidFill>
                        <a:srgbClr val="BFD5DD"/>
                      </a:solidFill>
                      <a:prstDash val="solid"/>
                    </a:lnR>
                    <a:lnT w="3175">
                      <a:solidFill>
                        <a:srgbClr val="BFD5DD"/>
                      </a:solidFill>
                      <a:prstDash val="solid"/>
                    </a:lnT>
                    <a:lnB w="3175">
                      <a:solidFill>
                        <a:srgbClr val="BFD5DD"/>
                      </a:solidFill>
                      <a:prstDash val="solid"/>
                    </a:lnB>
                    <a:solidFill>
                      <a:srgbClr val="E6EE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algn="just" marL="39370" marR="31750">
                        <a:lnSpc>
                          <a:spcPct val="104700"/>
                        </a:lnSpc>
                      </a:pPr>
                      <a:r>
                        <a:rPr dirty="0" sz="700" spc="-6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17.7.1</a:t>
                      </a:r>
                      <a:r>
                        <a:rPr dirty="0" sz="700" spc="-10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70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–</a:t>
                      </a:r>
                      <a:r>
                        <a:rPr dirty="0" sz="700" spc="-10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700" spc="-2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Montante</a:t>
                      </a:r>
                      <a:r>
                        <a:rPr dirty="0" sz="700" spc="-10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700" spc="-3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total</a:t>
                      </a:r>
                      <a:r>
                        <a:rPr dirty="0" sz="700" spc="-10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70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de</a:t>
                      </a:r>
                      <a:r>
                        <a:rPr dirty="0" sz="700" spc="-10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700" spc="-2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financiamento</a:t>
                      </a:r>
                      <a:r>
                        <a:rPr dirty="0" sz="70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700" spc="-1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para</a:t>
                      </a:r>
                      <a:r>
                        <a:rPr dirty="0" sz="700" spc="-3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700" spc="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países</a:t>
                      </a:r>
                      <a:r>
                        <a:rPr dirty="0" sz="700" spc="-3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700" spc="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em</a:t>
                      </a:r>
                      <a:r>
                        <a:rPr dirty="0" sz="700" spc="-3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700" spc="-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desenvolvimento</a:t>
                      </a:r>
                      <a:r>
                        <a:rPr dirty="0" sz="700" spc="-3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700" spc="-1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para</a:t>
                      </a:r>
                      <a:r>
                        <a:rPr dirty="0" sz="70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700" spc="-5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promover</a:t>
                      </a:r>
                      <a:r>
                        <a:rPr dirty="0" sz="700" spc="-13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700" spc="-1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o</a:t>
                      </a:r>
                      <a:r>
                        <a:rPr dirty="0" sz="700" spc="-13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700" spc="-4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desenvolvimento,</a:t>
                      </a:r>
                      <a:r>
                        <a:rPr dirty="0" sz="700" spc="-13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700" spc="-4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transferência,</a:t>
                      </a:r>
                      <a:r>
                        <a:rPr dirty="0" sz="700" spc="-3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70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disseminação</a:t>
                      </a:r>
                      <a:r>
                        <a:rPr dirty="0" sz="700" spc="-7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700" spc="1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e</a:t>
                      </a:r>
                      <a:r>
                        <a:rPr dirty="0" sz="700" spc="-7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700" spc="-1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difusão</a:t>
                      </a:r>
                      <a:r>
                        <a:rPr dirty="0" sz="700" spc="-7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700" spc="1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de</a:t>
                      </a:r>
                      <a:r>
                        <a:rPr dirty="0" sz="700" spc="-7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70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tecnologias </a:t>
                      </a:r>
                      <a:r>
                        <a:rPr dirty="0" sz="700" spc="-1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ambientalmente</a:t>
                      </a:r>
                      <a:r>
                        <a:rPr dirty="0" sz="700" spc="-6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700" spc="-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seguras</a:t>
                      </a:r>
                      <a:r>
                        <a:rPr dirty="0" sz="700" spc="-6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700" spc="1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e</a:t>
                      </a:r>
                      <a:r>
                        <a:rPr dirty="0" sz="700" spc="-6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700" spc="-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racionais.</a:t>
                      </a:r>
                      <a:endParaRPr sz="700">
                        <a:latin typeface="Tahoma"/>
                        <a:cs typeface="Tahoma"/>
                      </a:endParaRPr>
                    </a:p>
                  </a:txBody>
                  <a:tcPr marL="0" marR="0" marB="0" marT="32384">
                    <a:lnL w="3175">
                      <a:solidFill>
                        <a:srgbClr val="BFD5DD"/>
                      </a:solidFill>
                      <a:prstDash val="solid"/>
                    </a:lnL>
                    <a:lnR w="3175">
                      <a:solidFill>
                        <a:srgbClr val="BFD5DD"/>
                      </a:solidFill>
                      <a:prstDash val="solid"/>
                    </a:lnR>
                    <a:lnT w="3175">
                      <a:solidFill>
                        <a:srgbClr val="BFD5DD"/>
                      </a:solidFill>
                      <a:prstDash val="solid"/>
                    </a:lnT>
                    <a:lnB w="3175">
                      <a:solidFill>
                        <a:srgbClr val="BFD5DD"/>
                      </a:solidFill>
                      <a:prstDash val="solid"/>
                    </a:lnB>
                    <a:solidFill>
                      <a:srgbClr val="E6EE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3175">
                      <a:solidFill>
                        <a:srgbClr val="BFD5DD"/>
                      </a:solidFill>
                      <a:prstDash val="solid"/>
                    </a:lnL>
                    <a:lnR w="3175">
                      <a:solidFill>
                        <a:srgbClr val="BFD5DD"/>
                      </a:solidFill>
                      <a:prstDash val="solid"/>
                    </a:lnR>
                    <a:lnT w="3175">
                      <a:solidFill>
                        <a:srgbClr val="BFD5DD"/>
                      </a:solidFill>
                      <a:prstDash val="solid"/>
                    </a:lnT>
                    <a:lnB w="3175">
                      <a:solidFill>
                        <a:srgbClr val="BFD5DD"/>
                      </a:solidFill>
                      <a:prstDash val="solid"/>
                    </a:lnB>
                    <a:solidFill>
                      <a:srgbClr val="E6EE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3175">
                      <a:solidFill>
                        <a:srgbClr val="BFD5DD"/>
                      </a:solidFill>
                      <a:prstDash val="solid"/>
                    </a:lnL>
                    <a:lnR w="6350">
                      <a:solidFill>
                        <a:srgbClr val="005678"/>
                      </a:solidFill>
                      <a:prstDash val="solid"/>
                    </a:lnR>
                    <a:lnT w="3175">
                      <a:solidFill>
                        <a:srgbClr val="BFD5DD"/>
                      </a:solidFill>
                      <a:prstDash val="solid"/>
                    </a:lnT>
                    <a:lnB w="3175">
                      <a:solidFill>
                        <a:srgbClr val="BFD5DD"/>
                      </a:solidFill>
                      <a:prstDash val="solid"/>
                    </a:lnB>
                    <a:solidFill>
                      <a:srgbClr val="E6EEF2"/>
                    </a:solidFill>
                  </a:tcPr>
                </a:tc>
              </a:tr>
              <a:tr h="942340">
                <a:tc>
                  <a:txBody>
                    <a:bodyPr/>
                    <a:lstStyle/>
                    <a:p>
                      <a:pPr algn="just" marL="39370" marR="30480">
                        <a:lnSpc>
                          <a:spcPct val="104700"/>
                        </a:lnSpc>
                        <a:spcBef>
                          <a:spcPts val="180"/>
                        </a:spcBef>
                      </a:pPr>
                      <a:r>
                        <a:rPr dirty="0" sz="700" spc="-5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17.8</a:t>
                      </a:r>
                      <a:r>
                        <a:rPr dirty="0" sz="700" spc="8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70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–</a:t>
                      </a:r>
                      <a:r>
                        <a:rPr dirty="0" sz="700" spc="8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70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Operacionalizar</a:t>
                      </a:r>
                      <a:r>
                        <a:rPr dirty="0" sz="700" spc="8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70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plenamente</a:t>
                      </a:r>
                      <a:r>
                        <a:rPr dirty="0" sz="700" spc="8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700" spc="-5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o</a:t>
                      </a:r>
                      <a:r>
                        <a:rPr dirty="0" sz="70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Banco</a:t>
                      </a:r>
                      <a:r>
                        <a:rPr dirty="0" sz="700" spc="4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70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de</a:t>
                      </a:r>
                      <a:r>
                        <a:rPr dirty="0" sz="700" spc="4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70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Tecnologia</a:t>
                      </a:r>
                      <a:r>
                        <a:rPr dirty="0" sz="700" spc="4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70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e</a:t>
                      </a:r>
                      <a:r>
                        <a:rPr dirty="0" sz="700" spc="4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70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o</a:t>
                      </a:r>
                      <a:r>
                        <a:rPr dirty="0" sz="700" spc="4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700" spc="-1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mecanismo </a:t>
                      </a:r>
                      <a:r>
                        <a:rPr dirty="0" sz="70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de</a:t>
                      </a:r>
                      <a:r>
                        <a:rPr dirty="0" sz="700" spc="-1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70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capacitação</a:t>
                      </a:r>
                      <a:r>
                        <a:rPr dirty="0" sz="700" spc="-1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70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em</a:t>
                      </a:r>
                      <a:r>
                        <a:rPr dirty="0" sz="700" spc="-1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70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ciência,</a:t>
                      </a:r>
                      <a:r>
                        <a:rPr dirty="0" sz="700" spc="-1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tecnologia </a:t>
                      </a:r>
                      <a:r>
                        <a:rPr dirty="0" sz="700" spc="5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e</a:t>
                      </a:r>
                      <a:r>
                        <a:rPr dirty="0" sz="700" spc="5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700" spc="4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inovação</a:t>
                      </a:r>
                      <a:r>
                        <a:rPr dirty="0" sz="700" spc="5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70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para</a:t>
                      </a:r>
                      <a:r>
                        <a:rPr dirty="0" sz="700" spc="5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os </a:t>
                      </a:r>
                      <a:r>
                        <a:rPr dirty="0" sz="700" spc="5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países</a:t>
                      </a:r>
                      <a:r>
                        <a:rPr dirty="0" sz="700" spc="5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700" spc="3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menos </a:t>
                      </a:r>
                      <a:r>
                        <a:rPr dirty="0" sz="70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desenvolvidos</a:t>
                      </a:r>
                      <a:r>
                        <a:rPr dirty="0" sz="700" spc="1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70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até</a:t>
                      </a:r>
                      <a:r>
                        <a:rPr dirty="0" sz="700" spc="1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700" spc="-6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2017,</a:t>
                      </a:r>
                      <a:r>
                        <a:rPr dirty="0" sz="700" spc="1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70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e</a:t>
                      </a:r>
                      <a:r>
                        <a:rPr dirty="0" sz="700" spc="1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70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aumentar</a:t>
                      </a:r>
                      <a:r>
                        <a:rPr dirty="0" sz="700" spc="1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700" spc="-5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o</a:t>
                      </a:r>
                      <a:r>
                        <a:rPr dirty="0" sz="700" spc="-1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uso</a:t>
                      </a:r>
                      <a:r>
                        <a:rPr dirty="0" sz="700" spc="-3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70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de</a:t>
                      </a:r>
                      <a:r>
                        <a:rPr dirty="0" sz="700" spc="-2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700" spc="-1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tecnologias</a:t>
                      </a:r>
                      <a:r>
                        <a:rPr dirty="0" sz="700" spc="-2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70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de</a:t>
                      </a:r>
                      <a:r>
                        <a:rPr dirty="0" sz="700" spc="-2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700" spc="-1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capacitação,</a:t>
                      </a:r>
                      <a:r>
                        <a:rPr dirty="0" sz="700" spc="50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70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em</a:t>
                      </a:r>
                      <a:r>
                        <a:rPr dirty="0" sz="700" spc="8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700" spc="-3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particular </a:t>
                      </a:r>
                      <a:r>
                        <a:rPr dirty="0" sz="700" spc="-3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das</a:t>
                      </a:r>
                      <a:r>
                        <a:rPr dirty="0" sz="700" spc="-2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tecnologias</a:t>
                      </a:r>
                      <a:r>
                        <a:rPr dirty="0" sz="700" spc="-3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700" spc="-2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de</a:t>
                      </a:r>
                      <a:r>
                        <a:rPr dirty="0" sz="700" spc="-2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informação</a:t>
                      </a:r>
                      <a:r>
                        <a:rPr dirty="0" sz="700" spc="3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70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e</a:t>
                      </a:r>
                      <a:r>
                        <a:rPr dirty="0" sz="700" spc="-4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700" spc="-1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comunicação.</a:t>
                      </a:r>
                      <a:endParaRPr sz="700">
                        <a:latin typeface="Tahoma"/>
                        <a:cs typeface="Tahoma"/>
                      </a:endParaRPr>
                    </a:p>
                  </a:txBody>
                  <a:tcPr marL="0" marR="0" marB="0" marT="22860">
                    <a:lnL w="6350">
                      <a:solidFill>
                        <a:srgbClr val="005678"/>
                      </a:solidFill>
                      <a:prstDash val="solid"/>
                    </a:lnL>
                    <a:lnR w="3175">
                      <a:solidFill>
                        <a:srgbClr val="BFD5DD"/>
                      </a:solidFill>
                      <a:prstDash val="solid"/>
                    </a:lnR>
                    <a:lnT w="3175">
                      <a:solidFill>
                        <a:srgbClr val="BFD5DD"/>
                      </a:solidFill>
                      <a:prstDash val="solid"/>
                    </a:lnT>
                    <a:lnB w="3175">
                      <a:solidFill>
                        <a:srgbClr val="BFD5DD"/>
                      </a:solidFill>
                      <a:prstDash val="solid"/>
                    </a:lnB>
                    <a:solidFill>
                      <a:srgbClr val="E6EE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marL="39370" marR="31115">
                        <a:lnSpc>
                          <a:spcPct val="104700"/>
                        </a:lnSpc>
                        <a:spcBef>
                          <a:spcPts val="5"/>
                        </a:spcBef>
                      </a:pPr>
                      <a:r>
                        <a:rPr dirty="0" sz="700" spc="-3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17.8.1</a:t>
                      </a:r>
                      <a:r>
                        <a:rPr dirty="0" sz="700" spc="2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70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–</a:t>
                      </a:r>
                      <a:r>
                        <a:rPr dirty="0" sz="700" spc="2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70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Proporção</a:t>
                      </a:r>
                      <a:r>
                        <a:rPr dirty="0" sz="700" spc="2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70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de</a:t>
                      </a:r>
                      <a:r>
                        <a:rPr dirty="0" sz="700" spc="2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70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indivíduos</a:t>
                      </a:r>
                      <a:r>
                        <a:rPr dirty="0" sz="700" spc="2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700" spc="-2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que</a:t>
                      </a:r>
                      <a:r>
                        <a:rPr dirty="0" sz="700" spc="50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700" spc="-2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utilizam</a:t>
                      </a:r>
                      <a:r>
                        <a:rPr dirty="0" sz="700" spc="-3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70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a</a:t>
                      </a:r>
                      <a:r>
                        <a:rPr dirty="0" sz="700" spc="-3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700" spc="-1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Internet.</a:t>
                      </a:r>
                      <a:endParaRPr sz="700">
                        <a:latin typeface="Tahoma"/>
                        <a:cs typeface="Tahoma"/>
                      </a:endParaRPr>
                    </a:p>
                  </a:txBody>
                  <a:tcPr marL="0" marR="0" marB="0" marT="0">
                    <a:lnL w="3175">
                      <a:solidFill>
                        <a:srgbClr val="BFD5DD"/>
                      </a:solidFill>
                      <a:prstDash val="solid"/>
                    </a:lnL>
                    <a:lnR w="3175">
                      <a:solidFill>
                        <a:srgbClr val="BFD5DD"/>
                      </a:solidFill>
                      <a:prstDash val="solid"/>
                    </a:lnR>
                    <a:lnT w="3175">
                      <a:solidFill>
                        <a:srgbClr val="BFD5DD"/>
                      </a:solidFill>
                      <a:prstDash val="solid"/>
                    </a:lnT>
                    <a:lnB w="3175">
                      <a:solidFill>
                        <a:srgbClr val="BFD5DD"/>
                      </a:solidFill>
                      <a:prstDash val="solid"/>
                    </a:lnB>
                    <a:solidFill>
                      <a:srgbClr val="E6EE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3175">
                      <a:solidFill>
                        <a:srgbClr val="BFD5DD"/>
                      </a:solidFill>
                      <a:prstDash val="solid"/>
                    </a:lnL>
                    <a:lnR w="3175">
                      <a:solidFill>
                        <a:srgbClr val="BFD5DD"/>
                      </a:solidFill>
                      <a:prstDash val="solid"/>
                    </a:lnR>
                    <a:lnT w="3175">
                      <a:solidFill>
                        <a:srgbClr val="BFD5DD"/>
                      </a:solidFill>
                      <a:prstDash val="solid"/>
                    </a:lnT>
                    <a:lnB w="3175">
                      <a:solidFill>
                        <a:srgbClr val="BFD5DD"/>
                      </a:solidFill>
                      <a:prstDash val="solid"/>
                    </a:lnB>
                    <a:solidFill>
                      <a:srgbClr val="E6EE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3175">
                      <a:solidFill>
                        <a:srgbClr val="BFD5DD"/>
                      </a:solidFill>
                      <a:prstDash val="solid"/>
                    </a:lnL>
                    <a:lnR w="6350">
                      <a:solidFill>
                        <a:srgbClr val="005678"/>
                      </a:solidFill>
                      <a:prstDash val="solid"/>
                    </a:lnR>
                    <a:lnT w="3175">
                      <a:solidFill>
                        <a:srgbClr val="BFD5DD"/>
                      </a:solidFill>
                      <a:prstDash val="solid"/>
                    </a:lnT>
                    <a:lnB w="3175">
                      <a:solidFill>
                        <a:srgbClr val="BFD5DD"/>
                      </a:solidFill>
                      <a:prstDash val="solid"/>
                    </a:lnB>
                    <a:solidFill>
                      <a:srgbClr val="E6EEF2"/>
                    </a:solidFill>
                  </a:tcPr>
                </a:tc>
              </a:tr>
              <a:tr h="942340">
                <a:tc>
                  <a:txBody>
                    <a:bodyPr/>
                    <a:lstStyle/>
                    <a:p>
                      <a:pPr algn="just" marL="39370" marR="30480">
                        <a:lnSpc>
                          <a:spcPct val="104700"/>
                        </a:lnSpc>
                        <a:spcBef>
                          <a:spcPts val="180"/>
                        </a:spcBef>
                      </a:pPr>
                      <a:r>
                        <a:rPr dirty="0" sz="700" spc="-7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17.9</a:t>
                      </a:r>
                      <a:r>
                        <a:rPr dirty="0" sz="700" spc="-10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700" spc="-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–</a:t>
                      </a:r>
                      <a:r>
                        <a:rPr dirty="0" sz="700" spc="-10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700" spc="-2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Reforçar</a:t>
                      </a:r>
                      <a:r>
                        <a:rPr dirty="0" sz="700" spc="-10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70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o</a:t>
                      </a:r>
                      <a:r>
                        <a:rPr dirty="0" sz="700" spc="-10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700" spc="-1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apoio</a:t>
                      </a:r>
                      <a:r>
                        <a:rPr dirty="0" sz="700" spc="-10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700" spc="-2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internacional</a:t>
                      </a:r>
                      <a:r>
                        <a:rPr dirty="0" sz="700" spc="-10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700" spc="-3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para</a:t>
                      </a:r>
                      <a:r>
                        <a:rPr dirty="0" sz="700" spc="-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70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a</a:t>
                      </a:r>
                      <a:r>
                        <a:rPr dirty="0" sz="700" spc="-4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700" spc="-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implementação</a:t>
                      </a:r>
                      <a:r>
                        <a:rPr dirty="0" sz="700" spc="-4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700" spc="-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eficaz</a:t>
                      </a:r>
                      <a:r>
                        <a:rPr dirty="0" sz="700" spc="-4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700" spc="1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e</a:t>
                      </a:r>
                      <a:r>
                        <a:rPr dirty="0" sz="700" spc="-4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700" spc="-1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orientada</a:t>
                      </a:r>
                      <a:r>
                        <a:rPr dirty="0" sz="700" spc="-4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70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da </a:t>
                      </a:r>
                      <a:r>
                        <a:rPr dirty="0" sz="700" spc="-4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capacitação</a:t>
                      </a:r>
                      <a:r>
                        <a:rPr dirty="0" sz="700" spc="-13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700" spc="-5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em</a:t>
                      </a:r>
                      <a:r>
                        <a:rPr dirty="0" sz="700" spc="-13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700" spc="-3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países</a:t>
                      </a:r>
                      <a:r>
                        <a:rPr dirty="0" sz="700" spc="-13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700" spc="-5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em</a:t>
                      </a:r>
                      <a:r>
                        <a:rPr dirty="0" sz="700" spc="-13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700" spc="-5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desenvolvimento,</a:t>
                      </a:r>
                      <a:r>
                        <a:rPr dirty="0" sz="700" spc="-3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700" spc="2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a</a:t>
                      </a:r>
                      <a:r>
                        <a:rPr dirty="0" sz="700" spc="-1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700" spc="-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fim</a:t>
                      </a:r>
                      <a:r>
                        <a:rPr dirty="0" sz="700" spc="-1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700" spc="3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de</a:t>
                      </a:r>
                      <a:r>
                        <a:rPr dirty="0" sz="700" spc="-1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700" spc="2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apoiar</a:t>
                      </a:r>
                      <a:r>
                        <a:rPr dirty="0" sz="700" spc="-1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700" spc="3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os</a:t>
                      </a:r>
                      <a:r>
                        <a:rPr dirty="0" sz="700" spc="-1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700" spc="2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planos</a:t>
                      </a:r>
                      <a:r>
                        <a:rPr dirty="0" sz="700" spc="-1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700" spc="2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nacionais</a:t>
                      </a:r>
                      <a:r>
                        <a:rPr dirty="0" sz="700" spc="2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700" spc="-1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para</a:t>
                      </a:r>
                      <a:r>
                        <a:rPr dirty="0" sz="700" spc="-7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700" spc="-1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implementar</a:t>
                      </a:r>
                      <a:r>
                        <a:rPr dirty="0" sz="700" spc="-7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70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todos</a:t>
                      </a:r>
                      <a:r>
                        <a:rPr dirty="0" sz="700" spc="-7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700" spc="1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os</a:t>
                      </a:r>
                      <a:r>
                        <a:rPr dirty="0" sz="700" spc="-7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700" spc="-1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objetivos</a:t>
                      </a:r>
                      <a:r>
                        <a:rPr dirty="0" sz="700" spc="-7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700" spc="-2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d</a:t>
                      </a:r>
                      <a:r>
                        <a:rPr dirty="0" sz="700" spc="-2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e</a:t>
                      </a:r>
                      <a:r>
                        <a:rPr dirty="0" sz="700" spc="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700" spc="-1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desenvolvimento</a:t>
                      </a:r>
                      <a:r>
                        <a:rPr dirty="0" sz="700" spc="-4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700" spc="-1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sustentável,</a:t>
                      </a:r>
                      <a:r>
                        <a:rPr dirty="0" sz="700" spc="-4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700" spc="-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inclusive</a:t>
                      </a:r>
                      <a:r>
                        <a:rPr dirty="0" sz="700" spc="1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700" spc="-1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por</a:t>
                      </a:r>
                      <a:r>
                        <a:rPr dirty="0" sz="700" spc="-9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700" spc="-1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meio</a:t>
                      </a:r>
                      <a:r>
                        <a:rPr dirty="0" sz="700" spc="-9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700" spc="-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d</a:t>
                      </a:r>
                      <a:r>
                        <a:rPr dirty="0" sz="70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a</a:t>
                      </a:r>
                      <a:r>
                        <a:rPr dirty="0" sz="700" spc="-9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70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cooperação</a:t>
                      </a:r>
                      <a:r>
                        <a:rPr dirty="0" sz="700" spc="-9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700" spc="-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Norte-</a:t>
                      </a:r>
                      <a:r>
                        <a:rPr dirty="0" sz="700" spc="-1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Sul,</a:t>
                      </a:r>
                      <a:r>
                        <a:rPr dirty="0" sz="700" spc="-9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700" spc="-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Sul- </a:t>
                      </a:r>
                      <a:r>
                        <a:rPr dirty="0" sz="700" spc="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Sul</a:t>
                      </a:r>
                      <a:r>
                        <a:rPr dirty="0" sz="700" spc="-6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700" spc="1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e</a:t>
                      </a:r>
                      <a:r>
                        <a:rPr dirty="0" sz="700" spc="-6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700" spc="-2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triangular.</a:t>
                      </a:r>
                      <a:endParaRPr sz="700">
                        <a:latin typeface="Tahoma"/>
                        <a:cs typeface="Tahoma"/>
                      </a:endParaRPr>
                    </a:p>
                  </a:txBody>
                  <a:tcPr marL="0" marR="0" marB="0" marT="22860">
                    <a:lnL w="6350">
                      <a:solidFill>
                        <a:srgbClr val="005678"/>
                      </a:solidFill>
                      <a:prstDash val="solid"/>
                    </a:lnL>
                    <a:lnR w="3175">
                      <a:solidFill>
                        <a:srgbClr val="BFD5DD"/>
                      </a:solidFill>
                      <a:prstDash val="solid"/>
                    </a:lnR>
                    <a:lnT w="3175">
                      <a:solidFill>
                        <a:srgbClr val="BFD5DD"/>
                      </a:solidFill>
                      <a:prstDash val="solid"/>
                    </a:lnT>
                    <a:lnB w="3175">
                      <a:solidFill>
                        <a:srgbClr val="BFD5DD"/>
                      </a:solidFill>
                      <a:prstDash val="solid"/>
                    </a:lnB>
                    <a:solidFill>
                      <a:srgbClr val="E6EE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algn="just" marL="39370" marR="30480">
                        <a:lnSpc>
                          <a:spcPct val="104700"/>
                        </a:lnSpc>
                        <a:spcBef>
                          <a:spcPts val="5"/>
                        </a:spcBef>
                      </a:pPr>
                      <a:r>
                        <a:rPr dirty="0" sz="700" spc="-6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17.9.1</a:t>
                      </a:r>
                      <a:r>
                        <a:rPr dirty="0" sz="700" spc="-10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70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–</a:t>
                      </a:r>
                      <a:r>
                        <a:rPr dirty="0" sz="700" spc="-10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700" spc="-3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Valor,</a:t>
                      </a:r>
                      <a:r>
                        <a:rPr dirty="0" sz="700" spc="-10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700" spc="-2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em</a:t>
                      </a:r>
                      <a:r>
                        <a:rPr dirty="0" sz="700" spc="-10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700" spc="-2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dólares,</a:t>
                      </a:r>
                      <a:r>
                        <a:rPr dirty="0" sz="700" spc="-10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700" spc="-1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da</a:t>
                      </a:r>
                      <a:r>
                        <a:rPr dirty="0" sz="700" spc="-10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700" spc="-2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assistência</a:t>
                      </a:r>
                      <a:r>
                        <a:rPr dirty="0" sz="700" spc="-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700" spc="-2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técnica</a:t>
                      </a:r>
                      <a:r>
                        <a:rPr dirty="0" sz="700" spc="-12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70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e</a:t>
                      </a:r>
                      <a:r>
                        <a:rPr dirty="0" sz="700" spc="-12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700" spc="-3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financeira</a:t>
                      </a:r>
                      <a:r>
                        <a:rPr dirty="0" sz="700" spc="-12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700" spc="-3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(incluindo</a:t>
                      </a:r>
                      <a:r>
                        <a:rPr dirty="0" sz="700" spc="-12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700" spc="-2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cooperação</a:t>
                      </a:r>
                      <a:r>
                        <a:rPr dirty="0" sz="700" spc="-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700" spc="-2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Norte-Sul,</a:t>
                      </a:r>
                      <a:r>
                        <a:rPr dirty="0" sz="700" spc="-11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700" spc="-1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Sul-Sul</a:t>
                      </a:r>
                      <a:r>
                        <a:rPr dirty="0" sz="700" spc="-11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70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e</a:t>
                      </a:r>
                      <a:r>
                        <a:rPr dirty="0" sz="700" spc="-11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700" spc="-3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triangular)</a:t>
                      </a:r>
                      <a:r>
                        <a:rPr dirty="0" sz="700" spc="-11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700" spc="-2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destinada</a:t>
                      </a:r>
                      <a:r>
                        <a:rPr dirty="0" sz="700" spc="-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70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a</a:t>
                      </a:r>
                      <a:r>
                        <a:rPr dirty="0" sz="700" spc="-6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70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países</a:t>
                      </a:r>
                      <a:r>
                        <a:rPr dirty="0" sz="700" spc="-6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700" spc="-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em</a:t>
                      </a:r>
                      <a:r>
                        <a:rPr dirty="0" sz="700" spc="-6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700" spc="-1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desenvolvimento.</a:t>
                      </a:r>
                      <a:endParaRPr sz="700">
                        <a:latin typeface="Tahoma"/>
                        <a:cs typeface="Tahoma"/>
                      </a:endParaRPr>
                    </a:p>
                  </a:txBody>
                  <a:tcPr marL="0" marR="0" marB="0" marT="0">
                    <a:lnL w="3175">
                      <a:solidFill>
                        <a:srgbClr val="BFD5DD"/>
                      </a:solidFill>
                      <a:prstDash val="solid"/>
                    </a:lnL>
                    <a:lnR w="3175">
                      <a:solidFill>
                        <a:srgbClr val="BFD5DD"/>
                      </a:solidFill>
                      <a:prstDash val="solid"/>
                    </a:lnR>
                    <a:lnT w="3175">
                      <a:solidFill>
                        <a:srgbClr val="BFD5DD"/>
                      </a:solidFill>
                      <a:prstDash val="solid"/>
                    </a:lnT>
                    <a:lnB w="3175">
                      <a:solidFill>
                        <a:srgbClr val="BFD5DD"/>
                      </a:solidFill>
                      <a:prstDash val="solid"/>
                    </a:lnB>
                    <a:solidFill>
                      <a:srgbClr val="E6EE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3175">
                      <a:solidFill>
                        <a:srgbClr val="BFD5DD"/>
                      </a:solidFill>
                      <a:prstDash val="solid"/>
                    </a:lnL>
                    <a:lnR w="3175">
                      <a:solidFill>
                        <a:srgbClr val="BFD5DD"/>
                      </a:solidFill>
                      <a:prstDash val="solid"/>
                    </a:lnR>
                    <a:lnT w="3175">
                      <a:solidFill>
                        <a:srgbClr val="BFD5DD"/>
                      </a:solidFill>
                      <a:prstDash val="solid"/>
                    </a:lnT>
                    <a:lnB w="3175">
                      <a:solidFill>
                        <a:srgbClr val="BFD5DD"/>
                      </a:solidFill>
                      <a:prstDash val="solid"/>
                    </a:lnB>
                    <a:solidFill>
                      <a:srgbClr val="E6EE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3175">
                      <a:solidFill>
                        <a:srgbClr val="BFD5DD"/>
                      </a:solidFill>
                      <a:prstDash val="solid"/>
                    </a:lnL>
                    <a:lnR w="6350">
                      <a:solidFill>
                        <a:srgbClr val="005678"/>
                      </a:solidFill>
                      <a:prstDash val="solid"/>
                    </a:lnR>
                    <a:lnT w="3175">
                      <a:solidFill>
                        <a:srgbClr val="BFD5DD"/>
                      </a:solidFill>
                      <a:prstDash val="solid"/>
                    </a:lnT>
                    <a:lnB w="3175">
                      <a:solidFill>
                        <a:srgbClr val="BFD5DD"/>
                      </a:solidFill>
                      <a:prstDash val="solid"/>
                    </a:lnB>
                    <a:solidFill>
                      <a:srgbClr val="E6EEF2"/>
                    </a:solidFill>
                  </a:tcPr>
                </a:tc>
              </a:tr>
              <a:tr h="830580">
                <a:tc>
                  <a:txBody>
                    <a:bodyPr/>
                    <a:lstStyle/>
                    <a:p>
                      <a:pPr algn="just" marL="39370" marR="30480">
                        <a:lnSpc>
                          <a:spcPct val="104700"/>
                        </a:lnSpc>
                        <a:spcBef>
                          <a:spcPts val="180"/>
                        </a:spcBef>
                      </a:pPr>
                      <a:r>
                        <a:rPr dirty="0" sz="700" spc="-6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17.10</a:t>
                      </a:r>
                      <a:r>
                        <a:rPr dirty="0" sz="700" spc="-10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70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–</a:t>
                      </a:r>
                      <a:r>
                        <a:rPr dirty="0" sz="700" spc="-10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700" spc="-2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Promover</a:t>
                      </a:r>
                      <a:r>
                        <a:rPr dirty="0" sz="700" spc="-10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700" spc="-3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um</a:t>
                      </a:r>
                      <a:r>
                        <a:rPr dirty="0" sz="700" spc="-10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700" spc="-1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sistema</a:t>
                      </a:r>
                      <a:r>
                        <a:rPr dirty="0" sz="700" spc="-10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700" spc="-3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multilateral</a:t>
                      </a:r>
                      <a:r>
                        <a:rPr dirty="0" sz="700" spc="-2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700" spc="-2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de</a:t>
                      </a:r>
                      <a:r>
                        <a:rPr dirty="0" sz="700" spc="-12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700" spc="-3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comércio</a:t>
                      </a:r>
                      <a:r>
                        <a:rPr dirty="0" sz="700" spc="-12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700" spc="-4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universal,</a:t>
                      </a:r>
                      <a:r>
                        <a:rPr dirty="0" sz="700" spc="-12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700" spc="-2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baseado</a:t>
                      </a:r>
                      <a:r>
                        <a:rPr dirty="0" sz="700" spc="-12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700" spc="-4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em</a:t>
                      </a:r>
                      <a:r>
                        <a:rPr dirty="0" sz="700" spc="-12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700" spc="-4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regras,</a:t>
                      </a:r>
                      <a:r>
                        <a:rPr dirty="0" sz="700" spc="-3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700" spc="-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aberto,</a:t>
                      </a:r>
                      <a:r>
                        <a:rPr dirty="0" sz="700" spc="-5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70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não</a:t>
                      </a:r>
                      <a:r>
                        <a:rPr dirty="0" sz="700" spc="-5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700" spc="-1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discriminatório</a:t>
                      </a:r>
                      <a:r>
                        <a:rPr dirty="0" sz="700" spc="-5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700" spc="1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e</a:t>
                      </a:r>
                      <a:r>
                        <a:rPr dirty="0" sz="700" spc="-5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700" spc="-2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equitativo</a:t>
                      </a:r>
                      <a:r>
                        <a:rPr dirty="0" sz="700" spc="-1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70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no</a:t>
                      </a:r>
                      <a:r>
                        <a:rPr dirty="0" sz="700" spc="-4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700" spc="-1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âmbito</a:t>
                      </a:r>
                      <a:r>
                        <a:rPr dirty="0" sz="700" spc="-4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700" spc="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da</a:t>
                      </a:r>
                      <a:r>
                        <a:rPr dirty="0" sz="700" spc="-4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70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Organização</a:t>
                      </a:r>
                      <a:r>
                        <a:rPr dirty="0" sz="700" spc="-4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70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Mundial</a:t>
                      </a:r>
                      <a:r>
                        <a:rPr dirty="0" sz="700" spc="-4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700" spc="1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do </a:t>
                      </a:r>
                      <a:r>
                        <a:rPr dirty="0" sz="70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Comércio</a:t>
                      </a:r>
                      <a:r>
                        <a:rPr dirty="0" sz="700" spc="-9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70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[OMC],</a:t>
                      </a:r>
                      <a:r>
                        <a:rPr dirty="0" sz="700" spc="-9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700" spc="-1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inclusive</a:t>
                      </a:r>
                      <a:r>
                        <a:rPr dirty="0" sz="700" spc="-9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700" spc="-1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por</a:t>
                      </a:r>
                      <a:r>
                        <a:rPr dirty="0" sz="700" spc="-9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700" spc="-1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meio</a:t>
                      </a:r>
                      <a:r>
                        <a:rPr dirty="0" sz="700" spc="-9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70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da </a:t>
                      </a:r>
                      <a:r>
                        <a:rPr dirty="0" sz="700" spc="-1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conclusão</a:t>
                      </a:r>
                      <a:r>
                        <a:rPr dirty="0" sz="700" spc="-11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700" spc="-1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das</a:t>
                      </a:r>
                      <a:r>
                        <a:rPr dirty="0" sz="700" spc="-11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700" spc="-1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negociações</a:t>
                      </a:r>
                      <a:r>
                        <a:rPr dirty="0" sz="700" spc="-11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700" spc="-2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no</a:t>
                      </a:r>
                      <a:r>
                        <a:rPr dirty="0" sz="700" spc="-11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700" spc="-3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âmbito</a:t>
                      </a:r>
                      <a:r>
                        <a:rPr dirty="0" sz="700" spc="-11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700" spc="-1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de</a:t>
                      </a:r>
                      <a:r>
                        <a:rPr dirty="0" sz="70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700" spc="-2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sua</a:t>
                      </a:r>
                      <a:r>
                        <a:rPr dirty="0" sz="700" spc="-114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700" spc="-3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Agenda</a:t>
                      </a:r>
                      <a:r>
                        <a:rPr dirty="0" sz="700" spc="-114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700" spc="-1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de</a:t>
                      </a:r>
                      <a:r>
                        <a:rPr dirty="0" sz="700" spc="-114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700" spc="-3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Desenvolvimento</a:t>
                      </a:r>
                      <a:r>
                        <a:rPr dirty="0" sz="700" spc="-114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700" spc="-1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de</a:t>
                      </a:r>
                      <a:r>
                        <a:rPr dirty="0" sz="700" spc="-114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700" spc="-3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Doha.</a:t>
                      </a:r>
                      <a:endParaRPr sz="700">
                        <a:latin typeface="Tahoma"/>
                        <a:cs typeface="Tahoma"/>
                      </a:endParaRPr>
                    </a:p>
                  </a:txBody>
                  <a:tcPr marL="0" marR="0" marB="0" marT="22860">
                    <a:lnL w="6350">
                      <a:solidFill>
                        <a:srgbClr val="005678"/>
                      </a:solidFill>
                      <a:prstDash val="solid"/>
                    </a:lnL>
                    <a:lnR w="3175">
                      <a:solidFill>
                        <a:srgbClr val="BFD5DD"/>
                      </a:solidFill>
                      <a:prstDash val="solid"/>
                    </a:lnR>
                    <a:lnT w="3175">
                      <a:solidFill>
                        <a:srgbClr val="BFD5DD"/>
                      </a:solidFill>
                      <a:prstDash val="solid"/>
                    </a:lnT>
                    <a:lnB w="3175">
                      <a:solidFill>
                        <a:srgbClr val="BFD5DD"/>
                      </a:solidFill>
                      <a:prstDash val="solid"/>
                    </a:lnB>
                    <a:solidFill>
                      <a:srgbClr val="E6EE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765"/>
                        </a:spcBef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marL="39370" marR="32384">
                        <a:lnSpc>
                          <a:spcPct val="104700"/>
                        </a:lnSpc>
                        <a:spcBef>
                          <a:spcPts val="5"/>
                        </a:spcBef>
                      </a:pPr>
                      <a:r>
                        <a:rPr dirty="0" sz="700" spc="-4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17.10.1</a:t>
                      </a:r>
                      <a:r>
                        <a:rPr dirty="0" sz="700" spc="-1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70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–</a:t>
                      </a:r>
                      <a:r>
                        <a:rPr dirty="0" sz="700" spc="-1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70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Média</a:t>
                      </a:r>
                      <a:r>
                        <a:rPr dirty="0" sz="700" spc="-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70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ponderada</a:t>
                      </a:r>
                      <a:r>
                        <a:rPr dirty="0" sz="700" spc="-1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70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das</a:t>
                      </a:r>
                      <a:r>
                        <a:rPr dirty="0" sz="700" spc="-1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tarifas aduaneiras</a:t>
                      </a:r>
                      <a:r>
                        <a:rPr dirty="0" sz="700" spc="-3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70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à</a:t>
                      </a:r>
                      <a:r>
                        <a:rPr dirty="0" sz="700" spc="-3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70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escala</a:t>
                      </a:r>
                      <a:r>
                        <a:rPr dirty="0" sz="700" spc="-3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700" spc="-1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mundial.</a:t>
                      </a:r>
                      <a:endParaRPr sz="700">
                        <a:latin typeface="Tahoma"/>
                        <a:cs typeface="Tahoma"/>
                      </a:endParaRPr>
                    </a:p>
                  </a:txBody>
                  <a:tcPr marL="0" marR="0" marB="0" marT="0">
                    <a:lnL w="3175">
                      <a:solidFill>
                        <a:srgbClr val="BFD5DD"/>
                      </a:solidFill>
                      <a:prstDash val="solid"/>
                    </a:lnL>
                    <a:lnR w="3175">
                      <a:solidFill>
                        <a:srgbClr val="BFD5DD"/>
                      </a:solidFill>
                      <a:prstDash val="solid"/>
                    </a:lnR>
                    <a:lnT w="3175">
                      <a:solidFill>
                        <a:srgbClr val="BFD5DD"/>
                      </a:solidFill>
                      <a:prstDash val="solid"/>
                    </a:lnT>
                    <a:lnB w="3175">
                      <a:solidFill>
                        <a:srgbClr val="BFD5DD"/>
                      </a:solidFill>
                      <a:prstDash val="solid"/>
                    </a:lnB>
                    <a:solidFill>
                      <a:srgbClr val="E6EE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3175">
                      <a:solidFill>
                        <a:srgbClr val="BFD5DD"/>
                      </a:solidFill>
                      <a:prstDash val="solid"/>
                    </a:lnL>
                    <a:lnR w="3175">
                      <a:solidFill>
                        <a:srgbClr val="BFD5DD"/>
                      </a:solidFill>
                      <a:prstDash val="solid"/>
                    </a:lnR>
                    <a:lnT w="3175">
                      <a:solidFill>
                        <a:srgbClr val="BFD5DD"/>
                      </a:solidFill>
                      <a:prstDash val="solid"/>
                    </a:lnT>
                    <a:lnB w="3175">
                      <a:solidFill>
                        <a:srgbClr val="BFD5DD"/>
                      </a:solidFill>
                      <a:prstDash val="solid"/>
                    </a:lnB>
                    <a:solidFill>
                      <a:srgbClr val="E6EE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3175">
                      <a:solidFill>
                        <a:srgbClr val="BFD5DD"/>
                      </a:solidFill>
                      <a:prstDash val="solid"/>
                    </a:lnL>
                    <a:lnR w="6350">
                      <a:solidFill>
                        <a:srgbClr val="005678"/>
                      </a:solidFill>
                      <a:prstDash val="solid"/>
                    </a:lnR>
                    <a:lnT w="3175">
                      <a:solidFill>
                        <a:srgbClr val="BFD5DD"/>
                      </a:solidFill>
                      <a:prstDash val="solid"/>
                    </a:lnT>
                    <a:lnB w="3175">
                      <a:solidFill>
                        <a:srgbClr val="BFD5DD"/>
                      </a:solidFill>
                      <a:prstDash val="solid"/>
                    </a:lnB>
                    <a:solidFill>
                      <a:srgbClr val="E6EEF2"/>
                    </a:solidFill>
                  </a:tcPr>
                </a:tc>
              </a:tr>
              <a:tr h="718820">
                <a:tc>
                  <a:txBody>
                    <a:bodyPr/>
                    <a:lstStyle/>
                    <a:p>
                      <a:pPr algn="just" marL="39370" marR="31750">
                        <a:lnSpc>
                          <a:spcPct val="104700"/>
                        </a:lnSpc>
                        <a:spcBef>
                          <a:spcPts val="180"/>
                        </a:spcBef>
                      </a:pPr>
                      <a:r>
                        <a:rPr dirty="0" sz="700" spc="-7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17.11</a:t>
                      </a:r>
                      <a:r>
                        <a:rPr dirty="0" sz="700" spc="-4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700" spc="1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–</a:t>
                      </a:r>
                      <a:r>
                        <a:rPr dirty="0" sz="700" spc="-4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700" spc="-1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Aumentar</a:t>
                      </a:r>
                      <a:r>
                        <a:rPr dirty="0" sz="700" spc="-4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700" spc="-1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significativamente</a:t>
                      </a:r>
                      <a:r>
                        <a:rPr dirty="0" sz="700" spc="-4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700" spc="1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as </a:t>
                      </a:r>
                      <a:r>
                        <a:rPr dirty="0" sz="700" spc="-4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exportações</a:t>
                      </a:r>
                      <a:r>
                        <a:rPr dirty="0" sz="700" spc="-14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700" spc="-3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dos</a:t>
                      </a:r>
                      <a:r>
                        <a:rPr dirty="0" sz="700" spc="-14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700" spc="-4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países</a:t>
                      </a:r>
                      <a:r>
                        <a:rPr dirty="0" sz="700" spc="-14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700" spc="-5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em</a:t>
                      </a:r>
                      <a:r>
                        <a:rPr dirty="0" sz="700" spc="-14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700" spc="-5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desenvolvimento,</a:t>
                      </a:r>
                      <a:r>
                        <a:rPr dirty="0" sz="700" spc="-3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700" spc="-1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em</a:t>
                      </a:r>
                      <a:r>
                        <a:rPr dirty="0" sz="700" spc="-9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700" spc="-2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particular</a:t>
                      </a:r>
                      <a:r>
                        <a:rPr dirty="0" sz="700" spc="-9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70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com</a:t>
                      </a:r>
                      <a:r>
                        <a:rPr dirty="0" sz="700" spc="-9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700" spc="1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o</a:t>
                      </a:r>
                      <a:r>
                        <a:rPr dirty="0" sz="700" spc="-9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700" spc="-2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objetivo</a:t>
                      </a:r>
                      <a:r>
                        <a:rPr dirty="0" sz="700" spc="-9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70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de</a:t>
                      </a:r>
                      <a:r>
                        <a:rPr dirty="0" sz="700" spc="-9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700" spc="-1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duplicar</a:t>
                      </a:r>
                      <a:r>
                        <a:rPr dirty="0" sz="700" spc="-2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700" spc="3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a</a:t>
                      </a:r>
                      <a:r>
                        <a:rPr dirty="0" sz="700" spc="2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700" spc="5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participação</a:t>
                      </a:r>
                      <a:r>
                        <a:rPr dirty="0" sz="700" spc="2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700" spc="6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dos</a:t>
                      </a:r>
                      <a:r>
                        <a:rPr dirty="0" sz="700" spc="2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700" spc="5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países</a:t>
                      </a:r>
                      <a:r>
                        <a:rPr dirty="0" sz="700" spc="2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700" spc="6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menos</a:t>
                      </a:r>
                      <a:r>
                        <a:rPr dirty="0" sz="700" spc="3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700" spc="-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desenvolvidos</a:t>
                      </a:r>
                      <a:r>
                        <a:rPr dirty="0" sz="700" spc="-8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70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nas</a:t>
                      </a:r>
                      <a:r>
                        <a:rPr dirty="0" sz="700" spc="-8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70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exportações</a:t>
                      </a:r>
                      <a:r>
                        <a:rPr dirty="0" sz="700" spc="-8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70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globais </a:t>
                      </a:r>
                      <a:r>
                        <a:rPr dirty="0" sz="700" spc="-1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até</a:t>
                      </a:r>
                      <a:r>
                        <a:rPr dirty="0" sz="700" spc="-6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700" spc="-1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2020.</a:t>
                      </a:r>
                      <a:endParaRPr sz="700">
                        <a:latin typeface="Tahoma"/>
                        <a:cs typeface="Tahoma"/>
                      </a:endParaRPr>
                    </a:p>
                  </a:txBody>
                  <a:tcPr marL="0" marR="0" marB="0" marT="22860">
                    <a:lnL w="6350">
                      <a:solidFill>
                        <a:srgbClr val="005678"/>
                      </a:solidFill>
                      <a:prstDash val="solid"/>
                    </a:lnL>
                    <a:lnR w="3175">
                      <a:solidFill>
                        <a:srgbClr val="BFD5DD"/>
                      </a:solidFill>
                      <a:prstDash val="solid"/>
                    </a:lnR>
                    <a:lnT w="3175">
                      <a:solidFill>
                        <a:srgbClr val="BFD5DD"/>
                      </a:solidFill>
                      <a:prstDash val="solid"/>
                    </a:lnT>
                    <a:lnB w="6350">
                      <a:solidFill>
                        <a:srgbClr val="005678"/>
                      </a:solidFill>
                      <a:prstDash val="solid"/>
                    </a:lnB>
                    <a:solidFill>
                      <a:srgbClr val="E6EE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algn="just" marL="39370" marR="31115">
                        <a:lnSpc>
                          <a:spcPct val="104700"/>
                        </a:lnSpc>
                      </a:pPr>
                      <a:r>
                        <a:rPr dirty="0" sz="700" spc="-8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17.11.1</a:t>
                      </a:r>
                      <a:r>
                        <a:rPr dirty="0" sz="700" spc="2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70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–</a:t>
                      </a:r>
                      <a:r>
                        <a:rPr dirty="0" sz="700" spc="-4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70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Participação</a:t>
                      </a:r>
                      <a:r>
                        <a:rPr dirty="0" sz="700" spc="-1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70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das</a:t>
                      </a:r>
                      <a:r>
                        <a:rPr dirty="0" sz="700" spc="-1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700" spc="-1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exportações </a:t>
                      </a:r>
                      <a:r>
                        <a:rPr dirty="0" sz="700" spc="1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provenientes</a:t>
                      </a:r>
                      <a:r>
                        <a:rPr dirty="0" sz="700" spc="4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700" spc="1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dos</a:t>
                      </a:r>
                      <a:r>
                        <a:rPr dirty="0" sz="700" spc="4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700" spc="1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países</a:t>
                      </a:r>
                      <a:r>
                        <a:rPr dirty="0" sz="700" spc="5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700" spc="1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em</a:t>
                      </a:r>
                      <a:r>
                        <a:rPr dirty="0" sz="700" spc="4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700" spc="1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vias</a:t>
                      </a:r>
                      <a:r>
                        <a:rPr dirty="0" sz="700" spc="5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700" spc="-2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de</a:t>
                      </a:r>
                      <a:r>
                        <a:rPr dirty="0" sz="700" spc="-1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desenvolvimento</a:t>
                      </a:r>
                      <a:r>
                        <a:rPr dirty="0" sz="700" spc="2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70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e</a:t>
                      </a:r>
                      <a:r>
                        <a:rPr dirty="0" sz="700" spc="2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70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dos</a:t>
                      </a:r>
                      <a:r>
                        <a:rPr dirty="0" sz="700" spc="3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70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países</a:t>
                      </a:r>
                      <a:r>
                        <a:rPr dirty="0" sz="700" spc="2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700" spc="-2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menos desenvolvidos</a:t>
                      </a:r>
                      <a:r>
                        <a:rPr dirty="0" sz="700" spc="-5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700" spc="-1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nas</a:t>
                      </a:r>
                      <a:r>
                        <a:rPr dirty="0" sz="700" spc="-5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700" spc="-1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exportações</a:t>
                      </a:r>
                      <a:r>
                        <a:rPr dirty="0" sz="700" spc="-4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700" spc="-1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globais.</a:t>
                      </a:r>
                      <a:endParaRPr sz="700">
                        <a:latin typeface="Tahoma"/>
                        <a:cs typeface="Tahoma"/>
                      </a:endParaRPr>
                    </a:p>
                  </a:txBody>
                  <a:tcPr marL="0" marR="0" marB="0" marT="32384">
                    <a:lnL w="3175">
                      <a:solidFill>
                        <a:srgbClr val="BFD5DD"/>
                      </a:solidFill>
                      <a:prstDash val="solid"/>
                    </a:lnL>
                    <a:lnR w="3175">
                      <a:solidFill>
                        <a:srgbClr val="BFD5DD"/>
                      </a:solidFill>
                      <a:prstDash val="solid"/>
                    </a:lnR>
                    <a:lnT w="3175">
                      <a:solidFill>
                        <a:srgbClr val="BFD5DD"/>
                      </a:solidFill>
                      <a:prstDash val="solid"/>
                    </a:lnT>
                    <a:lnB w="6350">
                      <a:solidFill>
                        <a:srgbClr val="005678"/>
                      </a:solidFill>
                      <a:prstDash val="solid"/>
                    </a:lnB>
                    <a:solidFill>
                      <a:srgbClr val="E6EE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3175">
                      <a:solidFill>
                        <a:srgbClr val="BFD5DD"/>
                      </a:solidFill>
                      <a:prstDash val="solid"/>
                    </a:lnL>
                    <a:lnR w="3175">
                      <a:solidFill>
                        <a:srgbClr val="BFD5DD"/>
                      </a:solidFill>
                      <a:prstDash val="solid"/>
                    </a:lnR>
                    <a:lnT w="3175">
                      <a:solidFill>
                        <a:srgbClr val="BFD5DD"/>
                      </a:solidFill>
                      <a:prstDash val="solid"/>
                    </a:lnT>
                    <a:lnB w="6350">
                      <a:solidFill>
                        <a:srgbClr val="005678"/>
                      </a:solidFill>
                      <a:prstDash val="solid"/>
                    </a:lnB>
                    <a:solidFill>
                      <a:srgbClr val="E6EE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3175">
                      <a:solidFill>
                        <a:srgbClr val="BFD5DD"/>
                      </a:solidFill>
                      <a:prstDash val="solid"/>
                    </a:lnL>
                    <a:lnR w="6350">
                      <a:solidFill>
                        <a:srgbClr val="005678"/>
                      </a:solidFill>
                      <a:prstDash val="solid"/>
                    </a:lnR>
                    <a:lnT w="3175">
                      <a:solidFill>
                        <a:srgbClr val="BFD5DD"/>
                      </a:solidFill>
                      <a:prstDash val="solid"/>
                    </a:lnT>
                    <a:lnB w="6350">
                      <a:solidFill>
                        <a:srgbClr val="005678"/>
                      </a:solidFill>
                      <a:prstDash val="solid"/>
                    </a:lnB>
                    <a:solidFill>
                      <a:srgbClr val="E6EEF2"/>
                    </a:solidFill>
                  </a:tcPr>
                </a:tc>
              </a:tr>
            </a:tbl>
          </a:graphicData>
        </a:graphic>
      </p:graphicFrame>
      <p:pic>
        <p:nvPicPr>
          <p:cNvPr id="20" name="object 20" descr=""/>
          <p:cNvPicPr/>
          <p:nvPr/>
        </p:nvPicPr>
        <p:blipFill>
          <a:blip r:embed="rId12" cstate="print"/>
          <a:stretch>
            <a:fillRect/>
          </a:stretch>
        </p:blipFill>
        <p:spPr>
          <a:xfrm>
            <a:off x="8214854" y="1799186"/>
            <a:ext cx="105625" cy="117237"/>
          </a:xfrm>
          <a:prstGeom prst="rect">
            <a:avLst/>
          </a:prstGeom>
        </p:spPr>
      </p:pic>
      <p:grpSp>
        <p:nvGrpSpPr>
          <p:cNvPr id="21" name="object 21" descr=""/>
          <p:cNvGrpSpPr/>
          <p:nvPr/>
        </p:nvGrpSpPr>
        <p:grpSpPr>
          <a:xfrm>
            <a:off x="8708867" y="1802289"/>
            <a:ext cx="231775" cy="114300"/>
            <a:chOff x="8708867" y="1802289"/>
            <a:chExt cx="231775" cy="114300"/>
          </a:xfrm>
        </p:grpSpPr>
        <p:pic>
          <p:nvPicPr>
            <p:cNvPr id="22" name="object 22" descr=""/>
            <p:cNvPicPr/>
            <p:nvPr/>
          </p:nvPicPr>
          <p:blipFill>
            <a:blip r:embed="rId13" cstate="print"/>
            <a:stretch>
              <a:fillRect/>
            </a:stretch>
          </p:blipFill>
          <p:spPr>
            <a:xfrm>
              <a:off x="8708867" y="1805392"/>
              <a:ext cx="105617" cy="111042"/>
            </a:xfrm>
            <a:prstGeom prst="rect">
              <a:avLst/>
            </a:prstGeom>
          </p:spPr>
        </p:pic>
        <p:pic>
          <p:nvPicPr>
            <p:cNvPr id="23" name="object 23" descr=""/>
            <p:cNvPicPr/>
            <p:nvPr/>
          </p:nvPicPr>
          <p:blipFill>
            <a:blip r:embed="rId14" cstate="print"/>
            <a:stretch>
              <a:fillRect/>
            </a:stretch>
          </p:blipFill>
          <p:spPr>
            <a:xfrm>
              <a:off x="8833937" y="1802289"/>
              <a:ext cx="106296" cy="111032"/>
            </a:xfrm>
            <a:prstGeom prst="rect">
              <a:avLst/>
            </a:prstGeom>
          </p:spPr>
        </p:pic>
      </p:grpSp>
      <p:pic>
        <p:nvPicPr>
          <p:cNvPr id="24" name="object 24" descr=""/>
          <p:cNvPicPr/>
          <p:nvPr/>
        </p:nvPicPr>
        <p:blipFill>
          <a:blip r:embed="rId15" cstate="print"/>
          <a:stretch>
            <a:fillRect/>
          </a:stretch>
        </p:blipFill>
        <p:spPr>
          <a:xfrm>
            <a:off x="8220627" y="2859778"/>
            <a:ext cx="94084" cy="104405"/>
          </a:xfrm>
          <a:prstGeom prst="rect">
            <a:avLst/>
          </a:prstGeom>
        </p:spPr>
      </p:pic>
      <p:pic>
        <p:nvPicPr>
          <p:cNvPr id="25" name="object 25" descr=""/>
          <p:cNvPicPr/>
          <p:nvPr/>
        </p:nvPicPr>
        <p:blipFill>
          <a:blip r:embed="rId15" cstate="print"/>
          <a:stretch>
            <a:fillRect/>
          </a:stretch>
        </p:blipFill>
        <p:spPr>
          <a:xfrm>
            <a:off x="8777216" y="2859778"/>
            <a:ext cx="94085" cy="104405"/>
          </a:xfrm>
          <a:prstGeom prst="rect">
            <a:avLst/>
          </a:prstGeom>
        </p:spPr>
      </p:pic>
      <p:pic>
        <p:nvPicPr>
          <p:cNvPr id="26" name="object 26" descr=""/>
          <p:cNvPicPr/>
          <p:nvPr/>
        </p:nvPicPr>
        <p:blipFill>
          <a:blip r:embed="rId16" cstate="print"/>
          <a:stretch>
            <a:fillRect/>
          </a:stretch>
        </p:blipFill>
        <p:spPr>
          <a:xfrm>
            <a:off x="8214854" y="3740045"/>
            <a:ext cx="105625" cy="117236"/>
          </a:xfrm>
          <a:prstGeom prst="rect">
            <a:avLst/>
          </a:prstGeom>
        </p:spPr>
      </p:pic>
      <p:grpSp>
        <p:nvGrpSpPr>
          <p:cNvPr id="27" name="object 27" descr=""/>
          <p:cNvGrpSpPr/>
          <p:nvPr/>
        </p:nvGrpSpPr>
        <p:grpSpPr>
          <a:xfrm>
            <a:off x="8708867" y="3743148"/>
            <a:ext cx="231775" cy="114300"/>
            <a:chOff x="8708867" y="3743148"/>
            <a:chExt cx="231775" cy="114300"/>
          </a:xfrm>
        </p:grpSpPr>
        <p:pic>
          <p:nvPicPr>
            <p:cNvPr id="28" name="object 28" descr=""/>
            <p:cNvPicPr/>
            <p:nvPr/>
          </p:nvPicPr>
          <p:blipFill>
            <a:blip r:embed="rId17" cstate="print"/>
            <a:stretch>
              <a:fillRect/>
            </a:stretch>
          </p:blipFill>
          <p:spPr>
            <a:xfrm>
              <a:off x="8708867" y="3746254"/>
              <a:ext cx="105617" cy="111031"/>
            </a:xfrm>
            <a:prstGeom prst="rect">
              <a:avLst/>
            </a:prstGeom>
          </p:spPr>
        </p:pic>
        <p:pic>
          <p:nvPicPr>
            <p:cNvPr id="29" name="object 29" descr=""/>
            <p:cNvPicPr/>
            <p:nvPr/>
          </p:nvPicPr>
          <p:blipFill>
            <a:blip r:embed="rId18" cstate="print"/>
            <a:stretch>
              <a:fillRect/>
            </a:stretch>
          </p:blipFill>
          <p:spPr>
            <a:xfrm>
              <a:off x="8833937" y="3743148"/>
              <a:ext cx="106296" cy="111032"/>
            </a:xfrm>
            <a:prstGeom prst="rect">
              <a:avLst/>
            </a:prstGeom>
          </p:spPr>
        </p:pic>
      </p:grpSp>
      <p:pic>
        <p:nvPicPr>
          <p:cNvPr id="30" name="object 30" descr=""/>
          <p:cNvPicPr/>
          <p:nvPr/>
        </p:nvPicPr>
        <p:blipFill>
          <a:blip r:embed="rId19" cstate="print"/>
          <a:stretch>
            <a:fillRect/>
          </a:stretch>
        </p:blipFill>
        <p:spPr>
          <a:xfrm>
            <a:off x="8220627" y="4688976"/>
            <a:ext cx="94084" cy="104404"/>
          </a:xfrm>
          <a:prstGeom prst="rect">
            <a:avLst/>
          </a:prstGeom>
        </p:spPr>
      </p:pic>
      <p:pic>
        <p:nvPicPr>
          <p:cNvPr id="31" name="object 31" descr=""/>
          <p:cNvPicPr/>
          <p:nvPr/>
        </p:nvPicPr>
        <p:blipFill>
          <a:blip r:embed="rId19" cstate="print"/>
          <a:stretch>
            <a:fillRect/>
          </a:stretch>
        </p:blipFill>
        <p:spPr>
          <a:xfrm>
            <a:off x="8777216" y="4688976"/>
            <a:ext cx="94085" cy="104404"/>
          </a:xfrm>
          <a:prstGeom prst="rect">
            <a:avLst/>
          </a:prstGeom>
        </p:spPr>
      </p:pic>
      <p:pic>
        <p:nvPicPr>
          <p:cNvPr id="32" name="object 32" descr=""/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8220627" y="5575659"/>
            <a:ext cx="94084" cy="104404"/>
          </a:xfrm>
          <a:prstGeom prst="rect">
            <a:avLst/>
          </a:prstGeom>
        </p:spPr>
      </p:pic>
      <p:pic>
        <p:nvPicPr>
          <p:cNvPr id="33" name="object 33" descr=""/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8777216" y="5575659"/>
            <a:ext cx="94085" cy="104404"/>
          </a:xfrm>
          <a:prstGeom prst="rect">
            <a:avLst/>
          </a:prstGeom>
        </p:spPr>
      </p:pic>
      <p:pic>
        <p:nvPicPr>
          <p:cNvPr id="34" name="object 34" descr=""/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8220627" y="6350679"/>
            <a:ext cx="94084" cy="104404"/>
          </a:xfrm>
          <a:prstGeom prst="rect">
            <a:avLst/>
          </a:prstGeom>
        </p:spPr>
      </p:pic>
      <p:pic>
        <p:nvPicPr>
          <p:cNvPr id="35" name="object 35" descr=""/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8777216" y="6350679"/>
            <a:ext cx="94085" cy="104404"/>
          </a:xfrm>
          <a:prstGeom prst="rect">
            <a:avLst/>
          </a:prstGeom>
        </p:spPr>
      </p:pic>
      <p:sp>
        <p:nvSpPr>
          <p:cNvPr id="36" name="object 36" descr=""/>
          <p:cNvSpPr/>
          <p:nvPr/>
        </p:nvSpPr>
        <p:spPr>
          <a:xfrm>
            <a:off x="4921793" y="461241"/>
            <a:ext cx="327660" cy="69215"/>
          </a:xfrm>
          <a:custGeom>
            <a:avLst/>
            <a:gdLst/>
            <a:ahLst/>
            <a:cxnLst/>
            <a:rect l="l" t="t" r="r" b="b"/>
            <a:pathLst>
              <a:path w="327660" h="69215">
                <a:moveTo>
                  <a:pt x="8924" y="0"/>
                </a:moveTo>
                <a:lnTo>
                  <a:pt x="5384" y="7560"/>
                </a:lnTo>
                <a:lnTo>
                  <a:pt x="2554" y="15588"/>
                </a:lnTo>
                <a:lnTo>
                  <a:pt x="679" y="23928"/>
                </a:lnTo>
                <a:lnTo>
                  <a:pt x="0" y="32424"/>
                </a:lnTo>
                <a:lnTo>
                  <a:pt x="679" y="40920"/>
                </a:lnTo>
                <a:lnTo>
                  <a:pt x="2554" y="49260"/>
                </a:lnTo>
                <a:lnTo>
                  <a:pt x="5384" y="57288"/>
                </a:lnTo>
                <a:lnTo>
                  <a:pt x="8924" y="64847"/>
                </a:lnTo>
                <a:lnTo>
                  <a:pt x="12054" y="64413"/>
                </a:lnTo>
                <a:lnTo>
                  <a:pt x="9013" y="56738"/>
                </a:lnTo>
                <a:lnTo>
                  <a:pt x="6454" y="48880"/>
                </a:lnTo>
                <a:lnTo>
                  <a:pt x="4690" y="40791"/>
                </a:lnTo>
                <a:lnTo>
                  <a:pt x="4033" y="32424"/>
                </a:lnTo>
                <a:lnTo>
                  <a:pt x="4690" y="24057"/>
                </a:lnTo>
                <a:lnTo>
                  <a:pt x="6454" y="15967"/>
                </a:lnTo>
                <a:lnTo>
                  <a:pt x="9013" y="8109"/>
                </a:lnTo>
                <a:lnTo>
                  <a:pt x="12054" y="434"/>
                </a:lnTo>
                <a:lnTo>
                  <a:pt x="8924" y="0"/>
                </a:lnTo>
                <a:close/>
              </a:path>
              <a:path w="327660" h="69215">
                <a:moveTo>
                  <a:pt x="39507" y="3691"/>
                </a:moveTo>
                <a:lnTo>
                  <a:pt x="37158" y="3691"/>
                </a:lnTo>
                <a:lnTo>
                  <a:pt x="28189" y="5838"/>
                </a:lnTo>
                <a:lnTo>
                  <a:pt x="22125" y="11540"/>
                </a:lnTo>
                <a:lnTo>
                  <a:pt x="18689" y="19686"/>
                </a:lnTo>
                <a:lnTo>
                  <a:pt x="17606" y="29166"/>
                </a:lnTo>
                <a:lnTo>
                  <a:pt x="18722" y="38946"/>
                </a:lnTo>
                <a:lnTo>
                  <a:pt x="22190" y="47264"/>
                </a:lnTo>
                <a:lnTo>
                  <a:pt x="28189" y="53045"/>
                </a:lnTo>
                <a:lnTo>
                  <a:pt x="36898" y="55211"/>
                </a:lnTo>
                <a:lnTo>
                  <a:pt x="40680" y="55211"/>
                </a:lnTo>
                <a:lnTo>
                  <a:pt x="44658" y="53619"/>
                </a:lnTo>
                <a:lnTo>
                  <a:pt x="44553" y="51023"/>
                </a:lnTo>
                <a:lnTo>
                  <a:pt x="36767" y="51023"/>
                </a:lnTo>
                <a:lnTo>
                  <a:pt x="32244" y="50104"/>
                </a:lnTo>
                <a:lnTo>
                  <a:pt x="27378" y="46762"/>
                </a:lnTo>
                <a:lnTo>
                  <a:pt x="23490" y="40123"/>
                </a:lnTo>
                <a:lnTo>
                  <a:pt x="21901" y="29311"/>
                </a:lnTo>
                <a:lnTo>
                  <a:pt x="23785" y="17623"/>
                </a:lnTo>
                <a:lnTo>
                  <a:pt x="28169" y="11182"/>
                </a:lnTo>
                <a:lnTo>
                  <a:pt x="33152" y="8448"/>
                </a:lnTo>
                <a:lnTo>
                  <a:pt x="36832" y="7879"/>
                </a:lnTo>
                <a:lnTo>
                  <a:pt x="44690" y="7879"/>
                </a:lnTo>
                <a:lnTo>
                  <a:pt x="44787" y="5355"/>
                </a:lnTo>
                <a:lnTo>
                  <a:pt x="42636" y="4198"/>
                </a:lnTo>
                <a:lnTo>
                  <a:pt x="39507" y="3691"/>
                </a:lnTo>
                <a:close/>
              </a:path>
              <a:path w="327660" h="69215">
                <a:moveTo>
                  <a:pt x="44462" y="48780"/>
                </a:moveTo>
                <a:lnTo>
                  <a:pt x="40223" y="51023"/>
                </a:lnTo>
                <a:lnTo>
                  <a:pt x="44553" y="51023"/>
                </a:lnTo>
                <a:lnTo>
                  <a:pt x="44462" y="48780"/>
                </a:lnTo>
                <a:close/>
              </a:path>
              <a:path w="327660" h="69215">
                <a:moveTo>
                  <a:pt x="44690" y="7879"/>
                </a:moveTo>
                <a:lnTo>
                  <a:pt x="40093" y="7879"/>
                </a:lnTo>
                <a:lnTo>
                  <a:pt x="43353" y="9254"/>
                </a:lnTo>
                <a:lnTo>
                  <a:pt x="44592" y="10411"/>
                </a:lnTo>
                <a:lnTo>
                  <a:pt x="44690" y="7879"/>
                </a:lnTo>
                <a:close/>
              </a:path>
              <a:path w="327660" h="69215">
                <a:moveTo>
                  <a:pt x="73740" y="17297"/>
                </a:moveTo>
                <a:lnTo>
                  <a:pt x="54309" y="17297"/>
                </a:lnTo>
                <a:lnTo>
                  <a:pt x="51579" y="26984"/>
                </a:lnTo>
                <a:lnTo>
                  <a:pt x="51579" y="45523"/>
                </a:lnTo>
                <a:lnTo>
                  <a:pt x="54309" y="55211"/>
                </a:lnTo>
                <a:lnTo>
                  <a:pt x="73740" y="55211"/>
                </a:lnTo>
                <a:lnTo>
                  <a:pt x="74842" y="51313"/>
                </a:lnTo>
                <a:lnTo>
                  <a:pt x="55613" y="51313"/>
                </a:lnTo>
                <a:lnTo>
                  <a:pt x="55613" y="21195"/>
                </a:lnTo>
                <a:lnTo>
                  <a:pt x="74842" y="21195"/>
                </a:lnTo>
                <a:lnTo>
                  <a:pt x="73740" y="17297"/>
                </a:lnTo>
                <a:close/>
              </a:path>
              <a:path w="327660" h="69215">
                <a:moveTo>
                  <a:pt x="74842" y="21195"/>
                </a:moveTo>
                <a:lnTo>
                  <a:pt x="72445" y="21195"/>
                </a:lnTo>
                <a:lnTo>
                  <a:pt x="72445" y="51313"/>
                </a:lnTo>
                <a:lnTo>
                  <a:pt x="74842" y="51313"/>
                </a:lnTo>
                <a:lnTo>
                  <a:pt x="76479" y="45523"/>
                </a:lnTo>
                <a:lnTo>
                  <a:pt x="76479" y="26984"/>
                </a:lnTo>
                <a:lnTo>
                  <a:pt x="74842" y="21195"/>
                </a:lnTo>
                <a:close/>
              </a:path>
              <a:path w="327660" h="69215">
                <a:moveTo>
                  <a:pt x="86846" y="17804"/>
                </a:moveTo>
                <a:lnTo>
                  <a:pt x="83334" y="17804"/>
                </a:lnTo>
                <a:lnTo>
                  <a:pt x="83382" y="20554"/>
                </a:lnTo>
                <a:lnTo>
                  <a:pt x="83483" y="23221"/>
                </a:lnTo>
                <a:lnTo>
                  <a:pt x="83596" y="54705"/>
                </a:lnTo>
                <a:lnTo>
                  <a:pt x="87368" y="54705"/>
                </a:lnTo>
                <a:lnTo>
                  <a:pt x="87368" y="26045"/>
                </a:lnTo>
                <a:lnTo>
                  <a:pt x="89076" y="23221"/>
                </a:lnTo>
                <a:lnTo>
                  <a:pt x="87108" y="23221"/>
                </a:lnTo>
                <a:lnTo>
                  <a:pt x="87041" y="20554"/>
                </a:lnTo>
                <a:lnTo>
                  <a:pt x="86846" y="17804"/>
                </a:lnTo>
                <a:close/>
              </a:path>
              <a:path w="327660" h="69215">
                <a:moveTo>
                  <a:pt x="104909" y="21195"/>
                </a:moveTo>
                <a:lnTo>
                  <a:pt x="101136" y="21195"/>
                </a:lnTo>
                <a:lnTo>
                  <a:pt x="101136" y="54705"/>
                </a:lnTo>
                <a:lnTo>
                  <a:pt x="104909" y="54705"/>
                </a:lnTo>
                <a:lnTo>
                  <a:pt x="104909" y="21195"/>
                </a:lnTo>
                <a:close/>
              </a:path>
              <a:path w="327660" h="69215">
                <a:moveTo>
                  <a:pt x="104909" y="17297"/>
                </a:moveTo>
                <a:lnTo>
                  <a:pt x="90172" y="17297"/>
                </a:lnTo>
                <a:lnTo>
                  <a:pt x="87238" y="23221"/>
                </a:lnTo>
                <a:lnTo>
                  <a:pt x="89076" y="23221"/>
                </a:lnTo>
                <a:lnTo>
                  <a:pt x="90303" y="21195"/>
                </a:lnTo>
                <a:lnTo>
                  <a:pt x="104909" y="21195"/>
                </a:lnTo>
                <a:lnTo>
                  <a:pt x="104909" y="17297"/>
                </a:lnTo>
                <a:close/>
              </a:path>
              <a:path w="327660" h="69215">
                <a:moveTo>
                  <a:pt x="119255" y="21701"/>
                </a:moveTo>
                <a:lnTo>
                  <a:pt x="115482" y="21701"/>
                </a:lnTo>
                <a:lnTo>
                  <a:pt x="115571" y="51313"/>
                </a:lnTo>
                <a:lnTo>
                  <a:pt x="116776" y="55211"/>
                </a:lnTo>
                <a:lnTo>
                  <a:pt x="123428" y="55211"/>
                </a:lnTo>
                <a:lnTo>
                  <a:pt x="125124" y="55067"/>
                </a:lnTo>
                <a:lnTo>
                  <a:pt x="126036" y="54705"/>
                </a:lnTo>
                <a:lnTo>
                  <a:pt x="126036" y="51313"/>
                </a:lnTo>
                <a:lnTo>
                  <a:pt x="119711" y="51313"/>
                </a:lnTo>
                <a:lnTo>
                  <a:pt x="119255" y="48708"/>
                </a:lnTo>
                <a:lnTo>
                  <a:pt x="119255" y="21701"/>
                </a:lnTo>
                <a:close/>
              </a:path>
              <a:path w="327660" h="69215">
                <a:moveTo>
                  <a:pt x="126036" y="50516"/>
                </a:moveTo>
                <a:lnTo>
                  <a:pt x="125319" y="50878"/>
                </a:lnTo>
                <a:lnTo>
                  <a:pt x="124667" y="51313"/>
                </a:lnTo>
                <a:lnTo>
                  <a:pt x="126036" y="51313"/>
                </a:lnTo>
                <a:lnTo>
                  <a:pt x="126036" y="50516"/>
                </a:lnTo>
                <a:close/>
              </a:path>
              <a:path w="327660" h="69215">
                <a:moveTo>
                  <a:pt x="126036" y="17804"/>
                </a:moveTo>
                <a:lnTo>
                  <a:pt x="110526" y="17804"/>
                </a:lnTo>
                <a:lnTo>
                  <a:pt x="110526" y="21701"/>
                </a:lnTo>
                <a:lnTo>
                  <a:pt x="126036" y="21701"/>
                </a:lnTo>
                <a:lnTo>
                  <a:pt x="126036" y="17804"/>
                </a:lnTo>
                <a:close/>
              </a:path>
              <a:path w="327660" h="69215">
                <a:moveTo>
                  <a:pt x="119255" y="9119"/>
                </a:moveTo>
                <a:lnTo>
                  <a:pt x="115482" y="10422"/>
                </a:lnTo>
                <a:lnTo>
                  <a:pt x="115482" y="17804"/>
                </a:lnTo>
                <a:lnTo>
                  <a:pt x="119255" y="17804"/>
                </a:lnTo>
                <a:lnTo>
                  <a:pt x="119255" y="9119"/>
                </a:lnTo>
                <a:close/>
              </a:path>
              <a:path w="327660" h="69215">
                <a:moveTo>
                  <a:pt x="136013" y="17804"/>
                </a:moveTo>
                <a:lnTo>
                  <a:pt x="132240" y="17804"/>
                </a:lnTo>
                <a:lnTo>
                  <a:pt x="132240" y="54705"/>
                </a:lnTo>
                <a:lnTo>
                  <a:pt x="136013" y="54705"/>
                </a:lnTo>
                <a:lnTo>
                  <a:pt x="136013" y="17804"/>
                </a:lnTo>
                <a:close/>
              </a:path>
              <a:path w="327660" h="69215">
                <a:moveTo>
                  <a:pt x="136404" y="3112"/>
                </a:moveTo>
                <a:lnTo>
                  <a:pt x="131848" y="3112"/>
                </a:lnTo>
                <a:lnTo>
                  <a:pt x="131848" y="9616"/>
                </a:lnTo>
                <a:lnTo>
                  <a:pt x="136404" y="9616"/>
                </a:lnTo>
                <a:lnTo>
                  <a:pt x="136404" y="3112"/>
                </a:lnTo>
                <a:close/>
              </a:path>
              <a:path w="327660" h="69215">
                <a:moveTo>
                  <a:pt x="148468" y="17804"/>
                </a:moveTo>
                <a:lnTo>
                  <a:pt x="144956" y="17804"/>
                </a:lnTo>
                <a:lnTo>
                  <a:pt x="145002" y="20554"/>
                </a:lnTo>
                <a:lnTo>
                  <a:pt x="145103" y="23221"/>
                </a:lnTo>
                <a:lnTo>
                  <a:pt x="145216" y="54705"/>
                </a:lnTo>
                <a:lnTo>
                  <a:pt x="148990" y="54705"/>
                </a:lnTo>
                <a:lnTo>
                  <a:pt x="148990" y="26045"/>
                </a:lnTo>
                <a:lnTo>
                  <a:pt x="150697" y="23221"/>
                </a:lnTo>
                <a:lnTo>
                  <a:pt x="148728" y="23221"/>
                </a:lnTo>
                <a:lnTo>
                  <a:pt x="148663" y="20554"/>
                </a:lnTo>
                <a:lnTo>
                  <a:pt x="148468" y="17804"/>
                </a:lnTo>
                <a:close/>
              </a:path>
              <a:path w="327660" h="69215">
                <a:moveTo>
                  <a:pt x="166530" y="21195"/>
                </a:moveTo>
                <a:lnTo>
                  <a:pt x="162756" y="21195"/>
                </a:lnTo>
                <a:lnTo>
                  <a:pt x="162756" y="54705"/>
                </a:lnTo>
                <a:lnTo>
                  <a:pt x="166530" y="54705"/>
                </a:lnTo>
                <a:lnTo>
                  <a:pt x="166530" y="21195"/>
                </a:lnTo>
                <a:close/>
              </a:path>
              <a:path w="327660" h="69215">
                <a:moveTo>
                  <a:pt x="166530" y="17297"/>
                </a:moveTo>
                <a:lnTo>
                  <a:pt x="151792" y="17297"/>
                </a:lnTo>
                <a:lnTo>
                  <a:pt x="148859" y="23221"/>
                </a:lnTo>
                <a:lnTo>
                  <a:pt x="150697" y="23221"/>
                </a:lnTo>
                <a:lnTo>
                  <a:pt x="151923" y="21195"/>
                </a:lnTo>
                <a:lnTo>
                  <a:pt x="166530" y="21195"/>
                </a:lnTo>
                <a:lnTo>
                  <a:pt x="166530" y="17297"/>
                </a:lnTo>
                <a:close/>
              </a:path>
              <a:path w="327660" h="69215">
                <a:moveTo>
                  <a:pt x="179180" y="17804"/>
                </a:moveTo>
                <a:lnTo>
                  <a:pt x="175407" y="17804"/>
                </a:lnTo>
                <a:lnTo>
                  <a:pt x="175407" y="49432"/>
                </a:lnTo>
                <a:lnTo>
                  <a:pt x="177354" y="55211"/>
                </a:lnTo>
                <a:lnTo>
                  <a:pt x="190135" y="55211"/>
                </a:lnTo>
                <a:lnTo>
                  <a:pt x="192432" y="51313"/>
                </a:lnTo>
                <a:lnTo>
                  <a:pt x="179180" y="51313"/>
                </a:lnTo>
                <a:lnTo>
                  <a:pt x="179180" y="17804"/>
                </a:lnTo>
                <a:close/>
              </a:path>
              <a:path w="327660" h="69215">
                <a:moveTo>
                  <a:pt x="196835" y="49287"/>
                </a:moveTo>
                <a:lnTo>
                  <a:pt x="193200" y="49287"/>
                </a:lnTo>
                <a:lnTo>
                  <a:pt x="193264" y="51954"/>
                </a:lnTo>
                <a:lnTo>
                  <a:pt x="193460" y="54705"/>
                </a:lnTo>
                <a:lnTo>
                  <a:pt x="196982" y="54705"/>
                </a:lnTo>
                <a:lnTo>
                  <a:pt x="196917" y="50868"/>
                </a:lnTo>
                <a:lnTo>
                  <a:pt x="196835" y="49287"/>
                </a:lnTo>
                <a:close/>
              </a:path>
              <a:path w="327660" h="69215">
                <a:moveTo>
                  <a:pt x="196721" y="17804"/>
                </a:moveTo>
                <a:lnTo>
                  <a:pt x="192948" y="17804"/>
                </a:lnTo>
                <a:lnTo>
                  <a:pt x="192948" y="46464"/>
                </a:lnTo>
                <a:lnTo>
                  <a:pt x="190004" y="51313"/>
                </a:lnTo>
                <a:lnTo>
                  <a:pt x="192432" y="51313"/>
                </a:lnTo>
                <a:lnTo>
                  <a:pt x="192690" y="50868"/>
                </a:lnTo>
                <a:lnTo>
                  <a:pt x="193079" y="49287"/>
                </a:lnTo>
                <a:lnTo>
                  <a:pt x="196835" y="49287"/>
                </a:lnTo>
                <a:lnTo>
                  <a:pt x="196721" y="17804"/>
                </a:lnTo>
                <a:close/>
              </a:path>
              <a:path w="327660" h="69215">
                <a:moveTo>
                  <a:pt x="225803" y="21195"/>
                </a:moveTo>
                <a:lnTo>
                  <a:pt x="222291" y="21195"/>
                </a:lnTo>
                <a:lnTo>
                  <a:pt x="222291" y="32496"/>
                </a:lnTo>
                <a:lnTo>
                  <a:pt x="215110" y="32496"/>
                </a:lnTo>
                <a:lnTo>
                  <a:pt x="203837" y="32713"/>
                </a:lnTo>
                <a:lnTo>
                  <a:pt x="203892" y="50580"/>
                </a:lnTo>
                <a:lnTo>
                  <a:pt x="207937" y="55211"/>
                </a:lnTo>
                <a:lnTo>
                  <a:pt x="217392" y="55211"/>
                </a:lnTo>
                <a:lnTo>
                  <a:pt x="220130" y="53484"/>
                </a:lnTo>
                <a:lnTo>
                  <a:pt x="221358" y="51313"/>
                </a:lnTo>
                <a:lnTo>
                  <a:pt x="209957" y="51313"/>
                </a:lnTo>
                <a:lnTo>
                  <a:pt x="207871" y="47622"/>
                </a:lnTo>
                <a:lnTo>
                  <a:pt x="207871" y="36104"/>
                </a:lnTo>
                <a:lnTo>
                  <a:pt x="225803" y="36104"/>
                </a:lnTo>
                <a:lnTo>
                  <a:pt x="225803" y="21195"/>
                </a:lnTo>
                <a:close/>
              </a:path>
              <a:path w="327660" h="69215">
                <a:moveTo>
                  <a:pt x="225819" y="49432"/>
                </a:moveTo>
                <a:lnTo>
                  <a:pt x="222543" y="49432"/>
                </a:lnTo>
                <a:lnTo>
                  <a:pt x="222803" y="54705"/>
                </a:lnTo>
                <a:lnTo>
                  <a:pt x="226194" y="54705"/>
                </a:lnTo>
                <a:lnTo>
                  <a:pt x="225819" y="49432"/>
                </a:lnTo>
                <a:close/>
              </a:path>
              <a:path w="327660" h="69215">
                <a:moveTo>
                  <a:pt x="221772" y="50580"/>
                </a:moveTo>
                <a:lnTo>
                  <a:pt x="215761" y="51313"/>
                </a:lnTo>
                <a:lnTo>
                  <a:pt x="221358" y="51313"/>
                </a:lnTo>
                <a:lnTo>
                  <a:pt x="221772" y="50580"/>
                </a:lnTo>
                <a:close/>
              </a:path>
              <a:path w="327660" h="69215">
                <a:moveTo>
                  <a:pt x="222291" y="49661"/>
                </a:moveTo>
                <a:lnTo>
                  <a:pt x="221772" y="50580"/>
                </a:lnTo>
                <a:lnTo>
                  <a:pt x="222291" y="50516"/>
                </a:lnTo>
                <a:lnTo>
                  <a:pt x="222291" y="49661"/>
                </a:lnTo>
                <a:close/>
              </a:path>
              <a:path w="327660" h="69215">
                <a:moveTo>
                  <a:pt x="225803" y="36104"/>
                </a:moveTo>
                <a:lnTo>
                  <a:pt x="222291" y="36104"/>
                </a:lnTo>
                <a:lnTo>
                  <a:pt x="222291" y="49661"/>
                </a:lnTo>
                <a:lnTo>
                  <a:pt x="222421" y="49432"/>
                </a:lnTo>
                <a:lnTo>
                  <a:pt x="225819" y="49432"/>
                </a:lnTo>
                <a:lnTo>
                  <a:pt x="225803" y="36104"/>
                </a:lnTo>
                <a:close/>
              </a:path>
              <a:path w="327660" h="69215">
                <a:moveTo>
                  <a:pt x="225803" y="17297"/>
                </a:moveTo>
                <a:lnTo>
                  <a:pt x="211914" y="17297"/>
                </a:lnTo>
                <a:lnTo>
                  <a:pt x="209566" y="18672"/>
                </a:lnTo>
                <a:lnTo>
                  <a:pt x="206437" y="20544"/>
                </a:lnTo>
                <a:lnTo>
                  <a:pt x="207023" y="25031"/>
                </a:lnTo>
                <a:lnTo>
                  <a:pt x="207415" y="24669"/>
                </a:lnTo>
                <a:lnTo>
                  <a:pt x="210936" y="21195"/>
                </a:lnTo>
                <a:lnTo>
                  <a:pt x="225803" y="21195"/>
                </a:lnTo>
                <a:lnTo>
                  <a:pt x="225803" y="17297"/>
                </a:lnTo>
                <a:close/>
              </a:path>
              <a:path w="327660" h="69215">
                <a:moveTo>
                  <a:pt x="238975" y="66005"/>
                </a:moveTo>
                <a:lnTo>
                  <a:pt x="238323" y="68031"/>
                </a:lnTo>
                <a:lnTo>
                  <a:pt x="239692" y="69034"/>
                </a:lnTo>
                <a:lnTo>
                  <a:pt x="242235" y="69179"/>
                </a:lnTo>
                <a:lnTo>
                  <a:pt x="247256" y="69179"/>
                </a:lnTo>
                <a:lnTo>
                  <a:pt x="250908" y="67597"/>
                </a:lnTo>
                <a:lnTo>
                  <a:pt x="250908" y="67019"/>
                </a:lnTo>
                <a:lnTo>
                  <a:pt x="241518" y="67019"/>
                </a:lnTo>
                <a:lnTo>
                  <a:pt x="240671" y="66657"/>
                </a:lnTo>
                <a:lnTo>
                  <a:pt x="238975" y="66005"/>
                </a:lnTo>
                <a:close/>
              </a:path>
              <a:path w="327660" h="69215">
                <a:moveTo>
                  <a:pt x="250908" y="60639"/>
                </a:moveTo>
                <a:lnTo>
                  <a:pt x="245756" y="60639"/>
                </a:lnTo>
                <a:lnTo>
                  <a:pt x="247270" y="61579"/>
                </a:lnTo>
                <a:lnTo>
                  <a:pt x="247387" y="66440"/>
                </a:lnTo>
                <a:lnTo>
                  <a:pt x="245365" y="67019"/>
                </a:lnTo>
                <a:lnTo>
                  <a:pt x="250908" y="67019"/>
                </a:lnTo>
                <a:lnTo>
                  <a:pt x="250908" y="60639"/>
                </a:lnTo>
                <a:close/>
              </a:path>
              <a:path w="327660" h="69215">
                <a:moveTo>
                  <a:pt x="249213" y="17297"/>
                </a:moveTo>
                <a:lnTo>
                  <a:pt x="237280" y="17297"/>
                </a:lnTo>
                <a:lnTo>
                  <a:pt x="232780" y="25114"/>
                </a:lnTo>
                <a:lnTo>
                  <a:pt x="232780" y="47622"/>
                </a:lnTo>
                <a:lnTo>
                  <a:pt x="237931" y="53619"/>
                </a:lnTo>
                <a:lnTo>
                  <a:pt x="243996" y="54922"/>
                </a:lnTo>
                <a:lnTo>
                  <a:pt x="240344" y="60567"/>
                </a:lnTo>
                <a:lnTo>
                  <a:pt x="241192" y="61579"/>
                </a:lnTo>
                <a:lnTo>
                  <a:pt x="242169" y="61145"/>
                </a:lnTo>
                <a:lnTo>
                  <a:pt x="243149" y="60639"/>
                </a:lnTo>
                <a:lnTo>
                  <a:pt x="250908" y="60639"/>
                </a:lnTo>
                <a:lnTo>
                  <a:pt x="250908" y="60060"/>
                </a:lnTo>
                <a:lnTo>
                  <a:pt x="248946" y="58840"/>
                </a:lnTo>
                <a:lnTo>
                  <a:pt x="243735" y="58840"/>
                </a:lnTo>
                <a:lnTo>
                  <a:pt x="243759" y="58478"/>
                </a:lnTo>
                <a:lnTo>
                  <a:pt x="246082" y="55211"/>
                </a:lnTo>
                <a:lnTo>
                  <a:pt x="248951" y="55211"/>
                </a:lnTo>
                <a:lnTo>
                  <a:pt x="251429" y="54632"/>
                </a:lnTo>
                <a:lnTo>
                  <a:pt x="253060" y="53836"/>
                </a:lnTo>
                <a:lnTo>
                  <a:pt x="252867" y="51013"/>
                </a:lnTo>
                <a:lnTo>
                  <a:pt x="243540" y="51013"/>
                </a:lnTo>
                <a:lnTo>
                  <a:pt x="236823" y="48698"/>
                </a:lnTo>
                <a:lnTo>
                  <a:pt x="236823" y="25393"/>
                </a:lnTo>
                <a:lnTo>
                  <a:pt x="241453" y="21484"/>
                </a:lnTo>
                <a:lnTo>
                  <a:pt x="252615" y="21484"/>
                </a:lnTo>
                <a:lnTo>
                  <a:pt x="252733" y="18600"/>
                </a:lnTo>
                <a:lnTo>
                  <a:pt x="251169" y="17876"/>
                </a:lnTo>
                <a:lnTo>
                  <a:pt x="249213" y="17297"/>
                </a:lnTo>
                <a:close/>
              </a:path>
              <a:path w="327660" h="69215">
                <a:moveTo>
                  <a:pt x="248365" y="58478"/>
                </a:moveTo>
                <a:lnTo>
                  <a:pt x="244909" y="58478"/>
                </a:lnTo>
                <a:lnTo>
                  <a:pt x="244387" y="58623"/>
                </a:lnTo>
                <a:lnTo>
                  <a:pt x="243735" y="58840"/>
                </a:lnTo>
                <a:lnTo>
                  <a:pt x="248946" y="58840"/>
                </a:lnTo>
                <a:lnTo>
                  <a:pt x="248365" y="58478"/>
                </a:lnTo>
                <a:close/>
              </a:path>
              <a:path w="327660" h="69215">
                <a:moveTo>
                  <a:pt x="252733" y="49060"/>
                </a:moveTo>
                <a:lnTo>
                  <a:pt x="251625" y="50506"/>
                </a:lnTo>
                <a:lnTo>
                  <a:pt x="248626" y="51013"/>
                </a:lnTo>
                <a:lnTo>
                  <a:pt x="252867" y="51013"/>
                </a:lnTo>
                <a:lnTo>
                  <a:pt x="252733" y="49060"/>
                </a:lnTo>
                <a:close/>
              </a:path>
              <a:path w="327660" h="69215">
                <a:moveTo>
                  <a:pt x="252615" y="21484"/>
                </a:moveTo>
                <a:lnTo>
                  <a:pt x="248495" y="21484"/>
                </a:lnTo>
                <a:lnTo>
                  <a:pt x="251038" y="21991"/>
                </a:lnTo>
                <a:lnTo>
                  <a:pt x="252538" y="23366"/>
                </a:lnTo>
                <a:lnTo>
                  <a:pt x="252615" y="21484"/>
                </a:lnTo>
                <a:close/>
              </a:path>
              <a:path w="327660" h="69215">
                <a:moveTo>
                  <a:pt x="278881" y="21195"/>
                </a:moveTo>
                <a:lnTo>
                  <a:pt x="275361" y="21195"/>
                </a:lnTo>
                <a:lnTo>
                  <a:pt x="275361" y="32496"/>
                </a:lnTo>
                <a:lnTo>
                  <a:pt x="268188" y="32496"/>
                </a:lnTo>
                <a:lnTo>
                  <a:pt x="256907" y="32713"/>
                </a:lnTo>
                <a:lnTo>
                  <a:pt x="256962" y="50579"/>
                </a:lnTo>
                <a:lnTo>
                  <a:pt x="261015" y="55211"/>
                </a:lnTo>
                <a:lnTo>
                  <a:pt x="270470" y="55211"/>
                </a:lnTo>
                <a:lnTo>
                  <a:pt x="273208" y="53484"/>
                </a:lnTo>
                <a:lnTo>
                  <a:pt x="274431" y="51313"/>
                </a:lnTo>
                <a:lnTo>
                  <a:pt x="263037" y="51313"/>
                </a:lnTo>
                <a:lnTo>
                  <a:pt x="260950" y="47622"/>
                </a:lnTo>
                <a:lnTo>
                  <a:pt x="260950" y="36104"/>
                </a:lnTo>
                <a:lnTo>
                  <a:pt x="278881" y="36104"/>
                </a:lnTo>
                <a:lnTo>
                  <a:pt x="278881" y="21195"/>
                </a:lnTo>
                <a:close/>
              </a:path>
              <a:path w="327660" h="69215">
                <a:moveTo>
                  <a:pt x="278898" y="49432"/>
                </a:moveTo>
                <a:lnTo>
                  <a:pt x="275621" y="49432"/>
                </a:lnTo>
                <a:lnTo>
                  <a:pt x="275882" y="54705"/>
                </a:lnTo>
                <a:lnTo>
                  <a:pt x="279273" y="54705"/>
                </a:lnTo>
                <a:lnTo>
                  <a:pt x="278898" y="49432"/>
                </a:lnTo>
                <a:close/>
              </a:path>
              <a:path w="327660" h="69215">
                <a:moveTo>
                  <a:pt x="274844" y="50579"/>
                </a:moveTo>
                <a:lnTo>
                  <a:pt x="268839" y="51313"/>
                </a:lnTo>
                <a:lnTo>
                  <a:pt x="274431" y="51313"/>
                </a:lnTo>
                <a:lnTo>
                  <a:pt x="274844" y="50579"/>
                </a:lnTo>
                <a:close/>
              </a:path>
              <a:path w="327660" h="69215">
                <a:moveTo>
                  <a:pt x="275361" y="49662"/>
                </a:moveTo>
                <a:lnTo>
                  <a:pt x="274844" y="50579"/>
                </a:lnTo>
                <a:lnTo>
                  <a:pt x="275361" y="50516"/>
                </a:lnTo>
                <a:lnTo>
                  <a:pt x="275361" y="49662"/>
                </a:lnTo>
                <a:close/>
              </a:path>
              <a:path w="327660" h="69215">
                <a:moveTo>
                  <a:pt x="278881" y="36104"/>
                </a:moveTo>
                <a:lnTo>
                  <a:pt x="275361" y="36104"/>
                </a:lnTo>
                <a:lnTo>
                  <a:pt x="275361" y="49662"/>
                </a:lnTo>
                <a:lnTo>
                  <a:pt x="275490" y="49432"/>
                </a:lnTo>
                <a:lnTo>
                  <a:pt x="278898" y="49432"/>
                </a:lnTo>
                <a:lnTo>
                  <a:pt x="278881" y="36104"/>
                </a:lnTo>
                <a:close/>
              </a:path>
              <a:path w="327660" h="69215">
                <a:moveTo>
                  <a:pt x="278881" y="17297"/>
                </a:moveTo>
                <a:lnTo>
                  <a:pt x="264993" y="17297"/>
                </a:lnTo>
                <a:lnTo>
                  <a:pt x="262646" y="18672"/>
                </a:lnTo>
                <a:lnTo>
                  <a:pt x="259515" y="20544"/>
                </a:lnTo>
                <a:lnTo>
                  <a:pt x="260102" y="25031"/>
                </a:lnTo>
                <a:lnTo>
                  <a:pt x="260493" y="24669"/>
                </a:lnTo>
                <a:lnTo>
                  <a:pt x="264015" y="21195"/>
                </a:lnTo>
                <a:lnTo>
                  <a:pt x="278881" y="21195"/>
                </a:lnTo>
                <a:lnTo>
                  <a:pt x="278881" y="17297"/>
                </a:lnTo>
                <a:close/>
              </a:path>
              <a:path w="327660" h="69215">
                <a:moveTo>
                  <a:pt x="266753" y="3764"/>
                </a:moveTo>
                <a:lnTo>
                  <a:pt x="260493" y="3764"/>
                </a:lnTo>
                <a:lnTo>
                  <a:pt x="260077" y="8830"/>
                </a:lnTo>
                <a:lnTo>
                  <a:pt x="259971" y="10918"/>
                </a:lnTo>
                <a:lnTo>
                  <a:pt x="262710" y="10928"/>
                </a:lnTo>
                <a:lnTo>
                  <a:pt x="262710" y="10060"/>
                </a:lnTo>
                <a:lnTo>
                  <a:pt x="263493" y="7382"/>
                </a:lnTo>
                <a:lnTo>
                  <a:pt x="276964" y="7382"/>
                </a:lnTo>
                <a:lnTo>
                  <a:pt x="277070" y="6938"/>
                </a:lnTo>
                <a:lnTo>
                  <a:pt x="271644" y="6938"/>
                </a:lnTo>
                <a:lnTo>
                  <a:pt x="270601" y="6214"/>
                </a:lnTo>
                <a:lnTo>
                  <a:pt x="266753" y="3764"/>
                </a:lnTo>
                <a:close/>
              </a:path>
              <a:path w="327660" h="69215">
                <a:moveTo>
                  <a:pt x="276964" y="7382"/>
                </a:moveTo>
                <a:lnTo>
                  <a:pt x="266035" y="7382"/>
                </a:lnTo>
                <a:lnTo>
                  <a:pt x="266623" y="7599"/>
                </a:lnTo>
                <a:lnTo>
                  <a:pt x="270666" y="10556"/>
                </a:lnTo>
                <a:lnTo>
                  <a:pt x="276208" y="10556"/>
                </a:lnTo>
                <a:lnTo>
                  <a:pt x="276964" y="7382"/>
                </a:lnTo>
                <a:close/>
              </a:path>
              <a:path w="327660" h="69215">
                <a:moveTo>
                  <a:pt x="277448" y="3402"/>
                </a:moveTo>
                <a:lnTo>
                  <a:pt x="274708" y="3402"/>
                </a:lnTo>
                <a:lnTo>
                  <a:pt x="274708" y="5572"/>
                </a:lnTo>
                <a:lnTo>
                  <a:pt x="273470" y="6938"/>
                </a:lnTo>
                <a:lnTo>
                  <a:pt x="277070" y="6938"/>
                </a:lnTo>
                <a:lnTo>
                  <a:pt x="277396" y="5572"/>
                </a:lnTo>
                <a:lnTo>
                  <a:pt x="277448" y="3402"/>
                </a:lnTo>
                <a:close/>
              </a:path>
              <a:path w="327660" h="69215">
                <a:moveTo>
                  <a:pt x="308029" y="17297"/>
                </a:moveTo>
                <a:lnTo>
                  <a:pt x="288598" y="17297"/>
                </a:lnTo>
                <a:lnTo>
                  <a:pt x="285859" y="26984"/>
                </a:lnTo>
                <a:lnTo>
                  <a:pt x="285859" y="45523"/>
                </a:lnTo>
                <a:lnTo>
                  <a:pt x="288598" y="55211"/>
                </a:lnTo>
                <a:lnTo>
                  <a:pt x="308029" y="55211"/>
                </a:lnTo>
                <a:lnTo>
                  <a:pt x="309127" y="51313"/>
                </a:lnTo>
                <a:lnTo>
                  <a:pt x="289892" y="51313"/>
                </a:lnTo>
                <a:lnTo>
                  <a:pt x="289892" y="21195"/>
                </a:lnTo>
                <a:lnTo>
                  <a:pt x="309127" y="21195"/>
                </a:lnTo>
                <a:lnTo>
                  <a:pt x="308029" y="17297"/>
                </a:lnTo>
                <a:close/>
              </a:path>
              <a:path w="327660" h="69215">
                <a:moveTo>
                  <a:pt x="309127" y="21195"/>
                </a:moveTo>
                <a:lnTo>
                  <a:pt x="306725" y="21195"/>
                </a:lnTo>
                <a:lnTo>
                  <a:pt x="306725" y="51313"/>
                </a:lnTo>
                <a:lnTo>
                  <a:pt x="309127" y="51313"/>
                </a:lnTo>
                <a:lnTo>
                  <a:pt x="310758" y="45523"/>
                </a:lnTo>
                <a:lnTo>
                  <a:pt x="310758" y="26984"/>
                </a:lnTo>
                <a:lnTo>
                  <a:pt x="309127" y="21195"/>
                </a:lnTo>
                <a:close/>
              </a:path>
              <a:path w="327660" h="69215">
                <a:moveTo>
                  <a:pt x="318397" y="0"/>
                </a:moveTo>
                <a:lnTo>
                  <a:pt x="315267" y="434"/>
                </a:lnTo>
                <a:lnTo>
                  <a:pt x="318309" y="8109"/>
                </a:lnTo>
                <a:lnTo>
                  <a:pt x="320867" y="15967"/>
                </a:lnTo>
                <a:lnTo>
                  <a:pt x="322631" y="24057"/>
                </a:lnTo>
                <a:lnTo>
                  <a:pt x="323288" y="32424"/>
                </a:lnTo>
                <a:lnTo>
                  <a:pt x="322631" y="40791"/>
                </a:lnTo>
                <a:lnTo>
                  <a:pt x="320867" y="48880"/>
                </a:lnTo>
                <a:lnTo>
                  <a:pt x="318309" y="56738"/>
                </a:lnTo>
                <a:lnTo>
                  <a:pt x="315267" y="64413"/>
                </a:lnTo>
                <a:lnTo>
                  <a:pt x="318397" y="64847"/>
                </a:lnTo>
                <a:lnTo>
                  <a:pt x="321938" y="57288"/>
                </a:lnTo>
                <a:lnTo>
                  <a:pt x="324767" y="49260"/>
                </a:lnTo>
                <a:lnTo>
                  <a:pt x="326643" y="40920"/>
                </a:lnTo>
                <a:lnTo>
                  <a:pt x="327322" y="32424"/>
                </a:lnTo>
                <a:lnTo>
                  <a:pt x="326643" y="23928"/>
                </a:lnTo>
                <a:lnTo>
                  <a:pt x="324767" y="15588"/>
                </a:lnTo>
                <a:lnTo>
                  <a:pt x="321938" y="7560"/>
                </a:lnTo>
                <a:lnTo>
                  <a:pt x="318397" y="0"/>
                </a:lnTo>
                <a:close/>
              </a:path>
            </a:pathLst>
          </a:custGeom>
          <a:solidFill>
            <a:srgbClr val="231F2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7" name="object 37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Capítulo</a:t>
            </a:r>
            <a:r>
              <a:rPr dirty="0" spc="-30"/>
              <a:t> </a:t>
            </a:r>
            <a:r>
              <a:rPr dirty="0"/>
              <a:t>VI</a:t>
            </a:r>
            <a:r>
              <a:rPr dirty="0" spc="-25"/>
              <a:t> </a:t>
            </a:r>
            <a:r>
              <a:rPr dirty="0"/>
              <a:t>–</a:t>
            </a:r>
            <a:r>
              <a:rPr dirty="0" spc="-30"/>
              <a:t> </a:t>
            </a:r>
            <a:r>
              <a:rPr dirty="0"/>
              <a:t>Meios</a:t>
            </a:r>
            <a:r>
              <a:rPr dirty="0" spc="-35"/>
              <a:t> </a:t>
            </a:r>
            <a:r>
              <a:rPr dirty="0"/>
              <a:t>de</a:t>
            </a:r>
            <a:r>
              <a:rPr dirty="0" spc="-30"/>
              <a:t> </a:t>
            </a:r>
            <a:r>
              <a:rPr dirty="0"/>
              <a:t>Implementação</a:t>
            </a:r>
            <a:r>
              <a:rPr dirty="0" spc="-25"/>
              <a:t> </a:t>
            </a:r>
            <a:r>
              <a:rPr dirty="0"/>
              <a:t>–</a:t>
            </a:r>
            <a:r>
              <a:rPr dirty="0" spc="-30"/>
              <a:t> </a:t>
            </a:r>
            <a:r>
              <a:rPr dirty="0"/>
              <a:t>ODS</a:t>
            </a:r>
            <a:r>
              <a:rPr dirty="0" spc="-25"/>
              <a:t> 17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2611875" y="109219"/>
            <a:ext cx="4977130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>
                <a:latin typeface="Palatino Linotype"/>
                <a:cs typeface="Palatino Linotype"/>
              </a:rPr>
              <a:t>Capítulo</a:t>
            </a:r>
            <a:r>
              <a:rPr dirty="0" sz="1800" spc="-30">
                <a:latin typeface="Palatino Linotype"/>
                <a:cs typeface="Palatino Linotype"/>
              </a:rPr>
              <a:t> </a:t>
            </a:r>
            <a:r>
              <a:rPr dirty="0" sz="1800">
                <a:latin typeface="Palatino Linotype"/>
                <a:cs typeface="Palatino Linotype"/>
              </a:rPr>
              <a:t>VI</a:t>
            </a:r>
            <a:r>
              <a:rPr dirty="0" sz="1800" spc="-25">
                <a:latin typeface="Palatino Linotype"/>
                <a:cs typeface="Palatino Linotype"/>
              </a:rPr>
              <a:t> </a:t>
            </a:r>
            <a:r>
              <a:rPr dirty="0" sz="1800">
                <a:latin typeface="Palatino Linotype"/>
                <a:cs typeface="Palatino Linotype"/>
              </a:rPr>
              <a:t>–</a:t>
            </a:r>
            <a:r>
              <a:rPr dirty="0" sz="1800" spc="-30">
                <a:latin typeface="Palatino Linotype"/>
                <a:cs typeface="Palatino Linotype"/>
              </a:rPr>
              <a:t> </a:t>
            </a:r>
            <a:r>
              <a:rPr dirty="0" sz="1800">
                <a:latin typeface="Palatino Linotype"/>
                <a:cs typeface="Palatino Linotype"/>
              </a:rPr>
              <a:t>Meios</a:t>
            </a:r>
            <a:r>
              <a:rPr dirty="0" sz="1800" spc="-35">
                <a:latin typeface="Palatino Linotype"/>
                <a:cs typeface="Palatino Linotype"/>
              </a:rPr>
              <a:t> </a:t>
            </a:r>
            <a:r>
              <a:rPr dirty="0" sz="1800">
                <a:latin typeface="Palatino Linotype"/>
                <a:cs typeface="Palatino Linotype"/>
              </a:rPr>
              <a:t>de</a:t>
            </a:r>
            <a:r>
              <a:rPr dirty="0" sz="1800" spc="-30">
                <a:latin typeface="Palatino Linotype"/>
                <a:cs typeface="Palatino Linotype"/>
              </a:rPr>
              <a:t> </a:t>
            </a:r>
            <a:r>
              <a:rPr dirty="0" sz="1800">
                <a:latin typeface="Palatino Linotype"/>
                <a:cs typeface="Palatino Linotype"/>
              </a:rPr>
              <a:t>Implementação</a:t>
            </a:r>
            <a:r>
              <a:rPr dirty="0" sz="1800" spc="-25">
                <a:latin typeface="Palatino Linotype"/>
                <a:cs typeface="Palatino Linotype"/>
              </a:rPr>
              <a:t> </a:t>
            </a:r>
            <a:r>
              <a:rPr dirty="0" sz="1800">
                <a:latin typeface="Palatino Linotype"/>
                <a:cs typeface="Palatino Linotype"/>
              </a:rPr>
              <a:t>–</a:t>
            </a:r>
            <a:r>
              <a:rPr dirty="0" sz="1800" spc="-30">
                <a:latin typeface="Palatino Linotype"/>
                <a:cs typeface="Palatino Linotype"/>
              </a:rPr>
              <a:t> </a:t>
            </a:r>
            <a:r>
              <a:rPr dirty="0" sz="1800">
                <a:latin typeface="Palatino Linotype"/>
                <a:cs typeface="Palatino Linotype"/>
              </a:rPr>
              <a:t>ODS</a:t>
            </a:r>
            <a:r>
              <a:rPr dirty="0" sz="1800" spc="-25">
                <a:latin typeface="Palatino Linotype"/>
                <a:cs typeface="Palatino Linotype"/>
              </a:rPr>
              <a:t> 17</a:t>
            </a:r>
            <a:endParaRPr sz="1800">
              <a:latin typeface="Palatino Linotype"/>
              <a:cs typeface="Palatino Linotype"/>
            </a:endParaRPr>
          </a:p>
        </p:txBody>
      </p:sp>
      <p:sp>
        <p:nvSpPr>
          <p:cNvPr id="3" name="object 3" descr=""/>
          <p:cNvSpPr/>
          <p:nvPr/>
        </p:nvSpPr>
        <p:spPr>
          <a:xfrm>
            <a:off x="26987" y="998330"/>
            <a:ext cx="1743710" cy="5821680"/>
          </a:xfrm>
          <a:custGeom>
            <a:avLst/>
            <a:gdLst/>
            <a:ahLst/>
            <a:cxnLst/>
            <a:rect l="l" t="t" r="r" b="b"/>
            <a:pathLst>
              <a:path w="1743710" h="5821680">
                <a:moveTo>
                  <a:pt x="1743184" y="0"/>
                </a:moveTo>
                <a:lnTo>
                  <a:pt x="0" y="0"/>
                </a:lnTo>
                <a:lnTo>
                  <a:pt x="0" y="5821682"/>
                </a:lnTo>
                <a:lnTo>
                  <a:pt x="1743184" y="5821682"/>
                </a:lnTo>
                <a:lnTo>
                  <a:pt x="1743184" y="0"/>
                </a:lnTo>
                <a:close/>
              </a:path>
            </a:pathLst>
          </a:custGeom>
          <a:solidFill>
            <a:srgbClr val="E6EEF2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/>
          <p:nvPr/>
        </p:nvSpPr>
        <p:spPr>
          <a:xfrm>
            <a:off x="1770164" y="998334"/>
            <a:ext cx="2979420" cy="5821680"/>
          </a:xfrm>
          <a:custGeom>
            <a:avLst/>
            <a:gdLst/>
            <a:ahLst/>
            <a:cxnLst/>
            <a:rect l="l" t="t" r="r" b="b"/>
            <a:pathLst>
              <a:path w="2979420" h="5821680">
                <a:moveTo>
                  <a:pt x="2978886" y="0"/>
                </a:moveTo>
                <a:lnTo>
                  <a:pt x="2262555" y="0"/>
                </a:lnTo>
                <a:lnTo>
                  <a:pt x="1733334" y="0"/>
                </a:lnTo>
                <a:lnTo>
                  <a:pt x="0" y="0"/>
                </a:lnTo>
                <a:lnTo>
                  <a:pt x="0" y="5821680"/>
                </a:lnTo>
                <a:lnTo>
                  <a:pt x="1733334" y="5821680"/>
                </a:lnTo>
                <a:lnTo>
                  <a:pt x="2262555" y="5821680"/>
                </a:lnTo>
                <a:lnTo>
                  <a:pt x="2978886" y="5821680"/>
                </a:lnTo>
                <a:lnTo>
                  <a:pt x="2978886" y="0"/>
                </a:lnTo>
                <a:close/>
              </a:path>
            </a:pathLst>
          </a:custGeom>
          <a:solidFill>
            <a:srgbClr val="E6EEF2"/>
          </a:solidFill>
        </p:spPr>
        <p:txBody>
          <a:bodyPr wrap="square" lIns="0" tIns="0" rIns="0" bIns="0" rtlCol="0"/>
          <a:lstStyle/>
          <a:p/>
        </p:txBody>
      </p:sp>
      <p:graphicFrame>
        <p:nvGraphicFramePr>
          <p:cNvPr id="5" name="object 5" descr=""/>
          <p:cNvGraphicFramePr>
            <a:graphicFrameLocks noGrp="1"/>
          </p:cNvGraphicFramePr>
          <p:nvPr/>
        </p:nvGraphicFramePr>
        <p:xfrm>
          <a:off x="24382" y="369826"/>
          <a:ext cx="4803775" cy="644461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743075"/>
                <a:gridCol w="1732914"/>
                <a:gridCol w="528954"/>
                <a:gridCol w="716279"/>
              </a:tblGrid>
              <a:tr h="259715">
                <a:tc gridSpan="4">
                  <a:txBody>
                    <a:bodyPr/>
                    <a:lstStyle/>
                    <a:p>
                      <a:pPr marL="1269365" marR="946785" indent="-315595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dirty="0" sz="700" spc="-20">
                          <a:solidFill>
                            <a:srgbClr val="005678"/>
                          </a:solidFill>
                          <a:latin typeface="Lucida Sans Unicode"/>
                          <a:cs typeface="Lucida Sans Unicode"/>
                        </a:rPr>
                        <a:t>Objetivo </a:t>
                      </a:r>
                      <a:r>
                        <a:rPr dirty="0" sz="700" spc="-55">
                          <a:solidFill>
                            <a:srgbClr val="005678"/>
                          </a:solidFill>
                          <a:latin typeface="Lucida Sans Unicode"/>
                          <a:cs typeface="Lucida Sans Unicode"/>
                        </a:rPr>
                        <a:t>17</a:t>
                      </a:r>
                      <a:r>
                        <a:rPr dirty="0" sz="700" spc="-20">
                          <a:solidFill>
                            <a:srgbClr val="00567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00" spc="90">
                          <a:solidFill>
                            <a:srgbClr val="005678"/>
                          </a:solidFill>
                          <a:latin typeface="Lucida Sans Unicode"/>
                          <a:cs typeface="Lucida Sans Unicode"/>
                        </a:rPr>
                        <a:t>–</a:t>
                      </a:r>
                      <a:r>
                        <a:rPr dirty="0" sz="700" spc="-15">
                          <a:solidFill>
                            <a:srgbClr val="00567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00">
                          <a:solidFill>
                            <a:srgbClr val="005678"/>
                          </a:solidFill>
                          <a:latin typeface="Lucida Sans Unicode"/>
                          <a:cs typeface="Lucida Sans Unicode"/>
                        </a:rPr>
                        <a:t>Fortalecer</a:t>
                      </a:r>
                      <a:r>
                        <a:rPr dirty="0" sz="700" spc="-20">
                          <a:solidFill>
                            <a:srgbClr val="00567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00">
                          <a:solidFill>
                            <a:srgbClr val="005678"/>
                          </a:solidFill>
                          <a:latin typeface="Lucida Sans Unicode"/>
                          <a:cs typeface="Lucida Sans Unicode"/>
                        </a:rPr>
                        <a:t>os</a:t>
                      </a:r>
                      <a:r>
                        <a:rPr dirty="0" sz="700" spc="-20">
                          <a:solidFill>
                            <a:srgbClr val="00567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00">
                          <a:solidFill>
                            <a:srgbClr val="005678"/>
                          </a:solidFill>
                          <a:latin typeface="Lucida Sans Unicode"/>
                          <a:cs typeface="Lucida Sans Unicode"/>
                        </a:rPr>
                        <a:t>meios</a:t>
                      </a:r>
                      <a:r>
                        <a:rPr dirty="0" sz="700" spc="-15">
                          <a:solidFill>
                            <a:srgbClr val="00567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00">
                          <a:solidFill>
                            <a:srgbClr val="005678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700" spc="-20">
                          <a:solidFill>
                            <a:srgbClr val="00567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00">
                          <a:solidFill>
                            <a:srgbClr val="005678"/>
                          </a:solidFill>
                          <a:latin typeface="Lucida Sans Unicode"/>
                          <a:cs typeface="Lucida Sans Unicode"/>
                        </a:rPr>
                        <a:t>implementação</a:t>
                      </a:r>
                      <a:r>
                        <a:rPr dirty="0" sz="700" spc="-20">
                          <a:solidFill>
                            <a:srgbClr val="00567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00">
                          <a:solidFill>
                            <a:srgbClr val="005678"/>
                          </a:solidFill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sz="700" spc="-15">
                          <a:solidFill>
                            <a:srgbClr val="00567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00" spc="-25">
                          <a:solidFill>
                            <a:srgbClr val="005678"/>
                          </a:solidFill>
                          <a:latin typeface="Lucida Sans Unicode"/>
                          <a:cs typeface="Lucida Sans Unicode"/>
                        </a:rPr>
                        <a:t>revitalizar</a:t>
                      </a:r>
                      <a:r>
                        <a:rPr dirty="0" sz="700" spc="-20">
                          <a:solidFill>
                            <a:srgbClr val="00567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00" spc="-50">
                          <a:solidFill>
                            <a:srgbClr val="005678"/>
                          </a:solidFill>
                          <a:latin typeface="Lucida Sans Unicode"/>
                          <a:cs typeface="Lucida Sans Unicode"/>
                        </a:rPr>
                        <a:t>a</a:t>
                      </a:r>
                      <a:r>
                        <a:rPr dirty="0" sz="700">
                          <a:solidFill>
                            <a:srgbClr val="005678"/>
                          </a:solidFill>
                          <a:latin typeface="Lucida Sans Unicode"/>
                          <a:cs typeface="Lucida Sans Unicode"/>
                        </a:rPr>
                        <a:t> parceria</a:t>
                      </a:r>
                      <a:r>
                        <a:rPr dirty="0" sz="700" spc="-15">
                          <a:solidFill>
                            <a:srgbClr val="00567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00" spc="-10">
                          <a:solidFill>
                            <a:srgbClr val="005678"/>
                          </a:solidFill>
                          <a:latin typeface="Lucida Sans Unicode"/>
                          <a:cs typeface="Lucida Sans Unicode"/>
                        </a:rPr>
                        <a:t>global para</a:t>
                      </a:r>
                      <a:r>
                        <a:rPr dirty="0" sz="700" spc="-15">
                          <a:solidFill>
                            <a:srgbClr val="00567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00">
                          <a:solidFill>
                            <a:srgbClr val="005678"/>
                          </a:solidFill>
                          <a:latin typeface="Lucida Sans Unicode"/>
                          <a:cs typeface="Lucida Sans Unicode"/>
                        </a:rPr>
                        <a:t>o</a:t>
                      </a:r>
                      <a:r>
                        <a:rPr dirty="0" sz="700" spc="-10">
                          <a:solidFill>
                            <a:srgbClr val="005678"/>
                          </a:solidFill>
                          <a:latin typeface="Lucida Sans Unicode"/>
                          <a:cs typeface="Lucida Sans Unicode"/>
                        </a:rPr>
                        <a:t> desenvolvimento</a:t>
                      </a:r>
                      <a:r>
                        <a:rPr dirty="0" sz="700" spc="-15">
                          <a:solidFill>
                            <a:srgbClr val="00567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00" spc="-10">
                          <a:solidFill>
                            <a:srgbClr val="005678"/>
                          </a:solidFill>
                          <a:latin typeface="Lucida Sans Unicode"/>
                          <a:cs typeface="Lucida Sans Unicode"/>
                        </a:rPr>
                        <a:t>sustentável</a:t>
                      </a:r>
                      <a:endParaRPr sz="7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2225">
                    <a:lnL w="6350">
                      <a:solidFill>
                        <a:srgbClr val="005678"/>
                      </a:solidFill>
                      <a:prstDash val="solid"/>
                    </a:lnL>
                    <a:lnR w="6350">
                      <a:solidFill>
                        <a:srgbClr val="005678"/>
                      </a:solidFill>
                      <a:prstDash val="solid"/>
                    </a:lnR>
                    <a:lnT w="6350">
                      <a:solidFill>
                        <a:srgbClr val="005678"/>
                      </a:solidFill>
                      <a:prstDash val="solid"/>
                    </a:lnT>
                    <a:lnB w="6350">
                      <a:solidFill>
                        <a:srgbClr val="005678"/>
                      </a:solidFill>
                      <a:prstDash val="solid"/>
                    </a:lnB>
                    <a:solidFill>
                      <a:srgbClr val="99BBC9"/>
                    </a:solidFil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3657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10"/>
                        </a:spcBef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700" spc="-20">
                          <a:solidFill>
                            <a:srgbClr val="005678"/>
                          </a:solidFill>
                          <a:latin typeface="Lucida Sans Unicode"/>
                          <a:cs typeface="Lucida Sans Unicode"/>
                        </a:rPr>
                        <a:t>Meta</a:t>
                      </a:r>
                      <a:endParaRPr sz="7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6670">
                    <a:lnL w="6350">
                      <a:solidFill>
                        <a:srgbClr val="005678"/>
                      </a:solidFill>
                      <a:prstDash val="solid"/>
                    </a:lnL>
                    <a:lnR w="6350">
                      <a:solidFill>
                        <a:srgbClr val="005678"/>
                      </a:solidFill>
                      <a:prstDash val="solid"/>
                    </a:lnR>
                    <a:lnT w="6350">
                      <a:solidFill>
                        <a:srgbClr val="005678"/>
                      </a:solidFill>
                      <a:prstDash val="solid"/>
                    </a:lnT>
                    <a:lnB w="6350">
                      <a:solidFill>
                        <a:srgbClr val="005678"/>
                      </a:solidFill>
                      <a:prstDash val="solid"/>
                    </a:lnB>
                    <a:solidFill>
                      <a:srgbClr val="99BBC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10"/>
                        </a:spcBef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700" spc="-10">
                          <a:solidFill>
                            <a:srgbClr val="005678"/>
                          </a:solidFill>
                          <a:latin typeface="Lucida Sans Unicode"/>
                          <a:cs typeface="Lucida Sans Unicode"/>
                        </a:rPr>
                        <a:t>Indicador</a:t>
                      </a:r>
                      <a:endParaRPr sz="7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6670">
                    <a:lnL w="6350">
                      <a:solidFill>
                        <a:srgbClr val="005678"/>
                      </a:solidFill>
                      <a:prstDash val="solid"/>
                    </a:lnL>
                    <a:lnR w="6350">
                      <a:solidFill>
                        <a:srgbClr val="005678"/>
                      </a:solidFill>
                      <a:prstDash val="solid"/>
                    </a:lnR>
                    <a:lnT w="6350">
                      <a:solidFill>
                        <a:srgbClr val="005678"/>
                      </a:solidFill>
                      <a:prstDash val="solid"/>
                    </a:lnT>
                    <a:lnB w="6350">
                      <a:solidFill>
                        <a:srgbClr val="005678"/>
                      </a:solidFill>
                      <a:prstDash val="solid"/>
                    </a:lnB>
                    <a:solidFill>
                      <a:srgbClr val="99BBC9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43815" marR="40005" indent="2540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dirty="0" sz="700" spc="-10">
                          <a:solidFill>
                            <a:srgbClr val="005678"/>
                          </a:solidFill>
                          <a:latin typeface="Lucida Sans Unicode"/>
                          <a:cs typeface="Lucida Sans Unicode"/>
                        </a:rPr>
                        <a:t>Evolução </a:t>
                      </a:r>
                      <a:r>
                        <a:rPr dirty="0" sz="700" spc="-25">
                          <a:solidFill>
                            <a:srgbClr val="005678"/>
                          </a:solidFill>
                          <a:latin typeface="Lucida Sans Unicode"/>
                          <a:cs typeface="Lucida Sans Unicode"/>
                        </a:rPr>
                        <a:t>dos</a:t>
                      </a:r>
                      <a:r>
                        <a:rPr dirty="0" sz="700" spc="500">
                          <a:solidFill>
                            <a:srgbClr val="00567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00" spc="-55">
                          <a:solidFill>
                            <a:srgbClr val="005678"/>
                          </a:solidFill>
                          <a:latin typeface="Lucida Sans Unicode"/>
                          <a:cs typeface="Lucida Sans Unicode"/>
                        </a:rPr>
                        <a:t>indicadores</a:t>
                      </a:r>
                      <a:endParaRPr sz="7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2225">
                    <a:lnL w="6350">
                      <a:solidFill>
                        <a:srgbClr val="005678"/>
                      </a:solidFill>
                      <a:prstDash val="solid"/>
                    </a:lnL>
                    <a:lnR w="6350">
                      <a:solidFill>
                        <a:srgbClr val="005678"/>
                      </a:solidFill>
                      <a:prstDash val="solid"/>
                    </a:lnR>
                    <a:lnT w="6350">
                      <a:solidFill>
                        <a:srgbClr val="005678"/>
                      </a:solidFill>
                      <a:prstDash val="solid"/>
                    </a:lnT>
                    <a:lnB w="6350">
                      <a:solidFill>
                        <a:srgbClr val="005678"/>
                      </a:solidFill>
                      <a:prstDash val="solid"/>
                    </a:lnB>
                    <a:solidFill>
                      <a:srgbClr val="99BBC9"/>
                    </a:solidFill>
                  </a:tcPr>
                </a:tc>
                <a:tc>
                  <a:txBody>
                    <a:bodyPr/>
                    <a:lstStyle/>
                    <a:p>
                      <a:pPr marL="137160" marR="130175" indent="17145">
                        <a:lnSpc>
                          <a:spcPct val="100000"/>
                        </a:lnSpc>
                        <a:spcBef>
                          <a:spcPts val="595"/>
                        </a:spcBef>
                      </a:pPr>
                      <a:r>
                        <a:rPr dirty="0" sz="700" spc="-10">
                          <a:solidFill>
                            <a:srgbClr val="005678"/>
                          </a:solidFill>
                          <a:latin typeface="Lucida Sans Unicode"/>
                          <a:cs typeface="Lucida Sans Unicode"/>
                        </a:rPr>
                        <a:t>Avaliação </a:t>
                      </a:r>
                      <a:r>
                        <a:rPr dirty="0" sz="700">
                          <a:solidFill>
                            <a:srgbClr val="005678"/>
                          </a:solidFill>
                          <a:latin typeface="Lucida Sans Unicode"/>
                          <a:cs typeface="Lucida Sans Unicode"/>
                        </a:rPr>
                        <a:t>das</a:t>
                      </a:r>
                      <a:r>
                        <a:rPr dirty="0" sz="700" spc="-15">
                          <a:solidFill>
                            <a:srgbClr val="00567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00" spc="-10">
                          <a:solidFill>
                            <a:srgbClr val="005678"/>
                          </a:solidFill>
                          <a:latin typeface="Lucida Sans Unicode"/>
                          <a:cs typeface="Lucida Sans Unicode"/>
                        </a:rPr>
                        <a:t>metas</a:t>
                      </a:r>
                      <a:endParaRPr sz="7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75565">
                    <a:lnL w="6350">
                      <a:solidFill>
                        <a:srgbClr val="005678"/>
                      </a:solidFill>
                      <a:prstDash val="solid"/>
                    </a:lnL>
                    <a:lnR w="6350">
                      <a:solidFill>
                        <a:srgbClr val="005678"/>
                      </a:solidFill>
                      <a:prstDash val="solid"/>
                    </a:lnR>
                    <a:lnT w="6350">
                      <a:solidFill>
                        <a:srgbClr val="005678"/>
                      </a:solidFill>
                      <a:prstDash val="solid"/>
                    </a:lnT>
                    <a:lnB w="6350">
                      <a:solidFill>
                        <a:srgbClr val="005678"/>
                      </a:solidFill>
                      <a:prstDash val="solid"/>
                    </a:lnB>
                    <a:solidFill>
                      <a:srgbClr val="99BBC9"/>
                    </a:solidFill>
                  </a:tcPr>
                </a:tc>
              </a:tr>
              <a:tr h="1217295">
                <a:tc>
                  <a:txBody>
                    <a:bodyPr/>
                    <a:lstStyle/>
                    <a:p>
                      <a:pPr algn="just" marL="43815" marR="35560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dirty="0" sz="700" spc="-7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17.12</a:t>
                      </a:r>
                      <a:r>
                        <a:rPr dirty="0" sz="700" spc="-3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dirty="0" sz="70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–</a:t>
                      </a:r>
                      <a:r>
                        <a:rPr dirty="0" sz="700" spc="-3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dirty="0" sz="70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Concretizar</a:t>
                      </a:r>
                      <a:r>
                        <a:rPr dirty="0" sz="700" spc="-3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dirty="0" sz="700" spc="-5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a</a:t>
                      </a:r>
                      <a:r>
                        <a:rPr dirty="0" sz="700" spc="-3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dirty="0" sz="70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implementação</a:t>
                      </a:r>
                      <a:r>
                        <a:rPr dirty="0" sz="700" spc="15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dirty="0" sz="700" spc="-35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oportuna</a:t>
                      </a:r>
                      <a:r>
                        <a:rPr dirty="0" sz="700" spc="-12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dirty="0" sz="700" spc="-1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de</a:t>
                      </a:r>
                      <a:r>
                        <a:rPr dirty="0" sz="700" spc="-12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dirty="0" sz="700" spc="-15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acesso</a:t>
                      </a:r>
                      <a:r>
                        <a:rPr dirty="0" sz="700" spc="-12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dirty="0" sz="700" spc="-3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a</a:t>
                      </a:r>
                      <a:r>
                        <a:rPr dirty="0" sz="700" spc="-12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dirty="0" sz="700" spc="-25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mercados</a:t>
                      </a:r>
                      <a:r>
                        <a:rPr dirty="0" sz="700" spc="-12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dirty="0" sz="700" spc="-45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livres</a:t>
                      </a:r>
                      <a:r>
                        <a:rPr dirty="0" sz="700" spc="-12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dirty="0" sz="700" spc="-1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de</a:t>
                      </a:r>
                      <a:r>
                        <a:rPr dirty="0" sz="70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dirty="0" sz="700" spc="-5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cotas</a:t>
                      </a:r>
                      <a:r>
                        <a:rPr dirty="0" sz="700" spc="-10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dirty="0" sz="700" spc="1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e</a:t>
                      </a:r>
                      <a:r>
                        <a:rPr dirty="0" sz="700" spc="-10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dirty="0" sz="700" spc="-35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taxas,</a:t>
                      </a:r>
                      <a:r>
                        <a:rPr dirty="0" sz="700" spc="-10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dirty="0" sz="70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de</a:t>
                      </a:r>
                      <a:r>
                        <a:rPr dirty="0" sz="700" spc="-10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dirty="0" sz="700" spc="-3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forma</a:t>
                      </a:r>
                      <a:r>
                        <a:rPr dirty="0" sz="700" spc="-10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dirty="0" sz="700" spc="-25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duradoura,</a:t>
                      </a:r>
                      <a:r>
                        <a:rPr dirty="0" sz="700" spc="-10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dirty="0" sz="700" spc="-35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para</a:t>
                      </a:r>
                      <a:r>
                        <a:rPr dirty="0" sz="700" spc="-1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 todos</a:t>
                      </a:r>
                      <a:r>
                        <a:rPr dirty="0" sz="700" spc="-45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dirty="0" sz="700" spc="5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os</a:t>
                      </a:r>
                      <a:r>
                        <a:rPr dirty="0" sz="700" spc="-45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dirty="0" sz="700" spc="-5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países</a:t>
                      </a:r>
                      <a:r>
                        <a:rPr dirty="0" sz="700" spc="-45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dirty="0" sz="700" spc="-1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menos</a:t>
                      </a:r>
                      <a:r>
                        <a:rPr dirty="0" sz="700" spc="-45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dirty="0" sz="700" spc="-15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desenvolvidos,</a:t>
                      </a:r>
                      <a:r>
                        <a:rPr dirty="0" sz="700" spc="-3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dirty="0" sz="700" spc="15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de</a:t>
                      </a:r>
                      <a:r>
                        <a:rPr dirty="0" sz="700" spc="-35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dirty="0" sz="700" spc="1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acordo</a:t>
                      </a:r>
                      <a:r>
                        <a:rPr dirty="0" sz="700" spc="-35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dirty="0" sz="700" spc="15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com</a:t>
                      </a:r>
                      <a:r>
                        <a:rPr dirty="0" sz="700" spc="-35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dirty="0" sz="70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as</a:t>
                      </a:r>
                      <a:r>
                        <a:rPr dirty="0" sz="700" spc="-35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dirty="0" sz="700" spc="15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decisões</a:t>
                      </a:r>
                      <a:r>
                        <a:rPr dirty="0" sz="700" spc="-35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dirty="0" sz="70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da</a:t>
                      </a:r>
                      <a:r>
                        <a:rPr dirty="0" sz="700" spc="-35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dirty="0" sz="700" spc="4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OMC,</a:t>
                      </a:r>
                      <a:r>
                        <a:rPr dirty="0" sz="700" spc="-25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dirty="0" sz="700" spc="-35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inclusive</a:t>
                      </a:r>
                      <a:r>
                        <a:rPr dirty="0" sz="700" spc="-114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dirty="0" sz="700" spc="-3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por</a:t>
                      </a:r>
                      <a:r>
                        <a:rPr dirty="0" sz="700" spc="-114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dirty="0" sz="700" spc="-3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meio</a:t>
                      </a:r>
                      <a:r>
                        <a:rPr dirty="0" sz="700" spc="-114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dirty="0" sz="700" spc="-1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de</a:t>
                      </a:r>
                      <a:r>
                        <a:rPr dirty="0" sz="700" spc="-114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dirty="0" sz="700" spc="-45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garantias</a:t>
                      </a:r>
                      <a:r>
                        <a:rPr dirty="0" sz="700" spc="-114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dirty="0" sz="700" spc="-1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de</a:t>
                      </a:r>
                      <a:r>
                        <a:rPr dirty="0" sz="700" spc="-114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dirty="0" sz="700" spc="-2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que</a:t>
                      </a:r>
                      <a:r>
                        <a:rPr dirty="0" sz="700" spc="-114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dirty="0" sz="700" spc="-25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as</a:t>
                      </a:r>
                      <a:r>
                        <a:rPr dirty="0" sz="700" spc="-5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dirty="0" sz="700" spc="-4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regras</a:t>
                      </a:r>
                      <a:r>
                        <a:rPr dirty="0" sz="700" spc="-12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dirty="0" sz="700" spc="-1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de</a:t>
                      </a:r>
                      <a:r>
                        <a:rPr dirty="0" sz="700" spc="-12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dirty="0" sz="700" spc="-35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origem</a:t>
                      </a:r>
                      <a:r>
                        <a:rPr dirty="0" sz="700" spc="-12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dirty="0" sz="700" spc="-3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preferenciais</a:t>
                      </a:r>
                      <a:r>
                        <a:rPr dirty="0" sz="700" spc="-12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dirty="0" sz="700" spc="-3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aplicáveis</a:t>
                      </a:r>
                      <a:r>
                        <a:rPr dirty="0" sz="700" spc="-5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dirty="0" sz="700" spc="-1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às</a:t>
                      </a:r>
                      <a:r>
                        <a:rPr dirty="0" sz="700" spc="-8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dirty="0" sz="700" spc="-1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importações</a:t>
                      </a:r>
                      <a:r>
                        <a:rPr dirty="0" sz="700" spc="-8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dirty="0" sz="700" spc="-2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provenientes</a:t>
                      </a:r>
                      <a:r>
                        <a:rPr dirty="0" sz="700" spc="-8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dirty="0" sz="70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de</a:t>
                      </a:r>
                      <a:r>
                        <a:rPr dirty="0" sz="700" spc="-8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dirty="0" sz="700" spc="-1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países</a:t>
                      </a:r>
                      <a:r>
                        <a:rPr dirty="0" sz="700" spc="-5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dirty="0" sz="700" spc="-45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menos</a:t>
                      </a:r>
                      <a:r>
                        <a:rPr dirty="0" sz="700" spc="-13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dirty="0" sz="700" spc="-45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desenvolvidos</a:t>
                      </a:r>
                      <a:r>
                        <a:rPr dirty="0" sz="700" spc="-13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dirty="0" sz="700" spc="-55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sejam</a:t>
                      </a:r>
                      <a:r>
                        <a:rPr dirty="0" sz="700" spc="-13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dirty="0" sz="700" spc="-55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transparentes</a:t>
                      </a:r>
                      <a:r>
                        <a:rPr dirty="0" sz="700" spc="-1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dirty="0" sz="700" spc="1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e</a:t>
                      </a:r>
                      <a:r>
                        <a:rPr dirty="0" sz="700" spc="-5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dirty="0" sz="700" spc="-15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simples,</a:t>
                      </a:r>
                      <a:r>
                        <a:rPr dirty="0" sz="700" spc="-5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dirty="0" sz="700" spc="1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e</a:t>
                      </a:r>
                      <a:r>
                        <a:rPr dirty="0" sz="700" spc="-5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dirty="0" sz="700" spc="-2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contribuam</a:t>
                      </a:r>
                      <a:r>
                        <a:rPr dirty="0" sz="700" spc="-5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dirty="0" sz="700" spc="-3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para</a:t>
                      </a:r>
                      <a:r>
                        <a:rPr dirty="0" sz="700" spc="-5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dirty="0" sz="700" spc="-25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facilitar</a:t>
                      </a:r>
                      <a:r>
                        <a:rPr dirty="0" sz="700" spc="-5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dirty="0" sz="700" spc="1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o</a:t>
                      </a:r>
                      <a:r>
                        <a:rPr dirty="0" sz="700" spc="5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 acesso</a:t>
                      </a:r>
                      <a:r>
                        <a:rPr dirty="0" sz="700" spc="-75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dirty="0" sz="700" spc="-5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ao</a:t>
                      </a:r>
                      <a:r>
                        <a:rPr dirty="0" sz="700" spc="-75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dirty="0" sz="700" spc="-1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mercado.</a:t>
                      </a:r>
                      <a:endParaRPr sz="700">
                        <a:latin typeface="Verdana"/>
                        <a:cs typeface="Verdana"/>
                      </a:endParaRPr>
                    </a:p>
                  </a:txBody>
                  <a:tcPr marL="0" marR="0" marB="0" marT="22225">
                    <a:lnL w="6350">
                      <a:solidFill>
                        <a:srgbClr val="005678"/>
                      </a:solidFill>
                      <a:prstDash val="solid"/>
                    </a:lnL>
                    <a:lnR w="3175">
                      <a:solidFill>
                        <a:srgbClr val="BFD5DD"/>
                      </a:solidFill>
                      <a:prstDash val="solid"/>
                    </a:lnR>
                    <a:lnT w="6350">
                      <a:solidFill>
                        <a:srgbClr val="005678"/>
                      </a:solidFill>
                      <a:prstDash val="solid"/>
                    </a:lnT>
                    <a:lnB w="3175">
                      <a:solidFill>
                        <a:srgbClr val="BFD5DD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695"/>
                        </a:spcBef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algn="just" marL="43815" marR="36195">
                        <a:lnSpc>
                          <a:spcPct val="100000"/>
                        </a:lnSpc>
                      </a:pPr>
                      <a:r>
                        <a:rPr dirty="0" sz="700" spc="-13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17.12.1</a:t>
                      </a:r>
                      <a:r>
                        <a:rPr dirty="0" sz="700" spc="-185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dirty="0" sz="700" spc="-55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–</a:t>
                      </a:r>
                      <a:r>
                        <a:rPr dirty="0" sz="700" spc="-185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dirty="0" sz="700" spc="-65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Média</a:t>
                      </a:r>
                      <a:r>
                        <a:rPr dirty="0" sz="700" spc="-185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dirty="0" sz="700" spc="-8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ponderada</a:t>
                      </a:r>
                      <a:r>
                        <a:rPr dirty="0" sz="700" spc="-185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dirty="0" sz="700" spc="-55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de</a:t>
                      </a:r>
                      <a:r>
                        <a:rPr dirty="0" sz="700" spc="-185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dirty="0" sz="700" spc="-85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tarifas</a:t>
                      </a:r>
                      <a:r>
                        <a:rPr dirty="0" sz="700" spc="-185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dirty="0" sz="700" spc="-85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aduaneiras</a:t>
                      </a:r>
                      <a:r>
                        <a:rPr dirty="0" sz="700" spc="-25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dirty="0" sz="700" spc="-4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aplicadas</a:t>
                      </a:r>
                      <a:r>
                        <a:rPr dirty="0" sz="700" spc="-135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dirty="0" sz="700" spc="-35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aos</a:t>
                      </a:r>
                      <a:r>
                        <a:rPr dirty="0" sz="700" spc="-135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dirty="0" sz="700" spc="-4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países</a:t>
                      </a:r>
                      <a:r>
                        <a:rPr dirty="0" sz="700" spc="-135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dirty="0" sz="700" spc="-5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em</a:t>
                      </a:r>
                      <a:r>
                        <a:rPr dirty="0" sz="700" spc="-135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dirty="0" sz="700" spc="-55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desenvolvimento,</a:t>
                      </a:r>
                      <a:r>
                        <a:rPr dirty="0" sz="700" spc="-4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dirty="0" sz="700" spc="-25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países</a:t>
                      </a:r>
                      <a:r>
                        <a:rPr dirty="0" sz="700" spc="-12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dirty="0" sz="700" spc="-3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menos</a:t>
                      </a:r>
                      <a:r>
                        <a:rPr dirty="0" sz="700" spc="-12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dirty="0" sz="700" spc="-35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desenvolvidos</a:t>
                      </a:r>
                      <a:r>
                        <a:rPr dirty="0" sz="700" spc="-12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dirty="0" sz="70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e</a:t>
                      </a:r>
                      <a:r>
                        <a:rPr dirty="0" sz="700" spc="-12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dirty="0" sz="700" spc="-25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pequenos</a:t>
                      </a:r>
                      <a:r>
                        <a:rPr dirty="0" sz="700" spc="-5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dirty="0" sz="700" spc="-15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Estados</a:t>
                      </a:r>
                      <a:r>
                        <a:rPr dirty="0" sz="700" spc="-105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dirty="0" sz="700" spc="-25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insulares</a:t>
                      </a:r>
                      <a:r>
                        <a:rPr dirty="0" sz="700" spc="-105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dirty="0" sz="700" spc="-2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em</a:t>
                      </a:r>
                      <a:r>
                        <a:rPr dirty="0" sz="700" spc="-105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dirty="0" sz="700" spc="-3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desenvolvimento.</a:t>
                      </a:r>
                      <a:endParaRPr sz="700">
                        <a:latin typeface="Verdana"/>
                        <a:cs typeface="Verdana"/>
                      </a:endParaRPr>
                    </a:p>
                  </a:txBody>
                  <a:tcPr marL="0" marR="0" marB="0" marT="0">
                    <a:lnL w="3175">
                      <a:solidFill>
                        <a:srgbClr val="BFD5DD"/>
                      </a:solidFill>
                      <a:prstDash val="solid"/>
                    </a:lnL>
                    <a:lnR w="3175">
                      <a:solidFill>
                        <a:srgbClr val="BFD5DD"/>
                      </a:solidFill>
                      <a:prstDash val="solid"/>
                    </a:lnR>
                    <a:lnT w="6350">
                      <a:solidFill>
                        <a:srgbClr val="005678"/>
                      </a:solidFill>
                      <a:prstDash val="solid"/>
                    </a:lnT>
                    <a:lnB w="3175">
                      <a:solidFill>
                        <a:srgbClr val="BFD5DD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3175">
                      <a:solidFill>
                        <a:srgbClr val="BFD5DD"/>
                      </a:solidFill>
                      <a:prstDash val="solid"/>
                    </a:lnL>
                    <a:lnR w="3175">
                      <a:solidFill>
                        <a:srgbClr val="BFD5DD"/>
                      </a:solidFill>
                      <a:prstDash val="solid"/>
                    </a:lnR>
                    <a:lnT w="6350">
                      <a:solidFill>
                        <a:srgbClr val="005678"/>
                      </a:solidFill>
                      <a:prstDash val="solid"/>
                    </a:lnT>
                    <a:lnB w="3175">
                      <a:solidFill>
                        <a:srgbClr val="BFD5DD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3175">
                      <a:solidFill>
                        <a:srgbClr val="BFD5DD"/>
                      </a:solidFill>
                      <a:prstDash val="solid"/>
                    </a:lnL>
                    <a:lnR w="6350">
                      <a:solidFill>
                        <a:srgbClr val="005678"/>
                      </a:solidFill>
                      <a:prstDash val="solid"/>
                    </a:lnR>
                    <a:lnT w="6350">
                      <a:solidFill>
                        <a:srgbClr val="005678"/>
                      </a:solidFill>
                      <a:prstDash val="solid"/>
                    </a:lnT>
                    <a:lnB w="3175">
                      <a:solidFill>
                        <a:srgbClr val="BFD5DD"/>
                      </a:solidFill>
                      <a:prstDash val="solid"/>
                    </a:lnB>
                  </a:tcPr>
                </a:tc>
              </a:tr>
              <a:tr h="472440">
                <a:tc>
                  <a:txBody>
                    <a:bodyPr/>
                    <a:lstStyle/>
                    <a:p>
                      <a:pPr algn="just" marL="43815" marR="36195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dirty="0" sz="70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17.13</a:t>
                      </a:r>
                      <a:r>
                        <a:rPr dirty="0" sz="700" spc="75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dirty="0" sz="70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–</a:t>
                      </a:r>
                      <a:r>
                        <a:rPr dirty="0" sz="700" spc="75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dirty="0" sz="700" spc="45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Aumentar</a:t>
                      </a:r>
                      <a:r>
                        <a:rPr dirty="0" sz="700" spc="75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dirty="0" sz="70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a</a:t>
                      </a:r>
                      <a:r>
                        <a:rPr dirty="0" sz="700" spc="75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dirty="0" sz="700" spc="45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estabilidade </a:t>
                      </a:r>
                      <a:r>
                        <a:rPr dirty="0" sz="70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macroeconômica</a:t>
                      </a:r>
                      <a:r>
                        <a:rPr dirty="0" sz="700" spc="-3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dirty="0" sz="700" spc="-1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global,</a:t>
                      </a:r>
                      <a:r>
                        <a:rPr dirty="0" sz="700" spc="-3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dirty="0" sz="700" spc="-1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inclusive</a:t>
                      </a:r>
                      <a:r>
                        <a:rPr dirty="0" sz="700" spc="-3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dirty="0" sz="700" spc="-25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por </a:t>
                      </a:r>
                      <a:r>
                        <a:rPr dirty="0" sz="70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meio da coordenação e</a:t>
                      </a:r>
                      <a:r>
                        <a:rPr dirty="0" sz="700" spc="5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dirty="0" sz="70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da </a:t>
                      </a:r>
                      <a:r>
                        <a:rPr dirty="0" sz="700" spc="-1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coerência </a:t>
                      </a:r>
                      <a:r>
                        <a:rPr dirty="0" sz="70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de</a:t>
                      </a:r>
                      <a:r>
                        <a:rPr dirty="0" sz="700" spc="-7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dirty="0" sz="700" spc="-1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políticas.</a:t>
                      </a:r>
                      <a:endParaRPr sz="700">
                        <a:latin typeface="Verdana"/>
                        <a:cs typeface="Verdana"/>
                      </a:endParaRPr>
                    </a:p>
                  </a:txBody>
                  <a:tcPr marL="0" marR="0" marB="0" marT="22225">
                    <a:lnL w="6350">
                      <a:solidFill>
                        <a:srgbClr val="005678"/>
                      </a:solidFill>
                      <a:prstDash val="solid"/>
                    </a:lnL>
                    <a:lnR w="3175">
                      <a:solidFill>
                        <a:srgbClr val="BFD5DD"/>
                      </a:solidFill>
                      <a:prstDash val="solid"/>
                    </a:lnR>
                    <a:lnT w="3175">
                      <a:solidFill>
                        <a:srgbClr val="BFD5DD"/>
                      </a:solidFill>
                      <a:prstDash val="solid"/>
                    </a:lnT>
                    <a:lnB w="3175">
                      <a:solidFill>
                        <a:srgbClr val="BFD5DD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10"/>
                        </a:spcBef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marL="43815" marR="35560">
                        <a:lnSpc>
                          <a:spcPct val="100000"/>
                        </a:lnSpc>
                      </a:pPr>
                      <a:r>
                        <a:rPr dirty="0" sz="70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17.13.1</a:t>
                      </a:r>
                      <a:r>
                        <a:rPr dirty="0" sz="700" spc="114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dirty="0" sz="70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–</a:t>
                      </a:r>
                      <a:r>
                        <a:rPr dirty="0" sz="700" spc="114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dirty="0" sz="700" spc="6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Painel</a:t>
                      </a:r>
                      <a:r>
                        <a:rPr dirty="0" sz="700" spc="12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dirty="0" sz="700" spc="7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de</a:t>
                      </a:r>
                      <a:r>
                        <a:rPr dirty="0" sz="700" spc="114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dirty="0" sz="700" spc="6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indicadores </a:t>
                      </a:r>
                      <a:r>
                        <a:rPr dirty="0" sz="700" spc="-1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macroeconômicos.</a:t>
                      </a:r>
                      <a:endParaRPr sz="700">
                        <a:latin typeface="Verdana"/>
                        <a:cs typeface="Verdana"/>
                      </a:endParaRPr>
                    </a:p>
                  </a:txBody>
                  <a:tcPr marL="0" marR="0" marB="0" marT="26670">
                    <a:lnL w="3175">
                      <a:solidFill>
                        <a:srgbClr val="BFD5DD"/>
                      </a:solidFill>
                      <a:prstDash val="solid"/>
                    </a:lnL>
                    <a:lnR w="3175">
                      <a:solidFill>
                        <a:srgbClr val="BFD5DD"/>
                      </a:solidFill>
                      <a:prstDash val="solid"/>
                    </a:lnR>
                    <a:lnT w="3175">
                      <a:solidFill>
                        <a:srgbClr val="BFD5DD"/>
                      </a:solidFill>
                      <a:prstDash val="solid"/>
                    </a:lnT>
                    <a:lnB w="3175">
                      <a:solidFill>
                        <a:srgbClr val="BFD5DD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3175">
                      <a:solidFill>
                        <a:srgbClr val="BFD5DD"/>
                      </a:solidFill>
                      <a:prstDash val="solid"/>
                    </a:lnL>
                    <a:lnR w="3175">
                      <a:solidFill>
                        <a:srgbClr val="BFD5DD"/>
                      </a:solidFill>
                      <a:prstDash val="solid"/>
                    </a:lnR>
                    <a:lnT w="3175">
                      <a:solidFill>
                        <a:srgbClr val="BFD5DD"/>
                      </a:solidFill>
                      <a:prstDash val="solid"/>
                    </a:lnT>
                    <a:lnB w="3175">
                      <a:solidFill>
                        <a:srgbClr val="BFD5DD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3175">
                      <a:solidFill>
                        <a:srgbClr val="BFD5DD"/>
                      </a:solidFill>
                      <a:prstDash val="solid"/>
                    </a:lnL>
                    <a:lnR w="6350">
                      <a:solidFill>
                        <a:srgbClr val="005678"/>
                      </a:solidFill>
                      <a:prstDash val="solid"/>
                    </a:lnR>
                    <a:lnT w="3175">
                      <a:solidFill>
                        <a:srgbClr val="BFD5DD"/>
                      </a:solidFill>
                      <a:prstDash val="solid"/>
                    </a:lnT>
                    <a:lnB w="3175">
                      <a:solidFill>
                        <a:srgbClr val="BFD5DD"/>
                      </a:solidFill>
                      <a:prstDash val="solid"/>
                    </a:lnB>
                  </a:tcPr>
                </a:tc>
              </a:tr>
              <a:tr h="4724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10"/>
                        </a:spcBef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marL="43815" marR="37465">
                        <a:lnSpc>
                          <a:spcPct val="100000"/>
                        </a:lnSpc>
                      </a:pPr>
                      <a:r>
                        <a:rPr dirty="0" sz="700" spc="-11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17.14</a:t>
                      </a:r>
                      <a:r>
                        <a:rPr dirty="0" sz="700" spc="-95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dirty="0" sz="700" spc="-35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–</a:t>
                      </a:r>
                      <a:r>
                        <a:rPr dirty="0" sz="700" spc="-95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dirty="0" sz="700" spc="-6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Aumentar</a:t>
                      </a:r>
                      <a:r>
                        <a:rPr dirty="0" sz="700" spc="-95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dirty="0" sz="700" spc="-35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a</a:t>
                      </a:r>
                      <a:r>
                        <a:rPr dirty="0" sz="700" spc="-9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dirty="0" sz="700" spc="-3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coerência</a:t>
                      </a:r>
                      <a:r>
                        <a:rPr dirty="0" sz="700" spc="-95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dirty="0" sz="700" spc="-35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das</a:t>
                      </a:r>
                      <a:r>
                        <a:rPr dirty="0" sz="700" spc="-95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dirty="0" sz="700" spc="-35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políticas </a:t>
                      </a:r>
                      <a:r>
                        <a:rPr dirty="0" sz="700" spc="-4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para</a:t>
                      </a:r>
                      <a:r>
                        <a:rPr dirty="0" sz="700" spc="-35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dirty="0" sz="70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o</a:t>
                      </a:r>
                      <a:r>
                        <a:rPr dirty="0" sz="700" spc="-35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dirty="0" sz="700" spc="-25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desenvolvimento</a:t>
                      </a:r>
                      <a:r>
                        <a:rPr dirty="0" sz="700" spc="-35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dirty="0" sz="700" spc="-1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sustentável.</a:t>
                      </a:r>
                      <a:endParaRPr sz="700">
                        <a:latin typeface="Verdana"/>
                        <a:cs typeface="Verdana"/>
                      </a:endParaRPr>
                    </a:p>
                  </a:txBody>
                  <a:tcPr marL="0" marR="0" marB="0" marT="26670">
                    <a:lnL w="6350">
                      <a:solidFill>
                        <a:srgbClr val="005678"/>
                      </a:solidFill>
                      <a:prstDash val="solid"/>
                    </a:lnL>
                    <a:lnR w="3175">
                      <a:solidFill>
                        <a:srgbClr val="BFD5DD"/>
                      </a:solidFill>
                      <a:prstDash val="solid"/>
                    </a:lnR>
                    <a:lnT w="3175">
                      <a:solidFill>
                        <a:srgbClr val="BFD5DD"/>
                      </a:solidFill>
                      <a:prstDash val="solid"/>
                    </a:lnT>
                    <a:lnB w="3175">
                      <a:solidFill>
                        <a:srgbClr val="BFD5DD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just" marL="43815" marR="35560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dirty="0" sz="70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17.14.1</a:t>
                      </a:r>
                      <a:r>
                        <a:rPr dirty="0" sz="700" spc="4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dirty="0" sz="70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–</a:t>
                      </a:r>
                      <a:r>
                        <a:rPr dirty="0" sz="700" spc="4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dirty="0" sz="700" spc="55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Número</a:t>
                      </a:r>
                      <a:r>
                        <a:rPr dirty="0" sz="700" spc="4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dirty="0" sz="700" spc="6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de</a:t>
                      </a:r>
                      <a:r>
                        <a:rPr dirty="0" sz="700" spc="4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dirty="0" sz="700" spc="5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países</a:t>
                      </a:r>
                      <a:r>
                        <a:rPr dirty="0" sz="700" spc="45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 com </a:t>
                      </a:r>
                      <a:r>
                        <a:rPr dirty="0" sz="70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mecanismos</a:t>
                      </a:r>
                      <a:r>
                        <a:rPr dirty="0" sz="700" spc="-15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dirty="0" sz="70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em</a:t>
                      </a:r>
                      <a:r>
                        <a:rPr dirty="0" sz="700" spc="-15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dirty="0" sz="700" spc="-2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vigor</a:t>
                      </a:r>
                      <a:r>
                        <a:rPr dirty="0" sz="700" spc="-15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dirty="0" sz="700" spc="-2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para</a:t>
                      </a:r>
                      <a:r>
                        <a:rPr dirty="0" sz="700" spc="-1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 reforçar</a:t>
                      </a:r>
                      <a:r>
                        <a:rPr dirty="0" sz="700" spc="-15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dirty="0" sz="700" spc="-5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a</a:t>
                      </a:r>
                      <a:r>
                        <a:rPr dirty="0" sz="70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 coerência</a:t>
                      </a:r>
                      <a:r>
                        <a:rPr dirty="0" sz="700" spc="-2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 política</a:t>
                      </a:r>
                      <a:r>
                        <a:rPr dirty="0" sz="700" spc="-15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dirty="0" sz="70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do</a:t>
                      </a:r>
                      <a:r>
                        <a:rPr dirty="0" sz="700" spc="-2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 desenvolvimento </a:t>
                      </a:r>
                      <a:r>
                        <a:rPr dirty="0" sz="700" spc="-1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sustentável.</a:t>
                      </a:r>
                      <a:endParaRPr sz="700">
                        <a:latin typeface="Verdana"/>
                        <a:cs typeface="Verdana"/>
                      </a:endParaRPr>
                    </a:p>
                  </a:txBody>
                  <a:tcPr marL="0" marR="0" marB="0" marT="22225">
                    <a:lnL w="3175">
                      <a:solidFill>
                        <a:srgbClr val="BFD5DD"/>
                      </a:solidFill>
                      <a:prstDash val="solid"/>
                    </a:lnL>
                    <a:lnR w="3175">
                      <a:solidFill>
                        <a:srgbClr val="BFD5DD"/>
                      </a:solidFill>
                      <a:prstDash val="solid"/>
                    </a:lnR>
                    <a:lnT w="3175">
                      <a:solidFill>
                        <a:srgbClr val="BFD5DD"/>
                      </a:solidFill>
                      <a:prstDash val="solid"/>
                    </a:lnT>
                    <a:lnB w="3175">
                      <a:solidFill>
                        <a:srgbClr val="BFD5DD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3175">
                      <a:solidFill>
                        <a:srgbClr val="BFD5DD"/>
                      </a:solidFill>
                      <a:prstDash val="solid"/>
                    </a:lnL>
                    <a:lnR w="3175">
                      <a:solidFill>
                        <a:srgbClr val="BFD5DD"/>
                      </a:solidFill>
                      <a:prstDash val="solid"/>
                    </a:lnR>
                    <a:lnT w="3175">
                      <a:solidFill>
                        <a:srgbClr val="BFD5DD"/>
                      </a:solidFill>
                      <a:prstDash val="solid"/>
                    </a:lnT>
                    <a:lnB w="3175">
                      <a:solidFill>
                        <a:srgbClr val="BFD5DD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3175">
                      <a:solidFill>
                        <a:srgbClr val="BFD5DD"/>
                      </a:solidFill>
                      <a:prstDash val="solid"/>
                    </a:lnL>
                    <a:lnR w="6350">
                      <a:solidFill>
                        <a:srgbClr val="005678"/>
                      </a:solidFill>
                      <a:prstDash val="solid"/>
                    </a:lnR>
                    <a:lnT w="3175">
                      <a:solidFill>
                        <a:srgbClr val="BFD5DD"/>
                      </a:solidFill>
                      <a:prstDash val="solid"/>
                    </a:lnT>
                    <a:lnB w="3175">
                      <a:solidFill>
                        <a:srgbClr val="BFD5DD"/>
                      </a:solidFill>
                      <a:prstDash val="solid"/>
                    </a:lnB>
                  </a:tcPr>
                </a:tc>
              </a:tr>
              <a:tr h="68516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10"/>
                        </a:spcBef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algn="just" marL="43815" marR="34925">
                        <a:lnSpc>
                          <a:spcPct val="100000"/>
                        </a:lnSpc>
                      </a:pPr>
                      <a:r>
                        <a:rPr dirty="0" sz="700" spc="-8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17.15</a:t>
                      </a:r>
                      <a:r>
                        <a:rPr dirty="0" sz="700" spc="-45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dirty="0" sz="700" spc="-5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–</a:t>
                      </a:r>
                      <a:r>
                        <a:rPr dirty="0" sz="700" spc="-45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dirty="0" sz="700" spc="-1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Respeitar</a:t>
                      </a:r>
                      <a:r>
                        <a:rPr dirty="0" sz="700" spc="-45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dirty="0" sz="700" spc="1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o</a:t>
                      </a:r>
                      <a:r>
                        <a:rPr dirty="0" sz="700" spc="-45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dirty="0" sz="700" spc="5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espaço</a:t>
                      </a:r>
                      <a:r>
                        <a:rPr dirty="0" sz="700" spc="-45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dirty="0" sz="700" spc="-1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político</a:t>
                      </a:r>
                      <a:r>
                        <a:rPr dirty="0" sz="700" spc="-45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dirty="0" sz="700" spc="1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e</a:t>
                      </a:r>
                      <a:r>
                        <a:rPr dirty="0" sz="700" spc="-45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dirty="0" sz="700" spc="-15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a</a:t>
                      </a:r>
                      <a:r>
                        <a:rPr dirty="0" sz="700" spc="-1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dirty="0" sz="700" spc="-35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liderança</a:t>
                      </a:r>
                      <a:r>
                        <a:rPr dirty="0" sz="700" spc="-12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dirty="0" sz="700" spc="-15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de</a:t>
                      </a:r>
                      <a:r>
                        <a:rPr dirty="0" sz="700" spc="-12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dirty="0" sz="700" spc="-2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cada</a:t>
                      </a:r>
                      <a:r>
                        <a:rPr dirty="0" sz="700" spc="-12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dirty="0" sz="700" spc="-3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país</a:t>
                      </a:r>
                      <a:r>
                        <a:rPr dirty="0" sz="700" spc="-12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dirty="0" sz="700" spc="-5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para</a:t>
                      </a:r>
                      <a:r>
                        <a:rPr dirty="0" sz="700" spc="-12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dirty="0" sz="700" spc="-25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estabelecer</a:t>
                      </a:r>
                      <a:r>
                        <a:rPr dirty="0" sz="700" spc="-12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dirty="0" sz="70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e </a:t>
                      </a:r>
                      <a:r>
                        <a:rPr dirty="0" sz="700" spc="-6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implementar</a:t>
                      </a:r>
                      <a:r>
                        <a:rPr dirty="0" sz="700" spc="-14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dirty="0" sz="700" spc="-45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políticas</a:t>
                      </a:r>
                      <a:r>
                        <a:rPr dirty="0" sz="700" spc="-14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dirty="0" sz="700" spc="-65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para</a:t>
                      </a:r>
                      <a:r>
                        <a:rPr dirty="0" sz="700" spc="-14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dirty="0" sz="700" spc="-4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a</a:t>
                      </a:r>
                      <a:r>
                        <a:rPr dirty="0" sz="700" spc="-14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dirty="0" sz="700" spc="-45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erradicação</a:t>
                      </a:r>
                      <a:r>
                        <a:rPr dirty="0" sz="700" spc="-14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dirty="0" sz="700" spc="-4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da</a:t>
                      </a:r>
                      <a:r>
                        <a:rPr dirty="0" sz="700" spc="-25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dirty="0" sz="700" spc="-35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pobreza</a:t>
                      </a:r>
                      <a:r>
                        <a:rPr dirty="0" sz="700" spc="-125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dirty="0" sz="700" spc="-5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e</a:t>
                      </a:r>
                      <a:r>
                        <a:rPr dirty="0" sz="700" spc="-125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dirty="0" sz="700" spc="-5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o</a:t>
                      </a:r>
                      <a:r>
                        <a:rPr dirty="0" sz="700" spc="-125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dirty="0" sz="700" spc="-45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desenvolvimento</a:t>
                      </a:r>
                      <a:r>
                        <a:rPr dirty="0" sz="700" spc="-125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dirty="0" sz="700" spc="-5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sustentável.</a:t>
                      </a:r>
                      <a:endParaRPr sz="700">
                        <a:latin typeface="Verdana"/>
                        <a:cs typeface="Verdana"/>
                      </a:endParaRPr>
                    </a:p>
                  </a:txBody>
                  <a:tcPr marL="0" marR="0" marB="0" marT="26670">
                    <a:lnL w="6350">
                      <a:solidFill>
                        <a:srgbClr val="005678"/>
                      </a:solidFill>
                      <a:prstDash val="solid"/>
                    </a:lnL>
                    <a:lnR w="3175">
                      <a:solidFill>
                        <a:srgbClr val="BFD5DD"/>
                      </a:solidFill>
                      <a:prstDash val="solid"/>
                    </a:lnR>
                    <a:lnT w="3175">
                      <a:solidFill>
                        <a:srgbClr val="BFD5DD"/>
                      </a:solidFill>
                      <a:prstDash val="solid"/>
                    </a:lnT>
                    <a:lnB w="3175">
                      <a:solidFill>
                        <a:srgbClr val="BFD5DD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just" marL="43815" marR="35560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dirty="0" sz="700" spc="-65">
                          <a:solidFill>
                            <a:srgbClr val="231F20"/>
                          </a:solidFill>
                          <a:latin typeface="Lucida Sans Unicode"/>
                          <a:cs typeface="Lucida Sans Unicode"/>
                        </a:rPr>
                        <a:t>17.15.1</a:t>
                      </a:r>
                      <a:r>
                        <a:rPr dirty="0" sz="700" spc="-120">
                          <a:solidFill>
                            <a:srgbClr val="231F20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00" spc="60">
                          <a:solidFill>
                            <a:srgbClr val="231F20"/>
                          </a:solidFill>
                          <a:latin typeface="Lucida Sans Unicode"/>
                          <a:cs typeface="Lucida Sans Unicode"/>
                        </a:rPr>
                        <a:t>–</a:t>
                      </a:r>
                      <a:r>
                        <a:rPr dirty="0" sz="700" spc="-120">
                          <a:solidFill>
                            <a:srgbClr val="231F20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00" spc="-40">
                          <a:solidFill>
                            <a:srgbClr val="231F20"/>
                          </a:solidFill>
                          <a:latin typeface="Lucida Sans Unicode"/>
                          <a:cs typeface="Lucida Sans Unicode"/>
                        </a:rPr>
                        <a:t>Extensão</a:t>
                      </a:r>
                      <a:r>
                        <a:rPr dirty="0" sz="700" spc="-120">
                          <a:solidFill>
                            <a:srgbClr val="231F20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00" spc="-35">
                          <a:solidFill>
                            <a:srgbClr val="231F20"/>
                          </a:solidFill>
                          <a:latin typeface="Lucida Sans Unicode"/>
                          <a:cs typeface="Lucida Sans Unicode"/>
                        </a:rPr>
                        <a:t>do</a:t>
                      </a:r>
                      <a:r>
                        <a:rPr dirty="0" sz="700" spc="-120">
                          <a:solidFill>
                            <a:srgbClr val="231F20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00" spc="-45">
                          <a:solidFill>
                            <a:srgbClr val="231F20"/>
                          </a:solidFill>
                          <a:latin typeface="Lucida Sans Unicode"/>
                          <a:cs typeface="Lucida Sans Unicode"/>
                        </a:rPr>
                        <a:t>recurso</a:t>
                      </a:r>
                      <a:r>
                        <a:rPr dirty="0" sz="700" spc="-120">
                          <a:solidFill>
                            <a:srgbClr val="231F20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00" spc="-10">
                          <a:solidFill>
                            <a:srgbClr val="231F20"/>
                          </a:solidFill>
                          <a:latin typeface="Lucida Sans Unicode"/>
                          <a:cs typeface="Lucida Sans Unicode"/>
                        </a:rPr>
                        <a:t>a</a:t>
                      </a:r>
                      <a:r>
                        <a:rPr dirty="0" sz="700" spc="-120">
                          <a:solidFill>
                            <a:srgbClr val="231F20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00" spc="-45">
                          <a:solidFill>
                            <a:srgbClr val="231F20"/>
                          </a:solidFill>
                          <a:latin typeface="Lucida Sans Unicode"/>
                          <a:cs typeface="Lucida Sans Unicode"/>
                        </a:rPr>
                        <a:t>quadros</a:t>
                      </a:r>
                      <a:r>
                        <a:rPr dirty="0" sz="700" spc="-120">
                          <a:solidFill>
                            <a:srgbClr val="231F20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00" spc="-25">
                          <a:solidFill>
                            <a:srgbClr val="231F20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700">
                          <a:solidFill>
                            <a:srgbClr val="231F20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00" spc="-45">
                          <a:solidFill>
                            <a:srgbClr val="231F20"/>
                          </a:solidFill>
                          <a:latin typeface="Lucida Sans Unicode"/>
                          <a:cs typeface="Lucida Sans Unicode"/>
                        </a:rPr>
                        <a:t>resultados</a:t>
                      </a:r>
                      <a:r>
                        <a:rPr dirty="0" sz="700" spc="-120">
                          <a:solidFill>
                            <a:srgbClr val="231F20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00" spc="5">
                          <a:solidFill>
                            <a:srgbClr val="231F20"/>
                          </a:solidFill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sz="700" spc="-120">
                          <a:solidFill>
                            <a:srgbClr val="231F20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00" spc="-50">
                          <a:solidFill>
                            <a:srgbClr val="231F20"/>
                          </a:solidFill>
                          <a:latin typeface="Lucida Sans Unicode"/>
                          <a:cs typeface="Lucida Sans Unicode"/>
                        </a:rPr>
                        <a:t>instrumentos</a:t>
                      </a:r>
                      <a:r>
                        <a:rPr dirty="0" sz="700" spc="-120">
                          <a:solidFill>
                            <a:srgbClr val="231F20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00" spc="-20">
                          <a:solidFill>
                            <a:srgbClr val="231F20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700" spc="-120">
                          <a:solidFill>
                            <a:srgbClr val="231F20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00" spc="-45">
                          <a:solidFill>
                            <a:srgbClr val="231F20"/>
                          </a:solidFill>
                          <a:latin typeface="Lucida Sans Unicode"/>
                          <a:cs typeface="Lucida Sans Unicode"/>
                        </a:rPr>
                        <a:t>planejamento</a:t>
                      </a:r>
                      <a:r>
                        <a:rPr dirty="0" sz="700" spc="-15">
                          <a:solidFill>
                            <a:srgbClr val="231F20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00" spc="-5">
                          <a:solidFill>
                            <a:srgbClr val="231F20"/>
                          </a:solidFill>
                          <a:latin typeface="Lucida Sans Unicode"/>
                          <a:cs typeface="Lucida Sans Unicode"/>
                        </a:rPr>
                        <a:t>delineado</a:t>
                      </a:r>
                      <a:r>
                        <a:rPr dirty="0" sz="700">
                          <a:solidFill>
                            <a:srgbClr val="231F20"/>
                          </a:solidFill>
                          <a:latin typeface="Lucida Sans Unicode"/>
                          <a:cs typeface="Lucida Sans Unicode"/>
                        </a:rPr>
                        <a:t>s</a:t>
                      </a:r>
                      <a:r>
                        <a:rPr dirty="0" sz="700" spc="-85">
                          <a:solidFill>
                            <a:srgbClr val="231F20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00" spc="-5">
                          <a:solidFill>
                            <a:srgbClr val="231F20"/>
                          </a:solidFill>
                          <a:latin typeface="Lucida Sans Unicode"/>
                          <a:cs typeface="Lucida Sans Unicode"/>
                        </a:rPr>
                        <a:t>pelo</a:t>
                      </a:r>
                      <a:r>
                        <a:rPr dirty="0" sz="700">
                          <a:solidFill>
                            <a:srgbClr val="231F20"/>
                          </a:solidFill>
                          <a:latin typeface="Lucida Sans Unicode"/>
                          <a:cs typeface="Lucida Sans Unicode"/>
                        </a:rPr>
                        <a:t>s</a:t>
                      </a:r>
                      <a:r>
                        <a:rPr dirty="0" sz="700" spc="-85">
                          <a:solidFill>
                            <a:srgbClr val="231F20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00" spc="-15">
                          <a:solidFill>
                            <a:srgbClr val="231F20"/>
                          </a:solidFill>
                          <a:latin typeface="Lucida Sans Unicode"/>
                          <a:cs typeface="Lucida Sans Unicode"/>
                        </a:rPr>
                        <a:t>beneficiários</a:t>
                      </a:r>
                      <a:r>
                        <a:rPr dirty="0" sz="700" spc="-85">
                          <a:solidFill>
                            <a:srgbClr val="231F20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00" spc="30">
                          <a:solidFill>
                            <a:srgbClr val="231F20"/>
                          </a:solidFill>
                          <a:latin typeface="Lucida Sans Unicode"/>
                          <a:cs typeface="Lucida Sans Unicode"/>
                        </a:rPr>
                        <a:t>[</a:t>
                      </a:r>
                      <a:r>
                        <a:rPr dirty="0" sz="700" spc="30" i="1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country</a:t>
                      </a:r>
                      <a:r>
                        <a:rPr dirty="0" sz="700" spc="5" i="1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700" spc="80" i="1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ownership</a:t>
                      </a:r>
                      <a:r>
                        <a:rPr dirty="0" sz="700" spc="80">
                          <a:solidFill>
                            <a:srgbClr val="231F20"/>
                          </a:solidFill>
                          <a:latin typeface="Lucida Sans Unicode"/>
                          <a:cs typeface="Lucida Sans Unicode"/>
                        </a:rPr>
                        <a:t>],</a:t>
                      </a:r>
                      <a:r>
                        <a:rPr dirty="0" sz="700" spc="40">
                          <a:solidFill>
                            <a:srgbClr val="231F20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00" spc="45">
                          <a:solidFill>
                            <a:srgbClr val="231F20"/>
                          </a:solidFill>
                          <a:latin typeface="Lucida Sans Unicode"/>
                          <a:cs typeface="Lucida Sans Unicode"/>
                        </a:rPr>
                        <a:t>por</a:t>
                      </a:r>
                      <a:r>
                        <a:rPr dirty="0" sz="700" spc="40">
                          <a:solidFill>
                            <a:srgbClr val="231F20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00" spc="50">
                          <a:solidFill>
                            <a:srgbClr val="231F20"/>
                          </a:solidFill>
                          <a:latin typeface="Lucida Sans Unicode"/>
                          <a:cs typeface="Lucida Sans Unicode"/>
                        </a:rPr>
                        <a:t>parte</a:t>
                      </a:r>
                      <a:r>
                        <a:rPr dirty="0" sz="700" spc="40">
                          <a:solidFill>
                            <a:srgbClr val="231F20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00" spc="55">
                          <a:solidFill>
                            <a:srgbClr val="231F20"/>
                          </a:solidFill>
                          <a:latin typeface="Lucida Sans Unicode"/>
                          <a:cs typeface="Lucida Sans Unicode"/>
                        </a:rPr>
                        <a:t>dos</a:t>
                      </a:r>
                      <a:r>
                        <a:rPr dirty="0" sz="700" spc="40">
                          <a:solidFill>
                            <a:srgbClr val="231F20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00" spc="55">
                          <a:solidFill>
                            <a:srgbClr val="231F20"/>
                          </a:solidFill>
                          <a:latin typeface="Lucida Sans Unicode"/>
                          <a:cs typeface="Lucida Sans Unicode"/>
                        </a:rPr>
                        <a:t>países</a:t>
                      </a:r>
                      <a:r>
                        <a:rPr dirty="0" sz="700" spc="25">
                          <a:solidFill>
                            <a:srgbClr val="231F20"/>
                          </a:solidFill>
                          <a:latin typeface="Lucida Sans Unicode"/>
                          <a:cs typeface="Lucida Sans Unicode"/>
                        </a:rPr>
                        <a:t> fornecedores</a:t>
                      </a:r>
                      <a:r>
                        <a:rPr dirty="0" sz="700">
                          <a:solidFill>
                            <a:srgbClr val="231F20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00" spc="35">
                          <a:solidFill>
                            <a:srgbClr val="231F20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700">
                          <a:solidFill>
                            <a:srgbClr val="231F20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00" spc="35">
                          <a:solidFill>
                            <a:srgbClr val="231F20"/>
                          </a:solidFill>
                          <a:latin typeface="Lucida Sans Unicode"/>
                          <a:cs typeface="Lucida Sans Unicode"/>
                        </a:rPr>
                        <a:t>cooperação</a:t>
                      </a:r>
                      <a:r>
                        <a:rPr dirty="0" sz="700">
                          <a:solidFill>
                            <a:srgbClr val="231F20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00" spc="20">
                          <a:solidFill>
                            <a:srgbClr val="231F20"/>
                          </a:solidFill>
                          <a:latin typeface="Lucida Sans Unicode"/>
                          <a:cs typeface="Lucida Sans Unicode"/>
                        </a:rPr>
                        <a:t>para</a:t>
                      </a:r>
                      <a:r>
                        <a:rPr dirty="0" sz="700">
                          <a:solidFill>
                            <a:srgbClr val="231F20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00" spc="20">
                          <a:solidFill>
                            <a:srgbClr val="231F20"/>
                          </a:solidFill>
                          <a:latin typeface="Lucida Sans Unicode"/>
                          <a:cs typeface="Lucida Sans Unicode"/>
                        </a:rPr>
                        <a:t>o</a:t>
                      </a:r>
                      <a:r>
                        <a:rPr dirty="0" sz="700" spc="10">
                          <a:solidFill>
                            <a:srgbClr val="231F20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00" spc="-5">
                          <a:solidFill>
                            <a:srgbClr val="231F20"/>
                          </a:solidFill>
                          <a:latin typeface="Lucida Sans Unicode"/>
                          <a:cs typeface="Lucida Sans Unicode"/>
                        </a:rPr>
                        <a:t>desenvolvimento.</a:t>
                      </a:r>
                      <a:endParaRPr sz="7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2225">
                    <a:lnL w="3175">
                      <a:solidFill>
                        <a:srgbClr val="BFD5DD"/>
                      </a:solidFill>
                      <a:prstDash val="solid"/>
                    </a:lnL>
                    <a:lnR w="3175">
                      <a:solidFill>
                        <a:srgbClr val="BFD5DD"/>
                      </a:solidFill>
                      <a:prstDash val="solid"/>
                    </a:lnR>
                    <a:lnT w="3175">
                      <a:solidFill>
                        <a:srgbClr val="BFD5DD"/>
                      </a:solidFill>
                      <a:prstDash val="solid"/>
                    </a:lnT>
                    <a:lnB w="3175">
                      <a:solidFill>
                        <a:srgbClr val="BFD5DD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3175">
                      <a:solidFill>
                        <a:srgbClr val="BFD5DD"/>
                      </a:solidFill>
                      <a:prstDash val="solid"/>
                    </a:lnL>
                    <a:lnR w="3175">
                      <a:solidFill>
                        <a:srgbClr val="BFD5DD"/>
                      </a:solidFill>
                      <a:prstDash val="solid"/>
                    </a:lnR>
                    <a:lnT w="3175">
                      <a:solidFill>
                        <a:srgbClr val="BFD5DD"/>
                      </a:solidFill>
                      <a:prstDash val="solid"/>
                    </a:lnT>
                    <a:lnB w="3175">
                      <a:solidFill>
                        <a:srgbClr val="BFD5DD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3175">
                      <a:solidFill>
                        <a:srgbClr val="BFD5DD"/>
                      </a:solidFill>
                      <a:prstDash val="solid"/>
                    </a:lnL>
                    <a:lnR w="6350">
                      <a:solidFill>
                        <a:srgbClr val="005678"/>
                      </a:solidFill>
                      <a:prstDash val="solid"/>
                    </a:lnR>
                    <a:lnT w="3175">
                      <a:solidFill>
                        <a:srgbClr val="BFD5DD"/>
                      </a:solidFill>
                      <a:prstDash val="solid"/>
                    </a:lnT>
                    <a:lnB w="3175">
                      <a:solidFill>
                        <a:srgbClr val="BFD5DD"/>
                      </a:solidFill>
                      <a:prstDash val="solid"/>
                    </a:lnB>
                  </a:tcPr>
                </a:tc>
              </a:tr>
              <a:tr h="1004569">
                <a:tc>
                  <a:txBody>
                    <a:bodyPr/>
                    <a:lstStyle/>
                    <a:p>
                      <a:pPr algn="just" marL="43815" marR="35560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dirty="0" sz="700" spc="-45">
                          <a:solidFill>
                            <a:srgbClr val="231F20"/>
                          </a:solidFill>
                          <a:latin typeface="Lucida Sans Unicode"/>
                          <a:cs typeface="Lucida Sans Unicode"/>
                        </a:rPr>
                        <a:t>17.16</a:t>
                      </a:r>
                      <a:r>
                        <a:rPr dirty="0" sz="700" spc="-90">
                          <a:solidFill>
                            <a:srgbClr val="231F20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00" spc="80">
                          <a:solidFill>
                            <a:srgbClr val="231F20"/>
                          </a:solidFill>
                          <a:latin typeface="Lucida Sans Unicode"/>
                          <a:cs typeface="Lucida Sans Unicode"/>
                        </a:rPr>
                        <a:t>–</a:t>
                      </a:r>
                      <a:r>
                        <a:rPr dirty="0" sz="700" spc="-90">
                          <a:solidFill>
                            <a:srgbClr val="231F20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00" spc="-5">
                          <a:solidFill>
                            <a:srgbClr val="231F20"/>
                          </a:solidFill>
                          <a:latin typeface="Lucida Sans Unicode"/>
                          <a:cs typeface="Lucida Sans Unicode"/>
                        </a:rPr>
                        <a:t>Reforçar</a:t>
                      </a:r>
                      <a:r>
                        <a:rPr dirty="0" sz="700" spc="-90">
                          <a:solidFill>
                            <a:srgbClr val="231F20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00" spc="10">
                          <a:solidFill>
                            <a:srgbClr val="231F20"/>
                          </a:solidFill>
                          <a:latin typeface="Lucida Sans Unicode"/>
                          <a:cs typeface="Lucida Sans Unicode"/>
                        </a:rPr>
                        <a:t>a</a:t>
                      </a:r>
                      <a:r>
                        <a:rPr dirty="0" sz="700" spc="-90">
                          <a:solidFill>
                            <a:srgbClr val="231F20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00" spc="-10">
                          <a:solidFill>
                            <a:srgbClr val="231F20"/>
                          </a:solidFill>
                          <a:latin typeface="Lucida Sans Unicode"/>
                          <a:cs typeface="Lucida Sans Unicode"/>
                        </a:rPr>
                        <a:t>parceria</a:t>
                      </a:r>
                      <a:r>
                        <a:rPr dirty="0" sz="700" spc="-90">
                          <a:solidFill>
                            <a:srgbClr val="231F20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00" spc="-15">
                          <a:solidFill>
                            <a:srgbClr val="231F20"/>
                          </a:solidFill>
                          <a:latin typeface="Lucida Sans Unicode"/>
                          <a:cs typeface="Lucida Sans Unicode"/>
                        </a:rPr>
                        <a:t>global</a:t>
                      </a:r>
                      <a:r>
                        <a:rPr dirty="0" sz="700" spc="-90">
                          <a:solidFill>
                            <a:srgbClr val="231F20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00" spc="-15">
                          <a:solidFill>
                            <a:srgbClr val="231F20"/>
                          </a:solidFill>
                          <a:latin typeface="Lucida Sans Unicode"/>
                          <a:cs typeface="Lucida Sans Unicode"/>
                        </a:rPr>
                        <a:t>para</a:t>
                      </a:r>
                      <a:r>
                        <a:rPr dirty="0" sz="700" spc="-90">
                          <a:solidFill>
                            <a:srgbClr val="231F20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00">
                          <a:solidFill>
                            <a:srgbClr val="231F20"/>
                          </a:solidFill>
                          <a:latin typeface="Lucida Sans Unicode"/>
                          <a:cs typeface="Lucida Sans Unicode"/>
                        </a:rPr>
                        <a:t>o </a:t>
                      </a:r>
                      <a:r>
                        <a:rPr dirty="0" sz="700" spc="-65">
                          <a:solidFill>
                            <a:srgbClr val="231F20"/>
                          </a:solidFill>
                          <a:latin typeface="Lucida Sans Unicode"/>
                          <a:cs typeface="Lucida Sans Unicode"/>
                        </a:rPr>
                        <a:t>desenvolvimento</a:t>
                      </a:r>
                      <a:r>
                        <a:rPr dirty="0" sz="700" spc="-145">
                          <a:solidFill>
                            <a:srgbClr val="231F20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00" spc="-60">
                          <a:solidFill>
                            <a:srgbClr val="231F20"/>
                          </a:solidFill>
                          <a:latin typeface="Lucida Sans Unicode"/>
                          <a:cs typeface="Lucida Sans Unicode"/>
                        </a:rPr>
                        <a:t>sustentável,</a:t>
                      </a:r>
                      <a:r>
                        <a:rPr dirty="0" sz="700" spc="-145">
                          <a:solidFill>
                            <a:srgbClr val="231F20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00" spc="-60">
                          <a:solidFill>
                            <a:srgbClr val="231F20"/>
                          </a:solidFill>
                          <a:latin typeface="Lucida Sans Unicode"/>
                          <a:cs typeface="Lucida Sans Unicode"/>
                        </a:rPr>
                        <a:t>complementada</a:t>
                      </a:r>
                      <a:r>
                        <a:rPr dirty="0" sz="700" spc="-15">
                          <a:solidFill>
                            <a:srgbClr val="231F20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00" spc="-35">
                          <a:solidFill>
                            <a:srgbClr val="231F20"/>
                          </a:solidFill>
                          <a:latin typeface="Lucida Sans Unicode"/>
                          <a:cs typeface="Lucida Sans Unicode"/>
                        </a:rPr>
                        <a:t>por</a:t>
                      </a:r>
                      <a:r>
                        <a:rPr dirty="0" sz="700" spc="-114">
                          <a:solidFill>
                            <a:srgbClr val="231F20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00" spc="-30">
                          <a:solidFill>
                            <a:srgbClr val="231F20"/>
                          </a:solidFill>
                          <a:latin typeface="Lucida Sans Unicode"/>
                          <a:cs typeface="Lucida Sans Unicode"/>
                        </a:rPr>
                        <a:t>parcerias</a:t>
                      </a:r>
                      <a:r>
                        <a:rPr dirty="0" sz="700" spc="-114">
                          <a:solidFill>
                            <a:srgbClr val="231F20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00" spc="-45">
                          <a:solidFill>
                            <a:srgbClr val="231F20"/>
                          </a:solidFill>
                          <a:latin typeface="Lucida Sans Unicode"/>
                          <a:cs typeface="Lucida Sans Unicode"/>
                        </a:rPr>
                        <a:t>multissetoriais</a:t>
                      </a:r>
                      <a:r>
                        <a:rPr dirty="0" sz="700" spc="-114">
                          <a:solidFill>
                            <a:srgbClr val="231F20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00" spc="-30">
                          <a:solidFill>
                            <a:srgbClr val="231F20"/>
                          </a:solidFill>
                          <a:latin typeface="Lucida Sans Unicode"/>
                          <a:cs typeface="Lucida Sans Unicode"/>
                        </a:rPr>
                        <a:t>que</a:t>
                      </a:r>
                      <a:r>
                        <a:rPr dirty="0" sz="700" spc="-114">
                          <a:solidFill>
                            <a:srgbClr val="231F20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00" spc="-50">
                          <a:solidFill>
                            <a:srgbClr val="231F20"/>
                          </a:solidFill>
                          <a:latin typeface="Lucida Sans Unicode"/>
                          <a:cs typeface="Lucida Sans Unicode"/>
                        </a:rPr>
                        <a:t>mobilizem</a:t>
                      </a:r>
                      <a:r>
                        <a:rPr dirty="0" sz="700" spc="-20">
                          <a:solidFill>
                            <a:srgbClr val="231F20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00" spc="15">
                          <a:solidFill>
                            <a:srgbClr val="231F20"/>
                          </a:solidFill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sz="700" spc="-105">
                          <a:solidFill>
                            <a:srgbClr val="231F20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00" spc="-35">
                          <a:solidFill>
                            <a:srgbClr val="231F20"/>
                          </a:solidFill>
                          <a:latin typeface="Lucida Sans Unicode"/>
                          <a:cs typeface="Lucida Sans Unicode"/>
                        </a:rPr>
                        <a:t>compartilhem</a:t>
                      </a:r>
                      <a:r>
                        <a:rPr dirty="0" sz="700" spc="-105">
                          <a:solidFill>
                            <a:srgbClr val="231F20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00" spc="-30">
                          <a:solidFill>
                            <a:srgbClr val="231F20"/>
                          </a:solidFill>
                          <a:latin typeface="Lucida Sans Unicode"/>
                          <a:cs typeface="Lucida Sans Unicode"/>
                        </a:rPr>
                        <a:t>conhecimento,</a:t>
                      </a:r>
                      <a:r>
                        <a:rPr dirty="0" sz="700" spc="-100">
                          <a:solidFill>
                            <a:srgbClr val="231F20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00" i="1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expertise</a:t>
                      </a:r>
                      <a:r>
                        <a:rPr dirty="0" sz="700">
                          <a:solidFill>
                            <a:srgbClr val="231F20"/>
                          </a:solidFill>
                          <a:latin typeface="Lucida Sans Unicode"/>
                          <a:cs typeface="Lucida Sans Unicode"/>
                        </a:rPr>
                        <a:t>,</a:t>
                      </a:r>
                      <a:r>
                        <a:rPr dirty="0" sz="700" spc="-5">
                          <a:solidFill>
                            <a:srgbClr val="231F20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00">
                          <a:solidFill>
                            <a:srgbClr val="231F20"/>
                          </a:solidFill>
                          <a:latin typeface="Lucida Sans Unicode"/>
                          <a:cs typeface="Lucida Sans Unicode"/>
                        </a:rPr>
                        <a:t>tecnologia</a:t>
                      </a:r>
                      <a:r>
                        <a:rPr dirty="0" sz="700" spc="-45">
                          <a:solidFill>
                            <a:srgbClr val="231F20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00" spc="30">
                          <a:solidFill>
                            <a:srgbClr val="231F20"/>
                          </a:solidFill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sz="700" spc="-45">
                          <a:solidFill>
                            <a:srgbClr val="231F20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00">
                          <a:solidFill>
                            <a:srgbClr val="231F20"/>
                          </a:solidFill>
                          <a:latin typeface="Lucida Sans Unicode"/>
                          <a:cs typeface="Lucida Sans Unicode"/>
                        </a:rPr>
                        <a:t>recursos</a:t>
                      </a:r>
                      <a:r>
                        <a:rPr dirty="0" sz="700" spc="-45">
                          <a:solidFill>
                            <a:srgbClr val="231F20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00" spc="-10">
                          <a:solidFill>
                            <a:srgbClr val="231F20"/>
                          </a:solidFill>
                          <a:latin typeface="Lucida Sans Unicode"/>
                          <a:cs typeface="Lucida Sans Unicode"/>
                        </a:rPr>
                        <a:t>financeiros,</a:t>
                      </a:r>
                      <a:r>
                        <a:rPr dirty="0" sz="700" spc="-45">
                          <a:solidFill>
                            <a:srgbClr val="231F20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00" spc="-5">
                          <a:solidFill>
                            <a:srgbClr val="231F20"/>
                          </a:solidFill>
                          <a:latin typeface="Lucida Sans Unicode"/>
                          <a:cs typeface="Lucida Sans Unicode"/>
                        </a:rPr>
                        <a:t>para</a:t>
                      </a:r>
                      <a:r>
                        <a:rPr dirty="0" sz="700" spc="10">
                          <a:solidFill>
                            <a:srgbClr val="231F20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00" spc="20">
                          <a:solidFill>
                            <a:srgbClr val="231F20"/>
                          </a:solidFill>
                          <a:latin typeface="Lucida Sans Unicode"/>
                          <a:cs typeface="Lucida Sans Unicode"/>
                        </a:rPr>
                        <a:t>apoiar</a:t>
                      </a:r>
                      <a:r>
                        <a:rPr dirty="0" sz="700">
                          <a:solidFill>
                            <a:srgbClr val="231F20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00" spc="30">
                          <a:solidFill>
                            <a:srgbClr val="231F20"/>
                          </a:solidFill>
                          <a:latin typeface="Lucida Sans Unicode"/>
                          <a:cs typeface="Lucida Sans Unicode"/>
                        </a:rPr>
                        <a:t>a</a:t>
                      </a:r>
                      <a:r>
                        <a:rPr dirty="0" sz="700">
                          <a:solidFill>
                            <a:srgbClr val="231F20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00" spc="15">
                          <a:solidFill>
                            <a:srgbClr val="231F20"/>
                          </a:solidFill>
                          <a:latin typeface="Lucida Sans Unicode"/>
                          <a:cs typeface="Lucida Sans Unicode"/>
                        </a:rPr>
                        <a:t>realização</a:t>
                      </a:r>
                      <a:r>
                        <a:rPr dirty="0" sz="700">
                          <a:solidFill>
                            <a:srgbClr val="231F20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00" spc="25">
                          <a:solidFill>
                            <a:srgbClr val="231F20"/>
                          </a:solidFill>
                          <a:latin typeface="Lucida Sans Unicode"/>
                          <a:cs typeface="Lucida Sans Unicode"/>
                        </a:rPr>
                        <a:t>dos</a:t>
                      </a:r>
                      <a:r>
                        <a:rPr dirty="0" sz="700">
                          <a:solidFill>
                            <a:srgbClr val="231F20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00" spc="15">
                          <a:solidFill>
                            <a:srgbClr val="231F20"/>
                          </a:solidFill>
                          <a:latin typeface="Lucida Sans Unicode"/>
                          <a:cs typeface="Lucida Sans Unicode"/>
                        </a:rPr>
                        <a:t>Objetivos</a:t>
                      </a:r>
                      <a:r>
                        <a:rPr dirty="0" sz="700">
                          <a:solidFill>
                            <a:srgbClr val="231F20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00" spc="20">
                          <a:solidFill>
                            <a:srgbClr val="231F20"/>
                          </a:solidFill>
                          <a:latin typeface="Lucida Sans Unicode"/>
                          <a:cs typeface="Lucida Sans Unicode"/>
                        </a:rPr>
                        <a:t>do</a:t>
                      </a:r>
                      <a:r>
                        <a:rPr dirty="0" sz="700" spc="10">
                          <a:solidFill>
                            <a:srgbClr val="231F20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00" spc="-10">
                          <a:solidFill>
                            <a:srgbClr val="231F20"/>
                          </a:solidFill>
                          <a:latin typeface="Lucida Sans Unicode"/>
                          <a:cs typeface="Lucida Sans Unicode"/>
                        </a:rPr>
                        <a:t>Desenvolvimento</a:t>
                      </a:r>
                      <a:r>
                        <a:rPr dirty="0" sz="700" spc="-80">
                          <a:solidFill>
                            <a:srgbClr val="231F20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00" spc="-5">
                          <a:solidFill>
                            <a:srgbClr val="231F20"/>
                          </a:solidFill>
                          <a:latin typeface="Lucida Sans Unicode"/>
                          <a:cs typeface="Lucida Sans Unicode"/>
                        </a:rPr>
                        <a:t>Sustentável</a:t>
                      </a:r>
                      <a:r>
                        <a:rPr dirty="0" sz="700" spc="-80">
                          <a:solidFill>
                            <a:srgbClr val="231F20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00">
                          <a:solidFill>
                            <a:srgbClr val="231F20"/>
                          </a:solidFill>
                          <a:latin typeface="Lucida Sans Unicode"/>
                          <a:cs typeface="Lucida Sans Unicode"/>
                        </a:rPr>
                        <a:t>em</a:t>
                      </a:r>
                      <a:r>
                        <a:rPr dirty="0" sz="700" spc="-80">
                          <a:solidFill>
                            <a:srgbClr val="231F20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00" spc="-10">
                          <a:solidFill>
                            <a:srgbClr val="231F20"/>
                          </a:solidFill>
                          <a:latin typeface="Lucida Sans Unicode"/>
                          <a:cs typeface="Lucida Sans Unicode"/>
                        </a:rPr>
                        <a:t>todos</a:t>
                      </a:r>
                      <a:r>
                        <a:rPr dirty="0" sz="700">
                          <a:solidFill>
                            <a:srgbClr val="231F20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00" spc="10">
                          <a:solidFill>
                            <a:srgbClr val="231F20"/>
                          </a:solidFill>
                          <a:latin typeface="Lucida Sans Unicode"/>
                          <a:cs typeface="Lucida Sans Unicode"/>
                        </a:rPr>
                        <a:t>os</a:t>
                      </a:r>
                      <a:r>
                        <a:rPr dirty="0" sz="700" spc="-20">
                          <a:solidFill>
                            <a:srgbClr val="231F20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00" spc="10">
                          <a:solidFill>
                            <a:srgbClr val="231F20"/>
                          </a:solidFill>
                          <a:latin typeface="Lucida Sans Unicode"/>
                          <a:cs typeface="Lucida Sans Unicode"/>
                        </a:rPr>
                        <a:t>países,</a:t>
                      </a:r>
                      <a:r>
                        <a:rPr dirty="0" sz="700" spc="-20">
                          <a:solidFill>
                            <a:srgbClr val="231F20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00">
                          <a:solidFill>
                            <a:srgbClr val="231F20"/>
                          </a:solidFill>
                          <a:latin typeface="Lucida Sans Unicode"/>
                          <a:cs typeface="Lucida Sans Unicode"/>
                        </a:rPr>
                        <a:t>particularmente</a:t>
                      </a:r>
                      <a:r>
                        <a:rPr dirty="0" sz="700" spc="-20">
                          <a:solidFill>
                            <a:srgbClr val="231F20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00">
                          <a:solidFill>
                            <a:srgbClr val="231F20"/>
                          </a:solidFill>
                          <a:latin typeface="Lucida Sans Unicode"/>
                          <a:cs typeface="Lucida Sans Unicode"/>
                        </a:rPr>
                        <a:t>nos</a:t>
                      </a:r>
                      <a:r>
                        <a:rPr dirty="0" sz="700" spc="-20">
                          <a:solidFill>
                            <a:srgbClr val="231F20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00" spc="10">
                          <a:solidFill>
                            <a:srgbClr val="231F20"/>
                          </a:solidFill>
                          <a:latin typeface="Lucida Sans Unicode"/>
                          <a:cs typeface="Lucida Sans Unicode"/>
                        </a:rPr>
                        <a:t>países</a:t>
                      </a:r>
                      <a:r>
                        <a:rPr dirty="0" sz="700" spc="5">
                          <a:solidFill>
                            <a:srgbClr val="231F20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00" spc="10">
                          <a:solidFill>
                            <a:srgbClr val="231F20"/>
                          </a:solidFill>
                          <a:latin typeface="Lucida Sans Unicode"/>
                          <a:cs typeface="Lucida Sans Unicode"/>
                        </a:rPr>
                        <a:t>em</a:t>
                      </a:r>
                      <a:r>
                        <a:rPr dirty="0" sz="700" spc="-50">
                          <a:solidFill>
                            <a:srgbClr val="231F20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00" spc="-5">
                          <a:solidFill>
                            <a:srgbClr val="231F20"/>
                          </a:solidFill>
                          <a:latin typeface="Lucida Sans Unicode"/>
                          <a:cs typeface="Lucida Sans Unicode"/>
                        </a:rPr>
                        <a:t>desenvolvimento.</a:t>
                      </a:r>
                      <a:endParaRPr sz="7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2225">
                    <a:lnL w="6350">
                      <a:solidFill>
                        <a:srgbClr val="005678"/>
                      </a:solidFill>
                      <a:prstDash val="solid"/>
                    </a:lnL>
                    <a:lnR w="3175">
                      <a:solidFill>
                        <a:srgbClr val="BFD5DD"/>
                      </a:solidFill>
                      <a:prstDash val="solid"/>
                    </a:lnR>
                    <a:lnT w="3175">
                      <a:solidFill>
                        <a:srgbClr val="BFD5DD"/>
                      </a:solidFill>
                      <a:prstDash val="solid"/>
                    </a:lnT>
                    <a:lnB w="3175">
                      <a:solidFill>
                        <a:srgbClr val="BFD5DD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algn="just" marL="43815" marR="36195">
                        <a:lnSpc>
                          <a:spcPct val="100000"/>
                        </a:lnSpc>
                      </a:pPr>
                      <a:r>
                        <a:rPr dirty="0" sz="700" spc="-9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17.16.1</a:t>
                      </a:r>
                      <a:r>
                        <a:rPr dirty="0" sz="700" spc="-125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dirty="0" sz="700" spc="-25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–</a:t>
                      </a:r>
                      <a:r>
                        <a:rPr dirty="0" sz="700" spc="-125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dirty="0" sz="700" spc="-4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Número</a:t>
                      </a:r>
                      <a:r>
                        <a:rPr dirty="0" sz="700" spc="-125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dirty="0" sz="700" spc="-15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de</a:t>
                      </a:r>
                      <a:r>
                        <a:rPr dirty="0" sz="700" spc="-125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dirty="0" sz="700" spc="-3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países</a:t>
                      </a:r>
                      <a:r>
                        <a:rPr dirty="0" sz="700" spc="-125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dirty="0" sz="700" spc="-25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que</a:t>
                      </a:r>
                      <a:r>
                        <a:rPr dirty="0" sz="700" spc="-125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dirty="0" sz="700" spc="-45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reportam</a:t>
                      </a:r>
                      <a:r>
                        <a:rPr dirty="0" sz="700" spc="-25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dirty="0" sz="700" spc="-1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progressos</a:t>
                      </a:r>
                      <a:r>
                        <a:rPr dirty="0" sz="700" spc="-75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dirty="0" sz="700" spc="-2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na</a:t>
                      </a:r>
                      <a:r>
                        <a:rPr dirty="0" sz="700" spc="-75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dirty="0" sz="700" spc="-5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eficácia</a:t>
                      </a:r>
                      <a:r>
                        <a:rPr dirty="0" sz="700" spc="-75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dirty="0" sz="70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dos</a:t>
                      </a:r>
                      <a:r>
                        <a:rPr dirty="0" sz="700" spc="-75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dirty="0" sz="700" spc="-15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quadros</a:t>
                      </a:r>
                      <a:r>
                        <a:rPr dirty="0" sz="700" spc="-75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dirty="0" sz="70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de </a:t>
                      </a:r>
                      <a:r>
                        <a:rPr dirty="0" sz="700" spc="-25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monitoramento</a:t>
                      </a:r>
                      <a:r>
                        <a:rPr dirty="0" sz="700" spc="-10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dirty="0" sz="70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de</a:t>
                      </a:r>
                      <a:r>
                        <a:rPr dirty="0" sz="700" spc="-10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dirty="0" sz="700" spc="-25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múltiplos</a:t>
                      </a:r>
                      <a:r>
                        <a:rPr dirty="0" sz="700" spc="-10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dirty="0" sz="700" spc="-2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atores</a:t>
                      </a:r>
                      <a:r>
                        <a:rPr dirty="0" sz="700" spc="-10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dirty="0" sz="700" spc="-5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que </a:t>
                      </a:r>
                      <a:r>
                        <a:rPr dirty="0" sz="700" spc="-25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apoiam</a:t>
                      </a:r>
                      <a:r>
                        <a:rPr dirty="0" sz="700" spc="-11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dirty="0" sz="70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o</a:t>
                      </a:r>
                      <a:r>
                        <a:rPr dirty="0" sz="700" spc="-11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dirty="0" sz="700" spc="-3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cumprimento</a:t>
                      </a:r>
                      <a:r>
                        <a:rPr dirty="0" sz="700" spc="-11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dirty="0" sz="700" spc="-5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dos</a:t>
                      </a:r>
                      <a:r>
                        <a:rPr dirty="0" sz="700" spc="-11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dirty="0" sz="700" spc="-35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objetivos</a:t>
                      </a:r>
                      <a:r>
                        <a:rPr dirty="0" sz="700" spc="-11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dirty="0" sz="700" spc="-5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de</a:t>
                      </a:r>
                      <a:r>
                        <a:rPr dirty="0" sz="70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dirty="0" sz="700" spc="-2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desenvolvimento</a:t>
                      </a:r>
                      <a:r>
                        <a:rPr dirty="0" sz="700" spc="-75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dirty="0" sz="700" spc="-25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sustentável.</a:t>
                      </a:r>
                      <a:endParaRPr sz="700">
                        <a:latin typeface="Verdana"/>
                        <a:cs typeface="Verdana"/>
                      </a:endParaRPr>
                    </a:p>
                  </a:txBody>
                  <a:tcPr marL="0" marR="0" marB="0" marT="0">
                    <a:lnL w="3175">
                      <a:solidFill>
                        <a:srgbClr val="BFD5DD"/>
                      </a:solidFill>
                      <a:prstDash val="solid"/>
                    </a:lnL>
                    <a:lnR w="3175">
                      <a:solidFill>
                        <a:srgbClr val="BFD5DD"/>
                      </a:solidFill>
                      <a:prstDash val="solid"/>
                    </a:lnR>
                    <a:lnT w="3175">
                      <a:solidFill>
                        <a:srgbClr val="BFD5DD"/>
                      </a:solidFill>
                      <a:prstDash val="solid"/>
                    </a:lnT>
                    <a:lnB w="3175">
                      <a:solidFill>
                        <a:srgbClr val="BFD5DD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3175">
                      <a:solidFill>
                        <a:srgbClr val="BFD5DD"/>
                      </a:solidFill>
                      <a:prstDash val="solid"/>
                    </a:lnL>
                    <a:lnR w="3175">
                      <a:solidFill>
                        <a:srgbClr val="BFD5DD"/>
                      </a:solidFill>
                      <a:prstDash val="solid"/>
                    </a:lnR>
                    <a:lnT w="3175">
                      <a:solidFill>
                        <a:srgbClr val="BFD5DD"/>
                      </a:solidFill>
                      <a:prstDash val="solid"/>
                    </a:lnT>
                    <a:lnB w="3175">
                      <a:solidFill>
                        <a:srgbClr val="BFD5DD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3175">
                      <a:solidFill>
                        <a:srgbClr val="BFD5DD"/>
                      </a:solidFill>
                      <a:prstDash val="solid"/>
                    </a:lnL>
                    <a:lnR w="6350">
                      <a:solidFill>
                        <a:srgbClr val="005678"/>
                      </a:solidFill>
                      <a:prstDash val="solid"/>
                    </a:lnR>
                    <a:lnT w="3175">
                      <a:solidFill>
                        <a:srgbClr val="BFD5DD"/>
                      </a:solidFill>
                      <a:prstDash val="solid"/>
                    </a:lnT>
                    <a:lnB w="3175">
                      <a:solidFill>
                        <a:srgbClr val="BFD5DD"/>
                      </a:solidFill>
                      <a:prstDash val="solid"/>
                    </a:lnB>
                  </a:tcPr>
                </a:tc>
              </a:tr>
              <a:tr h="579120">
                <a:tc>
                  <a:txBody>
                    <a:bodyPr/>
                    <a:lstStyle/>
                    <a:p>
                      <a:pPr algn="just" marL="43815" marR="35560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dirty="0" sz="700" spc="-95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17.17</a:t>
                      </a:r>
                      <a:r>
                        <a:rPr dirty="0" sz="700" spc="-55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dirty="0" sz="700" spc="-1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–</a:t>
                      </a:r>
                      <a:r>
                        <a:rPr dirty="0" sz="700" spc="-55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dirty="0" sz="700" spc="-35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Incentivar</a:t>
                      </a:r>
                      <a:r>
                        <a:rPr dirty="0" sz="700" spc="-55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dirty="0" sz="700" spc="1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e</a:t>
                      </a:r>
                      <a:r>
                        <a:rPr dirty="0" sz="700" spc="-55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dirty="0" sz="700" spc="-25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promover</a:t>
                      </a:r>
                      <a:r>
                        <a:rPr dirty="0" sz="700" spc="-55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dirty="0" sz="700" spc="-15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parcerias</a:t>
                      </a:r>
                      <a:r>
                        <a:rPr dirty="0" sz="700" spc="-1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dirty="0" sz="700" spc="-6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públicas,</a:t>
                      </a:r>
                      <a:r>
                        <a:rPr dirty="0" sz="700" spc="-16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dirty="0" sz="700" spc="-6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público-</a:t>
                      </a:r>
                      <a:r>
                        <a:rPr dirty="0" sz="700" spc="-75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privadas</a:t>
                      </a:r>
                      <a:r>
                        <a:rPr dirty="0" sz="700" spc="-16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dirty="0" sz="700" spc="-25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e</a:t>
                      </a:r>
                      <a:r>
                        <a:rPr dirty="0" sz="700" spc="-16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dirty="0" sz="700" spc="-55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com</a:t>
                      </a:r>
                      <a:r>
                        <a:rPr dirty="0" sz="700" spc="-16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dirty="0" sz="700" spc="-55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a</a:t>
                      </a:r>
                      <a:r>
                        <a:rPr dirty="0" sz="700" spc="-16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dirty="0" sz="700" spc="-55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sociedade</a:t>
                      </a:r>
                      <a:r>
                        <a:rPr dirty="0" sz="700" spc="-15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dirty="0" sz="700" spc="-3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civil</a:t>
                      </a:r>
                      <a:r>
                        <a:rPr dirty="0" sz="700" spc="-105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dirty="0" sz="700" spc="-15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eficazes,</a:t>
                      </a:r>
                      <a:r>
                        <a:rPr dirty="0" sz="700" spc="-105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dirty="0" sz="700" spc="-2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a</a:t>
                      </a:r>
                      <a:r>
                        <a:rPr dirty="0" sz="700" spc="-105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dirty="0" sz="700" spc="-4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partir</a:t>
                      </a:r>
                      <a:r>
                        <a:rPr dirty="0" sz="700" spc="-105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dirty="0" sz="700" spc="-15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da</a:t>
                      </a:r>
                      <a:r>
                        <a:rPr dirty="0" sz="700" spc="-105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dirty="0" sz="700" spc="-2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experiência</a:t>
                      </a:r>
                      <a:r>
                        <a:rPr dirty="0" sz="700" spc="-105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dirty="0" sz="700" spc="-15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das</a:t>
                      </a:r>
                      <a:r>
                        <a:rPr dirty="0" sz="70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dirty="0" sz="700" spc="-2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estratégias</a:t>
                      </a:r>
                      <a:r>
                        <a:rPr dirty="0" sz="700" spc="-75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dirty="0" sz="70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de</a:t>
                      </a:r>
                      <a:r>
                        <a:rPr dirty="0" sz="700" spc="-75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dirty="0" sz="700" spc="-15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mobilização</a:t>
                      </a:r>
                      <a:r>
                        <a:rPr dirty="0" sz="700" spc="-75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dirty="0" sz="70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de</a:t>
                      </a:r>
                      <a:r>
                        <a:rPr dirty="0" sz="700" spc="-75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dirty="0" sz="700" spc="-1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recursos</a:t>
                      </a:r>
                      <a:r>
                        <a:rPr dirty="0" sz="700" spc="-5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dirty="0" sz="70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dessas</a:t>
                      </a:r>
                      <a:r>
                        <a:rPr dirty="0" sz="700" spc="-75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dirty="0" sz="700" spc="-15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parcerias.</a:t>
                      </a:r>
                      <a:endParaRPr sz="700">
                        <a:latin typeface="Verdana"/>
                        <a:cs typeface="Verdana"/>
                      </a:endParaRPr>
                    </a:p>
                  </a:txBody>
                  <a:tcPr marL="0" marR="0" marB="0" marT="22225">
                    <a:lnL w="6350">
                      <a:solidFill>
                        <a:srgbClr val="005678"/>
                      </a:solidFill>
                      <a:prstDash val="solid"/>
                    </a:lnL>
                    <a:lnR w="3175">
                      <a:solidFill>
                        <a:srgbClr val="BFD5DD"/>
                      </a:solidFill>
                      <a:prstDash val="solid"/>
                    </a:lnR>
                    <a:lnT w="3175">
                      <a:solidFill>
                        <a:srgbClr val="BFD5DD"/>
                      </a:solidFill>
                      <a:prstDash val="solid"/>
                    </a:lnT>
                    <a:lnB w="3175">
                      <a:solidFill>
                        <a:srgbClr val="BFD5DD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10"/>
                        </a:spcBef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algn="just" marL="43815" marR="36195">
                        <a:lnSpc>
                          <a:spcPct val="100000"/>
                        </a:lnSpc>
                      </a:pPr>
                      <a:r>
                        <a:rPr dirty="0" sz="700" spc="-11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17.17.1</a:t>
                      </a:r>
                      <a:r>
                        <a:rPr dirty="0" sz="700" spc="-13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dirty="0" sz="700" spc="-3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–</a:t>
                      </a:r>
                      <a:r>
                        <a:rPr dirty="0" sz="700" spc="-13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dirty="0" sz="700" spc="-45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Montante</a:t>
                      </a:r>
                      <a:r>
                        <a:rPr dirty="0" sz="700" spc="-13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dirty="0" sz="700" spc="-25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de</a:t>
                      </a:r>
                      <a:r>
                        <a:rPr dirty="0" sz="700" spc="-13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dirty="0" sz="700" spc="-4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dólares</a:t>
                      </a:r>
                      <a:r>
                        <a:rPr dirty="0" sz="700" spc="-13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dirty="0" sz="700" spc="-35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nos</a:t>
                      </a:r>
                      <a:r>
                        <a:rPr dirty="0" sz="700" spc="-13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dirty="0" sz="700" spc="-4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Estados</a:t>
                      </a:r>
                      <a:r>
                        <a:rPr dirty="0" sz="700" spc="-1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dirty="0" sz="700" spc="-5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Unidos</a:t>
                      </a:r>
                      <a:r>
                        <a:rPr dirty="0" sz="700" spc="-9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dirty="0" sz="700" spc="-15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destinados</a:t>
                      </a:r>
                      <a:r>
                        <a:rPr dirty="0" sz="700" spc="-9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dirty="0" sz="700" spc="-2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a</a:t>
                      </a:r>
                      <a:r>
                        <a:rPr dirty="0" sz="700" spc="-9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dirty="0" sz="700" spc="-15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parcerias</a:t>
                      </a:r>
                      <a:r>
                        <a:rPr dirty="0" sz="700" spc="-9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dirty="0" sz="700" spc="-5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público- </a:t>
                      </a:r>
                      <a:r>
                        <a:rPr dirty="0" sz="700" spc="-25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privadas</a:t>
                      </a:r>
                      <a:r>
                        <a:rPr dirty="0" sz="700" spc="-75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dirty="0" sz="700" spc="-35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para</a:t>
                      </a:r>
                      <a:r>
                        <a:rPr dirty="0" sz="700" spc="-75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dirty="0" sz="700" spc="-35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infraestrutura.</a:t>
                      </a:r>
                      <a:endParaRPr sz="700">
                        <a:latin typeface="Verdana"/>
                        <a:cs typeface="Verdana"/>
                      </a:endParaRPr>
                    </a:p>
                  </a:txBody>
                  <a:tcPr marL="0" marR="0" marB="0" marT="26670">
                    <a:lnL w="3175">
                      <a:solidFill>
                        <a:srgbClr val="BFD5DD"/>
                      </a:solidFill>
                      <a:prstDash val="solid"/>
                    </a:lnL>
                    <a:lnR w="3175">
                      <a:solidFill>
                        <a:srgbClr val="BFD5DD"/>
                      </a:solidFill>
                      <a:prstDash val="solid"/>
                    </a:lnR>
                    <a:lnT w="3175">
                      <a:solidFill>
                        <a:srgbClr val="BFD5DD"/>
                      </a:solidFill>
                      <a:prstDash val="solid"/>
                    </a:lnT>
                    <a:lnB w="3175">
                      <a:solidFill>
                        <a:srgbClr val="BFD5DD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3175">
                      <a:solidFill>
                        <a:srgbClr val="BFD5DD"/>
                      </a:solidFill>
                      <a:prstDash val="solid"/>
                    </a:lnL>
                    <a:lnR w="3175">
                      <a:solidFill>
                        <a:srgbClr val="BFD5DD"/>
                      </a:solidFill>
                      <a:prstDash val="solid"/>
                    </a:lnR>
                    <a:lnT w="3175">
                      <a:solidFill>
                        <a:srgbClr val="BFD5DD"/>
                      </a:solidFill>
                      <a:prstDash val="solid"/>
                    </a:lnT>
                    <a:lnB w="3175">
                      <a:solidFill>
                        <a:srgbClr val="BFD5DD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3175">
                      <a:solidFill>
                        <a:srgbClr val="BFD5DD"/>
                      </a:solidFill>
                      <a:prstDash val="solid"/>
                    </a:lnL>
                    <a:lnR w="6350">
                      <a:solidFill>
                        <a:srgbClr val="005678"/>
                      </a:solidFill>
                      <a:prstDash val="solid"/>
                    </a:lnR>
                    <a:lnT w="3175">
                      <a:solidFill>
                        <a:srgbClr val="BFD5DD"/>
                      </a:solidFill>
                      <a:prstDash val="solid"/>
                    </a:lnT>
                    <a:lnB w="3175">
                      <a:solidFill>
                        <a:srgbClr val="BFD5DD"/>
                      </a:solidFill>
                      <a:prstDash val="solid"/>
                    </a:lnB>
                  </a:tcPr>
                </a:tc>
              </a:tr>
              <a:tr h="443230">
                <a:tc rowSpan="3">
                  <a:txBody>
                    <a:bodyPr/>
                    <a:lstStyle/>
                    <a:p>
                      <a:pPr algn="just" marL="43815" marR="35560">
                        <a:lnSpc>
                          <a:spcPct val="100000"/>
                        </a:lnSpc>
                        <a:spcBef>
                          <a:spcPts val="430"/>
                        </a:spcBef>
                      </a:pPr>
                      <a:r>
                        <a:rPr dirty="0" sz="700" spc="10">
                          <a:solidFill>
                            <a:srgbClr val="231F20"/>
                          </a:solidFill>
                          <a:latin typeface="Lucida Sans Unicode"/>
                          <a:cs typeface="Lucida Sans Unicode"/>
                        </a:rPr>
                        <a:t>17.18</a:t>
                      </a:r>
                      <a:r>
                        <a:rPr dirty="0" sz="700" spc="25">
                          <a:solidFill>
                            <a:srgbClr val="231F20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00" spc="125">
                          <a:solidFill>
                            <a:srgbClr val="231F20"/>
                          </a:solidFill>
                          <a:latin typeface="Lucida Sans Unicode"/>
                          <a:cs typeface="Lucida Sans Unicode"/>
                        </a:rPr>
                        <a:t>–</a:t>
                      </a:r>
                      <a:r>
                        <a:rPr dirty="0" sz="700" spc="25">
                          <a:solidFill>
                            <a:srgbClr val="231F20"/>
                          </a:solidFill>
                          <a:latin typeface="Lucida Sans Unicode"/>
                          <a:cs typeface="Lucida Sans Unicode"/>
                        </a:rPr>
                        <a:t> Até </a:t>
                      </a:r>
                      <a:r>
                        <a:rPr dirty="0" sz="700" spc="30">
                          <a:solidFill>
                            <a:srgbClr val="231F20"/>
                          </a:solidFill>
                          <a:latin typeface="Lucida Sans Unicode"/>
                          <a:cs typeface="Lucida Sans Unicode"/>
                        </a:rPr>
                        <a:t>2020,</a:t>
                      </a:r>
                      <a:r>
                        <a:rPr dirty="0" sz="700" spc="25">
                          <a:solidFill>
                            <a:srgbClr val="231F20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00" spc="30">
                          <a:solidFill>
                            <a:srgbClr val="231F20"/>
                          </a:solidFill>
                          <a:latin typeface="Lucida Sans Unicode"/>
                          <a:cs typeface="Lucida Sans Unicode"/>
                        </a:rPr>
                        <a:t>reforçar</a:t>
                      </a:r>
                      <a:r>
                        <a:rPr dirty="0" sz="700" spc="25">
                          <a:solidFill>
                            <a:srgbClr val="231F20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00" spc="35">
                          <a:solidFill>
                            <a:srgbClr val="231F20"/>
                          </a:solidFill>
                          <a:latin typeface="Lucida Sans Unicode"/>
                          <a:cs typeface="Lucida Sans Unicode"/>
                        </a:rPr>
                        <a:t>o</a:t>
                      </a:r>
                      <a:r>
                        <a:rPr dirty="0" sz="700" spc="25">
                          <a:solidFill>
                            <a:srgbClr val="231F20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00" spc="40">
                          <a:solidFill>
                            <a:srgbClr val="231F20"/>
                          </a:solidFill>
                          <a:latin typeface="Lucida Sans Unicode"/>
                          <a:cs typeface="Lucida Sans Unicode"/>
                        </a:rPr>
                        <a:t>apoio</a:t>
                      </a:r>
                      <a:r>
                        <a:rPr dirty="0" sz="700" spc="20">
                          <a:solidFill>
                            <a:srgbClr val="231F20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00" spc="55">
                          <a:solidFill>
                            <a:srgbClr val="231F20"/>
                          </a:solidFill>
                          <a:latin typeface="Lucida Sans Unicode"/>
                          <a:cs typeface="Lucida Sans Unicode"/>
                        </a:rPr>
                        <a:t>à</a:t>
                      </a:r>
                      <a:r>
                        <a:rPr dirty="0" sz="700" spc="50">
                          <a:solidFill>
                            <a:srgbClr val="231F20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00" spc="70">
                          <a:solidFill>
                            <a:srgbClr val="231F20"/>
                          </a:solidFill>
                          <a:latin typeface="Lucida Sans Unicode"/>
                          <a:cs typeface="Lucida Sans Unicode"/>
                        </a:rPr>
                        <a:t>capacitação</a:t>
                      </a:r>
                      <a:r>
                        <a:rPr dirty="0" sz="700" spc="50">
                          <a:solidFill>
                            <a:srgbClr val="231F20"/>
                          </a:solidFill>
                          <a:latin typeface="Lucida Sans Unicode"/>
                          <a:cs typeface="Lucida Sans Unicode"/>
                        </a:rPr>
                        <a:t> para </a:t>
                      </a:r>
                      <a:r>
                        <a:rPr dirty="0" sz="700" spc="60">
                          <a:solidFill>
                            <a:srgbClr val="231F20"/>
                          </a:solidFill>
                          <a:latin typeface="Lucida Sans Unicode"/>
                          <a:cs typeface="Lucida Sans Unicode"/>
                        </a:rPr>
                        <a:t>os</a:t>
                      </a:r>
                      <a:r>
                        <a:rPr dirty="0" sz="700" spc="50">
                          <a:solidFill>
                            <a:srgbClr val="231F20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00" spc="60">
                          <a:solidFill>
                            <a:srgbClr val="231F20"/>
                          </a:solidFill>
                          <a:latin typeface="Lucida Sans Unicode"/>
                          <a:cs typeface="Lucida Sans Unicode"/>
                        </a:rPr>
                        <a:t>países</a:t>
                      </a:r>
                      <a:r>
                        <a:rPr dirty="0" sz="700" spc="50">
                          <a:solidFill>
                            <a:srgbClr val="231F20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00" spc="75">
                          <a:solidFill>
                            <a:srgbClr val="231F20"/>
                          </a:solidFill>
                          <a:latin typeface="Lucida Sans Unicode"/>
                          <a:cs typeface="Lucida Sans Unicode"/>
                        </a:rPr>
                        <a:t>em</a:t>
                      </a:r>
                      <a:r>
                        <a:rPr dirty="0" sz="700" spc="20">
                          <a:solidFill>
                            <a:srgbClr val="231F20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00" spc="30">
                          <a:solidFill>
                            <a:srgbClr val="231F20"/>
                          </a:solidFill>
                          <a:latin typeface="Lucida Sans Unicode"/>
                          <a:cs typeface="Lucida Sans Unicode"/>
                        </a:rPr>
                        <a:t>desenvolvimento,</a:t>
                      </a:r>
                      <a:r>
                        <a:rPr dirty="0" sz="700" spc="20">
                          <a:solidFill>
                            <a:srgbClr val="231F20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00" spc="25">
                          <a:solidFill>
                            <a:srgbClr val="231F20"/>
                          </a:solidFill>
                          <a:latin typeface="Lucida Sans Unicode"/>
                          <a:cs typeface="Lucida Sans Unicode"/>
                        </a:rPr>
                        <a:t>inclusive</a:t>
                      </a:r>
                      <a:r>
                        <a:rPr dirty="0" sz="700" spc="20">
                          <a:solidFill>
                            <a:srgbClr val="231F20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00" spc="30">
                          <a:solidFill>
                            <a:srgbClr val="231F20"/>
                          </a:solidFill>
                          <a:latin typeface="Lucida Sans Unicode"/>
                          <a:cs typeface="Lucida Sans Unicode"/>
                        </a:rPr>
                        <a:t>para</a:t>
                      </a:r>
                      <a:r>
                        <a:rPr dirty="0" sz="700" spc="20">
                          <a:solidFill>
                            <a:srgbClr val="231F20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00" spc="40">
                          <a:solidFill>
                            <a:srgbClr val="231F20"/>
                          </a:solidFill>
                          <a:latin typeface="Lucida Sans Unicode"/>
                          <a:cs typeface="Lucida Sans Unicode"/>
                        </a:rPr>
                        <a:t>os</a:t>
                      </a:r>
                      <a:r>
                        <a:rPr dirty="0" sz="700" spc="20">
                          <a:solidFill>
                            <a:srgbClr val="231F20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00" spc="-15">
                          <a:solidFill>
                            <a:srgbClr val="231F20"/>
                          </a:solidFill>
                          <a:latin typeface="Lucida Sans Unicode"/>
                          <a:cs typeface="Lucida Sans Unicode"/>
                        </a:rPr>
                        <a:t>países</a:t>
                      </a:r>
                      <a:r>
                        <a:rPr dirty="0" sz="700" spc="-95">
                          <a:solidFill>
                            <a:srgbClr val="231F20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00" spc="-20">
                          <a:solidFill>
                            <a:srgbClr val="231F20"/>
                          </a:solidFill>
                          <a:latin typeface="Lucida Sans Unicode"/>
                          <a:cs typeface="Lucida Sans Unicode"/>
                        </a:rPr>
                        <a:t>menos</a:t>
                      </a:r>
                      <a:r>
                        <a:rPr dirty="0" sz="700" spc="-95">
                          <a:solidFill>
                            <a:srgbClr val="231F20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00" spc="-20">
                          <a:solidFill>
                            <a:srgbClr val="231F20"/>
                          </a:solidFill>
                          <a:latin typeface="Lucida Sans Unicode"/>
                          <a:cs typeface="Lucida Sans Unicode"/>
                        </a:rPr>
                        <a:t>desenvolvidos</a:t>
                      </a:r>
                      <a:r>
                        <a:rPr dirty="0" sz="700" spc="-95">
                          <a:solidFill>
                            <a:srgbClr val="231F20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00" spc="15">
                          <a:solidFill>
                            <a:srgbClr val="231F20"/>
                          </a:solidFill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sz="700" spc="-95">
                          <a:solidFill>
                            <a:srgbClr val="231F20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00" spc="-15">
                          <a:solidFill>
                            <a:srgbClr val="231F20"/>
                          </a:solidFill>
                          <a:latin typeface="Lucida Sans Unicode"/>
                          <a:cs typeface="Lucida Sans Unicode"/>
                        </a:rPr>
                        <a:t>pequenos</a:t>
                      </a:r>
                      <a:r>
                        <a:rPr dirty="0" sz="700">
                          <a:solidFill>
                            <a:srgbClr val="231F20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00" spc="5">
                          <a:solidFill>
                            <a:srgbClr val="231F20"/>
                          </a:solidFill>
                          <a:latin typeface="Lucida Sans Unicode"/>
                          <a:cs typeface="Lucida Sans Unicode"/>
                        </a:rPr>
                        <a:t>Estados</a:t>
                      </a:r>
                      <a:r>
                        <a:rPr dirty="0" sz="700" spc="-80">
                          <a:solidFill>
                            <a:srgbClr val="231F20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00" spc="-15">
                          <a:solidFill>
                            <a:srgbClr val="231F20"/>
                          </a:solidFill>
                          <a:latin typeface="Lucida Sans Unicode"/>
                          <a:cs typeface="Lucida Sans Unicode"/>
                        </a:rPr>
                        <a:t>insulares</a:t>
                      </a:r>
                      <a:r>
                        <a:rPr dirty="0" sz="700" spc="-80">
                          <a:solidFill>
                            <a:srgbClr val="231F20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00">
                          <a:solidFill>
                            <a:srgbClr val="231F20"/>
                          </a:solidFill>
                          <a:latin typeface="Lucida Sans Unicode"/>
                          <a:cs typeface="Lucida Sans Unicode"/>
                        </a:rPr>
                        <a:t>em</a:t>
                      </a:r>
                      <a:r>
                        <a:rPr dirty="0" sz="700" spc="-80">
                          <a:solidFill>
                            <a:srgbClr val="231F20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00" spc="-10">
                          <a:solidFill>
                            <a:srgbClr val="231F20"/>
                          </a:solidFill>
                          <a:latin typeface="Lucida Sans Unicode"/>
                          <a:cs typeface="Lucida Sans Unicode"/>
                        </a:rPr>
                        <a:t>desenvolvimento,</a:t>
                      </a:r>
                      <a:r>
                        <a:rPr dirty="0" sz="700">
                          <a:solidFill>
                            <a:srgbClr val="231F20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00" spc="25">
                          <a:solidFill>
                            <a:srgbClr val="231F20"/>
                          </a:solidFill>
                          <a:latin typeface="Lucida Sans Unicode"/>
                          <a:cs typeface="Lucida Sans Unicode"/>
                        </a:rPr>
                        <a:t>para</a:t>
                      </a:r>
                      <a:r>
                        <a:rPr dirty="0" sz="700" spc="15">
                          <a:solidFill>
                            <a:srgbClr val="231F20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00" spc="30">
                          <a:solidFill>
                            <a:srgbClr val="231F20"/>
                          </a:solidFill>
                          <a:latin typeface="Lucida Sans Unicode"/>
                          <a:cs typeface="Lucida Sans Unicode"/>
                        </a:rPr>
                        <a:t>aumentar</a:t>
                      </a:r>
                      <a:r>
                        <a:rPr dirty="0" sz="700" spc="15">
                          <a:solidFill>
                            <a:srgbClr val="231F20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00" spc="20">
                          <a:solidFill>
                            <a:srgbClr val="231F20"/>
                          </a:solidFill>
                          <a:latin typeface="Lucida Sans Unicode"/>
                          <a:cs typeface="Lucida Sans Unicode"/>
                        </a:rPr>
                        <a:t>significativamente</a:t>
                      </a:r>
                      <a:r>
                        <a:rPr dirty="0" sz="700" spc="15">
                          <a:solidFill>
                            <a:srgbClr val="231F20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00" spc="40">
                          <a:solidFill>
                            <a:srgbClr val="231F20"/>
                          </a:solidFill>
                          <a:latin typeface="Lucida Sans Unicode"/>
                          <a:cs typeface="Lucida Sans Unicode"/>
                        </a:rPr>
                        <a:t>a</a:t>
                      </a:r>
                      <a:r>
                        <a:rPr dirty="0" sz="700" spc="20">
                          <a:solidFill>
                            <a:srgbClr val="231F20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00" spc="-40">
                          <a:solidFill>
                            <a:srgbClr val="231F20"/>
                          </a:solidFill>
                          <a:latin typeface="Lucida Sans Unicode"/>
                          <a:cs typeface="Lucida Sans Unicode"/>
                        </a:rPr>
                        <a:t>disponibilidade</a:t>
                      </a:r>
                      <a:r>
                        <a:rPr dirty="0" sz="700" spc="-114">
                          <a:solidFill>
                            <a:srgbClr val="231F20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00" spc="-15">
                          <a:solidFill>
                            <a:srgbClr val="231F20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700" spc="-114">
                          <a:solidFill>
                            <a:srgbClr val="231F20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00" spc="-30">
                          <a:solidFill>
                            <a:srgbClr val="231F20"/>
                          </a:solidFill>
                          <a:latin typeface="Lucida Sans Unicode"/>
                          <a:cs typeface="Lucida Sans Unicode"/>
                        </a:rPr>
                        <a:t>dados</a:t>
                      </a:r>
                      <a:r>
                        <a:rPr dirty="0" sz="700" spc="-114">
                          <a:solidFill>
                            <a:srgbClr val="231F20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00" spc="-15">
                          <a:solidFill>
                            <a:srgbClr val="231F20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700" spc="-114">
                          <a:solidFill>
                            <a:srgbClr val="231F20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00" spc="-35">
                          <a:solidFill>
                            <a:srgbClr val="231F20"/>
                          </a:solidFill>
                          <a:latin typeface="Lucida Sans Unicode"/>
                          <a:cs typeface="Lucida Sans Unicode"/>
                        </a:rPr>
                        <a:t>alta</a:t>
                      </a:r>
                      <a:r>
                        <a:rPr dirty="0" sz="700" spc="-114">
                          <a:solidFill>
                            <a:srgbClr val="231F20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00" spc="-35">
                          <a:solidFill>
                            <a:srgbClr val="231F20"/>
                          </a:solidFill>
                          <a:latin typeface="Lucida Sans Unicode"/>
                          <a:cs typeface="Lucida Sans Unicode"/>
                        </a:rPr>
                        <a:t>qualidade,</a:t>
                      </a:r>
                      <a:r>
                        <a:rPr dirty="0" sz="700" spc="-10">
                          <a:solidFill>
                            <a:srgbClr val="231F20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00" spc="-5">
                          <a:solidFill>
                            <a:srgbClr val="231F20"/>
                          </a:solidFill>
                          <a:latin typeface="Lucida Sans Unicode"/>
                          <a:cs typeface="Lucida Sans Unicode"/>
                        </a:rPr>
                        <a:t>atuais</a:t>
                      </a:r>
                      <a:r>
                        <a:rPr dirty="0" sz="700" spc="-20">
                          <a:solidFill>
                            <a:srgbClr val="231F20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00" spc="30">
                          <a:solidFill>
                            <a:srgbClr val="231F20"/>
                          </a:solidFill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sz="700" spc="-20">
                          <a:solidFill>
                            <a:srgbClr val="231F20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00" spc="-5">
                          <a:solidFill>
                            <a:srgbClr val="231F20"/>
                          </a:solidFill>
                          <a:latin typeface="Lucida Sans Unicode"/>
                          <a:cs typeface="Lucida Sans Unicode"/>
                        </a:rPr>
                        <a:t>confiáveis,</a:t>
                      </a:r>
                      <a:r>
                        <a:rPr dirty="0" sz="700" spc="-20">
                          <a:solidFill>
                            <a:srgbClr val="231F20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00" spc="10">
                          <a:solidFill>
                            <a:srgbClr val="231F20"/>
                          </a:solidFill>
                          <a:latin typeface="Lucida Sans Unicode"/>
                          <a:cs typeface="Lucida Sans Unicode"/>
                        </a:rPr>
                        <a:t>desagregados</a:t>
                      </a:r>
                      <a:r>
                        <a:rPr dirty="0" sz="700" spc="-20">
                          <a:solidFill>
                            <a:srgbClr val="231F20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00" spc="-5">
                          <a:solidFill>
                            <a:srgbClr val="231F20"/>
                          </a:solidFill>
                          <a:latin typeface="Lucida Sans Unicode"/>
                          <a:cs typeface="Lucida Sans Unicode"/>
                        </a:rPr>
                        <a:t>por</a:t>
                      </a:r>
                      <a:r>
                        <a:rPr dirty="0" sz="700" spc="-15">
                          <a:solidFill>
                            <a:srgbClr val="231F20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00" spc="-10">
                          <a:solidFill>
                            <a:srgbClr val="231F20"/>
                          </a:solidFill>
                          <a:latin typeface="Lucida Sans Unicode"/>
                          <a:cs typeface="Lucida Sans Unicode"/>
                        </a:rPr>
                        <a:t>renda,</a:t>
                      </a:r>
                      <a:r>
                        <a:rPr dirty="0" sz="700" spc="-85">
                          <a:solidFill>
                            <a:srgbClr val="231F20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00" spc="-10">
                          <a:solidFill>
                            <a:srgbClr val="231F20"/>
                          </a:solidFill>
                          <a:latin typeface="Lucida Sans Unicode"/>
                          <a:cs typeface="Lucida Sans Unicode"/>
                        </a:rPr>
                        <a:t>gênero,</a:t>
                      </a:r>
                      <a:r>
                        <a:rPr dirty="0" sz="700" spc="-85">
                          <a:solidFill>
                            <a:srgbClr val="231F20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00" spc="-5">
                          <a:solidFill>
                            <a:srgbClr val="231F20"/>
                          </a:solidFill>
                          <a:latin typeface="Lucida Sans Unicode"/>
                          <a:cs typeface="Lucida Sans Unicode"/>
                        </a:rPr>
                        <a:t>idade,</a:t>
                      </a:r>
                      <a:r>
                        <a:rPr dirty="0" sz="700" spc="-85">
                          <a:solidFill>
                            <a:srgbClr val="231F20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00">
                          <a:solidFill>
                            <a:srgbClr val="231F20"/>
                          </a:solidFill>
                          <a:latin typeface="Lucida Sans Unicode"/>
                          <a:cs typeface="Lucida Sans Unicode"/>
                        </a:rPr>
                        <a:t>raça,</a:t>
                      </a:r>
                      <a:r>
                        <a:rPr dirty="0" sz="700" spc="-85">
                          <a:solidFill>
                            <a:srgbClr val="231F20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00" spc="-15">
                          <a:solidFill>
                            <a:srgbClr val="231F20"/>
                          </a:solidFill>
                          <a:latin typeface="Lucida Sans Unicode"/>
                          <a:cs typeface="Lucida Sans Unicode"/>
                        </a:rPr>
                        <a:t>etnia,</a:t>
                      </a:r>
                      <a:r>
                        <a:rPr dirty="0" sz="700" spc="-85">
                          <a:solidFill>
                            <a:srgbClr val="231F20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00" spc="15" i="1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status</a:t>
                      </a:r>
                      <a:r>
                        <a:rPr dirty="0" sz="700" spc="5" i="1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700" spc="20">
                          <a:solidFill>
                            <a:srgbClr val="231F20"/>
                          </a:solidFill>
                          <a:latin typeface="Lucida Sans Unicode"/>
                          <a:cs typeface="Lucida Sans Unicode"/>
                        </a:rPr>
                        <a:t>migratório,</a:t>
                      </a:r>
                      <a:r>
                        <a:rPr dirty="0" sz="700" spc="15">
                          <a:solidFill>
                            <a:srgbClr val="231F20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00" spc="35">
                          <a:solidFill>
                            <a:srgbClr val="231F20"/>
                          </a:solidFill>
                          <a:latin typeface="Lucida Sans Unicode"/>
                          <a:cs typeface="Lucida Sans Unicode"/>
                        </a:rPr>
                        <a:t>deficiência,</a:t>
                      </a:r>
                      <a:r>
                        <a:rPr dirty="0" sz="700" spc="15">
                          <a:solidFill>
                            <a:srgbClr val="231F20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00" spc="35">
                          <a:solidFill>
                            <a:srgbClr val="231F20"/>
                          </a:solidFill>
                          <a:latin typeface="Lucida Sans Unicode"/>
                          <a:cs typeface="Lucida Sans Unicode"/>
                        </a:rPr>
                        <a:t>localização</a:t>
                      </a:r>
                      <a:r>
                        <a:rPr dirty="0" sz="700" spc="15">
                          <a:solidFill>
                            <a:srgbClr val="231F20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00" spc="35">
                          <a:solidFill>
                            <a:srgbClr val="231F20"/>
                          </a:solidFill>
                          <a:latin typeface="Lucida Sans Unicode"/>
                          <a:cs typeface="Lucida Sans Unicode"/>
                        </a:rPr>
                        <a:t>geográfica</a:t>
                      </a:r>
                      <a:r>
                        <a:rPr dirty="0" sz="700" spc="20">
                          <a:solidFill>
                            <a:srgbClr val="231F20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00" spc="55">
                          <a:solidFill>
                            <a:srgbClr val="231F20"/>
                          </a:solidFill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sz="700" spc="20">
                          <a:solidFill>
                            <a:srgbClr val="231F20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00" spc="25">
                          <a:solidFill>
                            <a:srgbClr val="231F20"/>
                          </a:solidFill>
                          <a:latin typeface="Lucida Sans Unicode"/>
                          <a:cs typeface="Lucida Sans Unicode"/>
                        </a:rPr>
                        <a:t>outras</a:t>
                      </a:r>
                      <a:r>
                        <a:rPr dirty="0" sz="700" spc="20">
                          <a:solidFill>
                            <a:srgbClr val="231F20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00" spc="35">
                          <a:solidFill>
                            <a:srgbClr val="231F20"/>
                          </a:solidFill>
                          <a:latin typeface="Lucida Sans Unicode"/>
                          <a:cs typeface="Lucida Sans Unicode"/>
                        </a:rPr>
                        <a:t>características</a:t>
                      </a:r>
                      <a:r>
                        <a:rPr dirty="0" sz="700" spc="20">
                          <a:solidFill>
                            <a:srgbClr val="231F20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00" spc="-5">
                          <a:solidFill>
                            <a:srgbClr val="231F20"/>
                          </a:solidFill>
                          <a:latin typeface="Lucida Sans Unicode"/>
                          <a:cs typeface="Lucida Sans Unicode"/>
                        </a:rPr>
                        <a:t>relevantes</a:t>
                      </a:r>
                      <a:r>
                        <a:rPr dirty="0" sz="700" spc="-50">
                          <a:solidFill>
                            <a:srgbClr val="231F20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00" spc="10">
                          <a:solidFill>
                            <a:srgbClr val="231F20"/>
                          </a:solidFill>
                          <a:latin typeface="Lucida Sans Unicode"/>
                          <a:cs typeface="Lucida Sans Unicode"/>
                        </a:rPr>
                        <a:t>em</a:t>
                      </a:r>
                      <a:r>
                        <a:rPr dirty="0" sz="700" spc="-50">
                          <a:solidFill>
                            <a:srgbClr val="231F20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00" spc="-5">
                          <a:solidFill>
                            <a:srgbClr val="231F20"/>
                          </a:solidFill>
                          <a:latin typeface="Lucida Sans Unicode"/>
                          <a:cs typeface="Lucida Sans Unicode"/>
                        </a:rPr>
                        <a:t>contextos</a:t>
                      </a:r>
                      <a:r>
                        <a:rPr dirty="0" sz="700" spc="-50">
                          <a:solidFill>
                            <a:srgbClr val="231F20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00">
                          <a:solidFill>
                            <a:srgbClr val="231F20"/>
                          </a:solidFill>
                          <a:latin typeface="Lucida Sans Unicode"/>
                          <a:cs typeface="Lucida Sans Unicode"/>
                        </a:rPr>
                        <a:t>nacionais.</a:t>
                      </a:r>
                      <a:endParaRPr sz="7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54610">
                    <a:lnL w="6350">
                      <a:solidFill>
                        <a:srgbClr val="FFFFFF"/>
                      </a:solidFill>
                      <a:prstDash val="solid"/>
                    </a:lnL>
                    <a:lnR w="3175">
                      <a:solidFill>
                        <a:srgbClr val="BFD5DD"/>
                      </a:solidFill>
                      <a:prstDash val="solid"/>
                    </a:lnR>
                    <a:lnT w="3175">
                      <a:solidFill>
                        <a:srgbClr val="BFD5DD"/>
                      </a:solidFill>
                      <a:prstDash val="solid"/>
                    </a:lnT>
                    <a:lnB w="6350">
                      <a:solidFill>
                        <a:srgbClr val="0056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just" marL="43815" marR="36195">
                        <a:lnSpc>
                          <a:spcPct val="100000"/>
                        </a:lnSpc>
                        <a:spcBef>
                          <a:spcPts val="480"/>
                        </a:spcBef>
                      </a:pPr>
                      <a:r>
                        <a:rPr dirty="0" sz="700" spc="-11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17.18.1</a:t>
                      </a:r>
                      <a:r>
                        <a:rPr dirty="0" sz="700" spc="-15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dirty="0" sz="700" spc="-45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–</a:t>
                      </a:r>
                      <a:r>
                        <a:rPr dirty="0" sz="700" spc="-15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dirty="0" sz="700" spc="-65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Indicador</a:t>
                      </a:r>
                      <a:r>
                        <a:rPr dirty="0" sz="700" spc="-15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dirty="0" sz="700" spc="-4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de</a:t>
                      </a:r>
                      <a:r>
                        <a:rPr dirty="0" sz="700" spc="-15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dirty="0" sz="700" spc="-5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capacidade</a:t>
                      </a:r>
                      <a:r>
                        <a:rPr dirty="0" sz="700" spc="-15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dirty="0" sz="700" spc="-6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estatística</a:t>
                      </a:r>
                      <a:r>
                        <a:rPr dirty="0" sz="700" spc="-3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dirty="0" sz="700" spc="-25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para</a:t>
                      </a:r>
                      <a:r>
                        <a:rPr dirty="0" sz="700" spc="-4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dirty="0" sz="700" spc="-2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monitoramento</a:t>
                      </a:r>
                      <a:r>
                        <a:rPr dirty="0" sz="700" spc="-4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dirty="0" sz="700" spc="1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dos</a:t>
                      </a:r>
                      <a:r>
                        <a:rPr dirty="0" sz="700" spc="-4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dirty="0" sz="700" spc="-15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Objetivos</a:t>
                      </a:r>
                      <a:r>
                        <a:rPr dirty="0" sz="700" spc="-4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dirty="0" sz="700" spc="1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do </a:t>
                      </a:r>
                      <a:r>
                        <a:rPr dirty="0" sz="700" spc="-2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Desenvolvimento</a:t>
                      </a:r>
                      <a:r>
                        <a:rPr dirty="0" sz="700" spc="-75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dirty="0" sz="700" spc="-25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Sustentável.</a:t>
                      </a:r>
                      <a:endParaRPr sz="700">
                        <a:latin typeface="Verdana"/>
                        <a:cs typeface="Verdana"/>
                      </a:endParaRPr>
                    </a:p>
                  </a:txBody>
                  <a:tcPr marL="0" marR="0" marB="0" marT="60960">
                    <a:lnL w="3175">
                      <a:solidFill>
                        <a:srgbClr val="BFD5DD"/>
                      </a:solidFill>
                      <a:prstDash val="solid"/>
                    </a:lnL>
                    <a:lnR w="3175">
                      <a:solidFill>
                        <a:srgbClr val="BFD5DD"/>
                      </a:solidFill>
                      <a:prstDash val="solid"/>
                    </a:lnR>
                    <a:lnT w="3175">
                      <a:solidFill>
                        <a:srgbClr val="BFD5DD"/>
                      </a:solidFill>
                      <a:prstDash val="solid"/>
                    </a:lnT>
                    <a:lnB w="3175">
                      <a:solidFill>
                        <a:srgbClr val="BFD5DD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3175">
                      <a:solidFill>
                        <a:srgbClr val="BFD5DD"/>
                      </a:solidFill>
                      <a:prstDash val="solid"/>
                    </a:lnL>
                    <a:lnR w="3175">
                      <a:solidFill>
                        <a:srgbClr val="BFD5DD"/>
                      </a:solidFill>
                      <a:prstDash val="solid"/>
                    </a:lnR>
                    <a:lnT w="3175">
                      <a:solidFill>
                        <a:srgbClr val="BFD5DD"/>
                      </a:solidFill>
                      <a:prstDash val="solid"/>
                    </a:lnT>
                    <a:lnB w="3175">
                      <a:solidFill>
                        <a:srgbClr val="BFD5DD"/>
                      </a:solidFill>
                      <a:prstDash val="solid"/>
                    </a:lnB>
                  </a:tcPr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3175">
                      <a:solidFill>
                        <a:srgbClr val="BFD5DD"/>
                      </a:solidFill>
                      <a:prstDash val="solid"/>
                    </a:lnL>
                    <a:lnR w="6350">
                      <a:solidFill>
                        <a:srgbClr val="005678"/>
                      </a:solidFill>
                      <a:prstDash val="solid"/>
                    </a:lnR>
                    <a:lnT w="3175">
                      <a:solidFill>
                        <a:srgbClr val="BFD5DD"/>
                      </a:solidFill>
                      <a:prstDash val="solid"/>
                    </a:lnT>
                    <a:lnB w="6350">
                      <a:solidFill>
                        <a:srgbClr val="005678"/>
                      </a:solidFill>
                      <a:prstDash val="solid"/>
                    </a:lnB>
                  </a:tcPr>
                </a:tc>
              </a:tr>
              <a:tr h="472440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54610">
                    <a:lnL w="6350">
                      <a:solidFill>
                        <a:srgbClr val="FFFFFF"/>
                      </a:solidFill>
                      <a:prstDash val="solid"/>
                    </a:lnL>
                    <a:lnR w="3175">
                      <a:solidFill>
                        <a:srgbClr val="BFD5DD"/>
                      </a:solidFill>
                      <a:prstDash val="solid"/>
                    </a:lnR>
                    <a:lnT w="3175">
                      <a:solidFill>
                        <a:srgbClr val="BFD5DD"/>
                      </a:solidFill>
                      <a:prstDash val="solid"/>
                    </a:lnT>
                    <a:lnB w="6350">
                      <a:solidFill>
                        <a:srgbClr val="0056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just" marL="43815" marR="35560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dirty="0" sz="700" spc="-85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17.18.2</a:t>
                      </a:r>
                      <a:r>
                        <a:rPr dirty="0" sz="700" spc="-125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dirty="0" sz="700" spc="-25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–</a:t>
                      </a:r>
                      <a:r>
                        <a:rPr dirty="0" sz="700" spc="-125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dirty="0" sz="700" spc="-4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Número</a:t>
                      </a:r>
                      <a:r>
                        <a:rPr dirty="0" sz="700" spc="-125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dirty="0" sz="700" spc="-15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de</a:t>
                      </a:r>
                      <a:r>
                        <a:rPr dirty="0" sz="700" spc="-125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dirty="0" sz="700" spc="-3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países</a:t>
                      </a:r>
                      <a:r>
                        <a:rPr dirty="0" sz="700" spc="-125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dirty="0" sz="700" spc="-25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que</a:t>
                      </a:r>
                      <a:r>
                        <a:rPr dirty="0" sz="700" spc="-125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dirty="0" sz="700" spc="-3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possuem</a:t>
                      </a:r>
                      <a:r>
                        <a:rPr dirty="0" sz="700" spc="-25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dirty="0" sz="700" spc="3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legislação</a:t>
                      </a:r>
                      <a:r>
                        <a:rPr dirty="0" sz="70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dirty="0" sz="700" spc="15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estatística</a:t>
                      </a:r>
                      <a:r>
                        <a:rPr dirty="0" sz="70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dirty="0" sz="700" spc="3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nacional</a:t>
                      </a:r>
                      <a:r>
                        <a:rPr dirty="0" sz="70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dirty="0" sz="700" spc="35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que</a:t>
                      </a:r>
                      <a:r>
                        <a:rPr dirty="0" sz="700" spc="25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dirty="0" sz="700" spc="-1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cumpre</a:t>
                      </a:r>
                      <a:r>
                        <a:rPr dirty="0" sz="700" spc="-10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dirty="0" sz="70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os</a:t>
                      </a:r>
                      <a:r>
                        <a:rPr dirty="0" sz="700" spc="-10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dirty="0" sz="700" spc="-1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princípios</a:t>
                      </a:r>
                      <a:r>
                        <a:rPr dirty="0" sz="700" spc="-10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dirty="0" sz="700" spc="-2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fundamentais</a:t>
                      </a:r>
                      <a:r>
                        <a:rPr dirty="0" sz="700" spc="-10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dirty="0" sz="700" spc="-25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da</a:t>
                      </a:r>
                      <a:r>
                        <a:rPr dirty="0" sz="700" spc="-25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s</a:t>
                      </a:r>
                      <a:r>
                        <a:rPr dirty="0" sz="700" spc="-5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dirty="0" sz="700" spc="-2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estatísticas</a:t>
                      </a:r>
                      <a:r>
                        <a:rPr dirty="0" sz="700" spc="-75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dirty="0" sz="700" spc="-15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oficiais.</a:t>
                      </a:r>
                      <a:endParaRPr sz="700">
                        <a:latin typeface="Verdana"/>
                        <a:cs typeface="Verdana"/>
                      </a:endParaRPr>
                    </a:p>
                  </a:txBody>
                  <a:tcPr marL="0" marR="0" marB="0" marT="22225">
                    <a:lnL w="3175">
                      <a:solidFill>
                        <a:srgbClr val="BFD5DD"/>
                      </a:solidFill>
                      <a:prstDash val="solid"/>
                    </a:lnL>
                    <a:lnR w="3175">
                      <a:solidFill>
                        <a:srgbClr val="BFD5DD"/>
                      </a:solidFill>
                      <a:prstDash val="solid"/>
                    </a:lnR>
                    <a:lnT w="3175">
                      <a:solidFill>
                        <a:srgbClr val="BFD5DD"/>
                      </a:solidFill>
                      <a:prstDash val="solid"/>
                    </a:lnT>
                    <a:lnB w="3175">
                      <a:solidFill>
                        <a:srgbClr val="BFD5DD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3175">
                      <a:solidFill>
                        <a:srgbClr val="BFD5DD"/>
                      </a:solidFill>
                      <a:prstDash val="solid"/>
                    </a:lnL>
                    <a:lnR w="3175">
                      <a:solidFill>
                        <a:srgbClr val="BFD5DD"/>
                      </a:solidFill>
                      <a:prstDash val="solid"/>
                    </a:lnR>
                    <a:lnT w="3175">
                      <a:solidFill>
                        <a:srgbClr val="BFD5DD"/>
                      </a:solidFill>
                      <a:prstDash val="solid"/>
                    </a:lnT>
                    <a:lnB w="3175">
                      <a:solidFill>
                        <a:srgbClr val="BFD5DD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3175">
                      <a:solidFill>
                        <a:srgbClr val="BFD5DD"/>
                      </a:solidFill>
                      <a:prstDash val="solid"/>
                    </a:lnL>
                    <a:lnR w="6350">
                      <a:solidFill>
                        <a:srgbClr val="005678"/>
                      </a:solidFill>
                      <a:prstDash val="solid"/>
                    </a:lnR>
                    <a:lnT w="3175">
                      <a:solidFill>
                        <a:srgbClr val="BFD5DD"/>
                      </a:solidFill>
                      <a:prstDash val="solid"/>
                    </a:lnT>
                    <a:lnB w="6350">
                      <a:solidFill>
                        <a:srgbClr val="005678"/>
                      </a:solidFill>
                      <a:prstDash val="solid"/>
                    </a:lnB>
                  </a:tcPr>
                </a:tc>
              </a:tr>
              <a:tr h="472440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54610">
                    <a:lnL w="6350">
                      <a:solidFill>
                        <a:srgbClr val="FFFFFF"/>
                      </a:solidFill>
                      <a:prstDash val="solid"/>
                    </a:lnL>
                    <a:lnR w="3175">
                      <a:solidFill>
                        <a:srgbClr val="BFD5DD"/>
                      </a:solidFill>
                      <a:prstDash val="solid"/>
                    </a:lnR>
                    <a:lnT w="3175">
                      <a:solidFill>
                        <a:srgbClr val="BFD5DD"/>
                      </a:solidFill>
                      <a:prstDash val="solid"/>
                    </a:lnT>
                    <a:lnB w="6350">
                      <a:solidFill>
                        <a:srgbClr val="0056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just" marL="43815" marR="35560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dirty="0" sz="700" spc="-5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17.18.3</a:t>
                      </a:r>
                      <a:r>
                        <a:rPr dirty="0" sz="700" spc="-25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dirty="0" sz="700" spc="5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–</a:t>
                      </a:r>
                      <a:r>
                        <a:rPr dirty="0" sz="700" spc="-25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dirty="0" sz="700" spc="5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Número</a:t>
                      </a:r>
                      <a:r>
                        <a:rPr dirty="0" sz="700" spc="-25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dirty="0" sz="700" spc="2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de</a:t>
                      </a:r>
                      <a:r>
                        <a:rPr dirty="0" sz="700" spc="-25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dirty="0" sz="700" spc="1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países</a:t>
                      </a:r>
                      <a:r>
                        <a:rPr dirty="0" sz="700" spc="-25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dirty="0" sz="700" spc="2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com</a:t>
                      </a:r>
                      <a:r>
                        <a:rPr dirty="0" sz="700" spc="-25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dirty="0" sz="700" spc="-1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um </a:t>
                      </a:r>
                      <a:r>
                        <a:rPr dirty="0" sz="700" spc="5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plano</a:t>
                      </a:r>
                      <a:r>
                        <a:rPr dirty="0" sz="700" spc="-3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dirty="0" sz="700" spc="-5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estatístico</a:t>
                      </a:r>
                      <a:r>
                        <a:rPr dirty="0" sz="700" spc="-3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dirty="0" sz="700" spc="5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nacional</a:t>
                      </a:r>
                      <a:r>
                        <a:rPr dirty="0" sz="700" spc="-3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dirty="0" sz="700" spc="-1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totalmente</a:t>
                      </a:r>
                      <a:r>
                        <a:rPr dirty="0" sz="700" spc="15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dirty="0" sz="700" spc="-2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financiado</a:t>
                      </a:r>
                      <a:r>
                        <a:rPr dirty="0" sz="700" spc="-105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dirty="0" sz="700" spc="5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e</a:t>
                      </a:r>
                      <a:r>
                        <a:rPr dirty="0" sz="700" spc="-105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dirty="0" sz="700" spc="-25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em</a:t>
                      </a:r>
                      <a:r>
                        <a:rPr dirty="0" sz="700" spc="-105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dirty="0" sz="700" spc="-1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execução,</a:t>
                      </a:r>
                      <a:r>
                        <a:rPr dirty="0" sz="700" spc="-105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dirty="0" sz="700" spc="-2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por</a:t>
                      </a:r>
                      <a:r>
                        <a:rPr dirty="0" sz="700" spc="-105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dirty="0" sz="700" spc="-3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fonte</a:t>
                      </a:r>
                      <a:r>
                        <a:rPr dirty="0" sz="700" spc="-105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dirty="0" sz="70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de</a:t>
                      </a:r>
                      <a:r>
                        <a:rPr dirty="0" sz="700" spc="5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dirty="0" sz="700" spc="-20">
                          <a:solidFill>
                            <a:srgbClr val="231F20"/>
                          </a:solidFill>
                          <a:latin typeface="Verdana"/>
                          <a:cs typeface="Verdana"/>
                        </a:rPr>
                        <a:t>financiamento.</a:t>
                      </a:r>
                      <a:endParaRPr sz="700">
                        <a:latin typeface="Verdana"/>
                        <a:cs typeface="Verdana"/>
                      </a:endParaRPr>
                    </a:p>
                  </a:txBody>
                  <a:tcPr marL="0" marR="0" marB="0" marT="22225">
                    <a:lnL w="3175">
                      <a:solidFill>
                        <a:srgbClr val="BFD5DD"/>
                      </a:solidFill>
                      <a:prstDash val="solid"/>
                    </a:lnL>
                    <a:lnR w="3175">
                      <a:solidFill>
                        <a:srgbClr val="BFD5DD"/>
                      </a:solidFill>
                      <a:prstDash val="solid"/>
                    </a:lnR>
                    <a:lnT w="3175">
                      <a:solidFill>
                        <a:srgbClr val="BFD5DD"/>
                      </a:solidFill>
                      <a:prstDash val="solid"/>
                    </a:lnT>
                    <a:lnB w="6350">
                      <a:solidFill>
                        <a:srgbClr val="0056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3175">
                      <a:solidFill>
                        <a:srgbClr val="BFD5DD"/>
                      </a:solidFill>
                      <a:prstDash val="solid"/>
                    </a:lnL>
                    <a:lnR w="3175">
                      <a:solidFill>
                        <a:srgbClr val="BFD5DD"/>
                      </a:solidFill>
                      <a:prstDash val="solid"/>
                    </a:lnR>
                    <a:lnT w="3175">
                      <a:solidFill>
                        <a:srgbClr val="BFD5DD"/>
                      </a:solidFill>
                      <a:prstDash val="solid"/>
                    </a:lnT>
                    <a:lnB w="6350">
                      <a:solidFill>
                        <a:srgbClr val="005678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3175">
                      <a:solidFill>
                        <a:srgbClr val="BFD5DD"/>
                      </a:solidFill>
                      <a:prstDash val="solid"/>
                    </a:lnL>
                    <a:lnR w="6350">
                      <a:solidFill>
                        <a:srgbClr val="005678"/>
                      </a:solidFill>
                      <a:prstDash val="solid"/>
                    </a:lnR>
                    <a:lnT w="3175">
                      <a:solidFill>
                        <a:srgbClr val="BFD5DD"/>
                      </a:solidFill>
                      <a:prstDash val="solid"/>
                    </a:lnT>
                    <a:lnB w="6350">
                      <a:solidFill>
                        <a:srgbClr val="005678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pic>
        <p:nvPicPr>
          <p:cNvPr id="6" name="object 6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15481" y="1557469"/>
            <a:ext cx="105272" cy="99524"/>
          </a:xfrm>
          <a:prstGeom prst="rect">
            <a:avLst/>
          </a:prstGeom>
        </p:spPr>
      </p:pic>
      <p:pic>
        <p:nvPicPr>
          <p:cNvPr id="7" name="object 7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4338256" y="1557469"/>
            <a:ext cx="105271" cy="99524"/>
          </a:xfrm>
          <a:prstGeom prst="rect">
            <a:avLst/>
          </a:prstGeom>
        </p:spPr>
      </p:pic>
      <p:pic>
        <p:nvPicPr>
          <p:cNvPr id="8" name="object 8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3715481" y="2402709"/>
            <a:ext cx="105272" cy="99526"/>
          </a:xfrm>
          <a:prstGeom prst="rect">
            <a:avLst/>
          </a:prstGeom>
        </p:spPr>
      </p:pic>
      <p:pic>
        <p:nvPicPr>
          <p:cNvPr id="9" name="object 9" descr="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4338256" y="2402709"/>
            <a:ext cx="105271" cy="99526"/>
          </a:xfrm>
          <a:prstGeom prst="rect">
            <a:avLst/>
          </a:prstGeom>
        </p:spPr>
      </p:pic>
      <p:pic>
        <p:nvPicPr>
          <p:cNvPr id="10" name="object 10" descr="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3709022" y="2869280"/>
            <a:ext cx="118187" cy="111757"/>
          </a:xfrm>
          <a:prstGeom prst="rect">
            <a:avLst/>
          </a:prstGeom>
        </p:spPr>
      </p:pic>
      <p:pic>
        <p:nvPicPr>
          <p:cNvPr id="11" name="object 11" descr="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4331797" y="2869280"/>
            <a:ext cx="118187" cy="111757"/>
          </a:xfrm>
          <a:prstGeom prst="rect">
            <a:avLst/>
          </a:prstGeom>
        </p:spPr>
      </p:pic>
      <p:pic>
        <p:nvPicPr>
          <p:cNvPr id="12" name="object 12" descr="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3709022" y="3448411"/>
            <a:ext cx="118187" cy="111757"/>
          </a:xfrm>
          <a:prstGeom prst="rect">
            <a:avLst/>
          </a:prstGeom>
        </p:spPr>
      </p:pic>
      <p:pic>
        <p:nvPicPr>
          <p:cNvPr id="13" name="object 13" descr="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4331797" y="3448411"/>
            <a:ext cx="118187" cy="111757"/>
          </a:xfrm>
          <a:prstGeom prst="rect">
            <a:avLst/>
          </a:prstGeom>
        </p:spPr>
      </p:pic>
      <p:pic>
        <p:nvPicPr>
          <p:cNvPr id="14" name="object 14" descr="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3709022" y="4293652"/>
            <a:ext cx="118187" cy="111757"/>
          </a:xfrm>
          <a:prstGeom prst="rect">
            <a:avLst/>
          </a:prstGeom>
        </p:spPr>
      </p:pic>
      <p:pic>
        <p:nvPicPr>
          <p:cNvPr id="15" name="object 15" descr="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4331797" y="4293652"/>
            <a:ext cx="118187" cy="111757"/>
          </a:xfrm>
          <a:prstGeom prst="rect">
            <a:avLst/>
          </a:prstGeom>
        </p:spPr>
      </p:pic>
      <p:pic>
        <p:nvPicPr>
          <p:cNvPr id="16" name="object 16" descr=""/>
          <p:cNvPicPr/>
          <p:nvPr/>
        </p:nvPicPr>
        <p:blipFill>
          <a:blip r:embed="rId10" cstate="print"/>
          <a:stretch>
            <a:fillRect/>
          </a:stretch>
        </p:blipFill>
        <p:spPr>
          <a:xfrm>
            <a:off x="3715481" y="5091789"/>
            <a:ext cx="105272" cy="99524"/>
          </a:xfrm>
          <a:prstGeom prst="rect">
            <a:avLst/>
          </a:prstGeom>
        </p:spPr>
      </p:pic>
      <p:pic>
        <p:nvPicPr>
          <p:cNvPr id="17" name="object 17" descr=""/>
          <p:cNvPicPr/>
          <p:nvPr/>
        </p:nvPicPr>
        <p:blipFill>
          <a:blip r:embed="rId11" cstate="print"/>
          <a:stretch>
            <a:fillRect/>
          </a:stretch>
        </p:blipFill>
        <p:spPr>
          <a:xfrm>
            <a:off x="4338256" y="5091789"/>
            <a:ext cx="105271" cy="99524"/>
          </a:xfrm>
          <a:prstGeom prst="rect">
            <a:avLst/>
          </a:prstGeom>
        </p:spPr>
      </p:pic>
      <p:pic>
        <p:nvPicPr>
          <p:cNvPr id="18" name="object 18" descr=""/>
          <p:cNvPicPr/>
          <p:nvPr/>
        </p:nvPicPr>
        <p:blipFill>
          <a:blip r:embed="rId12" cstate="print"/>
          <a:stretch>
            <a:fillRect/>
          </a:stretch>
        </p:blipFill>
        <p:spPr>
          <a:xfrm>
            <a:off x="3709022" y="5596995"/>
            <a:ext cx="118187" cy="111758"/>
          </a:xfrm>
          <a:prstGeom prst="rect">
            <a:avLst/>
          </a:prstGeom>
        </p:spPr>
      </p:pic>
      <p:pic>
        <p:nvPicPr>
          <p:cNvPr id="19" name="object 19" descr="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4331797" y="6069683"/>
            <a:ext cx="118187" cy="111757"/>
          </a:xfrm>
          <a:prstGeom prst="rect">
            <a:avLst/>
          </a:prstGeom>
        </p:spPr>
      </p:pic>
      <p:pic>
        <p:nvPicPr>
          <p:cNvPr id="20" name="object 20" descr=""/>
          <p:cNvPicPr/>
          <p:nvPr/>
        </p:nvPicPr>
        <p:blipFill>
          <a:blip r:embed="rId12" cstate="print"/>
          <a:stretch>
            <a:fillRect/>
          </a:stretch>
        </p:blipFill>
        <p:spPr>
          <a:xfrm>
            <a:off x="3709022" y="6055096"/>
            <a:ext cx="118187" cy="111757"/>
          </a:xfrm>
          <a:prstGeom prst="rect">
            <a:avLst/>
          </a:prstGeom>
        </p:spPr>
      </p:pic>
      <p:pic>
        <p:nvPicPr>
          <p:cNvPr id="21" name="object 21" descr=""/>
          <p:cNvPicPr/>
          <p:nvPr/>
        </p:nvPicPr>
        <p:blipFill>
          <a:blip r:embed="rId13" cstate="print"/>
          <a:stretch>
            <a:fillRect/>
          </a:stretch>
        </p:blipFill>
        <p:spPr>
          <a:xfrm>
            <a:off x="3709022" y="6527785"/>
            <a:ext cx="118187" cy="111757"/>
          </a:xfrm>
          <a:prstGeom prst="rect">
            <a:avLst/>
          </a:prstGeom>
        </p:spPr>
      </p:pic>
      <p:sp>
        <p:nvSpPr>
          <p:cNvPr id="22" name="object 22" descr=""/>
          <p:cNvSpPr/>
          <p:nvPr/>
        </p:nvSpPr>
        <p:spPr>
          <a:xfrm>
            <a:off x="33888" y="336883"/>
            <a:ext cx="347345" cy="5080"/>
          </a:xfrm>
          <a:custGeom>
            <a:avLst/>
            <a:gdLst/>
            <a:ahLst/>
            <a:cxnLst/>
            <a:rect l="l" t="t" r="r" b="b"/>
            <a:pathLst>
              <a:path w="347345" h="5079">
                <a:moveTo>
                  <a:pt x="3768" y="0"/>
                </a:moveTo>
                <a:lnTo>
                  <a:pt x="0" y="0"/>
                </a:lnTo>
                <a:lnTo>
                  <a:pt x="480" y="874"/>
                </a:lnTo>
                <a:lnTo>
                  <a:pt x="3982" y="460"/>
                </a:lnTo>
                <a:lnTo>
                  <a:pt x="3768" y="0"/>
                </a:lnTo>
                <a:close/>
              </a:path>
              <a:path w="347345" h="5079">
                <a:moveTo>
                  <a:pt x="257886" y="1977"/>
                </a:moveTo>
                <a:lnTo>
                  <a:pt x="257157" y="3909"/>
                </a:lnTo>
                <a:lnTo>
                  <a:pt x="258689" y="4865"/>
                </a:lnTo>
                <a:lnTo>
                  <a:pt x="261534" y="5002"/>
                </a:lnTo>
                <a:lnTo>
                  <a:pt x="267152" y="5002"/>
                </a:lnTo>
                <a:lnTo>
                  <a:pt x="271238" y="3495"/>
                </a:lnTo>
                <a:lnTo>
                  <a:pt x="271238" y="2942"/>
                </a:lnTo>
                <a:lnTo>
                  <a:pt x="260732" y="2942"/>
                </a:lnTo>
                <a:lnTo>
                  <a:pt x="259783" y="2598"/>
                </a:lnTo>
                <a:lnTo>
                  <a:pt x="257886" y="1977"/>
                </a:lnTo>
                <a:close/>
              </a:path>
              <a:path w="347345" h="5079">
                <a:moveTo>
                  <a:pt x="271238" y="0"/>
                </a:moveTo>
                <a:lnTo>
                  <a:pt x="267298" y="0"/>
                </a:lnTo>
                <a:lnTo>
                  <a:pt x="267298" y="2391"/>
                </a:lnTo>
                <a:lnTo>
                  <a:pt x="265036" y="2942"/>
                </a:lnTo>
                <a:lnTo>
                  <a:pt x="271238" y="2942"/>
                </a:lnTo>
                <a:lnTo>
                  <a:pt x="271238" y="0"/>
                </a:lnTo>
                <a:close/>
              </a:path>
              <a:path w="347345" h="5079">
                <a:moveTo>
                  <a:pt x="347233" y="0"/>
                </a:moveTo>
                <a:lnTo>
                  <a:pt x="343465" y="0"/>
                </a:lnTo>
                <a:lnTo>
                  <a:pt x="343251" y="460"/>
                </a:lnTo>
                <a:lnTo>
                  <a:pt x="346753" y="874"/>
                </a:lnTo>
                <a:lnTo>
                  <a:pt x="347233" y="0"/>
                </a:lnTo>
                <a:close/>
              </a:path>
            </a:pathLst>
          </a:custGeom>
          <a:solidFill>
            <a:srgbClr val="231F20"/>
          </a:solidFill>
        </p:spPr>
        <p:txBody>
          <a:bodyPr wrap="square" lIns="0" tIns="0" rIns="0" bIns="0" rtlCol="0"/>
          <a:lstStyle/>
          <a:p/>
        </p:txBody>
      </p:sp>
      <p:graphicFrame>
        <p:nvGraphicFramePr>
          <p:cNvPr id="23" name="object 23" descr=""/>
          <p:cNvGraphicFramePr>
            <a:graphicFrameLocks noGrp="1"/>
          </p:cNvGraphicFramePr>
          <p:nvPr/>
        </p:nvGraphicFramePr>
        <p:xfrm>
          <a:off x="4927389" y="336550"/>
          <a:ext cx="4070985" cy="222122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489075"/>
                <a:gridCol w="1480820"/>
                <a:gridCol w="452119"/>
                <a:gridCol w="567054"/>
              </a:tblGrid>
              <a:tr h="329565">
                <a:tc gridSpan="4">
                  <a:txBody>
                    <a:bodyPr/>
                    <a:lstStyle/>
                    <a:p>
                      <a:pPr marL="1084580" marR="762635" indent="-269875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900" spc="-145">
                          <a:solidFill>
                            <a:srgbClr val="005678"/>
                          </a:solidFill>
                          <a:latin typeface="Trebuchet MS"/>
                          <a:cs typeface="Trebuchet MS"/>
                        </a:rPr>
                        <a:t>Objetivo</a:t>
                      </a:r>
                      <a:r>
                        <a:rPr dirty="0" sz="900" spc="-85">
                          <a:solidFill>
                            <a:srgbClr val="005678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900" spc="-145">
                          <a:solidFill>
                            <a:srgbClr val="005678"/>
                          </a:solidFill>
                          <a:latin typeface="Trebuchet MS"/>
                          <a:cs typeface="Trebuchet MS"/>
                        </a:rPr>
                        <a:t>17</a:t>
                      </a:r>
                      <a:r>
                        <a:rPr dirty="0" sz="900" spc="-85">
                          <a:solidFill>
                            <a:srgbClr val="005678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900" spc="50">
                          <a:solidFill>
                            <a:srgbClr val="005678"/>
                          </a:solidFill>
                          <a:latin typeface="Trebuchet MS"/>
                          <a:cs typeface="Trebuchet MS"/>
                        </a:rPr>
                        <a:t>–</a:t>
                      </a:r>
                      <a:r>
                        <a:rPr dirty="0" sz="900" spc="-85">
                          <a:solidFill>
                            <a:srgbClr val="005678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900" spc="-135">
                          <a:solidFill>
                            <a:srgbClr val="005678"/>
                          </a:solidFill>
                          <a:latin typeface="Trebuchet MS"/>
                          <a:cs typeface="Trebuchet MS"/>
                        </a:rPr>
                        <a:t>Fortalecer</a:t>
                      </a:r>
                      <a:r>
                        <a:rPr dirty="0" sz="900" spc="-80">
                          <a:solidFill>
                            <a:srgbClr val="005678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900" spc="-90">
                          <a:solidFill>
                            <a:srgbClr val="005678"/>
                          </a:solidFill>
                          <a:latin typeface="Trebuchet MS"/>
                          <a:cs typeface="Trebuchet MS"/>
                        </a:rPr>
                        <a:t>os</a:t>
                      </a:r>
                      <a:r>
                        <a:rPr dirty="0" sz="900" spc="-85">
                          <a:solidFill>
                            <a:srgbClr val="005678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900" spc="-130">
                          <a:solidFill>
                            <a:srgbClr val="005678"/>
                          </a:solidFill>
                          <a:latin typeface="Trebuchet MS"/>
                          <a:cs typeface="Trebuchet MS"/>
                        </a:rPr>
                        <a:t>meios</a:t>
                      </a:r>
                      <a:r>
                        <a:rPr dirty="0" sz="900" spc="-85">
                          <a:solidFill>
                            <a:srgbClr val="005678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900" spc="-135">
                          <a:solidFill>
                            <a:srgbClr val="005678"/>
                          </a:solidFill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900" spc="-85">
                          <a:solidFill>
                            <a:srgbClr val="005678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900" spc="-145">
                          <a:solidFill>
                            <a:srgbClr val="005678"/>
                          </a:solidFill>
                          <a:latin typeface="Trebuchet MS"/>
                          <a:cs typeface="Trebuchet MS"/>
                        </a:rPr>
                        <a:t>implementação</a:t>
                      </a:r>
                      <a:r>
                        <a:rPr dirty="0" sz="900" spc="-80">
                          <a:solidFill>
                            <a:srgbClr val="005678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900" spc="-140">
                          <a:solidFill>
                            <a:srgbClr val="005678"/>
                          </a:solidFill>
                          <a:latin typeface="Trebuchet MS"/>
                          <a:cs typeface="Trebuchet MS"/>
                        </a:rPr>
                        <a:t>e</a:t>
                      </a:r>
                      <a:r>
                        <a:rPr dirty="0" sz="900" spc="-85">
                          <a:solidFill>
                            <a:srgbClr val="005678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900" spc="-140">
                          <a:solidFill>
                            <a:srgbClr val="005678"/>
                          </a:solidFill>
                          <a:latin typeface="Trebuchet MS"/>
                          <a:cs typeface="Trebuchet MS"/>
                        </a:rPr>
                        <a:t>revitalizar</a:t>
                      </a:r>
                      <a:r>
                        <a:rPr dirty="0" sz="900" spc="-85">
                          <a:solidFill>
                            <a:srgbClr val="005678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900" spc="-90">
                          <a:solidFill>
                            <a:srgbClr val="005678"/>
                          </a:solidFill>
                          <a:latin typeface="Trebuchet MS"/>
                          <a:cs typeface="Trebuchet MS"/>
                        </a:rPr>
                        <a:t>a</a:t>
                      </a:r>
                      <a:r>
                        <a:rPr dirty="0" sz="900" spc="500">
                          <a:solidFill>
                            <a:srgbClr val="005678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900" spc="-135">
                          <a:solidFill>
                            <a:srgbClr val="005678"/>
                          </a:solidFill>
                          <a:latin typeface="Trebuchet MS"/>
                          <a:cs typeface="Trebuchet MS"/>
                        </a:rPr>
                        <a:t>parceria</a:t>
                      </a:r>
                      <a:r>
                        <a:rPr dirty="0" sz="900" spc="-70">
                          <a:solidFill>
                            <a:srgbClr val="005678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900" spc="-120">
                          <a:solidFill>
                            <a:srgbClr val="005678"/>
                          </a:solidFill>
                          <a:latin typeface="Trebuchet MS"/>
                          <a:cs typeface="Trebuchet MS"/>
                        </a:rPr>
                        <a:t>global</a:t>
                      </a:r>
                      <a:r>
                        <a:rPr dirty="0" sz="900" spc="-65">
                          <a:solidFill>
                            <a:srgbClr val="005678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900" spc="-140">
                          <a:solidFill>
                            <a:srgbClr val="005678"/>
                          </a:solidFill>
                          <a:latin typeface="Trebuchet MS"/>
                          <a:cs typeface="Trebuchet MS"/>
                        </a:rPr>
                        <a:t>para</a:t>
                      </a:r>
                      <a:r>
                        <a:rPr dirty="0" sz="900" spc="-70">
                          <a:solidFill>
                            <a:srgbClr val="005678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900" spc="-130">
                          <a:solidFill>
                            <a:srgbClr val="005678"/>
                          </a:solidFill>
                          <a:latin typeface="Trebuchet MS"/>
                          <a:cs typeface="Trebuchet MS"/>
                        </a:rPr>
                        <a:t>o</a:t>
                      </a:r>
                      <a:r>
                        <a:rPr dirty="0" sz="900" spc="-65">
                          <a:solidFill>
                            <a:srgbClr val="005678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900" spc="-140">
                          <a:solidFill>
                            <a:srgbClr val="005678"/>
                          </a:solidFill>
                          <a:latin typeface="Trebuchet MS"/>
                          <a:cs typeface="Trebuchet MS"/>
                        </a:rPr>
                        <a:t>desenvolvimento</a:t>
                      </a:r>
                      <a:r>
                        <a:rPr dirty="0" sz="900" spc="-70">
                          <a:solidFill>
                            <a:srgbClr val="005678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900" spc="-30">
                          <a:solidFill>
                            <a:srgbClr val="005678"/>
                          </a:solidFill>
                          <a:latin typeface="Trebuchet MS"/>
                          <a:cs typeface="Trebuchet MS"/>
                        </a:rPr>
                        <a:t>sustentável</a:t>
                      </a:r>
                      <a:endParaRPr sz="9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6350">
                      <a:solidFill>
                        <a:srgbClr val="005678"/>
                      </a:solidFill>
                      <a:prstDash val="solid"/>
                    </a:lnL>
                    <a:lnB w="6350">
                      <a:solidFill>
                        <a:srgbClr val="005678"/>
                      </a:solidFill>
                      <a:prstDash val="solid"/>
                    </a:lnB>
                    <a:solidFill>
                      <a:srgbClr val="99BBC9"/>
                    </a:solidFil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47053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900" spc="-20">
                          <a:solidFill>
                            <a:srgbClr val="005678"/>
                          </a:solidFill>
                          <a:latin typeface="Trebuchet MS"/>
                          <a:cs typeface="Trebuchet MS"/>
                        </a:rPr>
                        <a:t>Meta</a:t>
                      </a:r>
                      <a:endParaRPr sz="900">
                        <a:latin typeface="Trebuchet MS"/>
                        <a:cs typeface="Trebuchet MS"/>
                      </a:endParaRPr>
                    </a:p>
                  </a:txBody>
                  <a:tcPr marL="0" marR="0" marB="0" marT="34290">
                    <a:lnL w="6350">
                      <a:solidFill>
                        <a:srgbClr val="005678"/>
                      </a:solidFill>
                      <a:prstDash val="solid"/>
                    </a:lnL>
                    <a:lnR w="6350">
                      <a:solidFill>
                        <a:srgbClr val="005678"/>
                      </a:solidFill>
                      <a:prstDash val="solid"/>
                    </a:lnR>
                    <a:lnT w="6350">
                      <a:solidFill>
                        <a:srgbClr val="005678"/>
                      </a:solidFill>
                      <a:prstDash val="solid"/>
                    </a:lnT>
                    <a:lnB w="6350">
                      <a:solidFill>
                        <a:srgbClr val="005678"/>
                      </a:solidFill>
                      <a:prstDash val="solid"/>
                    </a:lnB>
                    <a:solidFill>
                      <a:srgbClr val="99BBC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900" spc="-10">
                          <a:solidFill>
                            <a:srgbClr val="005678"/>
                          </a:solidFill>
                          <a:latin typeface="Trebuchet MS"/>
                          <a:cs typeface="Trebuchet MS"/>
                        </a:rPr>
                        <a:t>Indicador</a:t>
                      </a:r>
                      <a:endParaRPr sz="900">
                        <a:latin typeface="Trebuchet MS"/>
                        <a:cs typeface="Trebuchet MS"/>
                      </a:endParaRPr>
                    </a:p>
                  </a:txBody>
                  <a:tcPr marL="0" marR="0" marB="0" marT="34290">
                    <a:lnL w="6350">
                      <a:solidFill>
                        <a:srgbClr val="005678"/>
                      </a:solidFill>
                      <a:prstDash val="solid"/>
                    </a:lnL>
                    <a:lnR w="6350">
                      <a:solidFill>
                        <a:srgbClr val="005678"/>
                      </a:solidFill>
                      <a:prstDash val="solid"/>
                    </a:lnR>
                    <a:lnT w="6350">
                      <a:solidFill>
                        <a:srgbClr val="005678"/>
                      </a:solidFill>
                      <a:prstDash val="solid"/>
                    </a:lnT>
                    <a:lnB w="6350">
                      <a:solidFill>
                        <a:srgbClr val="005678"/>
                      </a:solidFill>
                      <a:prstDash val="solid"/>
                    </a:lnB>
                    <a:solidFill>
                      <a:srgbClr val="99BBC9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37465" marR="32384" indent="1905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dirty="0" sz="900" spc="-85">
                          <a:solidFill>
                            <a:srgbClr val="005678"/>
                          </a:solidFill>
                          <a:latin typeface="Trebuchet MS"/>
                          <a:cs typeface="Trebuchet MS"/>
                        </a:rPr>
                        <a:t>Evolução</a:t>
                      </a:r>
                      <a:r>
                        <a:rPr dirty="0" sz="900" spc="-25">
                          <a:solidFill>
                            <a:srgbClr val="005678"/>
                          </a:solidFill>
                          <a:latin typeface="Trebuchet MS"/>
                          <a:cs typeface="Trebuchet MS"/>
                        </a:rPr>
                        <a:t> dos </a:t>
                      </a:r>
                      <a:r>
                        <a:rPr dirty="0" sz="900" spc="-165">
                          <a:solidFill>
                            <a:srgbClr val="005678"/>
                          </a:solidFill>
                          <a:latin typeface="Trebuchet MS"/>
                          <a:cs typeface="Trebuchet MS"/>
                        </a:rPr>
                        <a:t>indicadores</a:t>
                      </a:r>
                      <a:endParaRPr sz="900">
                        <a:latin typeface="Trebuchet MS"/>
                        <a:cs typeface="Trebuchet MS"/>
                      </a:endParaRPr>
                    </a:p>
                  </a:txBody>
                  <a:tcPr marL="0" marR="0" marB="0" marT="28575">
                    <a:lnL w="6350">
                      <a:solidFill>
                        <a:srgbClr val="005678"/>
                      </a:solidFill>
                      <a:prstDash val="solid"/>
                    </a:lnL>
                    <a:lnR w="6350">
                      <a:solidFill>
                        <a:srgbClr val="005678"/>
                      </a:solidFill>
                      <a:prstDash val="solid"/>
                    </a:lnR>
                    <a:lnT w="6350">
                      <a:solidFill>
                        <a:srgbClr val="005678"/>
                      </a:solidFill>
                      <a:prstDash val="solid"/>
                    </a:lnT>
                    <a:lnB w="6350">
                      <a:solidFill>
                        <a:srgbClr val="005678"/>
                      </a:solidFill>
                      <a:prstDash val="solid"/>
                    </a:lnB>
                    <a:solidFill>
                      <a:srgbClr val="99BBC9"/>
                    </a:solidFill>
                  </a:tcPr>
                </a:tc>
                <a:tc>
                  <a:txBody>
                    <a:bodyPr/>
                    <a:lstStyle/>
                    <a:p>
                      <a:pPr marL="116839" marR="64769" indent="14604">
                        <a:lnSpc>
                          <a:spcPct val="100000"/>
                        </a:lnSpc>
                        <a:spcBef>
                          <a:spcPts val="765"/>
                        </a:spcBef>
                      </a:pPr>
                      <a:r>
                        <a:rPr dirty="0" sz="900" spc="-120">
                          <a:solidFill>
                            <a:srgbClr val="005678"/>
                          </a:solidFill>
                          <a:latin typeface="Trebuchet MS"/>
                          <a:cs typeface="Trebuchet MS"/>
                        </a:rPr>
                        <a:t>Avaliação</a:t>
                      </a:r>
                      <a:r>
                        <a:rPr dirty="0" sz="900" spc="500">
                          <a:solidFill>
                            <a:srgbClr val="005678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900" spc="-105">
                          <a:solidFill>
                            <a:srgbClr val="005678"/>
                          </a:solidFill>
                          <a:latin typeface="Trebuchet MS"/>
                          <a:cs typeface="Trebuchet MS"/>
                        </a:rPr>
                        <a:t>das </a:t>
                      </a:r>
                      <a:r>
                        <a:rPr dirty="0" sz="900" spc="-145">
                          <a:solidFill>
                            <a:srgbClr val="005678"/>
                          </a:solidFill>
                          <a:latin typeface="Trebuchet MS"/>
                          <a:cs typeface="Trebuchet MS"/>
                        </a:rPr>
                        <a:t>metas</a:t>
                      </a:r>
                      <a:endParaRPr sz="900">
                        <a:latin typeface="Trebuchet MS"/>
                        <a:cs typeface="Trebuchet MS"/>
                      </a:endParaRPr>
                    </a:p>
                  </a:txBody>
                  <a:tcPr marL="0" marR="0" marB="0" marT="97155">
                    <a:lnL w="6350">
                      <a:solidFill>
                        <a:srgbClr val="005678"/>
                      </a:solidFill>
                      <a:prstDash val="solid"/>
                    </a:lnL>
                    <a:lnT w="6350">
                      <a:solidFill>
                        <a:srgbClr val="005678"/>
                      </a:solidFill>
                      <a:prstDash val="solid"/>
                    </a:lnT>
                    <a:lnB w="6350">
                      <a:solidFill>
                        <a:srgbClr val="005678"/>
                      </a:solidFill>
                      <a:prstDash val="solid"/>
                    </a:lnB>
                    <a:solidFill>
                      <a:srgbClr val="99BBC9"/>
                    </a:solidFill>
                  </a:tcPr>
                </a:tc>
              </a:tr>
              <a:tr h="607695"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50"/>
                        </a:spcBef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algn="just" marL="37465" marR="29209">
                        <a:lnSpc>
                          <a:spcPct val="100000"/>
                        </a:lnSpc>
                      </a:pPr>
                      <a:r>
                        <a:rPr dirty="0" sz="900" spc="-16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17.19</a:t>
                      </a:r>
                      <a:r>
                        <a:rPr dirty="0" sz="900" spc="-12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900" spc="-114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–</a:t>
                      </a:r>
                      <a:r>
                        <a:rPr dirty="0" sz="900" spc="-12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900" spc="-13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Até</a:t>
                      </a:r>
                      <a:r>
                        <a:rPr dirty="0" sz="900" spc="-12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2030, </a:t>
                      </a:r>
                      <a:r>
                        <a:rPr dirty="0" sz="900" spc="-10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valer-</a:t>
                      </a:r>
                      <a:r>
                        <a:rPr dirty="0" sz="900" spc="-12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se</a:t>
                      </a:r>
                      <a:r>
                        <a:rPr dirty="0" sz="900" spc="-12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de </a:t>
                      </a:r>
                      <a:r>
                        <a:rPr dirty="0" sz="900" spc="-10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iniciativas</a:t>
                      </a:r>
                      <a:r>
                        <a:rPr dirty="0" sz="900" spc="-8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900" spc="-12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existentes</a:t>
                      </a:r>
                      <a:r>
                        <a:rPr dirty="0" sz="900" spc="-16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900" spc="-14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para</a:t>
                      </a:r>
                      <a:r>
                        <a:rPr dirty="0" sz="900" spc="-16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900" spc="-13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desenvolver</a:t>
                      </a:r>
                      <a:r>
                        <a:rPr dirty="0" sz="900" spc="-16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900" spc="-13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medidas</a:t>
                      </a:r>
                      <a:r>
                        <a:rPr dirty="0" sz="900" spc="-16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900" spc="-13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do</a:t>
                      </a:r>
                      <a:r>
                        <a:rPr dirty="0" sz="900" spc="-7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900" spc="-14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progresso</a:t>
                      </a:r>
                      <a:r>
                        <a:rPr dirty="0" sz="900" spc="-18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900" spc="-15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do</a:t>
                      </a:r>
                      <a:r>
                        <a:rPr dirty="0" sz="900" spc="-18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900" spc="-15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desenvolvimento</a:t>
                      </a:r>
                      <a:r>
                        <a:rPr dirty="0" sz="900" spc="-18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900" spc="-14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sustentável</a:t>
                      </a:r>
                      <a:r>
                        <a:rPr dirty="0" sz="900" spc="-9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900" spc="-16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que</a:t>
                      </a:r>
                      <a:r>
                        <a:rPr dirty="0" sz="900" spc="-19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900" spc="-17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complementem</a:t>
                      </a:r>
                      <a:r>
                        <a:rPr dirty="0" sz="900" spc="-19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900" spc="-14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o</a:t>
                      </a:r>
                      <a:r>
                        <a:rPr dirty="0" sz="900" spc="-19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900" spc="-15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produto</a:t>
                      </a:r>
                      <a:r>
                        <a:rPr dirty="0" sz="900" spc="-19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900" spc="-14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interno</a:t>
                      </a:r>
                      <a:r>
                        <a:rPr dirty="0" sz="900" spc="-19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900" spc="-15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bruto</a:t>
                      </a:r>
                      <a:r>
                        <a:rPr dirty="0" sz="900" spc="-8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900" spc="-13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[PIB]</a:t>
                      </a:r>
                      <a:r>
                        <a:rPr dirty="0" sz="900" spc="-16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900" spc="-12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e</a:t>
                      </a:r>
                      <a:r>
                        <a:rPr dirty="0" sz="900" spc="-16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900" spc="-13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apoiem</a:t>
                      </a:r>
                      <a:r>
                        <a:rPr dirty="0" sz="900" spc="-16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900" spc="-13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a</a:t>
                      </a:r>
                      <a:r>
                        <a:rPr dirty="0" sz="900" spc="-16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900" spc="-114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capacitação</a:t>
                      </a:r>
                      <a:r>
                        <a:rPr dirty="0" sz="900" spc="-16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900" spc="-11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estatística</a:t>
                      </a:r>
                      <a:r>
                        <a:rPr dirty="0" sz="900" spc="-8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900" spc="-12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nos</a:t>
                      </a:r>
                      <a:r>
                        <a:rPr dirty="0" sz="900" spc="-13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900" spc="-10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países</a:t>
                      </a:r>
                      <a:r>
                        <a:rPr dirty="0" sz="900" spc="-13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900" spc="-17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em</a:t>
                      </a:r>
                      <a:r>
                        <a:rPr dirty="0" sz="900" spc="-13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900" spc="-12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desenvolvimento</a:t>
                      </a:r>
                      <a:endParaRPr sz="900">
                        <a:latin typeface="Tahoma"/>
                        <a:cs typeface="Tahoma"/>
                      </a:endParaRPr>
                    </a:p>
                  </a:txBody>
                  <a:tcPr marL="0" marR="0" marB="0" marT="0">
                    <a:lnL w="6350">
                      <a:solidFill>
                        <a:srgbClr val="005678"/>
                      </a:solidFill>
                      <a:prstDash val="solid"/>
                    </a:lnL>
                    <a:lnR w="3175">
                      <a:solidFill>
                        <a:srgbClr val="BFD5DD"/>
                      </a:solidFill>
                      <a:prstDash val="solid"/>
                    </a:lnR>
                    <a:lnT w="6350">
                      <a:solidFill>
                        <a:srgbClr val="005678"/>
                      </a:solidFill>
                      <a:prstDash val="solid"/>
                    </a:lnT>
                    <a:solidFill>
                      <a:srgbClr val="E6EEF2"/>
                    </a:solidFill>
                  </a:tcPr>
                </a:tc>
                <a:tc>
                  <a:txBody>
                    <a:bodyPr/>
                    <a:lstStyle/>
                    <a:p>
                      <a:pPr algn="just" marL="37465" marR="29209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dirty="0" sz="900" spc="-15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17.19.1</a:t>
                      </a:r>
                      <a:r>
                        <a:rPr dirty="0" sz="900" spc="-114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– Valor </a:t>
                      </a:r>
                      <a:r>
                        <a:rPr dirty="0" sz="900" spc="-17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em</a:t>
                      </a:r>
                      <a:r>
                        <a:rPr dirty="0" sz="900" spc="-114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900" spc="-11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dólares</a:t>
                      </a:r>
                      <a:r>
                        <a:rPr dirty="0" sz="900" spc="-114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900" spc="-12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de</a:t>
                      </a:r>
                      <a:r>
                        <a:rPr dirty="0" sz="900" spc="-114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todos </a:t>
                      </a:r>
                      <a:r>
                        <a:rPr dirty="0" sz="900" spc="-14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o</a:t>
                      </a:r>
                      <a:r>
                        <a:rPr dirty="0" sz="900" spc="-14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s</a:t>
                      </a:r>
                      <a:r>
                        <a:rPr dirty="0" sz="900" spc="-7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900" spc="-12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recursos</a:t>
                      </a:r>
                      <a:r>
                        <a:rPr dirty="0" sz="900" spc="-17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900" spc="-114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disponibilizados</a:t>
                      </a:r>
                      <a:r>
                        <a:rPr dirty="0" sz="900" spc="-17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900" spc="-14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para</a:t>
                      </a:r>
                      <a:r>
                        <a:rPr dirty="0" sz="900" spc="-17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900" spc="-114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fortalecer</a:t>
                      </a:r>
                      <a:r>
                        <a:rPr dirty="0" sz="900" spc="-10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900" spc="-13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a</a:t>
                      </a:r>
                      <a:r>
                        <a:rPr dirty="0" sz="900" spc="-14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900" spc="-11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capacidade</a:t>
                      </a:r>
                      <a:r>
                        <a:rPr dirty="0" sz="900" spc="-14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900" spc="-10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estatística</a:t>
                      </a:r>
                      <a:r>
                        <a:rPr dirty="0" sz="900" spc="-14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900" spc="-12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nos</a:t>
                      </a:r>
                      <a:r>
                        <a:rPr dirty="0" sz="900" spc="-14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900" spc="-10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países</a:t>
                      </a:r>
                      <a:r>
                        <a:rPr dirty="0" sz="900" spc="-14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900" spc="-20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e</a:t>
                      </a:r>
                      <a:r>
                        <a:rPr dirty="0" sz="900" spc="-20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m</a:t>
                      </a:r>
                      <a:r>
                        <a:rPr dirty="0" sz="900" spc="-8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900" spc="-12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desenvolvimento.</a:t>
                      </a:r>
                      <a:endParaRPr sz="900">
                        <a:latin typeface="Tahoma"/>
                        <a:cs typeface="Tahoma"/>
                      </a:endParaRPr>
                    </a:p>
                  </a:txBody>
                  <a:tcPr marL="0" marR="0" marB="0" marT="28575">
                    <a:lnL w="3175">
                      <a:solidFill>
                        <a:srgbClr val="BFD5DD"/>
                      </a:solidFill>
                      <a:prstDash val="solid"/>
                    </a:lnL>
                    <a:lnR w="3175">
                      <a:solidFill>
                        <a:srgbClr val="BFD5DD"/>
                      </a:solidFill>
                      <a:prstDash val="solid"/>
                    </a:lnR>
                    <a:lnT w="6350">
                      <a:solidFill>
                        <a:srgbClr val="005678"/>
                      </a:solidFill>
                      <a:prstDash val="solid"/>
                    </a:lnT>
                    <a:lnB w="3175">
                      <a:solidFill>
                        <a:srgbClr val="BFD5DD"/>
                      </a:solidFill>
                      <a:prstDash val="solid"/>
                    </a:lnB>
                    <a:solidFill>
                      <a:srgbClr val="E6EE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3175">
                      <a:solidFill>
                        <a:srgbClr val="BFD5DD"/>
                      </a:solidFill>
                      <a:prstDash val="solid"/>
                    </a:lnL>
                    <a:lnR w="3175">
                      <a:solidFill>
                        <a:srgbClr val="BFD5DD"/>
                      </a:solidFill>
                      <a:prstDash val="solid"/>
                    </a:lnR>
                    <a:lnT w="6350">
                      <a:solidFill>
                        <a:srgbClr val="005678"/>
                      </a:solidFill>
                      <a:prstDash val="solid"/>
                    </a:lnT>
                    <a:lnB w="3175">
                      <a:solidFill>
                        <a:srgbClr val="BFD5DD"/>
                      </a:solidFill>
                      <a:prstDash val="solid"/>
                    </a:lnB>
                    <a:solidFill>
                      <a:srgbClr val="E6EEF2"/>
                    </a:solidFill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3175">
                      <a:solidFill>
                        <a:srgbClr val="BFD5DD"/>
                      </a:solidFill>
                      <a:prstDash val="solid"/>
                    </a:lnL>
                    <a:lnT w="6350">
                      <a:solidFill>
                        <a:srgbClr val="005678"/>
                      </a:solidFill>
                      <a:prstDash val="solid"/>
                    </a:lnT>
                    <a:solidFill>
                      <a:srgbClr val="E6EEF2"/>
                    </a:solidFill>
                  </a:tcPr>
                </a:tc>
              </a:tr>
              <a:tr h="813435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5678"/>
                      </a:solidFill>
                      <a:prstDash val="solid"/>
                    </a:lnL>
                    <a:lnR w="3175">
                      <a:solidFill>
                        <a:srgbClr val="BFD5DD"/>
                      </a:solidFill>
                      <a:prstDash val="solid"/>
                    </a:lnR>
                    <a:lnT w="6350">
                      <a:solidFill>
                        <a:srgbClr val="005678"/>
                      </a:solidFill>
                      <a:prstDash val="solid"/>
                    </a:lnT>
                    <a:solidFill>
                      <a:srgbClr val="E6EEF2"/>
                    </a:solidFill>
                  </a:tcPr>
                </a:tc>
                <a:tc>
                  <a:txBody>
                    <a:bodyPr/>
                    <a:lstStyle/>
                    <a:p>
                      <a:pPr algn="just" marL="37465" marR="29209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dirty="0" sz="900" spc="-14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17.19.2</a:t>
                      </a:r>
                      <a:r>
                        <a:rPr dirty="0" sz="900" spc="-10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900" spc="-11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–</a:t>
                      </a:r>
                      <a:r>
                        <a:rPr dirty="0" sz="900" spc="-10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900" spc="-11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Proporção</a:t>
                      </a:r>
                      <a:r>
                        <a:rPr dirty="0" sz="900" spc="-10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900" spc="-114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de</a:t>
                      </a:r>
                      <a:r>
                        <a:rPr dirty="0" sz="900" spc="-10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900" spc="-10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países</a:t>
                      </a:r>
                      <a:r>
                        <a:rPr dirty="0" sz="900" spc="-10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900" spc="-12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que</a:t>
                      </a:r>
                      <a:r>
                        <a:rPr dirty="0" sz="900" spc="-10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900" spc="-13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(a)</a:t>
                      </a:r>
                      <a:r>
                        <a:rPr dirty="0" sz="900" spc="-10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900" spc="-15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realizaram</a:t>
                      </a:r>
                      <a:r>
                        <a:rPr dirty="0" sz="900" spc="-18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900" spc="-13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pelo</a:t>
                      </a:r>
                      <a:r>
                        <a:rPr dirty="0" sz="900" spc="-18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900" spc="-17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menos</a:t>
                      </a:r>
                      <a:r>
                        <a:rPr dirty="0" sz="900" spc="-18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900" spc="-21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um</a:t>
                      </a:r>
                      <a:r>
                        <a:rPr dirty="0" sz="900" spc="-18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900" spc="-15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recenseamento</a:t>
                      </a:r>
                      <a:r>
                        <a:rPr dirty="0" sz="900" spc="-8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900" spc="-14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da</a:t>
                      </a:r>
                      <a:r>
                        <a:rPr dirty="0" sz="900" spc="-17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900" spc="-13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população</a:t>
                      </a:r>
                      <a:r>
                        <a:rPr dirty="0" sz="900" spc="-17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900" spc="-12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e</a:t>
                      </a:r>
                      <a:r>
                        <a:rPr dirty="0" sz="900" spc="-17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900" spc="-14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da</a:t>
                      </a:r>
                      <a:r>
                        <a:rPr dirty="0" sz="900" spc="-17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900" spc="-13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habitação</a:t>
                      </a:r>
                      <a:r>
                        <a:rPr dirty="0" sz="900" spc="-17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900" spc="-13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nos</a:t>
                      </a:r>
                      <a:r>
                        <a:rPr dirty="0" sz="900" spc="-17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900" spc="-13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últimos</a:t>
                      </a:r>
                      <a:r>
                        <a:rPr dirty="0" sz="900" spc="-7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900" spc="-17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10</a:t>
                      </a:r>
                      <a:r>
                        <a:rPr dirty="0" sz="900" spc="-18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900" spc="-14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anos;</a:t>
                      </a:r>
                      <a:r>
                        <a:rPr dirty="0" sz="900" spc="-18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900" spc="-13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e</a:t>
                      </a:r>
                      <a:r>
                        <a:rPr dirty="0" sz="900" spc="-18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900" spc="-14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(b)</a:t>
                      </a:r>
                      <a:r>
                        <a:rPr dirty="0" sz="900" spc="-18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900" spc="-14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atingiram</a:t>
                      </a:r>
                      <a:r>
                        <a:rPr dirty="0" sz="900" spc="-18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900" spc="-21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100%</a:t>
                      </a:r>
                      <a:r>
                        <a:rPr dirty="0" sz="900" spc="-18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900" spc="-14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de</a:t>
                      </a:r>
                      <a:r>
                        <a:rPr dirty="0" sz="900" spc="-18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900" spc="-12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registros</a:t>
                      </a:r>
                      <a:r>
                        <a:rPr dirty="0" sz="900" spc="-7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900" spc="-114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de</a:t>
                      </a:r>
                      <a:r>
                        <a:rPr dirty="0" sz="900" spc="-10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900" spc="-114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nascimento</a:t>
                      </a:r>
                      <a:r>
                        <a:rPr dirty="0" sz="900" spc="-10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e </a:t>
                      </a:r>
                      <a:r>
                        <a:rPr dirty="0" sz="900" spc="-18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80%</a:t>
                      </a:r>
                      <a:r>
                        <a:rPr dirty="0" sz="900" spc="-10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900" spc="-114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de</a:t>
                      </a:r>
                      <a:r>
                        <a:rPr dirty="0" sz="900" spc="-10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900" spc="-100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registros</a:t>
                      </a:r>
                      <a:r>
                        <a:rPr dirty="0" sz="900" spc="-10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900" spc="-114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de</a:t>
                      </a:r>
                      <a:r>
                        <a:rPr dirty="0" sz="900" spc="-6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900" spc="-105">
                          <a:solidFill>
                            <a:srgbClr val="231F20"/>
                          </a:solidFill>
                          <a:latin typeface="Tahoma"/>
                          <a:cs typeface="Tahoma"/>
                        </a:rPr>
                        <a:t>óbitos.</a:t>
                      </a:r>
                      <a:endParaRPr sz="900">
                        <a:latin typeface="Tahoma"/>
                        <a:cs typeface="Tahoma"/>
                      </a:endParaRPr>
                    </a:p>
                  </a:txBody>
                  <a:tcPr marL="0" marR="0" marB="0" marT="3175">
                    <a:lnL w="3175">
                      <a:solidFill>
                        <a:srgbClr val="BFD5DD"/>
                      </a:solidFill>
                      <a:prstDash val="solid"/>
                    </a:lnL>
                    <a:lnR w="3175">
                      <a:solidFill>
                        <a:srgbClr val="BFD5DD"/>
                      </a:solidFill>
                      <a:prstDash val="solid"/>
                    </a:lnR>
                    <a:lnT w="3175">
                      <a:solidFill>
                        <a:srgbClr val="BFD5DD"/>
                      </a:solidFill>
                      <a:prstDash val="solid"/>
                    </a:lnT>
                    <a:solidFill>
                      <a:srgbClr val="E6EE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3175">
                      <a:solidFill>
                        <a:srgbClr val="BFD5DD"/>
                      </a:solidFill>
                      <a:prstDash val="solid"/>
                    </a:lnL>
                    <a:lnR w="3175">
                      <a:solidFill>
                        <a:srgbClr val="BFD5DD"/>
                      </a:solidFill>
                      <a:prstDash val="solid"/>
                    </a:lnR>
                    <a:lnT w="3175">
                      <a:solidFill>
                        <a:srgbClr val="BFD5DD"/>
                      </a:solidFill>
                      <a:prstDash val="solid"/>
                    </a:lnT>
                    <a:solidFill>
                      <a:srgbClr val="E6EEF2"/>
                    </a:solidFill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3175">
                      <a:solidFill>
                        <a:srgbClr val="BFD5DD"/>
                      </a:solidFill>
                      <a:prstDash val="solid"/>
                    </a:lnL>
                    <a:lnT w="6350">
                      <a:solidFill>
                        <a:srgbClr val="005678"/>
                      </a:solidFill>
                      <a:prstDash val="solid"/>
                    </a:lnT>
                    <a:solidFill>
                      <a:srgbClr val="E6EEF2"/>
                    </a:solidFill>
                  </a:tcPr>
                </a:tc>
              </a:tr>
            </a:tbl>
          </a:graphicData>
        </a:graphic>
      </p:graphicFrame>
      <p:pic>
        <p:nvPicPr>
          <p:cNvPr id="24" name="object 24" descr=""/>
          <p:cNvPicPr/>
          <p:nvPr/>
        </p:nvPicPr>
        <p:blipFill>
          <a:blip r:embed="rId14" cstate="print"/>
          <a:stretch>
            <a:fillRect/>
          </a:stretch>
        </p:blipFill>
        <p:spPr>
          <a:xfrm>
            <a:off x="8075554" y="1369677"/>
            <a:ext cx="100978" cy="143752"/>
          </a:xfrm>
          <a:prstGeom prst="rect">
            <a:avLst/>
          </a:prstGeom>
        </p:spPr>
      </p:pic>
      <p:pic>
        <p:nvPicPr>
          <p:cNvPr id="25" name="object 25" descr=""/>
          <p:cNvPicPr/>
          <p:nvPr/>
        </p:nvPicPr>
        <p:blipFill>
          <a:blip r:embed="rId15" cstate="print"/>
          <a:stretch>
            <a:fillRect/>
          </a:stretch>
        </p:blipFill>
        <p:spPr>
          <a:xfrm>
            <a:off x="8607655" y="1810599"/>
            <a:ext cx="100978" cy="143753"/>
          </a:xfrm>
          <a:prstGeom prst="rect">
            <a:avLst/>
          </a:prstGeom>
        </p:spPr>
      </p:pic>
      <p:pic>
        <p:nvPicPr>
          <p:cNvPr id="26" name="object 26" descr=""/>
          <p:cNvPicPr/>
          <p:nvPr/>
        </p:nvPicPr>
        <p:blipFill>
          <a:blip r:embed="rId14" cstate="print"/>
          <a:stretch>
            <a:fillRect/>
          </a:stretch>
        </p:blipFill>
        <p:spPr>
          <a:xfrm>
            <a:off x="8075554" y="2114608"/>
            <a:ext cx="100978" cy="143752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825563" y="93979"/>
            <a:ext cx="6083935" cy="720725"/>
          </a:xfrm>
          <a:prstGeom prst="rect"/>
        </p:spPr>
        <p:txBody>
          <a:bodyPr wrap="square" lIns="0" tIns="53975" rIns="0" bIns="0" rtlCol="0" vert="horz">
            <a:spAutoFit/>
          </a:bodyPr>
          <a:lstStyle/>
          <a:p>
            <a:pPr marL="121285" marR="5080" indent="-109220">
              <a:lnSpc>
                <a:spcPts val="2590"/>
              </a:lnSpc>
              <a:spcBef>
                <a:spcPts val="425"/>
              </a:spcBef>
              <a:tabLst>
                <a:tab pos="2807970" algn="l"/>
              </a:tabLst>
            </a:pPr>
            <a:r>
              <a:rPr dirty="0" sz="2400" spc="-320" b="1">
                <a:latin typeface="Verdana"/>
                <a:cs typeface="Verdana"/>
              </a:rPr>
              <a:t>RNV</a:t>
            </a:r>
            <a:r>
              <a:rPr dirty="0" sz="2400" spc="-135" b="1">
                <a:latin typeface="Verdana"/>
                <a:cs typeface="Verdana"/>
              </a:rPr>
              <a:t> </a:t>
            </a:r>
            <a:r>
              <a:rPr dirty="0" sz="2400" spc="-515" b="1">
                <a:latin typeface="Verdana"/>
                <a:cs typeface="Verdana"/>
              </a:rPr>
              <a:t>–</a:t>
            </a:r>
            <a:r>
              <a:rPr dirty="0" sz="2400" spc="-125" b="1">
                <a:latin typeface="Verdana"/>
                <a:cs typeface="Verdana"/>
              </a:rPr>
              <a:t> </a:t>
            </a:r>
            <a:r>
              <a:rPr dirty="0" sz="2400" spc="-165" b="1">
                <a:latin typeface="Verdana"/>
                <a:cs typeface="Verdana"/>
              </a:rPr>
              <a:t>Capítulo</a:t>
            </a:r>
            <a:r>
              <a:rPr dirty="0" sz="2400" spc="-125" b="1">
                <a:latin typeface="Verdana"/>
                <a:cs typeface="Verdana"/>
              </a:rPr>
              <a:t> </a:t>
            </a:r>
            <a:r>
              <a:rPr dirty="0" sz="2400" spc="-400" b="1">
                <a:latin typeface="Verdana"/>
                <a:cs typeface="Verdana"/>
              </a:rPr>
              <a:t>06</a:t>
            </a:r>
            <a:r>
              <a:rPr dirty="0" sz="2400" b="1">
                <a:latin typeface="Verdana"/>
                <a:cs typeface="Verdana"/>
              </a:rPr>
              <a:t>	</a:t>
            </a:r>
            <a:r>
              <a:rPr dirty="0" sz="2400" spc="-515" b="1">
                <a:latin typeface="Verdana"/>
                <a:cs typeface="Verdana"/>
              </a:rPr>
              <a:t>–</a:t>
            </a:r>
            <a:r>
              <a:rPr dirty="0" sz="2400" spc="-140" b="1">
                <a:latin typeface="Verdana"/>
                <a:cs typeface="Verdana"/>
              </a:rPr>
              <a:t> </a:t>
            </a:r>
            <a:r>
              <a:rPr dirty="0" sz="2400" spc="-275" b="1">
                <a:latin typeface="Verdana"/>
                <a:cs typeface="Verdana"/>
              </a:rPr>
              <a:t>Progresso</a:t>
            </a:r>
            <a:r>
              <a:rPr dirty="0" sz="2400" spc="-130" b="1">
                <a:latin typeface="Verdana"/>
                <a:cs typeface="Verdana"/>
              </a:rPr>
              <a:t> </a:t>
            </a:r>
            <a:r>
              <a:rPr dirty="0" sz="2400" spc="-170" b="1">
                <a:latin typeface="Verdana"/>
                <a:cs typeface="Verdana"/>
              </a:rPr>
              <a:t>das</a:t>
            </a:r>
            <a:r>
              <a:rPr dirty="0" sz="2400" spc="-140" b="1">
                <a:latin typeface="Verdana"/>
                <a:cs typeface="Verdana"/>
              </a:rPr>
              <a:t> </a:t>
            </a:r>
            <a:r>
              <a:rPr dirty="0" sz="2400" spc="-185" b="1">
                <a:latin typeface="Verdana"/>
                <a:cs typeface="Verdana"/>
              </a:rPr>
              <a:t>Metas </a:t>
            </a:r>
            <a:r>
              <a:rPr dirty="0" sz="2400" spc="-70" b="1">
                <a:latin typeface="Verdana"/>
                <a:cs typeface="Verdana"/>
              </a:rPr>
              <a:t>e</a:t>
            </a:r>
            <a:r>
              <a:rPr dirty="0" sz="2400" spc="-135" b="1">
                <a:latin typeface="Verdana"/>
                <a:cs typeface="Verdana"/>
              </a:rPr>
              <a:t> </a:t>
            </a:r>
            <a:r>
              <a:rPr dirty="0" sz="2400" spc="-160" b="1">
                <a:latin typeface="Verdana"/>
                <a:cs typeface="Verdana"/>
              </a:rPr>
              <a:t>Capítulo</a:t>
            </a:r>
            <a:r>
              <a:rPr dirty="0" sz="2400" spc="-135" b="1">
                <a:latin typeface="Verdana"/>
                <a:cs typeface="Verdana"/>
              </a:rPr>
              <a:t> </a:t>
            </a:r>
            <a:r>
              <a:rPr dirty="0" sz="2400" spc="-265" b="1">
                <a:latin typeface="Verdana"/>
                <a:cs typeface="Verdana"/>
              </a:rPr>
              <a:t>7-</a:t>
            </a:r>
            <a:r>
              <a:rPr dirty="0" sz="2400" spc="-135" b="1">
                <a:latin typeface="Verdana"/>
                <a:cs typeface="Verdana"/>
              </a:rPr>
              <a:t> </a:t>
            </a:r>
            <a:r>
              <a:rPr dirty="0" sz="2400" spc="-200" b="1">
                <a:latin typeface="Verdana"/>
                <a:cs typeface="Verdana"/>
              </a:rPr>
              <a:t>Meios</a:t>
            </a:r>
            <a:r>
              <a:rPr dirty="0" sz="2400" spc="-140" b="1">
                <a:latin typeface="Verdana"/>
                <a:cs typeface="Verdana"/>
              </a:rPr>
              <a:t> </a:t>
            </a:r>
            <a:r>
              <a:rPr dirty="0" sz="2400" spc="-85" b="1">
                <a:latin typeface="Verdana"/>
                <a:cs typeface="Verdana"/>
              </a:rPr>
              <a:t>de</a:t>
            </a:r>
            <a:r>
              <a:rPr dirty="0" sz="2400" spc="-135" b="1">
                <a:latin typeface="Verdana"/>
                <a:cs typeface="Verdana"/>
              </a:rPr>
              <a:t> </a:t>
            </a:r>
            <a:r>
              <a:rPr dirty="0" sz="2400" spc="-110" b="1">
                <a:latin typeface="Verdana"/>
                <a:cs typeface="Verdana"/>
              </a:rPr>
              <a:t>Implementação</a:t>
            </a:r>
            <a:endParaRPr sz="2400">
              <a:latin typeface="Verdana"/>
              <a:cs typeface="Verdana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781851" y="880363"/>
            <a:ext cx="7809865" cy="1784350"/>
          </a:xfrm>
          <a:prstGeom prst="rect">
            <a:avLst/>
          </a:prstGeom>
        </p:spPr>
        <p:txBody>
          <a:bodyPr wrap="square" lIns="0" tIns="48260" rIns="0" bIns="0" rtlCol="0" vert="horz">
            <a:spAutoFit/>
          </a:bodyPr>
          <a:lstStyle/>
          <a:p>
            <a:pPr marL="469265" marR="5080" indent="-457200">
              <a:lnSpc>
                <a:spcPts val="1900"/>
              </a:lnSpc>
              <a:spcBef>
                <a:spcPts val="380"/>
              </a:spcBef>
              <a:buAutoNum type="arabicPeriod"/>
              <a:tabLst>
                <a:tab pos="469265" algn="l"/>
                <a:tab pos="2187575" algn="l"/>
                <a:tab pos="2632075" algn="l"/>
                <a:tab pos="3324860" algn="l"/>
                <a:tab pos="3978910" algn="l"/>
                <a:tab pos="5442585" algn="l"/>
                <a:tab pos="6570345" algn="l"/>
                <a:tab pos="7224395" algn="l"/>
              </a:tabLst>
            </a:pPr>
            <a:r>
              <a:rPr dirty="0" sz="1800" spc="-10" b="1">
                <a:solidFill>
                  <a:srgbClr val="E97132"/>
                </a:solidFill>
                <a:latin typeface="Verdana"/>
                <a:cs typeface="Verdana"/>
              </a:rPr>
              <a:t>Coordenação</a:t>
            </a:r>
            <a:r>
              <a:rPr dirty="0" sz="1800" b="1">
                <a:solidFill>
                  <a:srgbClr val="E97132"/>
                </a:solidFill>
                <a:latin typeface="Verdana"/>
                <a:cs typeface="Verdana"/>
              </a:rPr>
              <a:t>	</a:t>
            </a:r>
            <a:r>
              <a:rPr dirty="0" sz="1800" spc="-25" b="1">
                <a:solidFill>
                  <a:srgbClr val="E97132"/>
                </a:solidFill>
                <a:latin typeface="Verdana"/>
                <a:cs typeface="Verdana"/>
              </a:rPr>
              <a:t>do</a:t>
            </a:r>
            <a:r>
              <a:rPr dirty="0" sz="1800" b="1">
                <a:solidFill>
                  <a:srgbClr val="E97132"/>
                </a:solidFill>
                <a:latin typeface="Verdana"/>
                <a:cs typeface="Verdana"/>
              </a:rPr>
              <a:t>	</a:t>
            </a:r>
            <a:r>
              <a:rPr dirty="0" sz="1800" spc="-285" b="1">
                <a:solidFill>
                  <a:srgbClr val="E97132"/>
                </a:solidFill>
                <a:latin typeface="Verdana"/>
                <a:cs typeface="Verdana"/>
              </a:rPr>
              <a:t>IPEA,</a:t>
            </a:r>
            <a:r>
              <a:rPr dirty="0" sz="1800" b="1">
                <a:solidFill>
                  <a:srgbClr val="E97132"/>
                </a:solidFill>
                <a:latin typeface="Verdana"/>
                <a:cs typeface="Verdana"/>
              </a:rPr>
              <a:t>	</a:t>
            </a:r>
            <a:r>
              <a:rPr dirty="0" sz="1800" spc="-25" b="1">
                <a:solidFill>
                  <a:srgbClr val="E97132"/>
                </a:solidFill>
                <a:latin typeface="Verdana"/>
                <a:cs typeface="Verdana"/>
              </a:rPr>
              <a:t>com</a:t>
            </a:r>
            <a:r>
              <a:rPr dirty="0" sz="1800" b="1">
                <a:solidFill>
                  <a:srgbClr val="E97132"/>
                </a:solidFill>
                <a:latin typeface="Verdana"/>
                <a:cs typeface="Verdana"/>
              </a:rPr>
              <a:t>	</a:t>
            </a:r>
            <a:r>
              <a:rPr dirty="0" sz="1800" spc="-10" b="1">
                <a:solidFill>
                  <a:srgbClr val="E97132"/>
                </a:solidFill>
                <a:latin typeface="Verdana"/>
                <a:cs typeface="Verdana"/>
              </a:rPr>
              <a:t>elaboração</a:t>
            </a:r>
            <a:r>
              <a:rPr dirty="0" sz="1800" b="1">
                <a:solidFill>
                  <a:srgbClr val="E97132"/>
                </a:solidFill>
                <a:latin typeface="Verdana"/>
                <a:cs typeface="Verdana"/>
              </a:rPr>
              <a:t>	</a:t>
            </a:r>
            <a:r>
              <a:rPr dirty="0" sz="1800" spc="-20" b="1">
                <a:solidFill>
                  <a:srgbClr val="E97132"/>
                </a:solidFill>
                <a:latin typeface="Verdana"/>
                <a:cs typeface="Verdana"/>
              </a:rPr>
              <a:t>conjunta</a:t>
            </a:r>
            <a:r>
              <a:rPr dirty="0" sz="1800" b="1">
                <a:solidFill>
                  <a:srgbClr val="E97132"/>
                </a:solidFill>
                <a:latin typeface="Verdana"/>
                <a:cs typeface="Verdana"/>
              </a:rPr>
              <a:t>	</a:t>
            </a:r>
            <a:r>
              <a:rPr dirty="0" sz="1800" spc="-25" b="1">
                <a:solidFill>
                  <a:srgbClr val="E97132"/>
                </a:solidFill>
                <a:latin typeface="Verdana"/>
                <a:cs typeface="Verdana"/>
              </a:rPr>
              <a:t>com</a:t>
            </a:r>
            <a:r>
              <a:rPr dirty="0" sz="1800" b="1">
                <a:solidFill>
                  <a:srgbClr val="E97132"/>
                </a:solidFill>
                <a:latin typeface="Verdana"/>
                <a:cs typeface="Verdana"/>
              </a:rPr>
              <a:t>	</a:t>
            </a:r>
            <a:r>
              <a:rPr dirty="0" sz="1800" spc="-254" b="1">
                <a:solidFill>
                  <a:srgbClr val="E97132"/>
                </a:solidFill>
                <a:latin typeface="Verdana"/>
                <a:cs typeface="Verdana"/>
              </a:rPr>
              <a:t>IBGE, </a:t>
            </a:r>
            <a:r>
              <a:rPr dirty="0" sz="1800" spc="-190" b="1">
                <a:solidFill>
                  <a:srgbClr val="E97132"/>
                </a:solidFill>
                <a:latin typeface="Verdana"/>
                <a:cs typeface="Verdana"/>
              </a:rPr>
              <a:t>Fiocruz</a:t>
            </a:r>
            <a:r>
              <a:rPr dirty="0" sz="1800" spc="-85" b="1">
                <a:solidFill>
                  <a:srgbClr val="E97132"/>
                </a:solidFill>
                <a:latin typeface="Verdana"/>
                <a:cs typeface="Verdana"/>
              </a:rPr>
              <a:t> </a:t>
            </a:r>
            <a:r>
              <a:rPr dirty="0" sz="1800" spc="-50" b="1">
                <a:solidFill>
                  <a:srgbClr val="E97132"/>
                </a:solidFill>
                <a:latin typeface="Verdana"/>
                <a:cs typeface="Verdana"/>
              </a:rPr>
              <a:t>e</a:t>
            </a:r>
            <a:r>
              <a:rPr dirty="0" sz="1800" spc="-80" b="1">
                <a:solidFill>
                  <a:srgbClr val="E97132"/>
                </a:solidFill>
                <a:latin typeface="Verdana"/>
                <a:cs typeface="Verdana"/>
              </a:rPr>
              <a:t> </a:t>
            </a:r>
            <a:r>
              <a:rPr dirty="0" sz="1800" spc="-114" b="1">
                <a:solidFill>
                  <a:srgbClr val="E97132"/>
                </a:solidFill>
                <a:latin typeface="Verdana"/>
                <a:cs typeface="Verdana"/>
              </a:rPr>
              <a:t>equipe</a:t>
            </a:r>
            <a:r>
              <a:rPr dirty="0" sz="1800" spc="-80" b="1">
                <a:solidFill>
                  <a:srgbClr val="E97132"/>
                </a:solidFill>
                <a:latin typeface="Verdana"/>
                <a:cs typeface="Verdana"/>
              </a:rPr>
              <a:t> </a:t>
            </a:r>
            <a:r>
              <a:rPr dirty="0" sz="1800" spc="-160" b="1">
                <a:solidFill>
                  <a:srgbClr val="E97132"/>
                </a:solidFill>
                <a:latin typeface="Verdana"/>
                <a:cs typeface="Verdana"/>
              </a:rPr>
              <a:t>Secretaria-</a:t>
            </a:r>
            <a:r>
              <a:rPr dirty="0" sz="1800" spc="-155" b="1">
                <a:solidFill>
                  <a:srgbClr val="E97132"/>
                </a:solidFill>
                <a:latin typeface="Verdana"/>
                <a:cs typeface="Verdana"/>
              </a:rPr>
              <a:t>Executiva</a:t>
            </a:r>
            <a:r>
              <a:rPr dirty="0" sz="1800" spc="-80" b="1">
                <a:solidFill>
                  <a:srgbClr val="E97132"/>
                </a:solidFill>
                <a:latin typeface="Verdana"/>
                <a:cs typeface="Verdana"/>
              </a:rPr>
              <a:t> </a:t>
            </a:r>
            <a:r>
              <a:rPr dirty="0" sz="1800" spc="-60" b="1">
                <a:solidFill>
                  <a:srgbClr val="E97132"/>
                </a:solidFill>
                <a:latin typeface="Verdana"/>
                <a:cs typeface="Verdana"/>
              </a:rPr>
              <a:t>da</a:t>
            </a:r>
            <a:r>
              <a:rPr dirty="0" sz="1800" spc="-80" b="1">
                <a:solidFill>
                  <a:srgbClr val="E97132"/>
                </a:solidFill>
                <a:latin typeface="Verdana"/>
                <a:cs typeface="Verdana"/>
              </a:rPr>
              <a:t> </a:t>
            </a:r>
            <a:r>
              <a:rPr dirty="0" sz="1800" spc="-10" b="1">
                <a:solidFill>
                  <a:srgbClr val="E97132"/>
                </a:solidFill>
                <a:latin typeface="Verdana"/>
                <a:cs typeface="Verdana"/>
              </a:rPr>
              <a:t>CNODS.</a:t>
            </a:r>
            <a:endParaRPr sz="1800">
              <a:latin typeface="Verdana"/>
              <a:cs typeface="Verdana"/>
            </a:endParaRPr>
          </a:p>
          <a:p>
            <a:pPr marL="469265" marR="5080" indent="-457200">
              <a:lnSpc>
                <a:spcPts val="1989"/>
              </a:lnSpc>
              <a:spcBef>
                <a:spcPts val="925"/>
              </a:spcBef>
              <a:buAutoNum type="arabicPeriod"/>
              <a:tabLst>
                <a:tab pos="469265" algn="l"/>
              </a:tabLst>
            </a:pPr>
            <a:r>
              <a:rPr dirty="0" sz="1800" b="1">
                <a:solidFill>
                  <a:srgbClr val="E97132"/>
                </a:solidFill>
                <a:latin typeface="Verdana"/>
                <a:cs typeface="Verdana"/>
              </a:rPr>
              <a:t>O</a:t>
            </a:r>
            <a:r>
              <a:rPr dirty="0" sz="1800" spc="-30" b="1">
                <a:solidFill>
                  <a:srgbClr val="E97132"/>
                </a:solidFill>
                <a:latin typeface="Verdana"/>
                <a:cs typeface="Verdana"/>
              </a:rPr>
              <a:t> </a:t>
            </a:r>
            <a:r>
              <a:rPr dirty="0" sz="1800" spc="-229" b="1">
                <a:solidFill>
                  <a:srgbClr val="E97132"/>
                </a:solidFill>
                <a:latin typeface="Verdana"/>
                <a:cs typeface="Verdana"/>
              </a:rPr>
              <a:t>Brasil</a:t>
            </a:r>
            <a:r>
              <a:rPr dirty="0" sz="1800" spc="-25" b="1">
                <a:solidFill>
                  <a:srgbClr val="E97132"/>
                </a:solidFill>
                <a:latin typeface="Verdana"/>
                <a:cs typeface="Verdana"/>
              </a:rPr>
              <a:t> </a:t>
            </a:r>
            <a:r>
              <a:rPr dirty="0" sz="1800" b="1">
                <a:solidFill>
                  <a:srgbClr val="E97132"/>
                </a:solidFill>
                <a:latin typeface="Verdana"/>
                <a:cs typeface="Verdana"/>
              </a:rPr>
              <a:t>e</a:t>
            </a:r>
            <a:r>
              <a:rPr dirty="0" sz="1800" spc="-30" b="1">
                <a:solidFill>
                  <a:srgbClr val="E97132"/>
                </a:solidFill>
                <a:latin typeface="Verdana"/>
                <a:cs typeface="Verdana"/>
              </a:rPr>
              <a:t> </a:t>
            </a:r>
            <a:r>
              <a:rPr dirty="0" sz="1800" b="1">
                <a:solidFill>
                  <a:srgbClr val="E97132"/>
                </a:solidFill>
                <a:latin typeface="Verdana"/>
                <a:cs typeface="Verdana"/>
              </a:rPr>
              <a:t>o</a:t>
            </a:r>
            <a:r>
              <a:rPr dirty="0" sz="1800" spc="-35" b="1">
                <a:solidFill>
                  <a:srgbClr val="E97132"/>
                </a:solidFill>
                <a:latin typeface="Verdana"/>
                <a:cs typeface="Verdana"/>
              </a:rPr>
              <a:t> </a:t>
            </a:r>
            <a:r>
              <a:rPr dirty="0" sz="1800" spc="-240" b="1">
                <a:solidFill>
                  <a:srgbClr val="E97132"/>
                </a:solidFill>
                <a:latin typeface="Verdana"/>
                <a:cs typeface="Verdana"/>
              </a:rPr>
              <a:t>ODS</a:t>
            </a:r>
            <a:r>
              <a:rPr dirty="0" sz="1800" spc="-240">
                <a:latin typeface="Verdana"/>
                <a:cs typeface="Verdana"/>
              </a:rPr>
              <a:t>:</a:t>
            </a:r>
            <a:r>
              <a:rPr dirty="0" sz="1800" spc="-40">
                <a:latin typeface="Verdana"/>
                <a:cs typeface="Verdana"/>
              </a:rPr>
              <a:t> </a:t>
            </a:r>
            <a:r>
              <a:rPr dirty="0" sz="1800" spc="-25">
                <a:latin typeface="Verdana"/>
                <a:cs typeface="Verdana"/>
              </a:rPr>
              <a:t>Importância</a:t>
            </a:r>
            <a:r>
              <a:rPr dirty="0" sz="1800" spc="-50">
                <a:latin typeface="Verdana"/>
                <a:cs typeface="Verdana"/>
              </a:rPr>
              <a:t> </a:t>
            </a:r>
            <a:r>
              <a:rPr dirty="0" sz="1800" spc="95">
                <a:latin typeface="Verdana"/>
                <a:cs typeface="Verdana"/>
              </a:rPr>
              <a:t>do</a:t>
            </a:r>
            <a:r>
              <a:rPr dirty="0" sz="1800" spc="-45">
                <a:latin typeface="Verdana"/>
                <a:cs typeface="Verdana"/>
              </a:rPr>
              <a:t> </a:t>
            </a:r>
            <a:r>
              <a:rPr dirty="0" sz="1800">
                <a:latin typeface="Verdana"/>
                <a:cs typeface="Verdana"/>
              </a:rPr>
              <a:t>tema</a:t>
            </a:r>
            <a:r>
              <a:rPr dirty="0" sz="1800" spc="-50">
                <a:latin typeface="Verdana"/>
                <a:cs typeface="Verdana"/>
              </a:rPr>
              <a:t> </a:t>
            </a:r>
            <a:r>
              <a:rPr dirty="0" sz="1800" spc="95">
                <a:latin typeface="Verdana"/>
                <a:cs typeface="Verdana"/>
              </a:rPr>
              <a:t>do</a:t>
            </a:r>
            <a:r>
              <a:rPr dirty="0" sz="1800" spc="-45">
                <a:latin typeface="Verdana"/>
                <a:cs typeface="Verdana"/>
              </a:rPr>
              <a:t> </a:t>
            </a:r>
            <a:r>
              <a:rPr dirty="0" sz="1800" spc="-90">
                <a:latin typeface="Verdana"/>
                <a:cs typeface="Verdana"/>
              </a:rPr>
              <a:t>ODS</a:t>
            </a:r>
            <a:r>
              <a:rPr dirty="0" sz="1800" spc="-45">
                <a:latin typeface="Verdana"/>
                <a:cs typeface="Verdana"/>
              </a:rPr>
              <a:t> </a:t>
            </a:r>
            <a:r>
              <a:rPr dirty="0" sz="1800">
                <a:latin typeface="Verdana"/>
                <a:cs typeface="Verdana"/>
              </a:rPr>
              <a:t>específico</a:t>
            </a:r>
            <a:r>
              <a:rPr dirty="0" sz="1800" spc="-50">
                <a:latin typeface="Verdana"/>
                <a:cs typeface="Verdana"/>
              </a:rPr>
              <a:t> </a:t>
            </a:r>
            <a:r>
              <a:rPr dirty="0" sz="1800">
                <a:latin typeface="Verdana"/>
                <a:cs typeface="Verdana"/>
              </a:rPr>
              <a:t>para</a:t>
            </a:r>
            <a:r>
              <a:rPr dirty="0" sz="1800" spc="-55">
                <a:latin typeface="Verdana"/>
                <a:cs typeface="Verdana"/>
              </a:rPr>
              <a:t> </a:t>
            </a:r>
            <a:r>
              <a:rPr dirty="0" sz="1800" spc="35">
                <a:latin typeface="Verdana"/>
                <a:cs typeface="Verdana"/>
              </a:rPr>
              <a:t>o </a:t>
            </a:r>
            <a:r>
              <a:rPr dirty="0" sz="1800" spc="-10">
                <a:latin typeface="Verdana"/>
                <a:cs typeface="Verdana"/>
              </a:rPr>
              <a:t>Brasil.</a:t>
            </a:r>
            <a:endParaRPr sz="1800">
              <a:latin typeface="Verdana"/>
              <a:cs typeface="Verdana"/>
            </a:endParaRPr>
          </a:p>
          <a:p>
            <a:pPr marL="469265" marR="5715" indent="-457200">
              <a:lnSpc>
                <a:spcPts val="1989"/>
              </a:lnSpc>
              <a:spcBef>
                <a:spcPts val="920"/>
              </a:spcBef>
              <a:buAutoNum type="arabicPeriod"/>
              <a:tabLst>
                <a:tab pos="469265" algn="l"/>
              </a:tabLst>
            </a:pPr>
            <a:r>
              <a:rPr dirty="0" sz="1800" spc="-130" b="1">
                <a:solidFill>
                  <a:srgbClr val="FFC000"/>
                </a:solidFill>
                <a:latin typeface="Verdana"/>
                <a:cs typeface="Verdana"/>
              </a:rPr>
              <a:t>Análise</a:t>
            </a:r>
            <a:r>
              <a:rPr dirty="0" sz="1800" spc="55" b="1">
                <a:solidFill>
                  <a:srgbClr val="FFC000"/>
                </a:solidFill>
                <a:latin typeface="Verdana"/>
                <a:cs typeface="Verdana"/>
              </a:rPr>
              <a:t> </a:t>
            </a:r>
            <a:r>
              <a:rPr dirty="0" sz="1800" b="1">
                <a:solidFill>
                  <a:srgbClr val="FFC000"/>
                </a:solidFill>
                <a:latin typeface="Verdana"/>
                <a:cs typeface="Verdana"/>
              </a:rPr>
              <a:t>do</a:t>
            </a:r>
            <a:r>
              <a:rPr dirty="0" sz="1800" spc="55" b="1">
                <a:solidFill>
                  <a:srgbClr val="FFC000"/>
                </a:solidFill>
                <a:latin typeface="Verdana"/>
                <a:cs typeface="Verdana"/>
              </a:rPr>
              <a:t> </a:t>
            </a:r>
            <a:r>
              <a:rPr dirty="0" sz="1800" spc="-180" b="1">
                <a:solidFill>
                  <a:srgbClr val="FFC000"/>
                </a:solidFill>
                <a:latin typeface="Verdana"/>
                <a:cs typeface="Verdana"/>
              </a:rPr>
              <a:t>progresso</a:t>
            </a:r>
            <a:r>
              <a:rPr dirty="0" sz="1800" spc="60" b="1">
                <a:solidFill>
                  <a:srgbClr val="FFC000"/>
                </a:solidFill>
                <a:latin typeface="Verdana"/>
                <a:cs typeface="Verdana"/>
              </a:rPr>
              <a:t> </a:t>
            </a:r>
            <a:r>
              <a:rPr dirty="0" sz="1800" spc="-80" b="1">
                <a:solidFill>
                  <a:srgbClr val="FFC000"/>
                </a:solidFill>
                <a:latin typeface="Verdana"/>
                <a:cs typeface="Verdana"/>
              </a:rPr>
              <a:t>das</a:t>
            </a:r>
            <a:r>
              <a:rPr dirty="0" sz="1800" spc="50" b="1">
                <a:solidFill>
                  <a:srgbClr val="FFC000"/>
                </a:solidFill>
                <a:latin typeface="Verdana"/>
                <a:cs typeface="Verdana"/>
              </a:rPr>
              <a:t> </a:t>
            </a:r>
            <a:r>
              <a:rPr dirty="0" sz="1800" spc="-190" b="1">
                <a:solidFill>
                  <a:srgbClr val="FFC000"/>
                </a:solidFill>
                <a:latin typeface="Verdana"/>
                <a:cs typeface="Verdana"/>
              </a:rPr>
              <a:t>metas</a:t>
            </a:r>
            <a:r>
              <a:rPr dirty="0" sz="1800" spc="-190">
                <a:latin typeface="Verdana"/>
                <a:cs typeface="Verdana"/>
              </a:rPr>
              <a:t>:</a:t>
            </a:r>
            <a:r>
              <a:rPr dirty="0" sz="1800" spc="45">
                <a:latin typeface="Verdana"/>
                <a:cs typeface="Verdana"/>
              </a:rPr>
              <a:t> </a:t>
            </a:r>
            <a:r>
              <a:rPr dirty="0" sz="1800">
                <a:latin typeface="Verdana"/>
                <a:cs typeface="Verdana"/>
              </a:rPr>
              <a:t>quadro</a:t>
            </a:r>
            <a:r>
              <a:rPr dirty="0" sz="1800" spc="35">
                <a:latin typeface="Verdana"/>
                <a:cs typeface="Verdana"/>
              </a:rPr>
              <a:t> </a:t>
            </a:r>
            <a:r>
              <a:rPr dirty="0" sz="1800" spc="45">
                <a:latin typeface="Verdana"/>
                <a:cs typeface="Verdana"/>
              </a:rPr>
              <a:t>contendo</a:t>
            </a:r>
            <a:r>
              <a:rPr dirty="0" sz="1800" spc="35">
                <a:latin typeface="Verdana"/>
                <a:cs typeface="Verdana"/>
              </a:rPr>
              <a:t> </a:t>
            </a:r>
            <a:r>
              <a:rPr dirty="0" sz="1800">
                <a:latin typeface="Verdana"/>
                <a:cs typeface="Verdana"/>
              </a:rPr>
              <a:t>todas</a:t>
            </a:r>
            <a:r>
              <a:rPr dirty="0" sz="1800" spc="45">
                <a:latin typeface="Verdana"/>
                <a:cs typeface="Verdana"/>
              </a:rPr>
              <a:t> </a:t>
            </a:r>
            <a:r>
              <a:rPr dirty="0" sz="1800" spc="-10">
                <a:latin typeface="Verdana"/>
                <a:cs typeface="Verdana"/>
              </a:rPr>
              <a:t>metas </a:t>
            </a:r>
            <a:r>
              <a:rPr dirty="0" sz="1800" spc="70">
                <a:latin typeface="Verdana"/>
                <a:cs typeface="Verdana"/>
              </a:rPr>
              <a:t>com</a:t>
            </a:r>
            <a:r>
              <a:rPr dirty="0" sz="1800" spc="-114">
                <a:latin typeface="Verdana"/>
                <a:cs typeface="Verdana"/>
              </a:rPr>
              <a:t> </a:t>
            </a:r>
            <a:r>
              <a:rPr dirty="0" sz="1800">
                <a:latin typeface="Verdana"/>
                <a:cs typeface="Verdana"/>
              </a:rPr>
              <a:t>uma</a:t>
            </a:r>
            <a:r>
              <a:rPr dirty="0" sz="1800" spc="-120">
                <a:latin typeface="Verdana"/>
                <a:cs typeface="Verdana"/>
              </a:rPr>
              <a:t> </a:t>
            </a:r>
            <a:r>
              <a:rPr dirty="0" sz="1800" spc="-10">
                <a:latin typeface="Verdana"/>
                <a:cs typeface="Verdana"/>
              </a:rPr>
              <a:t>breve</a:t>
            </a:r>
            <a:r>
              <a:rPr dirty="0" sz="1800" spc="-110">
                <a:latin typeface="Verdana"/>
                <a:cs typeface="Verdana"/>
              </a:rPr>
              <a:t> </a:t>
            </a:r>
            <a:r>
              <a:rPr dirty="0" sz="1800" spc="55">
                <a:latin typeface="Verdana"/>
                <a:cs typeface="Verdana"/>
              </a:rPr>
              <a:t>avaliação</a:t>
            </a:r>
            <a:r>
              <a:rPr dirty="0" sz="1800" spc="-120">
                <a:latin typeface="Verdana"/>
                <a:cs typeface="Verdana"/>
              </a:rPr>
              <a:t> </a:t>
            </a:r>
            <a:r>
              <a:rPr dirty="0" sz="1800" spc="-20">
                <a:latin typeface="Verdana"/>
                <a:cs typeface="Verdana"/>
              </a:rPr>
              <a:t>dos</a:t>
            </a:r>
            <a:r>
              <a:rPr dirty="0" sz="1800" spc="-114">
                <a:latin typeface="Verdana"/>
                <a:cs typeface="Verdana"/>
              </a:rPr>
              <a:t> </a:t>
            </a:r>
            <a:r>
              <a:rPr dirty="0" sz="1800" spc="-10">
                <a:latin typeface="Verdana"/>
                <a:cs typeface="Verdana"/>
              </a:rPr>
              <a:t>indicadores</a:t>
            </a:r>
            <a:r>
              <a:rPr dirty="0" sz="1800" spc="-110">
                <a:latin typeface="Verdana"/>
                <a:cs typeface="Verdana"/>
              </a:rPr>
              <a:t> </a:t>
            </a:r>
            <a:r>
              <a:rPr dirty="0" sz="1800" spc="85">
                <a:latin typeface="Verdana"/>
                <a:cs typeface="Verdana"/>
              </a:rPr>
              <a:t>e</a:t>
            </a:r>
            <a:r>
              <a:rPr dirty="0" sz="1800" spc="-110">
                <a:latin typeface="Verdana"/>
                <a:cs typeface="Verdana"/>
              </a:rPr>
              <a:t> </a:t>
            </a:r>
            <a:r>
              <a:rPr dirty="0" sz="1800" spc="-10">
                <a:latin typeface="Verdana"/>
                <a:cs typeface="Verdana"/>
              </a:rPr>
              <a:t>sinalização:</a:t>
            </a:r>
            <a:endParaRPr sz="1800">
              <a:latin typeface="Verdana"/>
              <a:cs typeface="Verdana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781851" y="3483355"/>
            <a:ext cx="7809865" cy="2903220"/>
          </a:xfrm>
          <a:prstGeom prst="rect">
            <a:avLst/>
          </a:prstGeom>
        </p:spPr>
        <p:txBody>
          <a:bodyPr wrap="square" lIns="0" tIns="38100" rIns="0" bIns="0" rtlCol="0" vert="horz">
            <a:spAutoFit/>
          </a:bodyPr>
          <a:lstStyle/>
          <a:p>
            <a:pPr algn="just" marL="466725" marR="5080" indent="-454659">
              <a:lnSpc>
                <a:spcPct val="90600"/>
              </a:lnSpc>
              <a:spcBef>
                <a:spcPts val="300"/>
              </a:spcBef>
              <a:buAutoNum type="arabicPeriod" startAt="4"/>
              <a:tabLst>
                <a:tab pos="469265" algn="l"/>
              </a:tabLst>
            </a:pPr>
            <a:r>
              <a:rPr dirty="0" sz="1800" spc="-170" b="1">
                <a:solidFill>
                  <a:srgbClr val="0F9ED5"/>
                </a:solidFill>
                <a:latin typeface="Verdana"/>
                <a:cs typeface="Verdana"/>
              </a:rPr>
              <a:t>Metas</a:t>
            </a:r>
            <a:r>
              <a:rPr dirty="0" sz="1800" spc="15" b="1">
                <a:solidFill>
                  <a:srgbClr val="0F9ED5"/>
                </a:solidFill>
                <a:latin typeface="Verdana"/>
                <a:cs typeface="Verdana"/>
              </a:rPr>
              <a:t> </a:t>
            </a:r>
            <a:r>
              <a:rPr dirty="0" sz="1800" spc="-240" b="1">
                <a:solidFill>
                  <a:srgbClr val="0F9ED5"/>
                </a:solidFill>
                <a:latin typeface="Verdana"/>
                <a:cs typeface="Verdana"/>
              </a:rPr>
              <a:t>Prioritárias</a:t>
            </a:r>
            <a:r>
              <a:rPr dirty="0" sz="1800" spc="-240">
                <a:latin typeface="Verdana"/>
                <a:cs typeface="Verdana"/>
              </a:rPr>
              <a:t>:</a:t>
            </a:r>
            <a:r>
              <a:rPr dirty="0" sz="1800" spc="80">
                <a:latin typeface="Verdana"/>
                <a:cs typeface="Verdana"/>
              </a:rPr>
              <a:t> </a:t>
            </a:r>
            <a:r>
              <a:rPr dirty="0" sz="1800">
                <a:latin typeface="Verdana"/>
                <a:cs typeface="Verdana"/>
              </a:rPr>
              <a:t>Maior</a:t>
            </a:r>
            <a:r>
              <a:rPr dirty="0" sz="1800" spc="-85">
                <a:latin typeface="Verdana"/>
                <a:cs typeface="Verdana"/>
              </a:rPr>
              <a:t> </a:t>
            </a:r>
            <a:r>
              <a:rPr dirty="0" sz="1800">
                <a:latin typeface="Verdana"/>
                <a:cs typeface="Verdana"/>
              </a:rPr>
              <a:t>diálogo</a:t>
            </a:r>
            <a:r>
              <a:rPr dirty="0" sz="1800" spc="-5">
                <a:latin typeface="Verdana"/>
                <a:cs typeface="Verdana"/>
              </a:rPr>
              <a:t> </a:t>
            </a:r>
            <a:r>
              <a:rPr dirty="0" sz="1800" spc="70">
                <a:latin typeface="Verdana"/>
                <a:cs typeface="Verdana"/>
              </a:rPr>
              <a:t>com</a:t>
            </a:r>
            <a:r>
              <a:rPr dirty="0" sz="1800" spc="-5">
                <a:latin typeface="Verdana"/>
                <a:cs typeface="Verdana"/>
              </a:rPr>
              <a:t> </a:t>
            </a:r>
            <a:r>
              <a:rPr dirty="0" sz="1800" spc="-90">
                <a:latin typeface="Verdana"/>
                <a:cs typeface="Verdana"/>
              </a:rPr>
              <a:t>os</a:t>
            </a:r>
            <a:r>
              <a:rPr dirty="0" sz="1800" spc="5">
                <a:latin typeface="Verdana"/>
                <a:cs typeface="Verdana"/>
              </a:rPr>
              <a:t> </a:t>
            </a:r>
            <a:r>
              <a:rPr dirty="0" sz="1800" spc="-155">
                <a:latin typeface="Verdana"/>
                <a:cs typeface="Verdana"/>
              </a:rPr>
              <a:t>Eixos</a:t>
            </a:r>
            <a:r>
              <a:rPr dirty="0" sz="1800" spc="5">
                <a:latin typeface="Verdana"/>
                <a:cs typeface="Verdana"/>
              </a:rPr>
              <a:t> </a:t>
            </a:r>
            <a:r>
              <a:rPr dirty="0" sz="1800" spc="-55">
                <a:latin typeface="Verdana"/>
                <a:cs typeface="Verdana"/>
              </a:rPr>
              <a:t>Estratégicos</a:t>
            </a:r>
            <a:r>
              <a:rPr dirty="0" sz="1800">
                <a:latin typeface="Verdana"/>
                <a:cs typeface="Verdana"/>
              </a:rPr>
              <a:t> </a:t>
            </a:r>
            <a:r>
              <a:rPr dirty="0" sz="1800" spc="95">
                <a:latin typeface="Verdana"/>
                <a:cs typeface="Verdana"/>
              </a:rPr>
              <a:t>do</a:t>
            </a:r>
            <a:r>
              <a:rPr dirty="0" sz="1800">
                <a:latin typeface="Verdana"/>
                <a:cs typeface="Verdana"/>
              </a:rPr>
              <a:t> </a:t>
            </a:r>
            <a:r>
              <a:rPr dirty="0" sz="1800" spc="-25">
                <a:latin typeface="Verdana"/>
                <a:cs typeface="Verdana"/>
              </a:rPr>
              <a:t>PPA </a:t>
            </a:r>
            <a:r>
              <a:rPr dirty="0" sz="1800" spc="-25">
                <a:latin typeface="Verdana"/>
                <a:cs typeface="Verdana"/>
              </a:rPr>
              <a:t>	</a:t>
            </a:r>
            <a:r>
              <a:rPr dirty="0" sz="1800" spc="-180">
                <a:latin typeface="Verdana"/>
                <a:cs typeface="Verdana"/>
              </a:rPr>
              <a:t>2024-</a:t>
            </a:r>
            <a:r>
              <a:rPr dirty="0" sz="1800" spc="-20">
                <a:latin typeface="Verdana"/>
                <a:cs typeface="Verdana"/>
              </a:rPr>
              <a:t>2027,</a:t>
            </a:r>
            <a:r>
              <a:rPr dirty="0" sz="1800" spc="390">
                <a:latin typeface="Verdana"/>
                <a:cs typeface="Verdana"/>
              </a:rPr>
              <a:t> </a:t>
            </a:r>
            <a:r>
              <a:rPr dirty="0" sz="1800" spc="70">
                <a:latin typeface="Verdana"/>
                <a:cs typeface="Verdana"/>
              </a:rPr>
              <a:t>com</a:t>
            </a:r>
            <a:r>
              <a:rPr dirty="0" sz="1800" spc="385">
                <a:latin typeface="Verdana"/>
                <a:cs typeface="Verdana"/>
              </a:rPr>
              <a:t> </a:t>
            </a:r>
            <a:r>
              <a:rPr dirty="0" sz="1800">
                <a:latin typeface="Verdana"/>
                <a:cs typeface="Verdana"/>
              </a:rPr>
              <a:t>os</a:t>
            </a:r>
            <a:r>
              <a:rPr dirty="0" sz="1800" spc="390">
                <a:latin typeface="Verdana"/>
                <a:cs typeface="Verdana"/>
              </a:rPr>
              <a:t> </a:t>
            </a:r>
            <a:r>
              <a:rPr dirty="0" sz="1800">
                <a:latin typeface="Verdana"/>
                <a:cs typeface="Verdana"/>
              </a:rPr>
              <a:t>temas</a:t>
            </a:r>
            <a:r>
              <a:rPr dirty="0" sz="1800" spc="390">
                <a:latin typeface="Verdana"/>
                <a:cs typeface="Verdana"/>
              </a:rPr>
              <a:t> </a:t>
            </a:r>
            <a:r>
              <a:rPr dirty="0" sz="1800" spc="-50">
                <a:latin typeface="Verdana"/>
                <a:cs typeface="Verdana"/>
              </a:rPr>
              <a:t>transversais,</a:t>
            </a:r>
            <a:r>
              <a:rPr dirty="0" sz="1800" spc="395">
                <a:latin typeface="Verdana"/>
                <a:cs typeface="Verdana"/>
              </a:rPr>
              <a:t> </a:t>
            </a:r>
            <a:r>
              <a:rPr dirty="0" sz="1800">
                <a:latin typeface="Verdana"/>
                <a:cs typeface="Verdana"/>
              </a:rPr>
              <a:t>gênero,</a:t>
            </a:r>
            <a:r>
              <a:rPr dirty="0" sz="1800" spc="390">
                <a:latin typeface="Verdana"/>
                <a:cs typeface="Verdana"/>
              </a:rPr>
              <a:t> </a:t>
            </a:r>
            <a:r>
              <a:rPr dirty="0" sz="1800">
                <a:latin typeface="Verdana"/>
                <a:cs typeface="Verdana"/>
              </a:rPr>
              <a:t>raça,</a:t>
            </a:r>
            <a:r>
              <a:rPr dirty="0" sz="1800" spc="390">
                <a:latin typeface="Verdana"/>
                <a:cs typeface="Verdana"/>
              </a:rPr>
              <a:t> </a:t>
            </a:r>
            <a:r>
              <a:rPr dirty="0" sz="1800" spc="85">
                <a:latin typeface="Verdana"/>
                <a:cs typeface="Verdana"/>
              </a:rPr>
              <a:t>e</a:t>
            </a:r>
            <a:r>
              <a:rPr dirty="0" sz="1800" spc="395">
                <a:latin typeface="Verdana"/>
                <a:cs typeface="Verdana"/>
              </a:rPr>
              <a:t> </a:t>
            </a:r>
            <a:r>
              <a:rPr dirty="0" sz="1800" spc="-20">
                <a:latin typeface="Verdana"/>
                <a:cs typeface="Verdana"/>
              </a:rPr>
              <a:t>meio </a:t>
            </a:r>
            <a:r>
              <a:rPr dirty="0" sz="1800" spc="-20">
                <a:latin typeface="Verdana"/>
                <a:cs typeface="Verdana"/>
              </a:rPr>
              <a:t>	</a:t>
            </a:r>
            <a:r>
              <a:rPr dirty="0" sz="1800" spc="-10">
                <a:latin typeface="Verdana"/>
                <a:cs typeface="Verdana"/>
              </a:rPr>
              <a:t>ambiente</a:t>
            </a:r>
            <a:endParaRPr sz="1800">
              <a:latin typeface="Verdana"/>
              <a:cs typeface="Verdana"/>
            </a:endParaRPr>
          </a:p>
          <a:p>
            <a:pPr algn="just" marL="466725" marR="5080" indent="-454659">
              <a:lnSpc>
                <a:spcPts val="2020"/>
              </a:lnSpc>
              <a:spcBef>
                <a:spcPts val="905"/>
              </a:spcBef>
              <a:buAutoNum type="arabicPeriod" startAt="4"/>
              <a:tabLst>
                <a:tab pos="469265" algn="l"/>
              </a:tabLst>
            </a:pPr>
            <a:r>
              <a:rPr dirty="0" sz="1800" spc="-114" b="1">
                <a:solidFill>
                  <a:srgbClr val="C00000"/>
                </a:solidFill>
                <a:latin typeface="Verdana"/>
                <a:cs typeface="Verdana"/>
              </a:rPr>
              <a:t>Principais</a:t>
            </a:r>
            <a:r>
              <a:rPr dirty="0" sz="1800" spc="350" b="1">
                <a:solidFill>
                  <a:srgbClr val="C00000"/>
                </a:solidFill>
                <a:latin typeface="Verdana"/>
                <a:cs typeface="Verdana"/>
              </a:rPr>
              <a:t> </a:t>
            </a:r>
            <a:r>
              <a:rPr dirty="0" sz="1800" spc="-65" b="1">
                <a:solidFill>
                  <a:srgbClr val="C00000"/>
                </a:solidFill>
                <a:latin typeface="Verdana"/>
                <a:cs typeface="Verdana"/>
              </a:rPr>
              <a:t>políticas</a:t>
            </a:r>
            <a:r>
              <a:rPr dirty="0" sz="1800" spc="355" b="1">
                <a:solidFill>
                  <a:srgbClr val="C00000"/>
                </a:solidFill>
                <a:latin typeface="Verdana"/>
                <a:cs typeface="Verdana"/>
              </a:rPr>
              <a:t> </a:t>
            </a:r>
            <a:r>
              <a:rPr dirty="0" sz="1800" spc="85">
                <a:latin typeface="Verdana"/>
                <a:cs typeface="Verdana"/>
              </a:rPr>
              <a:t>e</a:t>
            </a:r>
            <a:r>
              <a:rPr dirty="0" sz="1800" spc="345">
                <a:latin typeface="Verdana"/>
                <a:cs typeface="Verdana"/>
              </a:rPr>
              <a:t> </a:t>
            </a:r>
            <a:r>
              <a:rPr dirty="0" sz="1800" spc="55">
                <a:latin typeface="Verdana"/>
                <a:cs typeface="Verdana"/>
              </a:rPr>
              <a:t>ações</a:t>
            </a:r>
            <a:r>
              <a:rPr dirty="0" sz="1800" spc="345">
                <a:latin typeface="Verdana"/>
                <a:cs typeface="Verdana"/>
              </a:rPr>
              <a:t> </a:t>
            </a:r>
            <a:r>
              <a:rPr dirty="0" sz="1800">
                <a:latin typeface="Verdana"/>
                <a:cs typeface="Verdana"/>
              </a:rPr>
              <a:t>governamentais</a:t>
            </a:r>
            <a:r>
              <a:rPr dirty="0" sz="1800" spc="345">
                <a:latin typeface="Verdana"/>
                <a:cs typeface="Verdana"/>
              </a:rPr>
              <a:t> </a:t>
            </a:r>
            <a:r>
              <a:rPr dirty="0" sz="1800">
                <a:latin typeface="Verdana"/>
                <a:cs typeface="Verdana"/>
              </a:rPr>
              <a:t>que</a:t>
            </a:r>
            <a:r>
              <a:rPr dirty="0" sz="1800" spc="345">
                <a:latin typeface="Verdana"/>
                <a:cs typeface="Verdana"/>
              </a:rPr>
              <a:t> </a:t>
            </a:r>
            <a:r>
              <a:rPr dirty="0" sz="1800" spc="-10">
                <a:latin typeface="Verdana"/>
                <a:cs typeface="Verdana"/>
              </a:rPr>
              <a:t>Contribuem </a:t>
            </a:r>
            <a:r>
              <a:rPr dirty="0" sz="1800" spc="-10">
                <a:latin typeface="Verdana"/>
                <a:cs typeface="Verdana"/>
              </a:rPr>
              <a:t>	</a:t>
            </a:r>
            <a:r>
              <a:rPr dirty="0" sz="1800">
                <a:latin typeface="Verdana"/>
                <a:cs typeface="Verdana"/>
              </a:rPr>
              <a:t>para</a:t>
            </a:r>
            <a:r>
              <a:rPr dirty="0" sz="1800" spc="-95">
                <a:latin typeface="Verdana"/>
                <a:cs typeface="Verdana"/>
              </a:rPr>
              <a:t> </a:t>
            </a:r>
            <a:r>
              <a:rPr dirty="0" sz="1800" spc="85">
                <a:latin typeface="Verdana"/>
                <a:cs typeface="Verdana"/>
              </a:rPr>
              <a:t>o</a:t>
            </a:r>
            <a:r>
              <a:rPr dirty="0" sz="1800" spc="-90">
                <a:latin typeface="Verdana"/>
                <a:cs typeface="Verdana"/>
              </a:rPr>
              <a:t> </a:t>
            </a:r>
            <a:r>
              <a:rPr dirty="0" sz="1800" spc="85">
                <a:latin typeface="Verdana"/>
                <a:cs typeface="Verdana"/>
              </a:rPr>
              <a:t>alcance</a:t>
            </a:r>
            <a:r>
              <a:rPr dirty="0" sz="1800" spc="-75">
                <a:latin typeface="Verdana"/>
                <a:cs typeface="Verdana"/>
              </a:rPr>
              <a:t> </a:t>
            </a:r>
            <a:r>
              <a:rPr dirty="0" sz="1800" spc="-20">
                <a:latin typeface="Verdana"/>
                <a:cs typeface="Verdana"/>
              </a:rPr>
              <a:t>dos</a:t>
            </a:r>
            <a:r>
              <a:rPr dirty="0" sz="1800" spc="-85">
                <a:latin typeface="Verdana"/>
                <a:cs typeface="Verdana"/>
              </a:rPr>
              <a:t> </a:t>
            </a:r>
            <a:r>
              <a:rPr dirty="0" sz="1800" spc="-25">
                <a:latin typeface="Verdana"/>
                <a:cs typeface="Verdana"/>
              </a:rPr>
              <a:t>ODS</a:t>
            </a:r>
            <a:endParaRPr sz="1800">
              <a:latin typeface="Verdana"/>
              <a:cs typeface="Verdana"/>
            </a:endParaRPr>
          </a:p>
          <a:p>
            <a:pPr algn="just" marL="467359" indent="-454659">
              <a:lnSpc>
                <a:spcPct val="100000"/>
              </a:lnSpc>
              <a:spcBef>
                <a:spcPts val="695"/>
              </a:spcBef>
              <a:buAutoNum type="arabicPeriod" startAt="4"/>
              <a:tabLst>
                <a:tab pos="467359" algn="l"/>
              </a:tabLst>
            </a:pPr>
            <a:r>
              <a:rPr dirty="0" sz="1800" spc="-114" b="1">
                <a:solidFill>
                  <a:srgbClr val="3B7D23"/>
                </a:solidFill>
                <a:latin typeface="Verdana"/>
                <a:cs typeface="Verdana"/>
              </a:rPr>
              <a:t>Avanços</a:t>
            </a:r>
            <a:r>
              <a:rPr dirty="0" sz="1800" spc="-100" b="1">
                <a:solidFill>
                  <a:srgbClr val="3B7D23"/>
                </a:solidFill>
                <a:latin typeface="Verdana"/>
                <a:cs typeface="Verdana"/>
              </a:rPr>
              <a:t> </a:t>
            </a:r>
            <a:r>
              <a:rPr dirty="0" sz="1800" spc="-50" b="1">
                <a:solidFill>
                  <a:srgbClr val="3B7D23"/>
                </a:solidFill>
                <a:latin typeface="Verdana"/>
                <a:cs typeface="Verdana"/>
              </a:rPr>
              <a:t>e</a:t>
            </a:r>
            <a:r>
              <a:rPr dirty="0" sz="1800" spc="-100" b="1">
                <a:solidFill>
                  <a:srgbClr val="3B7D23"/>
                </a:solidFill>
                <a:latin typeface="Verdana"/>
                <a:cs typeface="Verdana"/>
              </a:rPr>
              <a:t> </a:t>
            </a:r>
            <a:r>
              <a:rPr dirty="0" sz="1800" spc="-180" b="1">
                <a:solidFill>
                  <a:srgbClr val="3B7D23"/>
                </a:solidFill>
                <a:latin typeface="Verdana"/>
                <a:cs typeface="Verdana"/>
              </a:rPr>
              <a:t>Desafios</a:t>
            </a:r>
            <a:r>
              <a:rPr dirty="0" sz="1800" spc="-100" b="1">
                <a:solidFill>
                  <a:srgbClr val="3B7D23"/>
                </a:solidFill>
                <a:latin typeface="Verdana"/>
                <a:cs typeface="Verdana"/>
              </a:rPr>
              <a:t> </a:t>
            </a:r>
            <a:r>
              <a:rPr dirty="0" sz="1800" spc="-50" b="1">
                <a:solidFill>
                  <a:srgbClr val="3B7D23"/>
                </a:solidFill>
                <a:latin typeface="Verdana"/>
                <a:cs typeface="Verdana"/>
              </a:rPr>
              <a:t>e</a:t>
            </a:r>
            <a:r>
              <a:rPr dirty="0" sz="1800" spc="-100" b="1">
                <a:solidFill>
                  <a:srgbClr val="3B7D23"/>
                </a:solidFill>
                <a:latin typeface="Verdana"/>
                <a:cs typeface="Verdana"/>
              </a:rPr>
              <a:t> </a:t>
            </a:r>
            <a:r>
              <a:rPr dirty="0" sz="1800" spc="-145" b="1">
                <a:solidFill>
                  <a:srgbClr val="3B7D23"/>
                </a:solidFill>
                <a:latin typeface="Verdana"/>
                <a:cs typeface="Verdana"/>
              </a:rPr>
              <a:t>Dificuldades</a:t>
            </a:r>
            <a:r>
              <a:rPr dirty="0" sz="1800" spc="-100" b="1">
                <a:solidFill>
                  <a:srgbClr val="3B7D23"/>
                </a:solidFill>
                <a:latin typeface="Verdana"/>
                <a:cs typeface="Verdana"/>
              </a:rPr>
              <a:t> </a:t>
            </a:r>
            <a:r>
              <a:rPr dirty="0" sz="1800" spc="-10" b="1">
                <a:solidFill>
                  <a:srgbClr val="3B7D23"/>
                </a:solidFill>
                <a:latin typeface="Verdana"/>
                <a:cs typeface="Verdana"/>
              </a:rPr>
              <a:t>Críticas</a:t>
            </a:r>
            <a:endParaRPr sz="1800">
              <a:latin typeface="Verdana"/>
              <a:cs typeface="Verdana"/>
            </a:endParaRPr>
          </a:p>
          <a:p>
            <a:pPr algn="just" marL="466725" marR="5080" indent="-454659">
              <a:lnSpc>
                <a:spcPct val="89300"/>
              </a:lnSpc>
              <a:spcBef>
                <a:spcPts val="1075"/>
              </a:spcBef>
              <a:buAutoNum type="arabicPeriod" startAt="4"/>
              <a:tabLst>
                <a:tab pos="469265" algn="l"/>
              </a:tabLst>
            </a:pPr>
            <a:r>
              <a:rPr dirty="0" sz="1800" spc="-200" b="1">
                <a:solidFill>
                  <a:srgbClr val="7030A0"/>
                </a:solidFill>
                <a:latin typeface="Verdana"/>
                <a:cs typeface="Verdana"/>
              </a:rPr>
              <a:t>Dois</a:t>
            </a:r>
            <a:r>
              <a:rPr dirty="0" sz="1800" spc="-60" b="1">
                <a:solidFill>
                  <a:srgbClr val="7030A0"/>
                </a:solidFill>
                <a:latin typeface="Verdana"/>
                <a:cs typeface="Verdana"/>
              </a:rPr>
              <a:t> </a:t>
            </a:r>
            <a:r>
              <a:rPr dirty="0" sz="1800" spc="-190" b="1">
                <a:solidFill>
                  <a:srgbClr val="7030A0"/>
                </a:solidFill>
                <a:latin typeface="Verdana"/>
                <a:cs typeface="Verdana"/>
              </a:rPr>
              <a:t>Boxes</a:t>
            </a:r>
            <a:r>
              <a:rPr dirty="0" sz="1800" spc="-65" b="1">
                <a:solidFill>
                  <a:srgbClr val="7030A0"/>
                </a:solidFill>
                <a:latin typeface="Verdana"/>
                <a:cs typeface="Verdana"/>
              </a:rPr>
              <a:t> </a:t>
            </a:r>
            <a:r>
              <a:rPr dirty="0" sz="1800" spc="-254">
                <a:latin typeface="Verdana"/>
                <a:cs typeface="Verdana"/>
              </a:rPr>
              <a:t>–</a:t>
            </a:r>
            <a:r>
              <a:rPr dirty="0" sz="1800" spc="-75">
                <a:latin typeface="Verdana"/>
                <a:cs typeface="Verdana"/>
              </a:rPr>
              <a:t> </a:t>
            </a:r>
            <a:r>
              <a:rPr dirty="0" sz="1800" spc="5">
                <a:latin typeface="Verdana"/>
                <a:cs typeface="Verdana"/>
              </a:rPr>
              <a:t>Diálogo</a:t>
            </a:r>
            <a:r>
              <a:rPr dirty="0" sz="1800" spc="-80">
                <a:latin typeface="Verdana"/>
                <a:cs typeface="Verdana"/>
              </a:rPr>
              <a:t> </a:t>
            </a:r>
            <a:r>
              <a:rPr dirty="0" sz="1800" spc="-45">
                <a:latin typeface="Verdana"/>
                <a:cs typeface="Verdana"/>
              </a:rPr>
              <a:t>Relatório</a:t>
            </a:r>
            <a:r>
              <a:rPr dirty="0" sz="1800" spc="-80">
                <a:latin typeface="Verdana"/>
                <a:cs typeface="Verdana"/>
              </a:rPr>
              <a:t> </a:t>
            </a:r>
            <a:r>
              <a:rPr dirty="0" sz="1800" spc="-135">
                <a:latin typeface="Verdana"/>
                <a:cs typeface="Verdana"/>
              </a:rPr>
              <a:t>Luz</a:t>
            </a:r>
            <a:r>
              <a:rPr dirty="0" sz="1800" spc="-80">
                <a:latin typeface="Verdana"/>
                <a:cs typeface="Verdana"/>
              </a:rPr>
              <a:t> </a:t>
            </a:r>
            <a:r>
              <a:rPr dirty="0" sz="1800" spc="85">
                <a:latin typeface="Verdana"/>
                <a:cs typeface="Verdana"/>
              </a:rPr>
              <a:t>e</a:t>
            </a:r>
            <a:r>
              <a:rPr dirty="0" sz="1800" spc="-70">
                <a:latin typeface="Verdana"/>
                <a:cs typeface="Verdana"/>
              </a:rPr>
              <a:t> </a:t>
            </a:r>
            <a:r>
              <a:rPr dirty="0" sz="1800" spc="85">
                <a:latin typeface="Verdana"/>
                <a:cs typeface="Verdana"/>
              </a:rPr>
              <a:t>o</a:t>
            </a:r>
            <a:r>
              <a:rPr dirty="0" sz="1800" spc="-80">
                <a:latin typeface="Verdana"/>
                <a:cs typeface="Verdana"/>
              </a:rPr>
              <a:t> </a:t>
            </a:r>
            <a:r>
              <a:rPr dirty="0" sz="1800" spc="-45">
                <a:latin typeface="Verdana"/>
                <a:cs typeface="Verdana"/>
              </a:rPr>
              <a:t>outro</a:t>
            </a:r>
            <a:r>
              <a:rPr dirty="0" sz="1800" spc="-80">
                <a:latin typeface="Verdana"/>
                <a:cs typeface="Verdana"/>
              </a:rPr>
              <a:t> </a:t>
            </a:r>
            <a:r>
              <a:rPr dirty="0" sz="1800" spc="10">
                <a:latin typeface="Verdana"/>
                <a:cs typeface="Verdana"/>
              </a:rPr>
              <a:t>uma</a:t>
            </a:r>
            <a:r>
              <a:rPr dirty="0" sz="1800" spc="-80">
                <a:latin typeface="Verdana"/>
                <a:cs typeface="Verdana"/>
              </a:rPr>
              <a:t> </a:t>
            </a:r>
            <a:r>
              <a:rPr dirty="0" sz="1800" spc="145">
                <a:latin typeface="Verdana"/>
                <a:cs typeface="Verdana"/>
              </a:rPr>
              <a:t>ação</a:t>
            </a:r>
            <a:r>
              <a:rPr dirty="0" sz="1800" spc="-80">
                <a:latin typeface="Verdana"/>
                <a:cs typeface="Verdana"/>
              </a:rPr>
              <a:t> </a:t>
            </a:r>
            <a:r>
              <a:rPr dirty="0" sz="1800">
                <a:latin typeface="Verdana"/>
                <a:cs typeface="Verdana"/>
              </a:rPr>
              <a:t>programa</a:t>
            </a:r>
            <a:r>
              <a:rPr dirty="0" sz="1800" spc="85">
                <a:latin typeface="Verdana"/>
                <a:cs typeface="Verdana"/>
              </a:rPr>
              <a:t> </a:t>
            </a:r>
            <a:r>
              <a:rPr dirty="0" sz="1800" spc="85">
                <a:latin typeface="Verdana"/>
                <a:cs typeface="Verdana"/>
              </a:rPr>
              <a:t>	</a:t>
            </a:r>
            <a:r>
              <a:rPr dirty="0" sz="1800" spc="40">
                <a:latin typeface="Verdana"/>
                <a:cs typeface="Verdana"/>
              </a:rPr>
              <a:t>que</a:t>
            </a:r>
            <a:r>
              <a:rPr dirty="0" sz="1800" spc="-75">
                <a:latin typeface="Verdana"/>
                <a:cs typeface="Verdana"/>
              </a:rPr>
              <a:t> </a:t>
            </a:r>
            <a:r>
              <a:rPr dirty="0" sz="1800" spc="-10">
                <a:latin typeface="Verdana"/>
                <a:cs typeface="Verdana"/>
              </a:rPr>
              <a:t>reforce</a:t>
            </a:r>
            <a:r>
              <a:rPr dirty="0" sz="1800" spc="-70">
                <a:latin typeface="Verdana"/>
                <a:cs typeface="Verdana"/>
              </a:rPr>
              <a:t> </a:t>
            </a:r>
            <a:r>
              <a:rPr dirty="0" sz="1800" spc="-60">
                <a:latin typeface="Verdana"/>
                <a:cs typeface="Verdana"/>
              </a:rPr>
              <a:t>um</a:t>
            </a:r>
            <a:r>
              <a:rPr dirty="0" sz="1800" spc="-80">
                <a:latin typeface="Verdana"/>
                <a:cs typeface="Verdana"/>
              </a:rPr>
              <a:t> </a:t>
            </a:r>
            <a:r>
              <a:rPr dirty="0" sz="1800" spc="-20">
                <a:latin typeface="Verdana"/>
                <a:cs typeface="Verdana"/>
              </a:rPr>
              <a:t>dos</a:t>
            </a:r>
            <a:r>
              <a:rPr dirty="0" sz="1800" spc="-75">
                <a:latin typeface="Verdana"/>
                <a:cs typeface="Verdana"/>
              </a:rPr>
              <a:t> </a:t>
            </a:r>
            <a:r>
              <a:rPr dirty="0" sz="1800" spc="-50">
                <a:latin typeface="Verdana"/>
                <a:cs typeface="Verdana"/>
              </a:rPr>
              <a:t>princípios</a:t>
            </a:r>
            <a:r>
              <a:rPr dirty="0" sz="1800" spc="-80">
                <a:latin typeface="Verdana"/>
                <a:cs typeface="Verdana"/>
              </a:rPr>
              <a:t> </a:t>
            </a:r>
            <a:r>
              <a:rPr dirty="0" sz="1800" spc="-20">
                <a:latin typeface="Verdana"/>
                <a:cs typeface="Verdana"/>
              </a:rPr>
              <a:t>dos</a:t>
            </a:r>
            <a:r>
              <a:rPr dirty="0" sz="1800" spc="-75">
                <a:latin typeface="Verdana"/>
                <a:cs typeface="Verdana"/>
              </a:rPr>
              <a:t> </a:t>
            </a:r>
            <a:r>
              <a:rPr dirty="0" sz="1800" spc="-145">
                <a:latin typeface="Verdana"/>
                <a:cs typeface="Verdana"/>
              </a:rPr>
              <a:t>ODS:</a:t>
            </a:r>
            <a:r>
              <a:rPr dirty="0" sz="1800" spc="-75">
                <a:latin typeface="Verdana"/>
                <a:cs typeface="Verdana"/>
              </a:rPr>
              <a:t> </a:t>
            </a:r>
            <a:r>
              <a:rPr dirty="0" sz="1800" spc="65">
                <a:latin typeface="Verdana"/>
                <a:cs typeface="Verdana"/>
              </a:rPr>
              <a:t>“Não</a:t>
            </a:r>
            <a:r>
              <a:rPr dirty="0" sz="1800" spc="-85">
                <a:latin typeface="Verdana"/>
                <a:cs typeface="Verdana"/>
              </a:rPr>
              <a:t> </a:t>
            </a:r>
            <a:r>
              <a:rPr dirty="0" sz="1800" spc="-40">
                <a:latin typeface="Verdana"/>
                <a:cs typeface="Verdana"/>
              </a:rPr>
              <a:t>deixar</a:t>
            </a:r>
            <a:r>
              <a:rPr dirty="0" sz="1800" spc="-80">
                <a:latin typeface="Verdana"/>
                <a:cs typeface="Verdana"/>
              </a:rPr>
              <a:t> </a:t>
            </a:r>
            <a:r>
              <a:rPr dirty="0" sz="1800" spc="-30">
                <a:latin typeface="Verdana"/>
                <a:cs typeface="Verdana"/>
              </a:rPr>
              <a:t>ninguém</a:t>
            </a:r>
            <a:r>
              <a:rPr dirty="0" sz="1800" spc="-80">
                <a:latin typeface="Verdana"/>
                <a:cs typeface="Verdana"/>
              </a:rPr>
              <a:t> </a:t>
            </a:r>
            <a:r>
              <a:rPr dirty="0" sz="1800">
                <a:latin typeface="Verdana"/>
                <a:cs typeface="Verdana"/>
              </a:rPr>
              <a:t>pra</a:t>
            </a:r>
            <a:r>
              <a:rPr dirty="0" sz="1800" spc="85">
                <a:latin typeface="Verdana"/>
                <a:cs typeface="Verdana"/>
              </a:rPr>
              <a:t> </a:t>
            </a:r>
            <a:r>
              <a:rPr dirty="0" sz="1800" spc="85">
                <a:latin typeface="Verdana"/>
                <a:cs typeface="Verdana"/>
              </a:rPr>
              <a:t>	</a:t>
            </a:r>
            <a:r>
              <a:rPr dirty="0" sz="1800" spc="-90">
                <a:latin typeface="Verdana"/>
                <a:cs typeface="Verdana"/>
              </a:rPr>
              <a:t>trás”,</a:t>
            </a:r>
            <a:r>
              <a:rPr dirty="0" sz="1800" spc="1380">
                <a:latin typeface="Verdana"/>
                <a:cs typeface="Verdana"/>
              </a:rPr>
              <a:t> </a:t>
            </a:r>
            <a:r>
              <a:rPr dirty="0" sz="1800">
                <a:latin typeface="Verdana"/>
                <a:cs typeface="Verdana"/>
              </a:rPr>
              <a:t>“prosperidade</a:t>
            </a:r>
            <a:r>
              <a:rPr dirty="0" sz="1800" spc="1385">
                <a:latin typeface="Verdana"/>
                <a:cs typeface="Verdana"/>
              </a:rPr>
              <a:t> </a:t>
            </a:r>
            <a:r>
              <a:rPr dirty="0" sz="1800">
                <a:latin typeface="Verdana"/>
                <a:cs typeface="Verdana"/>
              </a:rPr>
              <a:t>compartilhada”,</a:t>
            </a:r>
            <a:r>
              <a:rPr dirty="0" sz="1800" spc="1380">
                <a:latin typeface="Verdana"/>
                <a:cs typeface="Verdana"/>
              </a:rPr>
              <a:t> </a:t>
            </a:r>
            <a:r>
              <a:rPr dirty="0" sz="1800" spc="20">
                <a:latin typeface="Verdana"/>
                <a:cs typeface="Verdana"/>
              </a:rPr>
              <a:t>integração</a:t>
            </a:r>
            <a:r>
              <a:rPr dirty="0" sz="1800" spc="1380">
                <a:latin typeface="Verdana"/>
                <a:cs typeface="Verdana"/>
              </a:rPr>
              <a:t> </a:t>
            </a:r>
            <a:r>
              <a:rPr dirty="0" sz="1800" spc="-5">
                <a:latin typeface="Verdana"/>
                <a:cs typeface="Verdana"/>
              </a:rPr>
              <a:t>das</a:t>
            </a:r>
            <a:r>
              <a:rPr dirty="0" sz="1800" spc="1385">
                <a:latin typeface="Verdana"/>
                <a:cs typeface="Verdana"/>
              </a:rPr>
              <a:t> </a:t>
            </a:r>
            <a:r>
              <a:rPr dirty="0" sz="1800" spc="-125">
                <a:latin typeface="Verdana"/>
                <a:cs typeface="Verdana"/>
              </a:rPr>
              <a:t>três</a:t>
            </a:r>
            <a:r>
              <a:rPr dirty="0" sz="1800" spc="-170">
                <a:latin typeface="Verdana"/>
                <a:cs typeface="Verdana"/>
              </a:rPr>
              <a:t> </a:t>
            </a:r>
            <a:r>
              <a:rPr dirty="0" sz="1800" spc="-170">
                <a:latin typeface="Verdana"/>
                <a:cs typeface="Verdana"/>
              </a:rPr>
              <a:t>	</a:t>
            </a:r>
            <a:r>
              <a:rPr dirty="0" sz="1800" spc="-55">
                <a:latin typeface="Verdana"/>
                <a:cs typeface="Verdana"/>
              </a:rPr>
              <a:t>dimensões.</a:t>
            </a:r>
            <a:endParaRPr sz="1800">
              <a:latin typeface="Verdana"/>
              <a:cs typeface="Verdana"/>
            </a:endParaRPr>
          </a:p>
        </p:txBody>
      </p:sp>
      <p:pic>
        <p:nvPicPr>
          <p:cNvPr id="5" name="object 5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388177" y="2757129"/>
            <a:ext cx="166345" cy="227161"/>
          </a:xfrm>
          <a:prstGeom prst="rect">
            <a:avLst/>
          </a:prstGeom>
        </p:spPr>
      </p:pic>
      <p:graphicFrame>
        <p:nvGraphicFramePr>
          <p:cNvPr id="6" name="object 6" descr=""/>
          <p:cNvGraphicFramePr>
            <a:graphicFrameLocks noGrp="1"/>
          </p:cNvGraphicFramePr>
          <p:nvPr/>
        </p:nvGraphicFramePr>
        <p:xfrm>
          <a:off x="1553534" y="2789907"/>
          <a:ext cx="6420485" cy="5715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428750"/>
                <a:gridCol w="2052320"/>
                <a:gridCol w="2863215"/>
              </a:tblGrid>
              <a:tr h="280035">
                <a:tc>
                  <a:txBody>
                    <a:bodyPr/>
                    <a:lstStyle/>
                    <a:p>
                      <a:pPr marL="31750">
                        <a:lnSpc>
                          <a:spcPts val="1655"/>
                        </a:lnSpc>
                      </a:pPr>
                      <a:r>
                        <a:rPr dirty="0" sz="1400" spc="-160">
                          <a:solidFill>
                            <a:srgbClr val="231F20"/>
                          </a:solidFill>
                          <a:latin typeface="Trebuchet MS"/>
                          <a:cs typeface="Trebuchet MS"/>
                        </a:rPr>
                        <a:t>Evolução</a:t>
                      </a:r>
                      <a:r>
                        <a:rPr dirty="0" sz="1400" spc="-120">
                          <a:solidFill>
                            <a:srgbClr val="231F20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1400" spc="-45">
                          <a:solidFill>
                            <a:srgbClr val="231F20"/>
                          </a:solidFill>
                          <a:latin typeface="Trebuchet MS"/>
                          <a:cs typeface="Trebuchet MS"/>
                        </a:rPr>
                        <a:t>positiva</a:t>
                      </a:r>
                      <a:endParaRPr sz="1400">
                        <a:latin typeface="Trebuchet MS"/>
                        <a:cs typeface="Trebuchet MS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06070">
                        <a:lnSpc>
                          <a:spcPts val="1645"/>
                        </a:lnSpc>
                      </a:pPr>
                      <a:r>
                        <a:rPr dirty="0" sz="1400" spc="-155">
                          <a:solidFill>
                            <a:srgbClr val="231F20"/>
                          </a:solidFill>
                          <a:latin typeface="Trebuchet MS"/>
                          <a:cs typeface="Trebuchet MS"/>
                        </a:rPr>
                        <a:t>Sem</a:t>
                      </a:r>
                      <a:r>
                        <a:rPr dirty="0" sz="1400" spc="-160">
                          <a:solidFill>
                            <a:srgbClr val="231F20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1400" spc="-45">
                          <a:solidFill>
                            <a:srgbClr val="231F20"/>
                          </a:solidFill>
                          <a:latin typeface="Trebuchet MS"/>
                          <a:cs typeface="Trebuchet MS"/>
                        </a:rPr>
                        <a:t>evolução</a:t>
                      </a:r>
                      <a:endParaRPr sz="1400">
                        <a:latin typeface="Trebuchet MS"/>
                        <a:cs typeface="Trebuchet MS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93370">
                        <a:lnSpc>
                          <a:spcPts val="1650"/>
                        </a:lnSpc>
                      </a:pPr>
                      <a:r>
                        <a:rPr dirty="0" sz="1400" spc="-165">
                          <a:solidFill>
                            <a:srgbClr val="231F20"/>
                          </a:solidFill>
                          <a:latin typeface="Trebuchet MS"/>
                          <a:cs typeface="Trebuchet MS"/>
                        </a:rPr>
                        <a:t>Meta</a:t>
                      </a:r>
                      <a:r>
                        <a:rPr dirty="0" sz="1400" spc="-145">
                          <a:solidFill>
                            <a:srgbClr val="231F20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1400" spc="-160">
                          <a:solidFill>
                            <a:srgbClr val="231F20"/>
                          </a:solidFill>
                          <a:latin typeface="Trebuchet MS"/>
                          <a:cs typeface="Trebuchet MS"/>
                        </a:rPr>
                        <a:t>global</a:t>
                      </a:r>
                      <a:r>
                        <a:rPr dirty="0" sz="1400" spc="-145">
                          <a:solidFill>
                            <a:srgbClr val="231F20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1400" spc="-40">
                          <a:solidFill>
                            <a:srgbClr val="231F20"/>
                          </a:solidFill>
                          <a:latin typeface="Trebuchet MS"/>
                          <a:cs typeface="Trebuchet MS"/>
                        </a:rPr>
                        <a:t>atingida</a:t>
                      </a:r>
                      <a:endParaRPr sz="1400">
                        <a:latin typeface="Trebuchet MS"/>
                        <a:cs typeface="Trebuchet MS"/>
                      </a:endParaRPr>
                    </a:p>
                  </a:txBody>
                  <a:tcPr marL="0" marR="0" marB="0" marT="0"/>
                </a:tc>
              </a:tr>
              <a:tr h="29146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445"/>
                        </a:spcBef>
                      </a:pPr>
                      <a:r>
                        <a:rPr dirty="0" sz="1400" spc="-160">
                          <a:solidFill>
                            <a:srgbClr val="231F20"/>
                          </a:solidFill>
                          <a:latin typeface="Trebuchet MS"/>
                          <a:cs typeface="Trebuchet MS"/>
                        </a:rPr>
                        <a:t>Evolução</a:t>
                      </a:r>
                      <a:r>
                        <a:rPr dirty="0" sz="1400" spc="-120">
                          <a:solidFill>
                            <a:srgbClr val="231F20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1400" spc="-55">
                          <a:solidFill>
                            <a:srgbClr val="231F20"/>
                          </a:solidFill>
                          <a:latin typeface="Trebuchet MS"/>
                          <a:cs typeface="Trebuchet MS"/>
                        </a:rPr>
                        <a:t>negativa</a:t>
                      </a:r>
                      <a:endParaRPr sz="1400">
                        <a:latin typeface="Trebuchet MS"/>
                        <a:cs typeface="Trebuchet MS"/>
                      </a:endParaRPr>
                    </a:p>
                  </a:txBody>
                  <a:tcPr marL="0" marR="0" marB="0" marT="56515"/>
                </a:tc>
                <a:tc>
                  <a:txBody>
                    <a:bodyPr/>
                    <a:lstStyle/>
                    <a:p>
                      <a:pPr marL="306705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dirty="0" sz="1400" spc="-185">
                          <a:solidFill>
                            <a:srgbClr val="231F20"/>
                          </a:solidFill>
                          <a:latin typeface="Trebuchet MS"/>
                          <a:cs typeface="Trebuchet MS"/>
                        </a:rPr>
                        <a:t>Impactado</a:t>
                      </a:r>
                      <a:r>
                        <a:rPr dirty="0" sz="1400" spc="-120">
                          <a:solidFill>
                            <a:srgbClr val="231F20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1400" spc="-185">
                          <a:solidFill>
                            <a:srgbClr val="231F20"/>
                          </a:solidFill>
                          <a:latin typeface="Trebuchet MS"/>
                          <a:cs typeface="Trebuchet MS"/>
                        </a:rPr>
                        <a:t>pela</a:t>
                      </a:r>
                      <a:r>
                        <a:rPr dirty="0" sz="1400" spc="-114">
                          <a:solidFill>
                            <a:srgbClr val="231F20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1400" spc="-155">
                          <a:solidFill>
                            <a:srgbClr val="231F20"/>
                          </a:solidFill>
                          <a:latin typeface="Trebuchet MS"/>
                          <a:cs typeface="Trebuchet MS"/>
                        </a:rPr>
                        <a:t>covid-</a:t>
                      </a:r>
                      <a:r>
                        <a:rPr dirty="0" sz="1400" spc="-25">
                          <a:solidFill>
                            <a:srgbClr val="231F20"/>
                          </a:solidFill>
                          <a:latin typeface="Trebuchet MS"/>
                          <a:cs typeface="Trebuchet MS"/>
                        </a:rPr>
                        <a:t>19</a:t>
                      </a:r>
                      <a:endParaRPr sz="1400">
                        <a:latin typeface="Trebuchet MS"/>
                        <a:cs typeface="Trebuchet MS"/>
                      </a:endParaRPr>
                    </a:p>
                  </a:txBody>
                  <a:tcPr marL="0" marR="0" marB="0" marT="50800"/>
                </a:tc>
                <a:tc>
                  <a:txBody>
                    <a:bodyPr/>
                    <a:lstStyle/>
                    <a:p>
                      <a:pPr marL="273685">
                        <a:lnSpc>
                          <a:spcPct val="100000"/>
                        </a:lnSpc>
                        <a:spcBef>
                          <a:spcPts val="345"/>
                        </a:spcBef>
                      </a:pPr>
                      <a:r>
                        <a:rPr dirty="0" sz="1400" spc="-160">
                          <a:solidFill>
                            <a:srgbClr val="231F20"/>
                          </a:solidFill>
                          <a:latin typeface="Trebuchet MS"/>
                          <a:cs typeface="Trebuchet MS"/>
                        </a:rPr>
                        <a:t>Sem</a:t>
                      </a:r>
                      <a:r>
                        <a:rPr dirty="0" sz="1400" spc="-165">
                          <a:solidFill>
                            <a:srgbClr val="231F20"/>
                          </a:solidFill>
                          <a:latin typeface="Trebuchet MS"/>
                          <a:cs typeface="Trebuchet MS"/>
                        </a:rPr>
                        <a:t> indicadores</a:t>
                      </a:r>
                      <a:r>
                        <a:rPr dirty="0" sz="1400" spc="-160">
                          <a:solidFill>
                            <a:srgbClr val="231F20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1400" spc="-170">
                          <a:solidFill>
                            <a:srgbClr val="231F20"/>
                          </a:solidFill>
                          <a:latin typeface="Trebuchet MS"/>
                          <a:cs typeface="Trebuchet MS"/>
                        </a:rPr>
                        <a:t>ou</a:t>
                      </a:r>
                      <a:r>
                        <a:rPr dirty="0" sz="1400" spc="-160">
                          <a:solidFill>
                            <a:srgbClr val="231F20"/>
                          </a:solidFill>
                          <a:latin typeface="Trebuchet MS"/>
                          <a:cs typeface="Trebuchet MS"/>
                        </a:rPr>
                        <a:t> série </a:t>
                      </a:r>
                      <a:r>
                        <a:rPr dirty="0" sz="1400" spc="-180">
                          <a:solidFill>
                            <a:srgbClr val="231F20"/>
                          </a:solidFill>
                          <a:latin typeface="Trebuchet MS"/>
                          <a:cs typeface="Trebuchet MS"/>
                        </a:rPr>
                        <a:t>curta</a:t>
                      </a:r>
                      <a:r>
                        <a:rPr dirty="0" sz="1400" spc="-160">
                          <a:solidFill>
                            <a:srgbClr val="231F20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1400" spc="-170">
                          <a:solidFill>
                            <a:srgbClr val="231F20"/>
                          </a:solidFill>
                          <a:latin typeface="Trebuchet MS"/>
                          <a:cs typeface="Trebuchet MS"/>
                        </a:rPr>
                        <a:t>ou</a:t>
                      </a:r>
                      <a:r>
                        <a:rPr dirty="0" sz="1400" spc="-165">
                          <a:solidFill>
                            <a:srgbClr val="231F20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1400" spc="-130">
                          <a:solidFill>
                            <a:srgbClr val="231F20"/>
                          </a:solidFill>
                          <a:latin typeface="Trebuchet MS"/>
                          <a:cs typeface="Trebuchet MS"/>
                        </a:rPr>
                        <a:t>irregular</a:t>
                      </a:r>
                      <a:endParaRPr sz="1400">
                        <a:latin typeface="Trebuchet MS"/>
                        <a:cs typeface="Trebuchet MS"/>
                      </a:endParaRPr>
                    </a:p>
                  </a:txBody>
                  <a:tcPr marL="0" marR="0" marB="0" marT="43815"/>
                </a:tc>
              </a:tr>
            </a:tbl>
          </a:graphicData>
        </a:graphic>
      </p:graphicFrame>
      <p:pic>
        <p:nvPicPr>
          <p:cNvPr id="7" name="object 7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093312" y="2758542"/>
            <a:ext cx="164263" cy="224325"/>
          </a:xfrm>
          <a:prstGeom prst="rect">
            <a:avLst/>
          </a:prstGeom>
        </p:spPr>
      </p:pic>
      <p:pic>
        <p:nvPicPr>
          <p:cNvPr id="8" name="object 8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5130845" y="2757216"/>
            <a:ext cx="166288" cy="226242"/>
          </a:xfrm>
          <a:prstGeom prst="rect">
            <a:avLst/>
          </a:prstGeom>
        </p:spPr>
      </p:pic>
      <p:pic>
        <p:nvPicPr>
          <p:cNvPr id="9" name="object 9" descr="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1388197" y="3097891"/>
            <a:ext cx="166315" cy="227117"/>
          </a:xfrm>
          <a:prstGeom prst="rect">
            <a:avLst/>
          </a:prstGeom>
        </p:spPr>
      </p:pic>
      <p:pic>
        <p:nvPicPr>
          <p:cNvPr id="10" name="object 10" descr="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3093012" y="3103886"/>
            <a:ext cx="167411" cy="215137"/>
          </a:xfrm>
          <a:prstGeom prst="rect">
            <a:avLst/>
          </a:prstGeom>
        </p:spPr>
      </p:pic>
      <p:pic>
        <p:nvPicPr>
          <p:cNvPr id="11" name="object 11" descr="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5132132" y="3110306"/>
            <a:ext cx="145492" cy="201376"/>
          </a:xfrm>
          <a:prstGeom prst="rect">
            <a:avLst/>
          </a:prstGeom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908236" y="186435"/>
            <a:ext cx="2428240" cy="45212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800" spc="-175" b="1">
                <a:latin typeface="Verdana"/>
                <a:cs typeface="Verdana"/>
              </a:rPr>
              <a:t>Concluindo</a:t>
            </a:r>
            <a:r>
              <a:rPr dirty="0" sz="2800" spc="-165" b="1">
                <a:latin typeface="Verdana"/>
                <a:cs typeface="Verdana"/>
              </a:rPr>
              <a:t> </a:t>
            </a:r>
            <a:r>
              <a:rPr dirty="0" sz="2800" spc="-185" b="1">
                <a:latin typeface="Verdana"/>
                <a:cs typeface="Verdana"/>
              </a:rPr>
              <a:t>...</a:t>
            </a:r>
            <a:endParaRPr sz="2800">
              <a:latin typeface="Verdana"/>
              <a:cs typeface="Verdana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1049124" y="743711"/>
            <a:ext cx="7371080" cy="2844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54965" indent="-342265">
              <a:lnSpc>
                <a:spcPct val="100000"/>
              </a:lnSpc>
              <a:spcBef>
                <a:spcPts val="100"/>
              </a:spcBef>
              <a:buFont typeface="Arial MT"/>
              <a:buChar char="•"/>
              <a:tabLst>
                <a:tab pos="354965" algn="l"/>
              </a:tabLst>
            </a:pPr>
            <a:r>
              <a:rPr dirty="0" sz="1700" spc="90">
                <a:latin typeface="Verdana"/>
                <a:cs typeface="Verdana"/>
              </a:rPr>
              <a:t>A</a:t>
            </a:r>
            <a:r>
              <a:rPr dirty="0" sz="1700" spc="-55">
                <a:latin typeface="Verdana"/>
                <a:cs typeface="Verdana"/>
              </a:rPr>
              <a:t> </a:t>
            </a:r>
            <a:r>
              <a:rPr dirty="0" sz="1700" spc="-25">
                <a:latin typeface="Verdana"/>
                <a:cs typeface="Verdana"/>
              </a:rPr>
              <a:t>análise</a:t>
            </a:r>
            <a:r>
              <a:rPr dirty="0" sz="1700" spc="-60">
                <a:latin typeface="Verdana"/>
                <a:cs typeface="Verdana"/>
              </a:rPr>
              <a:t> </a:t>
            </a:r>
            <a:r>
              <a:rPr dirty="0" sz="1700" spc="80">
                <a:latin typeface="Verdana"/>
                <a:cs typeface="Verdana"/>
              </a:rPr>
              <a:t>do</a:t>
            </a:r>
            <a:r>
              <a:rPr dirty="0" sz="1700" spc="-55">
                <a:latin typeface="Verdana"/>
                <a:cs typeface="Verdana"/>
              </a:rPr>
              <a:t> </a:t>
            </a:r>
            <a:r>
              <a:rPr dirty="0" sz="1700" spc="-65">
                <a:latin typeface="Verdana"/>
                <a:cs typeface="Verdana"/>
              </a:rPr>
              <a:t>progresso </a:t>
            </a:r>
            <a:r>
              <a:rPr dirty="0" sz="1700">
                <a:latin typeface="Verdana"/>
                <a:cs typeface="Verdana"/>
              </a:rPr>
              <a:t>em</a:t>
            </a:r>
            <a:r>
              <a:rPr dirty="0" sz="1700" spc="-50">
                <a:latin typeface="Verdana"/>
                <a:cs typeface="Verdana"/>
              </a:rPr>
              <a:t> </a:t>
            </a:r>
            <a:r>
              <a:rPr dirty="0" sz="1700">
                <a:latin typeface="Verdana"/>
                <a:cs typeface="Verdana"/>
              </a:rPr>
              <a:t>direção</a:t>
            </a:r>
            <a:r>
              <a:rPr dirty="0" sz="1700" spc="-55">
                <a:latin typeface="Verdana"/>
                <a:cs typeface="Verdana"/>
              </a:rPr>
              <a:t> </a:t>
            </a:r>
            <a:r>
              <a:rPr dirty="0" sz="1700" spc="-30">
                <a:latin typeface="Verdana"/>
                <a:cs typeface="Verdana"/>
              </a:rPr>
              <a:t>às</a:t>
            </a:r>
            <a:r>
              <a:rPr dirty="0" sz="1700" spc="-50">
                <a:latin typeface="Verdana"/>
                <a:cs typeface="Verdana"/>
              </a:rPr>
              <a:t> </a:t>
            </a:r>
            <a:r>
              <a:rPr dirty="0" sz="1700" spc="-30">
                <a:latin typeface="Verdana"/>
                <a:cs typeface="Verdana"/>
              </a:rPr>
              <a:t>metas</a:t>
            </a:r>
            <a:r>
              <a:rPr dirty="0" sz="1700" spc="-55">
                <a:latin typeface="Verdana"/>
                <a:cs typeface="Verdana"/>
              </a:rPr>
              <a:t> </a:t>
            </a:r>
            <a:r>
              <a:rPr dirty="0" sz="1700" spc="-75">
                <a:latin typeface="Verdana"/>
                <a:cs typeface="Verdana"/>
              </a:rPr>
              <a:t>mostra</a:t>
            </a:r>
            <a:r>
              <a:rPr dirty="0" sz="1700" spc="-50">
                <a:latin typeface="Verdana"/>
                <a:cs typeface="Verdana"/>
              </a:rPr>
              <a:t> </a:t>
            </a:r>
            <a:r>
              <a:rPr dirty="0" sz="1700" spc="130">
                <a:latin typeface="Verdana"/>
                <a:cs typeface="Verdana"/>
              </a:rPr>
              <a:t>a</a:t>
            </a:r>
            <a:r>
              <a:rPr dirty="0" sz="1700" spc="-50">
                <a:latin typeface="Verdana"/>
                <a:cs typeface="Verdana"/>
              </a:rPr>
              <a:t> </a:t>
            </a:r>
            <a:r>
              <a:rPr dirty="0" sz="1700" spc="-10">
                <a:latin typeface="Verdana"/>
                <a:cs typeface="Verdana"/>
              </a:rPr>
              <a:t>persistência</a:t>
            </a:r>
            <a:endParaRPr sz="1700">
              <a:latin typeface="Verdana"/>
              <a:cs typeface="Verdana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1392024" y="920495"/>
            <a:ext cx="7027545" cy="2844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700" spc="90">
                <a:latin typeface="Verdana"/>
                <a:cs typeface="Verdana"/>
              </a:rPr>
              <a:t>de</a:t>
            </a:r>
            <a:r>
              <a:rPr dirty="0" sz="1700" spc="95">
                <a:latin typeface="Verdana"/>
                <a:cs typeface="Verdana"/>
              </a:rPr>
              <a:t> </a:t>
            </a:r>
            <a:r>
              <a:rPr dirty="0" sz="1700">
                <a:latin typeface="Verdana"/>
                <a:cs typeface="Verdana"/>
              </a:rPr>
              <a:t>desigualdades</a:t>
            </a:r>
            <a:r>
              <a:rPr dirty="0" sz="1700" spc="100">
                <a:latin typeface="Verdana"/>
                <a:cs typeface="Verdana"/>
              </a:rPr>
              <a:t> </a:t>
            </a:r>
            <a:r>
              <a:rPr dirty="0" sz="1700" spc="-50">
                <a:latin typeface="Verdana"/>
                <a:cs typeface="Verdana"/>
              </a:rPr>
              <a:t>históricas</a:t>
            </a:r>
            <a:r>
              <a:rPr dirty="0" sz="1700" spc="105">
                <a:latin typeface="Verdana"/>
                <a:cs typeface="Verdana"/>
              </a:rPr>
              <a:t> </a:t>
            </a:r>
            <a:r>
              <a:rPr dirty="0" sz="1700">
                <a:latin typeface="Verdana"/>
                <a:cs typeface="Verdana"/>
              </a:rPr>
              <a:t>nas</a:t>
            </a:r>
            <a:r>
              <a:rPr dirty="0" sz="1700" spc="105">
                <a:latin typeface="Verdana"/>
                <a:cs typeface="Verdana"/>
              </a:rPr>
              <a:t> </a:t>
            </a:r>
            <a:r>
              <a:rPr dirty="0" sz="1700">
                <a:latin typeface="Verdana"/>
                <a:cs typeface="Verdana"/>
              </a:rPr>
              <a:t>taxas</a:t>
            </a:r>
            <a:r>
              <a:rPr dirty="0" sz="1700" spc="105">
                <a:latin typeface="Verdana"/>
                <a:cs typeface="Verdana"/>
              </a:rPr>
              <a:t> </a:t>
            </a:r>
            <a:r>
              <a:rPr dirty="0" sz="1700" spc="90">
                <a:latin typeface="Verdana"/>
                <a:cs typeface="Verdana"/>
              </a:rPr>
              <a:t>de</a:t>
            </a:r>
            <a:r>
              <a:rPr dirty="0" sz="1700" spc="95">
                <a:latin typeface="Verdana"/>
                <a:cs typeface="Verdana"/>
              </a:rPr>
              <a:t> </a:t>
            </a:r>
            <a:r>
              <a:rPr dirty="0" sz="1700">
                <a:latin typeface="Verdana"/>
                <a:cs typeface="Verdana"/>
              </a:rPr>
              <a:t>pobreza</a:t>
            </a:r>
            <a:r>
              <a:rPr dirty="0" sz="1700" spc="100">
                <a:latin typeface="Verdana"/>
                <a:cs typeface="Verdana"/>
              </a:rPr>
              <a:t> </a:t>
            </a:r>
            <a:r>
              <a:rPr dirty="0" sz="1700">
                <a:latin typeface="Verdana"/>
                <a:cs typeface="Verdana"/>
              </a:rPr>
              <a:t>entre</a:t>
            </a:r>
            <a:r>
              <a:rPr dirty="0" sz="1700" spc="100">
                <a:latin typeface="Verdana"/>
                <a:cs typeface="Verdana"/>
              </a:rPr>
              <a:t> </a:t>
            </a:r>
            <a:r>
              <a:rPr dirty="0" sz="1700" spc="-10">
                <a:latin typeface="Verdana"/>
                <a:cs typeface="Verdana"/>
              </a:rPr>
              <a:t>grupos,</a:t>
            </a:r>
            <a:endParaRPr sz="1700">
              <a:latin typeface="Verdana"/>
              <a:cs typeface="Verdana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1392024" y="1097279"/>
            <a:ext cx="7027545" cy="2844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700">
                <a:latin typeface="Verdana"/>
                <a:cs typeface="Verdana"/>
              </a:rPr>
              <a:t>no</a:t>
            </a:r>
            <a:r>
              <a:rPr dirty="0" sz="1700" spc="135">
                <a:latin typeface="Verdana"/>
                <a:cs typeface="Verdana"/>
              </a:rPr>
              <a:t> </a:t>
            </a:r>
            <a:r>
              <a:rPr dirty="0" sz="1700">
                <a:latin typeface="Verdana"/>
                <a:cs typeface="Verdana"/>
              </a:rPr>
              <a:t>acesso</a:t>
            </a:r>
            <a:r>
              <a:rPr dirty="0" sz="1700" spc="140">
                <a:latin typeface="Verdana"/>
                <a:cs typeface="Verdana"/>
              </a:rPr>
              <a:t> </a:t>
            </a:r>
            <a:r>
              <a:rPr dirty="0" sz="1700" spc="130">
                <a:latin typeface="Verdana"/>
                <a:cs typeface="Verdana"/>
              </a:rPr>
              <a:t>à</a:t>
            </a:r>
            <a:r>
              <a:rPr dirty="0" sz="1700" spc="135">
                <a:latin typeface="Verdana"/>
                <a:cs typeface="Verdana"/>
              </a:rPr>
              <a:t> </a:t>
            </a:r>
            <a:r>
              <a:rPr dirty="0" sz="1700" spc="110">
                <a:latin typeface="Verdana"/>
                <a:cs typeface="Verdana"/>
              </a:rPr>
              <a:t>educação</a:t>
            </a:r>
            <a:r>
              <a:rPr dirty="0" sz="1700" spc="140">
                <a:latin typeface="Verdana"/>
                <a:cs typeface="Verdana"/>
              </a:rPr>
              <a:t> </a:t>
            </a:r>
            <a:r>
              <a:rPr dirty="0" sz="1700" spc="90">
                <a:latin typeface="Verdana"/>
                <a:cs typeface="Verdana"/>
              </a:rPr>
              <a:t>de</a:t>
            </a:r>
            <a:r>
              <a:rPr dirty="0" sz="1700" spc="130">
                <a:latin typeface="Verdana"/>
                <a:cs typeface="Verdana"/>
              </a:rPr>
              <a:t> </a:t>
            </a:r>
            <a:r>
              <a:rPr dirty="0" sz="1700">
                <a:latin typeface="Verdana"/>
                <a:cs typeface="Verdana"/>
              </a:rPr>
              <a:t>qualidade,</a:t>
            </a:r>
            <a:r>
              <a:rPr dirty="0" sz="1700" spc="145">
                <a:latin typeface="Verdana"/>
                <a:cs typeface="Verdana"/>
              </a:rPr>
              <a:t> </a:t>
            </a:r>
            <a:r>
              <a:rPr dirty="0" sz="1700">
                <a:latin typeface="Verdana"/>
                <a:cs typeface="Verdana"/>
              </a:rPr>
              <a:t>no</a:t>
            </a:r>
            <a:r>
              <a:rPr dirty="0" sz="1700" spc="140">
                <a:latin typeface="Verdana"/>
                <a:cs typeface="Verdana"/>
              </a:rPr>
              <a:t> </a:t>
            </a:r>
            <a:r>
              <a:rPr dirty="0" sz="1700">
                <a:latin typeface="Verdana"/>
                <a:cs typeface="Verdana"/>
              </a:rPr>
              <a:t>acesso</a:t>
            </a:r>
            <a:r>
              <a:rPr dirty="0" sz="1700" spc="135">
                <a:latin typeface="Verdana"/>
                <a:cs typeface="Verdana"/>
              </a:rPr>
              <a:t> </a:t>
            </a:r>
            <a:r>
              <a:rPr dirty="0" sz="1700" spc="130">
                <a:latin typeface="Verdana"/>
                <a:cs typeface="Verdana"/>
              </a:rPr>
              <a:t>à</a:t>
            </a:r>
            <a:r>
              <a:rPr dirty="0" sz="1700" spc="140">
                <a:latin typeface="Verdana"/>
                <a:cs typeface="Verdana"/>
              </a:rPr>
              <a:t> </a:t>
            </a:r>
            <a:r>
              <a:rPr dirty="0" sz="1700">
                <a:latin typeface="Verdana"/>
                <a:cs typeface="Verdana"/>
              </a:rPr>
              <a:t>saúde,</a:t>
            </a:r>
            <a:r>
              <a:rPr dirty="0" sz="1700" spc="140">
                <a:latin typeface="Verdana"/>
                <a:cs typeface="Verdana"/>
              </a:rPr>
              <a:t> </a:t>
            </a:r>
            <a:r>
              <a:rPr dirty="0" sz="1700" spc="40">
                <a:latin typeface="Verdana"/>
                <a:cs typeface="Verdana"/>
              </a:rPr>
              <a:t>com</a:t>
            </a:r>
            <a:endParaRPr sz="1700">
              <a:latin typeface="Verdana"/>
              <a:cs typeface="Verdana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1392024" y="1289303"/>
            <a:ext cx="7028815" cy="2844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700">
                <a:latin typeface="Verdana"/>
                <a:cs typeface="Verdana"/>
              </a:rPr>
              <a:t>porcentagens</a:t>
            </a:r>
            <a:r>
              <a:rPr dirty="0" sz="1700" spc="-70">
                <a:latin typeface="Verdana"/>
                <a:cs typeface="Verdana"/>
              </a:rPr>
              <a:t> </a:t>
            </a:r>
            <a:r>
              <a:rPr dirty="0" sz="1700" spc="-60">
                <a:latin typeface="Verdana"/>
                <a:cs typeface="Verdana"/>
              </a:rPr>
              <a:t>muito</a:t>
            </a:r>
            <a:r>
              <a:rPr dirty="0" sz="1700" spc="-75">
                <a:latin typeface="Verdana"/>
                <a:cs typeface="Verdana"/>
              </a:rPr>
              <a:t> </a:t>
            </a:r>
            <a:r>
              <a:rPr dirty="0" sz="1700" spc="-50">
                <a:latin typeface="Verdana"/>
                <a:cs typeface="Verdana"/>
              </a:rPr>
              <a:t>maiores</a:t>
            </a:r>
            <a:r>
              <a:rPr dirty="0" sz="1700" spc="-70">
                <a:latin typeface="Verdana"/>
                <a:cs typeface="Verdana"/>
              </a:rPr>
              <a:t> </a:t>
            </a:r>
            <a:r>
              <a:rPr dirty="0" sz="1700" spc="-40">
                <a:latin typeface="Verdana"/>
                <a:cs typeface="Verdana"/>
              </a:rPr>
              <a:t>entre</a:t>
            </a:r>
            <a:r>
              <a:rPr dirty="0" sz="1700" spc="-80">
                <a:latin typeface="Verdana"/>
                <a:cs typeface="Verdana"/>
              </a:rPr>
              <a:t> </a:t>
            </a:r>
            <a:r>
              <a:rPr dirty="0" sz="1700" spc="-55">
                <a:latin typeface="Verdana"/>
                <a:cs typeface="Verdana"/>
              </a:rPr>
              <a:t>indivíduos</a:t>
            </a:r>
            <a:r>
              <a:rPr dirty="0" sz="1700" spc="-75">
                <a:latin typeface="Verdana"/>
                <a:cs typeface="Verdana"/>
              </a:rPr>
              <a:t> </a:t>
            </a:r>
            <a:r>
              <a:rPr dirty="0" sz="1700" spc="-60">
                <a:latin typeface="Verdana"/>
                <a:cs typeface="Verdana"/>
              </a:rPr>
              <a:t>pretos</a:t>
            </a:r>
            <a:r>
              <a:rPr dirty="0" sz="1700" spc="-75">
                <a:latin typeface="Verdana"/>
                <a:cs typeface="Verdana"/>
              </a:rPr>
              <a:t> </a:t>
            </a:r>
            <a:r>
              <a:rPr dirty="0" sz="1700">
                <a:latin typeface="Verdana"/>
                <a:cs typeface="Verdana"/>
              </a:rPr>
              <a:t>evidências</a:t>
            </a:r>
            <a:r>
              <a:rPr dirty="0" sz="1700" spc="-70">
                <a:latin typeface="Verdana"/>
                <a:cs typeface="Verdana"/>
              </a:rPr>
              <a:t> </a:t>
            </a:r>
            <a:r>
              <a:rPr dirty="0" sz="1700" spc="60">
                <a:latin typeface="Verdana"/>
                <a:cs typeface="Verdana"/>
              </a:rPr>
              <a:t>de</a:t>
            </a:r>
            <a:endParaRPr sz="1700">
              <a:latin typeface="Verdana"/>
              <a:cs typeface="Verdana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1392024" y="1466088"/>
            <a:ext cx="5240020" cy="2844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700" spc="-50">
                <a:latin typeface="Verdana"/>
                <a:cs typeface="Verdana"/>
              </a:rPr>
              <a:t>maiores</a:t>
            </a:r>
            <a:r>
              <a:rPr dirty="0" sz="1700" spc="-105">
                <a:latin typeface="Verdana"/>
                <a:cs typeface="Verdana"/>
              </a:rPr>
              <a:t> </a:t>
            </a:r>
            <a:r>
              <a:rPr dirty="0" sz="1700" spc="-55">
                <a:latin typeface="Verdana"/>
                <a:cs typeface="Verdana"/>
              </a:rPr>
              <a:t>taxas</a:t>
            </a:r>
            <a:r>
              <a:rPr dirty="0" sz="1700" spc="-105">
                <a:latin typeface="Verdana"/>
                <a:cs typeface="Verdana"/>
              </a:rPr>
              <a:t> </a:t>
            </a:r>
            <a:r>
              <a:rPr dirty="0" sz="1700" spc="90">
                <a:latin typeface="Verdana"/>
                <a:cs typeface="Verdana"/>
              </a:rPr>
              <a:t>de</a:t>
            </a:r>
            <a:r>
              <a:rPr dirty="0" sz="1700" spc="-110">
                <a:latin typeface="Verdana"/>
                <a:cs typeface="Verdana"/>
              </a:rPr>
              <a:t> </a:t>
            </a:r>
            <a:r>
              <a:rPr dirty="0" sz="1700" spc="-10">
                <a:latin typeface="Verdana"/>
                <a:cs typeface="Verdana"/>
              </a:rPr>
              <a:t>homicídio</a:t>
            </a:r>
            <a:r>
              <a:rPr dirty="0" sz="1700" spc="-105">
                <a:latin typeface="Verdana"/>
                <a:cs typeface="Verdana"/>
              </a:rPr>
              <a:t> </a:t>
            </a:r>
            <a:r>
              <a:rPr dirty="0" sz="1700" spc="-45">
                <a:latin typeface="Verdana"/>
                <a:cs typeface="Verdana"/>
              </a:rPr>
              <a:t>entre</a:t>
            </a:r>
            <a:r>
              <a:rPr dirty="0" sz="1700" spc="-114">
                <a:latin typeface="Verdana"/>
                <a:cs typeface="Verdana"/>
              </a:rPr>
              <a:t> </a:t>
            </a:r>
            <a:r>
              <a:rPr dirty="0" sz="1700" spc="-50">
                <a:latin typeface="Verdana"/>
                <a:cs typeface="Verdana"/>
              </a:rPr>
              <a:t>pessoas</a:t>
            </a:r>
            <a:r>
              <a:rPr dirty="0" sz="1700" spc="-105">
                <a:latin typeface="Verdana"/>
                <a:cs typeface="Verdana"/>
              </a:rPr>
              <a:t> </a:t>
            </a:r>
            <a:r>
              <a:rPr dirty="0" sz="1700" spc="-10">
                <a:latin typeface="Verdana"/>
                <a:cs typeface="Verdana"/>
              </a:rPr>
              <a:t>negras.</a:t>
            </a:r>
            <a:endParaRPr sz="1700">
              <a:latin typeface="Verdana"/>
              <a:cs typeface="Verdana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1049124" y="1770888"/>
            <a:ext cx="7371080" cy="2844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54965" indent="-342265">
              <a:lnSpc>
                <a:spcPct val="100000"/>
              </a:lnSpc>
              <a:spcBef>
                <a:spcPts val="100"/>
              </a:spcBef>
              <a:buFont typeface="Arial MT"/>
              <a:buChar char="•"/>
              <a:tabLst>
                <a:tab pos="354965" algn="l"/>
              </a:tabLst>
            </a:pPr>
            <a:r>
              <a:rPr dirty="0" sz="1700">
                <a:latin typeface="Verdana"/>
                <a:cs typeface="Verdana"/>
              </a:rPr>
              <a:t>As</a:t>
            </a:r>
            <a:r>
              <a:rPr dirty="0" sz="1700" spc="85">
                <a:latin typeface="Verdana"/>
                <a:cs typeface="Verdana"/>
              </a:rPr>
              <a:t> </a:t>
            </a:r>
            <a:r>
              <a:rPr dirty="0" sz="1700" spc="-20">
                <a:latin typeface="Verdana"/>
                <a:cs typeface="Verdana"/>
              </a:rPr>
              <a:t>dimensões</a:t>
            </a:r>
            <a:r>
              <a:rPr dirty="0" sz="1700" spc="80">
                <a:latin typeface="Verdana"/>
                <a:cs typeface="Verdana"/>
              </a:rPr>
              <a:t> </a:t>
            </a:r>
            <a:r>
              <a:rPr dirty="0" sz="1700">
                <a:latin typeface="Verdana"/>
                <a:cs typeface="Verdana"/>
              </a:rPr>
              <a:t>das</a:t>
            </a:r>
            <a:r>
              <a:rPr dirty="0" sz="1700" spc="85">
                <a:latin typeface="Verdana"/>
                <a:cs typeface="Verdana"/>
              </a:rPr>
              <a:t> </a:t>
            </a:r>
            <a:r>
              <a:rPr dirty="0" sz="1700">
                <a:latin typeface="Verdana"/>
                <a:cs typeface="Verdana"/>
              </a:rPr>
              <a:t>desvantagens</a:t>
            </a:r>
            <a:r>
              <a:rPr dirty="0" sz="1700" spc="85">
                <a:latin typeface="Verdana"/>
                <a:cs typeface="Verdana"/>
              </a:rPr>
              <a:t> </a:t>
            </a:r>
            <a:r>
              <a:rPr dirty="0" sz="1700" spc="-10">
                <a:latin typeface="Verdana"/>
                <a:cs typeface="Verdana"/>
              </a:rPr>
              <a:t>sociais</a:t>
            </a:r>
            <a:r>
              <a:rPr dirty="0" sz="1700" spc="85">
                <a:latin typeface="Verdana"/>
                <a:cs typeface="Verdana"/>
              </a:rPr>
              <a:t> </a:t>
            </a:r>
            <a:r>
              <a:rPr dirty="0" sz="1700" spc="50">
                <a:latin typeface="Verdana"/>
                <a:cs typeface="Verdana"/>
              </a:rPr>
              <a:t>não</a:t>
            </a:r>
            <a:r>
              <a:rPr dirty="0" sz="1700" spc="80">
                <a:latin typeface="Verdana"/>
                <a:cs typeface="Verdana"/>
              </a:rPr>
              <a:t> </a:t>
            </a:r>
            <a:r>
              <a:rPr dirty="0" sz="1700">
                <a:latin typeface="Verdana"/>
                <a:cs typeface="Verdana"/>
              </a:rPr>
              <a:t>são</a:t>
            </a:r>
            <a:r>
              <a:rPr dirty="0" sz="1700" spc="80">
                <a:latin typeface="Verdana"/>
                <a:cs typeface="Verdana"/>
              </a:rPr>
              <a:t> </a:t>
            </a:r>
            <a:r>
              <a:rPr dirty="0" sz="1700" spc="-10">
                <a:latin typeface="Verdana"/>
                <a:cs typeface="Verdana"/>
              </a:rPr>
              <a:t>independentes</a:t>
            </a:r>
            <a:endParaRPr sz="1700">
              <a:latin typeface="Verdana"/>
              <a:cs typeface="Verdana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1392024" y="1947671"/>
            <a:ext cx="7028180" cy="2844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886460" algn="l"/>
                <a:tab pos="1398905" algn="l"/>
                <a:tab pos="3023870" algn="l"/>
                <a:tab pos="3496310" algn="l"/>
                <a:tab pos="5104130" algn="l"/>
                <a:tab pos="5716270" algn="l"/>
              </a:tabLst>
            </a:pPr>
            <a:r>
              <a:rPr dirty="0" sz="1700" spc="-10">
                <a:latin typeface="Verdana"/>
                <a:cs typeface="Verdana"/>
              </a:rPr>
              <a:t>entre</a:t>
            </a:r>
            <a:r>
              <a:rPr dirty="0" sz="1700">
                <a:latin typeface="Verdana"/>
                <a:cs typeface="Verdana"/>
              </a:rPr>
              <a:t>	</a:t>
            </a:r>
            <a:r>
              <a:rPr dirty="0" sz="1700" spc="-25">
                <a:latin typeface="Verdana"/>
                <a:cs typeface="Verdana"/>
              </a:rPr>
              <a:t>si,</a:t>
            </a:r>
            <a:r>
              <a:rPr dirty="0" sz="1700">
                <a:latin typeface="Verdana"/>
                <a:cs typeface="Verdana"/>
              </a:rPr>
              <a:t>	</a:t>
            </a:r>
            <a:r>
              <a:rPr dirty="0" sz="1700" spc="-10">
                <a:latin typeface="Verdana"/>
                <a:cs typeface="Verdana"/>
              </a:rPr>
              <a:t>destacando</a:t>
            </a:r>
            <a:r>
              <a:rPr dirty="0" sz="1700">
                <a:latin typeface="Verdana"/>
                <a:cs typeface="Verdana"/>
              </a:rPr>
              <a:t>	</a:t>
            </a:r>
            <a:r>
              <a:rPr dirty="0" sz="1700" spc="80">
                <a:latin typeface="Verdana"/>
                <a:cs typeface="Verdana"/>
              </a:rPr>
              <a:t>a</a:t>
            </a:r>
            <a:r>
              <a:rPr dirty="0" sz="1700">
                <a:latin typeface="Verdana"/>
                <a:cs typeface="Verdana"/>
              </a:rPr>
              <a:t>	</a:t>
            </a:r>
            <a:r>
              <a:rPr dirty="0" sz="1700" spc="-10">
                <a:latin typeface="Verdana"/>
                <a:cs typeface="Verdana"/>
              </a:rPr>
              <a:t>importância</a:t>
            </a:r>
            <a:r>
              <a:rPr dirty="0" sz="1700">
                <a:latin typeface="Verdana"/>
                <a:cs typeface="Verdana"/>
              </a:rPr>
              <a:t>	</a:t>
            </a:r>
            <a:r>
              <a:rPr dirty="0" sz="1700" spc="65">
                <a:latin typeface="Verdana"/>
                <a:cs typeface="Verdana"/>
              </a:rPr>
              <a:t>de</a:t>
            </a:r>
            <a:r>
              <a:rPr dirty="0" sz="1700">
                <a:latin typeface="Verdana"/>
                <a:cs typeface="Verdana"/>
              </a:rPr>
              <a:t>	</a:t>
            </a:r>
            <a:r>
              <a:rPr dirty="0" sz="1700" spc="-10">
                <a:latin typeface="Verdana"/>
                <a:cs typeface="Verdana"/>
              </a:rPr>
              <a:t>abordagens</a:t>
            </a:r>
            <a:endParaRPr sz="1700">
              <a:latin typeface="Verdana"/>
              <a:cs typeface="Verdana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1392024" y="2139696"/>
            <a:ext cx="6530975" cy="2844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700" spc="-40">
                <a:latin typeface="Verdana"/>
                <a:cs typeface="Verdana"/>
              </a:rPr>
              <a:t>interseccionais</a:t>
            </a:r>
            <a:r>
              <a:rPr dirty="0" sz="1700" spc="-60">
                <a:latin typeface="Verdana"/>
                <a:cs typeface="Verdana"/>
              </a:rPr>
              <a:t> </a:t>
            </a:r>
            <a:r>
              <a:rPr dirty="0" sz="1700">
                <a:latin typeface="Verdana"/>
                <a:cs typeface="Verdana"/>
              </a:rPr>
              <a:t>para</a:t>
            </a:r>
            <a:r>
              <a:rPr dirty="0" sz="1700" spc="-55">
                <a:latin typeface="Verdana"/>
                <a:cs typeface="Verdana"/>
              </a:rPr>
              <a:t> lidar </a:t>
            </a:r>
            <a:r>
              <a:rPr dirty="0" sz="1700" spc="65">
                <a:latin typeface="Verdana"/>
                <a:cs typeface="Verdana"/>
              </a:rPr>
              <a:t>com</a:t>
            </a:r>
            <a:r>
              <a:rPr dirty="0" sz="1700" spc="-50">
                <a:latin typeface="Verdana"/>
                <a:cs typeface="Verdana"/>
              </a:rPr>
              <a:t> </a:t>
            </a:r>
            <a:r>
              <a:rPr dirty="0" sz="1700" spc="130">
                <a:latin typeface="Verdana"/>
                <a:cs typeface="Verdana"/>
              </a:rPr>
              <a:t>a</a:t>
            </a:r>
            <a:r>
              <a:rPr dirty="0" sz="1700" spc="-55">
                <a:latin typeface="Verdana"/>
                <a:cs typeface="Verdana"/>
              </a:rPr>
              <a:t> </a:t>
            </a:r>
            <a:r>
              <a:rPr dirty="0" sz="1700">
                <a:latin typeface="Verdana"/>
                <a:cs typeface="Verdana"/>
              </a:rPr>
              <a:t>desigualdade</a:t>
            </a:r>
            <a:r>
              <a:rPr dirty="0" sz="1700" spc="-65">
                <a:latin typeface="Verdana"/>
                <a:cs typeface="Verdana"/>
              </a:rPr>
              <a:t> </a:t>
            </a:r>
            <a:r>
              <a:rPr dirty="0" sz="1700">
                <a:latin typeface="Verdana"/>
                <a:cs typeface="Verdana"/>
              </a:rPr>
              <a:t>racial</a:t>
            </a:r>
            <a:r>
              <a:rPr dirty="0" sz="1700" spc="-55">
                <a:latin typeface="Verdana"/>
                <a:cs typeface="Verdana"/>
              </a:rPr>
              <a:t> </a:t>
            </a:r>
            <a:r>
              <a:rPr dirty="0" sz="1700">
                <a:latin typeface="Verdana"/>
                <a:cs typeface="Verdana"/>
              </a:rPr>
              <a:t>no</a:t>
            </a:r>
            <a:r>
              <a:rPr dirty="0" sz="1700" spc="-55">
                <a:latin typeface="Verdana"/>
                <a:cs typeface="Verdana"/>
              </a:rPr>
              <a:t> </a:t>
            </a:r>
            <a:r>
              <a:rPr dirty="0" sz="1700" spc="-85">
                <a:latin typeface="Verdana"/>
                <a:cs typeface="Verdana"/>
              </a:rPr>
              <a:t>Brasil.</a:t>
            </a:r>
            <a:endParaRPr sz="1700">
              <a:latin typeface="Verdana"/>
              <a:cs typeface="Verdana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1049124" y="2444496"/>
            <a:ext cx="7371080" cy="2844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54965" indent="-342265">
              <a:lnSpc>
                <a:spcPct val="100000"/>
              </a:lnSpc>
              <a:spcBef>
                <a:spcPts val="100"/>
              </a:spcBef>
              <a:buFont typeface="Arial MT"/>
              <a:buChar char="•"/>
              <a:tabLst>
                <a:tab pos="354965" algn="l"/>
              </a:tabLst>
            </a:pPr>
            <a:r>
              <a:rPr dirty="0" sz="1700" spc="130">
                <a:latin typeface="Verdana"/>
                <a:cs typeface="Verdana"/>
              </a:rPr>
              <a:t>O</a:t>
            </a:r>
            <a:r>
              <a:rPr dirty="0" sz="1700" spc="25">
                <a:latin typeface="Verdana"/>
                <a:cs typeface="Verdana"/>
              </a:rPr>
              <a:t> </a:t>
            </a:r>
            <a:r>
              <a:rPr dirty="0" sz="1700" spc="80">
                <a:latin typeface="Verdana"/>
                <a:cs typeface="Verdana"/>
              </a:rPr>
              <a:t>alcance</a:t>
            </a:r>
            <a:r>
              <a:rPr dirty="0" sz="1700" spc="25">
                <a:latin typeface="Verdana"/>
                <a:cs typeface="Verdana"/>
              </a:rPr>
              <a:t> </a:t>
            </a:r>
            <a:r>
              <a:rPr dirty="0" sz="1700">
                <a:latin typeface="Verdana"/>
                <a:cs typeface="Verdana"/>
              </a:rPr>
              <a:t>das</a:t>
            </a:r>
            <a:r>
              <a:rPr dirty="0" sz="1700" spc="30">
                <a:latin typeface="Verdana"/>
                <a:cs typeface="Verdana"/>
              </a:rPr>
              <a:t> </a:t>
            </a:r>
            <a:r>
              <a:rPr dirty="0" sz="1700">
                <a:latin typeface="Verdana"/>
                <a:cs typeface="Verdana"/>
              </a:rPr>
              <a:t>metas</a:t>
            </a:r>
            <a:r>
              <a:rPr dirty="0" sz="1700" spc="30">
                <a:latin typeface="Verdana"/>
                <a:cs typeface="Verdana"/>
              </a:rPr>
              <a:t> </a:t>
            </a:r>
            <a:r>
              <a:rPr dirty="0" sz="1700">
                <a:latin typeface="Verdana"/>
                <a:cs typeface="Verdana"/>
              </a:rPr>
              <a:t>para</a:t>
            </a:r>
            <a:r>
              <a:rPr dirty="0" sz="1700" spc="30">
                <a:latin typeface="Verdana"/>
                <a:cs typeface="Verdana"/>
              </a:rPr>
              <a:t> </a:t>
            </a:r>
            <a:r>
              <a:rPr dirty="0" sz="1700" spc="130">
                <a:latin typeface="Verdana"/>
                <a:cs typeface="Verdana"/>
              </a:rPr>
              <a:t>a</a:t>
            </a:r>
            <a:r>
              <a:rPr dirty="0" sz="1700" spc="30">
                <a:latin typeface="Verdana"/>
                <a:cs typeface="Verdana"/>
              </a:rPr>
              <a:t> </a:t>
            </a:r>
            <a:r>
              <a:rPr dirty="0" sz="1700">
                <a:latin typeface="Verdana"/>
                <a:cs typeface="Verdana"/>
              </a:rPr>
              <a:t>maioria</a:t>
            </a:r>
            <a:r>
              <a:rPr dirty="0" sz="1700" spc="30">
                <a:latin typeface="Verdana"/>
                <a:cs typeface="Verdana"/>
              </a:rPr>
              <a:t> </a:t>
            </a:r>
            <a:r>
              <a:rPr dirty="0" sz="1700">
                <a:latin typeface="Verdana"/>
                <a:cs typeface="Verdana"/>
              </a:rPr>
              <a:t>dos</a:t>
            </a:r>
            <a:r>
              <a:rPr dirty="0" sz="1700" spc="30">
                <a:latin typeface="Verdana"/>
                <a:cs typeface="Verdana"/>
              </a:rPr>
              <a:t> </a:t>
            </a:r>
            <a:r>
              <a:rPr dirty="0" sz="1700" spc="-20">
                <a:latin typeface="Verdana"/>
                <a:cs typeface="Verdana"/>
              </a:rPr>
              <a:t>ODS</a:t>
            </a:r>
            <a:r>
              <a:rPr dirty="0" sz="1700" spc="30">
                <a:latin typeface="Verdana"/>
                <a:cs typeface="Verdana"/>
              </a:rPr>
              <a:t> </a:t>
            </a:r>
            <a:r>
              <a:rPr dirty="0" sz="1700">
                <a:latin typeface="Verdana"/>
                <a:cs typeface="Verdana"/>
              </a:rPr>
              <a:t>no</a:t>
            </a:r>
            <a:r>
              <a:rPr dirty="0" sz="1700" spc="30">
                <a:latin typeface="Verdana"/>
                <a:cs typeface="Verdana"/>
              </a:rPr>
              <a:t> </a:t>
            </a:r>
            <a:r>
              <a:rPr dirty="0" sz="1700" spc="-114">
                <a:latin typeface="Verdana"/>
                <a:cs typeface="Verdana"/>
              </a:rPr>
              <a:t>Brasil</a:t>
            </a:r>
            <a:r>
              <a:rPr dirty="0" sz="1700" spc="25">
                <a:latin typeface="Verdana"/>
                <a:cs typeface="Verdana"/>
              </a:rPr>
              <a:t> </a:t>
            </a:r>
            <a:r>
              <a:rPr dirty="0" sz="1700">
                <a:latin typeface="Verdana"/>
                <a:cs typeface="Verdana"/>
              </a:rPr>
              <a:t>até</a:t>
            </a:r>
            <a:r>
              <a:rPr dirty="0" sz="1700" spc="20">
                <a:latin typeface="Verdana"/>
                <a:cs typeface="Verdana"/>
              </a:rPr>
              <a:t> </a:t>
            </a:r>
            <a:r>
              <a:rPr dirty="0" sz="1700" spc="-70">
                <a:latin typeface="Verdana"/>
                <a:cs typeface="Verdana"/>
              </a:rPr>
              <a:t>2030</a:t>
            </a:r>
            <a:endParaRPr sz="1700">
              <a:latin typeface="Verdana"/>
              <a:cs typeface="Verdana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1392024" y="2621279"/>
            <a:ext cx="7028180" cy="2844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359535" algn="l"/>
                <a:tab pos="3094990" algn="l"/>
                <a:tab pos="3524250" algn="l"/>
                <a:tab pos="4679315" algn="l"/>
                <a:tab pos="5284470" algn="l"/>
                <a:tab pos="5932805" algn="l"/>
                <a:tab pos="6298565" algn="l"/>
              </a:tabLst>
            </a:pPr>
            <a:r>
              <a:rPr dirty="0" sz="1700" spc="-10">
                <a:latin typeface="Verdana"/>
                <a:cs typeface="Verdana"/>
              </a:rPr>
              <a:t>dependerá</a:t>
            </a:r>
            <a:r>
              <a:rPr dirty="0" sz="1700">
                <a:latin typeface="Verdana"/>
                <a:cs typeface="Verdana"/>
              </a:rPr>
              <a:t>	</a:t>
            </a:r>
            <a:r>
              <a:rPr dirty="0" sz="1700" spc="-10">
                <a:latin typeface="Verdana"/>
                <a:cs typeface="Verdana"/>
              </a:rPr>
              <a:t>principalmente</a:t>
            </a:r>
            <a:r>
              <a:rPr dirty="0" sz="1700">
                <a:latin typeface="Verdana"/>
                <a:cs typeface="Verdana"/>
              </a:rPr>
              <a:t>	</a:t>
            </a:r>
            <a:r>
              <a:rPr dirty="0" sz="1700" spc="55">
                <a:latin typeface="Verdana"/>
                <a:cs typeface="Verdana"/>
              </a:rPr>
              <a:t>do</a:t>
            </a:r>
            <a:r>
              <a:rPr dirty="0" sz="1700">
                <a:latin typeface="Verdana"/>
                <a:cs typeface="Verdana"/>
              </a:rPr>
              <a:t>	</a:t>
            </a:r>
            <a:r>
              <a:rPr dirty="0" sz="1700" spc="-10">
                <a:latin typeface="Verdana"/>
                <a:cs typeface="Verdana"/>
              </a:rPr>
              <a:t>progresso</a:t>
            </a:r>
            <a:r>
              <a:rPr dirty="0" sz="1700">
                <a:latin typeface="Verdana"/>
                <a:cs typeface="Verdana"/>
              </a:rPr>
              <a:t>	</a:t>
            </a:r>
            <a:r>
              <a:rPr dirty="0" sz="1700" spc="-10">
                <a:latin typeface="Verdana"/>
                <a:cs typeface="Verdana"/>
              </a:rPr>
              <a:t>feito</a:t>
            </a:r>
            <a:r>
              <a:rPr dirty="0" sz="1700">
                <a:latin typeface="Verdana"/>
                <a:cs typeface="Verdana"/>
              </a:rPr>
              <a:t>	</a:t>
            </a:r>
            <a:r>
              <a:rPr dirty="0" sz="1700" spc="-20">
                <a:latin typeface="Verdana"/>
                <a:cs typeface="Verdana"/>
              </a:rPr>
              <a:t>para</a:t>
            </a:r>
            <a:r>
              <a:rPr dirty="0" sz="1700">
                <a:latin typeface="Verdana"/>
                <a:cs typeface="Verdana"/>
              </a:rPr>
              <a:t>	</a:t>
            </a:r>
            <a:r>
              <a:rPr dirty="0" sz="1700" spc="-25">
                <a:latin typeface="Verdana"/>
                <a:cs typeface="Verdana"/>
              </a:rPr>
              <a:t>os</a:t>
            </a:r>
            <a:r>
              <a:rPr dirty="0" sz="1700">
                <a:latin typeface="Verdana"/>
                <a:cs typeface="Verdana"/>
              </a:rPr>
              <a:t>	</a:t>
            </a:r>
            <a:r>
              <a:rPr dirty="0" sz="1700" spc="-35">
                <a:latin typeface="Verdana"/>
                <a:cs typeface="Verdana"/>
              </a:rPr>
              <a:t>grupos</a:t>
            </a:r>
            <a:endParaRPr sz="1700">
              <a:latin typeface="Verdana"/>
              <a:cs typeface="Verdana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1392024" y="2813303"/>
            <a:ext cx="7027545" cy="2844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700" spc="-55">
                <a:latin typeface="Verdana"/>
                <a:cs typeface="Verdana"/>
              </a:rPr>
              <a:t>pretos</a:t>
            </a:r>
            <a:r>
              <a:rPr dirty="0" sz="1700" spc="-80">
                <a:latin typeface="Verdana"/>
                <a:cs typeface="Verdana"/>
              </a:rPr>
              <a:t> </a:t>
            </a:r>
            <a:r>
              <a:rPr dirty="0" sz="1700" spc="90">
                <a:latin typeface="Verdana"/>
                <a:cs typeface="Verdana"/>
              </a:rPr>
              <a:t>e</a:t>
            </a:r>
            <a:r>
              <a:rPr dirty="0" sz="1700" spc="-85">
                <a:latin typeface="Verdana"/>
                <a:cs typeface="Verdana"/>
              </a:rPr>
              <a:t> </a:t>
            </a:r>
            <a:r>
              <a:rPr dirty="0" sz="1700" spc="-25">
                <a:latin typeface="Verdana"/>
                <a:cs typeface="Verdana"/>
              </a:rPr>
              <a:t>pardos.</a:t>
            </a:r>
            <a:r>
              <a:rPr dirty="0" sz="1700" spc="-75">
                <a:latin typeface="Verdana"/>
                <a:cs typeface="Verdana"/>
              </a:rPr>
              <a:t> </a:t>
            </a:r>
            <a:r>
              <a:rPr dirty="0" sz="1700" spc="-60">
                <a:latin typeface="Verdana"/>
                <a:cs typeface="Verdana"/>
              </a:rPr>
              <a:t>Por</a:t>
            </a:r>
            <a:r>
              <a:rPr dirty="0" sz="1700" spc="-80">
                <a:latin typeface="Verdana"/>
                <a:cs typeface="Verdana"/>
              </a:rPr>
              <a:t> </a:t>
            </a:r>
            <a:r>
              <a:rPr dirty="0" sz="1700" spc="-20">
                <a:latin typeface="Verdana"/>
                <a:cs typeface="Verdana"/>
              </a:rPr>
              <a:t>exemplo,</a:t>
            </a:r>
            <a:r>
              <a:rPr dirty="0" sz="1700" spc="-75">
                <a:latin typeface="Verdana"/>
                <a:cs typeface="Verdana"/>
              </a:rPr>
              <a:t> </a:t>
            </a:r>
            <a:r>
              <a:rPr dirty="0" sz="1700" spc="-30">
                <a:latin typeface="Verdana"/>
                <a:cs typeface="Verdana"/>
              </a:rPr>
              <a:t>as</a:t>
            </a:r>
            <a:r>
              <a:rPr dirty="0" sz="1700" spc="-75">
                <a:latin typeface="Verdana"/>
                <a:cs typeface="Verdana"/>
              </a:rPr>
              <a:t> </a:t>
            </a:r>
            <a:r>
              <a:rPr dirty="0" sz="1700" spc="-55">
                <a:latin typeface="Verdana"/>
                <a:cs typeface="Verdana"/>
              </a:rPr>
              <a:t>taxas</a:t>
            </a:r>
            <a:r>
              <a:rPr dirty="0" sz="1700" spc="-80">
                <a:latin typeface="Verdana"/>
                <a:cs typeface="Verdana"/>
              </a:rPr>
              <a:t> </a:t>
            </a:r>
            <a:r>
              <a:rPr dirty="0" sz="1700" spc="90">
                <a:latin typeface="Verdana"/>
                <a:cs typeface="Verdana"/>
              </a:rPr>
              <a:t>de</a:t>
            </a:r>
            <a:r>
              <a:rPr dirty="0" sz="1700" spc="-85">
                <a:latin typeface="Verdana"/>
                <a:cs typeface="Verdana"/>
              </a:rPr>
              <a:t> </a:t>
            </a:r>
            <a:r>
              <a:rPr dirty="0" sz="1700">
                <a:latin typeface="Verdana"/>
                <a:cs typeface="Verdana"/>
              </a:rPr>
              <a:t>pobreza</a:t>
            </a:r>
            <a:r>
              <a:rPr dirty="0" sz="1700" spc="-80">
                <a:latin typeface="Verdana"/>
                <a:cs typeface="Verdana"/>
              </a:rPr>
              <a:t> </a:t>
            </a:r>
            <a:r>
              <a:rPr dirty="0" sz="1700" spc="-45">
                <a:latin typeface="Verdana"/>
                <a:cs typeface="Verdana"/>
              </a:rPr>
              <a:t>já</a:t>
            </a:r>
            <a:r>
              <a:rPr dirty="0" sz="1700" spc="-80">
                <a:latin typeface="Verdana"/>
                <a:cs typeface="Verdana"/>
              </a:rPr>
              <a:t> </a:t>
            </a:r>
            <a:r>
              <a:rPr dirty="0" sz="1700">
                <a:latin typeface="Verdana"/>
                <a:cs typeface="Verdana"/>
              </a:rPr>
              <a:t>são</a:t>
            </a:r>
            <a:r>
              <a:rPr dirty="0" sz="1700" spc="-85">
                <a:latin typeface="Verdana"/>
                <a:cs typeface="Verdana"/>
              </a:rPr>
              <a:t> </a:t>
            </a:r>
            <a:r>
              <a:rPr dirty="0" sz="1700" spc="-35">
                <a:latin typeface="Verdana"/>
                <a:cs typeface="Verdana"/>
              </a:rPr>
              <a:t>mínimas</a:t>
            </a:r>
            <a:endParaRPr sz="1700">
              <a:latin typeface="Verdana"/>
              <a:cs typeface="Verdana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1392024" y="2990088"/>
            <a:ext cx="4819650" cy="2844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700">
                <a:latin typeface="Verdana"/>
                <a:cs typeface="Verdana"/>
              </a:rPr>
              <a:t>para</a:t>
            </a:r>
            <a:r>
              <a:rPr dirty="0" sz="1700" spc="-80">
                <a:latin typeface="Verdana"/>
                <a:cs typeface="Verdana"/>
              </a:rPr>
              <a:t> </a:t>
            </a:r>
            <a:r>
              <a:rPr dirty="0" sz="1700" spc="-55">
                <a:latin typeface="Verdana"/>
                <a:cs typeface="Verdana"/>
              </a:rPr>
              <a:t>as</a:t>
            </a:r>
            <a:r>
              <a:rPr dirty="0" sz="1700" spc="-75">
                <a:latin typeface="Verdana"/>
                <a:cs typeface="Verdana"/>
              </a:rPr>
              <a:t> </a:t>
            </a:r>
            <a:r>
              <a:rPr dirty="0" sz="1700">
                <a:latin typeface="Verdana"/>
                <a:cs typeface="Verdana"/>
              </a:rPr>
              <a:t>categorias</a:t>
            </a:r>
            <a:r>
              <a:rPr dirty="0" sz="1700" spc="-70">
                <a:latin typeface="Verdana"/>
                <a:cs typeface="Verdana"/>
              </a:rPr>
              <a:t> mais</a:t>
            </a:r>
            <a:r>
              <a:rPr dirty="0" sz="1700" spc="-75">
                <a:latin typeface="Verdana"/>
                <a:cs typeface="Verdana"/>
              </a:rPr>
              <a:t> </a:t>
            </a:r>
            <a:r>
              <a:rPr dirty="0" sz="1700" spc="-40">
                <a:latin typeface="Verdana"/>
                <a:cs typeface="Verdana"/>
              </a:rPr>
              <a:t>privilegiadas</a:t>
            </a:r>
            <a:r>
              <a:rPr dirty="0" sz="1700" spc="-75">
                <a:latin typeface="Verdana"/>
                <a:cs typeface="Verdana"/>
              </a:rPr>
              <a:t> </a:t>
            </a:r>
            <a:r>
              <a:rPr dirty="0" sz="1700" spc="80">
                <a:latin typeface="Verdana"/>
                <a:cs typeface="Verdana"/>
              </a:rPr>
              <a:t>do</a:t>
            </a:r>
            <a:r>
              <a:rPr dirty="0" sz="1700" spc="-80">
                <a:latin typeface="Verdana"/>
                <a:cs typeface="Verdana"/>
              </a:rPr>
              <a:t> </a:t>
            </a:r>
            <a:r>
              <a:rPr dirty="0" sz="1700" spc="-10">
                <a:latin typeface="Verdana"/>
                <a:cs typeface="Verdana"/>
              </a:rPr>
              <a:t>país.</a:t>
            </a:r>
            <a:endParaRPr sz="1700">
              <a:latin typeface="Verdana"/>
              <a:cs typeface="Verdana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1049124" y="3294888"/>
            <a:ext cx="7370445" cy="2844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354965" algn="l"/>
              </a:tabLst>
            </a:pPr>
            <a:r>
              <a:rPr dirty="0" sz="1700" spc="-25" b="1">
                <a:solidFill>
                  <a:srgbClr val="C00000"/>
                </a:solidFill>
                <a:latin typeface="Verdana"/>
                <a:cs typeface="Verdana"/>
              </a:rPr>
              <a:t>1.</a:t>
            </a:r>
            <a:r>
              <a:rPr dirty="0" sz="1700" b="1">
                <a:solidFill>
                  <a:srgbClr val="C00000"/>
                </a:solidFill>
                <a:latin typeface="Verdana"/>
                <a:cs typeface="Verdana"/>
              </a:rPr>
              <a:t>	</a:t>
            </a:r>
            <a:r>
              <a:rPr dirty="0" sz="1700" spc="-200" b="1">
                <a:solidFill>
                  <a:srgbClr val="C00000"/>
                </a:solidFill>
                <a:latin typeface="Verdana"/>
                <a:cs typeface="Verdana"/>
              </a:rPr>
              <a:t>Dar</a:t>
            </a:r>
            <a:r>
              <a:rPr dirty="0" sz="1700" spc="-35" b="1">
                <a:solidFill>
                  <a:srgbClr val="C00000"/>
                </a:solidFill>
                <a:latin typeface="Verdana"/>
                <a:cs typeface="Verdana"/>
              </a:rPr>
              <a:t> </a:t>
            </a:r>
            <a:r>
              <a:rPr dirty="0" sz="1700" spc="-175" b="1">
                <a:solidFill>
                  <a:srgbClr val="C00000"/>
                </a:solidFill>
                <a:latin typeface="Verdana"/>
                <a:cs typeface="Verdana"/>
              </a:rPr>
              <a:t>prosseguimento</a:t>
            </a:r>
            <a:r>
              <a:rPr dirty="0" sz="1700" spc="-20" b="1">
                <a:solidFill>
                  <a:srgbClr val="C00000"/>
                </a:solidFill>
                <a:latin typeface="Verdana"/>
                <a:cs typeface="Verdana"/>
              </a:rPr>
              <a:t> </a:t>
            </a:r>
            <a:r>
              <a:rPr dirty="0" sz="1700" b="1">
                <a:solidFill>
                  <a:srgbClr val="C00000"/>
                </a:solidFill>
                <a:latin typeface="Verdana"/>
                <a:cs typeface="Verdana"/>
              </a:rPr>
              <a:t>à</a:t>
            </a:r>
            <a:r>
              <a:rPr dirty="0" sz="1700" spc="-20" b="1">
                <a:solidFill>
                  <a:srgbClr val="C00000"/>
                </a:solidFill>
                <a:latin typeface="Verdana"/>
                <a:cs typeface="Verdana"/>
              </a:rPr>
              <a:t> </a:t>
            </a:r>
            <a:r>
              <a:rPr dirty="0" sz="1700" spc="-135" b="1">
                <a:solidFill>
                  <a:srgbClr val="C00000"/>
                </a:solidFill>
                <a:latin typeface="Verdana"/>
                <a:cs typeface="Verdana"/>
              </a:rPr>
              <a:t>construção</a:t>
            </a:r>
            <a:r>
              <a:rPr dirty="0" sz="1700" spc="-20" b="1">
                <a:solidFill>
                  <a:srgbClr val="C00000"/>
                </a:solidFill>
                <a:latin typeface="Verdana"/>
                <a:cs typeface="Verdana"/>
              </a:rPr>
              <a:t> </a:t>
            </a:r>
            <a:r>
              <a:rPr dirty="0" sz="1700" b="1">
                <a:solidFill>
                  <a:srgbClr val="C00000"/>
                </a:solidFill>
                <a:latin typeface="Verdana"/>
                <a:cs typeface="Verdana"/>
              </a:rPr>
              <a:t>e</a:t>
            </a:r>
            <a:r>
              <a:rPr dirty="0" sz="1700" spc="-20" b="1">
                <a:solidFill>
                  <a:srgbClr val="C00000"/>
                </a:solidFill>
                <a:latin typeface="Verdana"/>
                <a:cs typeface="Verdana"/>
              </a:rPr>
              <a:t> </a:t>
            </a:r>
            <a:r>
              <a:rPr dirty="0" sz="1700" b="1">
                <a:solidFill>
                  <a:srgbClr val="C00000"/>
                </a:solidFill>
                <a:latin typeface="Verdana"/>
                <a:cs typeface="Verdana"/>
              </a:rPr>
              <a:t>a</a:t>
            </a:r>
            <a:r>
              <a:rPr dirty="0" sz="1700" spc="-25" b="1">
                <a:solidFill>
                  <a:srgbClr val="C00000"/>
                </a:solidFill>
                <a:latin typeface="Verdana"/>
                <a:cs typeface="Verdana"/>
              </a:rPr>
              <a:t> </a:t>
            </a:r>
            <a:r>
              <a:rPr dirty="0" sz="1700" spc="-55" b="1">
                <a:solidFill>
                  <a:srgbClr val="C00000"/>
                </a:solidFill>
                <a:latin typeface="Verdana"/>
                <a:cs typeface="Verdana"/>
              </a:rPr>
              <a:t>pactuação</a:t>
            </a:r>
            <a:r>
              <a:rPr dirty="0" sz="1700" spc="-25" b="1">
                <a:solidFill>
                  <a:srgbClr val="C00000"/>
                </a:solidFill>
                <a:latin typeface="Verdana"/>
                <a:cs typeface="Verdana"/>
              </a:rPr>
              <a:t> </a:t>
            </a:r>
            <a:r>
              <a:rPr dirty="0" sz="1700" spc="-145" b="1">
                <a:solidFill>
                  <a:srgbClr val="C00000"/>
                </a:solidFill>
                <a:latin typeface="Verdana"/>
                <a:cs typeface="Verdana"/>
              </a:rPr>
              <a:t>dos</a:t>
            </a:r>
            <a:r>
              <a:rPr dirty="0" sz="1700" spc="-20" b="1">
                <a:solidFill>
                  <a:srgbClr val="C00000"/>
                </a:solidFill>
                <a:latin typeface="Verdana"/>
                <a:cs typeface="Verdana"/>
              </a:rPr>
              <a:t> </a:t>
            </a:r>
            <a:r>
              <a:rPr dirty="0" sz="1700" spc="-75" b="1">
                <a:solidFill>
                  <a:srgbClr val="C00000"/>
                </a:solidFill>
                <a:latin typeface="Verdana"/>
                <a:cs typeface="Verdana"/>
              </a:rPr>
              <a:t>indicadores</a:t>
            </a:r>
            <a:endParaRPr sz="1700">
              <a:latin typeface="Verdana"/>
              <a:cs typeface="Verdana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1392024" y="3471672"/>
            <a:ext cx="7027545" cy="2844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700" spc="-105" b="1">
                <a:solidFill>
                  <a:srgbClr val="C00000"/>
                </a:solidFill>
                <a:latin typeface="Verdana"/>
                <a:cs typeface="Verdana"/>
              </a:rPr>
              <a:t>nacionais</a:t>
            </a:r>
            <a:r>
              <a:rPr dirty="0" sz="1700" spc="-40" b="1">
                <a:solidFill>
                  <a:srgbClr val="C00000"/>
                </a:solidFill>
                <a:latin typeface="Verdana"/>
                <a:cs typeface="Verdana"/>
              </a:rPr>
              <a:t> </a:t>
            </a:r>
            <a:r>
              <a:rPr dirty="0" sz="1700" spc="-60" b="1">
                <a:solidFill>
                  <a:srgbClr val="C00000"/>
                </a:solidFill>
                <a:latin typeface="Verdana"/>
                <a:cs typeface="Verdana"/>
              </a:rPr>
              <a:t>para</a:t>
            </a:r>
            <a:r>
              <a:rPr dirty="0" sz="1700" spc="-70" b="1">
                <a:solidFill>
                  <a:srgbClr val="C00000"/>
                </a:solidFill>
                <a:latin typeface="Verdana"/>
                <a:cs typeface="Verdana"/>
              </a:rPr>
              <a:t> </a:t>
            </a:r>
            <a:r>
              <a:rPr dirty="0" sz="1700" spc="-135" b="1">
                <a:solidFill>
                  <a:srgbClr val="C00000"/>
                </a:solidFill>
                <a:latin typeface="Verdana"/>
                <a:cs typeface="Verdana"/>
              </a:rPr>
              <a:t>analisar</a:t>
            </a:r>
            <a:r>
              <a:rPr dirty="0" sz="1700" spc="5" b="1">
                <a:solidFill>
                  <a:srgbClr val="C00000"/>
                </a:solidFill>
                <a:latin typeface="Verdana"/>
                <a:cs typeface="Verdana"/>
              </a:rPr>
              <a:t> </a:t>
            </a:r>
            <a:r>
              <a:rPr dirty="0" sz="1700" b="1">
                <a:solidFill>
                  <a:srgbClr val="C00000"/>
                </a:solidFill>
                <a:latin typeface="Verdana"/>
                <a:cs typeface="Verdana"/>
              </a:rPr>
              <a:t>o</a:t>
            </a:r>
            <a:r>
              <a:rPr dirty="0" sz="1700" spc="5" b="1">
                <a:solidFill>
                  <a:srgbClr val="C00000"/>
                </a:solidFill>
                <a:latin typeface="Verdana"/>
                <a:cs typeface="Verdana"/>
              </a:rPr>
              <a:t> </a:t>
            </a:r>
            <a:r>
              <a:rPr dirty="0" sz="1700" spc="-165" b="1">
                <a:solidFill>
                  <a:srgbClr val="C00000"/>
                </a:solidFill>
                <a:latin typeface="Verdana"/>
                <a:cs typeface="Verdana"/>
              </a:rPr>
              <a:t>progresso</a:t>
            </a:r>
            <a:r>
              <a:rPr dirty="0" sz="1700" spc="25" b="1">
                <a:solidFill>
                  <a:srgbClr val="C00000"/>
                </a:solidFill>
                <a:latin typeface="Verdana"/>
                <a:cs typeface="Verdana"/>
              </a:rPr>
              <a:t> </a:t>
            </a:r>
            <a:r>
              <a:rPr dirty="0" sz="1700" spc="-50" b="1">
                <a:solidFill>
                  <a:srgbClr val="C00000"/>
                </a:solidFill>
                <a:latin typeface="Verdana"/>
                <a:cs typeface="Verdana"/>
              </a:rPr>
              <a:t>das</a:t>
            </a:r>
            <a:r>
              <a:rPr dirty="0" sz="1700" spc="5" b="1">
                <a:solidFill>
                  <a:srgbClr val="C00000"/>
                </a:solidFill>
                <a:latin typeface="Verdana"/>
                <a:cs typeface="Verdana"/>
              </a:rPr>
              <a:t> </a:t>
            </a:r>
            <a:r>
              <a:rPr dirty="0" sz="1700" spc="-140" b="1">
                <a:solidFill>
                  <a:srgbClr val="C00000"/>
                </a:solidFill>
                <a:latin typeface="Verdana"/>
                <a:cs typeface="Verdana"/>
              </a:rPr>
              <a:t>metas</a:t>
            </a:r>
            <a:r>
              <a:rPr dirty="0" sz="1700" spc="15" b="1">
                <a:solidFill>
                  <a:srgbClr val="C00000"/>
                </a:solidFill>
                <a:latin typeface="Verdana"/>
                <a:cs typeface="Verdana"/>
              </a:rPr>
              <a:t> </a:t>
            </a:r>
            <a:r>
              <a:rPr dirty="0" sz="1700" spc="-280" b="1">
                <a:solidFill>
                  <a:srgbClr val="C00000"/>
                </a:solidFill>
                <a:latin typeface="Verdana"/>
                <a:cs typeface="Verdana"/>
              </a:rPr>
              <a:t>(71</a:t>
            </a:r>
            <a:r>
              <a:rPr dirty="0" sz="1700" spc="125" b="1">
                <a:solidFill>
                  <a:srgbClr val="C00000"/>
                </a:solidFill>
                <a:latin typeface="Verdana"/>
                <a:cs typeface="Verdana"/>
              </a:rPr>
              <a:t> </a:t>
            </a:r>
            <a:r>
              <a:rPr dirty="0" sz="1700" spc="-140" b="1">
                <a:solidFill>
                  <a:srgbClr val="C00000"/>
                </a:solidFill>
                <a:latin typeface="Verdana"/>
                <a:cs typeface="Verdana"/>
              </a:rPr>
              <a:t>sem</a:t>
            </a:r>
            <a:r>
              <a:rPr dirty="0" sz="1700" spc="15" b="1">
                <a:solidFill>
                  <a:srgbClr val="C00000"/>
                </a:solidFill>
                <a:latin typeface="Verdana"/>
                <a:cs typeface="Verdana"/>
              </a:rPr>
              <a:t> </a:t>
            </a:r>
            <a:r>
              <a:rPr dirty="0" sz="1700" spc="-70" b="1">
                <a:solidFill>
                  <a:srgbClr val="C00000"/>
                </a:solidFill>
                <a:latin typeface="Verdana"/>
                <a:cs typeface="Verdana"/>
              </a:rPr>
              <a:t>dados</a:t>
            </a:r>
            <a:r>
              <a:rPr dirty="0" sz="1700" spc="10" b="1">
                <a:solidFill>
                  <a:srgbClr val="C00000"/>
                </a:solidFill>
                <a:latin typeface="Verdana"/>
                <a:cs typeface="Verdana"/>
              </a:rPr>
              <a:t> </a:t>
            </a:r>
            <a:r>
              <a:rPr dirty="0" sz="1700" spc="-50" b="1">
                <a:solidFill>
                  <a:srgbClr val="C00000"/>
                </a:solidFill>
                <a:latin typeface="Verdana"/>
                <a:cs typeface="Verdana"/>
              </a:rPr>
              <a:t>a</a:t>
            </a:r>
            <a:endParaRPr sz="1700">
              <a:latin typeface="Verdana"/>
              <a:cs typeface="Verdana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1392024" y="3663696"/>
            <a:ext cx="7028815" cy="2844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700" spc="-165" b="1">
                <a:solidFill>
                  <a:srgbClr val="C00000"/>
                </a:solidFill>
                <a:latin typeface="Verdana"/>
                <a:cs typeface="Verdana"/>
              </a:rPr>
              <a:t>partir</a:t>
            </a:r>
            <a:r>
              <a:rPr dirty="0" sz="1700" spc="30" b="1">
                <a:solidFill>
                  <a:srgbClr val="C00000"/>
                </a:solidFill>
                <a:latin typeface="Verdana"/>
                <a:cs typeface="Verdana"/>
              </a:rPr>
              <a:t> </a:t>
            </a:r>
            <a:r>
              <a:rPr dirty="0" sz="1700" b="1">
                <a:solidFill>
                  <a:srgbClr val="C00000"/>
                </a:solidFill>
                <a:latin typeface="Verdana"/>
                <a:cs typeface="Verdana"/>
              </a:rPr>
              <a:t>da</a:t>
            </a:r>
            <a:r>
              <a:rPr dirty="0" sz="1700" spc="40" b="1">
                <a:solidFill>
                  <a:srgbClr val="C00000"/>
                </a:solidFill>
                <a:latin typeface="Verdana"/>
                <a:cs typeface="Verdana"/>
              </a:rPr>
              <a:t> </a:t>
            </a:r>
            <a:r>
              <a:rPr dirty="0" sz="1700" spc="-100" b="1">
                <a:solidFill>
                  <a:srgbClr val="C00000"/>
                </a:solidFill>
                <a:latin typeface="Verdana"/>
                <a:cs typeface="Verdana"/>
              </a:rPr>
              <a:t>metodologia</a:t>
            </a:r>
            <a:r>
              <a:rPr dirty="0" sz="1700" spc="40" b="1">
                <a:solidFill>
                  <a:srgbClr val="C00000"/>
                </a:solidFill>
                <a:latin typeface="Verdana"/>
                <a:cs typeface="Verdana"/>
              </a:rPr>
              <a:t> </a:t>
            </a:r>
            <a:r>
              <a:rPr dirty="0" sz="1700" spc="-55" b="1">
                <a:solidFill>
                  <a:srgbClr val="C00000"/>
                </a:solidFill>
                <a:latin typeface="Verdana"/>
                <a:cs typeface="Verdana"/>
              </a:rPr>
              <a:t>dos</a:t>
            </a:r>
            <a:r>
              <a:rPr dirty="0" sz="1700" spc="40" b="1">
                <a:solidFill>
                  <a:srgbClr val="C00000"/>
                </a:solidFill>
                <a:latin typeface="Verdana"/>
                <a:cs typeface="Verdana"/>
              </a:rPr>
              <a:t> </a:t>
            </a:r>
            <a:r>
              <a:rPr dirty="0" sz="1700" spc="-105" b="1">
                <a:solidFill>
                  <a:srgbClr val="C00000"/>
                </a:solidFill>
                <a:latin typeface="Verdana"/>
                <a:cs typeface="Verdana"/>
              </a:rPr>
              <a:t>indicadores</a:t>
            </a:r>
            <a:r>
              <a:rPr dirty="0" sz="1700" spc="45" b="1">
                <a:solidFill>
                  <a:srgbClr val="C00000"/>
                </a:solidFill>
                <a:latin typeface="Verdana"/>
                <a:cs typeface="Verdana"/>
              </a:rPr>
              <a:t> </a:t>
            </a:r>
            <a:r>
              <a:rPr dirty="0" sz="1700" spc="-120" b="1">
                <a:solidFill>
                  <a:srgbClr val="C00000"/>
                </a:solidFill>
                <a:latin typeface="Verdana"/>
                <a:cs typeface="Verdana"/>
              </a:rPr>
              <a:t>globais),</a:t>
            </a:r>
            <a:r>
              <a:rPr dirty="0" sz="1700" spc="35" b="1">
                <a:solidFill>
                  <a:srgbClr val="C00000"/>
                </a:solidFill>
                <a:latin typeface="Verdana"/>
                <a:cs typeface="Verdana"/>
              </a:rPr>
              <a:t> </a:t>
            </a:r>
            <a:r>
              <a:rPr dirty="0" sz="1700" b="1">
                <a:solidFill>
                  <a:srgbClr val="C00000"/>
                </a:solidFill>
                <a:latin typeface="Verdana"/>
                <a:cs typeface="Verdana"/>
              </a:rPr>
              <a:t>com</a:t>
            </a:r>
            <a:r>
              <a:rPr dirty="0" sz="1700" spc="40" b="1">
                <a:solidFill>
                  <a:srgbClr val="C00000"/>
                </a:solidFill>
                <a:latin typeface="Verdana"/>
                <a:cs typeface="Verdana"/>
              </a:rPr>
              <a:t> </a:t>
            </a:r>
            <a:r>
              <a:rPr dirty="0" sz="1700" spc="-80" b="1">
                <a:solidFill>
                  <a:srgbClr val="C00000"/>
                </a:solidFill>
                <a:latin typeface="Verdana"/>
                <a:cs typeface="Verdana"/>
              </a:rPr>
              <a:t>prioridade</a:t>
            </a:r>
            <a:endParaRPr sz="1700">
              <a:latin typeface="Verdana"/>
              <a:cs typeface="Verdana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1392024" y="3840479"/>
            <a:ext cx="7028815" cy="2844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694055" algn="l"/>
                <a:tab pos="2451735" algn="l"/>
                <a:tab pos="3133725" algn="l"/>
                <a:tab pos="4697730" algn="l"/>
                <a:tab pos="5025390" algn="l"/>
                <a:tab pos="6733540" algn="l"/>
              </a:tabLst>
            </a:pPr>
            <a:r>
              <a:rPr dirty="0" sz="1700" spc="-20" b="1">
                <a:solidFill>
                  <a:srgbClr val="C00000"/>
                </a:solidFill>
                <a:latin typeface="Verdana"/>
                <a:cs typeface="Verdana"/>
              </a:rPr>
              <a:t>para</a:t>
            </a:r>
            <a:r>
              <a:rPr dirty="0" sz="1700" b="1">
                <a:solidFill>
                  <a:srgbClr val="C00000"/>
                </a:solidFill>
                <a:latin typeface="Verdana"/>
                <a:cs typeface="Verdana"/>
              </a:rPr>
              <a:t>	</a:t>
            </a:r>
            <a:r>
              <a:rPr dirty="0" sz="1700" spc="-10" b="1">
                <a:solidFill>
                  <a:srgbClr val="C00000"/>
                </a:solidFill>
                <a:latin typeface="Verdana"/>
                <a:cs typeface="Verdana"/>
              </a:rPr>
              <a:t>desagregação</a:t>
            </a:r>
            <a:r>
              <a:rPr dirty="0" sz="1700" b="1">
                <a:solidFill>
                  <a:srgbClr val="C00000"/>
                </a:solidFill>
                <a:latin typeface="Verdana"/>
                <a:cs typeface="Verdana"/>
              </a:rPr>
              <a:t>	</a:t>
            </a:r>
            <a:r>
              <a:rPr dirty="0" sz="1700" spc="-20" b="1">
                <a:solidFill>
                  <a:srgbClr val="C00000"/>
                </a:solidFill>
                <a:latin typeface="Verdana"/>
                <a:cs typeface="Verdana"/>
              </a:rPr>
              <a:t>para</a:t>
            </a:r>
            <a:r>
              <a:rPr dirty="0" sz="1700" b="1">
                <a:solidFill>
                  <a:srgbClr val="C00000"/>
                </a:solidFill>
                <a:latin typeface="Verdana"/>
                <a:cs typeface="Verdana"/>
              </a:rPr>
              <a:t>	</a:t>
            </a:r>
            <a:r>
              <a:rPr dirty="0" sz="1700" spc="-10" b="1">
                <a:solidFill>
                  <a:srgbClr val="C00000"/>
                </a:solidFill>
                <a:latin typeface="Verdana"/>
                <a:cs typeface="Verdana"/>
              </a:rPr>
              <a:t>acompanhar</a:t>
            </a:r>
            <a:r>
              <a:rPr dirty="0" sz="1700" b="1">
                <a:solidFill>
                  <a:srgbClr val="C00000"/>
                </a:solidFill>
                <a:latin typeface="Verdana"/>
                <a:cs typeface="Verdana"/>
              </a:rPr>
              <a:t>	</a:t>
            </a:r>
            <a:r>
              <a:rPr dirty="0" sz="1700" spc="-50" b="1">
                <a:solidFill>
                  <a:srgbClr val="C00000"/>
                </a:solidFill>
                <a:latin typeface="Verdana"/>
                <a:cs typeface="Verdana"/>
              </a:rPr>
              <a:t>a</a:t>
            </a:r>
            <a:r>
              <a:rPr dirty="0" sz="1700" b="1">
                <a:solidFill>
                  <a:srgbClr val="C00000"/>
                </a:solidFill>
                <a:latin typeface="Verdana"/>
                <a:cs typeface="Verdana"/>
              </a:rPr>
              <a:t>	</a:t>
            </a:r>
            <a:r>
              <a:rPr dirty="0" sz="1700" spc="-10" b="1">
                <a:solidFill>
                  <a:srgbClr val="C00000"/>
                </a:solidFill>
                <a:latin typeface="Verdana"/>
                <a:cs typeface="Verdana"/>
              </a:rPr>
              <a:t>desigualdade,</a:t>
            </a:r>
            <a:r>
              <a:rPr dirty="0" sz="1700" b="1">
                <a:solidFill>
                  <a:srgbClr val="C00000"/>
                </a:solidFill>
                <a:latin typeface="Verdana"/>
                <a:cs typeface="Verdana"/>
              </a:rPr>
              <a:t>	</a:t>
            </a:r>
            <a:r>
              <a:rPr dirty="0" sz="1700" spc="-25" b="1">
                <a:solidFill>
                  <a:srgbClr val="C00000"/>
                </a:solidFill>
                <a:latin typeface="Verdana"/>
                <a:cs typeface="Verdana"/>
              </a:rPr>
              <a:t>de</a:t>
            </a:r>
            <a:endParaRPr sz="1700">
              <a:latin typeface="Verdana"/>
              <a:cs typeface="Verdana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1049124" y="3974591"/>
            <a:ext cx="7371080" cy="1497965"/>
          </a:xfrm>
          <a:prstGeom prst="rect">
            <a:avLst/>
          </a:prstGeom>
        </p:spPr>
        <p:txBody>
          <a:bodyPr wrap="square" lIns="0" tIns="58419" rIns="0" bIns="0" rtlCol="0" vert="horz">
            <a:spAutoFit/>
          </a:bodyPr>
          <a:lstStyle/>
          <a:p>
            <a:pPr marL="355600">
              <a:lnSpc>
                <a:spcPct val="100000"/>
              </a:lnSpc>
              <a:spcBef>
                <a:spcPts val="459"/>
              </a:spcBef>
            </a:pPr>
            <a:r>
              <a:rPr dirty="0" sz="1700" spc="-135" b="1">
                <a:solidFill>
                  <a:srgbClr val="C00000"/>
                </a:solidFill>
                <a:latin typeface="Verdana"/>
                <a:cs typeface="Verdana"/>
              </a:rPr>
              <a:t>gênero,</a:t>
            </a:r>
            <a:r>
              <a:rPr dirty="0" sz="1700" spc="-70" b="1">
                <a:solidFill>
                  <a:srgbClr val="C00000"/>
                </a:solidFill>
                <a:latin typeface="Verdana"/>
                <a:cs typeface="Verdana"/>
              </a:rPr>
              <a:t> </a:t>
            </a:r>
            <a:r>
              <a:rPr dirty="0" sz="1700" spc="-80" b="1">
                <a:solidFill>
                  <a:srgbClr val="C00000"/>
                </a:solidFill>
                <a:latin typeface="Verdana"/>
                <a:cs typeface="Verdana"/>
              </a:rPr>
              <a:t>raça</a:t>
            </a:r>
            <a:r>
              <a:rPr dirty="0" sz="1700" spc="-60" b="1">
                <a:solidFill>
                  <a:srgbClr val="C00000"/>
                </a:solidFill>
                <a:latin typeface="Verdana"/>
                <a:cs typeface="Verdana"/>
              </a:rPr>
              <a:t> </a:t>
            </a:r>
            <a:r>
              <a:rPr dirty="0" sz="1700" spc="-50" b="1">
                <a:solidFill>
                  <a:srgbClr val="C00000"/>
                </a:solidFill>
                <a:latin typeface="Verdana"/>
                <a:cs typeface="Verdana"/>
              </a:rPr>
              <a:t>e</a:t>
            </a:r>
            <a:r>
              <a:rPr dirty="0" sz="1700" spc="-65" b="1">
                <a:solidFill>
                  <a:srgbClr val="C00000"/>
                </a:solidFill>
                <a:latin typeface="Verdana"/>
                <a:cs typeface="Verdana"/>
              </a:rPr>
              <a:t> </a:t>
            </a:r>
            <a:r>
              <a:rPr dirty="0" sz="1700" spc="-155" b="1">
                <a:solidFill>
                  <a:srgbClr val="C00000"/>
                </a:solidFill>
                <a:latin typeface="Verdana"/>
                <a:cs typeface="Verdana"/>
              </a:rPr>
              <a:t>urbano-</a:t>
            </a:r>
            <a:r>
              <a:rPr dirty="0" sz="1700" spc="-10" b="1">
                <a:solidFill>
                  <a:srgbClr val="C00000"/>
                </a:solidFill>
                <a:latin typeface="Verdana"/>
                <a:cs typeface="Verdana"/>
              </a:rPr>
              <a:t>rural.</a:t>
            </a:r>
            <a:endParaRPr sz="1700">
              <a:latin typeface="Verdana"/>
              <a:cs typeface="Verdana"/>
            </a:endParaRPr>
          </a:p>
          <a:p>
            <a:pPr algn="just" marL="355600" marR="5080" indent="-342900">
              <a:lnSpc>
                <a:spcPct val="70600"/>
              </a:lnSpc>
              <a:spcBef>
                <a:spcPts val="960"/>
              </a:spcBef>
              <a:buAutoNum type="arabicPeriod" startAt="2"/>
              <a:tabLst>
                <a:tab pos="355600" algn="l"/>
              </a:tabLst>
            </a:pPr>
            <a:r>
              <a:rPr dirty="0" sz="1700" b="1">
                <a:solidFill>
                  <a:srgbClr val="FFC000"/>
                </a:solidFill>
                <a:latin typeface="Arial"/>
                <a:cs typeface="Arial"/>
              </a:rPr>
              <a:t>Revisão</a:t>
            </a:r>
            <a:r>
              <a:rPr dirty="0" sz="1700" spc="50" b="1">
                <a:solidFill>
                  <a:srgbClr val="FFC000"/>
                </a:solidFill>
                <a:latin typeface="Arial"/>
                <a:cs typeface="Arial"/>
              </a:rPr>
              <a:t> </a:t>
            </a:r>
            <a:r>
              <a:rPr dirty="0" sz="1700" b="1">
                <a:solidFill>
                  <a:srgbClr val="FFC000"/>
                </a:solidFill>
                <a:latin typeface="Arial"/>
                <a:cs typeface="Arial"/>
              </a:rPr>
              <a:t>das</a:t>
            </a:r>
            <a:r>
              <a:rPr dirty="0" sz="1700" spc="60" b="1">
                <a:solidFill>
                  <a:srgbClr val="FFC000"/>
                </a:solidFill>
                <a:latin typeface="Arial"/>
                <a:cs typeface="Arial"/>
              </a:rPr>
              <a:t> </a:t>
            </a:r>
            <a:r>
              <a:rPr dirty="0" sz="1700" b="1">
                <a:solidFill>
                  <a:srgbClr val="FFC000"/>
                </a:solidFill>
                <a:latin typeface="Arial"/>
                <a:cs typeface="Arial"/>
              </a:rPr>
              <a:t>metas</a:t>
            </a:r>
            <a:r>
              <a:rPr dirty="0" sz="1700" spc="60" b="1">
                <a:solidFill>
                  <a:srgbClr val="FFC000"/>
                </a:solidFill>
                <a:latin typeface="Arial"/>
                <a:cs typeface="Arial"/>
              </a:rPr>
              <a:t> </a:t>
            </a:r>
            <a:r>
              <a:rPr dirty="0" sz="1700" b="1">
                <a:solidFill>
                  <a:srgbClr val="FFC000"/>
                </a:solidFill>
                <a:latin typeface="Arial"/>
                <a:cs typeface="Arial"/>
              </a:rPr>
              <a:t>nacionais,</a:t>
            </a:r>
            <a:r>
              <a:rPr dirty="0" sz="1700" spc="55" b="1">
                <a:solidFill>
                  <a:srgbClr val="FFC000"/>
                </a:solidFill>
                <a:latin typeface="Arial"/>
                <a:cs typeface="Arial"/>
              </a:rPr>
              <a:t> </a:t>
            </a:r>
            <a:r>
              <a:rPr dirty="0" sz="1700" b="1">
                <a:solidFill>
                  <a:srgbClr val="FFC000"/>
                </a:solidFill>
                <a:latin typeface="Arial"/>
                <a:cs typeface="Arial"/>
              </a:rPr>
              <a:t>considerando</a:t>
            </a:r>
            <a:r>
              <a:rPr dirty="0" sz="1700" spc="50" b="1">
                <a:solidFill>
                  <a:srgbClr val="FFC000"/>
                </a:solidFill>
                <a:latin typeface="Arial"/>
                <a:cs typeface="Arial"/>
              </a:rPr>
              <a:t> </a:t>
            </a:r>
            <a:r>
              <a:rPr dirty="0" sz="1700" b="1">
                <a:solidFill>
                  <a:srgbClr val="FFC000"/>
                </a:solidFill>
                <a:latin typeface="Arial"/>
                <a:cs typeface="Arial"/>
              </a:rPr>
              <a:t>novo</a:t>
            </a:r>
            <a:r>
              <a:rPr dirty="0" sz="1700" spc="55" b="1">
                <a:solidFill>
                  <a:srgbClr val="FFC000"/>
                </a:solidFill>
                <a:latin typeface="Arial"/>
                <a:cs typeface="Arial"/>
              </a:rPr>
              <a:t> </a:t>
            </a:r>
            <a:r>
              <a:rPr dirty="0" sz="1700" spc="-10" b="1">
                <a:solidFill>
                  <a:srgbClr val="FFC000"/>
                </a:solidFill>
                <a:latin typeface="Arial"/>
                <a:cs typeface="Arial"/>
              </a:rPr>
              <a:t>contexto-político </a:t>
            </a:r>
            <a:r>
              <a:rPr dirty="0" sz="1700" b="1">
                <a:solidFill>
                  <a:srgbClr val="FFC000"/>
                </a:solidFill>
                <a:latin typeface="Arial"/>
                <a:cs typeface="Arial"/>
              </a:rPr>
              <a:t>e</a:t>
            </a:r>
            <a:r>
              <a:rPr dirty="0" sz="1700" spc="20" b="1">
                <a:solidFill>
                  <a:srgbClr val="FFC000"/>
                </a:solidFill>
                <a:latin typeface="Arial"/>
                <a:cs typeface="Arial"/>
              </a:rPr>
              <a:t>  </a:t>
            </a:r>
            <a:r>
              <a:rPr dirty="0" sz="1700" b="1">
                <a:solidFill>
                  <a:srgbClr val="FFC000"/>
                </a:solidFill>
                <a:latin typeface="Arial"/>
                <a:cs typeface="Arial"/>
              </a:rPr>
              <a:t>socioeconômico,</a:t>
            </a:r>
            <a:r>
              <a:rPr dirty="0" sz="1700" spc="25" b="1">
                <a:solidFill>
                  <a:srgbClr val="FFC000"/>
                </a:solidFill>
                <a:latin typeface="Arial"/>
                <a:cs typeface="Arial"/>
              </a:rPr>
              <a:t>  </a:t>
            </a:r>
            <a:r>
              <a:rPr dirty="0" sz="1700" b="1">
                <a:solidFill>
                  <a:srgbClr val="FFC000"/>
                </a:solidFill>
                <a:latin typeface="Arial"/>
                <a:cs typeface="Arial"/>
              </a:rPr>
              <a:t>a</a:t>
            </a:r>
            <a:r>
              <a:rPr dirty="0" sz="1700" spc="25" b="1">
                <a:solidFill>
                  <a:srgbClr val="FFC000"/>
                </a:solidFill>
                <a:latin typeface="Arial"/>
                <a:cs typeface="Arial"/>
              </a:rPr>
              <a:t>  </a:t>
            </a:r>
            <a:r>
              <a:rPr dirty="0" sz="1700" b="1">
                <a:solidFill>
                  <a:srgbClr val="FFC000"/>
                </a:solidFill>
                <a:latin typeface="Arial"/>
                <a:cs typeface="Arial"/>
              </a:rPr>
              <a:t>fim</a:t>
            </a:r>
            <a:r>
              <a:rPr dirty="0" sz="1700" spc="20" b="1">
                <a:solidFill>
                  <a:srgbClr val="FFC000"/>
                </a:solidFill>
                <a:latin typeface="Arial"/>
                <a:cs typeface="Arial"/>
              </a:rPr>
              <a:t>  </a:t>
            </a:r>
            <a:r>
              <a:rPr dirty="0" sz="1700" b="1">
                <a:solidFill>
                  <a:srgbClr val="FFC000"/>
                </a:solidFill>
                <a:latin typeface="Arial"/>
                <a:cs typeface="Arial"/>
              </a:rPr>
              <a:t>de</a:t>
            </a:r>
            <a:r>
              <a:rPr dirty="0" sz="1700" spc="25" b="1">
                <a:solidFill>
                  <a:srgbClr val="FFC000"/>
                </a:solidFill>
                <a:latin typeface="Arial"/>
                <a:cs typeface="Arial"/>
              </a:rPr>
              <a:t>  </a:t>
            </a:r>
            <a:r>
              <a:rPr dirty="0" sz="1700" b="1">
                <a:solidFill>
                  <a:srgbClr val="FFC000"/>
                </a:solidFill>
                <a:latin typeface="Arial"/>
                <a:cs typeface="Arial"/>
              </a:rPr>
              <a:t>estreitar</a:t>
            </a:r>
            <a:r>
              <a:rPr dirty="0" sz="1700" spc="25" b="1">
                <a:solidFill>
                  <a:srgbClr val="FFC000"/>
                </a:solidFill>
                <a:latin typeface="Arial"/>
                <a:cs typeface="Arial"/>
              </a:rPr>
              <a:t>  </a:t>
            </a:r>
            <a:r>
              <a:rPr dirty="0" sz="1700" b="1">
                <a:solidFill>
                  <a:srgbClr val="FFC000"/>
                </a:solidFill>
                <a:latin typeface="Arial"/>
                <a:cs typeface="Arial"/>
              </a:rPr>
              <a:t>o</a:t>
            </a:r>
            <a:r>
              <a:rPr dirty="0" sz="1700" spc="20" b="1">
                <a:solidFill>
                  <a:srgbClr val="FFC000"/>
                </a:solidFill>
                <a:latin typeface="Arial"/>
                <a:cs typeface="Arial"/>
              </a:rPr>
              <a:t>  </a:t>
            </a:r>
            <a:r>
              <a:rPr dirty="0" sz="1700" b="1">
                <a:solidFill>
                  <a:srgbClr val="FFC000"/>
                </a:solidFill>
                <a:latin typeface="Arial"/>
                <a:cs typeface="Arial"/>
              </a:rPr>
              <a:t>diálogo</a:t>
            </a:r>
            <a:r>
              <a:rPr dirty="0" sz="1700" spc="20" b="1">
                <a:solidFill>
                  <a:srgbClr val="FFC000"/>
                </a:solidFill>
                <a:latin typeface="Arial"/>
                <a:cs typeface="Arial"/>
              </a:rPr>
              <a:t>  </a:t>
            </a:r>
            <a:r>
              <a:rPr dirty="0" sz="1700" b="1">
                <a:solidFill>
                  <a:srgbClr val="FFC000"/>
                </a:solidFill>
                <a:latin typeface="Arial"/>
                <a:cs typeface="Arial"/>
              </a:rPr>
              <a:t>entre</a:t>
            </a:r>
            <a:r>
              <a:rPr dirty="0" sz="1700" spc="25" b="1">
                <a:solidFill>
                  <a:srgbClr val="FFC000"/>
                </a:solidFill>
                <a:latin typeface="Arial"/>
                <a:cs typeface="Arial"/>
              </a:rPr>
              <a:t>  </a:t>
            </a:r>
            <a:r>
              <a:rPr dirty="0" sz="1700" b="1">
                <a:solidFill>
                  <a:srgbClr val="FFC000"/>
                </a:solidFill>
                <a:latin typeface="Arial"/>
                <a:cs typeface="Arial"/>
              </a:rPr>
              <a:t>Planos</a:t>
            </a:r>
            <a:r>
              <a:rPr dirty="0" sz="1700" spc="25" b="1">
                <a:solidFill>
                  <a:srgbClr val="FFC000"/>
                </a:solidFill>
                <a:latin typeface="Arial"/>
                <a:cs typeface="Arial"/>
              </a:rPr>
              <a:t>  </a:t>
            </a:r>
            <a:r>
              <a:rPr dirty="0" sz="1700" spc="-50" b="1">
                <a:solidFill>
                  <a:srgbClr val="FFC000"/>
                </a:solidFill>
                <a:latin typeface="Arial"/>
                <a:cs typeface="Arial"/>
              </a:rPr>
              <a:t>e </a:t>
            </a:r>
            <a:r>
              <a:rPr dirty="0" sz="1700" b="1">
                <a:solidFill>
                  <a:srgbClr val="FFC000"/>
                </a:solidFill>
                <a:latin typeface="Arial"/>
                <a:cs typeface="Arial"/>
              </a:rPr>
              <a:t>Programas</a:t>
            </a:r>
            <a:r>
              <a:rPr dirty="0" sz="1700" spc="-40" b="1">
                <a:solidFill>
                  <a:srgbClr val="FFC000"/>
                </a:solidFill>
                <a:latin typeface="Arial"/>
                <a:cs typeface="Arial"/>
              </a:rPr>
              <a:t> </a:t>
            </a:r>
            <a:r>
              <a:rPr dirty="0" sz="1700" b="1">
                <a:solidFill>
                  <a:srgbClr val="FFC000"/>
                </a:solidFill>
                <a:latin typeface="Arial"/>
                <a:cs typeface="Arial"/>
              </a:rPr>
              <a:t>Nacionais</a:t>
            </a:r>
            <a:r>
              <a:rPr dirty="0" sz="1700" spc="-40" b="1">
                <a:solidFill>
                  <a:srgbClr val="FFC000"/>
                </a:solidFill>
                <a:latin typeface="Arial"/>
                <a:cs typeface="Arial"/>
              </a:rPr>
              <a:t> </a:t>
            </a:r>
            <a:r>
              <a:rPr dirty="0" sz="1700" b="1">
                <a:solidFill>
                  <a:srgbClr val="FFC000"/>
                </a:solidFill>
                <a:latin typeface="Arial"/>
                <a:cs typeface="Arial"/>
              </a:rPr>
              <a:t>e</a:t>
            </a:r>
            <a:r>
              <a:rPr dirty="0" sz="1700" spc="-40" b="1">
                <a:solidFill>
                  <a:srgbClr val="FFC000"/>
                </a:solidFill>
                <a:latin typeface="Arial"/>
                <a:cs typeface="Arial"/>
              </a:rPr>
              <a:t> </a:t>
            </a:r>
            <a:r>
              <a:rPr dirty="0" sz="1700" b="1">
                <a:solidFill>
                  <a:srgbClr val="FFC000"/>
                </a:solidFill>
                <a:latin typeface="Arial"/>
                <a:cs typeface="Arial"/>
              </a:rPr>
              <a:t>os</a:t>
            </a:r>
            <a:r>
              <a:rPr dirty="0" sz="1700" spc="-40" b="1">
                <a:solidFill>
                  <a:srgbClr val="FFC000"/>
                </a:solidFill>
                <a:latin typeface="Arial"/>
                <a:cs typeface="Arial"/>
              </a:rPr>
              <a:t> </a:t>
            </a:r>
            <a:r>
              <a:rPr dirty="0" sz="1700" spc="-25" b="1">
                <a:solidFill>
                  <a:srgbClr val="FFC000"/>
                </a:solidFill>
                <a:latin typeface="Arial"/>
                <a:cs typeface="Arial"/>
              </a:rPr>
              <a:t>ODS</a:t>
            </a:r>
            <a:endParaRPr sz="1700">
              <a:latin typeface="Arial"/>
              <a:cs typeface="Arial"/>
            </a:endParaRPr>
          </a:p>
          <a:p>
            <a:pPr algn="just" marL="355600" marR="5715" indent="-342900">
              <a:lnSpc>
                <a:spcPct val="74100"/>
              </a:lnSpc>
              <a:spcBef>
                <a:spcPts val="885"/>
              </a:spcBef>
              <a:buAutoNum type="arabicPeriod" startAt="2"/>
              <a:tabLst>
                <a:tab pos="355600" algn="l"/>
              </a:tabLst>
            </a:pPr>
            <a:r>
              <a:rPr dirty="0" sz="1700" b="1">
                <a:solidFill>
                  <a:srgbClr val="3B7D23"/>
                </a:solidFill>
                <a:latin typeface="Arial"/>
                <a:cs typeface="Arial"/>
              </a:rPr>
              <a:t>Manter</a:t>
            </a:r>
            <a:r>
              <a:rPr dirty="0" sz="1700" spc="-20" b="1">
                <a:solidFill>
                  <a:srgbClr val="3B7D23"/>
                </a:solidFill>
                <a:latin typeface="Arial"/>
                <a:cs typeface="Arial"/>
              </a:rPr>
              <a:t> </a:t>
            </a:r>
            <a:r>
              <a:rPr dirty="0" sz="1700" b="1">
                <a:solidFill>
                  <a:srgbClr val="3B7D23"/>
                </a:solidFill>
                <a:latin typeface="Arial"/>
                <a:cs typeface="Arial"/>
              </a:rPr>
              <a:t>a</a:t>
            </a:r>
            <a:r>
              <a:rPr dirty="0" sz="1700" spc="-15" b="1">
                <a:solidFill>
                  <a:srgbClr val="3B7D23"/>
                </a:solidFill>
                <a:latin typeface="Arial"/>
                <a:cs typeface="Arial"/>
              </a:rPr>
              <a:t> </a:t>
            </a:r>
            <a:r>
              <a:rPr dirty="0" sz="1700" b="1">
                <a:solidFill>
                  <a:srgbClr val="3B7D23"/>
                </a:solidFill>
                <a:latin typeface="Arial"/>
                <a:cs typeface="Arial"/>
              </a:rPr>
              <a:t>Prioridade</a:t>
            </a:r>
            <a:r>
              <a:rPr dirty="0" sz="1700" spc="-10" b="1">
                <a:solidFill>
                  <a:srgbClr val="3B7D23"/>
                </a:solidFill>
                <a:latin typeface="Arial"/>
                <a:cs typeface="Arial"/>
              </a:rPr>
              <a:t> </a:t>
            </a:r>
            <a:r>
              <a:rPr dirty="0" sz="1700" b="1">
                <a:solidFill>
                  <a:srgbClr val="3B7D23"/>
                </a:solidFill>
                <a:latin typeface="Arial"/>
                <a:cs typeface="Arial"/>
              </a:rPr>
              <a:t>na</a:t>
            </a:r>
            <a:r>
              <a:rPr dirty="0" sz="1700" spc="-15" b="1">
                <a:solidFill>
                  <a:srgbClr val="3B7D23"/>
                </a:solidFill>
                <a:latin typeface="Arial"/>
                <a:cs typeface="Arial"/>
              </a:rPr>
              <a:t> </a:t>
            </a:r>
            <a:r>
              <a:rPr dirty="0" sz="1700" b="1">
                <a:solidFill>
                  <a:srgbClr val="3B7D23"/>
                </a:solidFill>
                <a:latin typeface="Arial"/>
                <a:cs typeface="Arial"/>
              </a:rPr>
              <a:t>estruturação</a:t>
            </a:r>
            <a:r>
              <a:rPr dirty="0" sz="1700" spc="-20" b="1">
                <a:solidFill>
                  <a:srgbClr val="3B7D23"/>
                </a:solidFill>
                <a:latin typeface="Arial"/>
                <a:cs typeface="Arial"/>
              </a:rPr>
              <a:t> </a:t>
            </a:r>
            <a:r>
              <a:rPr dirty="0" sz="1700" b="1">
                <a:solidFill>
                  <a:srgbClr val="3B7D23"/>
                </a:solidFill>
                <a:latin typeface="Arial"/>
                <a:cs typeface="Arial"/>
              </a:rPr>
              <a:t>do</a:t>
            </a:r>
            <a:r>
              <a:rPr dirty="0" sz="1700" spc="-15" b="1">
                <a:solidFill>
                  <a:srgbClr val="3B7D23"/>
                </a:solidFill>
                <a:latin typeface="Arial"/>
                <a:cs typeface="Arial"/>
              </a:rPr>
              <a:t> </a:t>
            </a:r>
            <a:r>
              <a:rPr dirty="0" sz="1700" b="1">
                <a:solidFill>
                  <a:srgbClr val="3B7D23"/>
                </a:solidFill>
                <a:latin typeface="Arial"/>
                <a:cs typeface="Arial"/>
              </a:rPr>
              <a:t>ODS</a:t>
            </a:r>
            <a:r>
              <a:rPr dirty="0" sz="1700" spc="-15" b="1">
                <a:solidFill>
                  <a:srgbClr val="3B7D23"/>
                </a:solidFill>
                <a:latin typeface="Arial"/>
                <a:cs typeface="Arial"/>
              </a:rPr>
              <a:t> </a:t>
            </a:r>
            <a:r>
              <a:rPr dirty="0" sz="1700" b="1">
                <a:solidFill>
                  <a:srgbClr val="3B7D23"/>
                </a:solidFill>
                <a:latin typeface="Arial"/>
                <a:cs typeface="Arial"/>
              </a:rPr>
              <a:t>18,</a:t>
            </a:r>
            <a:r>
              <a:rPr dirty="0" sz="1700" spc="-15" b="1">
                <a:solidFill>
                  <a:srgbClr val="3B7D23"/>
                </a:solidFill>
                <a:latin typeface="Arial"/>
                <a:cs typeface="Arial"/>
              </a:rPr>
              <a:t> </a:t>
            </a:r>
            <a:r>
              <a:rPr dirty="0" sz="1700" b="1">
                <a:solidFill>
                  <a:srgbClr val="3B7D23"/>
                </a:solidFill>
                <a:latin typeface="Arial"/>
                <a:cs typeface="Arial"/>
              </a:rPr>
              <a:t>objetivos</a:t>
            </a:r>
            <a:r>
              <a:rPr dirty="0" sz="1700" spc="-15" b="1">
                <a:solidFill>
                  <a:srgbClr val="3B7D23"/>
                </a:solidFill>
                <a:latin typeface="Arial"/>
                <a:cs typeface="Arial"/>
              </a:rPr>
              <a:t> </a:t>
            </a:r>
            <a:r>
              <a:rPr dirty="0" sz="1700" b="1">
                <a:solidFill>
                  <a:srgbClr val="3B7D23"/>
                </a:solidFill>
                <a:latin typeface="Arial"/>
                <a:cs typeface="Arial"/>
              </a:rPr>
              <a:t>e</a:t>
            </a:r>
            <a:r>
              <a:rPr dirty="0" sz="1700" spc="-10" b="1">
                <a:solidFill>
                  <a:srgbClr val="3B7D23"/>
                </a:solidFill>
                <a:latin typeface="Arial"/>
                <a:cs typeface="Arial"/>
              </a:rPr>
              <a:t> </a:t>
            </a:r>
            <a:r>
              <a:rPr dirty="0" sz="1700" b="1">
                <a:solidFill>
                  <a:srgbClr val="3B7D23"/>
                </a:solidFill>
                <a:latin typeface="Arial"/>
                <a:cs typeface="Arial"/>
              </a:rPr>
              <a:t>metas</a:t>
            </a:r>
            <a:r>
              <a:rPr dirty="0" sz="1700" spc="-15" b="1">
                <a:solidFill>
                  <a:srgbClr val="3B7D23"/>
                </a:solidFill>
                <a:latin typeface="Arial"/>
                <a:cs typeface="Arial"/>
              </a:rPr>
              <a:t> </a:t>
            </a:r>
            <a:r>
              <a:rPr dirty="0" sz="1700" spc="-50" b="1">
                <a:solidFill>
                  <a:srgbClr val="3B7D23"/>
                </a:solidFill>
                <a:latin typeface="Arial"/>
                <a:cs typeface="Arial"/>
              </a:rPr>
              <a:t>e </a:t>
            </a:r>
            <a:r>
              <a:rPr dirty="0" sz="1700" b="1">
                <a:solidFill>
                  <a:srgbClr val="3B7D23"/>
                </a:solidFill>
                <a:latin typeface="Arial"/>
                <a:cs typeface="Arial"/>
              </a:rPr>
              <a:t>indicadores</a:t>
            </a:r>
            <a:r>
              <a:rPr dirty="0" sz="1700" spc="-60" b="1">
                <a:solidFill>
                  <a:srgbClr val="3B7D23"/>
                </a:solidFill>
                <a:latin typeface="Arial"/>
                <a:cs typeface="Arial"/>
              </a:rPr>
              <a:t> </a:t>
            </a:r>
            <a:r>
              <a:rPr dirty="0" sz="1700" b="1">
                <a:solidFill>
                  <a:srgbClr val="3B7D23"/>
                </a:solidFill>
                <a:latin typeface="Arial"/>
                <a:cs typeface="Arial"/>
              </a:rPr>
              <a:t>para</a:t>
            </a:r>
            <a:r>
              <a:rPr dirty="0" sz="1700" spc="-55" b="1">
                <a:solidFill>
                  <a:srgbClr val="3B7D23"/>
                </a:solidFill>
                <a:latin typeface="Arial"/>
                <a:cs typeface="Arial"/>
              </a:rPr>
              <a:t> </a:t>
            </a:r>
            <a:r>
              <a:rPr dirty="0" sz="1700" spc="-10" b="1">
                <a:solidFill>
                  <a:srgbClr val="3B7D23"/>
                </a:solidFill>
                <a:latin typeface="Arial"/>
                <a:cs typeface="Arial"/>
              </a:rPr>
              <a:t>acompanhamento.</a:t>
            </a:r>
            <a:endParaRPr sz="17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116229" y="2111755"/>
            <a:ext cx="2393950" cy="845819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Muito</a:t>
            </a:r>
            <a:r>
              <a:rPr dirty="0" spc="-40"/>
              <a:t> </a:t>
            </a:r>
            <a:r>
              <a:rPr dirty="0" spc="-10"/>
              <a:t>Obrigada!</a:t>
            </a:r>
          </a:p>
          <a:p>
            <a:pPr marL="12700">
              <a:lnSpc>
                <a:spcPct val="100000"/>
              </a:lnSpc>
              <a:spcBef>
                <a:spcPts val="2135"/>
              </a:spcBef>
            </a:pPr>
            <a:r>
              <a:rPr dirty="0" spc="-10">
                <a:hlinkClick r:id="rId2"/>
              </a:rPr>
              <a:t>enid.rocha@ipea.gov.br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750268" y="279907"/>
            <a:ext cx="6162040" cy="720725"/>
          </a:xfrm>
          <a:prstGeom prst="rect"/>
        </p:spPr>
        <p:txBody>
          <a:bodyPr wrap="square" lIns="0" tIns="53975" rIns="0" bIns="0" rtlCol="0" vert="horz">
            <a:spAutoFit/>
          </a:bodyPr>
          <a:lstStyle/>
          <a:p>
            <a:pPr marL="422909" marR="5080" indent="-410845">
              <a:lnSpc>
                <a:spcPts val="2590"/>
              </a:lnSpc>
              <a:spcBef>
                <a:spcPts val="425"/>
              </a:spcBef>
            </a:pPr>
            <a:r>
              <a:rPr dirty="0" sz="2400" spc="-240" b="1">
                <a:latin typeface="Verdana"/>
                <a:cs typeface="Verdana"/>
              </a:rPr>
              <a:t>Estratégia</a:t>
            </a:r>
            <a:r>
              <a:rPr dirty="0" sz="2400" spc="-140" b="1">
                <a:latin typeface="Verdana"/>
                <a:cs typeface="Verdana"/>
              </a:rPr>
              <a:t> </a:t>
            </a:r>
            <a:r>
              <a:rPr dirty="0" sz="2400" b="1">
                <a:latin typeface="Verdana"/>
                <a:cs typeface="Verdana"/>
              </a:rPr>
              <a:t>a</a:t>
            </a:r>
            <a:r>
              <a:rPr dirty="0" sz="2400" spc="-135" b="1">
                <a:latin typeface="Verdana"/>
                <a:cs typeface="Verdana"/>
              </a:rPr>
              <a:t> </a:t>
            </a:r>
            <a:r>
              <a:rPr dirty="0" sz="2400" spc="-270" b="1">
                <a:latin typeface="Verdana"/>
                <a:cs typeface="Verdana"/>
              </a:rPr>
              <a:t>partir</a:t>
            </a:r>
            <a:r>
              <a:rPr dirty="0" sz="2400" spc="-145" b="1">
                <a:latin typeface="Verdana"/>
                <a:cs typeface="Verdana"/>
              </a:rPr>
              <a:t> </a:t>
            </a:r>
            <a:r>
              <a:rPr dirty="0" sz="2400" spc="-85" b="1">
                <a:latin typeface="Verdana"/>
                <a:cs typeface="Verdana"/>
              </a:rPr>
              <a:t>de</a:t>
            </a:r>
            <a:r>
              <a:rPr dirty="0" sz="2400" spc="-140" b="1">
                <a:latin typeface="Verdana"/>
                <a:cs typeface="Verdana"/>
              </a:rPr>
              <a:t> </a:t>
            </a:r>
            <a:r>
              <a:rPr dirty="0" sz="2400" spc="-360" b="1">
                <a:latin typeface="Verdana"/>
                <a:cs typeface="Verdana"/>
              </a:rPr>
              <a:t>2023:</a:t>
            </a:r>
            <a:r>
              <a:rPr dirty="0" sz="2400" spc="-135" b="1">
                <a:latin typeface="Verdana"/>
                <a:cs typeface="Verdana"/>
              </a:rPr>
              <a:t> </a:t>
            </a:r>
            <a:r>
              <a:rPr dirty="0" sz="2400" spc="-185" b="1">
                <a:latin typeface="Verdana"/>
                <a:cs typeface="Verdana"/>
              </a:rPr>
              <a:t>Reconstrução, </a:t>
            </a:r>
            <a:r>
              <a:rPr dirty="0" sz="2400" spc="-204" b="1">
                <a:latin typeface="Verdana"/>
                <a:cs typeface="Verdana"/>
              </a:rPr>
              <a:t>Justiça</a:t>
            </a:r>
            <a:r>
              <a:rPr dirty="0" sz="2400" spc="-125" b="1">
                <a:latin typeface="Verdana"/>
                <a:cs typeface="Verdana"/>
              </a:rPr>
              <a:t> </a:t>
            </a:r>
            <a:r>
              <a:rPr dirty="0" sz="2400" spc="-165" b="1">
                <a:latin typeface="Verdana"/>
                <a:cs typeface="Verdana"/>
              </a:rPr>
              <a:t>Social</a:t>
            </a:r>
            <a:r>
              <a:rPr dirty="0" sz="2400" spc="-125" b="1">
                <a:latin typeface="Verdana"/>
                <a:cs typeface="Verdana"/>
              </a:rPr>
              <a:t> </a:t>
            </a:r>
            <a:r>
              <a:rPr dirty="0" sz="2400" spc="-110" b="1">
                <a:latin typeface="Verdana"/>
                <a:cs typeface="Verdana"/>
              </a:rPr>
              <a:t>com</a:t>
            </a:r>
            <a:r>
              <a:rPr dirty="0" sz="2400" spc="-135" b="1">
                <a:latin typeface="Verdana"/>
                <a:cs typeface="Verdana"/>
              </a:rPr>
              <a:t> </a:t>
            </a:r>
            <a:r>
              <a:rPr dirty="0" sz="2400" spc="-150" b="1">
                <a:latin typeface="Verdana"/>
                <a:cs typeface="Verdana"/>
              </a:rPr>
              <a:t>Sustentabilidade</a:t>
            </a:r>
            <a:endParaRPr sz="2400">
              <a:latin typeface="Verdana"/>
              <a:cs typeface="Verdana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859027" y="1215135"/>
            <a:ext cx="7571105" cy="5383530"/>
          </a:xfrm>
          <a:prstGeom prst="rect">
            <a:avLst/>
          </a:prstGeom>
        </p:spPr>
        <p:txBody>
          <a:bodyPr wrap="square" lIns="0" tIns="41275" rIns="0" bIns="0" rtlCol="0" vert="horz">
            <a:spAutoFit/>
          </a:bodyPr>
          <a:lstStyle/>
          <a:p>
            <a:pPr marL="12700" marR="710565">
              <a:lnSpc>
                <a:spcPts val="2090"/>
              </a:lnSpc>
              <a:spcBef>
                <a:spcPts val="325"/>
              </a:spcBef>
              <a:tabLst>
                <a:tab pos="1094105" algn="l"/>
              </a:tabLst>
            </a:pPr>
            <a:r>
              <a:rPr dirty="0" sz="1900" spc="-50">
                <a:latin typeface="Verdana"/>
                <a:cs typeface="Verdana"/>
              </a:rPr>
              <a:t>Retorno</a:t>
            </a:r>
            <a:r>
              <a:rPr dirty="0" sz="1900" spc="-105">
                <a:latin typeface="Verdana"/>
                <a:cs typeface="Verdana"/>
              </a:rPr>
              <a:t> </a:t>
            </a:r>
            <a:r>
              <a:rPr dirty="0" sz="1900" spc="95">
                <a:latin typeface="Verdana"/>
                <a:cs typeface="Verdana"/>
              </a:rPr>
              <a:t>do</a:t>
            </a:r>
            <a:r>
              <a:rPr dirty="0" sz="1900" spc="-105">
                <a:latin typeface="Verdana"/>
                <a:cs typeface="Verdana"/>
              </a:rPr>
              <a:t> </a:t>
            </a:r>
            <a:r>
              <a:rPr dirty="0" sz="1900" spc="-215" b="1">
                <a:latin typeface="Verdana"/>
                <a:cs typeface="Verdana"/>
              </a:rPr>
              <a:t>Projeto</a:t>
            </a:r>
            <a:r>
              <a:rPr dirty="0" sz="1900" spc="-75" b="1">
                <a:latin typeface="Verdana"/>
                <a:cs typeface="Verdana"/>
              </a:rPr>
              <a:t> </a:t>
            </a:r>
            <a:r>
              <a:rPr dirty="0" sz="1900" spc="-135" b="1">
                <a:latin typeface="Verdana"/>
                <a:cs typeface="Verdana"/>
              </a:rPr>
              <a:t>Democrático-</a:t>
            </a:r>
            <a:r>
              <a:rPr dirty="0" sz="1900" spc="-175" b="1">
                <a:latin typeface="Verdana"/>
                <a:cs typeface="Verdana"/>
              </a:rPr>
              <a:t>Participativo</a:t>
            </a:r>
            <a:r>
              <a:rPr dirty="0" sz="1900" spc="-85" b="1">
                <a:latin typeface="Verdana"/>
                <a:cs typeface="Verdana"/>
              </a:rPr>
              <a:t> </a:t>
            </a:r>
            <a:r>
              <a:rPr dirty="0" sz="1900" spc="125">
                <a:latin typeface="Verdana"/>
                <a:cs typeface="Verdana"/>
              </a:rPr>
              <a:t>ao</a:t>
            </a:r>
            <a:r>
              <a:rPr dirty="0" sz="1900" spc="-100">
                <a:latin typeface="Verdana"/>
                <a:cs typeface="Verdana"/>
              </a:rPr>
              <a:t> </a:t>
            </a:r>
            <a:r>
              <a:rPr dirty="0" sz="1900" spc="-10">
                <a:latin typeface="Verdana"/>
                <a:cs typeface="Verdana"/>
              </a:rPr>
              <a:t>Governo Federal,</a:t>
            </a:r>
            <a:r>
              <a:rPr dirty="0" sz="1900">
                <a:latin typeface="Verdana"/>
                <a:cs typeface="Verdana"/>
              </a:rPr>
              <a:t>	</a:t>
            </a:r>
            <a:r>
              <a:rPr dirty="0" sz="1900" spc="-85">
                <a:latin typeface="Verdana"/>
                <a:cs typeface="Verdana"/>
              </a:rPr>
              <a:t>partir</a:t>
            </a:r>
            <a:r>
              <a:rPr dirty="0" sz="1900" spc="-140">
                <a:latin typeface="Verdana"/>
                <a:cs typeface="Verdana"/>
              </a:rPr>
              <a:t> </a:t>
            </a:r>
            <a:r>
              <a:rPr dirty="0" sz="1900" spc="95">
                <a:latin typeface="Verdana"/>
                <a:cs typeface="Verdana"/>
              </a:rPr>
              <a:t>de</a:t>
            </a:r>
            <a:r>
              <a:rPr dirty="0" sz="1900" spc="-135">
                <a:latin typeface="Verdana"/>
                <a:cs typeface="Verdana"/>
              </a:rPr>
              <a:t> </a:t>
            </a:r>
            <a:r>
              <a:rPr dirty="0" sz="1900" spc="-20">
                <a:latin typeface="Verdana"/>
                <a:cs typeface="Verdana"/>
              </a:rPr>
              <a:t>2023</a:t>
            </a:r>
            <a:endParaRPr sz="1900">
              <a:latin typeface="Verdana"/>
              <a:cs typeface="Verdana"/>
            </a:endParaRPr>
          </a:p>
          <a:p>
            <a:pPr marL="12700" marR="1522730">
              <a:lnSpc>
                <a:spcPts val="3100"/>
              </a:lnSpc>
              <a:spcBef>
                <a:spcPts val="100"/>
              </a:spcBef>
            </a:pPr>
            <a:r>
              <a:rPr dirty="0" sz="1900" spc="-150" b="1">
                <a:latin typeface="Verdana"/>
                <a:cs typeface="Verdana"/>
              </a:rPr>
              <a:t>Reafirmação</a:t>
            </a:r>
            <a:r>
              <a:rPr dirty="0" sz="1900" spc="-110" b="1">
                <a:latin typeface="Verdana"/>
                <a:cs typeface="Verdana"/>
              </a:rPr>
              <a:t> </a:t>
            </a:r>
            <a:r>
              <a:rPr dirty="0" sz="1900" spc="-95" b="1">
                <a:latin typeface="Verdana"/>
                <a:cs typeface="Verdana"/>
              </a:rPr>
              <a:t>do</a:t>
            </a:r>
            <a:r>
              <a:rPr dirty="0" sz="1900" spc="-100" b="1">
                <a:latin typeface="Verdana"/>
                <a:cs typeface="Verdana"/>
              </a:rPr>
              <a:t> </a:t>
            </a:r>
            <a:r>
              <a:rPr dirty="0" sz="1900" spc="-175" b="1">
                <a:latin typeface="Verdana"/>
                <a:cs typeface="Verdana"/>
              </a:rPr>
              <a:t>Compromisso</a:t>
            </a:r>
            <a:r>
              <a:rPr dirty="0" sz="1900" spc="-100" b="1">
                <a:latin typeface="Verdana"/>
                <a:cs typeface="Verdana"/>
              </a:rPr>
              <a:t> </a:t>
            </a:r>
            <a:r>
              <a:rPr dirty="0" sz="1900" spc="-90" b="1">
                <a:latin typeface="Verdana"/>
                <a:cs typeface="Verdana"/>
              </a:rPr>
              <a:t>com</a:t>
            </a:r>
            <a:r>
              <a:rPr dirty="0" sz="1900" spc="-95" b="1">
                <a:latin typeface="Verdana"/>
                <a:cs typeface="Verdana"/>
              </a:rPr>
              <a:t> </a:t>
            </a:r>
            <a:r>
              <a:rPr dirty="0" sz="1900" b="1">
                <a:latin typeface="Verdana"/>
                <a:cs typeface="Verdana"/>
              </a:rPr>
              <a:t>a</a:t>
            </a:r>
            <a:r>
              <a:rPr dirty="0" sz="1900" spc="-100" b="1">
                <a:latin typeface="Verdana"/>
                <a:cs typeface="Verdana"/>
              </a:rPr>
              <a:t> </a:t>
            </a:r>
            <a:r>
              <a:rPr dirty="0" sz="1900" spc="-95" b="1">
                <a:latin typeface="Verdana"/>
                <a:cs typeface="Verdana"/>
              </a:rPr>
              <a:t>Agenda </a:t>
            </a:r>
            <a:r>
              <a:rPr dirty="0" sz="1900" spc="-325" b="1">
                <a:latin typeface="Verdana"/>
                <a:cs typeface="Verdana"/>
              </a:rPr>
              <a:t>2030 </a:t>
            </a:r>
            <a:r>
              <a:rPr dirty="0" sz="1900" spc="-250" b="1">
                <a:latin typeface="Verdana"/>
                <a:cs typeface="Verdana"/>
              </a:rPr>
              <a:t>PPA</a:t>
            </a:r>
            <a:r>
              <a:rPr dirty="0" sz="1900" spc="-80" b="1">
                <a:latin typeface="Verdana"/>
                <a:cs typeface="Verdana"/>
              </a:rPr>
              <a:t> </a:t>
            </a:r>
            <a:r>
              <a:rPr dirty="0" sz="1900" spc="-270" b="1">
                <a:latin typeface="Verdana"/>
                <a:cs typeface="Verdana"/>
              </a:rPr>
              <a:t>2024-</a:t>
            </a:r>
            <a:r>
              <a:rPr dirty="0" sz="1900" spc="-325" b="1">
                <a:latin typeface="Verdana"/>
                <a:cs typeface="Verdana"/>
              </a:rPr>
              <a:t>2027</a:t>
            </a:r>
            <a:r>
              <a:rPr dirty="0" sz="1900" spc="-325">
                <a:latin typeface="Verdana"/>
                <a:cs typeface="Verdana"/>
              </a:rPr>
              <a:t>:</a:t>
            </a:r>
            <a:endParaRPr sz="1900">
              <a:latin typeface="Verdana"/>
              <a:cs typeface="Verdana"/>
            </a:endParaRPr>
          </a:p>
          <a:p>
            <a:pPr algn="just" marL="12700" marR="5080">
              <a:lnSpc>
                <a:spcPct val="90000"/>
              </a:lnSpc>
              <a:spcBef>
                <a:spcPts val="705"/>
              </a:spcBef>
            </a:pPr>
            <a:r>
              <a:rPr dirty="0" sz="1900" spc="-50" b="1">
                <a:latin typeface="Verdana"/>
                <a:cs typeface="Verdana"/>
              </a:rPr>
              <a:t>Reconstrução</a:t>
            </a:r>
            <a:r>
              <a:rPr dirty="0" sz="1900" spc="155" b="1">
                <a:latin typeface="Verdana"/>
                <a:cs typeface="Verdana"/>
              </a:rPr>
              <a:t>  </a:t>
            </a:r>
            <a:r>
              <a:rPr dirty="0" sz="1900" spc="90">
                <a:latin typeface="Verdana"/>
                <a:cs typeface="Verdana"/>
              </a:rPr>
              <a:t>do</a:t>
            </a:r>
            <a:r>
              <a:rPr dirty="0" sz="1900" spc="140">
                <a:latin typeface="Verdana"/>
                <a:cs typeface="Verdana"/>
              </a:rPr>
              <a:t> </a:t>
            </a:r>
            <a:r>
              <a:rPr dirty="0" sz="1900">
                <a:latin typeface="Verdana"/>
                <a:cs typeface="Verdana"/>
              </a:rPr>
              <a:t>país</a:t>
            </a:r>
            <a:r>
              <a:rPr dirty="0" sz="1900" spc="140">
                <a:latin typeface="Verdana"/>
                <a:cs typeface="Verdana"/>
              </a:rPr>
              <a:t> </a:t>
            </a:r>
            <a:r>
              <a:rPr dirty="0" sz="1900">
                <a:latin typeface="Verdana"/>
                <a:cs typeface="Verdana"/>
              </a:rPr>
              <a:t>após</a:t>
            </a:r>
            <a:r>
              <a:rPr dirty="0" sz="1900" spc="135">
                <a:latin typeface="Verdana"/>
                <a:cs typeface="Verdana"/>
              </a:rPr>
              <a:t> </a:t>
            </a:r>
            <a:r>
              <a:rPr dirty="0" sz="1900">
                <a:latin typeface="Verdana"/>
                <a:cs typeface="Verdana"/>
              </a:rPr>
              <a:t>os</a:t>
            </a:r>
            <a:r>
              <a:rPr dirty="0" sz="1900" spc="140">
                <a:latin typeface="Verdana"/>
                <a:cs typeface="Verdana"/>
              </a:rPr>
              <a:t> </a:t>
            </a:r>
            <a:r>
              <a:rPr dirty="0" sz="1900">
                <a:latin typeface="Verdana"/>
                <a:cs typeface="Verdana"/>
              </a:rPr>
              <a:t>impactos</a:t>
            </a:r>
            <a:r>
              <a:rPr dirty="0" sz="1900" spc="140">
                <a:latin typeface="Verdana"/>
                <a:cs typeface="Verdana"/>
              </a:rPr>
              <a:t> </a:t>
            </a:r>
            <a:r>
              <a:rPr dirty="0" sz="1900" spc="125">
                <a:latin typeface="Verdana"/>
                <a:cs typeface="Verdana"/>
              </a:rPr>
              <a:t>da</a:t>
            </a:r>
            <a:r>
              <a:rPr dirty="0" sz="1900" spc="140">
                <a:latin typeface="Verdana"/>
                <a:cs typeface="Verdana"/>
              </a:rPr>
              <a:t> </a:t>
            </a:r>
            <a:r>
              <a:rPr dirty="0" sz="1900">
                <a:latin typeface="Verdana"/>
                <a:cs typeface="Verdana"/>
              </a:rPr>
              <a:t>pandemia</a:t>
            </a:r>
            <a:r>
              <a:rPr dirty="0" sz="1900" spc="145">
                <a:latin typeface="Verdana"/>
                <a:cs typeface="Verdana"/>
              </a:rPr>
              <a:t> </a:t>
            </a:r>
            <a:r>
              <a:rPr dirty="0" sz="1900" spc="90">
                <a:latin typeface="Verdana"/>
                <a:cs typeface="Verdana"/>
              </a:rPr>
              <a:t>e</a:t>
            </a:r>
            <a:r>
              <a:rPr dirty="0" sz="1900" spc="140">
                <a:latin typeface="Verdana"/>
                <a:cs typeface="Verdana"/>
              </a:rPr>
              <a:t> </a:t>
            </a:r>
            <a:r>
              <a:rPr dirty="0" sz="1900" spc="-25">
                <a:latin typeface="Verdana"/>
                <a:cs typeface="Verdana"/>
              </a:rPr>
              <a:t>no </a:t>
            </a:r>
            <a:r>
              <a:rPr dirty="0" sz="1900">
                <a:latin typeface="Verdana"/>
                <a:cs typeface="Verdana"/>
              </a:rPr>
              <a:t>enfrentamento dos  </a:t>
            </a:r>
            <a:r>
              <a:rPr dirty="0" sz="1900" spc="-10">
                <a:latin typeface="Verdana"/>
                <a:cs typeface="Verdana"/>
              </a:rPr>
              <a:t>desafios</a:t>
            </a:r>
            <a:r>
              <a:rPr dirty="0" sz="1900" spc="10">
                <a:latin typeface="Verdana"/>
                <a:cs typeface="Verdana"/>
              </a:rPr>
              <a:t> </a:t>
            </a:r>
            <a:r>
              <a:rPr dirty="0" sz="1900" spc="-114">
                <a:latin typeface="Verdana"/>
                <a:cs typeface="Verdana"/>
              </a:rPr>
              <a:t>estruturais,</a:t>
            </a:r>
            <a:r>
              <a:rPr dirty="0" sz="1900" spc="5">
                <a:latin typeface="Verdana"/>
                <a:cs typeface="Verdana"/>
              </a:rPr>
              <a:t> </a:t>
            </a:r>
            <a:r>
              <a:rPr dirty="0" sz="1900" spc="85">
                <a:latin typeface="Verdana"/>
                <a:cs typeface="Verdana"/>
              </a:rPr>
              <a:t>como</a:t>
            </a:r>
            <a:r>
              <a:rPr dirty="0" sz="1900" spc="10">
                <a:latin typeface="Verdana"/>
                <a:cs typeface="Verdana"/>
              </a:rPr>
              <a:t> </a:t>
            </a:r>
            <a:r>
              <a:rPr dirty="0" sz="1900" spc="155">
                <a:latin typeface="Verdana"/>
                <a:cs typeface="Verdana"/>
              </a:rPr>
              <a:t>a</a:t>
            </a:r>
            <a:r>
              <a:rPr dirty="0" sz="1900" spc="5">
                <a:latin typeface="Verdana"/>
                <a:cs typeface="Verdana"/>
              </a:rPr>
              <a:t> </a:t>
            </a:r>
            <a:r>
              <a:rPr dirty="0" sz="1900" spc="-10">
                <a:latin typeface="Verdana"/>
                <a:cs typeface="Verdana"/>
              </a:rPr>
              <a:t>desigualdade </a:t>
            </a:r>
            <a:r>
              <a:rPr dirty="0" sz="1900" spc="-20">
                <a:latin typeface="Verdana"/>
                <a:cs typeface="Verdana"/>
              </a:rPr>
              <a:t>social</a:t>
            </a:r>
            <a:r>
              <a:rPr dirty="0" sz="1900" spc="-130">
                <a:latin typeface="Verdana"/>
                <a:cs typeface="Verdana"/>
              </a:rPr>
              <a:t> </a:t>
            </a:r>
            <a:r>
              <a:rPr dirty="0" sz="1900" spc="90">
                <a:latin typeface="Verdana"/>
                <a:cs typeface="Verdana"/>
              </a:rPr>
              <a:t>e</a:t>
            </a:r>
            <a:r>
              <a:rPr dirty="0" sz="1900" spc="-125">
                <a:latin typeface="Verdana"/>
                <a:cs typeface="Verdana"/>
              </a:rPr>
              <a:t> </a:t>
            </a:r>
            <a:r>
              <a:rPr dirty="0" sz="1900" spc="155">
                <a:latin typeface="Verdana"/>
                <a:cs typeface="Verdana"/>
              </a:rPr>
              <a:t>a</a:t>
            </a:r>
            <a:r>
              <a:rPr dirty="0" sz="1900" spc="-120">
                <a:latin typeface="Verdana"/>
                <a:cs typeface="Verdana"/>
              </a:rPr>
              <a:t> </a:t>
            </a:r>
            <a:r>
              <a:rPr dirty="0" sz="1900">
                <a:latin typeface="Verdana"/>
                <a:cs typeface="Verdana"/>
              </a:rPr>
              <a:t>pobreza</a:t>
            </a:r>
            <a:r>
              <a:rPr dirty="0" sz="1900" spc="-125">
                <a:latin typeface="Verdana"/>
                <a:cs typeface="Verdana"/>
              </a:rPr>
              <a:t> </a:t>
            </a:r>
            <a:r>
              <a:rPr dirty="0" sz="1900" spc="90">
                <a:latin typeface="Verdana"/>
                <a:cs typeface="Verdana"/>
              </a:rPr>
              <a:t>e</a:t>
            </a:r>
            <a:r>
              <a:rPr dirty="0" sz="1900" spc="-120">
                <a:latin typeface="Verdana"/>
                <a:cs typeface="Verdana"/>
              </a:rPr>
              <a:t> </a:t>
            </a:r>
            <a:r>
              <a:rPr dirty="0" sz="1900" spc="70">
                <a:latin typeface="Verdana"/>
                <a:cs typeface="Verdana"/>
              </a:rPr>
              <a:t>combate</a:t>
            </a:r>
            <a:r>
              <a:rPr dirty="0" sz="1900" spc="-125">
                <a:latin typeface="Verdana"/>
                <a:cs typeface="Verdana"/>
              </a:rPr>
              <a:t> </a:t>
            </a:r>
            <a:r>
              <a:rPr dirty="0" sz="1900" spc="125">
                <a:latin typeface="Verdana"/>
                <a:cs typeface="Verdana"/>
              </a:rPr>
              <a:t>ao</a:t>
            </a:r>
            <a:r>
              <a:rPr dirty="0" sz="1900" spc="-114">
                <a:latin typeface="Verdana"/>
                <a:cs typeface="Verdana"/>
              </a:rPr>
              <a:t> </a:t>
            </a:r>
            <a:r>
              <a:rPr dirty="0" sz="1900" spc="-10">
                <a:latin typeface="Verdana"/>
                <a:cs typeface="Verdana"/>
              </a:rPr>
              <a:t>racismo.</a:t>
            </a:r>
            <a:endParaRPr sz="1900">
              <a:latin typeface="Verdana"/>
              <a:cs typeface="Verdana"/>
            </a:endParaRPr>
          </a:p>
          <a:p>
            <a:pPr algn="just" marL="12700" marR="5080">
              <a:lnSpc>
                <a:spcPct val="90000"/>
              </a:lnSpc>
              <a:spcBef>
                <a:spcPts val="1045"/>
              </a:spcBef>
            </a:pPr>
            <a:r>
              <a:rPr dirty="0" sz="1900" spc="-155" b="1">
                <a:latin typeface="Verdana"/>
                <a:cs typeface="Verdana"/>
              </a:rPr>
              <a:t>Promoção</a:t>
            </a:r>
            <a:r>
              <a:rPr dirty="0" sz="1900" spc="-10" b="1">
                <a:latin typeface="Verdana"/>
                <a:cs typeface="Verdana"/>
              </a:rPr>
              <a:t> </a:t>
            </a:r>
            <a:r>
              <a:rPr dirty="0" sz="1900" spc="90">
                <a:latin typeface="Verdana"/>
                <a:cs typeface="Verdana"/>
              </a:rPr>
              <a:t>do</a:t>
            </a:r>
            <a:r>
              <a:rPr dirty="0" sz="1900" spc="-105">
                <a:latin typeface="Verdana"/>
                <a:cs typeface="Verdana"/>
              </a:rPr>
              <a:t> </a:t>
            </a:r>
            <a:r>
              <a:rPr dirty="0" sz="1900" spc="-10">
                <a:latin typeface="Verdana"/>
                <a:cs typeface="Verdana"/>
              </a:rPr>
              <a:t>crescimento</a:t>
            </a:r>
            <a:r>
              <a:rPr dirty="0" sz="1900" spc="-60">
                <a:latin typeface="Verdana"/>
                <a:cs typeface="Verdana"/>
              </a:rPr>
              <a:t> </a:t>
            </a:r>
            <a:r>
              <a:rPr dirty="0" sz="1900" spc="60">
                <a:latin typeface="Verdana"/>
                <a:cs typeface="Verdana"/>
              </a:rPr>
              <a:t>econômico</a:t>
            </a:r>
            <a:r>
              <a:rPr dirty="0" sz="1900" spc="-60">
                <a:latin typeface="Verdana"/>
                <a:cs typeface="Verdana"/>
              </a:rPr>
              <a:t> </a:t>
            </a:r>
            <a:r>
              <a:rPr dirty="0" sz="1900" spc="-75">
                <a:latin typeface="Verdana"/>
                <a:cs typeface="Verdana"/>
              </a:rPr>
              <a:t>inclusivo,</a:t>
            </a:r>
            <a:r>
              <a:rPr dirty="0" sz="1900" spc="-65">
                <a:latin typeface="Verdana"/>
                <a:cs typeface="Verdana"/>
              </a:rPr>
              <a:t> </a:t>
            </a:r>
            <a:r>
              <a:rPr dirty="0" sz="1900" spc="155">
                <a:latin typeface="Verdana"/>
                <a:cs typeface="Verdana"/>
              </a:rPr>
              <a:t>a</a:t>
            </a:r>
            <a:r>
              <a:rPr dirty="0" sz="1900" spc="-60">
                <a:latin typeface="Verdana"/>
                <a:cs typeface="Verdana"/>
              </a:rPr>
              <a:t> </a:t>
            </a:r>
            <a:r>
              <a:rPr dirty="0" sz="1900" spc="55">
                <a:latin typeface="Verdana"/>
                <a:cs typeface="Verdana"/>
              </a:rPr>
              <a:t>redução</a:t>
            </a:r>
            <a:r>
              <a:rPr dirty="0" sz="1900" spc="-60">
                <a:latin typeface="Verdana"/>
                <a:cs typeface="Verdana"/>
              </a:rPr>
              <a:t> </a:t>
            </a:r>
            <a:r>
              <a:rPr dirty="0" sz="1900" spc="-25">
                <a:latin typeface="Verdana"/>
                <a:cs typeface="Verdana"/>
              </a:rPr>
              <a:t>das </a:t>
            </a:r>
            <a:r>
              <a:rPr dirty="0" sz="1900">
                <a:latin typeface="Verdana"/>
                <a:cs typeface="Verdana"/>
              </a:rPr>
              <a:t>desigualdades</a:t>
            </a:r>
            <a:r>
              <a:rPr dirty="0" sz="1900" spc="409">
                <a:latin typeface="Verdana"/>
                <a:cs typeface="Verdana"/>
              </a:rPr>
              <a:t> </a:t>
            </a:r>
            <a:r>
              <a:rPr dirty="0" sz="1900" spc="90">
                <a:latin typeface="Verdana"/>
                <a:cs typeface="Verdana"/>
              </a:rPr>
              <a:t>e</a:t>
            </a:r>
            <a:r>
              <a:rPr dirty="0" sz="1900" spc="415">
                <a:latin typeface="Verdana"/>
                <a:cs typeface="Verdana"/>
              </a:rPr>
              <a:t> </a:t>
            </a:r>
            <a:r>
              <a:rPr dirty="0" sz="1900" spc="155">
                <a:latin typeface="Verdana"/>
                <a:cs typeface="Verdana"/>
              </a:rPr>
              <a:t>a</a:t>
            </a:r>
            <a:r>
              <a:rPr dirty="0" sz="1900" spc="409">
                <a:latin typeface="Verdana"/>
                <a:cs typeface="Verdana"/>
              </a:rPr>
              <a:t> </a:t>
            </a:r>
            <a:r>
              <a:rPr dirty="0" sz="1900">
                <a:latin typeface="Verdana"/>
                <a:cs typeface="Verdana"/>
              </a:rPr>
              <a:t>sustentabilidade</a:t>
            </a:r>
            <a:r>
              <a:rPr dirty="0" sz="1900" spc="415">
                <a:latin typeface="Verdana"/>
                <a:cs typeface="Verdana"/>
              </a:rPr>
              <a:t> </a:t>
            </a:r>
            <a:r>
              <a:rPr dirty="0" sz="1900">
                <a:latin typeface="Verdana"/>
                <a:cs typeface="Verdana"/>
              </a:rPr>
              <a:t>ambiental,</a:t>
            </a:r>
            <a:r>
              <a:rPr dirty="0" sz="1900" spc="405">
                <a:latin typeface="Verdana"/>
                <a:cs typeface="Verdana"/>
              </a:rPr>
              <a:t> </a:t>
            </a:r>
            <a:r>
              <a:rPr dirty="0" sz="1900" spc="-25">
                <a:latin typeface="Verdana"/>
                <a:cs typeface="Verdana"/>
              </a:rPr>
              <a:t>alinhando-se </a:t>
            </a:r>
            <a:r>
              <a:rPr dirty="0" sz="1900">
                <a:latin typeface="Verdana"/>
                <a:cs typeface="Verdana"/>
              </a:rPr>
              <a:t>aos</a:t>
            </a:r>
            <a:r>
              <a:rPr dirty="0" sz="1900" spc="-145">
                <a:latin typeface="Verdana"/>
                <a:cs typeface="Verdana"/>
              </a:rPr>
              <a:t> </a:t>
            </a:r>
            <a:r>
              <a:rPr dirty="0" sz="1900" spc="-90">
                <a:latin typeface="Verdana"/>
                <a:cs typeface="Verdana"/>
              </a:rPr>
              <a:t>ODS</a:t>
            </a:r>
            <a:r>
              <a:rPr dirty="0" sz="1900" spc="-135">
                <a:latin typeface="Verdana"/>
                <a:cs typeface="Verdana"/>
              </a:rPr>
              <a:t> </a:t>
            </a:r>
            <a:r>
              <a:rPr dirty="0" sz="1900" spc="125">
                <a:latin typeface="Verdana"/>
                <a:cs typeface="Verdana"/>
              </a:rPr>
              <a:t>da</a:t>
            </a:r>
            <a:r>
              <a:rPr dirty="0" sz="1900" spc="-140">
                <a:latin typeface="Verdana"/>
                <a:cs typeface="Verdana"/>
              </a:rPr>
              <a:t> </a:t>
            </a:r>
            <a:r>
              <a:rPr dirty="0" sz="1900" spc="75">
                <a:latin typeface="Verdana"/>
                <a:cs typeface="Verdana"/>
              </a:rPr>
              <a:t>Agenda</a:t>
            </a:r>
            <a:r>
              <a:rPr dirty="0" sz="1900" spc="-140">
                <a:latin typeface="Verdana"/>
                <a:cs typeface="Verdana"/>
              </a:rPr>
              <a:t> </a:t>
            </a:r>
            <a:r>
              <a:rPr dirty="0" sz="1900" spc="-10">
                <a:latin typeface="Verdana"/>
                <a:cs typeface="Verdana"/>
              </a:rPr>
              <a:t>2030.</a:t>
            </a:r>
            <a:endParaRPr sz="1900">
              <a:latin typeface="Verdana"/>
              <a:cs typeface="Verdana"/>
            </a:endParaRPr>
          </a:p>
          <a:p>
            <a:pPr algn="just" marL="12700">
              <a:lnSpc>
                <a:spcPct val="100000"/>
              </a:lnSpc>
              <a:spcBef>
                <a:spcPts val="815"/>
              </a:spcBef>
            </a:pPr>
            <a:r>
              <a:rPr dirty="0" sz="1900" spc="-185" b="1">
                <a:latin typeface="Verdana"/>
                <a:cs typeface="Verdana"/>
              </a:rPr>
              <a:t>Principais</a:t>
            </a:r>
            <a:r>
              <a:rPr dirty="0" sz="1900" spc="-80" b="1">
                <a:latin typeface="Verdana"/>
                <a:cs typeface="Verdana"/>
              </a:rPr>
              <a:t> </a:t>
            </a:r>
            <a:r>
              <a:rPr dirty="0" sz="1900" spc="-10" b="1">
                <a:latin typeface="Verdana"/>
                <a:cs typeface="Verdana"/>
              </a:rPr>
              <a:t>pontos</a:t>
            </a:r>
            <a:endParaRPr sz="1900">
              <a:latin typeface="Verdana"/>
              <a:cs typeface="Verdana"/>
            </a:endParaRPr>
          </a:p>
          <a:p>
            <a:pPr algn="just" marL="469900" marR="5080" indent="-457200">
              <a:lnSpc>
                <a:spcPct val="90000"/>
              </a:lnSpc>
              <a:spcBef>
                <a:spcPts val="950"/>
              </a:spcBef>
            </a:pPr>
            <a:r>
              <a:rPr dirty="0" sz="1900" b="1">
                <a:latin typeface="Verdana"/>
                <a:cs typeface="Verdana"/>
              </a:rPr>
              <a:t>1.</a:t>
            </a:r>
            <a:r>
              <a:rPr dirty="0" sz="1900" spc="150" b="1">
                <a:latin typeface="Verdana"/>
                <a:cs typeface="Verdana"/>
              </a:rPr>
              <a:t>  </a:t>
            </a:r>
            <a:r>
              <a:rPr dirty="0" sz="1900" spc="-110" b="1">
                <a:latin typeface="Verdana"/>
                <a:cs typeface="Verdana"/>
              </a:rPr>
              <a:t>Retomada</a:t>
            </a:r>
            <a:r>
              <a:rPr dirty="0" sz="1900" spc="120" b="1">
                <a:latin typeface="Verdana"/>
                <a:cs typeface="Verdana"/>
              </a:rPr>
              <a:t> </a:t>
            </a:r>
            <a:r>
              <a:rPr dirty="0" sz="1900" b="1">
                <a:latin typeface="Verdana"/>
                <a:cs typeface="Verdana"/>
              </a:rPr>
              <a:t>do</a:t>
            </a:r>
            <a:r>
              <a:rPr dirty="0" sz="1900" spc="114" b="1">
                <a:latin typeface="Verdana"/>
                <a:cs typeface="Verdana"/>
              </a:rPr>
              <a:t> </a:t>
            </a:r>
            <a:r>
              <a:rPr dirty="0" sz="1900" spc="-120" b="1">
                <a:latin typeface="Verdana"/>
                <a:cs typeface="Verdana"/>
              </a:rPr>
              <a:t>Crescimento</a:t>
            </a:r>
            <a:r>
              <a:rPr dirty="0" sz="1900" spc="114" b="1">
                <a:latin typeface="Verdana"/>
                <a:cs typeface="Verdana"/>
              </a:rPr>
              <a:t> </a:t>
            </a:r>
            <a:r>
              <a:rPr dirty="0" sz="1900" spc="-100" b="1">
                <a:latin typeface="Verdana"/>
                <a:cs typeface="Verdana"/>
              </a:rPr>
              <a:t>Econômico:</a:t>
            </a:r>
            <a:r>
              <a:rPr dirty="0" sz="1900" spc="120" b="1">
                <a:latin typeface="Verdana"/>
                <a:cs typeface="Verdana"/>
              </a:rPr>
              <a:t> </a:t>
            </a:r>
            <a:r>
              <a:rPr dirty="0" sz="1900" spc="55">
                <a:latin typeface="Verdana"/>
                <a:cs typeface="Verdana"/>
              </a:rPr>
              <a:t>Foco</a:t>
            </a:r>
            <a:r>
              <a:rPr dirty="0" sz="1900" spc="105">
                <a:latin typeface="Verdana"/>
                <a:cs typeface="Verdana"/>
              </a:rPr>
              <a:t> </a:t>
            </a:r>
            <a:r>
              <a:rPr dirty="0" sz="1900">
                <a:latin typeface="Verdana"/>
                <a:cs typeface="Verdana"/>
              </a:rPr>
              <a:t>em</a:t>
            </a:r>
            <a:r>
              <a:rPr dirty="0" sz="1900" spc="105">
                <a:latin typeface="Verdana"/>
                <a:cs typeface="Verdana"/>
              </a:rPr>
              <a:t> </a:t>
            </a:r>
            <a:r>
              <a:rPr dirty="0" sz="1900" spc="-10">
                <a:latin typeface="Verdana"/>
                <a:cs typeface="Verdana"/>
              </a:rPr>
              <a:t>políticas </a:t>
            </a:r>
            <a:r>
              <a:rPr dirty="0" sz="1900">
                <a:latin typeface="Verdana"/>
                <a:cs typeface="Verdana"/>
              </a:rPr>
              <a:t>que</a:t>
            </a:r>
            <a:r>
              <a:rPr dirty="0" sz="1900" spc="445">
                <a:latin typeface="Verdana"/>
                <a:cs typeface="Verdana"/>
              </a:rPr>
              <a:t>  </a:t>
            </a:r>
            <a:r>
              <a:rPr dirty="0" sz="1900">
                <a:latin typeface="Verdana"/>
                <a:cs typeface="Verdana"/>
              </a:rPr>
              <a:t>impulsionem</a:t>
            </a:r>
            <a:r>
              <a:rPr dirty="0" sz="1900" spc="445">
                <a:latin typeface="Verdana"/>
                <a:cs typeface="Verdana"/>
              </a:rPr>
              <a:t>  </a:t>
            </a:r>
            <a:r>
              <a:rPr dirty="0" sz="1900" spc="90">
                <a:latin typeface="Verdana"/>
                <a:cs typeface="Verdana"/>
              </a:rPr>
              <a:t>o</a:t>
            </a:r>
            <a:r>
              <a:rPr dirty="0" sz="1900" spc="445">
                <a:latin typeface="Verdana"/>
                <a:cs typeface="Verdana"/>
              </a:rPr>
              <a:t>  </a:t>
            </a:r>
            <a:r>
              <a:rPr dirty="0" sz="1900">
                <a:latin typeface="Verdana"/>
                <a:cs typeface="Verdana"/>
              </a:rPr>
              <a:t>crescimento</a:t>
            </a:r>
            <a:r>
              <a:rPr dirty="0" sz="1900" spc="445">
                <a:latin typeface="Verdana"/>
                <a:cs typeface="Verdana"/>
              </a:rPr>
              <a:t>  </a:t>
            </a:r>
            <a:r>
              <a:rPr dirty="0" sz="1900">
                <a:latin typeface="Verdana"/>
                <a:cs typeface="Verdana"/>
              </a:rPr>
              <a:t>sustentável,</a:t>
            </a:r>
            <a:r>
              <a:rPr dirty="0" sz="1900" spc="445">
                <a:latin typeface="Verdana"/>
                <a:cs typeface="Verdana"/>
              </a:rPr>
              <a:t>  </a:t>
            </a:r>
            <a:r>
              <a:rPr dirty="0" sz="1900" spc="55">
                <a:latin typeface="Verdana"/>
                <a:cs typeface="Verdana"/>
              </a:rPr>
              <a:t>com </a:t>
            </a:r>
            <a:r>
              <a:rPr dirty="0" sz="1900" spc="-25">
                <a:latin typeface="Verdana"/>
                <a:cs typeface="Verdana"/>
              </a:rPr>
              <a:t>investimentos</a:t>
            </a:r>
            <a:r>
              <a:rPr dirty="0" sz="1900" spc="325">
                <a:latin typeface="Verdana"/>
                <a:cs typeface="Verdana"/>
              </a:rPr>
              <a:t> </a:t>
            </a:r>
            <a:r>
              <a:rPr dirty="0" sz="1900">
                <a:latin typeface="Verdana"/>
                <a:cs typeface="Verdana"/>
              </a:rPr>
              <a:t>em</a:t>
            </a:r>
            <a:r>
              <a:rPr dirty="0" sz="1900" spc="330">
                <a:latin typeface="Verdana"/>
                <a:cs typeface="Verdana"/>
              </a:rPr>
              <a:t> </a:t>
            </a:r>
            <a:r>
              <a:rPr dirty="0" sz="1900" spc="-45">
                <a:latin typeface="Verdana"/>
                <a:cs typeface="Verdana"/>
              </a:rPr>
              <a:t>infraestrutura,</a:t>
            </a:r>
            <a:r>
              <a:rPr dirty="0" sz="1900" spc="320">
                <a:latin typeface="Verdana"/>
                <a:cs typeface="Verdana"/>
              </a:rPr>
              <a:t> </a:t>
            </a:r>
            <a:r>
              <a:rPr dirty="0" sz="1900" spc="55">
                <a:latin typeface="Verdana"/>
                <a:cs typeface="Verdana"/>
              </a:rPr>
              <a:t>inovação</a:t>
            </a:r>
            <a:r>
              <a:rPr dirty="0" sz="1900" spc="330">
                <a:latin typeface="Verdana"/>
                <a:cs typeface="Verdana"/>
              </a:rPr>
              <a:t> </a:t>
            </a:r>
            <a:r>
              <a:rPr dirty="0" sz="1900" spc="45">
                <a:latin typeface="Verdana"/>
                <a:cs typeface="Verdana"/>
              </a:rPr>
              <a:t>tecnológica</a:t>
            </a:r>
            <a:r>
              <a:rPr dirty="0" sz="1900" spc="325">
                <a:latin typeface="Verdana"/>
                <a:cs typeface="Verdana"/>
              </a:rPr>
              <a:t> </a:t>
            </a:r>
            <a:r>
              <a:rPr dirty="0" sz="1900" spc="40">
                <a:latin typeface="Verdana"/>
                <a:cs typeface="Verdana"/>
              </a:rPr>
              <a:t>e </a:t>
            </a:r>
            <a:r>
              <a:rPr dirty="0" sz="1900" spc="-10">
                <a:latin typeface="Verdana"/>
                <a:cs typeface="Verdana"/>
              </a:rPr>
              <a:t>setores</a:t>
            </a:r>
            <a:r>
              <a:rPr dirty="0" sz="1900" spc="185">
                <a:latin typeface="Verdana"/>
                <a:cs typeface="Verdana"/>
              </a:rPr>
              <a:t> </a:t>
            </a:r>
            <a:r>
              <a:rPr dirty="0" sz="1900">
                <a:latin typeface="Verdana"/>
                <a:cs typeface="Verdana"/>
              </a:rPr>
              <a:t>estratégicos,</a:t>
            </a:r>
            <a:r>
              <a:rPr dirty="0" sz="1900" spc="185">
                <a:latin typeface="Verdana"/>
                <a:cs typeface="Verdana"/>
              </a:rPr>
              <a:t> </a:t>
            </a:r>
            <a:r>
              <a:rPr dirty="0" sz="1900">
                <a:latin typeface="Verdana"/>
                <a:cs typeface="Verdana"/>
              </a:rPr>
              <a:t>visando</a:t>
            </a:r>
            <a:r>
              <a:rPr dirty="0" sz="1900" spc="190">
                <a:latin typeface="Verdana"/>
                <a:cs typeface="Verdana"/>
              </a:rPr>
              <a:t> </a:t>
            </a:r>
            <a:r>
              <a:rPr dirty="0" sz="1900" spc="155">
                <a:latin typeface="Verdana"/>
                <a:cs typeface="Verdana"/>
              </a:rPr>
              <a:t>a</a:t>
            </a:r>
            <a:r>
              <a:rPr dirty="0" sz="1900" spc="195">
                <a:latin typeface="Verdana"/>
                <a:cs typeface="Verdana"/>
              </a:rPr>
              <a:t> </a:t>
            </a:r>
            <a:r>
              <a:rPr dirty="0" sz="1900" spc="65">
                <a:latin typeface="Verdana"/>
                <a:cs typeface="Verdana"/>
              </a:rPr>
              <a:t>criação</a:t>
            </a:r>
            <a:r>
              <a:rPr dirty="0" sz="1900" spc="190">
                <a:latin typeface="Verdana"/>
                <a:cs typeface="Verdana"/>
              </a:rPr>
              <a:t> </a:t>
            </a:r>
            <a:r>
              <a:rPr dirty="0" sz="1900" spc="100">
                <a:latin typeface="Verdana"/>
                <a:cs typeface="Verdana"/>
              </a:rPr>
              <a:t>de</a:t>
            </a:r>
            <a:r>
              <a:rPr dirty="0" sz="1900" spc="190">
                <a:latin typeface="Verdana"/>
                <a:cs typeface="Verdana"/>
              </a:rPr>
              <a:t> </a:t>
            </a:r>
            <a:r>
              <a:rPr dirty="0" sz="1900">
                <a:latin typeface="Verdana"/>
                <a:cs typeface="Verdana"/>
              </a:rPr>
              <a:t>empregos</a:t>
            </a:r>
            <a:r>
              <a:rPr dirty="0" sz="1900" spc="185">
                <a:latin typeface="Verdana"/>
                <a:cs typeface="Verdana"/>
              </a:rPr>
              <a:t> </a:t>
            </a:r>
            <a:r>
              <a:rPr dirty="0" sz="1900" spc="70">
                <a:latin typeface="Verdana"/>
                <a:cs typeface="Verdana"/>
              </a:rPr>
              <a:t>de </a:t>
            </a:r>
            <a:r>
              <a:rPr dirty="0" sz="1900">
                <a:latin typeface="Verdana"/>
                <a:cs typeface="Verdana"/>
              </a:rPr>
              <a:t>qualidade</a:t>
            </a:r>
            <a:r>
              <a:rPr dirty="0" sz="1900" spc="-65">
                <a:latin typeface="Verdana"/>
                <a:cs typeface="Verdana"/>
              </a:rPr>
              <a:t> </a:t>
            </a:r>
            <a:r>
              <a:rPr dirty="0" sz="1900" spc="90">
                <a:latin typeface="Verdana"/>
                <a:cs typeface="Verdana"/>
              </a:rPr>
              <a:t>e</a:t>
            </a:r>
            <a:r>
              <a:rPr dirty="0" sz="1900" spc="-70">
                <a:latin typeface="Verdana"/>
                <a:cs typeface="Verdana"/>
              </a:rPr>
              <a:t> </a:t>
            </a:r>
            <a:r>
              <a:rPr dirty="0" sz="1900" spc="90">
                <a:latin typeface="Verdana"/>
                <a:cs typeface="Verdana"/>
              </a:rPr>
              <a:t>o</a:t>
            </a:r>
            <a:r>
              <a:rPr dirty="0" sz="1900" spc="-65">
                <a:latin typeface="Verdana"/>
                <a:cs typeface="Verdana"/>
              </a:rPr>
              <a:t> </a:t>
            </a:r>
            <a:r>
              <a:rPr dirty="0" sz="1900" spc="-20">
                <a:latin typeface="Verdana"/>
                <a:cs typeface="Verdana"/>
              </a:rPr>
              <a:t>fortalecimento</a:t>
            </a:r>
            <a:r>
              <a:rPr dirty="0" sz="1900" spc="-65">
                <a:latin typeface="Verdana"/>
                <a:cs typeface="Verdana"/>
              </a:rPr>
              <a:t> </a:t>
            </a:r>
            <a:r>
              <a:rPr dirty="0" sz="1900" spc="125">
                <a:latin typeface="Verdana"/>
                <a:cs typeface="Verdana"/>
              </a:rPr>
              <a:t>da</a:t>
            </a:r>
            <a:r>
              <a:rPr dirty="0" sz="1900" spc="-70">
                <a:latin typeface="Verdana"/>
                <a:cs typeface="Verdana"/>
              </a:rPr>
              <a:t> </a:t>
            </a:r>
            <a:r>
              <a:rPr dirty="0" sz="1900" spc="45">
                <a:latin typeface="Verdana"/>
                <a:cs typeface="Verdana"/>
              </a:rPr>
              <a:t>economia</a:t>
            </a:r>
            <a:r>
              <a:rPr dirty="0" sz="1900" spc="-70">
                <a:latin typeface="Verdana"/>
                <a:cs typeface="Verdana"/>
              </a:rPr>
              <a:t> </a:t>
            </a:r>
            <a:r>
              <a:rPr dirty="0" sz="1900" spc="-10">
                <a:latin typeface="Verdana"/>
                <a:cs typeface="Verdana"/>
              </a:rPr>
              <a:t>nacional.</a:t>
            </a:r>
            <a:endParaRPr sz="1900">
              <a:latin typeface="Verdana"/>
              <a:cs typeface="Verdana"/>
            </a:endParaRPr>
          </a:p>
          <a:p>
            <a:pPr algn="r" marR="259079">
              <a:lnSpc>
                <a:spcPct val="100000"/>
              </a:lnSpc>
              <a:spcBef>
                <a:spcPts val="715"/>
              </a:spcBef>
            </a:pPr>
            <a:r>
              <a:rPr dirty="0" sz="2000" spc="-10" b="1">
                <a:solidFill>
                  <a:srgbClr val="E97132"/>
                </a:solidFill>
                <a:latin typeface="Verdana"/>
                <a:cs typeface="Verdana"/>
              </a:rPr>
              <a:t>Cont.</a:t>
            </a:r>
            <a:endParaRPr sz="2000">
              <a:latin typeface="Verdana"/>
              <a:cs typeface="Verdana"/>
            </a:endParaRPr>
          </a:p>
        </p:txBody>
      </p:sp>
      <p:pic>
        <p:nvPicPr>
          <p:cNvPr id="4" name="object 4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163115" y="6278211"/>
            <a:ext cx="254000" cy="25400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439427" y="2540"/>
            <a:ext cx="5009515" cy="1052830"/>
          </a:xfrm>
          <a:prstGeom prst="rect"/>
        </p:spPr>
        <p:txBody>
          <a:bodyPr wrap="square" lIns="0" tIns="47625" rIns="0" bIns="0" rtlCol="0" vert="horz">
            <a:spAutoFit/>
          </a:bodyPr>
          <a:lstStyle/>
          <a:p>
            <a:pPr algn="ctr" marL="12700" marR="5080" indent="-635">
              <a:lnSpc>
                <a:spcPct val="90400"/>
              </a:lnSpc>
              <a:spcBef>
                <a:spcPts val="375"/>
              </a:spcBef>
            </a:pPr>
            <a:r>
              <a:rPr dirty="0" sz="2400" spc="-240" b="1">
                <a:latin typeface="Verdana"/>
                <a:cs typeface="Verdana"/>
              </a:rPr>
              <a:t>Estratégia</a:t>
            </a:r>
            <a:r>
              <a:rPr dirty="0" sz="2400" spc="-140" b="1">
                <a:latin typeface="Verdana"/>
                <a:cs typeface="Verdana"/>
              </a:rPr>
              <a:t> </a:t>
            </a:r>
            <a:r>
              <a:rPr dirty="0" sz="2400" b="1">
                <a:latin typeface="Verdana"/>
                <a:cs typeface="Verdana"/>
              </a:rPr>
              <a:t>a</a:t>
            </a:r>
            <a:r>
              <a:rPr dirty="0" sz="2400" spc="-140" b="1">
                <a:latin typeface="Verdana"/>
                <a:cs typeface="Verdana"/>
              </a:rPr>
              <a:t> </a:t>
            </a:r>
            <a:r>
              <a:rPr dirty="0" sz="2400" spc="-270" b="1">
                <a:latin typeface="Verdana"/>
                <a:cs typeface="Verdana"/>
              </a:rPr>
              <a:t>partir</a:t>
            </a:r>
            <a:r>
              <a:rPr dirty="0" sz="2400" spc="-145" b="1">
                <a:latin typeface="Verdana"/>
                <a:cs typeface="Verdana"/>
              </a:rPr>
              <a:t> </a:t>
            </a:r>
            <a:r>
              <a:rPr dirty="0" sz="2400" spc="-85" b="1">
                <a:latin typeface="Verdana"/>
                <a:cs typeface="Verdana"/>
              </a:rPr>
              <a:t>de</a:t>
            </a:r>
            <a:r>
              <a:rPr dirty="0" sz="2400" spc="-145" b="1">
                <a:latin typeface="Verdana"/>
                <a:cs typeface="Verdana"/>
              </a:rPr>
              <a:t> </a:t>
            </a:r>
            <a:r>
              <a:rPr dirty="0" sz="2400" spc="-370" b="1">
                <a:latin typeface="Verdana"/>
                <a:cs typeface="Verdana"/>
              </a:rPr>
              <a:t>2023: </a:t>
            </a:r>
            <a:r>
              <a:rPr dirty="0" sz="2400" spc="-195" b="1">
                <a:latin typeface="Verdana"/>
                <a:cs typeface="Verdana"/>
              </a:rPr>
              <a:t>Reconstrução,</a:t>
            </a:r>
            <a:r>
              <a:rPr dirty="0" sz="2400" spc="-110" b="1">
                <a:latin typeface="Verdana"/>
                <a:cs typeface="Verdana"/>
              </a:rPr>
              <a:t> </a:t>
            </a:r>
            <a:r>
              <a:rPr dirty="0" sz="2400" spc="-204" b="1">
                <a:latin typeface="Verdana"/>
                <a:cs typeface="Verdana"/>
              </a:rPr>
              <a:t>Justiça</a:t>
            </a:r>
            <a:r>
              <a:rPr dirty="0" sz="2400" spc="-105" b="1">
                <a:latin typeface="Verdana"/>
                <a:cs typeface="Verdana"/>
              </a:rPr>
              <a:t> </a:t>
            </a:r>
            <a:r>
              <a:rPr dirty="0" sz="2400" spc="-170" b="1">
                <a:latin typeface="Verdana"/>
                <a:cs typeface="Verdana"/>
              </a:rPr>
              <a:t>Social</a:t>
            </a:r>
            <a:r>
              <a:rPr dirty="0" sz="2400" spc="-105" b="1">
                <a:latin typeface="Verdana"/>
                <a:cs typeface="Verdana"/>
              </a:rPr>
              <a:t> </a:t>
            </a:r>
            <a:r>
              <a:rPr dirty="0" sz="2400" spc="-60" b="1">
                <a:latin typeface="Verdana"/>
                <a:cs typeface="Verdana"/>
              </a:rPr>
              <a:t>com </a:t>
            </a:r>
            <a:r>
              <a:rPr dirty="0" sz="2400" spc="-155" b="1">
                <a:latin typeface="Verdana"/>
                <a:cs typeface="Verdana"/>
              </a:rPr>
              <a:t>Sustentabilidade</a:t>
            </a:r>
            <a:endParaRPr sz="2400">
              <a:latin typeface="Verdana"/>
              <a:cs typeface="Verdana"/>
            </a:endParaRPr>
          </a:p>
        </p:txBody>
      </p:sp>
      <p:sp>
        <p:nvSpPr>
          <p:cNvPr id="3" name="object 3" descr=""/>
          <p:cNvSpPr txBox="1">
            <a:spLocks noGrp="1"/>
          </p:cNvSpPr>
          <p:nvPr>
            <p:ph type="body" idx="1"/>
          </p:nvPr>
        </p:nvSpPr>
        <p:spPr>
          <a:prstGeom prst="rect"/>
        </p:spPr>
        <p:txBody>
          <a:bodyPr wrap="square" lIns="0" tIns="26670" rIns="0" bIns="0" rtlCol="0" vert="horz">
            <a:spAutoFit/>
          </a:bodyPr>
          <a:lstStyle/>
          <a:p>
            <a:pPr marL="12700" marR="2134870">
              <a:lnSpc>
                <a:spcPts val="2110"/>
              </a:lnSpc>
              <a:spcBef>
                <a:spcPts val="210"/>
              </a:spcBef>
            </a:pPr>
            <a:r>
              <a:rPr dirty="0"/>
              <a:t>Principais</a:t>
            </a:r>
            <a:r>
              <a:rPr dirty="0" spc="-45"/>
              <a:t> </a:t>
            </a:r>
            <a:r>
              <a:rPr dirty="0"/>
              <a:t>pontos</a:t>
            </a:r>
            <a:r>
              <a:rPr dirty="0" spc="-40"/>
              <a:t> </a:t>
            </a:r>
            <a:r>
              <a:rPr dirty="0"/>
              <a:t>do</a:t>
            </a:r>
            <a:r>
              <a:rPr dirty="0" spc="-45"/>
              <a:t> </a:t>
            </a:r>
            <a:r>
              <a:rPr dirty="0" spc="-25"/>
              <a:t>PPA</a:t>
            </a:r>
            <a:r>
              <a:rPr dirty="0" spc="-45"/>
              <a:t> </a:t>
            </a:r>
            <a:r>
              <a:rPr dirty="0"/>
              <a:t>que</a:t>
            </a:r>
            <a:r>
              <a:rPr dirty="0" spc="-40"/>
              <a:t> </a:t>
            </a:r>
            <a:r>
              <a:rPr dirty="0"/>
              <a:t>contribuem</a:t>
            </a:r>
            <a:r>
              <a:rPr dirty="0" spc="-40"/>
              <a:t> </a:t>
            </a:r>
            <a:r>
              <a:rPr dirty="0"/>
              <a:t>para</a:t>
            </a:r>
            <a:r>
              <a:rPr dirty="0" spc="-45"/>
              <a:t> </a:t>
            </a:r>
            <a:r>
              <a:rPr dirty="0"/>
              <a:t>os</a:t>
            </a:r>
            <a:r>
              <a:rPr dirty="0" spc="-40"/>
              <a:t> </a:t>
            </a:r>
            <a:r>
              <a:rPr dirty="0" spc="-25"/>
              <a:t>ODS </a:t>
            </a:r>
            <a:r>
              <a:rPr dirty="0"/>
              <a:t>Focos</a:t>
            </a:r>
            <a:r>
              <a:rPr dirty="0" spc="-35"/>
              <a:t> </a:t>
            </a:r>
            <a:r>
              <a:rPr dirty="0"/>
              <a:t>em</a:t>
            </a:r>
            <a:r>
              <a:rPr dirty="0" spc="-40"/>
              <a:t> </a:t>
            </a:r>
            <a:r>
              <a:rPr dirty="0"/>
              <a:t>políticas</a:t>
            </a:r>
            <a:r>
              <a:rPr dirty="0" spc="385"/>
              <a:t> </a:t>
            </a:r>
            <a:r>
              <a:rPr dirty="0"/>
              <a:t>públicas</a:t>
            </a:r>
            <a:r>
              <a:rPr dirty="0" spc="-35"/>
              <a:t> </a:t>
            </a:r>
            <a:r>
              <a:rPr dirty="0"/>
              <a:t>que</a:t>
            </a:r>
            <a:r>
              <a:rPr dirty="0" spc="-35"/>
              <a:t> </a:t>
            </a:r>
            <a:r>
              <a:rPr dirty="0" spc="-10"/>
              <a:t>impulsionam:</a:t>
            </a:r>
          </a:p>
          <a:p>
            <a:pPr marL="297815" indent="-285115">
              <a:lnSpc>
                <a:spcPts val="2125"/>
              </a:lnSpc>
              <a:buFont typeface="Arial MT"/>
              <a:buChar char="•"/>
              <a:tabLst>
                <a:tab pos="297815" algn="l"/>
              </a:tabLst>
            </a:pPr>
            <a:r>
              <a:rPr dirty="0">
                <a:solidFill>
                  <a:srgbClr val="00B050"/>
                </a:solidFill>
              </a:rPr>
              <a:t>crescimento</a:t>
            </a:r>
            <a:r>
              <a:rPr dirty="0" spc="235">
                <a:solidFill>
                  <a:srgbClr val="00B050"/>
                </a:solidFill>
              </a:rPr>
              <a:t> </a:t>
            </a:r>
            <a:r>
              <a:rPr dirty="0">
                <a:solidFill>
                  <a:srgbClr val="00B050"/>
                </a:solidFill>
              </a:rPr>
              <a:t>sustentável</a:t>
            </a:r>
            <a:r>
              <a:rPr dirty="0" b="0">
                <a:latin typeface="Palatino Linotype"/>
                <a:cs typeface="Palatino Linotype"/>
              </a:rPr>
              <a:t>,</a:t>
            </a:r>
            <a:r>
              <a:rPr dirty="0" spc="245" b="0">
                <a:latin typeface="Palatino Linotype"/>
                <a:cs typeface="Palatino Linotype"/>
              </a:rPr>
              <a:t> </a:t>
            </a:r>
            <a:r>
              <a:rPr dirty="0" b="0">
                <a:latin typeface="Palatino Linotype"/>
                <a:cs typeface="Palatino Linotype"/>
              </a:rPr>
              <a:t>com</a:t>
            </a:r>
            <a:r>
              <a:rPr dirty="0" spc="240" b="0">
                <a:latin typeface="Palatino Linotype"/>
                <a:cs typeface="Palatino Linotype"/>
              </a:rPr>
              <a:t> </a:t>
            </a:r>
            <a:r>
              <a:rPr dirty="0" b="0">
                <a:latin typeface="Palatino Linotype"/>
                <a:cs typeface="Palatino Linotype"/>
              </a:rPr>
              <a:t>investimentos</a:t>
            </a:r>
            <a:r>
              <a:rPr dirty="0" spc="235" b="0">
                <a:latin typeface="Palatino Linotype"/>
                <a:cs typeface="Palatino Linotype"/>
              </a:rPr>
              <a:t> </a:t>
            </a:r>
            <a:r>
              <a:rPr dirty="0" b="0">
                <a:latin typeface="Palatino Linotype"/>
                <a:cs typeface="Palatino Linotype"/>
              </a:rPr>
              <a:t>em</a:t>
            </a:r>
            <a:r>
              <a:rPr dirty="0" spc="235" b="0">
                <a:latin typeface="Palatino Linotype"/>
                <a:cs typeface="Palatino Linotype"/>
              </a:rPr>
              <a:t> </a:t>
            </a:r>
            <a:r>
              <a:rPr dirty="0" b="0">
                <a:latin typeface="Palatino Linotype"/>
                <a:cs typeface="Palatino Linotype"/>
              </a:rPr>
              <a:t>infraestrutura,</a:t>
            </a:r>
            <a:r>
              <a:rPr dirty="0" spc="245" b="0">
                <a:latin typeface="Palatino Linotype"/>
                <a:cs typeface="Palatino Linotype"/>
              </a:rPr>
              <a:t> </a:t>
            </a:r>
            <a:r>
              <a:rPr dirty="0" spc="-10" b="0">
                <a:latin typeface="Palatino Linotype"/>
                <a:cs typeface="Palatino Linotype"/>
              </a:rPr>
              <a:t>inovação</a:t>
            </a:r>
          </a:p>
          <a:p>
            <a:pPr marL="297815">
              <a:lnSpc>
                <a:spcPts val="2125"/>
              </a:lnSpc>
              <a:spcBef>
                <a:spcPts val="50"/>
              </a:spcBef>
            </a:pPr>
            <a:r>
              <a:rPr dirty="0" b="0">
                <a:latin typeface="Palatino Linotype"/>
                <a:cs typeface="Palatino Linotype"/>
              </a:rPr>
              <a:t>tecnológica</a:t>
            </a:r>
            <a:r>
              <a:rPr dirty="0" spc="-40" b="0">
                <a:latin typeface="Palatino Linotype"/>
                <a:cs typeface="Palatino Linotype"/>
              </a:rPr>
              <a:t> </a:t>
            </a:r>
            <a:r>
              <a:rPr dirty="0" b="0">
                <a:latin typeface="Palatino Linotype"/>
                <a:cs typeface="Palatino Linotype"/>
              </a:rPr>
              <a:t>e</a:t>
            </a:r>
            <a:r>
              <a:rPr dirty="0" spc="-40" b="0">
                <a:latin typeface="Palatino Linotype"/>
                <a:cs typeface="Palatino Linotype"/>
              </a:rPr>
              <a:t> </a:t>
            </a:r>
            <a:r>
              <a:rPr dirty="0" b="0">
                <a:latin typeface="Palatino Linotype"/>
                <a:cs typeface="Palatino Linotype"/>
              </a:rPr>
              <a:t>setores</a:t>
            </a:r>
            <a:r>
              <a:rPr dirty="0" spc="-45" b="0">
                <a:latin typeface="Palatino Linotype"/>
                <a:cs typeface="Palatino Linotype"/>
              </a:rPr>
              <a:t> </a:t>
            </a:r>
            <a:r>
              <a:rPr dirty="0" b="0">
                <a:latin typeface="Palatino Linotype"/>
                <a:cs typeface="Palatino Linotype"/>
              </a:rPr>
              <a:t>estratégicos</a:t>
            </a:r>
            <a:r>
              <a:rPr dirty="0" spc="-45" b="0">
                <a:latin typeface="Palatino Linotype"/>
                <a:cs typeface="Palatino Linotype"/>
              </a:rPr>
              <a:t> </a:t>
            </a:r>
            <a:r>
              <a:rPr dirty="0" b="0">
                <a:latin typeface="Palatino Linotype"/>
                <a:cs typeface="Palatino Linotype"/>
              </a:rPr>
              <a:t>e</a:t>
            </a:r>
            <a:r>
              <a:rPr dirty="0" spc="-35" b="0">
                <a:latin typeface="Palatino Linotype"/>
                <a:cs typeface="Palatino Linotype"/>
              </a:rPr>
              <a:t> </a:t>
            </a:r>
            <a:r>
              <a:rPr dirty="0" b="0">
                <a:latin typeface="Palatino Linotype"/>
                <a:cs typeface="Palatino Linotype"/>
              </a:rPr>
              <a:t>geração</a:t>
            </a:r>
            <a:r>
              <a:rPr dirty="0" spc="-40" b="0">
                <a:latin typeface="Palatino Linotype"/>
                <a:cs typeface="Palatino Linotype"/>
              </a:rPr>
              <a:t> </a:t>
            </a:r>
            <a:r>
              <a:rPr dirty="0" b="0">
                <a:latin typeface="Palatino Linotype"/>
                <a:cs typeface="Palatino Linotype"/>
              </a:rPr>
              <a:t>de</a:t>
            </a:r>
            <a:r>
              <a:rPr dirty="0" spc="-40" b="0">
                <a:latin typeface="Palatino Linotype"/>
                <a:cs typeface="Palatino Linotype"/>
              </a:rPr>
              <a:t> </a:t>
            </a:r>
            <a:r>
              <a:rPr dirty="0" b="0">
                <a:latin typeface="Palatino Linotype"/>
                <a:cs typeface="Palatino Linotype"/>
              </a:rPr>
              <a:t>emprego</a:t>
            </a:r>
            <a:r>
              <a:rPr dirty="0" spc="-40" b="0">
                <a:latin typeface="Palatino Linotype"/>
                <a:cs typeface="Palatino Linotype"/>
              </a:rPr>
              <a:t> </a:t>
            </a:r>
            <a:r>
              <a:rPr dirty="0" b="0">
                <a:latin typeface="Palatino Linotype"/>
                <a:cs typeface="Palatino Linotype"/>
              </a:rPr>
              <a:t>de</a:t>
            </a:r>
            <a:r>
              <a:rPr dirty="0" spc="-40" b="0">
                <a:latin typeface="Palatino Linotype"/>
                <a:cs typeface="Palatino Linotype"/>
              </a:rPr>
              <a:t> </a:t>
            </a:r>
            <a:r>
              <a:rPr dirty="0" spc="-10" b="0">
                <a:latin typeface="Palatino Linotype"/>
                <a:cs typeface="Palatino Linotype"/>
              </a:rPr>
              <a:t>qualidade;</a:t>
            </a:r>
          </a:p>
          <a:p>
            <a:pPr algn="just" marL="297815" indent="-285115">
              <a:lnSpc>
                <a:spcPts val="2125"/>
              </a:lnSpc>
              <a:buFont typeface="Arial MT"/>
              <a:buChar char="•"/>
              <a:tabLst>
                <a:tab pos="297815" algn="l"/>
              </a:tabLst>
            </a:pPr>
            <a:r>
              <a:rPr dirty="0">
                <a:solidFill>
                  <a:srgbClr val="C00000"/>
                </a:solidFill>
              </a:rPr>
              <a:t>Inclusão</a:t>
            </a:r>
            <a:r>
              <a:rPr dirty="0" spc="5">
                <a:solidFill>
                  <a:srgbClr val="C00000"/>
                </a:solidFill>
              </a:rPr>
              <a:t> </a:t>
            </a:r>
            <a:r>
              <a:rPr dirty="0">
                <a:solidFill>
                  <a:srgbClr val="C00000"/>
                </a:solidFill>
              </a:rPr>
              <a:t>social</a:t>
            </a:r>
            <a:r>
              <a:rPr dirty="0" spc="10">
                <a:solidFill>
                  <a:srgbClr val="C00000"/>
                </a:solidFill>
              </a:rPr>
              <a:t> </a:t>
            </a:r>
            <a:r>
              <a:rPr dirty="0">
                <a:solidFill>
                  <a:srgbClr val="C00000"/>
                </a:solidFill>
              </a:rPr>
              <a:t>e</a:t>
            </a:r>
            <a:r>
              <a:rPr dirty="0" spc="10">
                <a:solidFill>
                  <a:srgbClr val="C00000"/>
                </a:solidFill>
              </a:rPr>
              <a:t> </a:t>
            </a:r>
            <a:r>
              <a:rPr dirty="0">
                <a:solidFill>
                  <a:srgbClr val="C00000"/>
                </a:solidFill>
              </a:rPr>
              <a:t>redução</a:t>
            </a:r>
            <a:r>
              <a:rPr dirty="0" spc="10">
                <a:solidFill>
                  <a:srgbClr val="C00000"/>
                </a:solidFill>
              </a:rPr>
              <a:t> </a:t>
            </a:r>
            <a:r>
              <a:rPr dirty="0">
                <a:solidFill>
                  <a:srgbClr val="C00000"/>
                </a:solidFill>
              </a:rPr>
              <a:t>das</a:t>
            </a:r>
            <a:r>
              <a:rPr dirty="0" spc="10">
                <a:solidFill>
                  <a:srgbClr val="C00000"/>
                </a:solidFill>
              </a:rPr>
              <a:t> </a:t>
            </a:r>
            <a:r>
              <a:rPr dirty="0">
                <a:solidFill>
                  <a:srgbClr val="C00000"/>
                </a:solidFill>
              </a:rPr>
              <a:t>desigualdades</a:t>
            </a:r>
            <a:r>
              <a:rPr dirty="0" spc="10">
                <a:solidFill>
                  <a:srgbClr val="C00000"/>
                </a:solidFill>
              </a:rPr>
              <a:t> </a:t>
            </a:r>
            <a:r>
              <a:rPr dirty="0" b="0">
                <a:latin typeface="Palatino Linotype"/>
                <a:cs typeface="Palatino Linotype"/>
              </a:rPr>
              <a:t>regionais</a:t>
            </a:r>
            <a:r>
              <a:rPr dirty="0" spc="10" b="0">
                <a:latin typeface="Palatino Linotype"/>
                <a:cs typeface="Palatino Linotype"/>
              </a:rPr>
              <a:t> </a:t>
            </a:r>
            <a:r>
              <a:rPr dirty="0" b="0">
                <a:latin typeface="Palatino Linotype"/>
                <a:cs typeface="Palatino Linotype"/>
              </a:rPr>
              <a:t>e</a:t>
            </a:r>
            <a:r>
              <a:rPr dirty="0" spc="10" b="0">
                <a:latin typeface="Palatino Linotype"/>
                <a:cs typeface="Palatino Linotype"/>
              </a:rPr>
              <a:t> </a:t>
            </a:r>
            <a:r>
              <a:rPr dirty="0" b="0">
                <a:latin typeface="Palatino Linotype"/>
                <a:cs typeface="Palatino Linotype"/>
              </a:rPr>
              <a:t>sociais</a:t>
            </a:r>
            <a:r>
              <a:rPr dirty="0" spc="5" b="0">
                <a:latin typeface="Palatino Linotype"/>
                <a:cs typeface="Palatino Linotype"/>
              </a:rPr>
              <a:t> </a:t>
            </a:r>
            <a:r>
              <a:rPr dirty="0" b="0">
                <a:latin typeface="Palatino Linotype"/>
                <a:cs typeface="Palatino Linotype"/>
              </a:rPr>
              <a:t>e</a:t>
            </a:r>
            <a:r>
              <a:rPr dirty="0" spc="10" b="0">
                <a:latin typeface="Palatino Linotype"/>
                <a:cs typeface="Palatino Linotype"/>
              </a:rPr>
              <a:t> </a:t>
            </a:r>
            <a:r>
              <a:rPr dirty="0" spc="-10" b="0">
                <a:latin typeface="Palatino Linotype"/>
                <a:cs typeface="Palatino Linotype"/>
              </a:rPr>
              <a:t>inclusão</a:t>
            </a:r>
          </a:p>
          <a:p>
            <a:pPr algn="just" marL="297815" marR="5080">
              <a:lnSpc>
                <a:spcPct val="99400"/>
              </a:lnSpc>
              <a:spcBef>
                <a:spcPts val="60"/>
              </a:spcBef>
            </a:pPr>
            <a:r>
              <a:rPr dirty="0" b="0">
                <a:latin typeface="Palatino Linotype"/>
                <a:cs typeface="Palatino Linotype"/>
              </a:rPr>
              <a:t>de</a:t>
            </a:r>
            <a:r>
              <a:rPr dirty="0" spc="360" b="0">
                <a:latin typeface="Palatino Linotype"/>
                <a:cs typeface="Palatino Linotype"/>
              </a:rPr>
              <a:t> </a:t>
            </a:r>
            <a:r>
              <a:rPr dirty="0" b="0">
                <a:latin typeface="Palatino Linotype"/>
                <a:cs typeface="Palatino Linotype"/>
              </a:rPr>
              <a:t>populações</a:t>
            </a:r>
            <a:r>
              <a:rPr dirty="0" spc="360" b="0">
                <a:latin typeface="Palatino Linotype"/>
                <a:cs typeface="Palatino Linotype"/>
              </a:rPr>
              <a:t> </a:t>
            </a:r>
            <a:r>
              <a:rPr dirty="0" b="0">
                <a:latin typeface="Palatino Linotype"/>
                <a:cs typeface="Palatino Linotype"/>
              </a:rPr>
              <a:t>vulneráveis</a:t>
            </a:r>
            <a:r>
              <a:rPr dirty="0" spc="360" b="0">
                <a:latin typeface="Palatino Linotype"/>
                <a:cs typeface="Palatino Linotype"/>
              </a:rPr>
              <a:t> </a:t>
            </a:r>
            <a:r>
              <a:rPr dirty="0" b="0">
                <a:latin typeface="Palatino Linotype"/>
                <a:cs typeface="Palatino Linotype"/>
              </a:rPr>
              <a:t>por</a:t>
            </a:r>
            <a:r>
              <a:rPr dirty="0" spc="360" b="0">
                <a:latin typeface="Palatino Linotype"/>
                <a:cs typeface="Palatino Linotype"/>
              </a:rPr>
              <a:t> </a:t>
            </a:r>
            <a:r>
              <a:rPr dirty="0" b="0">
                <a:latin typeface="Palatino Linotype"/>
                <a:cs typeface="Palatino Linotype"/>
              </a:rPr>
              <a:t>meio</a:t>
            </a:r>
            <a:r>
              <a:rPr dirty="0" spc="370" b="0">
                <a:latin typeface="Palatino Linotype"/>
                <a:cs typeface="Palatino Linotype"/>
              </a:rPr>
              <a:t> </a:t>
            </a:r>
            <a:r>
              <a:rPr dirty="0" b="0">
                <a:latin typeface="Palatino Linotype"/>
                <a:cs typeface="Palatino Linotype"/>
              </a:rPr>
              <a:t>de</a:t>
            </a:r>
            <a:r>
              <a:rPr dirty="0" spc="365" b="0">
                <a:latin typeface="Palatino Linotype"/>
                <a:cs typeface="Palatino Linotype"/>
              </a:rPr>
              <a:t> </a:t>
            </a:r>
            <a:r>
              <a:rPr dirty="0" b="0">
                <a:latin typeface="Palatino Linotype"/>
                <a:cs typeface="Palatino Linotype"/>
              </a:rPr>
              <a:t>programas</a:t>
            </a:r>
            <a:r>
              <a:rPr dirty="0" spc="360" b="0">
                <a:latin typeface="Palatino Linotype"/>
                <a:cs typeface="Palatino Linotype"/>
              </a:rPr>
              <a:t> </a:t>
            </a:r>
            <a:r>
              <a:rPr dirty="0" b="0">
                <a:latin typeface="Palatino Linotype"/>
                <a:cs typeface="Palatino Linotype"/>
              </a:rPr>
              <a:t>de</a:t>
            </a:r>
            <a:r>
              <a:rPr dirty="0" spc="360" b="0">
                <a:latin typeface="Palatino Linotype"/>
                <a:cs typeface="Palatino Linotype"/>
              </a:rPr>
              <a:t> </a:t>
            </a:r>
            <a:r>
              <a:rPr dirty="0" b="0">
                <a:latin typeface="Palatino Linotype"/>
                <a:cs typeface="Palatino Linotype"/>
              </a:rPr>
              <a:t>transferência</a:t>
            </a:r>
            <a:r>
              <a:rPr dirty="0" spc="365" b="0">
                <a:latin typeface="Palatino Linotype"/>
                <a:cs typeface="Palatino Linotype"/>
              </a:rPr>
              <a:t> </a:t>
            </a:r>
            <a:r>
              <a:rPr dirty="0" spc="-25" b="0">
                <a:latin typeface="Palatino Linotype"/>
                <a:cs typeface="Palatino Linotype"/>
              </a:rPr>
              <a:t>de </a:t>
            </a:r>
            <a:r>
              <a:rPr dirty="0" b="0">
                <a:latin typeface="Palatino Linotype"/>
                <a:cs typeface="Palatino Linotype"/>
              </a:rPr>
              <a:t>renda,</a:t>
            </a:r>
            <a:r>
              <a:rPr dirty="0" spc="175" b="0">
                <a:latin typeface="Palatino Linotype"/>
                <a:cs typeface="Palatino Linotype"/>
              </a:rPr>
              <a:t> </a:t>
            </a:r>
            <a:r>
              <a:rPr dirty="0" b="0">
                <a:latin typeface="Palatino Linotype"/>
                <a:cs typeface="Palatino Linotype"/>
              </a:rPr>
              <a:t>acesso</a:t>
            </a:r>
            <a:r>
              <a:rPr dirty="0" spc="185" b="0">
                <a:latin typeface="Palatino Linotype"/>
                <a:cs typeface="Palatino Linotype"/>
              </a:rPr>
              <a:t> </a:t>
            </a:r>
            <a:r>
              <a:rPr dirty="0" b="0">
                <a:latin typeface="Palatino Linotype"/>
                <a:cs typeface="Palatino Linotype"/>
              </a:rPr>
              <a:t>à</a:t>
            </a:r>
            <a:r>
              <a:rPr dirty="0" spc="180" b="0">
                <a:latin typeface="Palatino Linotype"/>
                <a:cs typeface="Palatino Linotype"/>
              </a:rPr>
              <a:t> </a:t>
            </a:r>
            <a:r>
              <a:rPr dirty="0" b="0">
                <a:latin typeface="Palatino Linotype"/>
                <a:cs typeface="Palatino Linotype"/>
              </a:rPr>
              <a:t>educação</a:t>
            </a:r>
            <a:r>
              <a:rPr dirty="0" spc="180" b="0">
                <a:latin typeface="Palatino Linotype"/>
                <a:cs typeface="Palatino Linotype"/>
              </a:rPr>
              <a:t> </a:t>
            </a:r>
            <a:r>
              <a:rPr dirty="0" b="0">
                <a:latin typeface="Palatino Linotype"/>
                <a:cs typeface="Palatino Linotype"/>
              </a:rPr>
              <a:t>e</a:t>
            </a:r>
            <a:r>
              <a:rPr dirty="0" spc="180" b="0">
                <a:latin typeface="Palatino Linotype"/>
                <a:cs typeface="Palatino Linotype"/>
              </a:rPr>
              <a:t> </a:t>
            </a:r>
            <a:r>
              <a:rPr dirty="0" b="0">
                <a:latin typeface="Palatino Linotype"/>
                <a:cs typeface="Palatino Linotype"/>
              </a:rPr>
              <a:t>saúde</a:t>
            </a:r>
            <a:r>
              <a:rPr dirty="0" spc="180" b="0">
                <a:latin typeface="Palatino Linotype"/>
                <a:cs typeface="Palatino Linotype"/>
              </a:rPr>
              <a:t> </a:t>
            </a:r>
            <a:r>
              <a:rPr dirty="0" b="0">
                <a:latin typeface="Palatino Linotype"/>
                <a:cs typeface="Palatino Linotype"/>
              </a:rPr>
              <a:t>de</a:t>
            </a:r>
            <a:r>
              <a:rPr dirty="0" spc="180" b="0">
                <a:latin typeface="Palatino Linotype"/>
                <a:cs typeface="Palatino Linotype"/>
              </a:rPr>
              <a:t> </a:t>
            </a:r>
            <a:r>
              <a:rPr dirty="0" b="0">
                <a:latin typeface="Palatino Linotype"/>
                <a:cs typeface="Palatino Linotype"/>
              </a:rPr>
              <a:t>qualidade,</a:t>
            </a:r>
            <a:r>
              <a:rPr dirty="0" spc="175" b="0">
                <a:latin typeface="Palatino Linotype"/>
                <a:cs typeface="Palatino Linotype"/>
              </a:rPr>
              <a:t> </a:t>
            </a:r>
            <a:r>
              <a:rPr dirty="0" b="0">
                <a:latin typeface="Palatino Linotype"/>
                <a:cs typeface="Palatino Linotype"/>
              </a:rPr>
              <a:t>e</a:t>
            </a:r>
            <a:r>
              <a:rPr dirty="0" spc="180" b="0">
                <a:latin typeface="Palatino Linotype"/>
                <a:cs typeface="Palatino Linotype"/>
              </a:rPr>
              <a:t> </a:t>
            </a:r>
            <a:r>
              <a:rPr dirty="0" b="0">
                <a:latin typeface="Palatino Linotype"/>
                <a:cs typeface="Palatino Linotype"/>
              </a:rPr>
              <a:t>políticas</a:t>
            </a:r>
            <a:r>
              <a:rPr dirty="0" spc="180" b="0">
                <a:latin typeface="Palatino Linotype"/>
                <a:cs typeface="Palatino Linotype"/>
              </a:rPr>
              <a:t> </a:t>
            </a:r>
            <a:r>
              <a:rPr dirty="0" spc="-10" b="0">
                <a:latin typeface="Palatino Linotype"/>
                <a:cs typeface="Palatino Linotype"/>
              </a:rPr>
              <a:t>habitacionais, </a:t>
            </a:r>
            <a:r>
              <a:rPr dirty="0" b="0">
                <a:latin typeface="Palatino Linotype"/>
                <a:cs typeface="Palatino Linotype"/>
              </a:rPr>
              <a:t>entre</a:t>
            </a:r>
            <a:r>
              <a:rPr dirty="0" spc="-50" b="0">
                <a:latin typeface="Palatino Linotype"/>
                <a:cs typeface="Palatino Linotype"/>
              </a:rPr>
              <a:t> </a:t>
            </a:r>
            <a:r>
              <a:rPr dirty="0" spc="-10" b="0">
                <a:latin typeface="Palatino Linotype"/>
                <a:cs typeface="Palatino Linotype"/>
              </a:rPr>
              <a:t>outras;</a:t>
            </a:r>
          </a:p>
          <a:p>
            <a:pPr algn="just" marL="297815" marR="5080" indent="-285750">
              <a:lnSpc>
                <a:spcPct val="98900"/>
              </a:lnSpc>
              <a:spcBef>
                <a:spcPts val="70"/>
              </a:spcBef>
              <a:buFont typeface="Arial MT"/>
              <a:buChar char="•"/>
              <a:tabLst>
                <a:tab pos="297815" algn="l"/>
              </a:tabLst>
            </a:pPr>
            <a:r>
              <a:rPr dirty="0">
                <a:solidFill>
                  <a:srgbClr val="275317"/>
                </a:solidFill>
              </a:rPr>
              <a:t>Transição</a:t>
            </a:r>
            <a:r>
              <a:rPr dirty="0" spc="210">
                <a:solidFill>
                  <a:srgbClr val="275317"/>
                </a:solidFill>
              </a:rPr>
              <a:t> </a:t>
            </a:r>
            <a:r>
              <a:rPr dirty="0">
                <a:solidFill>
                  <a:srgbClr val="275317"/>
                </a:solidFill>
              </a:rPr>
              <a:t>Ecológica</a:t>
            </a:r>
            <a:r>
              <a:rPr dirty="0" spc="210">
                <a:solidFill>
                  <a:srgbClr val="275317"/>
                </a:solidFill>
              </a:rPr>
              <a:t> </a:t>
            </a:r>
            <a:r>
              <a:rPr dirty="0">
                <a:solidFill>
                  <a:srgbClr val="275317"/>
                </a:solidFill>
              </a:rPr>
              <a:t>e</a:t>
            </a:r>
            <a:r>
              <a:rPr dirty="0" spc="215">
                <a:solidFill>
                  <a:srgbClr val="275317"/>
                </a:solidFill>
              </a:rPr>
              <a:t> </a:t>
            </a:r>
            <a:r>
              <a:rPr dirty="0">
                <a:solidFill>
                  <a:srgbClr val="275317"/>
                </a:solidFill>
              </a:rPr>
              <a:t>Sustentável</a:t>
            </a:r>
            <a:r>
              <a:rPr dirty="0" b="0">
                <a:latin typeface="Palatino Linotype"/>
                <a:cs typeface="Palatino Linotype"/>
              </a:rPr>
              <a:t>:</a:t>
            </a:r>
            <a:r>
              <a:rPr dirty="0" spc="210" b="0">
                <a:latin typeface="Palatino Linotype"/>
                <a:cs typeface="Palatino Linotype"/>
              </a:rPr>
              <a:t> </a:t>
            </a:r>
            <a:r>
              <a:rPr dirty="0" b="0">
                <a:latin typeface="Palatino Linotype"/>
                <a:cs typeface="Palatino Linotype"/>
              </a:rPr>
              <a:t>para</a:t>
            </a:r>
            <a:r>
              <a:rPr dirty="0" spc="215" b="0">
                <a:latin typeface="Palatino Linotype"/>
                <a:cs typeface="Palatino Linotype"/>
              </a:rPr>
              <a:t> </a:t>
            </a:r>
            <a:r>
              <a:rPr dirty="0" b="0">
                <a:latin typeface="Palatino Linotype"/>
                <a:cs typeface="Palatino Linotype"/>
              </a:rPr>
              <a:t>uma</a:t>
            </a:r>
            <a:r>
              <a:rPr dirty="0" spc="210" b="0">
                <a:latin typeface="Palatino Linotype"/>
                <a:cs typeface="Palatino Linotype"/>
              </a:rPr>
              <a:t> </a:t>
            </a:r>
            <a:r>
              <a:rPr dirty="0" b="0">
                <a:latin typeface="Palatino Linotype"/>
                <a:cs typeface="Palatino Linotype"/>
              </a:rPr>
              <a:t>economia</a:t>
            </a:r>
            <a:r>
              <a:rPr dirty="0" spc="215" b="0">
                <a:latin typeface="Palatino Linotype"/>
                <a:cs typeface="Palatino Linotype"/>
              </a:rPr>
              <a:t> </a:t>
            </a:r>
            <a:r>
              <a:rPr dirty="0" b="0">
                <a:latin typeface="Palatino Linotype"/>
                <a:cs typeface="Palatino Linotype"/>
              </a:rPr>
              <a:t>verde,</a:t>
            </a:r>
            <a:r>
              <a:rPr dirty="0" spc="204" b="0">
                <a:latin typeface="Palatino Linotype"/>
                <a:cs typeface="Palatino Linotype"/>
              </a:rPr>
              <a:t> </a:t>
            </a:r>
            <a:r>
              <a:rPr dirty="0" b="0">
                <a:latin typeface="Palatino Linotype"/>
                <a:cs typeface="Palatino Linotype"/>
              </a:rPr>
              <a:t>com</a:t>
            </a:r>
            <a:r>
              <a:rPr dirty="0" spc="215" b="0">
                <a:latin typeface="Palatino Linotype"/>
                <a:cs typeface="Palatino Linotype"/>
              </a:rPr>
              <a:t> </a:t>
            </a:r>
            <a:r>
              <a:rPr dirty="0" spc="-20" b="0">
                <a:latin typeface="Palatino Linotype"/>
                <a:cs typeface="Palatino Linotype"/>
              </a:rPr>
              <a:t>foco </a:t>
            </a:r>
            <a:r>
              <a:rPr dirty="0" b="0">
                <a:latin typeface="Palatino Linotype"/>
                <a:cs typeface="Palatino Linotype"/>
              </a:rPr>
              <a:t>em</a:t>
            </a:r>
            <a:r>
              <a:rPr dirty="0" spc="380" b="0">
                <a:latin typeface="Palatino Linotype"/>
                <a:cs typeface="Palatino Linotype"/>
              </a:rPr>
              <a:t> </a:t>
            </a:r>
            <a:r>
              <a:rPr dirty="0" b="0">
                <a:latin typeface="Palatino Linotype"/>
                <a:cs typeface="Palatino Linotype"/>
              </a:rPr>
              <a:t>energias</a:t>
            </a:r>
            <a:r>
              <a:rPr dirty="0" spc="385" b="0">
                <a:latin typeface="Palatino Linotype"/>
                <a:cs typeface="Palatino Linotype"/>
              </a:rPr>
              <a:t> </a:t>
            </a:r>
            <a:r>
              <a:rPr dirty="0" b="0">
                <a:latin typeface="Palatino Linotype"/>
                <a:cs typeface="Palatino Linotype"/>
              </a:rPr>
              <a:t>renováveis,</a:t>
            </a:r>
            <a:r>
              <a:rPr dirty="0" spc="385" b="0">
                <a:latin typeface="Palatino Linotype"/>
                <a:cs typeface="Palatino Linotype"/>
              </a:rPr>
              <a:t> </a:t>
            </a:r>
            <a:r>
              <a:rPr dirty="0" b="0">
                <a:latin typeface="Palatino Linotype"/>
                <a:cs typeface="Palatino Linotype"/>
              </a:rPr>
              <a:t>agricultura</a:t>
            </a:r>
            <a:r>
              <a:rPr dirty="0" spc="385" b="0">
                <a:latin typeface="Palatino Linotype"/>
                <a:cs typeface="Palatino Linotype"/>
              </a:rPr>
              <a:t> </a:t>
            </a:r>
            <a:r>
              <a:rPr dirty="0" b="0">
                <a:latin typeface="Palatino Linotype"/>
                <a:cs typeface="Palatino Linotype"/>
              </a:rPr>
              <a:t>sustentável</a:t>
            </a:r>
            <a:r>
              <a:rPr dirty="0" spc="385" b="0">
                <a:latin typeface="Palatino Linotype"/>
                <a:cs typeface="Palatino Linotype"/>
              </a:rPr>
              <a:t> </a:t>
            </a:r>
            <a:r>
              <a:rPr dirty="0" b="0">
                <a:latin typeface="Palatino Linotype"/>
                <a:cs typeface="Palatino Linotype"/>
              </a:rPr>
              <a:t>e</a:t>
            </a:r>
            <a:r>
              <a:rPr dirty="0" spc="385" b="0">
                <a:latin typeface="Palatino Linotype"/>
                <a:cs typeface="Palatino Linotype"/>
              </a:rPr>
              <a:t> </a:t>
            </a:r>
            <a:r>
              <a:rPr dirty="0" b="0">
                <a:latin typeface="Palatino Linotype"/>
                <a:cs typeface="Palatino Linotype"/>
              </a:rPr>
              <a:t>preservação</a:t>
            </a:r>
            <a:r>
              <a:rPr dirty="0" spc="390" b="0">
                <a:latin typeface="Palatino Linotype"/>
                <a:cs typeface="Palatino Linotype"/>
              </a:rPr>
              <a:t> </a:t>
            </a:r>
            <a:r>
              <a:rPr dirty="0" b="0">
                <a:latin typeface="Palatino Linotype"/>
                <a:cs typeface="Palatino Linotype"/>
              </a:rPr>
              <a:t>do</a:t>
            </a:r>
            <a:r>
              <a:rPr dirty="0" spc="390" b="0">
                <a:latin typeface="Palatino Linotype"/>
                <a:cs typeface="Palatino Linotype"/>
              </a:rPr>
              <a:t> </a:t>
            </a:r>
            <a:r>
              <a:rPr dirty="0" spc="-20" b="0">
                <a:latin typeface="Palatino Linotype"/>
                <a:cs typeface="Palatino Linotype"/>
              </a:rPr>
              <a:t>meio </a:t>
            </a:r>
            <a:r>
              <a:rPr dirty="0" b="0">
                <a:latin typeface="Palatino Linotype"/>
                <a:cs typeface="Palatino Linotype"/>
              </a:rPr>
              <a:t>ambiente,</a:t>
            </a:r>
            <a:r>
              <a:rPr dirty="0" spc="415" b="0">
                <a:latin typeface="Palatino Linotype"/>
                <a:cs typeface="Palatino Linotype"/>
              </a:rPr>
              <a:t>  </a:t>
            </a:r>
            <a:r>
              <a:rPr dirty="0" b="0">
                <a:latin typeface="Palatino Linotype"/>
                <a:cs typeface="Palatino Linotype"/>
              </a:rPr>
              <a:t>buscando</a:t>
            </a:r>
            <a:r>
              <a:rPr dirty="0" spc="420" b="0">
                <a:latin typeface="Palatino Linotype"/>
                <a:cs typeface="Palatino Linotype"/>
              </a:rPr>
              <a:t>  </a:t>
            </a:r>
            <a:r>
              <a:rPr dirty="0" b="0">
                <a:latin typeface="Palatino Linotype"/>
                <a:cs typeface="Palatino Linotype"/>
              </a:rPr>
              <a:t>harmonizar</a:t>
            </a:r>
            <a:r>
              <a:rPr dirty="0" spc="420" b="0">
                <a:latin typeface="Palatino Linotype"/>
                <a:cs typeface="Palatino Linotype"/>
              </a:rPr>
              <a:t>  </a:t>
            </a:r>
            <a:r>
              <a:rPr dirty="0" b="0">
                <a:latin typeface="Palatino Linotype"/>
                <a:cs typeface="Palatino Linotype"/>
              </a:rPr>
              <a:t>desenvolvimento</a:t>
            </a:r>
            <a:r>
              <a:rPr dirty="0" spc="420" b="0">
                <a:latin typeface="Palatino Linotype"/>
                <a:cs typeface="Palatino Linotype"/>
              </a:rPr>
              <a:t>  </a:t>
            </a:r>
            <a:r>
              <a:rPr dirty="0" b="0">
                <a:latin typeface="Palatino Linotype"/>
                <a:cs typeface="Palatino Linotype"/>
              </a:rPr>
              <a:t>econômico</a:t>
            </a:r>
            <a:r>
              <a:rPr dirty="0" spc="425" b="0">
                <a:latin typeface="Palatino Linotype"/>
                <a:cs typeface="Palatino Linotype"/>
              </a:rPr>
              <a:t>  </a:t>
            </a:r>
            <a:r>
              <a:rPr dirty="0" spc="-25" b="0">
                <a:latin typeface="Palatino Linotype"/>
                <a:cs typeface="Palatino Linotype"/>
              </a:rPr>
              <a:t>com </a:t>
            </a:r>
            <a:r>
              <a:rPr dirty="0" spc="-10" b="0">
                <a:latin typeface="Palatino Linotype"/>
                <a:cs typeface="Palatino Linotype"/>
              </a:rPr>
              <a:t>sustentabilidade</a:t>
            </a:r>
            <a:r>
              <a:rPr dirty="0" spc="-20" b="0">
                <a:latin typeface="Palatino Linotype"/>
                <a:cs typeface="Palatino Linotype"/>
              </a:rPr>
              <a:t> </a:t>
            </a:r>
            <a:r>
              <a:rPr dirty="0" b="0">
                <a:latin typeface="Palatino Linotype"/>
                <a:cs typeface="Palatino Linotype"/>
              </a:rPr>
              <a:t>ambiental;</a:t>
            </a:r>
            <a:r>
              <a:rPr dirty="0" spc="-15" b="0">
                <a:latin typeface="Palatino Linotype"/>
                <a:cs typeface="Palatino Linotype"/>
              </a:rPr>
              <a:t> </a:t>
            </a:r>
            <a:r>
              <a:rPr dirty="0" spc="-50" b="0">
                <a:latin typeface="Palatino Linotype"/>
                <a:cs typeface="Palatino Linotype"/>
              </a:rPr>
              <a:t>e</a:t>
            </a:r>
          </a:p>
          <a:p>
            <a:pPr algn="just" marL="297815" marR="5080" indent="-285750">
              <a:lnSpc>
                <a:spcPct val="99700"/>
              </a:lnSpc>
              <a:spcBef>
                <a:spcPts val="30"/>
              </a:spcBef>
              <a:buFont typeface="Arial MT"/>
              <a:buChar char="•"/>
              <a:tabLst>
                <a:tab pos="297815" algn="l"/>
              </a:tabLst>
            </a:pPr>
            <a:r>
              <a:rPr dirty="0">
                <a:solidFill>
                  <a:srgbClr val="78206E"/>
                </a:solidFill>
              </a:rPr>
              <a:t>Fortalecimento</a:t>
            </a:r>
            <a:r>
              <a:rPr dirty="0" spc="100">
                <a:solidFill>
                  <a:srgbClr val="78206E"/>
                </a:solidFill>
              </a:rPr>
              <a:t>  </a:t>
            </a:r>
            <a:r>
              <a:rPr dirty="0">
                <a:solidFill>
                  <a:srgbClr val="78206E"/>
                </a:solidFill>
              </a:rPr>
              <a:t>das</a:t>
            </a:r>
            <a:r>
              <a:rPr dirty="0" spc="100">
                <a:solidFill>
                  <a:srgbClr val="78206E"/>
                </a:solidFill>
              </a:rPr>
              <a:t>  </a:t>
            </a:r>
            <a:r>
              <a:rPr dirty="0">
                <a:solidFill>
                  <a:srgbClr val="78206E"/>
                </a:solidFill>
              </a:rPr>
              <a:t>Instituições</a:t>
            </a:r>
            <a:r>
              <a:rPr dirty="0" spc="105">
                <a:solidFill>
                  <a:srgbClr val="78206E"/>
                </a:solidFill>
              </a:rPr>
              <a:t>  </a:t>
            </a:r>
            <a:r>
              <a:rPr dirty="0"/>
              <a:t>e</a:t>
            </a:r>
            <a:r>
              <a:rPr dirty="0" spc="100"/>
              <a:t>  </a:t>
            </a:r>
            <a:r>
              <a:rPr dirty="0" b="0">
                <a:latin typeface="Palatino Linotype"/>
                <a:cs typeface="Palatino Linotype"/>
              </a:rPr>
              <a:t>modernização</a:t>
            </a:r>
            <a:r>
              <a:rPr dirty="0" spc="105" b="0">
                <a:latin typeface="Palatino Linotype"/>
                <a:cs typeface="Palatino Linotype"/>
              </a:rPr>
              <a:t>  </a:t>
            </a:r>
            <a:r>
              <a:rPr dirty="0" b="0">
                <a:latin typeface="Palatino Linotype"/>
                <a:cs typeface="Palatino Linotype"/>
              </a:rPr>
              <a:t>dos</a:t>
            </a:r>
            <a:r>
              <a:rPr dirty="0" spc="100" b="0">
                <a:latin typeface="Palatino Linotype"/>
                <a:cs typeface="Palatino Linotype"/>
              </a:rPr>
              <a:t>  </a:t>
            </a:r>
            <a:r>
              <a:rPr dirty="0" b="0">
                <a:latin typeface="Palatino Linotype"/>
                <a:cs typeface="Palatino Linotype"/>
              </a:rPr>
              <a:t>mecanismos</a:t>
            </a:r>
            <a:r>
              <a:rPr dirty="0" spc="100" b="0">
                <a:latin typeface="Palatino Linotype"/>
                <a:cs typeface="Palatino Linotype"/>
              </a:rPr>
              <a:t>  </a:t>
            </a:r>
            <a:r>
              <a:rPr dirty="0" spc="-25" b="0">
                <a:latin typeface="Palatino Linotype"/>
                <a:cs typeface="Palatino Linotype"/>
              </a:rPr>
              <a:t>de </a:t>
            </a:r>
            <a:r>
              <a:rPr dirty="0" b="0">
                <a:latin typeface="Palatino Linotype"/>
                <a:cs typeface="Palatino Linotype"/>
              </a:rPr>
              <a:t>governança,</a:t>
            </a:r>
            <a:r>
              <a:rPr dirty="0" spc="170" b="0">
                <a:latin typeface="Palatino Linotype"/>
                <a:cs typeface="Palatino Linotype"/>
              </a:rPr>
              <a:t> </a:t>
            </a:r>
            <a:r>
              <a:rPr dirty="0" b="0">
                <a:latin typeface="Palatino Linotype"/>
                <a:cs typeface="Palatino Linotype"/>
              </a:rPr>
              <a:t>incluindo</a:t>
            </a:r>
            <a:r>
              <a:rPr dirty="0" spc="180" b="0">
                <a:latin typeface="Palatino Linotype"/>
                <a:cs typeface="Palatino Linotype"/>
              </a:rPr>
              <a:t> </a:t>
            </a:r>
            <a:r>
              <a:rPr dirty="0" b="0">
                <a:latin typeface="Palatino Linotype"/>
                <a:cs typeface="Palatino Linotype"/>
              </a:rPr>
              <a:t>a</a:t>
            </a:r>
            <a:r>
              <a:rPr dirty="0" spc="175" b="0">
                <a:latin typeface="Palatino Linotype"/>
                <a:cs typeface="Palatino Linotype"/>
              </a:rPr>
              <a:t> </a:t>
            </a:r>
            <a:r>
              <a:rPr dirty="0" b="0">
                <a:latin typeface="Palatino Linotype"/>
                <a:cs typeface="Palatino Linotype"/>
              </a:rPr>
              <a:t>participação</a:t>
            </a:r>
            <a:r>
              <a:rPr dirty="0" spc="180" b="0">
                <a:latin typeface="Palatino Linotype"/>
                <a:cs typeface="Palatino Linotype"/>
              </a:rPr>
              <a:t> </a:t>
            </a:r>
            <a:r>
              <a:rPr dirty="0" b="0">
                <a:latin typeface="Palatino Linotype"/>
                <a:cs typeface="Palatino Linotype"/>
              </a:rPr>
              <a:t>social</a:t>
            </a:r>
            <a:r>
              <a:rPr dirty="0" spc="175" b="0">
                <a:latin typeface="Palatino Linotype"/>
                <a:cs typeface="Palatino Linotype"/>
              </a:rPr>
              <a:t> </a:t>
            </a:r>
            <a:r>
              <a:rPr dirty="0" b="0">
                <a:latin typeface="Palatino Linotype"/>
                <a:cs typeface="Palatino Linotype"/>
              </a:rPr>
              <a:t>e</a:t>
            </a:r>
            <a:r>
              <a:rPr dirty="0" spc="180" b="0">
                <a:latin typeface="Palatino Linotype"/>
                <a:cs typeface="Palatino Linotype"/>
              </a:rPr>
              <a:t> </a:t>
            </a:r>
            <a:r>
              <a:rPr dirty="0" b="0">
                <a:latin typeface="Palatino Linotype"/>
                <a:cs typeface="Palatino Linotype"/>
              </a:rPr>
              <a:t>o</a:t>
            </a:r>
            <a:r>
              <a:rPr dirty="0" spc="180" b="0">
                <a:latin typeface="Palatino Linotype"/>
                <a:cs typeface="Palatino Linotype"/>
              </a:rPr>
              <a:t> </a:t>
            </a:r>
            <a:r>
              <a:rPr dirty="0" b="0">
                <a:latin typeface="Palatino Linotype"/>
                <a:cs typeface="Palatino Linotype"/>
              </a:rPr>
              <a:t>monitoramento</a:t>
            </a:r>
            <a:r>
              <a:rPr dirty="0" spc="180" b="0">
                <a:latin typeface="Palatino Linotype"/>
                <a:cs typeface="Palatino Linotype"/>
              </a:rPr>
              <a:t> </a:t>
            </a:r>
            <a:r>
              <a:rPr dirty="0" b="0">
                <a:latin typeface="Palatino Linotype"/>
                <a:cs typeface="Palatino Linotype"/>
              </a:rPr>
              <a:t>por</a:t>
            </a:r>
            <a:r>
              <a:rPr dirty="0" spc="175" b="0">
                <a:latin typeface="Palatino Linotype"/>
                <a:cs typeface="Palatino Linotype"/>
              </a:rPr>
              <a:t> </a:t>
            </a:r>
            <a:r>
              <a:rPr dirty="0" spc="-20" b="0">
                <a:latin typeface="Palatino Linotype"/>
                <a:cs typeface="Palatino Linotype"/>
              </a:rPr>
              <a:t>meio </a:t>
            </a:r>
            <a:r>
              <a:rPr dirty="0" b="0">
                <a:latin typeface="Palatino Linotype"/>
                <a:cs typeface="Palatino Linotype"/>
              </a:rPr>
              <a:t>de</a:t>
            </a:r>
            <a:r>
              <a:rPr dirty="0" spc="300" b="0">
                <a:latin typeface="Palatino Linotype"/>
                <a:cs typeface="Palatino Linotype"/>
              </a:rPr>
              <a:t> </a:t>
            </a:r>
            <a:r>
              <a:rPr dirty="0" b="0">
                <a:latin typeface="Palatino Linotype"/>
                <a:cs typeface="Palatino Linotype"/>
              </a:rPr>
              <a:t>painéis</a:t>
            </a:r>
            <a:r>
              <a:rPr dirty="0" spc="295" b="0">
                <a:latin typeface="Palatino Linotype"/>
                <a:cs typeface="Palatino Linotype"/>
              </a:rPr>
              <a:t> </a:t>
            </a:r>
            <a:r>
              <a:rPr dirty="0" b="0">
                <a:latin typeface="Palatino Linotype"/>
                <a:cs typeface="Palatino Linotype"/>
              </a:rPr>
              <a:t>de</a:t>
            </a:r>
            <a:r>
              <a:rPr dirty="0" spc="300" b="0">
                <a:latin typeface="Palatino Linotype"/>
                <a:cs typeface="Palatino Linotype"/>
              </a:rPr>
              <a:t> </a:t>
            </a:r>
            <a:r>
              <a:rPr dirty="0" b="0">
                <a:latin typeface="Palatino Linotype"/>
                <a:cs typeface="Palatino Linotype"/>
              </a:rPr>
              <a:t>acompanhamento</a:t>
            </a:r>
            <a:r>
              <a:rPr dirty="0" spc="305" b="0">
                <a:latin typeface="Palatino Linotype"/>
                <a:cs typeface="Palatino Linotype"/>
              </a:rPr>
              <a:t> </a:t>
            </a:r>
            <a:r>
              <a:rPr dirty="0" b="0">
                <a:latin typeface="Palatino Linotype"/>
                <a:cs typeface="Palatino Linotype"/>
              </a:rPr>
              <a:t>das</a:t>
            </a:r>
            <a:r>
              <a:rPr dirty="0" spc="295" b="0">
                <a:latin typeface="Palatino Linotype"/>
                <a:cs typeface="Palatino Linotype"/>
              </a:rPr>
              <a:t> </a:t>
            </a:r>
            <a:r>
              <a:rPr dirty="0" b="0">
                <a:latin typeface="Palatino Linotype"/>
                <a:cs typeface="Palatino Linotype"/>
              </a:rPr>
              <a:t>metas</a:t>
            </a:r>
            <a:r>
              <a:rPr dirty="0" spc="295" b="0">
                <a:latin typeface="Palatino Linotype"/>
                <a:cs typeface="Palatino Linotype"/>
              </a:rPr>
              <a:t> </a:t>
            </a:r>
            <a:r>
              <a:rPr dirty="0" b="0">
                <a:latin typeface="Palatino Linotype"/>
                <a:cs typeface="Palatino Linotype"/>
              </a:rPr>
              <a:t>de</a:t>
            </a:r>
            <a:r>
              <a:rPr dirty="0" spc="305" b="0">
                <a:latin typeface="Palatino Linotype"/>
                <a:cs typeface="Palatino Linotype"/>
              </a:rPr>
              <a:t> </a:t>
            </a:r>
            <a:r>
              <a:rPr dirty="0" b="0">
                <a:latin typeface="Palatino Linotype"/>
                <a:cs typeface="Palatino Linotype"/>
              </a:rPr>
              <a:t>forma</a:t>
            </a:r>
            <a:r>
              <a:rPr dirty="0" spc="295" b="0">
                <a:latin typeface="Palatino Linotype"/>
                <a:cs typeface="Palatino Linotype"/>
              </a:rPr>
              <a:t> </a:t>
            </a:r>
            <a:r>
              <a:rPr dirty="0" b="0">
                <a:latin typeface="Palatino Linotype"/>
                <a:cs typeface="Palatino Linotype"/>
              </a:rPr>
              <a:t>transversal,</a:t>
            </a:r>
            <a:r>
              <a:rPr dirty="0" spc="300" b="0">
                <a:latin typeface="Palatino Linotype"/>
                <a:cs typeface="Palatino Linotype"/>
              </a:rPr>
              <a:t> </a:t>
            </a:r>
            <a:r>
              <a:rPr dirty="0" spc="-10" b="0">
                <a:latin typeface="Palatino Linotype"/>
                <a:cs typeface="Palatino Linotype"/>
              </a:rPr>
              <a:t>dando </a:t>
            </a:r>
            <a:r>
              <a:rPr dirty="0" b="0">
                <a:latin typeface="Palatino Linotype"/>
                <a:cs typeface="Palatino Linotype"/>
              </a:rPr>
              <a:t>visibilidade</a:t>
            </a:r>
            <a:r>
              <a:rPr dirty="0" spc="260" b="0">
                <a:latin typeface="Palatino Linotype"/>
                <a:cs typeface="Palatino Linotype"/>
              </a:rPr>
              <a:t> </a:t>
            </a:r>
            <a:r>
              <a:rPr dirty="0" b="0">
                <a:latin typeface="Palatino Linotype"/>
                <a:cs typeface="Palatino Linotype"/>
              </a:rPr>
              <a:t>às</a:t>
            </a:r>
            <a:r>
              <a:rPr dirty="0" spc="265" b="0">
                <a:latin typeface="Palatino Linotype"/>
                <a:cs typeface="Palatino Linotype"/>
              </a:rPr>
              <a:t> </a:t>
            </a:r>
            <a:r>
              <a:rPr dirty="0" b="0">
                <a:latin typeface="Palatino Linotype"/>
                <a:cs typeface="Palatino Linotype"/>
              </a:rPr>
              <a:t>interseccionalidades</a:t>
            </a:r>
            <a:r>
              <a:rPr dirty="0" spc="265" b="0">
                <a:latin typeface="Palatino Linotype"/>
                <a:cs typeface="Palatino Linotype"/>
              </a:rPr>
              <a:t> </a:t>
            </a:r>
            <a:r>
              <a:rPr dirty="0" b="0">
                <a:latin typeface="Palatino Linotype"/>
                <a:cs typeface="Palatino Linotype"/>
              </a:rPr>
              <a:t>de</a:t>
            </a:r>
            <a:r>
              <a:rPr dirty="0" spc="265" b="0">
                <a:latin typeface="Palatino Linotype"/>
                <a:cs typeface="Palatino Linotype"/>
              </a:rPr>
              <a:t> </a:t>
            </a:r>
            <a:r>
              <a:rPr dirty="0" b="0">
                <a:latin typeface="Palatino Linotype"/>
                <a:cs typeface="Palatino Linotype"/>
              </a:rPr>
              <a:t>gênero,</a:t>
            </a:r>
            <a:r>
              <a:rPr dirty="0" spc="260" b="0">
                <a:latin typeface="Palatino Linotype"/>
                <a:cs typeface="Palatino Linotype"/>
              </a:rPr>
              <a:t> </a:t>
            </a:r>
            <a:r>
              <a:rPr dirty="0" b="0">
                <a:latin typeface="Palatino Linotype"/>
                <a:cs typeface="Palatino Linotype"/>
              </a:rPr>
              <a:t>raça,</a:t>
            </a:r>
            <a:r>
              <a:rPr dirty="0" spc="265" b="0">
                <a:latin typeface="Palatino Linotype"/>
                <a:cs typeface="Palatino Linotype"/>
              </a:rPr>
              <a:t> </a:t>
            </a:r>
            <a:r>
              <a:rPr dirty="0" b="0">
                <a:latin typeface="Palatino Linotype"/>
                <a:cs typeface="Palatino Linotype"/>
              </a:rPr>
              <a:t>etnia</a:t>
            </a:r>
            <a:r>
              <a:rPr dirty="0" spc="270" b="0">
                <a:latin typeface="Palatino Linotype"/>
                <a:cs typeface="Palatino Linotype"/>
              </a:rPr>
              <a:t> </a:t>
            </a:r>
            <a:r>
              <a:rPr dirty="0" b="0">
                <a:latin typeface="Palatino Linotype"/>
                <a:cs typeface="Palatino Linotype"/>
              </a:rPr>
              <a:t>e</a:t>
            </a:r>
            <a:r>
              <a:rPr dirty="0" spc="260" b="0">
                <a:latin typeface="Palatino Linotype"/>
                <a:cs typeface="Palatino Linotype"/>
              </a:rPr>
              <a:t> </a:t>
            </a:r>
            <a:r>
              <a:rPr dirty="0" spc="-10" b="0">
                <a:latin typeface="Palatino Linotype"/>
                <a:cs typeface="Palatino Linotype"/>
              </a:rPr>
              <a:t>perspectivas </a:t>
            </a:r>
            <a:r>
              <a:rPr dirty="0" b="0">
                <a:latin typeface="Palatino Linotype"/>
                <a:cs typeface="Palatino Linotype"/>
              </a:rPr>
              <a:t>ambientais</a:t>
            </a:r>
            <a:r>
              <a:rPr dirty="0" spc="-30" b="0">
                <a:latin typeface="Palatino Linotype"/>
                <a:cs typeface="Palatino Linotype"/>
              </a:rPr>
              <a:t> </a:t>
            </a:r>
            <a:r>
              <a:rPr dirty="0" b="0">
                <a:latin typeface="Palatino Linotype"/>
                <a:cs typeface="Palatino Linotype"/>
              </a:rPr>
              <a:t>e</a:t>
            </a:r>
            <a:r>
              <a:rPr dirty="0" spc="405" b="0">
                <a:latin typeface="Palatino Linotype"/>
                <a:cs typeface="Palatino Linotype"/>
              </a:rPr>
              <a:t> </a:t>
            </a:r>
            <a:r>
              <a:rPr dirty="0" b="0">
                <a:latin typeface="Palatino Linotype"/>
                <a:cs typeface="Palatino Linotype"/>
              </a:rPr>
              <a:t>geracionais</a:t>
            </a:r>
            <a:r>
              <a:rPr dirty="0" spc="-30" b="0">
                <a:latin typeface="Palatino Linotype"/>
                <a:cs typeface="Palatino Linotype"/>
              </a:rPr>
              <a:t> </a:t>
            </a:r>
            <a:r>
              <a:rPr dirty="0" b="0">
                <a:latin typeface="Palatino Linotype"/>
                <a:cs typeface="Palatino Linotype"/>
              </a:rPr>
              <a:t>(</a:t>
            </a:r>
            <a:r>
              <a:rPr dirty="0" spc="-20" b="0">
                <a:latin typeface="Palatino Linotype"/>
                <a:cs typeface="Palatino Linotype"/>
              </a:rPr>
              <a:t> </a:t>
            </a:r>
            <a:r>
              <a:rPr dirty="0" b="0">
                <a:latin typeface="Palatino Linotype"/>
                <a:cs typeface="Palatino Linotype"/>
              </a:rPr>
              <a:t>C&amp;A,</a:t>
            </a:r>
            <a:r>
              <a:rPr dirty="0" spc="-25" b="0">
                <a:latin typeface="Palatino Linotype"/>
                <a:cs typeface="Palatino Linotype"/>
              </a:rPr>
              <a:t> </a:t>
            </a:r>
            <a:r>
              <a:rPr dirty="0" b="0">
                <a:latin typeface="Palatino Linotype"/>
                <a:cs typeface="Palatino Linotype"/>
              </a:rPr>
              <a:t>J</a:t>
            </a:r>
            <a:r>
              <a:rPr dirty="0" spc="-20" b="0">
                <a:latin typeface="Palatino Linotype"/>
                <a:cs typeface="Palatino Linotype"/>
              </a:rPr>
              <a:t> </a:t>
            </a:r>
            <a:r>
              <a:rPr dirty="0" b="0">
                <a:latin typeface="Palatino Linotype"/>
                <a:cs typeface="Palatino Linotype"/>
              </a:rPr>
              <a:t>e</a:t>
            </a:r>
            <a:r>
              <a:rPr dirty="0" spc="-25" b="0">
                <a:latin typeface="Palatino Linotype"/>
                <a:cs typeface="Palatino Linotype"/>
              </a:rPr>
              <a:t> </a:t>
            </a:r>
            <a:r>
              <a:rPr dirty="0" spc="-10" b="0">
                <a:latin typeface="Palatino Linotype"/>
                <a:cs typeface="Palatino Linotype"/>
              </a:rPr>
              <a:t>Idoso)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66532" y="447052"/>
            <a:ext cx="4403430" cy="5473700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555899" y="395271"/>
            <a:ext cx="2008505" cy="452755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800" spc="-830" b="1">
                <a:latin typeface="Verdana"/>
                <a:cs typeface="Verdana"/>
              </a:rPr>
              <a:t>Alguns</a:t>
            </a:r>
            <a:r>
              <a:rPr dirty="0" sz="2800" spc="-434" b="1">
                <a:latin typeface="Verdana"/>
                <a:cs typeface="Verdana"/>
              </a:rPr>
              <a:t> </a:t>
            </a:r>
            <a:r>
              <a:rPr dirty="0" sz="2800" spc="-835" b="1">
                <a:latin typeface="Verdana"/>
                <a:cs typeface="Verdana"/>
              </a:rPr>
              <a:t>Resultados</a:t>
            </a:r>
            <a:endParaRPr sz="2800">
              <a:latin typeface="Verdana"/>
              <a:cs typeface="Verdana"/>
            </a:endParaRPr>
          </a:p>
        </p:txBody>
      </p:sp>
      <p:grpSp>
        <p:nvGrpSpPr>
          <p:cNvPr id="4" name="object 4" descr=""/>
          <p:cNvGrpSpPr/>
          <p:nvPr/>
        </p:nvGrpSpPr>
        <p:grpSpPr>
          <a:xfrm>
            <a:off x="448046" y="1097113"/>
            <a:ext cx="4224655" cy="4352290"/>
            <a:chOff x="448046" y="1097113"/>
            <a:chExt cx="4224655" cy="4352290"/>
          </a:xfrm>
        </p:grpSpPr>
        <p:sp>
          <p:nvSpPr>
            <p:cNvPr id="5" name="object 5" descr=""/>
            <p:cNvSpPr/>
            <p:nvPr/>
          </p:nvSpPr>
          <p:spPr>
            <a:xfrm>
              <a:off x="448046" y="1097113"/>
              <a:ext cx="4224655" cy="4352290"/>
            </a:xfrm>
            <a:custGeom>
              <a:avLst/>
              <a:gdLst/>
              <a:ahLst/>
              <a:cxnLst/>
              <a:rect l="l" t="t" r="r" b="b"/>
              <a:pathLst>
                <a:path w="4224655" h="4352290">
                  <a:moveTo>
                    <a:pt x="4224378" y="0"/>
                  </a:moveTo>
                  <a:lnTo>
                    <a:pt x="0" y="0"/>
                  </a:lnTo>
                  <a:lnTo>
                    <a:pt x="0" y="4351888"/>
                  </a:lnTo>
                  <a:lnTo>
                    <a:pt x="4224378" y="4351888"/>
                  </a:lnTo>
                  <a:lnTo>
                    <a:pt x="4224378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" name="object 6" descr=""/>
            <p:cNvSpPr/>
            <p:nvPr/>
          </p:nvSpPr>
          <p:spPr>
            <a:xfrm>
              <a:off x="880295" y="3936495"/>
              <a:ext cx="246379" cy="460375"/>
            </a:xfrm>
            <a:custGeom>
              <a:avLst/>
              <a:gdLst/>
              <a:ahLst/>
              <a:cxnLst/>
              <a:rect l="l" t="t" r="r" b="b"/>
              <a:pathLst>
                <a:path w="246380" h="460375">
                  <a:moveTo>
                    <a:pt x="246027" y="0"/>
                  </a:moveTo>
                  <a:lnTo>
                    <a:pt x="0" y="0"/>
                  </a:lnTo>
                  <a:lnTo>
                    <a:pt x="0" y="459844"/>
                  </a:lnTo>
                  <a:lnTo>
                    <a:pt x="246027" y="459844"/>
                  </a:lnTo>
                  <a:lnTo>
                    <a:pt x="246027" y="0"/>
                  </a:lnTo>
                  <a:close/>
                </a:path>
              </a:pathLst>
            </a:custGeom>
            <a:solidFill>
              <a:srgbClr val="D1D1D1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7" name="object 7" descr=""/>
            <p:cNvSpPr/>
            <p:nvPr/>
          </p:nvSpPr>
          <p:spPr>
            <a:xfrm>
              <a:off x="1665123" y="3246725"/>
              <a:ext cx="246379" cy="1149985"/>
            </a:xfrm>
            <a:custGeom>
              <a:avLst/>
              <a:gdLst/>
              <a:ahLst/>
              <a:cxnLst/>
              <a:rect l="l" t="t" r="r" b="b"/>
              <a:pathLst>
                <a:path w="246380" h="1149985">
                  <a:moveTo>
                    <a:pt x="246027" y="0"/>
                  </a:moveTo>
                  <a:lnTo>
                    <a:pt x="0" y="0"/>
                  </a:lnTo>
                  <a:lnTo>
                    <a:pt x="0" y="1149614"/>
                  </a:lnTo>
                  <a:lnTo>
                    <a:pt x="246027" y="1149614"/>
                  </a:lnTo>
                  <a:lnTo>
                    <a:pt x="246027" y="0"/>
                  </a:lnTo>
                  <a:close/>
                </a:path>
              </a:pathLst>
            </a:custGeom>
            <a:solidFill>
              <a:srgbClr val="00B05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8" name="object 8" descr=""/>
            <p:cNvSpPr/>
            <p:nvPr/>
          </p:nvSpPr>
          <p:spPr>
            <a:xfrm>
              <a:off x="2449951" y="3542340"/>
              <a:ext cx="246379" cy="854075"/>
            </a:xfrm>
            <a:custGeom>
              <a:avLst/>
              <a:gdLst/>
              <a:ahLst/>
              <a:cxnLst/>
              <a:rect l="l" t="t" r="r" b="b"/>
              <a:pathLst>
                <a:path w="246380" h="854075">
                  <a:moveTo>
                    <a:pt x="246027" y="0"/>
                  </a:moveTo>
                  <a:lnTo>
                    <a:pt x="0" y="0"/>
                  </a:lnTo>
                  <a:lnTo>
                    <a:pt x="0" y="853999"/>
                  </a:lnTo>
                  <a:lnTo>
                    <a:pt x="246027" y="853999"/>
                  </a:lnTo>
                  <a:lnTo>
                    <a:pt x="246027" y="0"/>
                  </a:lnTo>
                  <a:close/>
                </a:path>
              </a:pathLst>
            </a:custGeom>
            <a:solidFill>
              <a:srgbClr val="FFC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9" name="object 9" descr=""/>
            <p:cNvSpPr/>
            <p:nvPr/>
          </p:nvSpPr>
          <p:spPr>
            <a:xfrm>
              <a:off x="3234780" y="3640879"/>
              <a:ext cx="246379" cy="755650"/>
            </a:xfrm>
            <a:custGeom>
              <a:avLst/>
              <a:gdLst/>
              <a:ahLst/>
              <a:cxnLst/>
              <a:rect l="l" t="t" r="r" b="b"/>
              <a:pathLst>
                <a:path w="246379" h="755650">
                  <a:moveTo>
                    <a:pt x="246027" y="0"/>
                  </a:moveTo>
                  <a:lnTo>
                    <a:pt x="0" y="0"/>
                  </a:lnTo>
                  <a:lnTo>
                    <a:pt x="0" y="755460"/>
                  </a:lnTo>
                  <a:lnTo>
                    <a:pt x="246027" y="755460"/>
                  </a:lnTo>
                  <a:lnTo>
                    <a:pt x="246027" y="0"/>
                  </a:lnTo>
                  <a:close/>
                </a:path>
              </a:pathLst>
            </a:custGeom>
            <a:solidFill>
              <a:srgbClr val="FF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0" name="object 10" descr=""/>
            <p:cNvSpPr/>
            <p:nvPr/>
          </p:nvSpPr>
          <p:spPr>
            <a:xfrm>
              <a:off x="4019608" y="2064265"/>
              <a:ext cx="246379" cy="2332355"/>
            </a:xfrm>
            <a:custGeom>
              <a:avLst/>
              <a:gdLst/>
              <a:ahLst/>
              <a:cxnLst/>
              <a:rect l="l" t="t" r="r" b="b"/>
              <a:pathLst>
                <a:path w="246379" h="2332354">
                  <a:moveTo>
                    <a:pt x="246027" y="0"/>
                  </a:moveTo>
                  <a:lnTo>
                    <a:pt x="0" y="0"/>
                  </a:lnTo>
                  <a:lnTo>
                    <a:pt x="0" y="2332074"/>
                  </a:lnTo>
                  <a:lnTo>
                    <a:pt x="246027" y="2332074"/>
                  </a:lnTo>
                  <a:lnTo>
                    <a:pt x="246027" y="0"/>
                  </a:lnTo>
                  <a:close/>
                </a:path>
              </a:pathLst>
            </a:custGeom>
            <a:solidFill>
              <a:srgbClr val="59595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1" name="object 11" descr=""/>
            <p:cNvSpPr/>
            <p:nvPr/>
          </p:nvSpPr>
          <p:spPr>
            <a:xfrm>
              <a:off x="610894" y="4396339"/>
              <a:ext cx="3924300" cy="0"/>
            </a:xfrm>
            <a:custGeom>
              <a:avLst/>
              <a:gdLst/>
              <a:ahLst/>
              <a:cxnLst/>
              <a:rect l="l" t="t" r="r" b="b"/>
              <a:pathLst>
                <a:path w="3924300" h="0">
                  <a:moveTo>
                    <a:pt x="0" y="0"/>
                  </a:moveTo>
                  <a:lnTo>
                    <a:pt x="3924142" y="1"/>
                  </a:lnTo>
                </a:path>
              </a:pathLst>
            </a:custGeom>
            <a:ln w="9529">
              <a:solidFill>
                <a:srgbClr val="D9D9D9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2" name="object 12" descr=""/>
          <p:cNvSpPr txBox="1"/>
          <p:nvPr/>
        </p:nvSpPr>
        <p:spPr>
          <a:xfrm>
            <a:off x="954812" y="3672525"/>
            <a:ext cx="109855" cy="2089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dirty="0" sz="1200" spc="-200" b="1">
                <a:latin typeface="Palatino Linotype"/>
                <a:cs typeface="Palatino Linotype"/>
              </a:rPr>
              <a:t>14</a:t>
            </a:r>
            <a:endParaRPr sz="1200">
              <a:latin typeface="Palatino Linotype"/>
              <a:cs typeface="Palatino Linotype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1739640" y="2983325"/>
            <a:ext cx="109855" cy="2089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dirty="0" sz="1200" spc="-200" b="1">
                <a:latin typeface="Palatino Linotype"/>
                <a:cs typeface="Palatino Linotype"/>
              </a:rPr>
              <a:t>35</a:t>
            </a:r>
            <a:endParaRPr sz="1200">
              <a:latin typeface="Palatino Linotype"/>
              <a:cs typeface="Palatino Linotype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3309297" y="3376718"/>
            <a:ext cx="109855" cy="2089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dirty="0" sz="1200" spc="-200" b="1">
                <a:latin typeface="Palatino Linotype"/>
                <a:cs typeface="Palatino Linotype"/>
              </a:rPr>
              <a:t>23</a:t>
            </a:r>
            <a:endParaRPr sz="1200">
              <a:latin typeface="Palatino Linotype"/>
              <a:cs typeface="Palatino Linotype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4094125" y="1800099"/>
            <a:ext cx="109855" cy="2089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dirty="0" sz="1200" spc="-200" b="1">
                <a:latin typeface="Palatino Linotype"/>
                <a:cs typeface="Palatino Linotype"/>
              </a:rPr>
              <a:t>71</a:t>
            </a:r>
            <a:endParaRPr sz="1200">
              <a:latin typeface="Palatino Linotype"/>
              <a:cs typeface="Palatino Linotype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463663" y="3969856"/>
            <a:ext cx="93980" cy="48895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dirty="0" sz="900" spc="-105">
                <a:latin typeface="Palatino Linotype"/>
                <a:cs typeface="Palatino Linotype"/>
              </a:rPr>
              <a:t>10</a:t>
            </a:r>
            <a:endParaRPr sz="900">
              <a:latin typeface="Palatino Linotype"/>
              <a:cs typeface="Palatino Linotype"/>
            </a:endParaRPr>
          </a:p>
          <a:p>
            <a:pPr>
              <a:lnSpc>
                <a:spcPct val="100000"/>
              </a:lnSpc>
              <a:spcBef>
                <a:spcPts val="275"/>
              </a:spcBef>
            </a:pPr>
            <a:endParaRPr sz="900">
              <a:latin typeface="Palatino Linotype"/>
              <a:cs typeface="Palatino Linotype"/>
            </a:endParaRPr>
          </a:p>
          <a:p>
            <a:pPr marL="36195">
              <a:lnSpc>
                <a:spcPct val="100000"/>
              </a:lnSpc>
            </a:pPr>
            <a:r>
              <a:rPr dirty="0" sz="900" spc="-50">
                <a:latin typeface="Palatino Linotype"/>
                <a:cs typeface="Palatino Linotype"/>
              </a:rPr>
              <a:t>0</a:t>
            </a:r>
            <a:endParaRPr sz="900">
              <a:latin typeface="Palatino Linotype"/>
              <a:cs typeface="Palatino Linotype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463663" y="3640504"/>
            <a:ext cx="93980" cy="1631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dirty="0" sz="900" spc="-105">
                <a:latin typeface="Palatino Linotype"/>
                <a:cs typeface="Palatino Linotype"/>
              </a:rPr>
              <a:t>20</a:t>
            </a:r>
            <a:endParaRPr sz="900">
              <a:latin typeface="Palatino Linotype"/>
              <a:cs typeface="Palatino Linotype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463663" y="3279132"/>
            <a:ext cx="2171065" cy="2089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  <a:tabLst>
                <a:tab pos="2060575" algn="l"/>
              </a:tabLst>
            </a:pPr>
            <a:r>
              <a:rPr dirty="0" baseline="3086" sz="1350" spc="-37">
                <a:latin typeface="Palatino Linotype"/>
                <a:cs typeface="Palatino Linotype"/>
              </a:rPr>
              <a:t>30</a:t>
            </a:r>
            <a:r>
              <a:rPr dirty="0" baseline="3086" sz="1350">
                <a:latin typeface="Palatino Linotype"/>
                <a:cs typeface="Palatino Linotype"/>
              </a:rPr>
              <a:t>	</a:t>
            </a:r>
            <a:r>
              <a:rPr dirty="0" sz="1200" spc="-190" b="1">
                <a:latin typeface="Palatino Linotype"/>
                <a:cs typeface="Palatino Linotype"/>
              </a:rPr>
              <a:t>26</a:t>
            </a:r>
            <a:endParaRPr sz="1200">
              <a:latin typeface="Palatino Linotype"/>
              <a:cs typeface="Palatino Linotype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463663" y="1996796"/>
            <a:ext cx="93980" cy="11480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dirty="0" sz="900" spc="-105">
                <a:latin typeface="Palatino Linotype"/>
                <a:cs typeface="Palatino Linotype"/>
              </a:rPr>
              <a:t>70</a:t>
            </a:r>
            <a:endParaRPr sz="900">
              <a:latin typeface="Palatino Linotype"/>
              <a:cs typeface="Palatino Linotype"/>
            </a:endParaRPr>
          </a:p>
          <a:p>
            <a:pPr>
              <a:lnSpc>
                <a:spcPct val="100000"/>
              </a:lnSpc>
              <a:spcBef>
                <a:spcPts val="295"/>
              </a:spcBef>
            </a:pPr>
            <a:endParaRPr sz="900">
              <a:latin typeface="Palatino Linotype"/>
              <a:cs typeface="Palatino Linotype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r>
              <a:rPr dirty="0" sz="900" spc="-105">
                <a:latin typeface="Palatino Linotype"/>
                <a:cs typeface="Palatino Linotype"/>
              </a:rPr>
              <a:t>60</a:t>
            </a:r>
            <a:endParaRPr sz="900">
              <a:latin typeface="Palatino Linotype"/>
              <a:cs typeface="Palatino Linotype"/>
            </a:endParaRPr>
          </a:p>
          <a:p>
            <a:pPr>
              <a:lnSpc>
                <a:spcPct val="100000"/>
              </a:lnSpc>
              <a:spcBef>
                <a:spcPts val="295"/>
              </a:spcBef>
            </a:pPr>
            <a:endParaRPr sz="900">
              <a:latin typeface="Palatino Linotype"/>
              <a:cs typeface="Palatino Linotype"/>
            </a:endParaRPr>
          </a:p>
          <a:p>
            <a:pPr>
              <a:lnSpc>
                <a:spcPct val="100000"/>
              </a:lnSpc>
            </a:pPr>
            <a:r>
              <a:rPr dirty="0" sz="900" spc="-105">
                <a:latin typeface="Palatino Linotype"/>
                <a:cs typeface="Palatino Linotype"/>
              </a:rPr>
              <a:t>50</a:t>
            </a:r>
            <a:endParaRPr sz="900">
              <a:latin typeface="Palatino Linotype"/>
              <a:cs typeface="Palatino Linotype"/>
            </a:endParaRPr>
          </a:p>
          <a:p>
            <a:pPr>
              <a:lnSpc>
                <a:spcPct val="100000"/>
              </a:lnSpc>
              <a:spcBef>
                <a:spcPts val="275"/>
              </a:spcBef>
            </a:pPr>
            <a:endParaRPr sz="900">
              <a:latin typeface="Palatino Linotype"/>
              <a:cs typeface="Palatino Linotype"/>
            </a:endParaRPr>
          </a:p>
          <a:p>
            <a:pPr>
              <a:lnSpc>
                <a:spcPct val="100000"/>
              </a:lnSpc>
            </a:pPr>
            <a:r>
              <a:rPr dirty="0" sz="900" spc="-105">
                <a:latin typeface="Palatino Linotype"/>
                <a:cs typeface="Palatino Linotype"/>
              </a:rPr>
              <a:t>40</a:t>
            </a:r>
            <a:endParaRPr sz="900">
              <a:latin typeface="Palatino Linotype"/>
              <a:cs typeface="Palatino Linotype"/>
            </a:endParaRPr>
          </a:p>
        </p:txBody>
      </p:sp>
      <p:sp>
        <p:nvSpPr>
          <p:cNvPr id="20" name="object 20" descr=""/>
          <p:cNvSpPr txBox="1"/>
          <p:nvPr/>
        </p:nvSpPr>
        <p:spPr>
          <a:xfrm>
            <a:off x="463663" y="1670493"/>
            <a:ext cx="93980" cy="1631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dirty="0" sz="900" spc="-105">
                <a:latin typeface="Palatino Linotype"/>
                <a:cs typeface="Palatino Linotype"/>
              </a:rPr>
              <a:t>80</a:t>
            </a:r>
            <a:endParaRPr sz="900">
              <a:latin typeface="Palatino Linotype"/>
              <a:cs typeface="Palatino Linotype"/>
            </a:endParaRPr>
          </a:p>
        </p:txBody>
      </p:sp>
      <p:sp>
        <p:nvSpPr>
          <p:cNvPr id="21" name="object 21" descr=""/>
          <p:cNvSpPr txBox="1"/>
          <p:nvPr/>
        </p:nvSpPr>
        <p:spPr>
          <a:xfrm>
            <a:off x="656543" y="4502002"/>
            <a:ext cx="2229485" cy="2089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dirty="0" sz="1200" spc="-260">
                <a:latin typeface="Palatino Linotype"/>
                <a:cs typeface="Palatino Linotype"/>
              </a:rPr>
              <a:t>Meta</a:t>
            </a:r>
            <a:r>
              <a:rPr dirty="0" sz="1200" spc="-110">
                <a:latin typeface="Palatino Linotype"/>
                <a:cs typeface="Palatino Linotype"/>
              </a:rPr>
              <a:t> </a:t>
            </a:r>
            <a:r>
              <a:rPr dirty="0" sz="1200" spc="-240">
                <a:latin typeface="Palatino Linotype"/>
                <a:cs typeface="Palatino Linotype"/>
              </a:rPr>
              <a:t>Alcançada</a:t>
            </a:r>
            <a:r>
              <a:rPr dirty="0" sz="1200" spc="114">
                <a:latin typeface="Palatino Linotype"/>
                <a:cs typeface="Palatino Linotype"/>
              </a:rPr>
              <a:t> </a:t>
            </a:r>
            <a:r>
              <a:rPr dirty="0" sz="1200" spc="-235">
                <a:latin typeface="Palatino Linotype"/>
                <a:cs typeface="Palatino Linotype"/>
              </a:rPr>
              <a:t>Evolução</a:t>
            </a:r>
            <a:r>
              <a:rPr dirty="0" sz="1200" spc="-145">
                <a:latin typeface="Palatino Linotype"/>
                <a:cs typeface="Palatino Linotype"/>
              </a:rPr>
              <a:t> </a:t>
            </a:r>
            <a:r>
              <a:rPr dirty="0" sz="1200" spc="-170">
                <a:latin typeface="Palatino Linotype"/>
                <a:cs typeface="Palatino Linotype"/>
              </a:rPr>
              <a:t>Positiva</a:t>
            </a:r>
            <a:r>
              <a:rPr dirty="0" sz="1200" spc="450">
                <a:latin typeface="Palatino Linotype"/>
                <a:cs typeface="Palatino Linotype"/>
              </a:rPr>
              <a:t> </a:t>
            </a:r>
            <a:r>
              <a:rPr dirty="0" sz="1200" spc="-280">
                <a:latin typeface="Palatino Linotype"/>
                <a:cs typeface="Palatino Linotype"/>
              </a:rPr>
              <a:t>Sem</a:t>
            </a:r>
            <a:r>
              <a:rPr dirty="0" sz="1200" spc="-85">
                <a:latin typeface="Palatino Linotype"/>
                <a:cs typeface="Palatino Linotype"/>
              </a:rPr>
              <a:t> </a:t>
            </a:r>
            <a:r>
              <a:rPr dirty="0" sz="1200" spc="-210">
                <a:latin typeface="Palatino Linotype"/>
                <a:cs typeface="Palatino Linotype"/>
              </a:rPr>
              <a:t>Evolução</a:t>
            </a:r>
            <a:endParaRPr sz="1200">
              <a:latin typeface="Palatino Linotype"/>
              <a:cs typeface="Palatino Linotype"/>
            </a:endParaRPr>
          </a:p>
        </p:txBody>
      </p:sp>
      <p:sp>
        <p:nvSpPr>
          <p:cNvPr id="22" name="object 22" descr=""/>
          <p:cNvSpPr txBox="1"/>
          <p:nvPr/>
        </p:nvSpPr>
        <p:spPr>
          <a:xfrm>
            <a:off x="3158718" y="4477606"/>
            <a:ext cx="413384" cy="44069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540" marR="5080" indent="-3175">
              <a:lnSpc>
                <a:spcPct val="113399"/>
              </a:lnSpc>
              <a:spcBef>
                <a:spcPts val="100"/>
              </a:spcBef>
            </a:pPr>
            <a:r>
              <a:rPr dirty="0" sz="1200" spc="-235">
                <a:latin typeface="Palatino Linotype"/>
                <a:cs typeface="Palatino Linotype"/>
              </a:rPr>
              <a:t>Evolução</a:t>
            </a:r>
            <a:r>
              <a:rPr dirty="0" sz="1200" spc="500">
                <a:latin typeface="Palatino Linotype"/>
                <a:cs typeface="Palatino Linotype"/>
              </a:rPr>
              <a:t> </a:t>
            </a:r>
            <a:r>
              <a:rPr dirty="0" sz="1200" spc="-225">
                <a:latin typeface="Palatino Linotype"/>
                <a:cs typeface="Palatino Linotype"/>
              </a:rPr>
              <a:t>Negativa</a:t>
            </a:r>
            <a:endParaRPr sz="1200">
              <a:latin typeface="Palatino Linotype"/>
              <a:cs typeface="Palatino Linotype"/>
            </a:endParaRPr>
          </a:p>
        </p:txBody>
      </p:sp>
      <p:sp>
        <p:nvSpPr>
          <p:cNvPr id="23" name="object 23" descr=""/>
          <p:cNvSpPr txBox="1"/>
          <p:nvPr/>
        </p:nvSpPr>
        <p:spPr>
          <a:xfrm>
            <a:off x="1348894" y="1162741"/>
            <a:ext cx="2435860" cy="6356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895985" marR="5080" indent="-896619">
              <a:lnSpc>
                <a:spcPct val="111200"/>
              </a:lnSpc>
              <a:spcBef>
                <a:spcPts val="100"/>
              </a:spcBef>
            </a:pPr>
            <a:r>
              <a:rPr dirty="0" sz="1800" spc="-290" b="1">
                <a:latin typeface="Palatino Linotype"/>
                <a:cs typeface="Palatino Linotype"/>
              </a:rPr>
              <a:t>Brasil-</a:t>
            </a:r>
            <a:r>
              <a:rPr dirty="0" sz="1800" spc="-425" b="1">
                <a:latin typeface="Palatino Linotype"/>
                <a:cs typeface="Palatino Linotype"/>
              </a:rPr>
              <a:t>ODS:</a:t>
            </a:r>
            <a:r>
              <a:rPr dirty="0" sz="1800" spc="-145" b="1">
                <a:latin typeface="Palatino Linotype"/>
                <a:cs typeface="Palatino Linotype"/>
              </a:rPr>
              <a:t> </a:t>
            </a:r>
            <a:r>
              <a:rPr dirty="0" sz="1800" spc="-405" b="1">
                <a:latin typeface="Palatino Linotype"/>
                <a:cs typeface="Palatino Linotype"/>
              </a:rPr>
              <a:t>Desempenho</a:t>
            </a:r>
            <a:r>
              <a:rPr dirty="0" sz="1800" spc="-140" b="1">
                <a:latin typeface="Palatino Linotype"/>
                <a:cs typeface="Palatino Linotype"/>
              </a:rPr>
              <a:t> </a:t>
            </a:r>
            <a:r>
              <a:rPr dirty="0" sz="1800" spc="-350" b="1">
                <a:latin typeface="Palatino Linotype"/>
                <a:cs typeface="Palatino Linotype"/>
              </a:rPr>
              <a:t>das</a:t>
            </a:r>
            <a:r>
              <a:rPr dirty="0" sz="1800" spc="-145" b="1">
                <a:latin typeface="Palatino Linotype"/>
                <a:cs typeface="Palatino Linotype"/>
              </a:rPr>
              <a:t> </a:t>
            </a:r>
            <a:r>
              <a:rPr dirty="0" sz="1800" spc="-380" b="1">
                <a:latin typeface="Palatino Linotype"/>
                <a:cs typeface="Palatino Linotype"/>
              </a:rPr>
              <a:t>Metas</a:t>
            </a:r>
            <a:r>
              <a:rPr dirty="0" sz="1800" spc="500" b="1">
                <a:latin typeface="Palatino Linotype"/>
                <a:cs typeface="Palatino Linotype"/>
              </a:rPr>
              <a:t> </a:t>
            </a:r>
            <a:r>
              <a:rPr dirty="0" sz="1800" spc="-315" b="1">
                <a:latin typeface="Palatino Linotype"/>
                <a:cs typeface="Palatino Linotype"/>
              </a:rPr>
              <a:t>2016-</a:t>
            </a:r>
            <a:r>
              <a:rPr dirty="0" sz="1800" spc="-355" b="1">
                <a:latin typeface="Palatino Linotype"/>
                <a:cs typeface="Palatino Linotype"/>
              </a:rPr>
              <a:t>2022</a:t>
            </a:r>
            <a:endParaRPr sz="1800">
              <a:latin typeface="Palatino Linotype"/>
              <a:cs typeface="Palatino Linotype"/>
            </a:endParaRPr>
          </a:p>
        </p:txBody>
      </p:sp>
      <p:sp>
        <p:nvSpPr>
          <p:cNvPr id="24" name="object 24" descr=""/>
          <p:cNvSpPr/>
          <p:nvPr/>
        </p:nvSpPr>
        <p:spPr>
          <a:xfrm>
            <a:off x="448046" y="1097114"/>
            <a:ext cx="4224655" cy="4352290"/>
          </a:xfrm>
          <a:custGeom>
            <a:avLst/>
            <a:gdLst/>
            <a:ahLst/>
            <a:cxnLst/>
            <a:rect l="l" t="t" r="r" b="b"/>
            <a:pathLst>
              <a:path w="4224655" h="4352290">
                <a:moveTo>
                  <a:pt x="0" y="0"/>
                </a:moveTo>
                <a:lnTo>
                  <a:pt x="4224377" y="0"/>
                </a:lnTo>
                <a:lnTo>
                  <a:pt x="4224377" y="4351887"/>
                </a:lnTo>
                <a:lnTo>
                  <a:pt x="0" y="4351887"/>
                </a:lnTo>
                <a:lnTo>
                  <a:pt x="0" y="0"/>
                </a:lnTo>
                <a:close/>
              </a:path>
            </a:pathLst>
          </a:custGeom>
          <a:ln w="30977">
            <a:solidFill>
              <a:srgbClr val="E97132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5" name="object 25" descr=""/>
          <p:cNvSpPr txBox="1"/>
          <p:nvPr/>
        </p:nvSpPr>
        <p:spPr>
          <a:xfrm>
            <a:off x="870509" y="5074302"/>
            <a:ext cx="255270" cy="2393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dirty="0" sz="1400" spc="-305" b="1">
                <a:latin typeface="Palatino Linotype"/>
                <a:cs typeface="Palatino Linotype"/>
              </a:rPr>
              <a:t>8,3%</a:t>
            </a:r>
            <a:endParaRPr sz="1400">
              <a:latin typeface="Palatino Linotype"/>
              <a:cs typeface="Palatino Linotype"/>
            </a:endParaRPr>
          </a:p>
        </p:txBody>
      </p:sp>
      <p:sp>
        <p:nvSpPr>
          <p:cNvPr id="26" name="object 26" descr=""/>
          <p:cNvSpPr txBox="1"/>
          <p:nvPr/>
        </p:nvSpPr>
        <p:spPr>
          <a:xfrm>
            <a:off x="1662243" y="5127161"/>
            <a:ext cx="268605" cy="2089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dirty="0" sz="1200" spc="-225" b="1">
                <a:latin typeface="Palatino Linotype"/>
                <a:cs typeface="Palatino Linotype"/>
              </a:rPr>
              <a:t>20,7%</a:t>
            </a:r>
            <a:endParaRPr sz="1200">
              <a:latin typeface="Palatino Linotype"/>
              <a:cs typeface="Palatino Linotype"/>
            </a:endParaRPr>
          </a:p>
        </p:txBody>
      </p:sp>
      <p:sp>
        <p:nvSpPr>
          <p:cNvPr id="27" name="object 27" descr=""/>
          <p:cNvSpPr txBox="1"/>
          <p:nvPr/>
        </p:nvSpPr>
        <p:spPr>
          <a:xfrm>
            <a:off x="2527605" y="5107847"/>
            <a:ext cx="311785" cy="2393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dirty="0" sz="1400" spc="-290" b="1">
                <a:latin typeface="Palatino Linotype"/>
                <a:cs typeface="Palatino Linotype"/>
              </a:rPr>
              <a:t>15,4%</a:t>
            </a:r>
            <a:endParaRPr sz="1400">
              <a:latin typeface="Palatino Linotype"/>
              <a:cs typeface="Palatino Linotype"/>
            </a:endParaRPr>
          </a:p>
        </p:txBody>
      </p:sp>
      <p:grpSp>
        <p:nvGrpSpPr>
          <p:cNvPr id="28" name="object 28" descr=""/>
          <p:cNvGrpSpPr/>
          <p:nvPr/>
        </p:nvGrpSpPr>
        <p:grpSpPr>
          <a:xfrm>
            <a:off x="739867" y="1354702"/>
            <a:ext cx="3612515" cy="2302510"/>
            <a:chOff x="739867" y="1354702"/>
            <a:chExt cx="3612515" cy="2302510"/>
          </a:xfrm>
        </p:grpSpPr>
        <p:pic>
          <p:nvPicPr>
            <p:cNvPr id="29" name="object 29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739867" y="3203733"/>
              <a:ext cx="387671" cy="452901"/>
            </a:xfrm>
            <a:prstGeom prst="rect">
              <a:avLst/>
            </a:prstGeom>
          </p:spPr>
        </p:pic>
        <p:pic>
          <p:nvPicPr>
            <p:cNvPr id="30" name="object 30" descr="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597541" y="2612921"/>
              <a:ext cx="480987" cy="400416"/>
            </a:xfrm>
            <a:prstGeom prst="rect">
              <a:avLst/>
            </a:prstGeom>
          </p:spPr>
        </p:pic>
        <p:pic>
          <p:nvPicPr>
            <p:cNvPr id="31" name="object 31" descr="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2390077" y="2825597"/>
              <a:ext cx="354341" cy="511869"/>
            </a:xfrm>
            <a:prstGeom prst="rect">
              <a:avLst/>
            </a:prstGeom>
          </p:spPr>
        </p:pic>
        <p:pic>
          <p:nvPicPr>
            <p:cNvPr id="32" name="object 32" descr="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3020058" y="2863894"/>
              <a:ext cx="609366" cy="518876"/>
            </a:xfrm>
            <a:prstGeom prst="rect">
              <a:avLst/>
            </a:prstGeom>
          </p:spPr>
        </p:pic>
        <p:pic>
          <p:nvPicPr>
            <p:cNvPr id="33" name="object 33" descr="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3894082" y="1354702"/>
              <a:ext cx="457922" cy="404812"/>
            </a:xfrm>
            <a:prstGeom prst="rect">
              <a:avLst/>
            </a:prstGeom>
          </p:spPr>
        </p:pic>
      </p:grpSp>
      <p:sp>
        <p:nvSpPr>
          <p:cNvPr id="34" name="object 34" descr=""/>
          <p:cNvSpPr txBox="1"/>
          <p:nvPr/>
        </p:nvSpPr>
        <p:spPr>
          <a:xfrm>
            <a:off x="3828511" y="4477606"/>
            <a:ext cx="637540" cy="855980"/>
          </a:xfrm>
          <a:prstGeom prst="rect">
            <a:avLst/>
          </a:prstGeom>
        </p:spPr>
        <p:txBody>
          <a:bodyPr wrap="square" lIns="0" tIns="13970" rIns="0" bIns="0" rtlCol="0" vert="horz">
            <a:spAutoFit/>
          </a:bodyPr>
          <a:lstStyle/>
          <a:p>
            <a:pPr algn="ctr" marR="5080">
              <a:lnSpc>
                <a:spcPct val="112599"/>
              </a:lnSpc>
              <a:spcBef>
                <a:spcPts val="110"/>
              </a:spcBef>
            </a:pPr>
            <a:r>
              <a:rPr dirty="0" sz="1200" spc="-280">
                <a:latin typeface="Palatino Linotype"/>
                <a:cs typeface="Palatino Linotype"/>
              </a:rPr>
              <a:t>Sem</a:t>
            </a:r>
            <a:r>
              <a:rPr dirty="0" sz="1200" spc="130">
                <a:latin typeface="Palatino Linotype"/>
                <a:cs typeface="Palatino Linotype"/>
              </a:rPr>
              <a:t> </a:t>
            </a:r>
            <a:r>
              <a:rPr dirty="0" sz="1200" spc="-250">
                <a:latin typeface="Palatino Linotype"/>
                <a:cs typeface="Palatino Linotype"/>
              </a:rPr>
              <a:t>dados</a:t>
            </a:r>
            <a:r>
              <a:rPr dirty="0" sz="1200" spc="-105">
                <a:latin typeface="Palatino Linotype"/>
                <a:cs typeface="Palatino Linotype"/>
              </a:rPr>
              <a:t> </a:t>
            </a:r>
            <a:r>
              <a:rPr dirty="0" sz="1200" spc="-300">
                <a:latin typeface="Palatino Linotype"/>
                <a:cs typeface="Palatino Linotype"/>
              </a:rPr>
              <a:t>ou</a:t>
            </a:r>
            <a:r>
              <a:rPr dirty="0" sz="1200" spc="500">
                <a:latin typeface="Palatino Linotype"/>
                <a:cs typeface="Palatino Linotype"/>
              </a:rPr>
              <a:t> </a:t>
            </a:r>
            <a:r>
              <a:rPr dirty="0" sz="1200" spc="-195">
                <a:latin typeface="Palatino Linotype"/>
                <a:cs typeface="Palatino Linotype"/>
              </a:rPr>
              <a:t>série</a:t>
            </a:r>
            <a:r>
              <a:rPr dirty="0" sz="1200" spc="-55">
                <a:latin typeface="Palatino Linotype"/>
                <a:cs typeface="Palatino Linotype"/>
              </a:rPr>
              <a:t> </a:t>
            </a:r>
            <a:r>
              <a:rPr dirty="0" sz="1200" spc="-215">
                <a:latin typeface="Palatino Linotype"/>
                <a:cs typeface="Palatino Linotype"/>
              </a:rPr>
              <a:t>curta</a:t>
            </a:r>
            <a:r>
              <a:rPr dirty="0" sz="1200" spc="-65">
                <a:latin typeface="Palatino Linotype"/>
                <a:cs typeface="Palatino Linotype"/>
              </a:rPr>
              <a:t> </a:t>
            </a:r>
            <a:r>
              <a:rPr dirty="0" sz="1200" spc="-75">
                <a:latin typeface="Palatino Linotype"/>
                <a:cs typeface="Palatino Linotype"/>
              </a:rPr>
              <a:t>ou </a:t>
            </a:r>
            <a:r>
              <a:rPr dirty="0" sz="1200" spc="-95">
                <a:latin typeface="Palatino Linotype"/>
                <a:cs typeface="Palatino Linotype"/>
              </a:rPr>
              <a:t>irregular</a:t>
            </a:r>
            <a:endParaRPr sz="1200">
              <a:latin typeface="Palatino Linotype"/>
              <a:cs typeface="Palatino Linotype"/>
            </a:endParaRPr>
          </a:p>
          <a:p>
            <a:pPr algn="ctr" marR="73660">
              <a:lnSpc>
                <a:spcPct val="100000"/>
              </a:lnSpc>
              <a:spcBef>
                <a:spcPts val="340"/>
              </a:spcBef>
            </a:pPr>
            <a:r>
              <a:rPr dirty="0" sz="1100" spc="-290" b="1">
                <a:latin typeface="Palatino Linotype"/>
                <a:cs typeface="Palatino Linotype"/>
              </a:rPr>
              <a:t>42%</a:t>
            </a:r>
            <a:endParaRPr sz="1100">
              <a:latin typeface="Palatino Linotype"/>
              <a:cs typeface="Palatino Linotype"/>
            </a:endParaRPr>
          </a:p>
        </p:txBody>
      </p:sp>
      <p:sp>
        <p:nvSpPr>
          <p:cNvPr id="35" name="object 35" descr=""/>
          <p:cNvSpPr/>
          <p:nvPr/>
        </p:nvSpPr>
        <p:spPr>
          <a:xfrm>
            <a:off x="4920792" y="612843"/>
            <a:ext cx="3714750" cy="5632450"/>
          </a:xfrm>
          <a:custGeom>
            <a:avLst/>
            <a:gdLst/>
            <a:ahLst/>
            <a:cxnLst/>
            <a:rect l="l" t="t" r="r" b="b"/>
            <a:pathLst>
              <a:path w="3714750" h="5632450">
                <a:moveTo>
                  <a:pt x="0" y="0"/>
                </a:moveTo>
                <a:lnTo>
                  <a:pt x="3714160" y="0"/>
                </a:lnTo>
                <a:lnTo>
                  <a:pt x="3714160" y="5632311"/>
                </a:lnTo>
                <a:lnTo>
                  <a:pt x="0" y="5632311"/>
                </a:lnTo>
                <a:lnTo>
                  <a:pt x="0" y="0"/>
                </a:lnTo>
                <a:close/>
              </a:path>
            </a:pathLst>
          </a:custGeom>
          <a:ln w="28575">
            <a:solidFill>
              <a:srgbClr val="E97132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6" name="object 36" descr=""/>
          <p:cNvSpPr txBox="1"/>
          <p:nvPr/>
        </p:nvSpPr>
        <p:spPr>
          <a:xfrm>
            <a:off x="4999532" y="633476"/>
            <a:ext cx="3554729" cy="550608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ts val="2125"/>
              </a:lnSpc>
              <a:spcBef>
                <a:spcPts val="100"/>
              </a:spcBef>
            </a:pPr>
            <a:r>
              <a:rPr dirty="0" sz="1800" b="1">
                <a:solidFill>
                  <a:srgbClr val="4EA72E"/>
                </a:solidFill>
                <a:latin typeface="Palatino Linotype"/>
                <a:cs typeface="Palatino Linotype"/>
              </a:rPr>
              <a:t>No</a:t>
            </a:r>
            <a:r>
              <a:rPr dirty="0" sz="1800" spc="-30" b="1">
                <a:solidFill>
                  <a:srgbClr val="4EA72E"/>
                </a:solidFill>
                <a:latin typeface="Palatino Linotype"/>
                <a:cs typeface="Palatino Linotype"/>
              </a:rPr>
              <a:t> </a:t>
            </a:r>
            <a:r>
              <a:rPr dirty="0" sz="1800" spc="-10" b="1">
                <a:solidFill>
                  <a:srgbClr val="4EA72E"/>
                </a:solidFill>
                <a:latin typeface="Palatino Linotype"/>
                <a:cs typeface="Palatino Linotype"/>
              </a:rPr>
              <a:t>Brasil</a:t>
            </a:r>
            <a:r>
              <a:rPr dirty="0" sz="1800" spc="-10" b="1">
                <a:latin typeface="Palatino Linotype"/>
                <a:cs typeface="Palatino Linotype"/>
              </a:rPr>
              <a:t>:</a:t>
            </a:r>
            <a:endParaRPr sz="1800">
              <a:latin typeface="Palatino Linotype"/>
              <a:cs typeface="Palatino Linotype"/>
            </a:endParaRPr>
          </a:p>
          <a:p>
            <a:pPr marL="12700">
              <a:lnSpc>
                <a:spcPts val="2125"/>
              </a:lnSpc>
            </a:pPr>
            <a:r>
              <a:rPr dirty="0" sz="1800">
                <a:latin typeface="Palatino Linotype"/>
                <a:cs typeface="Palatino Linotype"/>
              </a:rPr>
              <a:t>Metas</a:t>
            </a:r>
            <a:r>
              <a:rPr dirty="0" sz="1800" spc="-55">
                <a:latin typeface="Palatino Linotype"/>
                <a:cs typeface="Palatino Linotype"/>
              </a:rPr>
              <a:t> </a:t>
            </a:r>
            <a:r>
              <a:rPr dirty="0" sz="1800">
                <a:latin typeface="Palatino Linotype"/>
                <a:cs typeface="Palatino Linotype"/>
              </a:rPr>
              <a:t>analisadas:</a:t>
            </a:r>
            <a:r>
              <a:rPr dirty="0" sz="1800" spc="-45">
                <a:latin typeface="Palatino Linotype"/>
                <a:cs typeface="Palatino Linotype"/>
              </a:rPr>
              <a:t> </a:t>
            </a:r>
            <a:r>
              <a:rPr dirty="0" sz="1800" spc="-25">
                <a:latin typeface="Palatino Linotype"/>
                <a:cs typeface="Palatino Linotype"/>
              </a:rPr>
              <a:t>98</a:t>
            </a:r>
            <a:endParaRPr sz="1800">
              <a:latin typeface="Palatino Linotype"/>
              <a:cs typeface="Palatino Linotype"/>
            </a:endParaRPr>
          </a:p>
          <a:p>
            <a:pPr marL="12700" marR="115570">
              <a:lnSpc>
                <a:spcPct val="102200"/>
              </a:lnSpc>
            </a:pPr>
            <a:r>
              <a:rPr dirty="0" sz="1800">
                <a:latin typeface="Palatino Linotype"/>
                <a:cs typeface="Palatino Linotype"/>
              </a:rPr>
              <a:t>36%</a:t>
            </a:r>
            <a:r>
              <a:rPr dirty="0" sz="1800" spc="-55">
                <a:latin typeface="Palatino Linotype"/>
                <a:cs typeface="Palatino Linotype"/>
              </a:rPr>
              <a:t> </a:t>
            </a:r>
            <a:r>
              <a:rPr dirty="0" sz="1800">
                <a:latin typeface="Palatino Linotype"/>
                <a:cs typeface="Palatino Linotype"/>
              </a:rPr>
              <a:t>:</a:t>
            </a:r>
            <a:r>
              <a:rPr dirty="0" sz="1800" spc="-55">
                <a:latin typeface="Palatino Linotype"/>
                <a:cs typeface="Palatino Linotype"/>
              </a:rPr>
              <a:t> </a:t>
            </a:r>
            <a:r>
              <a:rPr dirty="0" sz="1800">
                <a:latin typeface="Palatino Linotype"/>
                <a:cs typeface="Palatino Linotype"/>
              </a:rPr>
              <a:t>Evolução</a:t>
            </a:r>
            <a:r>
              <a:rPr dirty="0" sz="1800" spc="-55">
                <a:latin typeface="Palatino Linotype"/>
                <a:cs typeface="Palatino Linotype"/>
              </a:rPr>
              <a:t> </a:t>
            </a:r>
            <a:r>
              <a:rPr dirty="0" sz="1800" spc="-10">
                <a:latin typeface="Palatino Linotype"/>
                <a:cs typeface="Palatino Linotype"/>
              </a:rPr>
              <a:t>Positiva</a:t>
            </a:r>
            <a:r>
              <a:rPr dirty="0" sz="1800" spc="-55">
                <a:latin typeface="Palatino Linotype"/>
                <a:cs typeface="Palatino Linotype"/>
              </a:rPr>
              <a:t> </a:t>
            </a:r>
            <a:r>
              <a:rPr dirty="0" sz="1800" spc="-10" b="1">
                <a:solidFill>
                  <a:srgbClr val="4EA72E"/>
                </a:solidFill>
                <a:latin typeface="Palatino Linotype"/>
                <a:cs typeface="Palatino Linotype"/>
              </a:rPr>
              <a:t>(caminho certo)</a:t>
            </a:r>
            <a:endParaRPr sz="1800">
              <a:latin typeface="Palatino Linotype"/>
              <a:cs typeface="Palatino Linotype"/>
            </a:endParaRPr>
          </a:p>
          <a:p>
            <a:pPr marL="12700">
              <a:lnSpc>
                <a:spcPts val="2090"/>
              </a:lnSpc>
            </a:pPr>
            <a:r>
              <a:rPr dirty="0" sz="1800">
                <a:latin typeface="Palatino Linotype"/>
                <a:cs typeface="Palatino Linotype"/>
              </a:rPr>
              <a:t>14%</a:t>
            </a:r>
            <a:r>
              <a:rPr dirty="0" sz="1800" spc="-20">
                <a:latin typeface="Palatino Linotype"/>
                <a:cs typeface="Palatino Linotype"/>
              </a:rPr>
              <a:t> </a:t>
            </a:r>
            <a:r>
              <a:rPr dirty="0" sz="1800">
                <a:latin typeface="Palatino Linotype"/>
                <a:cs typeface="Palatino Linotype"/>
              </a:rPr>
              <a:t>:</a:t>
            </a:r>
            <a:r>
              <a:rPr dirty="0" sz="1800" spc="-20">
                <a:latin typeface="Palatino Linotype"/>
                <a:cs typeface="Palatino Linotype"/>
              </a:rPr>
              <a:t> </a:t>
            </a:r>
            <a:r>
              <a:rPr dirty="0" sz="1800">
                <a:latin typeface="Palatino Linotype"/>
                <a:cs typeface="Palatino Linotype"/>
              </a:rPr>
              <a:t>Metas</a:t>
            </a:r>
            <a:r>
              <a:rPr dirty="0" sz="1800" spc="-85">
                <a:latin typeface="Palatino Linotype"/>
                <a:cs typeface="Palatino Linotype"/>
              </a:rPr>
              <a:t> </a:t>
            </a:r>
            <a:r>
              <a:rPr dirty="0" sz="1800" spc="-10">
                <a:latin typeface="Palatino Linotype"/>
                <a:cs typeface="Palatino Linotype"/>
              </a:rPr>
              <a:t>Alcançadas</a:t>
            </a:r>
            <a:endParaRPr sz="1800">
              <a:latin typeface="Palatino Linotype"/>
              <a:cs typeface="Palatino Linotype"/>
            </a:endParaRPr>
          </a:p>
          <a:p>
            <a:pPr marL="12700" marR="5080">
              <a:lnSpc>
                <a:spcPts val="2090"/>
              </a:lnSpc>
              <a:spcBef>
                <a:spcPts val="175"/>
              </a:spcBef>
            </a:pPr>
            <a:r>
              <a:rPr dirty="0" sz="1800">
                <a:solidFill>
                  <a:srgbClr val="FF0000"/>
                </a:solidFill>
                <a:latin typeface="Palatino Linotype"/>
                <a:cs typeface="Palatino Linotype"/>
              </a:rPr>
              <a:t>50%:</a:t>
            </a:r>
            <a:r>
              <a:rPr dirty="0" sz="1800" spc="-35">
                <a:solidFill>
                  <a:srgbClr val="FF0000"/>
                </a:solidFill>
                <a:latin typeface="Palatino Linotype"/>
                <a:cs typeface="Palatino Linotype"/>
              </a:rPr>
              <a:t> </a:t>
            </a:r>
            <a:r>
              <a:rPr dirty="0" sz="1800">
                <a:solidFill>
                  <a:srgbClr val="FF0000"/>
                </a:solidFill>
                <a:latin typeface="Palatino Linotype"/>
                <a:cs typeface="Palatino Linotype"/>
              </a:rPr>
              <a:t>estagnadas</a:t>
            </a:r>
            <a:r>
              <a:rPr dirty="0" sz="1800" spc="-40">
                <a:solidFill>
                  <a:srgbClr val="FF0000"/>
                </a:solidFill>
                <a:latin typeface="Palatino Linotype"/>
                <a:cs typeface="Palatino Linotype"/>
              </a:rPr>
              <a:t> </a:t>
            </a:r>
            <a:r>
              <a:rPr dirty="0" sz="1800">
                <a:solidFill>
                  <a:srgbClr val="FF0000"/>
                </a:solidFill>
                <a:latin typeface="Palatino Linotype"/>
                <a:cs typeface="Palatino Linotype"/>
              </a:rPr>
              <a:t>e</a:t>
            </a:r>
            <a:r>
              <a:rPr dirty="0" sz="1800" spc="-35">
                <a:solidFill>
                  <a:srgbClr val="FF0000"/>
                </a:solidFill>
                <a:latin typeface="Palatino Linotype"/>
                <a:cs typeface="Palatino Linotype"/>
              </a:rPr>
              <a:t> </a:t>
            </a:r>
            <a:r>
              <a:rPr dirty="0" sz="1800" spc="-10">
                <a:solidFill>
                  <a:srgbClr val="FF0000"/>
                </a:solidFill>
                <a:latin typeface="Palatino Linotype"/>
                <a:cs typeface="Palatino Linotype"/>
              </a:rPr>
              <a:t>evolução </a:t>
            </a:r>
            <a:r>
              <a:rPr dirty="0" sz="1800">
                <a:solidFill>
                  <a:srgbClr val="FF0000"/>
                </a:solidFill>
                <a:latin typeface="Palatino Linotype"/>
                <a:cs typeface="Palatino Linotype"/>
              </a:rPr>
              <a:t>negativa</a:t>
            </a:r>
            <a:r>
              <a:rPr dirty="0" sz="1800" spc="-20">
                <a:solidFill>
                  <a:srgbClr val="FF0000"/>
                </a:solidFill>
                <a:latin typeface="Palatino Linotype"/>
                <a:cs typeface="Palatino Linotype"/>
              </a:rPr>
              <a:t> </a:t>
            </a:r>
            <a:r>
              <a:rPr dirty="0" sz="1800">
                <a:latin typeface="Palatino Linotype"/>
                <a:cs typeface="Palatino Linotype"/>
              </a:rPr>
              <a:t>:</a:t>
            </a:r>
            <a:r>
              <a:rPr dirty="0" sz="1800" spc="-15">
                <a:latin typeface="Palatino Linotype"/>
                <a:cs typeface="Palatino Linotype"/>
              </a:rPr>
              <a:t> </a:t>
            </a:r>
            <a:r>
              <a:rPr dirty="0" sz="1800">
                <a:latin typeface="Palatino Linotype"/>
                <a:cs typeface="Palatino Linotype"/>
              </a:rPr>
              <a:t>ODS</a:t>
            </a:r>
            <a:r>
              <a:rPr dirty="0" sz="1800" spc="-15">
                <a:latin typeface="Palatino Linotype"/>
                <a:cs typeface="Palatino Linotype"/>
              </a:rPr>
              <a:t> </a:t>
            </a:r>
            <a:r>
              <a:rPr dirty="0" sz="1800">
                <a:latin typeface="Palatino Linotype"/>
                <a:cs typeface="Palatino Linotype"/>
              </a:rPr>
              <a:t>1;</a:t>
            </a:r>
            <a:r>
              <a:rPr dirty="0" sz="1800" spc="-15">
                <a:latin typeface="Palatino Linotype"/>
                <a:cs typeface="Palatino Linotype"/>
              </a:rPr>
              <a:t> </a:t>
            </a:r>
            <a:r>
              <a:rPr dirty="0" sz="1800">
                <a:latin typeface="Palatino Linotype"/>
                <a:cs typeface="Palatino Linotype"/>
              </a:rPr>
              <a:t>2;</a:t>
            </a:r>
            <a:r>
              <a:rPr dirty="0" sz="1800" spc="-20">
                <a:latin typeface="Palatino Linotype"/>
                <a:cs typeface="Palatino Linotype"/>
              </a:rPr>
              <a:t> </a:t>
            </a:r>
            <a:r>
              <a:rPr dirty="0" sz="1800">
                <a:latin typeface="Palatino Linotype"/>
                <a:cs typeface="Palatino Linotype"/>
              </a:rPr>
              <a:t>3;</a:t>
            </a:r>
            <a:r>
              <a:rPr dirty="0" sz="1800" spc="-15">
                <a:latin typeface="Palatino Linotype"/>
                <a:cs typeface="Palatino Linotype"/>
              </a:rPr>
              <a:t> </a:t>
            </a:r>
            <a:r>
              <a:rPr dirty="0" sz="1800">
                <a:latin typeface="Palatino Linotype"/>
                <a:cs typeface="Palatino Linotype"/>
              </a:rPr>
              <a:t>6</a:t>
            </a:r>
            <a:r>
              <a:rPr dirty="0" sz="1800" spc="-15">
                <a:latin typeface="Palatino Linotype"/>
                <a:cs typeface="Palatino Linotype"/>
              </a:rPr>
              <a:t> </a:t>
            </a:r>
            <a:r>
              <a:rPr dirty="0" sz="1800">
                <a:latin typeface="Palatino Linotype"/>
                <a:cs typeface="Palatino Linotype"/>
              </a:rPr>
              <a:t>ODS</a:t>
            </a:r>
            <a:r>
              <a:rPr dirty="0" sz="1800" spc="-15">
                <a:latin typeface="Palatino Linotype"/>
                <a:cs typeface="Palatino Linotype"/>
              </a:rPr>
              <a:t> </a:t>
            </a:r>
            <a:r>
              <a:rPr dirty="0" sz="1800">
                <a:latin typeface="Palatino Linotype"/>
                <a:cs typeface="Palatino Linotype"/>
              </a:rPr>
              <a:t>10;</a:t>
            </a:r>
            <a:r>
              <a:rPr dirty="0" sz="1800" spc="-15">
                <a:latin typeface="Palatino Linotype"/>
                <a:cs typeface="Palatino Linotype"/>
              </a:rPr>
              <a:t> </a:t>
            </a:r>
            <a:r>
              <a:rPr dirty="0" sz="1800" spc="-25">
                <a:latin typeface="Palatino Linotype"/>
                <a:cs typeface="Palatino Linotype"/>
              </a:rPr>
              <a:t>13</a:t>
            </a:r>
            <a:endParaRPr sz="1800">
              <a:latin typeface="Palatino Linotype"/>
              <a:cs typeface="Palatino Linotype"/>
            </a:endParaRPr>
          </a:p>
          <a:p>
            <a:pPr marL="12700" marR="244475">
              <a:lnSpc>
                <a:spcPts val="2210"/>
              </a:lnSpc>
              <a:spcBef>
                <a:spcPts val="20"/>
              </a:spcBef>
            </a:pPr>
            <a:r>
              <a:rPr dirty="0" sz="1800">
                <a:latin typeface="Palatino Linotype"/>
                <a:cs typeface="Palatino Linotype"/>
              </a:rPr>
              <a:t>Dificuldades</a:t>
            </a:r>
            <a:r>
              <a:rPr dirty="0" sz="1800" spc="-60">
                <a:latin typeface="Palatino Linotype"/>
                <a:cs typeface="Palatino Linotype"/>
              </a:rPr>
              <a:t> </a:t>
            </a:r>
            <a:r>
              <a:rPr dirty="0" sz="1800">
                <a:latin typeface="Palatino Linotype"/>
                <a:cs typeface="Palatino Linotype"/>
              </a:rPr>
              <a:t>de</a:t>
            </a:r>
            <a:r>
              <a:rPr dirty="0" sz="1800" spc="-55">
                <a:latin typeface="Palatino Linotype"/>
                <a:cs typeface="Palatino Linotype"/>
              </a:rPr>
              <a:t> </a:t>
            </a:r>
            <a:r>
              <a:rPr dirty="0" sz="1800" spc="-10">
                <a:latin typeface="Palatino Linotype"/>
                <a:cs typeface="Palatino Linotype"/>
              </a:rPr>
              <a:t>monitoramento: </a:t>
            </a:r>
            <a:r>
              <a:rPr dirty="0" sz="1800">
                <a:latin typeface="Palatino Linotype"/>
                <a:cs typeface="Palatino Linotype"/>
              </a:rPr>
              <a:t>ODS</a:t>
            </a:r>
            <a:r>
              <a:rPr dirty="0" sz="1800" spc="-5">
                <a:latin typeface="Palatino Linotype"/>
                <a:cs typeface="Palatino Linotype"/>
              </a:rPr>
              <a:t> </a:t>
            </a:r>
            <a:r>
              <a:rPr dirty="0" sz="1800">
                <a:latin typeface="Palatino Linotype"/>
                <a:cs typeface="Palatino Linotype"/>
              </a:rPr>
              <a:t>12,</a:t>
            </a:r>
            <a:r>
              <a:rPr dirty="0" sz="1800" spc="-5">
                <a:latin typeface="Palatino Linotype"/>
                <a:cs typeface="Palatino Linotype"/>
              </a:rPr>
              <a:t> </a:t>
            </a:r>
            <a:r>
              <a:rPr dirty="0" sz="1800">
                <a:latin typeface="Palatino Linotype"/>
                <a:cs typeface="Palatino Linotype"/>
              </a:rPr>
              <a:t>13,</a:t>
            </a:r>
            <a:r>
              <a:rPr dirty="0" sz="1800" spc="-5">
                <a:latin typeface="Palatino Linotype"/>
                <a:cs typeface="Palatino Linotype"/>
              </a:rPr>
              <a:t> </a:t>
            </a:r>
            <a:r>
              <a:rPr dirty="0" sz="1800">
                <a:latin typeface="Palatino Linotype"/>
                <a:cs typeface="Palatino Linotype"/>
              </a:rPr>
              <a:t>14,</a:t>
            </a:r>
            <a:r>
              <a:rPr dirty="0" sz="1800" spc="-5">
                <a:latin typeface="Palatino Linotype"/>
                <a:cs typeface="Palatino Linotype"/>
              </a:rPr>
              <a:t> </a:t>
            </a:r>
            <a:r>
              <a:rPr dirty="0" sz="1800" spc="-25">
                <a:latin typeface="Palatino Linotype"/>
                <a:cs typeface="Palatino Linotype"/>
              </a:rPr>
              <a:t>15.</a:t>
            </a:r>
            <a:endParaRPr sz="1800">
              <a:latin typeface="Palatino Linotype"/>
              <a:cs typeface="Palatino Linotype"/>
            </a:endParaRPr>
          </a:p>
          <a:p>
            <a:pPr marL="12700">
              <a:lnSpc>
                <a:spcPts val="2005"/>
              </a:lnSpc>
            </a:pPr>
            <a:r>
              <a:rPr dirty="0" sz="1800" b="1">
                <a:solidFill>
                  <a:srgbClr val="7030A0"/>
                </a:solidFill>
                <a:latin typeface="Palatino Linotype"/>
                <a:cs typeface="Palatino Linotype"/>
              </a:rPr>
              <a:t>No</a:t>
            </a:r>
            <a:r>
              <a:rPr dirty="0" sz="1800" spc="-20" b="1">
                <a:solidFill>
                  <a:srgbClr val="7030A0"/>
                </a:solidFill>
                <a:latin typeface="Palatino Linotype"/>
                <a:cs typeface="Palatino Linotype"/>
              </a:rPr>
              <a:t> </a:t>
            </a:r>
            <a:r>
              <a:rPr dirty="0" sz="1800" spc="-10" b="1">
                <a:solidFill>
                  <a:srgbClr val="7030A0"/>
                </a:solidFill>
                <a:latin typeface="Palatino Linotype"/>
                <a:cs typeface="Palatino Linotype"/>
              </a:rPr>
              <a:t>Mundo</a:t>
            </a:r>
            <a:endParaRPr sz="1800">
              <a:latin typeface="Palatino Linotype"/>
              <a:cs typeface="Palatino Linotype"/>
            </a:endParaRPr>
          </a:p>
          <a:p>
            <a:pPr marL="12700" marR="52705">
              <a:lnSpc>
                <a:spcPct val="99800"/>
              </a:lnSpc>
              <a:spcBef>
                <a:spcPts val="50"/>
              </a:spcBef>
            </a:pPr>
            <a:r>
              <a:rPr dirty="0" sz="1800">
                <a:solidFill>
                  <a:srgbClr val="FF0000"/>
                </a:solidFill>
                <a:latin typeface="Palatino Linotype"/>
                <a:cs typeface="Palatino Linotype"/>
              </a:rPr>
              <a:t>Menos</a:t>
            </a:r>
            <a:r>
              <a:rPr dirty="0" sz="1800" spc="-35">
                <a:solidFill>
                  <a:srgbClr val="FF0000"/>
                </a:solidFill>
                <a:latin typeface="Palatino Linotype"/>
                <a:cs typeface="Palatino Linotype"/>
              </a:rPr>
              <a:t> </a:t>
            </a:r>
            <a:r>
              <a:rPr dirty="0" sz="1800">
                <a:solidFill>
                  <a:srgbClr val="FF0000"/>
                </a:solidFill>
                <a:latin typeface="Palatino Linotype"/>
                <a:cs typeface="Palatino Linotype"/>
              </a:rPr>
              <a:t>de</a:t>
            </a:r>
            <a:r>
              <a:rPr dirty="0" sz="1800" spc="-25">
                <a:solidFill>
                  <a:srgbClr val="FF0000"/>
                </a:solidFill>
                <a:latin typeface="Palatino Linotype"/>
                <a:cs typeface="Palatino Linotype"/>
              </a:rPr>
              <a:t> </a:t>
            </a:r>
            <a:r>
              <a:rPr dirty="0" sz="1800">
                <a:solidFill>
                  <a:srgbClr val="FF0000"/>
                </a:solidFill>
                <a:latin typeface="Palatino Linotype"/>
                <a:cs typeface="Palatino Linotype"/>
              </a:rPr>
              <a:t>20%</a:t>
            </a:r>
            <a:r>
              <a:rPr dirty="0" sz="1800" spc="-25">
                <a:solidFill>
                  <a:srgbClr val="FF0000"/>
                </a:solidFill>
                <a:latin typeface="Palatino Linotype"/>
                <a:cs typeface="Palatino Linotype"/>
              </a:rPr>
              <a:t> </a:t>
            </a:r>
            <a:r>
              <a:rPr dirty="0" sz="1800">
                <a:latin typeface="Palatino Linotype"/>
                <a:cs typeface="Palatino Linotype"/>
              </a:rPr>
              <a:t>das</a:t>
            </a:r>
            <a:r>
              <a:rPr dirty="0" sz="1800" spc="-30">
                <a:latin typeface="Palatino Linotype"/>
                <a:cs typeface="Palatino Linotype"/>
              </a:rPr>
              <a:t> </a:t>
            </a:r>
            <a:r>
              <a:rPr dirty="0" sz="1800">
                <a:latin typeface="Palatino Linotype"/>
                <a:cs typeface="Palatino Linotype"/>
              </a:rPr>
              <a:t>metas</a:t>
            </a:r>
            <a:r>
              <a:rPr dirty="0" sz="1800" spc="-30">
                <a:latin typeface="Palatino Linotype"/>
                <a:cs typeface="Palatino Linotype"/>
              </a:rPr>
              <a:t> </a:t>
            </a:r>
            <a:r>
              <a:rPr dirty="0" sz="1800">
                <a:latin typeface="Palatino Linotype"/>
                <a:cs typeface="Palatino Linotype"/>
              </a:rPr>
              <a:t>estão</a:t>
            </a:r>
            <a:r>
              <a:rPr dirty="0" sz="1800" spc="-30">
                <a:latin typeface="Palatino Linotype"/>
                <a:cs typeface="Palatino Linotype"/>
              </a:rPr>
              <a:t> </a:t>
            </a:r>
            <a:r>
              <a:rPr dirty="0" sz="1800" spc="-25">
                <a:latin typeface="Palatino Linotype"/>
                <a:cs typeface="Palatino Linotype"/>
              </a:rPr>
              <a:t>no </a:t>
            </a:r>
            <a:r>
              <a:rPr dirty="0" sz="1800">
                <a:latin typeface="Palatino Linotype"/>
                <a:cs typeface="Palatino Linotype"/>
              </a:rPr>
              <a:t>caminho</a:t>
            </a:r>
            <a:r>
              <a:rPr dirty="0" sz="1800" spc="-40">
                <a:latin typeface="Palatino Linotype"/>
                <a:cs typeface="Palatino Linotype"/>
              </a:rPr>
              <a:t> </a:t>
            </a:r>
            <a:r>
              <a:rPr dirty="0" sz="1800">
                <a:latin typeface="Palatino Linotype"/>
                <a:cs typeface="Palatino Linotype"/>
              </a:rPr>
              <a:t>certo</a:t>
            </a:r>
            <a:r>
              <a:rPr dirty="0" sz="1800" spc="-35">
                <a:latin typeface="Palatino Linotype"/>
                <a:cs typeface="Palatino Linotype"/>
              </a:rPr>
              <a:t> </a:t>
            </a:r>
            <a:r>
              <a:rPr dirty="0" sz="1800">
                <a:latin typeface="Palatino Linotype"/>
                <a:cs typeface="Palatino Linotype"/>
              </a:rPr>
              <a:t>para</a:t>
            </a:r>
            <a:r>
              <a:rPr dirty="0" sz="1800" spc="-40">
                <a:latin typeface="Palatino Linotype"/>
                <a:cs typeface="Palatino Linotype"/>
              </a:rPr>
              <a:t> </a:t>
            </a:r>
            <a:r>
              <a:rPr dirty="0" sz="1800" spc="-20">
                <a:latin typeface="Palatino Linotype"/>
                <a:cs typeface="Palatino Linotype"/>
              </a:rPr>
              <a:t>serem </a:t>
            </a:r>
            <a:r>
              <a:rPr dirty="0" sz="1800">
                <a:latin typeface="Palatino Linotype"/>
                <a:cs typeface="Palatino Linotype"/>
              </a:rPr>
              <a:t>cumpridas</a:t>
            </a:r>
            <a:r>
              <a:rPr dirty="0" sz="1800" spc="-30">
                <a:latin typeface="Palatino Linotype"/>
                <a:cs typeface="Palatino Linotype"/>
              </a:rPr>
              <a:t> </a:t>
            </a:r>
            <a:r>
              <a:rPr dirty="0" sz="1800">
                <a:latin typeface="Palatino Linotype"/>
                <a:cs typeface="Palatino Linotype"/>
              </a:rPr>
              <a:t>até</a:t>
            </a:r>
            <a:r>
              <a:rPr dirty="0" sz="1800" spc="-20">
                <a:latin typeface="Palatino Linotype"/>
                <a:cs typeface="Palatino Linotype"/>
              </a:rPr>
              <a:t> </a:t>
            </a:r>
            <a:r>
              <a:rPr dirty="0" sz="1800">
                <a:latin typeface="Palatino Linotype"/>
                <a:cs typeface="Palatino Linotype"/>
              </a:rPr>
              <a:t>2030,</a:t>
            </a:r>
            <a:r>
              <a:rPr dirty="0" sz="1800" spc="-25">
                <a:latin typeface="Palatino Linotype"/>
                <a:cs typeface="Palatino Linotype"/>
              </a:rPr>
              <a:t> </a:t>
            </a:r>
            <a:r>
              <a:rPr dirty="0" sz="1800">
                <a:latin typeface="Palatino Linotype"/>
                <a:cs typeface="Palatino Linotype"/>
              </a:rPr>
              <a:t>e</a:t>
            </a:r>
            <a:r>
              <a:rPr dirty="0" sz="1800" spc="-25">
                <a:latin typeface="Palatino Linotype"/>
                <a:cs typeface="Palatino Linotype"/>
              </a:rPr>
              <a:t> </a:t>
            </a:r>
            <a:r>
              <a:rPr dirty="0" sz="1800" spc="-20">
                <a:solidFill>
                  <a:srgbClr val="78206E"/>
                </a:solidFill>
                <a:latin typeface="Palatino Linotype"/>
                <a:cs typeface="Palatino Linotype"/>
              </a:rPr>
              <a:t>quase </a:t>
            </a:r>
            <a:r>
              <a:rPr dirty="0" sz="1800">
                <a:solidFill>
                  <a:srgbClr val="78206E"/>
                </a:solidFill>
                <a:latin typeface="Palatino Linotype"/>
                <a:cs typeface="Palatino Linotype"/>
              </a:rPr>
              <a:t>metade</a:t>
            </a:r>
            <a:r>
              <a:rPr dirty="0" sz="1800" spc="-50">
                <a:solidFill>
                  <a:srgbClr val="78206E"/>
                </a:solidFill>
                <a:latin typeface="Palatino Linotype"/>
                <a:cs typeface="Palatino Linotype"/>
              </a:rPr>
              <a:t> </a:t>
            </a:r>
            <a:r>
              <a:rPr dirty="0" sz="1800">
                <a:latin typeface="Palatino Linotype"/>
                <a:cs typeface="Palatino Linotype"/>
              </a:rPr>
              <a:t>mostra</a:t>
            </a:r>
            <a:r>
              <a:rPr dirty="0" sz="1800" spc="-50">
                <a:latin typeface="Palatino Linotype"/>
                <a:cs typeface="Palatino Linotype"/>
              </a:rPr>
              <a:t> </a:t>
            </a:r>
            <a:r>
              <a:rPr dirty="0" sz="1800">
                <a:latin typeface="Palatino Linotype"/>
                <a:cs typeface="Palatino Linotype"/>
              </a:rPr>
              <a:t>progresso</a:t>
            </a:r>
            <a:r>
              <a:rPr dirty="0" sz="1800" spc="-45">
                <a:latin typeface="Palatino Linotype"/>
                <a:cs typeface="Palatino Linotype"/>
              </a:rPr>
              <a:t> </a:t>
            </a:r>
            <a:r>
              <a:rPr dirty="0" sz="1800" spc="-10">
                <a:latin typeface="Palatino Linotype"/>
                <a:cs typeface="Palatino Linotype"/>
              </a:rPr>
              <a:t>mínimo </a:t>
            </a:r>
            <a:r>
              <a:rPr dirty="0" sz="1800">
                <a:latin typeface="Palatino Linotype"/>
                <a:cs typeface="Palatino Linotype"/>
              </a:rPr>
              <a:t>ou</a:t>
            </a:r>
            <a:r>
              <a:rPr dirty="0" sz="1800" spc="-30">
                <a:latin typeface="Palatino Linotype"/>
                <a:cs typeface="Palatino Linotype"/>
              </a:rPr>
              <a:t> </a:t>
            </a:r>
            <a:r>
              <a:rPr dirty="0" sz="1800">
                <a:latin typeface="Palatino Linotype"/>
                <a:cs typeface="Palatino Linotype"/>
              </a:rPr>
              <a:t>moderado.</a:t>
            </a:r>
            <a:r>
              <a:rPr dirty="0" sz="1800" spc="-35">
                <a:latin typeface="Palatino Linotype"/>
                <a:cs typeface="Palatino Linotype"/>
              </a:rPr>
              <a:t> </a:t>
            </a:r>
            <a:r>
              <a:rPr dirty="0" sz="1800">
                <a:solidFill>
                  <a:srgbClr val="C00000"/>
                </a:solidFill>
                <a:latin typeface="Palatino Linotype"/>
                <a:cs typeface="Palatino Linotype"/>
              </a:rPr>
              <a:t>Um</a:t>
            </a:r>
            <a:r>
              <a:rPr dirty="0" sz="1800" spc="-35">
                <a:solidFill>
                  <a:srgbClr val="C00000"/>
                </a:solidFill>
                <a:latin typeface="Palatino Linotype"/>
                <a:cs typeface="Palatino Linotype"/>
              </a:rPr>
              <a:t> </a:t>
            </a:r>
            <a:r>
              <a:rPr dirty="0" sz="1800">
                <a:solidFill>
                  <a:srgbClr val="C00000"/>
                </a:solidFill>
                <a:latin typeface="Palatino Linotype"/>
                <a:cs typeface="Palatino Linotype"/>
              </a:rPr>
              <a:t>terço</a:t>
            </a:r>
            <a:r>
              <a:rPr dirty="0" sz="1800" spc="-30">
                <a:solidFill>
                  <a:srgbClr val="C00000"/>
                </a:solidFill>
                <a:latin typeface="Palatino Linotype"/>
                <a:cs typeface="Palatino Linotype"/>
              </a:rPr>
              <a:t> </a:t>
            </a:r>
            <a:r>
              <a:rPr dirty="0" sz="1800">
                <a:solidFill>
                  <a:srgbClr val="C00000"/>
                </a:solidFill>
                <a:latin typeface="Palatino Linotype"/>
                <a:cs typeface="Palatino Linotype"/>
              </a:rPr>
              <a:t>das</a:t>
            </a:r>
            <a:r>
              <a:rPr dirty="0" sz="1800" spc="-35">
                <a:solidFill>
                  <a:srgbClr val="C00000"/>
                </a:solidFill>
                <a:latin typeface="Palatino Linotype"/>
                <a:cs typeface="Palatino Linotype"/>
              </a:rPr>
              <a:t> </a:t>
            </a:r>
            <a:r>
              <a:rPr dirty="0" sz="1800" spc="-10">
                <a:solidFill>
                  <a:srgbClr val="C00000"/>
                </a:solidFill>
                <a:latin typeface="Palatino Linotype"/>
                <a:cs typeface="Palatino Linotype"/>
              </a:rPr>
              <a:t>metas </a:t>
            </a:r>
            <a:r>
              <a:rPr dirty="0" sz="1800">
                <a:latin typeface="Palatino Linotype"/>
                <a:cs typeface="Palatino Linotype"/>
              </a:rPr>
              <a:t>está</a:t>
            </a:r>
            <a:r>
              <a:rPr dirty="0" sz="1800" spc="-35">
                <a:latin typeface="Palatino Linotype"/>
                <a:cs typeface="Palatino Linotype"/>
              </a:rPr>
              <a:t> </a:t>
            </a:r>
            <a:r>
              <a:rPr dirty="0" sz="1800">
                <a:latin typeface="Palatino Linotype"/>
                <a:cs typeface="Palatino Linotype"/>
              </a:rPr>
              <a:t>parado</a:t>
            </a:r>
            <a:r>
              <a:rPr dirty="0" sz="1800" spc="-30">
                <a:latin typeface="Palatino Linotype"/>
                <a:cs typeface="Palatino Linotype"/>
              </a:rPr>
              <a:t> </a:t>
            </a:r>
            <a:r>
              <a:rPr dirty="0" sz="1800">
                <a:latin typeface="Palatino Linotype"/>
                <a:cs typeface="Palatino Linotype"/>
              </a:rPr>
              <a:t>ou</a:t>
            </a:r>
            <a:r>
              <a:rPr dirty="0" sz="1800" spc="-30">
                <a:latin typeface="Palatino Linotype"/>
                <a:cs typeface="Palatino Linotype"/>
              </a:rPr>
              <a:t> </a:t>
            </a:r>
            <a:r>
              <a:rPr dirty="0" sz="1800">
                <a:latin typeface="Palatino Linotype"/>
                <a:cs typeface="Palatino Linotype"/>
              </a:rPr>
              <a:t>até</a:t>
            </a:r>
            <a:r>
              <a:rPr dirty="0" sz="1800" spc="-30">
                <a:latin typeface="Palatino Linotype"/>
                <a:cs typeface="Palatino Linotype"/>
              </a:rPr>
              <a:t> </a:t>
            </a:r>
            <a:r>
              <a:rPr dirty="0" sz="1800" spc="-20">
                <a:latin typeface="Palatino Linotype"/>
                <a:cs typeface="Palatino Linotype"/>
              </a:rPr>
              <a:t>mesmo </a:t>
            </a:r>
            <a:r>
              <a:rPr dirty="0" sz="1800">
                <a:latin typeface="Palatino Linotype"/>
                <a:cs typeface="Palatino Linotype"/>
              </a:rPr>
              <a:t>regredindo,</a:t>
            </a:r>
            <a:r>
              <a:rPr dirty="0" sz="1800" spc="-90">
                <a:latin typeface="Palatino Linotype"/>
                <a:cs typeface="Palatino Linotype"/>
              </a:rPr>
              <a:t> </a:t>
            </a:r>
            <a:r>
              <a:rPr dirty="0" sz="1800">
                <a:latin typeface="Palatino Linotype"/>
                <a:cs typeface="Palatino Linotype"/>
              </a:rPr>
              <a:t>especialmente</a:t>
            </a:r>
            <a:r>
              <a:rPr dirty="0" sz="1800" spc="-90">
                <a:latin typeface="Palatino Linotype"/>
                <a:cs typeface="Palatino Linotype"/>
              </a:rPr>
              <a:t> </a:t>
            </a:r>
            <a:r>
              <a:rPr dirty="0" sz="1800" spc="-25">
                <a:latin typeface="Palatino Linotype"/>
                <a:cs typeface="Palatino Linotype"/>
              </a:rPr>
              <a:t>em </a:t>
            </a:r>
            <a:r>
              <a:rPr dirty="0" sz="1800">
                <a:latin typeface="Palatino Linotype"/>
                <a:cs typeface="Palatino Linotype"/>
              </a:rPr>
              <a:t>áreas</a:t>
            </a:r>
            <a:r>
              <a:rPr dirty="0" sz="1800" spc="-35">
                <a:latin typeface="Palatino Linotype"/>
                <a:cs typeface="Palatino Linotype"/>
              </a:rPr>
              <a:t> </a:t>
            </a:r>
            <a:r>
              <a:rPr dirty="0" sz="1800">
                <a:latin typeface="Palatino Linotype"/>
                <a:cs typeface="Palatino Linotype"/>
              </a:rPr>
              <a:t>como</a:t>
            </a:r>
            <a:r>
              <a:rPr dirty="0" sz="1800" spc="-30">
                <a:latin typeface="Palatino Linotype"/>
                <a:cs typeface="Palatino Linotype"/>
              </a:rPr>
              <a:t> </a:t>
            </a:r>
            <a:r>
              <a:rPr dirty="0" sz="1800">
                <a:latin typeface="Palatino Linotype"/>
                <a:cs typeface="Palatino Linotype"/>
              </a:rPr>
              <a:t>combate</a:t>
            </a:r>
            <a:r>
              <a:rPr dirty="0" sz="1800" spc="-30">
                <a:latin typeface="Palatino Linotype"/>
                <a:cs typeface="Palatino Linotype"/>
              </a:rPr>
              <a:t> </a:t>
            </a:r>
            <a:r>
              <a:rPr dirty="0" sz="1800">
                <a:latin typeface="Palatino Linotype"/>
                <a:cs typeface="Palatino Linotype"/>
              </a:rPr>
              <a:t>à</a:t>
            </a:r>
            <a:r>
              <a:rPr dirty="0" sz="1800" spc="-30">
                <a:latin typeface="Palatino Linotype"/>
                <a:cs typeface="Palatino Linotype"/>
              </a:rPr>
              <a:t> </a:t>
            </a:r>
            <a:r>
              <a:rPr dirty="0" sz="1800" spc="-20">
                <a:latin typeface="Palatino Linotype"/>
                <a:cs typeface="Palatino Linotype"/>
              </a:rPr>
              <a:t>fome, </a:t>
            </a:r>
            <a:r>
              <a:rPr dirty="0" sz="1800">
                <a:latin typeface="Palatino Linotype"/>
                <a:cs typeface="Palatino Linotype"/>
              </a:rPr>
              <a:t>mudança</a:t>
            </a:r>
            <a:r>
              <a:rPr dirty="0" sz="1800" spc="-60">
                <a:latin typeface="Palatino Linotype"/>
                <a:cs typeface="Palatino Linotype"/>
              </a:rPr>
              <a:t> </a:t>
            </a:r>
            <a:r>
              <a:rPr dirty="0" sz="1800">
                <a:latin typeface="Palatino Linotype"/>
                <a:cs typeface="Palatino Linotype"/>
              </a:rPr>
              <a:t>climática</a:t>
            </a:r>
            <a:r>
              <a:rPr dirty="0" sz="1800" spc="-60">
                <a:latin typeface="Palatino Linotype"/>
                <a:cs typeface="Palatino Linotype"/>
              </a:rPr>
              <a:t> </a:t>
            </a:r>
            <a:r>
              <a:rPr dirty="0" sz="1800" spc="-50">
                <a:latin typeface="Palatino Linotype"/>
                <a:cs typeface="Palatino Linotype"/>
              </a:rPr>
              <a:t>e </a:t>
            </a:r>
            <a:r>
              <a:rPr dirty="0" sz="1800" spc="-10">
                <a:latin typeface="Palatino Linotype"/>
                <a:cs typeface="Palatino Linotype"/>
              </a:rPr>
              <a:t>desigualdades.</a:t>
            </a:r>
            <a:endParaRPr sz="1800">
              <a:latin typeface="Palatino Linotype"/>
              <a:cs typeface="Palatino Linotype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0" y="6067513"/>
            <a:ext cx="0" cy="790575"/>
          </a:xfrm>
          <a:custGeom>
            <a:avLst/>
            <a:gdLst/>
            <a:ahLst/>
            <a:cxnLst/>
            <a:rect l="l" t="t" r="r" b="b"/>
            <a:pathLst>
              <a:path w="0" h="790575">
                <a:moveTo>
                  <a:pt x="0" y="0"/>
                </a:moveTo>
                <a:lnTo>
                  <a:pt x="1" y="790486"/>
                </a:lnTo>
              </a:path>
            </a:pathLst>
          </a:custGeom>
          <a:ln w="19050">
            <a:solidFill>
              <a:srgbClr val="FFFFFF"/>
            </a:solidFill>
          </a:ln>
        </p:spPr>
        <p:txBody>
          <a:bodyPr wrap="square" lIns="0" tIns="0" rIns="0" bIns="0" rtlCol="0"/>
          <a:lstStyle/>
          <a:p/>
        </p:txBody>
      </p:sp>
      <p:graphicFrame>
        <p:nvGraphicFramePr>
          <p:cNvPr id="3" name="object 3" descr=""/>
          <p:cNvGraphicFramePr>
            <a:graphicFrameLocks noGrp="1"/>
          </p:cNvGraphicFramePr>
          <p:nvPr/>
        </p:nvGraphicFramePr>
        <p:xfrm>
          <a:off x="1399696" y="262567"/>
          <a:ext cx="6743700" cy="611314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83590"/>
                <a:gridCol w="3174365"/>
                <a:gridCol w="2689225"/>
              </a:tblGrid>
              <a:tr h="186055">
                <a:tc gridSpan="3">
                  <a:txBody>
                    <a:bodyPr/>
                    <a:lstStyle/>
                    <a:p>
                      <a:pPr marL="739140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dirty="0" sz="1100" spc="50" b="1">
                          <a:latin typeface="Calibri"/>
                          <a:cs typeface="Calibri"/>
                        </a:rPr>
                        <a:t>Brasil</a:t>
                      </a:r>
                      <a:r>
                        <a:rPr dirty="0" sz="1100" spc="90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b="1">
                          <a:latin typeface="Calibri"/>
                          <a:cs typeface="Calibri"/>
                        </a:rPr>
                        <a:t>-</a:t>
                      </a:r>
                      <a:r>
                        <a:rPr dirty="0" sz="1100" spc="95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85" b="1">
                          <a:latin typeface="Calibri"/>
                          <a:cs typeface="Calibri"/>
                        </a:rPr>
                        <a:t>Agenda</a:t>
                      </a:r>
                      <a:r>
                        <a:rPr dirty="0" sz="1100" spc="95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b="1">
                          <a:latin typeface="Calibri"/>
                          <a:cs typeface="Calibri"/>
                        </a:rPr>
                        <a:t>2030,</a:t>
                      </a:r>
                      <a:r>
                        <a:rPr dirty="0" sz="1100" spc="420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75" b="1">
                          <a:latin typeface="Calibri"/>
                          <a:cs typeface="Calibri"/>
                        </a:rPr>
                        <a:t>Metas</a:t>
                      </a:r>
                      <a:r>
                        <a:rPr dirty="0" sz="1100" spc="55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65" b="1">
                          <a:latin typeface="Calibri"/>
                          <a:cs typeface="Calibri"/>
                        </a:rPr>
                        <a:t>Alcançadas,</a:t>
                      </a:r>
                      <a:r>
                        <a:rPr dirty="0" sz="1100" spc="80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75" b="1">
                          <a:latin typeface="Calibri"/>
                          <a:cs typeface="Calibri"/>
                        </a:rPr>
                        <a:t>segundo</a:t>
                      </a:r>
                      <a:r>
                        <a:rPr dirty="0" sz="1100" spc="120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75" b="1">
                          <a:latin typeface="Calibri"/>
                          <a:cs typeface="Calibri"/>
                        </a:rPr>
                        <a:t>ODS</a:t>
                      </a:r>
                      <a:r>
                        <a:rPr dirty="0" sz="1100" spc="125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65" b="1">
                          <a:latin typeface="Calibri"/>
                          <a:cs typeface="Calibri"/>
                        </a:rPr>
                        <a:t>e</a:t>
                      </a:r>
                      <a:r>
                        <a:rPr dirty="0" sz="1100" spc="85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70" b="1">
                          <a:latin typeface="Calibri"/>
                          <a:cs typeface="Calibri"/>
                        </a:rPr>
                        <a:t>Indicadores</a:t>
                      </a:r>
                      <a:r>
                        <a:rPr dirty="0" sz="1100" spc="55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70" b="1">
                          <a:latin typeface="Calibri"/>
                          <a:cs typeface="Calibri"/>
                        </a:rPr>
                        <a:t>até</a:t>
                      </a:r>
                      <a:r>
                        <a:rPr dirty="0" sz="1100" spc="85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30" b="1">
                          <a:latin typeface="Calibri"/>
                          <a:cs typeface="Calibri"/>
                        </a:rPr>
                        <a:t>2023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3175">
                    <a:lnL w="12700">
                      <a:solidFill>
                        <a:srgbClr val="D4D4D4"/>
                      </a:solidFill>
                      <a:prstDash val="solid"/>
                    </a:lnL>
                    <a:lnR w="12700">
                      <a:solidFill>
                        <a:srgbClr val="D4D4D4"/>
                      </a:solidFill>
                      <a:prstDash val="solid"/>
                    </a:lnR>
                    <a:lnT w="9525">
                      <a:solidFill>
                        <a:srgbClr val="D4D4D4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7335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950" spc="40" b="1">
                          <a:latin typeface="Calibri"/>
                          <a:cs typeface="Calibri"/>
                        </a:rPr>
                        <a:t>ODS</a:t>
                      </a:r>
                      <a:endParaRPr sz="950">
                        <a:latin typeface="Calibri"/>
                        <a:cs typeface="Calibri"/>
                      </a:endParaRPr>
                    </a:p>
                  </a:txBody>
                  <a:tcPr marL="0" marR="0" marB="0" marT="952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D4D4D4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5715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950" spc="65" b="1">
                          <a:latin typeface="Calibri"/>
                          <a:cs typeface="Calibri"/>
                        </a:rPr>
                        <a:t>Metas</a:t>
                      </a:r>
                      <a:r>
                        <a:rPr dirty="0" sz="950" spc="50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950" spc="45" b="1">
                          <a:latin typeface="Calibri"/>
                          <a:cs typeface="Calibri"/>
                        </a:rPr>
                        <a:t>Alcançadas</a:t>
                      </a:r>
                      <a:endParaRPr sz="950">
                        <a:latin typeface="Calibri"/>
                        <a:cs typeface="Calibri"/>
                      </a:endParaRPr>
                    </a:p>
                  </a:txBody>
                  <a:tcPr marL="0" marR="0" marB="0" marT="9525">
                    <a:lnL w="12700">
                      <a:solidFill>
                        <a:srgbClr val="D4D4D4"/>
                      </a:solidFill>
                      <a:prstDash val="solid"/>
                    </a:lnL>
                    <a:lnR w="12700">
                      <a:solidFill>
                        <a:srgbClr val="D4D4D4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950" spc="55" b="1">
                          <a:latin typeface="Calibri"/>
                          <a:cs typeface="Calibri"/>
                        </a:rPr>
                        <a:t>Indicadores</a:t>
                      </a:r>
                      <a:endParaRPr sz="950">
                        <a:latin typeface="Calibri"/>
                        <a:cs typeface="Calibri"/>
                      </a:endParaRPr>
                    </a:p>
                  </a:txBody>
                  <a:tcPr marL="0" marR="0" marB="0" marT="9525">
                    <a:lnL w="12700">
                      <a:solidFill>
                        <a:srgbClr val="D4D4D4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8890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ctr" marL="635">
                        <a:lnSpc>
                          <a:spcPct val="100000"/>
                        </a:lnSpc>
                      </a:pPr>
                      <a:r>
                        <a:rPr dirty="0" sz="800" spc="80" b="1">
                          <a:latin typeface="Calibri"/>
                          <a:cs typeface="Calibri"/>
                        </a:rPr>
                        <a:t>ODS </a:t>
                      </a:r>
                      <a:r>
                        <a:rPr dirty="0" sz="800" spc="15" b="1">
                          <a:latin typeface="Calibri"/>
                          <a:cs typeface="Calibri"/>
                        </a:rPr>
                        <a:t>2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D4D4D4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D4D4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4130" marR="107950">
                        <a:lnSpc>
                          <a:spcPct val="113900"/>
                        </a:lnSpc>
                        <a:spcBef>
                          <a:spcPts val="160"/>
                        </a:spcBef>
                      </a:pPr>
                      <a:r>
                        <a:rPr dirty="0" sz="800" spc="50">
                          <a:latin typeface="Arial MT"/>
                          <a:cs typeface="Arial MT"/>
                        </a:rPr>
                        <a:t>2.b</a:t>
                      </a:r>
                      <a:r>
                        <a:rPr dirty="0" sz="80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60">
                          <a:latin typeface="Arial MT"/>
                          <a:cs typeface="Arial MT"/>
                        </a:rPr>
                        <a:t>–</a:t>
                      </a:r>
                      <a:r>
                        <a:rPr dirty="0" sz="80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65">
                          <a:latin typeface="Arial MT"/>
                          <a:cs typeface="Arial MT"/>
                        </a:rPr>
                        <a:t>Corrigir</a:t>
                      </a:r>
                      <a:r>
                        <a:rPr dirty="0" sz="8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6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65">
                          <a:latin typeface="Arial MT"/>
                          <a:cs typeface="Arial MT"/>
                        </a:rPr>
                        <a:t>prevenir</a:t>
                      </a:r>
                      <a:r>
                        <a:rPr dirty="0" sz="8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70">
                          <a:latin typeface="Arial MT"/>
                          <a:cs typeface="Arial MT"/>
                        </a:rPr>
                        <a:t>as</a:t>
                      </a:r>
                      <a:r>
                        <a:rPr dirty="0" sz="8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55">
                          <a:latin typeface="Arial MT"/>
                          <a:cs typeface="Arial MT"/>
                        </a:rPr>
                        <a:t>restrições</a:t>
                      </a:r>
                      <a:r>
                        <a:rPr dirty="0" sz="8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75">
                          <a:latin typeface="Arial MT"/>
                          <a:cs typeface="Arial MT"/>
                        </a:rPr>
                        <a:t>ao</a:t>
                      </a:r>
                      <a:r>
                        <a:rPr dirty="0" sz="80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70">
                          <a:latin typeface="Arial MT"/>
                          <a:cs typeface="Arial MT"/>
                        </a:rPr>
                        <a:t>comércio</a:t>
                      </a:r>
                      <a:r>
                        <a:rPr dirty="0" sz="80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e </a:t>
                      </a:r>
                      <a:r>
                        <a:rPr dirty="0" sz="800" spc="60">
                          <a:latin typeface="Arial MT"/>
                          <a:cs typeface="Arial MT"/>
                        </a:rPr>
                        <a:t>distorções</a:t>
                      </a:r>
                      <a:r>
                        <a:rPr dirty="0" sz="80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75">
                          <a:latin typeface="Arial MT"/>
                          <a:cs typeface="Arial MT"/>
                        </a:rPr>
                        <a:t>nos</a:t>
                      </a:r>
                      <a:r>
                        <a:rPr dirty="0" sz="80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75">
                          <a:latin typeface="Arial MT"/>
                          <a:cs typeface="Arial MT"/>
                        </a:rPr>
                        <a:t>mercados</a:t>
                      </a:r>
                      <a:r>
                        <a:rPr dirty="0" sz="80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60">
                          <a:latin typeface="Arial MT"/>
                          <a:cs typeface="Arial MT"/>
                        </a:rPr>
                        <a:t>agrícolas</a:t>
                      </a:r>
                      <a:r>
                        <a:rPr dirty="0" sz="80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70">
                          <a:latin typeface="Arial MT"/>
                          <a:cs typeface="Arial MT"/>
                        </a:rPr>
                        <a:t>mundiais,</a:t>
                      </a:r>
                      <a:r>
                        <a:rPr dirty="0" sz="8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60">
                          <a:latin typeface="Arial MT"/>
                          <a:cs typeface="Arial MT"/>
                        </a:rPr>
                        <a:t>inclusive 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a </a:t>
                      </a:r>
                      <a:r>
                        <a:rPr dirty="0" sz="800" spc="70">
                          <a:latin typeface="Arial MT"/>
                          <a:cs typeface="Arial MT"/>
                        </a:rPr>
                        <a:t>eliminação</a:t>
                      </a:r>
                      <a:r>
                        <a:rPr dirty="0" sz="80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70">
                          <a:latin typeface="Arial MT"/>
                          <a:cs typeface="Arial MT"/>
                        </a:rPr>
                        <a:t>paralela</a:t>
                      </a:r>
                      <a:r>
                        <a:rPr dirty="0" sz="80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75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65">
                          <a:latin typeface="Arial MT"/>
                          <a:cs typeface="Arial MT"/>
                        </a:rPr>
                        <a:t>todas</a:t>
                      </a:r>
                      <a:r>
                        <a:rPr dirty="0" sz="8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70">
                          <a:latin typeface="Arial MT"/>
                          <a:cs typeface="Arial MT"/>
                        </a:rPr>
                        <a:t>as</a:t>
                      </a:r>
                      <a:r>
                        <a:rPr dirty="0" sz="8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60">
                          <a:latin typeface="Arial MT"/>
                          <a:cs typeface="Arial MT"/>
                        </a:rPr>
                        <a:t>formas</a:t>
                      </a:r>
                      <a:r>
                        <a:rPr dirty="0" sz="8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75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65">
                          <a:latin typeface="Arial MT"/>
                          <a:cs typeface="Arial MT"/>
                        </a:rPr>
                        <a:t>subsídios</a:t>
                      </a:r>
                      <a:r>
                        <a:rPr dirty="0" sz="8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à </a:t>
                      </a:r>
                      <a:r>
                        <a:rPr dirty="0" sz="800" spc="65">
                          <a:latin typeface="Arial MT"/>
                          <a:cs typeface="Arial MT"/>
                        </a:rPr>
                        <a:t>exportação</a:t>
                      </a:r>
                      <a:r>
                        <a:rPr dirty="0" sz="80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6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65">
                          <a:latin typeface="Arial MT"/>
                          <a:cs typeface="Arial MT"/>
                        </a:rPr>
                        <a:t>todas</a:t>
                      </a:r>
                      <a:r>
                        <a:rPr dirty="0" sz="8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70">
                          <a:latin typeface="Arial MT"/>
                          <a:cs typeface="Arial MT"/>
                        </a:rPr>
                        <a:t>as</a:t>
                      </a:r>
                      <a:r>
                        <a:rPr dirty="0" sz="8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80">
                          <a:latin typeface="Arial MT"/>
                          <a:cs typeface="Arial MT"/>
                        </a:rPr>
                        <a:t>medidas</a:t>
                      </a:r>
                      <a:r>
                        <a:rPr dirty="0" sz="8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75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65">
                          <a:latin typeface="Arial MT"/>
                          <a:cs typeface="Arial MT"/>
                        </a:rPr>
                        <a:t>exportação</a:t>
                      </a:r>
                      <a:r>
                        <a:rPr dirty="0" sz="80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80">
                          <a:latin typeface="Arial MT"/>
                          <a:cs typeface="Arial MT"/>
                        </a:rPr>
                        <a:t>com</a:t>
                      </a:r>
                      <a:r>
                        <a:rPr dirty="0" sz="8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efeito </a:t>
                      </a:r>
                      <a:r>
                        <a:rPr dirty="0" sz="800" spc="65">
                          <a:latin typeface="Arial MT"/>
                          <a:cs typeface="Arial MT"/>
                        </a:rPr>
                        <a:t>equivalente,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75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70">
                          <a:latin typeface="Arial MT"/>
                          <a:cs typeface="Arial MT"/>
                        </a:rPr>
                        <a:t>acordo</a:t>
                      </a:r>
                      <a:r>
                        <a:rPr dirty="0" sz="80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80">
                          <a:latin typeface="Arial MT"/>
                          <a:cs typeface="Arial MT"/>
                        </a:rPr>
                        <a:t>com</a:t>
                      </a:r>
                      <a:r>
                        <a:rPr dirty="0" sz="8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60">
                          <a:latin typeface="Arial MT"/>
                          <a:cs typeface="Arial MT"/>
                        </a:rPr>
                        <a:t>o</a:t>
                      </a:r>
                      <a:r>
                        <a:rPr dirty="0" sz="80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70">
                          <a:latin typeface="Arial MT"/>
                          <a:cs typeface="Arial MT"/>
                        </a:rPr>
                        <a:t>mandato</a:t>
                      </a:r>
                      <a:r>
                        <a:rPr dirty="0" sz="800" spc="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75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80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85">
                          <a:latin typeface="Arial MT"/>
                          <a:cs typeface="Arial MT"/>
                        </a:rPr>
                        <a:t>Rodada</a:t>
                      </a:r>
                      <a:r>
                        <a:rPr dirty="0" sz="80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50">
                          <a:latin typeface="Arial MT"/>
                          <a:cs typeface="Arial MT"/>
                        </a:rPr>
                        <a:t>de </a:t>
                      </a:r>
                      <a:r>
                        <a:rPr dirty="0" sz="800" spc="70">
                          <a:latin typeface="Arial MT"/>
                          <a:cs typeface="Arial MT"/>
                        </a:rPr>
                        <a:t>Desenvolvimento</a:t>
                      </a:r>
                      <a:r>
                        <a:rPr dirty="0" sz="800" spc="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75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60">
                          <a:latin typeface="Arial MT"/>
                          <a:cs typeface="Arial MT"/>
                        </a:rPr>
                        <a:t>Doha.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>
                    <a:lnL w="12700">
                      <a:solidFill>
                        <a:srgbClr val="D4D4D4"/>
                      </a:solidFill>
                      <a:prstDash val="solid"/>
                    </a:lnL>
                    <a:lnR w="12700">
                      <a:solidFill>
                        <a:srgbClr val="D4D4D4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D4D4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24130">
                        <a:lnSpc>
                          <a:spcPct val="100000"/>
                        </a:lnSpc>
                      </a:pPr>
                      <a:r>
                        <a:rPr dirty="0" sz="800" spc="30">
                          <a:latin typeface="Calibri"/>
                          <a:cs typeface="Calibri"/>
                        </a:rPr>
                        <a:t>2.b.1</a:t>
                      </a:r>
                      <a:r>
                        <a:rPr dirty="0" sz="800" spc="8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6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800" spc="9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45">
                          <a:latin typeface="Calibri"/>
                          <a:cs typeface="Calibri"/>
                        </a:rPr>
                        <a:t>Subsídios</a:t>
                      </a:r>
                      <a:r>
                        <a:rPr dirty="0" sz="800" spc="1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55">
                          <a:latin typeface="Calibri"/>
                          <a:cs typeface="Calibri"/>
                        </a:rPr>
                        <a:t>às</a:t>
                      </a:r>
                      <a:r>
                        <a:rPr dirty="0" sz="800" spc="1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30">
                          <a:latin typeface="Calibri"/>
                          <a:cs typeface="Calibri"/>
                        </a:rPr>
                        <a:t>exportações</a:t>
                      </a:r>
                      <a:r>
                        <a:rPr dirty="0" sz="800" spc="1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40">
                          <a:latin typeface="Calibri"/>
                          <a:cs typeface="Calibri"/>
                        </a:rPr>
                        <a:t>agrícolas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D4D4D4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D4D4D4"/>
                      </a:solidFill>
                      <a:prstDash val="solid"/>
                    </a:lnB>
                  </a:tcPr>
                </a:tc>
              </a:tr>
              <a:tr h="44195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ctr" marL="635">
                        <a:lnSpc>
                          <a:spcPct val="100000"/>
                        </a:lnSpc>
                      </a:pPr>
                      <a:r>
                        <a:rPr dirty="0" sz="800" spc="80" b="1">
                          <a:latin typeface="Calibri"/>
                          <a:cs typeface="Calibri"/>
                        </a:rPr>
                        <a:t>ODS </a:t>
                      </a:r>
                      <a:r>
                        <a:rPr dirty="0" sz="800" spc="15" b="1">
                          <a:latin typeface="Calibri"/>
                          <a:cs typeface="Calibri"/>
                        </a:rPr>
                        <a:t>3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3746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D4D4D4"/>
                      </a:solidFill>
                      <a:prstDash val="solid"/>
                    </a:lnR>
                    <a:lnT w="9525">
                      <a:solidFill>
                        <a:srgbClr val="D4D4D4"/>
                      </a:solidFill>
                      <a:prstDash val="solid"/>
                    </a:lnT>
                    <a:lnB w="9525">
                      <a:solidFill>
                        <a:srgbClr val="D4D4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4130" marR="232410">
                        <a:lnSpc>
                          <a:spcPct val="113900"/>
                        </a:lnSpc>
                        <a:spcBef>
                          <a:spcPts val="105"/>
                        </a:spcBef>
                      </a:pPr>
                      <a:r>
                        <a:rPr dirty="0" sz="800" spc="50">
                          <a:latin typeface="Arial MT"/>
                          <a:cs typeface="Arial MT"/>
                        </a:rPr>
                        <a:t>3.1</a:t>
                      </a:r>
                      <a:r>
                        <a:rPr dirty="0" sz="800" spc="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60">
                          <a:latin typeface="Arial MT"/>
                          <a:cs typeface="Arial MT"/>
                        </a:rPr>
                        <a:t>–</a:t>
                      </a:r>
                      <a:r>
                        <a:rPr dirty="0" sz="800" spc="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Até</a:t>
                      </a:r>
                      <a:r>
                        <a:rPr dirty="0" sz="800" spc="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75">
                          <a:latin typeface="Arial MT"/>
                          <a:cs typeface="Arial MT"/>
                        </a:rPr>
                        <a:t>2030,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65">
                          <a:latin typeface="Arial MT"/>
                          <a:cs typeface="Arial MT"/>
                        </a:rPr>
                        <a:t>reduzir</a:t>
                      </a:r>
                      <a:r>
                        <a:rPr dirty="0" sz="80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60">
                          <a:latin typeface="Arial MT"/>
                          <a:cs typeface="Arial MT"/>
                        </a:rPr>
                        <a:t>a</a:t>
                      </a:r>
                      <a:r>
                        <a:rPr dirty="0" sz="800" spc="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50">
                          <a:latin typeface="Arial MT"/>
                          <a:cs typeface="Arial MT"/>
                        </a:rPr>
                        <a:t>taxa</a:t>
                      </a:r>
                      <a:r>
                        <a:rPr dirty="0" sz="800" spc="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75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65">
                          <a:latin typeface="Arial MT"/>
                          <a:cs typeface="Arial MT"/>
                        </a:rPr>
                        <a:t>mortalidade</a:t>
                      </a:r>
                      <a:r>
                        <a:rPr dirty="0" sz="800" spc="55">
                          <a:latin typeface="Arial MT"/>
                          <a:cs typeface="Arial MT"/>
                        </a:rPr>
                        <a:t> materna </a:t>
                      </a:r>
                      <a:r>
                        <a:rPr dirty="0" sz="800" spc="70">
                          <a:latin typeface="Arial MT"/>
                          <a:cs typeface="Arial MT"/>
                        </a:rPr>
                        <a:t>global</a:t>
                      </a:r>
                      <a:r>
                        <a:rPr dirty="0" sz="80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70">
                          <a:latin typeface="Arial MT"/>
                          <a:cs typeface="Arial MT"/>
                        </a:rPr>
                        <a:t>para</a:t>
                      </a:r>
                      <a:r>
                        <a:rPr dirty="0" sz="80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85">
                          <a:latin typeface="Arial MT"/>
                          <a:cs typeface="Arial MT"/>
                        </a:rPr>
                        <a:t>menos</a:t>
                      </a:r>
                      <a:r>
                        <a:rPr dirty="0" sz="8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75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75">
                          <a:latin typeface="Arial MT"/>
                          <a:cs typeface="Arial MT"/>
                        </a:rPr>
                        <a:t>70</a:t>
                      </a:r>
                      <a:r>
                        <a:rPr dirty="0" sz="80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60">
                          <a:latin typeface="Arial MT"/>
                          <a:cs typeface="Arial MT"/>
                        </a:rPr>
                        <a:t>mortes</a:t>
                      </a:r>
                      <a:r>
                        <a:rPr dirty="0" sz="8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70">
                          <a:latin typeface="Arial MT"/>
                          <a:cs typeface="Arial MT"/>
                        </a:rPr>
                        <a:t>por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70">
                          <a:latin typeface="Arial MT"/>
                          <a:cs typeface="Arial MT"/>
                        </a:rPr>
                        <a:t>100.000</a:t>
                      </a:r>
                      <a:r>
                        <a:rPr dirty="0" sz="80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60">
                          <a:latin typeface="Arial MT"/>
                          <a:cs typeface="Arial MT"/>
                        </a:rPr>
                        <a:t>nascidos </a:t>
                      </a:r>
                      <a:r>
                        <a:rPr dirty="0" sz="800" spc="45">
                          <a:latin typeface="Arial MT"/>
                          <a:cs typeface="Arial MT"/>
                        </a:rPr>
                        <a:t>vivos.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335">
                    <a:lnL w="12700">
                      <a:solidFill>
                        <a:srgbClr val="D4D4D4"/>
                      </a:solidFill>
                      <a:prstDash val="solid"/>
                    </a:lnL>
                    <a:lnR w="12700">
                      <a:solidFill>
                        <a:srgbClr val="D4D4D4"/>
                      </a:solidFill>
                      <a:prstDash val="solid"/>
                    </a:lnR>
                    <a:lnT w="9525">
                      <a:solidFill>
                        <a:srgbClr val="D4D4D4"/>
                      </a:solidFill>
                      <a:prstDash val="solid"/>
                    </a:lnT>
                    <a:lnB w="9525">
                      <a:solidFill>
                        <a:srgbClr val="D4D4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24130">
                        <a:lnSpc>
                          <a:spcPct val="100000"/>
                        </a:lnSpc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3.1.1</a:t>
                      </a:r>
                      <a:r>
                        <a:rPr dirty="0" sz="800" spc="9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60">
                          <a:latin typeface="Arial MT"/>
                          <a:cs typeface="Arial MT"/>
                        </a:rPr>
                        <a:t>–</a:t>
                      </a:r>
                      <a:r>
                        <a:rPr dirty="0" sz="800" spc="9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80">
                          <a:latin typeface="Arial MT"/>
                          <a:cs typeface="Arial MT"/>
                        </a:rPr>
                        <a:t>Razão</a:t>
                      </a:r>
                      <a:r>
                        <a:rPr dirty="0" sz="800" spc="9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75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800" spc="9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65">
                          <a:latin typeface="Arial MT"/>
                          <a:cs typeface="Arial MT"/>
                        </a:rPr>
                        <a:t>mortalidade</a:t>
                      </a:r>
                      <a:r>
                        <a:rPr dirty="0" sz="800" spc="9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55">
                          <a:latin typeface="Arial MT"/>
                          <a:cs typeface="Arial MT"/>
                        </a:rPr>
                        <a:t>materna.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37465">
                    <a:lnL w="12700">
                      <a:solidFill>
                        <a:srgbClr val="D4D4D4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D4D4D4"/>
                      </a:solidFill>
                      <a:prstDash val="solid"/>
                    </a:lnT>
                    <a:lnB w="9525">
                      <a:solidFill>
                        <a:srgbClr val="D4D4D4"/>
                      </a:solidFill>
                      <a:prstDash val="solid"/>
                    </a:lnB>
                  </a:tcPr>
                </a:tc>
              </a:tr>
              <a:tr h="88455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29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ctr" marL="635">
                        <a:lnSpc>
                          <a:spcPct val="100000"/>
                        </a:lnSpc>
                      </a:pPr>
                      <a:r>
                        <a:rPr dirty="0" sz="800" spc="80" b="1">
                          <a:latin typeface="Calibri"/>
                          <a:cs typeface="Calibri"/>
                        </a:rPr>
                        <a:t>ODS </a:t>
                      </a:r>
                      <a:r>
                        <a:rPr dirty="0" sz="800" spc="15" b="1">
                          <a:latin typeface="Calibri"/>
                          <a:cs typeface="Calibri"/>
                        </a:rPr>
                        <a:t>3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D4D4D4"/>
                      </a:solidFill>
                      <a:prstDash val="solid"/>
                    </a:lnR>
                    <a:lnT w="9525">
                      <a:solidFill>
                        <a:srgbClr val="D4D4D4"/>
                      </a:solidFill>
                      <a:prstDash val="solid"/>
                    </a:lnT>
                    <a:lnB w="9525">
                      <a:solidFill>
                        <a:srgbClr val="D4D4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4130" marR="66040">
                        <a:lnSpc>
                          <a:spcPct val="113900"/>
                        </a:lnSpc>
                        <a:spcBef>
                          <a:spcPts val="309"/>
                        </a:spcBef>
                      </a:pPr>
                      <a:r>
                        <a:rPr dirty="0" sz="800" spc="50">
                          <a:latin typeface="Arial MT"/>
                          <a:cs typeface="Arial MT"/>
                        </a:rPr>
                        <a:t>3.2 </a:t>
                      </a:r>
                      <a:r>
                        <a:rPr dirty="0" sz="800" spc="60">
                          <a:latin typeface="Arial MT"/>
                          <a:cs typeface="Arial MT"/>
                        </a:rPr>
                        <a:t>–</a:t>
                      </a:r>
                      <a:r>
                        <a:rPr dirty="0" sz="800" spc="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Até</a:t>
                      </a:r>
                      <a:r>
                        <a:rPr dirty="0" sz="800" spc="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75">
                          <a:latin typeface="Arial MT"/>
                          <a:cs typeface="Arial MT"/>
                        </a:rPr>
                        <a:t>2030,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75">
                          <a:latin typeface="Arial MT"/>
                          <a:cs typeface="Arial MT"/>
                        </a:rPr>
                        <a:t>acabar</a:t>
                      </a:r>
                      <a:r>
                        <a:rPr dirty="0" sz="80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80">
                          <a:latin typeface="Arial MT"/>
                          <a:cs typeface="Arial MT"/>
                        </a:rPr>
                        <a:t>com</a:t>
                      </a:r>
                      <a:r>
                        <a:rPr dirty="0" sz="80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70">
                          <a:latin typeface="Arial MT"/>
                          <a:cs typeface="Arial MT"/>
                        </a:rPr>
                        <a:t>as</a:t>
                      </a:r>
                      <a:r>
                        <a:rPr dirty="0" sz="80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60">
                          <a:latin typeface="Arial MT"/>
                          <a:cs typeface="Arial MT"/>
                        </a:rPr>
                        <a:t>mortes</a:t>
                      </a:r>
                      <a:r>
                        <a:rPr dirty="0" sz="80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60">
                          <a:latin typeface="Arial MT"/>
                          <a:cs typeface="Arial MT"/>
                        </a:rPr>
                        <a:t>evitáveis</a:t>
                      </a:r>
                      <a:r>
                        <a:rPr dirty="0" sz="80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75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60">
                          <a:latin typeface="Arial MT"/>
                          <a:cs typeface="Arial MT"/>
                        </a:rPr>
                        <a:t>recém- </a:t>
                      </a:r>
                      <a:r>
                        <a:rPr dirty="0" sz="800" spc="70">
                          <a:latin typeface="Arial MT"/>
                          <a:cs typeface="Arial MT"/>
                        </a:rPr>
                        <a:t>nascidos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6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65">
                          <a:latin typeface="Arial MT"/>
                          <a:cs typeface="Arial MT"/>
                        </a:rPr>
                        <a:t>crianças</a:t>
                      </a:r>
                      <a:r>
                        <a:rPr dirty="0" sz="8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80">
                          <a:latin typeface="Arial MT"/>
                          <a:cs typeface="Arial MT"/>
                        </a:rPr>
                        <a:t>menores</a:t>
                      </a:r>
                      <a:r>
                        <a:rPr dirty="0" sz="8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75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60">
                          <a:latin typeface="Arial MT"/>
                          <a:cs typeface="Arial MT"/>
                        </a:rPr>
                        <a:t>5</a:t>
                      </a:r>
                      <a:r>
                        <a:rPr dirty="0" sz="80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70">
                          <a:latin typeface="Arial MT"/>
                          <a:cs typeface="Arial MT"/>
                        </a:rPr>
                        <a:t>anos,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80">
                          <a:latin typeface="Arial MT"/>
                          <a:cs typeface="Arial MT"/>
                        </a:rPr>
                        <a:t>com</a:t>
                      </a:r>
                      <a:r>
                        <a:rPr dirty="0" sz="8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65">
                          <a:latin typeface="Arial MT"/>
                          <a:cs typeface="Arial MT"/>
                        </a:rPr>
                        <a:t>todos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45">
                          <a:latin typeface="Arial MT"/>
                          <a:cs typeface="Arial MT"/>
                        </a:rPr>
                        <a:t>os </a:t>
                      </a:r>
                      <a:r>
                        <a:rPr dirty="0" sz="800" spc="60">
                          <a:latin typeface="Arial MT"/>
                          <a:cs typeface="Arial MT"/>
                        </a:rPr>
                        <a:t>países</a:t>
                      </a:r>
                      <a:r>
                        <a:rPr dirty="0" sz="80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65">
                          <a:latin typeface="Arial MT"/>
                          <a:cs typeface="Arial MT"/>
                        </a:rPr>
                        <a:t>objetivando</a:t>
                      </a:r>
                      <a:r>
                        <a:rPr dirty="0" sz="800" spc="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65">
                          <a:latin typeface="Arial MT"/>
                          <a:cs typeface="Arial MT"/>
                        </a:rPr>
                        <a:t>reduzir</a:t>
                      </a:r>
                      <a:r>
                        <a:rPr dirty="0" sz="80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60">
                          <a:latin typeface="Arial MT"/>
                          <a:cs typeface="Arial MT"/>
                        </a:rPr>
                        <a:t>a </a:t>
                      </a:r>
                      <a:r>
                        <a:rPr dirty="0" sz="800" spc="65">
                          <a:latin typeface="Arial MT"/>
                          <a:cs typeface="Arial MT"/>
                        </a:rPr>
                        <a:t>mortalidade</a:t>
                      </a:r>
                      <a:r>
                        <a:rPr dirty="0" sz="800" spc="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65">
                          <a:latin typeface="Arial MT"/>
                          <a:cs typeface="Arial MT"/>
                        </a:rPr>
                        <a:t>neonatal</a:t>
                      </a:r>
                      <a:r>
                        <a:rPr dirty="0" sz="800" spc="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50">
                          <a:latin typeface="Arial MT"/>
                          <a:cs typeface="Arial MT"/>
                        </a:rPr>
                        <a:t>para </a:t>
                      </a:r>
                      <a:r>
                        <a:rPr dirty="0" sz="800" spc="70">
                          <a:latin typeface="Arial MT"/>
                          <a:cs typeface="Arial MT"/>
                        </a:rPr>
                        <a:t>pelo</a:t>
                      </a:r>
                      <a:r>
                        <a:rPr dirty="0" sz="80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85">
                          <a:latin typeface="Arial MT"/>
                          <a:cs typeface="Arial MT"/>
                        </a:rPr>
                        <a:t>menos</a:t>
                      </a:r>
                      <a:r>
                        <a:rPr dirty="0" sz="8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50">
                          <a:latin typeface="Arial MT"/>
                          <a:cs typeface="Arial MT"/>
                        </a:rPr>
                        <a:t>até</a:t>
                      </a:r>
                      <a:r>
                        <a:rPr dirty="0" sz="80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75">
                          <a:latin typeface="Arial MT"/>
                          <a:cs typeface="Arial MT"/>
                        </a:rPr>
                        <a:t>12</a:t>
                      </a:r>
                      <a:r>
                        <a:rPr dirty="0" sz="80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70">
                          <a:latin typeface="Arial MT"/>
                          <a:cs typeface="Arial MT"/>
                        </a:rPr>
                        <a:t>por</a:t>
                      </a:r>
                      <a:r>
                        <a:rPr dirty="0" sz="8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65">
                          <a:latin typeface="Arial MT"/>
                          <a:cs typeface="Arial MT"/>
                        </a:rPr>
                        <a:t>1.000</a:t>
                      </a:r>
                      <a:r>
                        <a:rPr dirty="0" sz="80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70">
                          <a:latin typeface="Arial MT"/>
                          <a:cs typeface="Arial MT"/>
                        </a:rPr>
                        <a:t>nascidos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60">
                          <a:latin typeface="Arial MT"/>
                          <a:cs typeface="Arial MT"/>
                        </a:rPr>
                        <a:t>vivos</a:t>
                      </a:r>
                      <a:r>
                        <a:rPr dirty="0" sz="8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6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a </a:t>
                      </a:r>
                      <a:r>
                        <a:rPr dirty="0" sz="800" spc="65">
                          <a:latin typeface="Arial MT"/>
                          <a:cs typeface="Arial MT"/>
                        </a:rPr>
                        <a:t>mortalidade</a:t>
                      </a:r>
                      <a:r>
                        <a:rPr dirty="0" sz="80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75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65">
                          <a:latin typeface="Arial MT"/>
                          <a:cs typeface="Arial MT"/>
                        </a:rPr>
                        <a:t>crianças</a:t>
                      </a:r>
                      <a:r>
                        <a:rPr dirty="0" sz="8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80">
                          <a:latin typeface="Arial MT"/>
                          <a:cs typeface="Arial MT"/>
                        </a:rPr>
                        <a:t>menores</a:t>
                      </a:r>
                      <a:r>
                        <a:rPr dirty="0" sz="8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75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60">
                          <a:latin typeface="Arial MT"/>
                          <a:cs typeface="Arial MT"/>
                        </a:rPr>
                        <a:t>5</a:t>
                      </a:r>
                      <a:r>
                        <a:rPr dirty="0" sz="80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80">
                          <a:latin typeface="Arial MT"/>
                          <a:cs typeface="Arial MT"/>
                        </a:rPr>
                        <a:t>anos</a:t>
                      </a:r>
                      <a:r>
                        <a:rPr dirty="0" sz="8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70">
                          <a:latin typeface="Arial MT"/>
                          <a:cs typeface="Arial MT"/>
                        </a:rPr>
                        <a:t>para</a:t>
                      </a:r>
                      <a:r>
                        <a:rPr dirty="0" sz="80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50">
                          <a:latin typeface="Arial MT"/>
                          <a:cs typeface="Arial MT"/>
                        </a:rPr>
                        <a:t>pelo </a:t>
                      </a:r>
                      <a:r>
                        <a:rPr dirty="0" sz="800" spc="85">
                          <a:latin typeface="Arial MT"/>
                          <a:cs typeface="Arial MT"/>
                        </a:rPr>
                        <a:t>menos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50">
                          <a:latin typeface="Arial MT"/>
                          <a:cs typeface="Arial MT"/>
                        </a:rPr>
                        <a:t>até</a:t>
                      </a:r>
                      <a:r>
                        <a:rPr dirty="0" sz="80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75">
                          <a:latin typeface="Arial MT"/>
                          <a:cs typeface="Arial MT"/>
                        </a:rPr>
                        <a:t>25</a:t>
                      </a:r>
                      <a:r>
                        <a:rPr dirty="0" sz="80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70">
                          <a:latin typeface="Arial MT"/>
                          <a:cs typeface="Arial MT"/>
                        </a:rPr>
                        <a:t>por</a:t>
                      </a:r>
                      <a:r>
                        <a:rPr dirty="0" sz="8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65">
                          <a:latin typeface="Arial MT"/>
                          <a:cs typeface="Arial MT"/>
                        </a:rPr>
                        <a:t>1.000</a:t>
                      </a:r>
                      <a:r>
                        <a:rPr dirty="0" sz="80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70">
                          <a:latin typeface="Arial MT"/>
                          <a:cs typeface="Arial MT"/>
                        </a:rPr>
                        <a:t>nascidos</a:t>
                      </a:r>
                      <a:r>
                        <a:rPr dirty="0" sz="8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45">
                          <a:latin typeface="Arial MT"/>
                          <a:cs typeface="Arial MT"/>
                        </a:rPr>
                        <a:t>vivos.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39369">
                    <a:lnL w="12700">
                      <a:solidFill>
                        <a:srgbClr val="D4D4D4"/>
                      </a:solidFill>
                      <a:prstDash val="solid"/>
                    </a:lnL>
                    <a:lnR w="12700">
                      <a:solidFill>
                        <a:srgbClr val="D4D4D4"/>
                      </a:solidFill>
                      <a:prstDash val="solid"/>
                    </a:lnR>
                    <a:lnT w="9525">
                      <a:solidFill>
                        <a:srgbClr val="D4D4D4"/>
                      </a:solidFill>
                      <a:prstDash val="solid"/>
                    </a:lnT>
                    <a:lnB w="9525">
                      <a:solidFill>
                        <a:srgbClr val="D4D4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44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24130" marR="210820">
                        <a:lnSpc>
                          <a:spcPct val="113900"/>
                        </a:lnSpc>
                        <a:tabLst>
                          <a:tab pos="1523365" algn="l"/>
                        </a:tabLst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3.2.1</a:t>
                      </a:r>
                      <a:r>
                        <a:rPr dirty="0" sz="800" spc="7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60">
                          <a:latin typeface="Arial MT"/>
                          <a:cs typeface="Arial MT"/>
                        </a:rPr>
                        <a:t>–</a:t>
                      </a:r>
                      <a:r>
                        <a:rPr dirty="0" sz="800" spc="7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60">
                          <a:latin typeface="Arial MT"/>
                          <a:cs typeface="Arial MT"/>
                        </a:rPr>
                        <a:t>Taxa</a:t>
                      </a:r>
                      <a:r>
                        <a:rPr dirty="0" sz="800" spc="7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75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7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65">
                          <a:latin typeface="Arial MT"/>
                          <a:cs typeface="Arial MT"/>
                        </a:rPr>
                        <a:t>mortalidade</a:t>
                      </a:r>
                      <a:r>
                        <a:rPr dirty="0" sz="800" spc="7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95">
                          <a:latin typeface="Arial MT"/>
                          <a:cs typeface="Arial MT"/>
                        </a:rPr>
                        <a:t>em</a:t>
                      </a:r>
                      <a:r>
                        <a:rPr dirty="0" sz="80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80">
                          <a:latin typeface="Arial MT"/>
                          <a:cs typeface="Arial MT"/>
                        </a:rPr>
                        <a:t>menores</a:t>
                      </a:r>
                      <a:r>
                        <a:rPr dirty="0" sz="80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75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7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5 </a:t>
                      </a:r>
                      <a:r>
                        <a:rPr dirty="0" sz="800" spc="60">
                          <a:latin typeface="Arial MT"/>
                          <a:cs typeface="Arial MT"/>
                        </a:rPr>
                        <a:t>anos.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	3.2.2</a:t>
                      </a:r>
                      <a:r>
                        <a:rPr dirty="0" sz="800" spc="114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60">
                          <a:latin typeface="Arial MT"/>
                          <a:cs typeface="Arial MT"/>
                        </a:rPr>
                        <a:t>–</a:t>
                      </a:r>
                      <a:r>
                        <a:rPr dirty="0" sz="800" spc="114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60">
                          <a:latin typeface="Arial MT"/>
                          <a:cs typeface="Arial MT"/>
                        </a:rPr>
                        <a:t>Taxa</a:t>
                      </a:r>
                      <a:r>
                        <a:rPr dirty="0" sz="800" spc="114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50">
                          <a:latin typeface="Arial MT"/>
                          <a:cs typeface="Arial MT"/>
                        </a:rPr>
                        <a:t>de</a:t>
                      </a:r>
                      <a:endParaRPr sz="800">
                        <a:latin typeface="Arial MT"/>
                        <a:cs typeface="Arial MT"/>
                      </a:endParaRPr>
                    </a:p>
                    <a:p>
                      <a:pPr marL="2413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65">
                          <a:latin typeface="Arial MT"/>
                          <a:cs typeface="Arial MT"/>
                        </a:rPr>
                        <a:t>mortalidade</a:t>
                      </a:r>
                      <a:r>
                        <a:rPr dirty="0" sz="800" spc="7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55">
                          <a:latin typeface="Arial MT"/>
                          <a:cs typeface="Arial MT"/>
                        </a:rPr>
                        <a:t>neonatal.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07314">
                    <a:lnL w="12700">
                      <a:solidFill>
                        <a:srgbClr val="D4D4D4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D4D4D4"/>
                      </a:solidFill>
                      <a:prstDash val="solid"/>
                    </a:lnT>
                    <a:lnB w="9525">
                      <a:solidFill>
                        <a:srgbClr val="D4D4D4"/>
                      </a:solidFill>
                      <a:prstDash val="solid"/>
                    </a:lnB>
                  </a:tcPr>
                </a:tc>
              </a:tr>
              <a:tr h="58991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ctr" marL="635">
                        <a:lnSpc>
                          <a:spcPct val="100000"/>
                        </a:lnSpc>
                      </a:pPr>
                      <a:r>
                        <a:rPr dirty="0" sz="800" spc="80" b="1">
                          <a:latin typeface="Calibri"/>
                          <a:cs typeface="Calibri"/>
                        </a:rPr>
                        <a:t>ODS </a:t>
                      </a:r>
                      <a:r>
                        <a:rPr dirty="0" sz="800" spc="15" b="1">
                          <a:latin typeface="Calibri"/>
                          <a:cs typeface="Calibri"/>
                        </a:rPr>
                        <a:t>4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11557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D4D4D4"/>
                      </a:solidFill>
                      <a:prstDash val="solid"/>
                    </a:lnR>
                    <a:lnT w="9525">
                      <a:solidFill>
                        <a:srgbClr val="D4D4D4"/>
                      </a:solidFill>
                      <a:prstDash val="solid"/>
                    </a:lnT>
                    <a:lnB w="9525">
                      <a:solidFill>
                        <a:srgbClr val="D4D4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4130" marR="81915">
                        <a:lnSpc>
                          <a:spcPct val="113900"/>
                        </a:lnSpc>
                        <a:spcBef>
                          <a:spcPts val="170"/>
                        </a:spcBef>
                      </a:pPr>
                      <a:r>
                        <a:rPr dirty="0" sz="800" spc="50">
                          <a:latin typeface="Arial MT"/>
                          <a:cs typeface="Arial MT"/>
                        </a:rPr>
                        <a:t>4.3</a:t>
                      </a:r>
                      <a:r>
                        <a:rPr dirty="0" sz="800" spc="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Até</a:t>
                      </a:r>
                      <a:r>
                        <a:rPr dirty="0" sz="800" spc="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75">
                          <a:latin typeface="Arial MT"/>
                          <a:cs typeface="Arial MT"/>
                        </a:rPr>
                        <a:t>2030,</a:t>
                      </a:r>
                      <a:r>
                        <a:rPr dirty="0" sz="8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70">
                          <a:latin typeface="Arial MT"/>
                          <a:cs typeface="Arial MT"/>
                        </a:rPr>
                        <a:t>assegurar</a:t>
                      </a:r>
                      <a:r>
                        <a:rPr dirty="0" sz="80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60">
                          <a:latin typeface="Arial MT"/>
                          <a:cs typeface="Arial MT"/>
                        </a:rPr>
                        <a:t>a </a:t>
                      </a:r>
                      <a:r>
                        <a:rPr dirty="0" sz="800" spc="75">
                          <a:latin typeface="Arial MT"/>
                          <a:cs typeface="Arial MT"/>
                        </a:rPr>
                        <a:t>igualdade</a:t>
                      </a:r>
                      <a:r>
                        <a:rPr dirty="0" sz="800" spc="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75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65">
                          <a:latin typeface="Arial MT"/>
                          <a:cs typeface="Arial MT"/>
                        </a:rPr>
                        <a:t>acesso</a:t>
                      </a:r>
                      <a:r>
                        <a:rPr dirty="0" sz="800" spc="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50">
                          <a:latin typeface="Arial MT"/>
                          <a:cs typeface="Arial MT"/>
                        </a:rPr>
                        <a:t>para </a:t>
                      </a:r>
                      <a:r>
                        <a:rPr dirty="0" sz="800" spc="65">
                          <a:latin typeface="Arial MT"/>
                          <a:cs typeface="Arial MT"/>
                        </a:rPr>
                        <a:t>todos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70">
                          <a:latin typeface="Arial MT"/>
                          <a:cs typeface="Arial MT"/>
                        </a:rPr>
                        <a:t>os</a:t>
                      </a:r>
                      <a:r>
                        <a:rPr dirty="0" sz="8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85">
                          <a:latin typeface="Arial MT"/>
                          <a:cs typeface="Arial MT"/>
                        </a:rPr>
                        <a:t>homens</a:t>
                      </a:r>
                      <a:r>
                        <a:rPr dirty="0" sz="8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6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75">
                          <a:latin typeface="Arial MT"/>
                          <a:cs typeface="Arial MT"/>
                        </a:rPr>
                        <a:t>mulheres</a:t>
                      </a:r>
                      <a:r>
                        <a:rPr dirty="0" sz="8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60">
                          <a:latin typeface="Arial MT"/>
                          <a:cs typeface="Arial MT"/>
                        </a:rPr>
                        <a:t>à</a:t>
                      </a:r>
                      <a:r>
                        <a:rPr dirty="0" sz="80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75">
                          <a:latin typeface="Arial MT"/>
                          <a:cs typeface="Arial MT"/>
                        </a:rPr>
                        <a:t>educação</a:t>
                      </a:r>
                      <a:r>
                        <a:rPr dirty="0" sz="80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45">
                          <a:latin typeface="Arial MT"/>
                          <a:cs typeface="Arial MT"/>
                        </a:rPr>
                        <a:t>técnica, </a:t>
                      </a:r>
                      <a:r>
                        <a:rPr dirty="0" sz="800" spc="60">
                          <a:latin typeface="Arial MT"/>
                          <a:cs typeface="Arial MT"/>
                        </a:rPr>
                        <a:t>profissional</a:t>
                      </a:r>
                      <a:r>
                        <a:rPr dirty="0" sz="80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6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65">
                          <a:latin typeface="Arial MT"/>
                          <a:cs typeface="Arial MT"/>
                        </a:rPr>
                        <a:t>superior</a:t>
                      </a:r>
                      <a:r>
                        <a:rPr dirty="0" sz="8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75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75">
                          <a:latin typeface="Arial MT"/>
                          <a:cs typeface="Arial MT"/>
                        </a:rPr>
                        <a:t>qualidade,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60">
                          <a:latin typeface="Arial MT"/>
                          <a:cs typeface="Arial MT"/>
                        </a:rPr>
                        <a:t>a</a:t>
                      </a:r>
                      <a:r>
                        <a:rPr dirty="0" sz="80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70">
                          <a:latin typeface="Arial MT"/>
                          <a:cs typeface="Arial MT"/>
                        </a:rPr>
                        <a:t>preços</a:t>
                      </a:r>
                      <a:r>
                        <a:rPr dirty="0" sz="8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45">
                          <a:latin typeface="Arial MT"/>
                          <a:cs typeface="Arial MT"/>
                        </a:rPr>
                        <a:t>acessíveis, </a:t>
                      </a:r>
                      <a:r>
                        <a:rPr dirty="0" sz="800" spc="70">
                          <a:latin typeface="Arial MT"/>
                          <a:cs typeface="Arial MT"/>
                        </a:rPr>
                        <a:t>incluindo</a:t>
                      </a:r>
                      <a:r>
                        <a:rPr dirty="0" sz="80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60">
                          <a:latin typeface="Arial MT"/>
                          <a:cs typeface="Arial MT"/>
                        </a:rPr>
                        <a:t>universidade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1590">
                    <a:lnL w="12700">
                      <a:solidFill>
                        <a:srgbClr val="D4D4D4"/>
                      </a:solidFill>
                      <a:prstDash val="solid"/>
                    </a:lnL>
                    <a:lnR w="12700">
                      <a:solidFill>
                        <a:srgbClr val="D4D4D4"/>
                      </a:solidFill>
                      <a:prstDash val="solid"/>
                    </a:lnR>
                    <a:lnT w="9525">
                      <a:solidFill>
                        <a:srgbClr val="D4D4D4"/>
                      </a:solidFill>
                      <a:prstDash val="solid"/>
                    </a:lnT>
                    <a:lnB w="9525">
                      <a:solidFill>
                        <a:srgbClr val="D4D4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4130" marR="109855">
                        <a:lnSpc>
                          <a:spcPct val="113900"/>
                        </a:lnSpc>
                        <a:spcBef>
                          <a:spcPts val="60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4.3.1</a:t>
                      </a:r>
                      <a:r>
                        <a:rPr dirty="0" sz="800" spc="7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60">
                          <a:latin typeface="Arial MT"/>
                          <a:cs typeface="Arial MT"/>
                        </a:rPr>
                        <a:t>Taxa</a:t>
                      </a:r>
                      <a:r>
                        <a:rPr dirty="0" sz="800" spc="8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75">
                          <a:latin typeface="Arial MT"/>
                          <a:cs typeface="Arial MT"/>
                        </a:rPr>
                        <a:t>de </a:t>
                      </a:r>
                      <a:r>
                        <a:rPr dirty="0" sz="800" spc="60">
                          <a:latin typeface="Arial MT"/>
                          <a:cs typeface="Arial MT"/>
                        </a:rPr>
                        <a:t>participação</a:t>
                      </a:r>
                      <a:r>
                        <a:rPr dirty="0" sz="800" spc="8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75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8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70">
                          <a:latin typeface="Arial MT"/>
                          <a:cs typeface="Arial MT"/>
                        </a:rPr>
                        <a:t>jovens</a:t>
                      </a:r>
                      <a:r>
                        <a:rPr dirty="0" sz="800" spc="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6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7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55">
                          <a:latin typeface="Arial MT"/>
                          <a:cs typeface="Arial MT"/>
                        </a:rPr>
                        <a:t>adultos </a:t>
                      </a:r>
                      <a:r>
                        <a:rPr dirty="0" sz="800" spc="75">
                          <a:latin typeface="Arial MT"/>
                          <a:cs typeface="Arial MT"/>
                        </a:rPr>
                        <a:t>na</a:t>
                      </a:r>
                      <a:r>
                        <a:rPr dirty="0" sz="80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75">
                          <a:latin typeface="Arial MT"/>
                          <a:cs typeface="Arial MT"/>
                        </a:rPr>
                        <a:t>educação</a:t>
                      </a:r>
                      <a:r>
                        <a:rPr dirty="0" sz="80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55">
                          <a:latin typeface="Arial MT"/>
                          <a:cs typeface="Arial MT"/>
                        </a:rPr>
                        <a:t>formal</a:t>
                      </a:r>
                      <a:r>
                        <a:rPr dirty="0" sz="80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6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75"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800" spc="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55">
                          <a:latin typeface="Arial MT"/>
                          <a:cs typeface="Arial MT"/>
                        </a:rPr>
                        <a:t>formal,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75">
                          <a:latin typeface="Arial MT"/>
                          <a:cs typeface="Arial MT"/>
                        </a:rPr>
                        <a:t>nos</a:t>
                      </a:r>
                      <a:r>
                        <a:rPr dirty="0" sz="8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50">
                          <a:latin typeface="Arial MT"/>
                          <a:cs typeface="Arial MT"/>
                        </a:rPr>
                        <a:t>últimos </a:t>
                      </a:r>
                      <a:r>
                        <a:rPr dirty="0" sz="800" spc="70">
                          <a:latin typeface="Arial MT"/>
                          <a:cs typeface="Arial MT"/>
                        </a:rPr>
                        <a:t>doze</a:t>
                      </a:r>
                      <a:r>
                        <a:rPr dirty="0" sz="80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70">
                          <a:latin typeface="Arial MT"/>
                          <a:cs typeface="Arial MT"/>
                        </a:rPr>
                        <a:t>meses,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70">
                          <a:latin typeface="Arial MT"/>
                          <a:cs typeface="Arial MT"/>
                        </a:rPr>
                        <a:t>por</a:t>
                      </a:r>
                      <a:r>
                        <a:rPr dirty="0" sz="8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55">
                          <a:latin typeface="Arial MT"/>
                          <a:cs typeface="Arial MT"/>
                        </a:rPr>
                        <a:t>sexo.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76200">
                    <a:lnL w="12700">
                      <a:solidFill>
                        <a:srgbClr val="D4D4D4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D4D4D4"/>
                      </a:solidFill>
                      <a:prstDash val="solid"/>
                    </a:lnT>
                    <a:lnB w="9525">
                      <a:solidFill>
                        <a:srgbClr val="D4D4D4"/>
                      </a:solidFill>
                      <a:prstDash val="solid"/>
                    </a:lnB>
                  </a:tcPr>
                </a:tc>
              </a:tr>
              <a:tr h="13271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ctr" marL="635">
                        <a:lnSpc>
                          <a:spcPct val="100000"/>
                        </a:lnSpc>
                      </a:pPr>
                      <a:r>
                        <a:rPr dirty="0" sz="800" spc="80" b="1">
                          <a:latin typeface="Calibri"/>
                          <a:cs typeface="Calibri"/>
                        </a:rPr>
                        <a:t>ODS </a:t>
                      </a:r>
                      <a:r>
                        <a:rPr dirty="0" sz="800" spc="15" b="1">
                          <a:latin typeface="Calibri"/>
                          <a:cs typeface="Calibri"/>
                        </a:rPr>
                        <a:t>4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D4D4D4"/>
                      </a:solidFill>
                      <a:prstDash val="solid"/>
                    </a:lnR>
                    <a:lnT w="9525">
                      <a:solidFill>
                        <a:srgbClr val="D4D4D4"/>
                      </a:solidFill>
                      <a:prstDash val="solid"/>
                    </a:lnT>
                    <a:lnB w="9525">
                      <a:solidFill>
                        <a:srgbClr val="D4D4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24130" marR="104775">
                        <a:lnSpc>
                          <a:spcPct val="113900"/>
                        </a:lnSpc>
                      </a:pPr>
                      <a:r>
                        <a:rPr dirty="0" sz="800" spc="50">
                          <a:latin typeface="Arial MT"/>
                          <a:cs typeface="Arial MT"/>
                        </a:rPr>
                        <a:t>4.a</a:t>
                      </a:r>
                      <a:r>
                        <a:rPr dirty="0" sz="80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65">
                          <a:latin typeface="Arial MT"/>
                          <a:cs typeface="Arial MT"/>
                        </a:rPr>
                        <a:t>Construir</a:t>
                      </a:r>
                      <a:r>
                        <a:rPr dirty="0" sz="8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6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75">
                          <a:latin typeface="Arial MT"/>
                          <a:cs typeface="Arial MT"/>
                        </a:rPr>
                        <a:t>melhorar</a:t>
                      </a:r>
                      <a:r>
                        <a:rPr dirty="0" sz="8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65">
                          <a:latin typeface="Arial MT"/>
                          <a:cs typeface="Arial MT"/>
                        </a:rPr>
                        <a:t>instalações</a:t>
                      </a:r>
                      <a:r>
                        <a:rPr dirty="0" sz="8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45">
                          <a:latin typeface="Arial MT"/>
                          <a:cs typeface="Arial MT"/>
                        </a:rPr>
                        <a:t>físicas</a:t>
                      </a:r>
                      <a:r>
                        <a:rPr dirty="0" sz="8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50">
                          <a:latin typeface="Arial MT"/>
                          <a:cs typeface="Arial MT"/>
                        </a:rPr>
                        <a:t>para </a:t>
                      </a:r>
                      <a:r>
                        <a:rPr dirty="0" sz="800" spc="75">
                          <a:latin typeface="Arial MT"/>
                          <a:cs typeface="Arial MT"/>
                        </a:rPr>
                        <a:t>educação,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70">
                          <a:latin typeface="Arial MT"/>
                          <a:cs typeface="Arial MT"/>
                        </a:rPr>
                        <a:t>apropriadas</a:t>
                      </a:r>
                      <a:r>
                        <a:rPr dirty="0" sz="8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70">
                          <a:latin typeface="Arial MT"/>
                          <a:cs typeface="Arial MT"/>
                        </a:rPr>
                        <a:t>para</a:t>
                      </a:r>
                      <a:r>
                        <a:rPr dirty="0" sz="800" spc="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65">
                          <a:latin typeface="Arial MT"/>
                          <a:cs typeface="Arial MT"/>
                        </a:rPr>
                        <a:t>crianças</a:t>
                      </a:r>
                      <a:r>
                        <a:rPr dirty="0" sz="8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6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60">
                          <a:latin typeface="Arial MT"/>
                          <a:cs typeface="Arial MT"/>
                        </a:rPr>
                        <a:t>sensíveis</a:t>
                      </a:r>
                      <a:r>
                        <a:rPr dirty="0" sz="80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45">
                          <a:latin typeface="Arial MT"/>
                          <a:cs typeface="Arial MT"/>
                        </a:rPr>
                        <a:t>às </a:t>
                      </a:r>
                      <a:r>
                        <a:rPr dirty="0" sz="800" spc="65">
                          <a:latin typeface="Arial MT"/>
                          <a:cs typeface="Arial MT"/>
                        </a:rPr>
                        <a:t>deficiências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6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75">
                          <a:latin typeface="Arial MT"/>
                          <a:cs typeface="Arial MT"/>
                        </a:rPr>
                        <a:t>ao</a:t>
                      </a:r>
                      <a:r>
                        <a:rPr dirty="0" sz="80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70">
                          <a:latin typeface="Arial MT"/>
                          <a:cs typeface="Arial MT"/>
                        </a:rPr>
                        <a:t>gênero,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6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75">
                          <a:latin typeface="Arial MT"/>
                          <a:cs typeface="Arial MT"/>
                        </a:rPr>
                        <a:t>que</a:t>
                      </a:r>
                      <a:r>
                        <a:rPr dirty="0" sz="80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75">
                          <a:latin typeface="Arial MT"/>
                          <a:cs typeface="Arial MT"/>
                        </a:rPr>
                        <a:t>proporcionem</a:t>
                      </a:r>
                      <a:r>
                        <a:rPr dirty="0" sz="8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60">
                          <a:latin typeface="Arial MT"/>
                          <a:cs typeface="Arial MT"/>
                        </a:rPr>
                        <a:t>ambientes </a:t>
                      </a:r>
                      <a:r>
                        <a:rPr dirty="0" sz="800" spc="75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80">
                          <a:latin typeface="Arial MT"/>
                          <a:cs typeface="Arial MT"/>
                        </a:rPr>
                        <a:t>aprendizagem</a:t>
                      </a:r>
                      <a:r>
                        <a:rPr dirty="0" sz="8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70">
                          <a:latin typeface="Arial MT"/>
                          <a:cs typeface="Arial MT"/>
                        </a:rPr>
                        <a:t>seguros</a:t>
                      </a:r>
                      <a:r>
                        <a:rPr dirty="0" sz="8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6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75"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80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60">
                          <a:latin typeface="Arial MT"/>
                          <a:cs typeface="Arial MT"/>
                        </a:rPr>
                        <a:t>violentos,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65">
                          <a:latin typeface="Arial MT"/>
                          <a:cs typeface="Arial MT"/>
                        </a:rPr>
                        <a:t>inclusivos</a:t>
                      </a:r>
                      <a:r>
                        <a:rPr dirty="0" sz="8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e </a:t>
                      </a:r>
                      <a:r>
                        <a:rPr dirty="0" sz="800" spc="60">
                          <a:latin typeface="Arial MT"/>
                          <a:cs typeface="Arial MT"/>
                        </a:rPr>
                        <a:t>eficazes</a:t>
                      </a:r>
                      <a:r>
                        <a:rPr dirty="0" sz="8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70">
                          <a:latin typeface="Arial MT"/>
                          <a:cs typeface="Arial MT"/>
                        </a:rPr>
                        <a:t>para</a:t>
                      </a:r>
                      <a:r>
                        <a:rPr dirty="0" sz="80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45">
                          <a:latin typeface="Arial MT"/>
                          <a:cs typeface="Arial MT"/>
                        </a:rPr>
                        <a:t>todos.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12700">
                      <a:solidFill>
                        <a:srgbClr val="D4D4D4"/>
                      </a:solidFill>
                      <a:prstDash val="solid"/>
                    </a:lnL>
                    <a:lnR w="12700">
                      <a:solidFill>
                        <a:srgbClr val="D4D4D4"/>
                      </a:solidFill>
                      <a:prstDash val="solid"/>
                    </a:lnR>
                    <a:lnT w="9525">
                      <a:solidFill>
                        <a:srgbClr val="D4D4D4"/>
                      </a:solidFill>
                      <a:prstDash val="solid"/>
                    </a:lnT>
                    <a:lnB w="9525">
                      <a:solidFill>
                        <a:srgbClr val="D4D4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4130" marR="145415">
                        <a:lnSpc>
                          <a:spcPct val="113900"/>
                        </a:lnSpc>
                        <a:spcBef>
                          <a:spcPts val="74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4.a.1</a:t>
                      </a:r>
                      <a:r>
                        <a:rPr dirty="0" sz="800" spc="7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70">
                          <a:latin typeface="Arial MT"/>
                          <a:cs typeface="Arial MT"/>
                        </a:rPr>
                        <a:t>Proporção</a:t>
                      </a:r>
                      <a:r>
                        <a:rPr dirty="0" sz="800" spc="75">
                          <a:latin typeface="Arial MT"/>
                          <a:cs typeface="Arial MT"/>
                        </a:rPr>
                        <a:t> de </a:t>
                      </a:r>
                      <a:r>
                        <a:rPr dirty="0" sz="800" spc="70">
                          <a:latin typeface="Arial MT"/>
                          <a:cs typeface="Arial MT"/>
                        </a:rPr>
                        <a:t>escolas</a:t>
                      </a:r>
                      <a:r>
                        <a:rPr dirty="0" sz="80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80">
                          <a:latin typeface="Arial MT"/>
                          <a:cs typeface="Arial MT"/>
                        </a:rPr>
                        <a:t>com</a:t>
                      </a:r>
                      <a:r>
                        <a:rPr dirty="0" sz="80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65">
                          <a:latin typeface="Arial MT"/>
                          <a:cs typeface="Arial MT"/>
                        </a:rPr>
                        <a:t>acesso</a:t>
                      </a:r>
                      <a:r>
                        <a:rPr dirty="0" sz="800" spc="7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55">
                          <a:latin typeface="Arial MT"/>
                          <a:cs typeface="Arial MT"/>
                        </a:rPr>
                        <a:t>a:</a:t>
                      </a:r>
                      <a:r>
                        <a:rPr dirty="0" sz="8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30">
                          <a:latin typeface="Arial MT"/>
                          <a:cs typeface="Arial MT"/>
                        </a:rPr>
                        <a:t>(a) </a:t>
                      </a:r>
                      <a:r>
                        <a:rPr dirty="0" sz="800" spc="60">
                          <a:latin typeface="Arial MT"/>
                          <a:cs typeface="Arial MT"/>
                        </a:rPr>
                        <a:t>eletricidade;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55">
                          <a:latin typeface="Arial MT"/>
                          <a:cs typeface="Arial MT"/>
                        </a:rPr>
                        <a:t>(b)</a:t>
                      </a:r>
                      <a:r>
                        <a:rPr dirty="0" sz="8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60">
                          <a:latin typeface="Arial MT"/>
                          <a:cs typeface="Arial MT"/>
                        </a:rPr>
                        <a:t>internet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70">
                          <a:latin typeface="Arial MT"/>
                          <a:cs typeface="Arial MT"/>
                        </a:rPr>
                        <a:t>para</a:t>
                      </a:r>
                      <a:r>
                        <a:rPr dirty="0" sz="80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50">
                          <a:latin typeface="Arial MT"/>
                          <a:cs typeface="Arial MT"/>
                        </a:rPr>
                        <a:t>fins</a:t>
                      </a:r>
                      <a:r>
                        <a:rPr dirty="0" sz="8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65">
                          <a:latin typeface="Arial MT"/>
                          <a:cs typeface="Arial MT"/>
                        </a:rPr>
                        <a:t>pedagógicos;</a:t>
                      </a:r>
                      <a:endParaRPr sz="800">
                        <a:latin typeface="Arial MT"/>
                        <a:cs typeface="Arial MT"/>
                      </a:endParaRPr>
                    </a:p>
                    <a:p>
                      <a:pPr marL="24130" marR="70485">
                        <a:lnSpc>
                          <a:spcPct val="113900"/>
                        </a:lnSpc>
                      </a:pPr>
                      <a:r>
                        <a:rPr dirty="0" sz="800" spc="50">
                          <a:latin typeface="Arial MT"/>
                          <a:cs typeface="Arial MT"/>
                        </a:rPr>
                        <a:t>(c)</a:t>
                      </a:r>
                      <a:r>
                        <a:rPr dirty="0" sz="8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70">
                          <a:latin typeface="Arial MT"/>
                          <a:cs typeface="Arial MT"/>
                        </a:rPr>
                        <a:t>computadores</a:t>
                      </a:r>
                      <a:r>
                        <a:rPr dirty="0" sz="8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70">
                          <a:latin typeface="Arial MT"/>
                          <a:cs typeface="Arial MT"/>
                        </a:rPr>
                        <a:t>para</a:t>
                      </a:r>
                      <a:r>
                        <a:rPr dirty="0" sz="80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50">
                          <a:latin typeface="Arial MT"/>
                          <a:cs typeface="Arial MT"/>
                        </a:rPr>
                        <a:t>fins</a:t>
                      </a:r>
                      <a:r>
                        <a:rPr dirty="0" sz="8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75">
                          <a:latin typeface="Arial MT"/>
                          <a:cs typeface="Arial MT"/>
                        </a:rPr>
                        <a:t>pedagógicos;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30">
                          <a:latin typeface="Arial MT"/>
                          <a:cs typeface="Arial MT"/>
                        </a:rPr>
                        <a:t>(d) </a:t>
                      </a:r>
                      <a:r>
                        <a:rPr dirty="0" sz="800" spc="50">
                          <a:latin typeface="Arial MT"/>
                          <a:cs typeface="Arial MT"/>
                        </a:rPr>
                        <a:t>infraestrutura</a:t>
                      </a:r>
                      <a:r>
                        <a:rPr dirty="0" sz="80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6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65">
                          <a:latin typeface="Arial MT"/>
                          <a:cs typeface="Arial MT"/>
                        </a:rPr>
                        <a:t>materiais</a:t>
                      </a:r>
                      <a:r>
                        <a:rPr dirty="0" sz="8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75">
                          <a:latin typeface="Arial MT"/>
                          <a:cs typeface="Arial MT"/>
                        </a:rPr>
                        <a:t>adaptados</a:t>
                      </a:r>
                      <a:r>
                        <a:rPr dirty="0" sz="8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70">
                          <a:latin typeface="Arial MT"/>
                          <a:cs typeface="Arial MT"/>
                        </a:rPr>
                        <a:t>para</a:t>
                      </a:r>
                      <a:r>
                        <a:rPr dirty="0" sz="80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65">
                          <a:latin typeface="Arial MT"/>
                          <a:cs typeface="Arial MT"/>
                        </a:rPr>
                        <a:t>alunos </a:t>
                      </a:r>
                      <a:r>
                        <a:rPr dirty="0" sz="800" spc="80">
                          <a:latin typeface="Arial MT"/>
                          <a:cs typeface="Arial MT"/>
                        </a:rPr>
                        <a:t>com</a:t>
                      </a:r>
                      <a:r>
                        <a:rPr dirty="0" sz="80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60">
                          <a:latin typeface="Arial MT"/>
                          <a:cs typeface="Arial MT"/>
                        </a:rPr>
                        <a:t>deficiência;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55">
                          <a:latin typeface="Arial MT"/>
                          <a:cs typeface="Arial MT"/>
                        </a:rPr>
                        <a:t>(e)</a:t>
                      </a:r>
                      <a:r>
                        <a:rPr dirty="0" sz="80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80">
                          <a:latin typeface="Arial MT"/>
                          <a:cs typeface="Arial MT"/>
                        </a:rPr>
                        <a:t>água</a:t>
                      </a:r>
                      <a:r>
                        <a:rPr dirty="0" sz="800" spc="60">
                          <a:latin typeface="Arial MT"/>
                          <a:cs typeface="Arial MT"/>
                        </a:rPr>
                        <a:t> potável;</a:t>
                      </a:r>
                      <a:r>
                        <a:rPr dirty="0" sz="8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(f)</a:t>
                      </a:r>
                      <a:r>
                        <a:rPr dirty="0" sz="80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55">
                          <a:latin typeface="Arial MT"/>
                          <a:cs typeface="Arial MT"/>
                        </a:rPr>
                        <a:t>instalações </a:t>
                      </a:r>
                      <a:r>
                        <a:rPr dirty="0" sz="800" spc="60">
                          <a:latin typeface="Arial MT"/>
                          <a:cs typeface="Arial MT"/>
                        </a:rPr>
                        <a:t>sanitárias</a:t>
                      </a:r>
                      <a:r>
                        <a:rPr dirty="0" sz="8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75">
                          <a:latin typeface="Arial MT"/>
                          <a:cs typeface="Arial MT"/>
                        </a:rPr>
                        <a:t>separadas</a:t>
                      </a:r>
                      <a:r>
                        <a:rPr dirty="0" sz="8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70">
                          <a:latin typeface="Arial MT"/>
                          <a:cs typeface="Arial MT"/>
                        </a:rPr>
                        <a:t>por</a:t>
                      </a:r>
                      <a:r>
                        <a:rPr dirty="0" sz="8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65">
                          <a:latin typeface="Arial MT"/>
                          <a:cs typeface="Arial MT"/>
                        </a:rPr>
                        <a:t>sexo;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6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55">
                          <a:latin typeface="Arial MT"/>
                          <a:cs typeface="Arial MT"/>
                        </a:rPr>
                        <a:t>(g)</a:t>
                      </a:r>
                      <a:r>
                        <a:rPr dirty="0" sz="8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55">
                          <a:latin typeface="Arial MT"/>
                          <a:cs typeface="Arial MT"/>
                        </a:rPr>
                        <a:t>instalações </a:t>
                      </a:r>
                      <a:r>
                        <a:rPr dirty="0" sz="800" spc="70">
                          <a:latin typeface="Arial MT"/>
                          <a:cs typeface="Arial MT"/>
                        </a:rPr>
                        <a:t>básicas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70">
                          <a:latin typeface="Arial MT"/>
                          <a:cs typeface="Arial MT"/>
                        </a:rPr>
                        <a:t>para</a:t>
                      </a:r>
                      <a:r>
                        <a:rPr dirty="0" sz="80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80">
                          <a:latin typeface="Arial MT"/>
                          <a:cs typeface="Arial MT"/>
                        </a:rPr>
                        <a:t>lavagem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75">
                          <a:latin typeface="Arial MT"/>
                          <a:cs typeface="Arial MT"/>
                        </a:rPr>
                        <a:t>das</a:t>
                      </a:r>
                      <a:r>
                        <a:rPr dirty="0" sz="8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85">
                          <a:latin typeface="Arial MT"/>
                          <a:cs typeface="Arial MT"/>
                        </a:rPr>
                        <a:t>mãos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65">
                          <a:latin typeface="Arial MT"/>
                          <a:cs typeface="Arial MT"/>
                        </a:rPr>
                        <a:t>(de</a:t>
                      </a:r>
                      <a:r>
                        <a:rPr dirty="0" sz="80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70">
                          <a:latin typeface="Arial MT"/>
                          <a:cs typeface="Arial MT"/>
                        </a:rPr>
                        <a:t>acordo</a:t>
                      </a:r>
                      <a:r>
                        <a:rPr dirty="0" sz="80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55">
                          <a:latin typeface="Arial MT"/>
                          <a:cs typeface="Arial MT"/>
                        </a:rPr>
                        <a:t>com </a:t>
                      </a:r>
                      <a:r>
                        <a:rPr dirty="0" sz="800" spc="70">
                          <a:latin typeface="Arial MT"/>
                          <a:cs typeface="Arial MT"/>
                        </a:rPr>
                        <a:t>as</a:t>
                      </a:r>
                      <a:r>
                        <a:rPr dirty="0" sz="8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65">
                          <a:latin typeface="Arial MT"/>
                          <a:cs typeface="Arial MT"/>
                        </a:rPr>
                        <a:t>definições</a:t>
                      </a:r>
                      <a:r>
                        <a:rPr dirty="0" sz="80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75">
                          <a:latin typeface="Arial MT"/>
                          <a:cs typeface="Arial MT"/>
                        </a:rPr>
                        <a:t>dos</a:t>
                      </a:r>
                      <a:r>
                        <a:rPr dirty="0" sz="8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70">
                          <a:latin typeface="Arial MT"/>
                          <a:cs typeface="Arial MT"/>
                        </a:rPr>
                        <a:t>indicadores</a:t>
                      </a:r>
                      <a:r>
                        <a:rPr dirty="0" sz="80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60">
                          <a:latin typeface="Arial MT"/>
                          <a:cs typeface="Arial MT"/>
                        </a:rPr>
                        <a:t>WASH).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93980">
                    <a:lnL w="12700">
                      <a:solidFill>
                        <a:srgbClr val="D4D4D4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D4D4D4"/>
                      </a:solidFill>
                      <a:prstDash val="solid"/>
                    </a:lnT>
                    <a:lnB w="9525">
                      <a:solidFill>
                        <a:srgbClr val="D4D4D4"/>
                      </a:solidFill>
                      <a:prstDash val="solid"/>
                    </a:lnB>
                  </a:tcPr>
                </a:tc>
              </a:tr>
              <a:tr h="73723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3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ctr" marL="635">
                        <a:lnSpc>
                          <a:spcPct val="100000"/>
                        </a:lnSpc>
                      </a:pPr>
                      <a:r>
                        <a:rPr dirty="0" sz="800" spc="80" b="1">
                          <a:latin typeface="Calibri"/>
                          <a:cs typeface="Calibri"/>
                        </a:rPr>
                        <a:t>ODS </a:t>
                      </a:r>
                      <a:r>
                        <a:rPr dirty="0" sz="800" spc="15" b="1">
                          <a:latin typeface="Calibri"/>
                          <a:cs typeface="Calibri"/>
                        </a:rPr>
                        <a:t>7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D4D4D4"/>
                      </a:solidFill>
                      <a:prstDash val="solid"/>
                    </a:lnR>
                    <a:lnT w="9525">
                      <a:solidFill>
                        <a:srgbClr val="D4D4D4"/>
                      </a:solidFill>
                      <a:prstDash val="solid"/>
                    </a:lnT>
                    <a:lnB w="9525">
                      <a:solidFill>
                        <a:srgbClr val="D4D4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lvl="1" marL="24130" marR="170180" indent="194945">
                        <a:lnSpc>
                          <a:spcPct val="113900"/>
                        </a:lnSpc>
                        <a:buAutoNum type="arabicPeriod"/>
                        <a:tabLst>
                          <a:tab pos="219075" algn="l"/>
                        </a:tabLst>
                      </a:pPr>
                      <a:r>
                        <a:rPr dirty="0" sz="800" spc="60">
                          <a:latin typeface="Arial MT"/>
                          <a:cs typeface="Arial MT"/>
                        </a:rPr>
                        <a:t>–</a:t>
                      </a:r>
                      <a:r>
                        <a:rPr dirty="0" sz="800" spc="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Até</a:t>
                      </a:r>
                      <a:r>
                        <a:rPr dirty="0" sz="800" spc="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75">
                          <a:latin typeface="Arial MT"/>
                          <a:cs typeface="Arial MT"/>
                        </a:rPr>
                        <a:t>2030,</a:t>
                      </a:r>
                      <a:r>
                        <a:rPr dirty="0" sz="8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70">
                          <a:latin typeface="Arial MT"/>
                          <a:cs typeface="Arial MT"/>
                        </a:rPr>
                        <a:t>assegurar</a:t>
                      </a:r>
                      <a:r>
                        <a:rPr dirty="0" sz="80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60">
                          <a:latin typeface="Arial MT"/>
                          <a:cs typeface="Arial MT"/>
                        </a:rPr>
                        <a:t>o </a:t>
                      </a:r>
                      <a:r>
                        <a:rPr dirty="0" sz="800" spc="65">
                          <a:latin typeface="Arial MT"/>
                          <a:cs typeface="Arial MT"/>
                        </a:rPr>
                        <a:t>acesso</a:t>
                      </a:r>
                      <a:r>
                        <a:rPr dirty="0" sz="800" spc="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65">
                          <a:latin typeface="Arial MT"/>
                          <a:cs typeface="Arial MT"/>
                        </a:rPr>
                        <a:t>universal,</a:t>
                      </a:r>
                      <a:r>
                        <a:rPr dirty="0" sz="8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50">
                          <a:latin typeface="Arial MT"/>
                          <a:cs typeface="Arial MT"/>
                        </a:rPr>
                        <a:t>confiável, </a:t>
                      </a:r>
                      <a:r>
                        <a:rPr dirty="0" sz="800" spc="80">
                          <a:latin typeface="Arial MT"/>
                          <a:cs typeface="Arial MT"/>
                        </a:rPr>
                        <a:t>moderno</a:t>
                      </a:r>
                      <a:r>
                        <a:rPr dirty="0" sz="80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6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60">
                          <a:latin typeface="Arial MT"/>
                          <a:cs typeface="Arial MT"/>
                        </a:rPr>
                        <a:t>a</a:t>
                      </a:r>
                      <a:r>
                        <a:rPr dirty="0" sz="80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70">
                          <a:latin typeface="Arial MT"/>
                          <a:cs typeface="Arial MT"/>
                        </a:rPr>
                        <a:t>preços</a:t>
                      </a:r>
                      <a:r>
                        <a:rPr dirty="0" sz="8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60">
                          <a:latin typeface="Arial MT"/>
                          <a:cs typeface="Arial MT"/>
                        </a:rPr>
                        <a:t>acessíveis</a:t>
                      </a:r>
                      <a:r>
                        <a:rPr dirty="0" sz="8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60">
                          <a:latin typeface="Arial MT"/>
                          <a:cs typeface="Arial MT"/>
                        </a:rPr>
                        <a:t>a</a:t>
                      </a:r>
                      <a:r>
                        <a:rPr dirty="0" sz="80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60">
                          <a:latin typeface="Arial MT"/>
                          <a:cs typeface="Arial MT"/>
                        </a:rPr>
                        <a:t>serviços</a:t>
                      </a:r>
                      <a:r>
                        <a:rPr dirty="0" sz="8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75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60">
                          <a:latin typeface="Arial MT"/>
                          <a:cs typeface="Arial MT"/>
                        </a:rPr>
                        <a:t>energia.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98425">
                    <a:lnL w="12700">
                      <a:solidFill>
                        <a:srgbClr val="D4D4D4"/>
                      </a:solidFill>
                      <a:prstDash val="solid"/>
                    </a:lnL>
                    <a:lnR w="12700">
                      <a:solidFill>
                        <a:srgbClr val="D4D4D4"/>
                      </a:solidFill>
                      <a:prstDash val="solid"/>
                    </a:lnR>
                    <a:lnT w="9525">
                      <a:solidFill>
                        <a:srgbClr val="D4D4D4"/>
                      </a:solidFill>
                      <a:prstDash val="solid"/>
                    </a:lnT>
                    <a:lnB w="9525">
                      <a:solidFill>
                        <a:srgbClr val="D4D4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lvl="2" marL="24130" marR="24765" indent="292100">
                        <a:lnSpc>
                          <a:spcPct val="113900"/>
                        </a:lnSpc>
                        <a:spcBef>
                          <a:spcPts val="55"/>
                        </a:spcBef>
                        <a:buAutoNum type="arabicPeriod"/>
                        <a:tabLst>
                          <a:tab pos="316230" algn="l"/>
                        </a:tabLst>
                      </a:pPr>
                      <a:r>
                        <a:rPr dirty="0" sz="800" spc="60">
                          <a:latin typeface="Arial MT"/>
                          <a:cs typeface="Arial MT"/>
                        </a:rPr>
                        <a:t>–</a:t>
                      </a:r>
                      <a:r>
                        <a:rPr dirty="0" sz="80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70">
                          <a:latin typeface="Arial MT"/>
                          <a:cs typeface="Arial MT"/>
                        </a:rPr>
                        <a:t>Percentagem</a:t>
                      </a:r>
                      <a:r>
                        <a:rPr dirty="0" sz="80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75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800" spc="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75">
                          <a:latin typeface="Arial MT"/>
                          <a:cs typeface="Arial MT"/>
                        </a:rPr>
                        <a:t>população</a:t>
                      </a:r>
                      <a:r>
                        <a:rPr dirty="0" sz="80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80">
                          <a:latin typeface="Arial MT"/>
                          <a:cs typeface="Arial MT"/>
                        </a:rPr>
                        <a:t>com</a:t>
                      </a:r>
                      <a:r>
                        <a:rPr dirty="0" sz="80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65">
                          <a:latin typeface="Arial MT"/>
                          <a:cs typeface="Arial MT"/>
                        </a:rPr>
                        <a:t>acesso</a:t>
                      </a:r>
                      <a:r>
                        <a:rPr dirty="0" sz="800" spc="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à </a:t>
                      </a:r>
                      <a:r>
                        <a:rPr dirty="0" sz="800" spc="50">
                          <a:latin typeface="Arial MT"/>
                          <a:cs typeface="Arial MT"/>
                        </a:rPr>
                        <a:t>eletricidade.</a:t>
                      </a:r>
                      <a:endParaRPr sz="800">
                        <a:latin typeface="Arial MT"/>
                        <a:cs typeface="Arial MT"/>
                      </a:endParaRPr>
                    </a:p>
                    <a:p>
                      <a:pPr lvl="2" marL="24130" marR="632460" indent="292100">
                        <a:lnSpc>
                          <a:spcPct val="113900"/>
                        </a:lnSpc>
                        <a:buAutoNum type="arabicPeriod"/>
                        <a:tabLst>
                          <a:tab pos="316230" algn="l"/>
                        </a:tabLst>
                      </a:pPr>
                      <a:r>
                        <a:rPr dirty="0" sz="800" spc="60">
                          <a:latin typeface="Arial MT"/>
                          <a:cs typeface="Arial MT"/>
                        </a:rPr>
                        <a:t>–</a:t>
                      </a:r>
                      <a:r>
                        <a:rPr dirty="0" sz="80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70">
                          <a:latin typeface="Arial MT"/>
                          <a:cs typeface="Arial MT"/>
                        </a:rPr>
                        <a:t>Percentagem</a:t>
                      </a:r>
                      <a:r>
                        <a:rPr dirty="0" sz="8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75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80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65">
                          <a:latin typeface="Arial MT"/>
                          <a:cs typeface="Arial MT"/>
                        </a:rPr>
                        <a:t>população </a:t>
                      </a:r>
                      <a:r>
                        <a:rPr dirty="0" sz="800" spc="80">
                          <a:latin typeface="Arial MT"/>
                          <a:cs typeface="Arial MT"/>
                        </a:rPr>
                        <a:t>com</a:t>
                      </a:r>
                      <a:r>
                        <a:rPr dirty="0" sz="8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65">
                          <a:latin typeface="Arial MT"/>
                          <a:cs typeface="Arial MT"/>
                        </a:rPr>
                        <a:t>acesso</a:t>
                      </a:r>
                      <a:r>
                        <a:rPr dirty="0" sz="800" spc="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65">
                          <a:latin typeface="Arial MT"/>
                          <a:cs typeface="Arial MT"/>
                        </a:rPr>
                        <a:t>primário</a:t>
                      </a:r>
                      <a:r>
                        <a:rPr dirty="0" sz="800" spc="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60">
                          <a:latin typeface="Arial MT"/>
                          <a:cs typeface="Arial MT"/>
                        </a:rPr>
                        <a:t>a</a:t>
                      </a:r>
                      <a:r>
                        <a:rPr dirty="0" sz="800" spc="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60">
                          <a:latin typeface="Arial MT"/>
                          <a:cs typeface="Arial MT"/>
                        </a:rPr>
                        <a:t>combustíveis</a:t>
                      </a:r>
                      <a:r>
                        <a:rPr dirty="0" sz="80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e </a:t>
                      </a:r>
                      <a:r>
                        <a:rPr dirty="0" sz="800" spc="65">
                          <a:latin typeface="Arial MT"/>
                          <a:cs typeface="Arial MT"/>
                        </a:rPr>
                        <a:t>tecnologias</a:t>
                      </a:r>
                      <a:r>
                        <a:rPr dirty="0" sz="80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55">
                          <a:latin typeface="Arial MT"/>
                          <a:cs typeface="Arial MT"/>
                        </a:rPr>
                        <a:t>limpos.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6985">
                    <a:lnL w="12700">
                      <a:solidFill>
                        <a:srgbClr val="D4D4D4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D4D4D4"/>
                      </a:solidFill>
                      <a:prstDash val="solid"/>
                    </a:lnT>
                    <a:lnB w="9525">
                      <a:solidFill>
                        <a:srgbClr val="D4D4D4"/>
                      </a:solidFill>
                      <a:prstDash val="solid"/>
                    </a:lnB>
                  </a:tcPr>
                </a:tc>
              </a:tr>
              <a:tr h="44195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ctr" marL="635">
                        <a:lnSpc>
                          <a:spcPct val="100000"/>
                        </a:lnSpc>
                      </a:pPr>
                      <a:r>
                        <a:rPr dirty="0" sz="800" spc="80" b="1">
                          <a:latin typeface="Calibri"/>
                          <a:cs typeface="Calibri"/>
                        </a:rPr>
                        <a:t>ODS </a:t>
                      </a:r>
                      <a:r>
                        <a:rPr dirty="0" sz="800" spc="15" b="1">
                          <a:latin typeface="Calibri"/>
                          <a:cs typeface="Calibri"/>
                        </a:rPr>
                        <a:t>7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3746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D4D4D4"/>
                      </a:solidFill>
                      <a:prstDash val="solid"/>
                    </a:lnR>
                    <a:lnT w="9525">
                      <a:solidFill>
                        <a:srgbClr val="D4D4D4"/>
                      </a:solidFill>
                      <a:prstDash val="solid"/>
                    </a:lnT>
                    <a:lnB w="9525">
                      <a:solidFill>
                        <a:srgbClr val="D4D4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4130" marR="49530">
                        <a:lnSpc>
                          <a:spcPct val="113900"/>
                        </a:lnSpc>
                        <a:spcBef>
                          <a:spcPts val="535"/>
                        </a:spcBef>
                      </a:pPr>
                      <a:r>
                        <a:rPr dirty="0" sz="800" spc="50">
                          <a:latin typeface="Arial MT"/>
                          <a:cs typeface="Arial MT"/>
                        </a:rPr>
                        <a:t>7.2</a:t>
                      </a:r>
                      <a:r>
                        <a:rPr dirty="0" sz="800" spc="60">
                          <a:latin typeface="Arial MT"/>
                          <a:cs typeface="Arial MT"/>
                        </a:rPr>
                        <a:t> –</a:t>
                      </a:r>
                      <a:r>
                        <a:rPr dirty="0" sz="800" spc="6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Até</a:t>
                      </a:r>
                      <a:r>
                        <a:rPr dirty="0" sz="800" spc="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75">
                          <a:latin typeface="Arial MT"/>
                          <a:cs typeface="Arial MT"/>
                        </a:rPr>
                        <a:t>2030,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70">
                          <a:latin typeface="Arial MT"/>
                          <a:cs typeface="Arial MT"/>
                        </a:rPr>
                        <a:t>aumentar</a:t>
                      </a:r>
                      <a:r>
                        <a:rPr dirty="0" sz="80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65">
                          <a:latin typeface="Arial MT"/>
                          <a:cs typeface="Arial MT"/>
                        </a:rPr>
                        <a:t>substancialmente </a:t>
                      </a:r>
                      <a:r>
                        <a:rPr dirty="0" sz="800" spc="60">
                          <a:latin typeface="Arial MT"/>
                          <a:cs typeface="Arial MT"/>
                        </a:rPr>
                        <a:t>a</a:t>
                      </a:r>
                      <a:r>
                        <a:rPr dirty="0" sz="800" spc="6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50">
                          <a:latin typeface="Arial MT"/>
                          <a:cs typeface="Arial MT"/>
                        </a:rPr>
                        <a:t>participação </a:t>
                      </a:r>
                      <a:r>
                        <a:rPr dirty="0" sz="800" spc="75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70">
                          <a:latin typeface="Arial MT"/>
                          <a:cs typeface="Arial MT"/>
                        </a:rPr>
                        <a:t>energias</a:t>
                      </a:r>
                      <a:r>
                        <a:rPr dirty="0" sz="8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70">
                          <a:latin typeface="Arial MT"/>
                          <a:cs typeface="Arial MT"/>
                        </a:rPr>
                        <a:t>renováveis</a:t>
                      </a:r>
                      <a:r>
                        <a:rPr dirty="0" sz="8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75">
                          <a:latin typeface="Arial MT"/>
                          <a:cs typeface="Arial MT"/>
                        </a:rPr>
                        <a:t>na</a:t>
                      </a:r>
                      <a:r>
                        <a:rPr dirty="0" sz="800" spc="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55">
                          <a:latin typeface="Arial MT"/>
                          <a:cs typeface="Arial MT"/>
                        </a:rPr>
                        <a:t>matriz</a:t>
                      </a:r>
                      <a:r>
                        <a:rPr dirty="0" sz="8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65">
                          <a:latin typeface="Arial MT"/>
                          <a:cs typeface="Arial MT"/>
                        </a:rPr>
                        <a:t>energética</a:t>
                      </a:r>
                      <a:r>
                        <a:rPr dirty="0" sz="80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60">
                          <a:latin typeface="Arial MT"/>
                          <a:cs typeface="Arial MT"/>
                        </a:rPr>
                        <a:t>global.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67945">
                    <a:lnL w="12700">
                      <a:solidFill>
                        <a:srgbClr val="D4D4D4"/>
                      </a:solidFill>
                      <a:prstDash val="solid"/>
                    </a:lnL>
                    <a:lnR w="12700">
                      <a:solidFill>
                        <a:srgbClr val="D4D4D4"/>
                      </a:solidFill>
                      <a:prstDash val="solid"/>
                    </a:lnR>
                    <a:lnT w="9525">
                      <a:solidFill>
                        <a:srgbClr val="D4D4D4"/>
                      </a:solidFill>
                      <a:prstDash val="solid"/>
                    </a:lnT>
                    <a:lnB w="9525">
                      <a:solidFill>
                        <a:srgbClr val="D4D4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4130" marR="152400">
                        <a:lnSpc>
                          <a:spcPct val="113900"/>
                        </a:lnSpc>
                        <a:spcBef>
                          <a:spcPts val="535"/>
                        </a:spcBef>
                      </a:pPr>
                      <a:r>
                        <a:rPr dirty="0" sz="800" spc="50">
                          <a:latin typeface="Arial MT"/>
                          <a:cs typeface="Arial MT"/>
                        </a:rPr>
                        <a:t>7.2.1-</a:t>
                      </a:r>
                      <a:r>
                        <a:rPr dirty="0" sz="80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60">
                          <a:latin typeface="Arial MT"/>
                          <a:cs typeface="Arial MT"/>
                        </a:rPr>
                        <a:t>Participação</a:t>
                      </a:r>
                      <a:r>
                        <a:rPr dirty="0" sz="800" spc="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75">
                          <a:latin typeface="Arial MT"/>
                          <a:cs typeface="Arial MT"/>
                        </a:rPr>
                        <a:t>das</a:t>
                      </a:r>
                      <a:r>
                        <a:rPr dirty="0" sz="80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70">
                          <a:latin typeface="Arial MT"/>
                          <a:cs typeface="Arial MT"/>
                        </a:rPr>
                        <a:t>energias</a:t>
                      </a:r>
                      <a:r>
                        <a:rPr dirty="0" sz="80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70">
                          <a:latin typeface="Arial MT"/>
                          <a:cs typeface="Arial MT"/>
                        </a:rPr>
                        <a:t>renováveis</a:t>
                      </a:r>
                      <a:r>
                        <a:rPr dirty="0" sz="80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50">
                          <a:latin typeface="Arial MT"/>
                          <a:cs typeface="Arial MT"/>
                        </a:rPr>
                        <a:t>na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OIE.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67945">
                    <a:lnL w="12700">
                      <a:solidFill>
                        <a:srgbClr val="D4D4D4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D4D4D4"/>
                      </a:solidFill>
                      <a:prstDash val="solid"/>
                    </a:lnT>
                    <a:lnB w="9525">
                      <a:solidFill>
                        <a:srgbClr val="D4D4D4"/>
                      </a:solidFill>
                      <a:prstDash val="solid"/>
                    </a:lnB>
                  </a:tcPr>
                </a:tc>
              </a:tr>
              <a:tr h="299085"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670"/>
                        </a:spcBef>
                      </a:pPr>
                      <a:r>
                        <a:rPr dirty="0" sz="800" spc="80" b="1">
                          <a:latin typeface="Calibri"/>
                          <a:cs typeface="Calibri"/>
                        </a:rPr>
                        <a:t>ODS </a:t>
                      </a:r>
                      <a:r>
                        <a:rPr dirty="0" sz="800" spc="15" b="1">
                          <a:latin typeface="Calibri"/>
                          <a:cs typeface="Calibri"/>
                        </a:rPr>
                        <a:t>7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8509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D4D4D4"/>
                      </a:solidFill>
                      <a:prstDash val="solid"/>
                    </a:lnR>
                    <a:lnT w="9525">
                      <a:solidFill>
                        <a:srgbClr val="D4D4D4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4130" marR="411480">
                        <a:lnSpc>
                          <a:spcPts val="1090"/>
                        </a:lnSpc>
                        <a:spcBef>
                          <a:spcPts val="50"/>
                        </a:spcBef>
                      </a:pPr>
                      <a:r>
                        <a:rPr dirty="0" sz="800" spc="50">
                          <a:latin typeface="Arial MT"/>
                          <a:cs typeface="Arial MT"/>
                        </a:rPr>
                        <a:t>7.3 </a:t>
                      </a:r>
                      <a:r>
                        <a:rPr dirty="0" sz="800" spc="60">
                          <a:latin typeface="Arial MT"/>
                          <a:cs typeface="Arial MT"/>
                        </a:rPr>
                        <a:t>–</a:t>
                      </a:r>
                      <a:r>
                        <a:rPr dirty="0" sz="800" spc="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Até</a:t>
                      </a:r>
                      <a:r>
                        <a:rPr dirty="0" sz="800" spc="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75">
                          <a:latin typeface="Arial MT"/>
                          <a:cs typeface="Arial MT"/>
                        </a:rPr>
                        <a:t>2030,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70">
                          <a:latin typeface="Arial MT"/>
                          <a:cs typeface="Arial MT"/>
                        </a:rPr>
                        <a:t>dobrar</a:t>
                      </a:r>
                      <a:r>
                        <a:rPr dirty="0" sz="80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60">
                          <a:latin typeface="Arial MT"/>
                          <a:cs typeface="Arial MT"/>
                        </a:rPr>
                        <a:t>a</a:t>
                      </a:r>
                      <a:r>
                        <a:rPr dirty="0" sz="800" spc="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50">
                          <a:latin typeface="Arial MT"/>
                          <a:cs typeface="Arial MT"/>
                        </a:rPr>
                        <a:t>taxa </a:t>
                      </a:r>
                      <a:r>
                        <a:rPr dirty="0" sz="800" spc="70">
                          <a:latin typeface="Arial MT"/>
                          <a:cs typeface="Arial MT"/>
                        </a:rPr>
                        <a:t>global</a:t>
                      </a:r>
                      <a:r>
                        <a:rPr dirty="0" sz="800" spc="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75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70">
                          <a:latin typeface="Arial MT"/>
                          <a:cs typeface="Arial MT"/>
                        </a:rPr>
                        <a:t>melhoria</a:t>
                      </a:r>
                      <a:r>
                        <a:rPr dirty="0" sz="800" spc="50">
                          <a:latin typeface="Arial MT"/>
                          <a:cs typeface="Arial MT"/>
                        </a:rPr>
                        <a:t> da </a:t>
                      </a:r>
                      <a:r>
                        <a:rPr dirty="0" sz="800" spc="60">
                          <a:latin typeface="Arial MT"/>
                          <a:cs typeface="Arial MT"/>
                        </a:rPr>
                        <a:t>eficiência</a:t>
                      </a:r>
                      <a:r>
                        <a:rPr dirty="0" sz="80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65">
                          <a:latin typeface="Arial MT"/>
                          <a:cs typeface="Arial MT"/>
                        </a:rPr>
                        <a:t>energética</a:t>
                      </a:r>
                      <a:r>
                        <a:rPr dirty="0" sz="80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75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80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75">
                          <a:latin typeface="Arial MT"/>
                          <a:cs typeface="Arial MT"/>
                        </a:rPr>
                        <a:t>economia</a:t>
                      </a:r>
                      <a:r>
                        <a:rPr dirty="0" sz="80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50">
                          <a:latin typeface="Arial MT"/>
                          <a:cs typeface="Arial MT"/>
                        </a:rPr>
                        <a:t>brasileira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6350">
                    <a:lnL w="12700">
                      <a:solidFill>
                        <a:srgbClr val="D4D4D4"/>
                      </a:solidFill>
                      <a:prstDash val="solid"/>
                    </a:lnL>
                    <a:lnR w="12700">
                      <a:solidFill>
                        <a:srgbClr val="D4D4D4"/>
                      </a:solidFill>
                      <a:prstDash val="solid"/>
                    </a:lnR>
                    <a:lnT w="9525">
                      <a:solidFill>
                        <a:srgbClr val="D4D4D4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4130" marR="80645">
                        <a:lnSpc>
                          <a:spcPts val="1090"/>
                        </a:lnSpc>
                        <a:spcBef>
                          <a:spcPts val="50"/>
                        </a:spcBef>
                      </a:pPr>
                      <a:r>
                        <a:rPr dirty="0" sz="800" spc="50">
                          <a:latin typeface="Arial MT"/>
                          <a:cs typeface="Arial MT"/>
                        </a:rPr>
                        <a:t>7.3.1-</a:t>
                      </a:r>
                      <a:r>
                        <a:rPr dirty="0" sz="8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60">
                          <a:latin typeface="Arial MT"/>
                          <a:cs typeface="Arial MT"/>
                        </a:rPr>
                        <a:t>Intensidade</a:t>
                      </a:r>
                      <a:r>
                        <a:rPr dirty="0" sz="80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65">
                          <a:latin typeface="Arial MT"/>
                          <a:cs typeface="Arial MT"/>
                        </a:rPr>
                        <a:t>energética</a:t>
                      </a:r>
                      <a:r>
                        <a:rPr dirty="0" sz="800" spc="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80">
                          <a:latin typeface="Arial MT"/>
                          <a:cs typeface="Arial MT"/>
                        </a:rPr>
                        <a:t>medida</a:t>
                      </a:r>
                      <a:r>
                        <a:rPr dirty="0" sz="80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95">
                          <a:latin typeface="Arial MT"/>
                          <a:cs typeface="Arial MT"/>
                        </a:rPr>
                        <a:t>em</a:t>
                      </a:r>
                      <a:r>
                        <a:rPr dirty="0" sz="8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50">
                          <a:latin typeface="Arial MT"/>
                          <a:cs typeface="Arial MT"/>
                        </a:rPr>
                        <a:t>termos </a:t>
                      </a:r>
                      <a:r>
                        <a:rPr dirty="0" sz="800" spc="75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70">
                          <a:latin typeface="Arial MT"/>
                          <a:cs typeface="Arial MT"/>
                        </a:rPr>
                        <a:t>energia</a:t>
                      </a:r>
                      <a:r>
                        <a:rPr dirty="0" sz="80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65">
                          <a:latin typeface="Arial MT"/>
                          <a:cs typeface="Arial MT"/>
                        </a:rPr>
                        <a:t>primária</a:t>
                      </a:r>
                      <a:r>
                        <a:rPr dirty="0" sz="80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6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75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PIB.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6350">
                    <a:lnL w="12700">
                      <a:solidFill>
                        <a:srgbClr val="D4D4D4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D4D4D4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42875">
                <a:tc gridSpan="3">
                  <a:txBody>
                    <a:bodyPr/>
                    <a:lstStyle/>
                    <a:p>
                      <a:pPr marL="24130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dirty="0" sz="800" spc="20" b="1">
                          <a:latin typeface="Calibri"/>
                          <a:cs typeface="Calibri"/>
                        </a:rPr>
                        <a:t>Fonte:</a:t>
                      </a:r>
                      <a:r>
                        <a:rPr dirty="0" sz="800" spc="85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20" b="1">
                          <a:latin typeface="Calibri"/>
                          <a:cs typeface="Calibri"/>
                        </a:rPr>
                        <a:t>IPEA</a:t>
                      </a:r>
                      <a:r>
                        <a:rPr dirty="0" sz="800" spc="85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20" b="1">
                          <a:latin typeface="Calibri"/>
                          <a:cs typeface="Calibri"/>
                        </a:rPr>
                        <a:t>-</a:t>
                      </a:r>
                      <a:r>
                        <a:rPr dirty="0" sz="800" spc="155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20" b="1">
                          <a:latin typeface="Calibri"/>
                          <a:cs typeface="Calibri"/>
                        </a:rPr>
                        <a:t>Cadernos</a:t>
                      </a:r>
                      <a:r>
                        <a:rPr dirty="0" sz="800" spc="140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80" b="1">
                          <a:latin typeface="Calibri"/>
                          <a:cs typeface="Calibri"/>
                        </a:rPr>
                        <a:t>ODS</a:t>
                      </a:r>
                      <a:r>
                        <a:rPr dirty="0" sz="800" spc="155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20" b="1">
                          <a:latin typeface="Calibri"/>
                          <a:cs typeface="Calibri"/>
                        </a:rPr>
                        <a:t>-</a:t>
                      </a:r>
                      <a:r>
                        <a:rPr dirty="0" sz="800" spc="150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45" b="1">
                          <a:latin typeface="Calibri"/>
                          <a:cs typeface="Calibri"/>
                        </a:rPr>
                        <a:t>Elaboração</a:t>
                      </a:r>
                      <a:r>
                        <a:rPr dirty="0" sz="800" spc="75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 spc="-10" b="1">
                          <a:latin typeface="Calibri"/>
                          <a:cs typeface="Calibri"/>
                        </a:rPr>
                        <a:t>Própria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B="0" marT="254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D4D4D4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D4D4D4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0" y="6067513"/>
            <a:ext cx="0" cy="790575"/>
          </a:xfrm>
          <a:custGeom>
            <a:avLst/>
            <a:gdLst/>
            <a:ahLst/>
            <a:cxnLst/>
            <a:rect l="l" t="t" r="r" b="b"/>
            <a:pathLst>
              <a:path w="0" h="790575">
                <a:moveTo>
                  <a:pt x="0" y="0"/>
                </a:moveTo>
                <a:lnTo>
                  <a:pt x="1" y="790486"/>
                </a:lnTo>
              </a:path>
            </a:pathLst>
          </a:custGeom>
          <a:ln w="19050">
            <a:solidFill>
              <a:srgbClr val="FFFFFF"/>
            </a:solidFill>
          </a:ln>
        </p:spPr>
        <p:txBody>
          <a:bodyPr wrap="square" lIns="0" tIns="0" rIns="0" bIns="0" rtlCol="0"/>
          <a:lstStyle/>
          <a:p/>
        </p:txBody>
      </p:sp>
      <p:graphicFrame>
        <p:nvGraphicFramePr>
          <p:cNvPr id="3" name="object 3" descr=""/>
          <p:cNvGraphicFramePr>
            <a:graphicFrameLocks noGrp="1"/>
          </p:cNvGraphicFramePr>
          <p:nvPr/>
        </p:nvGraphicFramePr>
        <p:xfrm>
          <a:off x="1512809" y="502423"/>
          <a:ext cx="6753225" cy="560069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84860"/>
                <a:gridCol w="3178810"/>
                <a:gridCol w="2693035"/>
              </a:tblGrid>
              <a:tr h="144145">
                <a:tc gridSpan="3">
                  <a:txBody>
                    <a:bodyPr/>
                    <a:lstStyle/>
                    <a:p>
                      <a:pPr marL="740410">
                        <a:lnSpc>
                          <a:spcPts val="1015"/>
                        </a:lnSpc>
                        <a:spcBef>
                          <a:spcPts val="20"/>
                        </a:spcBef>
                      </a:pPr>
                      <a:r>
                        <a:rPr dirty="0" sz="850" spc="140" b="1">
                          <a:latin typeface="Calibri"/>
                          <a:cs typeface="Calibri"/>
                        </a:rPr>
                        <a:t>Brasil</a:t>
                      </a:r>
                      <a:r>
                        <a:rPr dirty="0" sz="850" spc="125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50" spc="114" b="1">
                          <a:latin typeface="Calibri"/>
                          <a:cs typeface="Calibri"/>
                        </a:rPr>
                        <a:t>-</a:t>
                      </a:r>
                      <a:r>
                        <a:rPr dirty="0" sz="850" spc="125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50" spc="220" b="1">
                          <a:latin typeface="Calibri"/>
                          <a:cs typeface="Calibri"/>
                        </a:rPr>
                        <a:t>Agenda</a:t>
                      </a:r>
                      <a:r>
                        <a:rPr dirty="0" sz="850" spc="130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50" spc="170" b="1">
                          <a:latin typeface="Calibri"/>
                          <a:cs typeface="Calibri"/>
                        </a:rPr>
                        <a:t>2030,</a:t>
                      </a:r>
                      <a:r>
                        <a:rPr dirty="0" sz="850" spc="425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50" spc="204" b="1">
                          <a:latin typeface="Calibri"/>
                          <a:cs typeface="Calibri"/>
                        </a:rPr>
                        <a:t>Metas</a:t>
                      </a:r>
                      <a:r>
                        <a:rPr dirty="0" sz="850" spc="100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50" spc="175" b="1">
                          <a:latin typeface="Calibri"/>
                          <a:cs typeface="Calibri"/>
                        </a:rPr>
                        <a:t>Alcançadas,</a:t>
                      </a:r>
                      <a:r>
                        <a:rPr dirty="0" sz="850" spc="110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50" spc="204" b="1">
                          <a:latin typeface="Calibri"/>
                          <a:cs typeface="Calibri"/>
                        </a:rPr>
                        <a:t>segundo</a:t>
                      </a:r>
                      <a:r>
                        <a:rPr dirty="0" sz="850" spc="150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50" spc="225" b="1">
                          <a:latin typeface="Calibri"/>
                          <a:cs typeface="Calibri"/>
                        </a:rPr>
                        <a:t>ODS</a:t>
                      </a:r>
                      <a:r>
                        <a:rPr dirty="0" sz="850" spc="155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50" spc="195" b="1">
                          <a:latin typeface="Calibri"/>
                          <a:cs typeface="Calibri"/>
                        </a:rPr>
                        <a:t>e</a:t>
                      </a:r>
                      <a:r>
                        <a:rPr dirty="0" sz="850" spc="114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50" spc="180" b="1">
                          <a:latin typeface="Calibri"/>
                          <a:cs typeface="Calibri"/>
                        </a:rPr>
                        <a:t>Indicadores</a:t>
                      </a:r>
                      <a:r>
                        <a:rPr dirty="0" sz="850" spc="95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50" spc="180" b="1">
                          <a:latin typeface="Calibri"/>
                          <a:cs typeface="Calibri"/>
                        </a:rPr>
                        <a:t>até</a:t>
                      </a:r>
                      <a:r>
                        <a:rPr dirty="0" sz="850" spc="120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50" spc="170" b="1">
                          <a:latin typeface="Calibri"/>
                          <a:cs typeface="Calibri"/>
                        </a:rPr>
                        <a:t>2023</a:t>
                      </a:r>
                      <a:endParaRPr sz="850">
                        <a:latin typeface="Calibri"/>
                        <a:cs typeface="Calibri"/>
                      </a:endParaRPr>
                    </a:p>
                  </a:txBody>
                  <a:tcPr marL="0" marR="0" marB="0" marT="2540">
                    <a:lnL w="12700">
                      <a:solidFill>
                        <a:srgbClr val="D4D4D4"/>
                      </a:solidFill>
                      <a:prstDash val="solid"/>
                    </a:lnL>
                    <a:lnR w="12700">
                      <a:solidFill>
                        <a:srgbClr val="D4D4D4"/>
                      </a:solidFill>
                      <a:prstDash val="solid"/>
                    </a:lnR>
                    <a:lnT w="9525">
                      <a:solidFill>
                        <a:srgbClr val="D4D4D4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3398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750" spc="160" b="1">
                          <a:latin typeface="Calibri"/>
                          <a:cs typeface="Calibri"/>
                        </a:rPr>
                        <a:t>ODS</a:t>
                      </a:r>
                      <a:endParaRPr sz="750">
                        <a:latin typeface="Calibri"/>
                        <a:cs typeface="Calibri"/>
                      </a:endParaRPr>
                    </a:p>
                  </a:txBody>
                  <a:tcPr marL="0" marR="0" marB="0" marT="508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D4D4D4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57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750" spc="165" b="1">
                          <a:latin typeface="Calibri"/>
                          <a:cs typeface="Calibri"/>
                        </a:rPr>
                        <a:t>Metas</a:t>
                      </a:r>
                      <a:r>
                        <a:rPr dirty="0" sz="750" spc="120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750" spc="140" b="1">
                          <a:latin typeface="Calibri"/>
                          <a:cs typeface="Calibri"/>
                        </a:rPr>
                        <a:t>Alcançadas</a:t>
                      </a:r>
                      <a:endParaRPr sz="750">
                        <a:latin typeface="Calibri"/>
                        <a:cs typeface="Calibri"/>
                      </a:endParaRPr>
                    </a:p>
                  </a:txBody>
                  <a:tcPr marL="0" marR="0" marB="0" marT="5080">
                    <a:lnL w="12700">
                      <a:solidFill>
                        <a:srgbClr val="D4D4D4"/>
                      </a:solidFill>
                      <a:prstDash val="solid"/>
                    </a:lnL>
                    <a:lnR w="12700">
                      <a:solidFill>
                        <a:srgbClr val="D4D4D4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750" spc="145" b="1">
                          <a:latin typeface="Calibri"/>
                          <a:cs typeface="Calibri"/>
                        </a:rPr>
                        <a:t>Indicadores</a:t>
                      </a:r>
                      <a:endParaRPr sz="750">
                        <a:latin typeface="Calibri"/>
                        <a:cs typeface="Calibri"/>
                      </a:endParaRPr>
                    </a:p>
                  </a:txBody>
                  <a:tcPr marL="0" marR="0" marB="0" marT="5080">
                    <a:lnL w="12700">
                      <a:solidFill>
                        <a:srgbClr val="D4D4D4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6883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  <a:p>
                      <a:pPr algn="ctr" marL="635">
                        <a:lnSpc>
                          <a:spcPct val="100000"/>
                        </a:lnSpc>
                      </a:pPr>
                      <a:r>
                        <a:rPr dirty="0" sz="600" spc="200" b="1">
                          <a:latin typeface="Calibri"/>
                          <a:cs typeface="Calibri"/>
                        </a:rPr>
                        <a:t>ODS</a:t>
                      </a:r>
                      <a:r>
                        <a:rPr dirty="0" sz="600" spc="120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600" spc="135" b="1">
                          <a:latin typeface="Calibri"/>
                          <a:cs typeface="Calibri"/>
                        </a:rPr>
                        <a:t>11</a:t>
                      </a:r>
                      <a:endParaRPr sz="6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D4D4D4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D4D4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  <a:p>
                      <a:pPr marL="24130" marR="114935">
                        <a:lnSpc>
                          <a:spcPct val="117600"/>
                        </a:lnSpc>
                      </a:pPr>
                      <a:r>
                        <a:rPr dirty="0" sz="600" spc="160">
                          <a:latin typeface="Arial MT"/>
                          <a:cs typeface="Arial MT"/>
                        </a:rPr>
                        <a:t>11.a</a:t>
                      </a:r>
                      <a:r>
                        <a:rPr dirty="0" sz="600" spc="8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00" spc="175">
                          <a:latin typeface="Arial MT"/>
                          <a:cs typeface="Arial MT"/>
                        </a:rPr>
                        <a:t>–</a:t>
                      </a:r>
                      <a:r>
                        <a:rPr dirty="0" sz="600" spc="9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00" spc="165">
                          <a:latin typeface="Arial MT"/>
                          <a:cs typeface="Arial MT"/>
                        </a:rPr>
                        <a:t>Apoiar</a:t>
                      </a:r>
                      <a:r>
                        <a:rPr dirty="0" sz="600" spc="7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00" spc="165">
                          <a:latin typeface="Arial MT"/>
                          <a:cs typeface="Arial MT"/>
                        </a:rPr>
                        <a:t>relações</a:t>
                      </a:r>
                      <a:r>
                        <a:rPr dirty="0" sz="600" spc="7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00" spc="175">
                          <a:latin typeface="Arial MT"/>
                          <a:cs typeface="Arial MT"/>
                        </a:rPr>
                        <a:t>econômicas,</a:t>
                      </a:r>
                      <a:r>
                        <a:rPr dirty="0" sz="60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00" spc="150">
                          <a:latin typeface="Arial MT"/>
                          <a:cs typeface="Arial MT"/>
                        </a:rPr>
                        <a:t>sociais</a:t>
                      </a:r>
                      <a:r>
                        <a:rPr dirty="0" sz="600" spc="7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00" spc="175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600" spc="9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00" spc="155">
                          <a:latin typeface="Arial MT"/>
                          <a:cs typeface="Arial MT"/>
                        </a:rPr>
                        <a:t>ambientais </a:t>
                      </a:r>
                      <a:r>
                        <a:rPr dirty="0" sz="600" spc="145">
                          <a:latin typeface="Arial MT"/>
                          <a:cs typeface="Arial MT"/>
                        </a:rPr>
                        <a:t>positivas</a:t>
                      </a:r>
                      <a:r>
                        <a:rPr dirty="0" sz="600" spc="7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00" spc="145">
                          <a:latin typeface="Arial MT"/>
                          <a:cs typeface="Arial MT"/>
                        </a:rPr>
                        <a:t>entre</a:t>
                      </a:r>
                      <a:r>
                        <a:rPr dirty="0" sz="600" spc="9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00" spc="170">
                          <a:latin typeface="Arial MT"/>
                          <a:cs typeface="Arial MT"/>
                        </a:rPr>
                        <a:t>áreas</a:t>
                      </a:r>
                      <a:r>
                        <a:rPr dirty="0" sz="600" spc="8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00" spc="170">
                          <a:latin typeface="Arial MT"/>
                          <a:cs typeface="Arial MT"/>
                        </a:rPr>
                        <a:t>urbanas,</a:t>
                      </a:r>
                      <a:r>
                        <a:rPr dirty="0" sz="60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00" spc="170">
                          <a:latin typeface="Arial MT"/>
                          <a:cs typeface="Arial MT"/>
                        </a:rPr>
                        <a:t>periurbanas</a:t>
                      </a:r>
                      <a:r>
                        <a:rPr dirty="0" sz="600" spc="7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00" spc="175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600" spc="9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00" spc="125">
                          <a:latin typeface="Arial MT"/>
                          <a:cs typeface="Arial MT"/>
                        </a:rPr>
                        <a:t>rurais, </a:t>
                      </a:r>
                      <a:r>
                        <a:rPr dirty="0" sz="600" spc="160">
                          <a:latin typeface="Arial MT"/>
                          <a:cs typeface="Arial MT"/>
                        </a:rPr>
                        <a:t>reforçando</a:t>
                      </a:r>
                      <a:r>
                        <a:rPr dirty="0" sz="600" spc="9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00" spc="175">
                          <a:latin typeface="Arial MT"/>
                          <a:cs typeface="Arial MT"/>
                        </a:rPr>
                        <a:t>o</a:t>
                      </a:r>
                      <a:r>
                        <a:rPr dirty="0" sz="600" spc="10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00" spc="170">
                          <a:latin typeface="Arial MT"/>
                          <a:cs typeface="Arial MT"/>
                        </a:rPr>
                        <a:t>planejamento</a:t>
                      </a:r>
                      <a:r>
                        <a:rPr dirty="0" sz="600" spc="9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00" spc="165">
                          <a:latin typeface="Arial MT"/>
                          <a:cs typeface="Arial MT"/>
                        </a:rPr>
                        <a:t>nacional</a:t>
                      </a:r>
                      <a:r>
                        <a:rPr dirty="0" sz="600" spc="10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00" spc="175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600" spc="9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00" spc="155">
                          <a:latin typeface="Arial MT"/>
                          <a:cs typeface="Arial MT"/>
                        </a:rPr>
                        <a:t>regional</a:t>
                      </a:r>
                      <a:r>
                        <a:rPr dirty="0" sz="600" spc="10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00" spc="160">
                          <a:latin typeface="Arial MT"/>
                          <a:cs typeface="Arial MT"/>
                        </a:rPr>
                        <a:t>de </a:t>
                      </a:r>
                      <a:r>
                        <a:rPr dirty="0" sz="600" spc="155">
                          <a:latin typeface="Arial MT"/>
                          <a:cs typeface="Arial MT"/>
                        </a:rPr>
                        <a:t>desenvolvimento.</a:t>
                      </a:r>
                      <a:endParaRPr sz="600">
                        <a:latin typeface="Arial MT"/>
                        <a:cs typeface="Arial MT"/>
                      </a:endParaRPr>
                    </a:p>
                  </a:txBody>
                  <a:tcPr marL="0" marR="0" marB="0" marT="34925">
                    <a:lnL w="12700">
                      <a:solidFill>
                        <a:srgbClr val="D4D4D4"/>
                      </a:solidFill>
                      <a:prstDash val="solid"/>
                    </a:lnL>
                    <a:lnR w="12700">
                      <a:solidFill>
                        <a:srgbClr val="D4D4D4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D4D4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4130" marR="83820">
                        <a:lnSpc>
                          <a:spcPct val="117600"/>
                        </a:lnSpc>
                        <a:spcBef>
                          <a:spcPts val="120"/>
                        </a:spcBef>
                      </a:pPr>
                      <a:r>
                        <a:rPr dirty="0" sz="600" spc="150">
                          <a:latin typeface="Arial MT"/>
                          <a:cs typeface="Arial MT"/>
                        </a:rPr>
                        <a:t>11.a.1</a:t>
                      </a:r>
                      <a:r>
                        <a:rPr dirty="0" sz="600" spc="8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00" spc="175">
                          <a:latin typeface="Arial MT"/>
                          <a:cs typeface="Arial MT"/>
                        </a:rPr>
                        <a:t>–</a:t>
                      </a:r>
                      <a:r>
                        <a:rPr dirty="0" sz="600" spc="9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00" spc="150">
                          <a:latin typeface="Arial MT"/>
                          <a:cs typeface="Arial MT"/>
                        </a:rPr>
                        <a:t>Existência</a:t>
                      </a:r>
                      <a:r>
                        <a:rPr dirty="0" sz="600" spc="9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00" spc="185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600" spc="9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00" spc="135">
                          <a:latin typeface="Arial MT"/>
                          <a:cs typeface="Arial MT"/>
                        </a:rPr>
                        <a:t>políticas</a:t>
                      </a:r>
                      <a:r>
                        <a:rPr dirty="0" sz="600" spc="7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00" spc="170">
                          <a:latin typeface="Arial MT"/>
                          <a:cs typeface="Arial MT"/>
                        </a:rPr>
                        <a:t>urbanas </a:t>
                      </a:r>
                      <a:r>
                        <a:rPr dirty="0" sz="600" spc="165">
                          <a:latin typeface="Arial MT"/>
                          <a:cs typeface="Arial MT"/>
                        </a:rPr>
                        <a:t>nacionais</a:t>
                      </a:r>
                      <a:r>
                        <a:rPr dirty="0" sz="600" spc="7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00" spc="185">
                          <a:latin typeface="Arial MT"/>
                          <a:cs typeface="Arial MT"/>
                        </a:rPr>
                        <a:t>ou</a:t>
                      </a:r>
                      <a:r>
                        <a:rPr dirty="0" sz="600" spc="9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00" spc="175">
                          <a:latin typeface="Arial MT"/>
                          <a:cs typeface="Arial MT"/>
                        </a:rPr>
                        <a:t>planos</a:t>
                      </a:r>
                      <a:r>
                        <a:rPr dirty="0" sz="600" spc="7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00" spc="185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600" spc="9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00" spc="160">
                          <a:latin typeface="Arial MT"/>
                          <a:cs typeface="Arial MT"/>
                        </a:rPr>
                        <a:t>desenvolvimento </a:t>
                      </a:r>
                      <a:r>
                        <a:rPr dirty="0" sz="600" spc="155">
                          <a:latin typeface="Arial MT"/>
                          <a:cs typeface="Arial MT"/>
                        </a:rPr>
                        <a:t>regional</a:t>
                      </a:r>
                      <a:r>
                        <a:rPr dirty="0" sz="600" spc="9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00" spc="190">
                          <a:latin typeface="Arial MT"/>
                          <a:cs typeface="Arial MT"/>
                        </a:rPr>
                        <a:t>que</a:t>
                      </a:r>
                      <a:r>
                        <a:rPr dirty="0" sz="600" spc="9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00" spc="135">
                          <a:latin typeface="Arial MT"/>
                          <a:cs typeface="Arial MT"/>
                        </a:rPr>
                        <a:t>(a)</a:t>
                      </a:r>
                      <a:r>
                        <a:rPr dirty="0" sz="600" spc="8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00" spc="190">
                          <a:latin typeface="Arial MT"/>
                          <a:cs typeface="Arial MT"/>
                        </a:rPr>
                        <a:t>respondem</a:t>
                      </a:r>
                      <a:r>
                        <a:rPr dirty="0" sz="600" spc="8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00" spc="175">
                          <a:latin typeface="Arial MT"/>
                          <a:cs typeface="Arial MT"/>
                        </a:rPr>
                        <a:t>à</a:t>
                      </a:r>
                      <a:r>
                        <a:rPr dirty="0" sz="600" spc="9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00" spc="160">
                          <a:latin typeface="Arial MT"/>
                          <a:cs typeface="Arial MT"/>
                        </a:rPr>
                        <a:t>dinâmica populacional;</a:t>
                      </a:r>
                      <a:r>
                        <a:rPr dirty="0" sz="600" spc="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00" spc="135">
                          <a:latin typeface="Arial MT"/>
                          <a:cs typeface="Arial MT"/>
                        </a:rPr>
                        <a:t>(b)</a:t>
                      </a:r>
                      <a:r>
                        <a:rPr dirty="0" sz="600" spc="8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00" spc="180">
                          <a:latin typeface="Arial MT"/>
                          <a:cs typeface="Arial MT"/>
                        </a:rPr>
                        <a:t>garantem</a:t>
                      </a:r>
                      <a:r>
                        <a:rPr dirty="0" sz="600" spc="8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00" spc="235">
                          <a:latin typeface="Arial MT"/>
                          <a:cs typeface="Arial MT"/>
                        </a:rPr>
                        <a:t>um</a:t>
                      </a:r>
                      <a:r>
                        <a:rPr dirty="0" sz="600" spc="8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00" spc="160">
                          <a:latin typeface="Arial MT"/>
                          <a:cs typeface="Arial MT"/>
                        </a:rPr>
                        <a:t>desenvolvimento </a:t>
                      </a:r>
                      <a:r>
                        <a:rPr dirty="0" sz="600" spc="114">
                          <a:latin typeface="Arial MT"/>
                          <a:cs typeface="Arial MT"/>
                        </a:rPr>
                        <a:t>territorial</a:t>
                      </a:r>
                      <a:r>
                        <a:rPr dirty="0" sz="600" spc="9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00" spc="155">
                          <a:latin typeface="Arial MT"/>
                          <a:cs typeface="Arial MT"/>
                        </a:rPr>
                        <a:t>equilibrado;</a:t>
                      </a:r>
                      <a:r>
                        <a:rPr dirty="0" sz="600" spc="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00" spc="175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600" spc="10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00" spc="125">
                          <a:latin typeface="Arial MT"/>
                          <a:cs typeface="Arial MT"/>
                        </a:rPr>
                        <a:t>(c)</a:t>
                      </a:r>
                      <a:r>
                        <a:rPr dirty="0" sz="600" spc="8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00" spc="185">
                          <a:latin typeface="Arial MT"/>
                          <a:cs typeface="Arial MT"/>
                        </a:rPr>
                        <a:t>possuem </a:t>
                      </a:r>
                      <a:r>
                        <a:rPr dirty="0" sz="600" spc="165">
                          <a:latin typeface="Arial MT"/>
                          <a:cs typeface="Arial MT"/>
                        </a:rPr>
                        <a:t>responsabilidade</a:t>
                      </a:r>
                      <a:r>
                        <a:rPr dirty="0" sz="600" spc="114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00" spc="110">
                          <a:latin typeface="Arial MT"/>
                          <a:cs typeface="Arial MT"/>
                        </a:rPr>
                        <a:t>fiscal.</a:t>
                      </a:r>
                      <a:endParaRPr sz="600">
                        <a:latin typeface="Arial MT"/>
                        <a:cs typeface="Arial MT"/>
                      </a:endParaRPr>
                    </a:p>
                  </a:txBody>
                  <a:tcPr marL="0" marR="0" marB="0" marT="15240">
                    <a:lnL w="12700">
                      <a:solidFill>
                        <a:srgbClr val="D4D4D4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D4D4D4"/>
                      </a:solidFill>
                      <a:prstDash val="solid"/>
                    </a:lnB>
                  </a:tcPr>
                </a:tc>
              </a:tr>
              <a:tr h="13766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  <a:p>
                      <a:pPr algn="ctr" marL="63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600" spc="200" b="1">
                          <a:latin typeface="Calibri"/>
                          <a:cs typeface="Calibri"/>
                        </a:rPr>
                        <a:t>ODS</a:t>
                      </a:r>
                      <a:r>
                        <a:rPr dirty="0" sz="600" spc="120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600" spc="135" b="1">
                          <a:latin typeface="Calibri"/>
                          <a:cs typeface="Calibri"/>
                        </a:rPr>
                        <a:t>11</a:t>
                      </a:r>
                      <a:endParaRPr sz="6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D4D4D4"/>
                      </a:solidFill>
                      <a:prstDash val="solid"/>
                    </a:lnR>
                    <a:lnT w="9525">
                      <a:solidFill>
                        <a:srgbClr val="D4D4D4"/>
                      </a:solidFill>
                      <a:prstDash val="solid"/>
                    </a:lnT>
                    <a:lnB w="9525">
                      <a:solidFill>
                        <a:srgbClr val="D4D4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  <a:p>
                      <a:pPr marL="24130" marR="39370">
                        <a:lnSpc>
                          <a:spcPct val="117600"/>
                        </a:lnSpc>
                      </a:pPr>
                      <a:r>
                        <a:rPr dirty="0" sz="600" spc="160">
                          <a:latin typeface="Arial MT"/>
                          <a:cs typeface="Arial MT"/>
                        </a:rPr>
                        <a:t>11.b</a:t>
                      </a:r>
                      <a:r>
                        <a:rPr dirty="0" sz="600" spc="8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00" spc="175">
                          <a:latin typeface="Arial MT"/>
                          <a:cs typeface="Arial MT"/>
                        </a:rPr>
                        <a:t>–</a:t>
                      </a:r>
                      <a:r>
                        <a:rPr dirty="0" sz="600" spc="8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00" spc="150">
                          <a:latin typeface="Arial MT"/>
                          <a:cs typeface="Arial MT"/>
                        </a:rPr>
                        <a:t>Até</a:t>
                      </a:r>
                      <a:r>
                        <a:rPr dirty="0" sz="600" spc="8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00" spc="175">
                          <a:latin typeface="Arial MT"/>
                          <a:cs typeface="Arial MT"/>
                        </a:rPr>
                        <a:t>2020,</a:t>
                      </a:r>
                      <a:r>
                        <a:rPr dirty="0" sz="60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00" spc="180">
                          <a:latin typeface="Arial MT"/>
                          <a:cs typeface="Arial MT"/>
                        </a:rPr>
                        <a:t>aumentar</a:t>
                      </a:r>
                      <a:r>
                        <a:rPr dirty="0" sz="600" spc="7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00" spc="165">
                          <a:latin typeface="Arial MT"/>
                          <a:cs typeface="Arial MT"/>
                        </a:rPr>
                        <a:t>substancialmente</a:t>
                      </a:r>
                      <a:r>
                        <a:rPr dirty="0" sz="600" spc="8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00" spc="175">
                          <a:latin typeface="Arial MT"/>
                          <a:cs typeface="Arial MT"/>
                        </a:rPr>
                        <a:t>o</a:t>
                      </a:r>
                      <a:r>
                        <a:rPr dirty="0" sz="600" spc="8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00" spc="190">
                          <a:latin typeface="Arial MT"/>
                          <a:cs typeface="Arial MT"/>
                        </a:rPr>
                        <a:t>número</a:t>
                      </a:r>
                      <a:r>
                        <a:rPr dirty="0" sz="600" spc="8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00" spc="160">
                          <a:latin typeface="Arial MT"/>
                          <a:cs typeface="Arial MT"/>
                        </a:rPr>
                        <a:t>de </a:t>
                      </a:r>
                      <a:r>
                        <a:rPr dirty="0" sz="600" spc="170">
                          <a:latin typeface="Arial MT"/>
                          <a:cs typeface="Arial MT"/>
                        </a:rPr>
                        <a:t>cidades</a:t>
                      </a:r>
                      <a:r>
                        <a:rPr dirty="0" sz="600" spc="7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00" spc="175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600" spc="9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00" spc="175">
                          <a:latin typeface="Arial MT"/>
                          <a:cs typeface="Arial MT"/>
                        </a:rPr>
                        <a:t>assentamentos</a:t>
                      </a:r>
                      <a:r>
                        <a:rPr dirty="0" sz="600" spc="7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00" spc="200">
                          <a:latin typeface="Arial MT"/>
                          <a:cs typeface="Arial MT"/>
                        </a:rPr>
                        <a:t>humanos</a:t>
                      </a:r>
                      <a:r>
                        <a:rPr dirty="0" sz="600" spc="8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00" spc="180">
                          <a:latin typeface="Arial MT"/>
                          <a:cs typeface="Arial MT"/>
                        </a:rPr>
                        <a:t>adotando</a:t>
                      </a:r>
                      <a:r>
                        <a:rPr dirty="0" sz="600" spc="9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00" spc="125">
                          <a:latin typeface="Arial MT"/>
                          <a:cs typeface="Arial MT"/>
                        </a:rPr>
                        <a:t>e </a:t>
                      </a:r>
                      <a:r>
                        <a:rPr dirty="0" sz="600" spc="180">
                          <a:latin typeface="Arial MT"/>
                          <a:cs typeface="Arial MT"/>
                        </a:rPr>
                        <a:t>implementando</a:t>
                      </a:r>
                      <a:r>
                        <a:rPr dirty="0" sz="600" spc="9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00" spc="135">
                          <a:latin typeface="Arial MT"/>
                          <a:cs typeface="Arial MT"/>
                        </a:rPr>
                        <a:t>políticas</a:t>
                      </a:r>
                      <a:r>
                        <a:rPr dirty="0" sz="600" spc="7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00" spc="175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600" spc="9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00" spc="175">
                          <a:latin typeface="Arial MT"/>
                          <a:cs typeface="Arial MT"/>
                        </a:rPr>
                        <a:t>planos</a:t>
                      </a:r>
                      <a:r>
                        <a:rPr dirty="0" sz="600" spc="8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00" spc="160">
                          <a:latin typeface="Arial MT"/>
                          <a:cs typeface="Arial MT"/>
                        </a:rPr>
                        <a:t>integrados</a:t>
                      </a:r>
                      <a:r>
                        <a:rPr dirty="0" sz="600" spc="8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00" spc="170">
                          <a:latin typeface="Arial MT"/>
                          <a:cs typeface="Arial MT"/>
                        </a:rPr>
                        <a:t>para</a:t>
                      </a:r>
                      <a:r>
                        <a:rPr dirty="0" sz="600" spc="9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00" spc="125">
                          <a:latin typeface="Arial MT"/>
                          <a:cs typeface="Arial MT"/>
                        </a:rPr>
                        <a:t>a </a:t>
                      </a:r>
                      <a:r>
                        <a:rPr dirty="0" sz="600" spc="155">
                          <a:latin typeface="Arial MT"/>
                          <a:cs typeface="Arial MT"/>
                        </a:rPr>
                        <a:t>inclusão,</a:t>
                      </a:r>
                      <a:r>
                        <a:rPr dirty="0" sz="60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00" spc="175">
                          <a:latin typeface="Arial MT"/>
                          <a:cs typeface="Arial MT"/>
                        </a:rPr>
                        <a:t>a</a:t>
                      </a:r>
                      <a:r>
                        <a:rPr dirty="0" sz="600" spc="9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00" spc="140">
                          <a:latin typeface="Arial MT"/>
                          <a:cs typeface="Arial MT"/>
                        </a:rPr>
                        <a:t>eficiência</a:t>
                      </a:r>
                      <a:r>
                        <a:rPr dirty="0" sz="600" spc="9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00" spc="185">
                          <a:latin typeface="Arial MT"/>
                          <a:cs typeface="Arial MT"/>
                        </a:rPr>
                        <a:t>dos</a:t>
                      </a:r>
                      <a:r>
                        <a:rPr dirty="0" sz="600" spc="8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00" spc="150">
                          <a:latin typeface="Arial MT"/>
                          <a:cs typeface="Arial MT"/>
                        </a:rPr>
                        <a:t>recursos,</a:t>
                      </a:r>
                      <a:r>
                        <a:rPr dirty="0" sz="60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00" spc="160">
                          <a:latin typeface="Arial MT"/>
                          <a:cs typeface="Arial MT"/>
                        </a:rPr>
                        <a:t>mitigação</a:t>
                      </a:r>
                      <a:r>
                        <a:rPr dirty="0" sz="600" spc="9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00" spc="175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600" spc="9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00" spc="165">
                          <a:latin typeface="Arial MT"/>
                          <a:cs typeface="Arial MT"/>
                        </a:rPr>
                        <a:t>adaptação </a:t>
                      </a:r>
                      <a:r>
                        <a:rPr dirty="0" sz="600" spc="180">
                          <a:latin typeface="Arial MT"/>
                          <a:cs typeface="Arial MT"/>
                        </a:rPr>
                        <a:t>às</a:t>
                      </a:r>
                      <a:r>
                        <a:rPr dirty="0" sz="600" spc="8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00" spc="195">
                          <a:latin typeface="Arial MT"/>
                          <a:cs typeface="Arial MT"/>
                        </a:rPr>
                        <a:t>mudanças</a:t>
                      </a:r>
                      <a:r>
                        <a:rPr dirty="0" sz="600" spc="9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00" spc="140">
                          <a:latin typeface="Arial MT"/>
                          <a:cs typeface="Arial MT"/>
                        </a:rPr>
                        <a:t>climáticas,</a:t>
                      </a:r>
                      <a:r>
                        <a:rPr dirty="0" sz="600" spc="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00" spc="175">
                          <a:latin typeface="Arial MT"/>
                          <a:cs typeface="Arial MT"/>
                        </a:rPr>
                        <a:t>a</a:t>
                      </a:r>
                      <a:r>
                        <a:rPr dirty="0" sz="600" spc="10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00" spc="140">
                          <a:latin typeface="Arial MT"/>
                          <a:cs typeface="Arial MT"/>
                        </a:rPr>
                        <a:t>resiliência</a:t>
                      </a:r>
                      <a:r>
                        <a:rPr dirty="0" sz="600" spc="10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00" spc="175">
                          <a:latin typeface="Arial MT"/>
                          <a:cs typeface="Arial MT"/>
                        </a:rPr>
                        <a:t>a</a:t>
                      </a:r>
                      <a:r>
                        <a:rPr dirty="0" sz="600" spc="10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00" spc="150">
                          <a:latin typeface="Arial MT"/>
                          <a:cs typeface="Arial MT"/>
                        </a:rPr>
                        <a:t>desastres;</a:t>
                      </a:r>
                      <a:r>
                        <a:rPr dirty="0" sz="600" spc="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00" spc="125">
                          <a:latin typeface="Arial MT"/>
                          <a:cs typeface="Arial MT"/>
                        </a:rPr>
                        <a:t>e </a:t>
                      </a:r>
                      <a:r>
                        <a:rPr dirty="0" sz="600" spc="170">
                          <a:latin typeface="Arial MT"/>
                          <a:cs typeface="Arial MT"/>
                        </a:rPr>
                        <a:t>desenvolver</a:t>
                      </a:r>
                      <a:r>
                        <a:rPr dirty="0" sz="600" spc="7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00" spc="175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600" spc="9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00" spc="165">
                          <a:latin typeface="Arial MT"/>
                          <a:cs typeface="Arial MT"/>
                        </a:rPr>
                        <a:t>implementar,</a:t>
                      </a:r>
                      <a:r>
                        <a:rPr dirty="0" sz="60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00" spc="185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600" spc="9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00" spc="170">
                          <a:latin typeface="Arial MT"/>
                          <a:cs typeface="Arial MT"/>
                        </a:rPr>
                        <a:t>acordo</a:t>
                      </a:r>
                      <a:r>
                        <a:rPr dirty="0" sz="600" spc="9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00" spc="204">
                          <a:latin typeface="Arial MT"/>
                          <a:cs typeface="Arial MT"/>
                        </a:rPr>
                        <a:t>com</a:t>
                      </a:r>
                      <a:r>
                        <a:rPr dirty="0" sz="600" spc="7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00" spc="175">
                          <a:latin typeface="Arial MT"/>
                          <a:cs typeface="Arial MT"/>
                        </a:rPr>
                        <a:t>o</a:t>
                      </a:r>
                      <a:r>
                        <a:rPr dirty="0" sz="600" spc="9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00" spc="180">
                          <a:latin typeface="Arial MT"/>
                          <a:cs typeface="Arial MT"/>
                        </a:rPr>
                        <a:t>Marco</a:t>
                      </a:r>
                      <a:r>
                        <a:rPr dirty="0" sz="600" spc="9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00" spc="160">
                          <a:latin typeface="Arial MT"/>
                          <a:cs typeface="Arial MT"/>
                        </a:rPr>
                        <a:t>de </a:t>
                      </a:r>
                      <a:r>
                        <a:rPr dirty="0" sz="600" spc="180">
                          <a:latin typeface="Arial MT"/>
                          <a:cs typeface="Arial MT"/>
                        </a:rPr>
                        <a:t>Sendai</a:t>
                      </a:r>
                      <a:r>
                        <a:rPr dirty="0" sz="600" spc="9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00" spc="170">
                          <a:latin typeface="Arial MT"/>
                          <a:cs typeface="Arial MT"/>
                        </a:rPr>
                        <a:t>para</a:t>
                      </a:r>
                      <a:r>
                        <a:rPr dirty="0" sz="600" spc="9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00" spc="175">
                          <a:latin typeface="Arial MT"/>
                          <a:cs typeface="Arial MT"/>
                        </a:rPr>
                        <a:t>a</a:t>
                      </a:r>
                      <a:r>
                        <a:rPr dirty="0" sz="600" spc="9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00" spc="195">
                          <a:latin typeface="Arial MT"/>
                          <a:cs typeface="Arial MT"/>
                        </a:rPr>
                        <a:t>Redução</a:t>
                      </a:r>
                      <a:r>
                        <a:rPr dirty="0" sz="600" spc="9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00" spc="185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600" spc="9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00" spc="165">
                          <a:latin typeface="Arial MT"/>
                          <a:cs typeface="Arial MT"/>
                        </a:rPr>
                        <a:t>Risco</a:t>
                      </a:r>
                      <a:r>
                        <a:rPr dirty="0" sz="600" spc="9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00" spc="185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600" spc="9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00" spc="165">
                          <a:latin typeface="Arial MT"/>
                          <a:cs typeface="Arial MT"/>
                        </a:rPr>
                        <a:t>Desastres</a:t>
                      </a:r>
                      <a:r>
                        <a:rPr dirty="0" sz="600" spc="7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00" spc="170">
                          <a:latin typeface="Arial MT"/>
                          <a:cs typeface="Arial MT"/>
                        </a:rPr>
                        <a:t>2015- </a:t>
                      </a:r>
                      <a:r>
                        <a:rPr dirty="0" sz="600" spc="175">
                          <a:latin typeface="Arial MT"/>
                          <a:cs typeface="Arial MT"/>
                        </a:rPr>
                        <a:t>2030,</a:t>
                      </a:r>
                      <a:r>
                        <a:rPr dirty="0" sz="600" spc="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00" spc="175">
                          <a:latin typeface="Arial MT"/>
                          <a:cs typeface="Arial MT"/>
                        </a:rPr>
                        <a:t>o</a:t>
                      </a:r>
                      <a:r>
                        <a:rPr dirty="0" sz="600" spc="10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00" spc="170">
                          <a:latin typeface="Arial MT"/>
                          <a:cs typeface="Arial MT"/>
                        </a:rPr>
                        <a:t>gerenciamento</a:t>
                      </a:r>
                      <a:r>
                        <a:rPr dirty="0" sz="600" spc="10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00" spc="130">
                          <a:latin typeface="Arial MT"/>
                          <a:cs typeface="Arial MT"/>
                        </a:rPr>
                        <a:t>holístico</a:t>
                      </a:r>
                      <a:r>
                        <a:rPr dirty="0" sz="600" spc="10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00" spc="185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600" spc="10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00" spc="135">
                          <a:latin typeface="Arial MT"/>
                          <a:cs typeface="Arial MT"/>
                        </a:rPr>
                        <a:t>risco</a:t>
                      </a:r>
                      <a:r>
                        <a:rPr dirty="0" sz="600" spc="10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00" spc="185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600" spc="10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00" spc="160">
                          <a:latin typeface="Arial MT"/>
                          <a:cs typeface="Arial MT"/>
                        </a:rPr>
                        <a:t>desastres</a:t>
                      </a:r>
                      <a:r>
                        <a:rPr dirty="0" sz="600" spc="8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00" spc="210">
                          <a:latin typeface="Arial MT"/>
                          <a:cs typeface="Arial MT"/>
                        </a:rPr>
                        <a:t>em </a:t>
                      </a:r>
                      <a:r>
                        <a:rPr dirty="0" sz="600" spc="165">
                          <a:latin typeface="Arial MT"/>
                          <a:cs typeface="Arial MT"/>
                        </a:rPr>
                        <a:t>todos</a:t>
                      </a:r>
                      <a:r>
                        <a:rPr dirty="0" sz="600" spc="6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00" spc="180">
                          <a:latin typeface="Arial MT"/>
                          <a:cs typeface="Arial MT"/>
                        </a:rPr>
                        <a:t>os</a:t>
                      </a:r>
                      <a:r>
                        <a:rPr dirty="0" sz="600" spc="7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00" spc="125">
                          <a:latin typeface="Arial MT"/>
                          <a:cs typeface="Arial MT"/>
                        </a:rPr>
                        <a:t>níveis.</a:t>
                      </a:r>
                      <a:endParaRPr sz="6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12700">
                      <a:solidFill>
                        <a:srgbClr val="D4D4D4"/>
                      </a:solidFill>
                      <a:prstDash val="solid"/>
                    </a:lnL>
                    <a:lnR w="12700">
                      <a:solidFill>
                        <a:srgbClr val="D4D4D4"/>
                      </a:solidFill>
                      <a:prstDash val="solid"/>
                    </a:lnR>
                    <a:lnT w="9525">
                      <a:solidFill>
                        <a:srgbClr val="D4D4D4"/>
                      </a:solidFill>
                      <a:prstDash val="solid"/>
                    </a:lnT>
                    <a:lnB w="9525">
                      <a:solidFill>
                        <a:srgbClr val="D4D4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4130" marR="132715">
                        <a:lnSpc>
                          <a:spcPct val="117600"/>
                        </a:lnSpc>
                        <a:spcBef>
                          <a:spcPts val="250"/>
                        </a:spcBef>
                      </a:pPr>
                      <a:r>
                        <a:rPr dirty="0" sz="600" spc="150">
                          <a:latin typeface="Arial MT"/>
                          <a:cs typeface="Arial MT"/>
                        </a:rPr>
                        <a:t>11.b.1</a:t>
                      </a:r>
                      <a:r>
                        <a:rPr dirty="0" sz="600" spc="9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00" spc="175">
                          <a:latin typeface="Arial MT"/>
                          <a:cs typeface="Arial MT"/>
                        </a:rPr>
                        <a:t>–</a:t>
                      </a:r>
                      <a:r>
                        <a:rPr dirty="0" sz="600" spc="9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00" spc="200">
                          <a:latin typeface="Arial MT"/>
                          <a:cs typeface="Arial MT"/>
                        </a:rPr>
                        <a:t>Número</a:t>
                      </a:r>
                      <a:r>
                        <a:rPr dirty="0" sz="600" spc="9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00" spc="185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600" spc="9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00" spc="160">
                          <a:latin typeface="Arial MT"/>
                          <a:cs typeface="Arial MT"/>
                        </a:rPr>
                        <a:t>países</a:t>
                      </a:r>
                      <a:r>
                        <a:rPr dirty="0" sz="600" spc="7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00" spc="190">
                          <a:latin typeface="Arial MT"/>
                          <a:cs typeface="Arial MT"/>
                        </a:rPr>
                        <a:t>que</a:t>
                      </a:r>
                      <a:r>
                        <a:rPr dirty="0" sz="600" spc="9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00" spc="185">
                          <a:latin typeface="Arial MT"/>
                          <a:cs typeface="Arial MT"/>
                        </a:rPr>
                        <a:t>adotam</a:t>
                      </a:r>
                      <a:r>
                        <a:rPr dirty="0" sz="600" spc="7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00" spc="125">
                          <a:latin typeface="Arial MT"/>
                          <a:cs typeface="Arial MT"/>
                        </a:rPr>
                        <a:t>e </a:t>
                      </a:r>
                      <a:r>
                        <a:rPr dirty="0" sz="600" spc="185">
                          <a:latin typeface="Arial MT"/>
                          <a:cs typeface="Arial MT"/>
                        </a:rPr>
                        <a:t>implementam</a:t>
                      </a:r>
                      <a:r>
                        <a:rPr dirty="0" sz="600" spc="7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00" spc="150">
                          <a:latin typeface="Arial MT"/>
                          <a:cs typeface="Arial MT"/>
                        </a:rPr>
                        <a:t>estratégias</a:t>
                      </a:r>
                      <a:r>
                        <a:rPr dirty="0" sz="600" spc="8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00" spc="165">
                          <a:latin typeface="Arial MT"/>
                          <a:cs typeface="Arial MT"/>
                        </a:rPr>
                        <a:t>nacionais</a:t>
                      </a:r>
                      <a:r>
                        <a:rPr dirty="0" sz="600" spc="8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00" spc="185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600" spc="9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00" spc="165">
                          <a:latin typeface="Arial MT"/>
                          <a:cs typeface="Arial MT"/>
                        </a:rPr>
                        <a:t>redução </a:t>
                      </a:r>
                      <a:r>
                        <a:rPr dirty="0" sz="600" spc="185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600" spc="8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00" spc="135">
                          <a:latin typeface="Arial MT"/>
                          <a:cs typeface="Arial MT"/>
                        </a:rPr>
                        <a:t>risco</a:t>
                      </a:r>
                      <a:r>
                        <a:rPr dirty="0" sz="600" spc="9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00" spc="185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600" spc="9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00" spc="160">
                          <a:latin typeface="Arial MT"/>
                          <a:cs typeface="Arial MT"/>
                        </a:rPr>
                        <a:t>desastres</a:t>
                      </a:r>
                      <a:r>
                        <a:rPr dirty="0" sz="600" spc="7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00" spc="235">
                          <a:latin typeface="Arial MT"/>
                          <a:cs typeface="Arial MT"/>
                        </a:rPr>
                        <a:t>em</a:t>
                      </a:r>
                      <a:r>
                        <a:rPr dirty="0" sz="600" spc="7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00" spc="150">
                          <a:latin typeface="Arial MT"/>
                          <a:cs typeface="Arial MT"/>
                        </a:rPr>
                        <a:t>linha</a:t>
                      </a:r>
                      <a:r>
                        <a:rPr dirty="0" sz="600" spc="8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00" spc="204">
                          <a:latin typeface="Arial MT"/>
                          <a:cs typeface="Arial MT"/>
                        </a:rPr>
                        <a:t>com</a:t>
                      </a:r>
                      <a:r>
                        <a:rPr dirty="0" sz="600" spc="7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00" spc="175">
                          <a:latin typeface="Arial MT"/>
                          <a:cs typeface="Arial MT"/>
                        </a:rPr>
                        <a:t>o</a:t>
                      </a:r>
                      <a:r>
                        <a:rPr dirty="0" sz="600" spc="9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00" spc="180">
                          <a:latin typeface="Arial MT"/>
                          <a:cs typeface="Arial MT"/>
                        </a:rPr>
                        <a:t>Marco</a:t>
                      </a:r>
                      <a:r>
                        <a:rPr dirty="0" sz="600" spc="8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00" spc="160">
                          <a:latin typeface="Arial MT"/>
                          <a:cs typeface="Arial MT"/>
                        </a:rPr>
                        <a:t>de </a:t>
                      </a:r>
                      <a:r>
                        <a:rPr dirty="0" sz="600" spc="180">
                          <a:latin typeface="Arial MT"/>
                          <a:cs typeface="Arial MT"/>
                        </a:rPr>
                        <a:t>Sendai</a:t>
                      </a:r>
                      <a:r>
                        <a:rPr dirty="0" sz="600" spc="8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00" spc="170">
                          <a:latin typeface="Arial MT"/>
                          <a:cs typeface="Arial MT"/>
                        </a:rPr>
                        <a:t>para</a:t>
                      </a:r>
                      <a:r>
                        <a:rPr dirty="0" sz="600" spc="9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00" spc="175">
                          <a:latin typeface="Arial MT"/>
                          <a:cs typeface="Arial MT"/>
                        </a:rPr>
                        <a:t>a</a:t>
                      </a:r>
                      <a:r>
                        <a:rPr dirty="0" sz="600" spc="8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00" spc="195">
                          <a:latin typeface="Arial MT"/>
                          <a:cs typeface="Arial MT"/>
                        </a:rPr>
                        <a:t>Redução</a:t>
                      </a:r>
                      <a:r>
                        <a:rPr dirty="0" sz="600" spc="9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00" spc="185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600" spc="8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00" spc="165">
                          <a:latin typeface="Arial MT"/>
                          <a:cs typeface="Arial MT"/>
                        </a:rPr>
                        <a:t>Risco</a:t>
                      </a:r>
                      <a:r>
                        <a:rPr dirty="0" sz="600" spc="9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00" spc="185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600" spc="9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00" spc="155">
                          <a:latin typeface="Arial MT"/>
                          <a:cs typeface="Arial MT"/>
                        </a:rPr>
                        <a:t>Desastres </a:t>
                      </a:r>
                      <a:r>
                        <a:rPr dirty="0" sz="600" spc="180">
                          <a:latin typeface="Arial MT"/>
                          <a:cs typeface="Arial MT"/>
                        </a:rPr>
                        <a:t>2015-</a:t>
                      </a:r>
                      <a:r>
                        <a:rPr dirty="0" sz="600" spc="175">
                          <a:latin typeface="Arial MT"/>
                          <a:cs typeface="Arial MT"/>
                        </a:rPr>
                        <a:t>2030.</a:t>
                      </a:r>
                      <a:endParaRPr sz="600">
                        <a:latin typeface="Arial MT"/>
                        <a:cs typeface="Arial MT"/>
                      </a:endParaRPr>
                    </a:p>
                    <a:p>
                      <a:pPr marL="24130" marR="377825">
                        <a:lnSpc>
                          <a:spcPct val="117600"/>
                        </a:lnSpc>
                      </a:pPr>
                      <a:r>
                        <a:rPr dirty="0" sz="600" spc="150">
                          <a:latin typeface="Arial MT"/>
                          <a:cs typeface="Arial MT"/>
                        </a:rPr>
                        <a:t>11.a.1</a:t>
                      </a:r>
                      <a:r>
                        <a:rPr dirty="0" sz="600" spc="9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00" spc="175">
                          <a:latin typeface="Arial MT"/>
                          <a:cs typeface="Arial MT"/>
                        </a:rPr>
                        <a:t>–</a:t>
                      </a:r>
                      <a:r>
                        <a:rPr dirty="0" sz="600" spc="9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00" spc="150">
                          <a:latin typeface="Arial MT"/>
                          <a:cs typeface="Arial MT"/>
                        </a:rPr>
                        <a:t>Existência</a:t>
                      </a:r>
                      <a:r>
                        <a:rPr dirty="0" sz="600" spc="9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00" spc="185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600" spc="9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00" spc="135">
                          <a:latin typeface="Arial MT"/>
                          <a:cs typeface="Arial MT"/>
                        </a:rPr>
                        <a:t>políticas</a:t>
                      </a:r>
                      <a:r>
                        <a:rPr dirty="0" sz="600" spc="7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00" spc="180">
                          <a:latin typeface="Arial MT"/>
                          <a:cs typeface="Arial MT"/>
                        </a:rPr>
                        <a:t>urbanas</a:t>
                      </a:r>
                      <a:r>
                        <a:rPr dirty="0" sz="600" spc="7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00" spc="160">
                          <a:latin typeface="Arial MT"/>
                          <a:cs typeface="Arial MT"/>
                        </a:rPr>
                        <a:t>ou </a:t>
                      </a:r>
                      <a:r>
                        <a:rPr dirty="0" sz="600" spc="175">
                          <a:latin typeface="Arial MT"/>
                          <a:cs typeface="Arial MT"/>
                        </a:rPr>
                        <a:t>planos</a:t>
                      </a:r>
                      <a:r>
                        <a:rPr dirty="0" sz="600" spc="7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00" spc="185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600" spc="8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00" spc="160">
                          <a:latin typeface="Arial MT"/>
                          <a:cs typeface="Arial MT"/>
                        </a:rPr>
                        <a:t>desenvolvimento</a:t>
                      </a:r>
                      <a:endParaRPr sz="600">
                        <a:latin typeface="Arial MT"/>
                        <a:cs typeface="Arial MT"/>
                      </a:endParaRPr>
                    </a:p>
                    <a:p>
                      <a:pPr marL="24130" marR="554355">
                        <a:lnSpc>
                          <a:spcPct val="117600"/>
                        </a:lnSpc>
                      </a:pPr>
                      <a:r>
                        <a:rPr dirty="0" sz="600" spc="155">
                          <a:latin typeface="Arial MT"/>
                          <a:cs typeface="Arial MT"/>
                        </a:rPr>
                        <a:t>regional</a:t>
                      </a:r>
                      <a:r>
                        <a:rPr dirty="0" sz="600" spc="9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00" spc="190">
                          <a:latin typeface="Arial MT"/>
                          <a:cs typeface="Arial MT"/>
                        </a:rPr>
                        <a:t>que</a:t>
                      </a:r>
                      <a:r>
                        <a:rPr dirty="0" sz="600" spc="9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00" spc="135">
                          <a:latin typeface="Arial MT"/>
                          <a:cs typeface="Arial MT"/>
                        </a:rPr>
                        <a:t>(a)</a:t>
                      </a:r>
                      <a:r>
                        <a:rPr dirty="0" sz="600" spc="8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00" spc="190">
                          <a:latin typeface="Arial MT"/>
                          <a:cs typeface="Arial MT"/>
                        </a:rPr>
                        <a:t>respondem</a:t>
                      </a:r>
                      <a:r>
                        <a:rPr dirty="0" sz="600" spc="8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00" spc="175">
                          <a:latin typeface="Arial MT"/>
                          <a:cs typeface="Arial MT"/>
                        </a:rPr>
                        <a:t>à</a:t>
                      </a:r>
                      <a:r>
                        <a:rPr dirty="0" sz="600" spc="9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00" spc="160">
                          <a:latin typeface="Arial MT"/>
                          <a:cs typeface="Arial MT"/>
                        </a:rPr>
                        <a:t>dinâmica populacional;</a:t>
                      </a:r>
                      <a:r>
                        <a:rPr dirty="0" sz="600" spc="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00" spc="135">
                          <a:latin typeface="Arial MT"/>
                          <a:cs typeface="Arial MT"/>
                        </a:rPr>
                        <a:t>(b)</a:t>
                      </a:r>
                      <a:r>
                        <a:rPr dirty="0" sz="600" spc="9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00" spc="180">
                          <a:latin typeface="Arial MT"/>
                          <a:cs typeface="Arial MT"/>
                        </a:rPr>
                        <a:t>garantem</a:t>
                      </a:r>
                      <a:r>
                        <a:rPr dirty="0" sz="600" spc="9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00" spc="210">
                          <a:latin typeface="Arial MT"/>
                          <a:cs typeface="Arial MT"/>
                        </a:rPr>
                        <a:t>um </a:t>
                      </a:r>
                      <a:r>
                        <a:rPr dirty="0" sz="600" spc="170">
                          <a:latin typeface="Arial MT"/>
                          <a:cs typeface="Arial MT"/>
                        </a:rPr>
                        <a:t>desenvolvimento</a:t>
                      </a:r>
                      <a:r>
                        <a:rPr dirty="0" sz="600" spc="1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00" spc="114">
                          <a:latin typeface="Arial MT"/>
                          <a:cs typeface="Arial MT"/>
                        </a:rPr>
                        <a:t>territorial</a:t>
                      </a:r>
                      <a:r>
                        <a:rPr dirty="0" sz="600" spc="1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00" spc="145">
                          <a:latin typeface="Arial MT"/>
                          <a:cs typeface="Arial MT"/>
                        </a:rPr>
                        <a:t>equilibrado; </a:t>
                      </a:r>
                      <a:r>
                        <a:rPr dirty="0" sz="600" spc="175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600" spc="9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00" spc="125">
                          <a:latin typeface="Arial MT"/>
                          <a:cs typeface="Arial MT"/>
                        </a:rPr>
                        <a:t>(c)</a:t>
                      </a:r>
                      <a:r>
                        <a:rPr dirty="0" sz="600" spc="8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00" spc="195">
                          <a:latin typeface="Arial MT"/>
                          <a:cs typeface="Arial MT"/>
                        </a:rPr>
                        <a:t>possuem</a:t>
                      </a:r>
                      <a:r>
                        <a:rPr dirty="0" sz="600" spc="8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00" spc="165">
                          <a:latin typeface="Arial MT"/>
                          <a:cs typeface="Arial MT"/>
                        </a:rPr>
                        <a:t>responsabilidade</a:t>
                      </a:r>
                      <a:r>
                        <a:rPr dirty="0" sz="600" spc="9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00" spc="110">
                          <a:latin typeface="Arial MT"/>
                          <a:cs typeface="Arial MT"/>
                        </a:rPr>
                        <a:t>fiscal.</a:t>
                      </a:r>
                      <a:endParaRPr sz="600">
                        <a:latin typeface="Arial MT"/>
                        <a:cs typeface="Arial MT"/>
                      </a:endParaRPr>
                    </a:p>
                  </a:txBody>
                  <a:tcPr marL="0" marR="0" marB="0" marT="31750">
                    <a:lnL w="12700">
                      <a:solidFill>
                        <a:srgbClr val="D4D4D4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D4D4D4"/>
                      </a:solidFill>
                      <a:prstDash val="solid"/>
                    </a:lnT>
                    <a:lnB w="9525">
                      <a:solidFill>
                        <a:srgbClr val="D4D4D4"/>
                      </a:solidFill>
                      <a:prstDash val="solid"/>
                    </a:lnB>
                  </a:tcPr>
                </a:tc>
              </a:tr>
              <a:tr h="4635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  <a:p>
                      <a:pPr algn="ctr" marR="10795">
                        <a:lnSpc>
                          <a:spcPct val="100000"/>
                        </a:lnSpc>
                      </a:pPr>
                      <a:r>
                        <a:rPr dirty="0" sz="600" spc="200" b="1">
                          <a:latin typeface="Calibri"/>
                          <a:cs typeface="Calibri"/>
                        </a:rPr>
                        <a:t>ODS</a:t>
                      </a:r>
                      <a:r>
                        <a:rPr dirty="0" sz="600" spc="120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600" spc="135" b="1">
                          <a:latin typeface="Calibri"/>
                          <a:cs typeface="Calibri"/>
                        </a:rPr>
                        <a:t>14</a:t>
                      </a:r>
                      <a:endParaRPr sz="6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D4D4D4"/>
                      </a:solidFill>
                      <a:prstDash val="solid"/>
                    </a:lnR>
                    <a:lnT w="9525">
                      <a:solidFill>
                        <a:srgbClr val="D4D4D4"/>
                      </a:solidFill>
                      <a:prstDash val="solid"/>
                    </a:lnT>
                    <a:lnB w="9525">
                      <a:solidFill>
                        <a:srgbClr val="D4D4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4130" marR="20320">
                        <a:lnSpc>
                          <a:spcPct val="117600"/>
                        </a:lnSpc>
                        <a:spcBef>
                          <a:spcPts val="40"/>
                        </a:spcBef>
                      </a:pPr>
                      <a:r>
                        <a:rPr dirty="0" sz="600" spc="160">
                          <a:latin typeface="Arial MT"/>
                          <a:cs typeface="Arial MT"/>
                        </a:rPr>
                        <a:t>14.5</a:t>
                      </a:r>
                      <a:r>
                        <a:rPr dirty="0" sz="600" spc="8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00" spc="175">
                          <a:latin typeface="Arial MT"/>
                          <a:cs typeface="Arial MT"/>
                        </a:rPr>
                        <a:t>–</a:t>
                      </a:r>
                      <a:r>
                        <a:rPr dirty="0" sz="600" spc="9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00" spc="150">
                          <a:latin typeface="Arial MT"/>
                          <a:cs typeface="Arial MT"/>
                        </a:rPr>
                        <a:t>Até</a:t>
                      </a:r>
                      <a:r>
                        <a:rPr dirty="0" sz="600" spc="8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00" spc="175">
                          <a:latin typeface="Arial MT"/>
                          <a:cs typeface="Arial MT"/>
                        </a:rPr>
                        <a:t>2020,</a:t>
                      </a:r>
                      <a:r>
                        <a:rPr dirty="0" sz="60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00" spc="165">
                          <a:latin typeface="Arial MT"/>
                          <a:cs typeface="Arial MT"/>
                        </a:rPr>
                        <a:t>conservar</a:t>
                      </a:r>
                      <a:r>
                        <a:rPr dirty="0" sz="600" spc="7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00" spc="165">
                          <a:latin typeface="Arial MT"/>
                          <a:cs typeface="Arial MT"/>
                        </a:rPr>
                        <a:t>pelo</a:t>
                      </a:r>
                      <a:r>
                        <a:rPr dirty="0" sz="600" spc="8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00" spc="204">
                          <a:latin typeface="Arial MT"/>
                          <a:cs typeface="Arial MT"/>
                        </a:rPr>
                        <a:t>menos</a:t>
                      </a:r>
                      <a:r>
                        <a:rPr dirty="0" sz="600" spc="7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00" spc="225">
                          <a:latin typeface="Arial MT"/>
                          <a:cs typeface="Arial MT"/>
                        </a:rPr>
                        <a:t>10%</a:t>
                      </a:r>
                      <a:r>
                        <a:rPr dirty="0" sz="600" spc="8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00" spc="185">
                          <a:latin typeface="Arial MT"/>
                          <a:cs typeface="Arial MT"/>
                        </a:rPr>
                        <a:t>das</a:t>
                      </a:r>
                      <a:r>
                        <a:rPr dirty="0" sz="600" spc="7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00" spc="170">
                          <a:latin typeface="Arial MT"/>
                          <a:cs typeface="Arial MT"/>
                        </a:rPr>
                        <a:t>zonas </a:t>
                      </a:r>
                      <a:r>
                        <a:rPr dirty="0" sz="600" spc="145">
                          <a:latin typeface="Arial MT"/>
                          <a:cs typeface="Arial MT"/>
                        </a:rPr>
                        <a:t>costeiras</a:t>
                      </a:r>
                      <a:r>
                        <a:rPr dirty="0" sz="600" spc="8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00" spc="175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600" spc="10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00" spc="165">
                          <a:latin typeface="Arial MT"/>
                          <a:cs typeface="Arial MT"/>
                        </a:rPr>
                        <a:t>marinhas,</a:t>
                      </a:r>
                      <a:r>
                        <a:rPr dirty="0" sz="600" spc="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00" spc="185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600" spc="10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00" spc="170">
                          <a:latin typeface="Arial MT"/>
                          <a:cs typeface="Arial MT"/>
                        </a:rPr>
                        <a:t>acordo</a:t>
                      </a:r>
                      <a:r>
                        <a:rPr dirty="0" sz="600" spc="10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00" spc="204">
                          <a:latin typeface="Arial MT"/>
                          <a:cs typeface="Arial MT"/>
                        </a:rPr>
                        <a:t>com</a:t>
                      </a:r>
                      <a:r>
                        <a:rPr dirty="0" sz="600" spc="8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00" spc="175">
                          <a:latin typeface="Arial MT"/>
                          <a:cs typeface="Arial MT"/>
                        </a:rPr>
                        <a:t>a</a:t>
                      </a:r>
                      <a:r>
                        <a:rPr dirty="0" sz="600" spc="10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00" spc="155">
                          <a:latin typeface="Arial MT"/>
                          <a:cs typeface="Arial MT"/>
                        </a:rPr>
                        <a:t>legislação</a:t>
                      </a:r>
                      <a:r>
                        <a:rPr dirty="0" sz="600" spc="10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00" spc="155">
                          <a:latin typeface="Arial MT"/>
                          <a:cs typeface="Arial MT"/>
                        </a:rPr>
                        <a:t>nacional </a:t>
                      </a:r>
                      <a:r>
                        <a:rPr dirty="0" sz="600" spc="175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600" spc="8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00" spc="150">
                          <a:latin typeface="Arial MT"/>
                          <a:cs typeface="Arial MT"/>
                        </a:rPr>
                        <a:t>internacional,</a:t>
                      </a:r>
                      <a:r>
                        <a:rPr dirty="0" sz="60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00" spc="175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600" spc="9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00" spc="204">
                          <a:latin typeface="Arial MT"/>
                          <a:cs typeface="Arial MT"/>
                        </a:rPr>
                        <a:t>com</a:t>
                      </a:r>
                      <a:r>
                        <a:rPr dirty="0" sz="600" spc="7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00" spc="180">
                          <a:latin typeface="Arial MT"/>
                          <a:cs typeface="Arial MT"/>
                        </a:rPr>
                        <a:t>base</a:t>
                      </a:r>
                      <a:r>
                        <a:rPr dirty="0" sz="600" spc="9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00" spc="185">
                          <a:latin typeface="Arial MT"/>
                          <a:cs typeface="Arial MT"/>
                        </a:rPr>
                        <a:t>na</a:t>
                      </a:r>
                      <a:r>
                        <a:rPr dirty="0" sz="600" spc="9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00" spc="175">
                          <a:latin typeface="Arial MT"/>
                          <a:cs typeface="Arial MT"/>
                        </a:rPr>
                        <a:t>melhor</a:t>
                      </a:r>
                      <a:r>
                        <a:rPr dirty="0" sz="600" spc="7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00" spc="155">
                          <a:latin typeface="Arial MT"/>
                          <a:cs typeface="Arial MT"/>
                        </a:rPr>
                        <a:t>informação</a:t>
                      </a:r>
                      <a:r>
                        <a:rPr dirty="0" sz="600" spc="50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00" spc="125">
                          <a:latin typeface="Arial MT"/>
                          <a:cs typeface="Arial MT"/>
                        </a:rPr>
                        <a:t>científica</a:t>
                      </a:r>
                      <a:r>
                        <a:rPr dirty="0" sz="600" spc="10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00" spc="140">
                          <a:latin typeface="Arial MT"/>
                          <a:cs typeface="Arial MT"/>
                        </a:rPr>
                        <a:t>disponível.</a:t>
                      </a:r>
                      <a:endParaRPr sz="600">
                        <a:latin typeface="Arial MT"/>
                        <a:cs typeface="Arial MT"/>
                      </a:endParaRPr>
                    </a:p>
                  </a:txBody>
                  <a:tcPr marL="0" marR="0" marB="0" marT="5080">
                    <a:lnL w="12700">
                      <a:solidFill>
                        <a:srgbClr val="D4D4D4"/>
                      </a:solidFill>
                      <a:prstDash val="solid"/>
                    </a:lnL>
                    <a:lnR w="12700">
                      <a:solidFill>
                        <a:srgbClr val="D4D4D4"/>
                      </a:solidFill>
                      <a:prstDash val="solid"/>
                    </a:lnR>
                    <a:lnT w="9525">
                      <a:solidFill>
                        <a:srgbClr val="D4D4D4"/>
                      </a:solidFill>
                      <a:prstDash val="solid"/>
                    </a:lnT>
                    <a:lnB w="9525">
                      <a:solidFill>
                        <a:srgbClr val="D4D4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  <a:p>
                      <a:pPr marL="24130" marR="32384">
                        <a:lnSpc>
                          <a:spcPct val="117600"/>
                        </a:lnSpc>
                      </a:pPr>
                      <a:r>
                        <a:rPr dirty="0" sz="600" spc="150">
                          <a:latin typeface="Arial MT"/>
                          <a:cs typeface="Arial MT"/>
                        </a:rPr>
                        <a:t>14.5.1</a:t>
                      </a:r>
                      <a:r>
                        <a:rPr dirty="0" sz="600" spc="9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00" spc="175">
                          <a:latin typeface="Arial MT"/>
                          <a:cs typeface="Arial MT"/>
                        </a:rPr>
                        <a:t>–</a:t>
                      </a:r>
                      <a:r>
                        <a:rPr dirty="0" sz="600" spc="9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00" spc="165">
                          <a:latin typeface="Arial MT"/>
                          <a:cs typeface="Arial MT"/>
                        </a:rPr>
                        <a:t>Cobertura</a:t>
                      </a:r>
                      <a:r>
                        <a:rPr dirty="0" sz="600" spc="9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00" spc="185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600" spc="10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00" spc="170">
                          <a:latin typeface="Arial MT"/>
                          <a:cs typeface="Arial MT"/>
                        </a:rPr>
                        <a:t>áreas</a:t>
                      </a:r>
                      <a:r>
                        <a:rPr dirty="0" sz="600" spc="8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00" spc="175">
                          <a:latin typeface="Arial MT"/>
                          <a:cs typeface="Arial MT"/>
                        </a:rPr>
                        <a:t>marinhas</a:t>
                      </a:r>
                      <a:r>
                        <a:rPr dirty="0" sz="600" spc="8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00" spc="150">
                          <a:latin typeface="Arial MT"/>
                          <a:cs typeface="Arial MT"/>
                        </a:rPr>
                        <a:t>protegidas </a:t>
                      </a:r>
                      <a:r>
                        <a:rPr dirty="0" sz="600" spc="235">
                          <a:latin typeface="Arial MT"/>
                          <a:cs typeface="Arial MT"/>
                        </a:rPr>
                        <a:t>em</a:t>
                      </a:r>
                      <a:r>
                        <a:rPr dirty="0" sz="600" spc="7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00" spc="160">
                          <a:latin typeface="Arial MT"/>
                          <a:cs typeface="Arial MT"/>
                        </a:rPr>
                        <a:t>relação</a:t>
                      </a:r>
                      <a:r>
                        <a:rPr dirty="0" sz="600" spc="9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00" spc="180">
                          <a:latin typeface="Arial MT"/>
                          <a:cs typeface="Arial MT"/>
                        </a:rPr>
                        <a:t>às</a:t>
                      </a:r>
                      <a:r>
                        <a:rPr dirty="0" sz="600" spc="7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00" spc="170">
                          <a:latin typeface="Arial MT"/>
                          <a:cs typeface="Arial MT"/>
                        </a:rPr>
                        <a:t>áreas</a:t>
                      </a:r>
                      <a:r>
                        <a:rPr dirty="0" sz="600" spc="7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00" spc="165">
                          <a:latin typeface="Arial MT"/>
                          <a:cs typeface="Arial MT"/>
                        </a:rPr>
                        <a:t>marinhas</a:t>
                      </a:r>
                      <a:endParaRPr sz="600">
                        <a:latin typeface="Arial MT"/>
                        <a:cs typeface="Arial MT"/>
                      </a:endParaRPr>
                    </a:p>
                  </a:txBody>
                  <a:tcPr marL="0" marR="0" marB="0" marT="24765">
                    <a:lnL w="12700">
                      <a:solidFill>
                        <a:srgbClr val="D4D4D4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D4D4D4"/>
                      </a:solidFill>
                      <a:prstDash val="solid"/>
                    </a:lnT>
                    <a:lnB w="9525">
                      <a:solidFill>
                        <a:srgbClr val="D4D4D4"/>
                      </a:solidFill>
                      <a:prstDash val="solid"/>
                    </a:lnB>
                  </a:tcPr>
                </a:tc>
              </a:tr>
              <a:tr h="92011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75"/>
                        </a:spcBef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  <a:p>
                      <a:pPr algn="ctr" marL="635">
                        <a:lnSpc>
                          <a:spcPct val="100000"/>
                        </a:lnSpc>
                      </a:pPr>
                      <a:r>
                        <a:rPr dirty="0" sz="600" spc="200" b="1">
                          <a:latin typeface="Calibri"/>
                          <a:cs typeface="Calibri"/>
                        </a:rPr>
                        <a:t>ODS</a:t>
                      </a:r>
                      <a:r>
                        <a:rPr dirty="0" sz="600" spc="120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600" spc="135" b="1">
                          <a:latin typeface="Calibri"/>
                          <a:cs typeface="Calibri"/>
                        </a:rPr>
                        <a:t>14</a:t>
                      </a:r>
                      <a:endParaRPr sz="6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D4D4D4"/>
                      </a:solidFill>
                      <a:prstDash val="solid"/>
                    </a:lnR>
                    <a:lnT w="9525">
                      <a:solidFill>
                        <a:srgbClr val="D4D4D4"/>
                      </a:solidFill>
                      <a:prstDash val="solid"/>
                    </a:lnT>
                    <a:lnB w="9525">
                      <a:solidFill>
                        <a:srgbClr val="D4D4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4130" marR="98425">
                        <a:lnSpc>
                          <a:spcPct val="117600"/>
                        </a:lnSpc>
                        <a:spcBef>
                          <a:spcPts val="145"/>
                        </a:spcBef>
                      </a:pPr>
                      <a:r>
                        <a:rPr dirty="0" sz="600" spc="160">
                          <a:latin typeface="Arial MT"/>
                          <a:cs typeface="Arial MT"/>
                        </a:rPr>
                        <a:t>14.6</a:t>
                      </a:r>
                      <a:r>
                        <a:rPr dirty="0" sz="600" spc="9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00" spc="175">
                          <a:latin typeface="Arial MT"/>
                          <a:cs typeface="Arial MT"/>
                        </a:rPr>
                        <a:t>–</a:t>
                      </a:r>
                      <a:r>
                        <a:rPr dirty="0" sz="600" spc="9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00" spc="150">
                          <a:latin typeface="Arial MT"/>
                          <a:cs typeface="Arial MT"/>
                        </a:rPr>
                        <a:t>Até</a:t>
                      </a:r>
                      <a:r>
                        <a:rPr dirty="0" sz="600" spc="9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00" spc="175">
                          <a:latin typeface="Arial MT"/>
                          <a:cs typeface="Arial MT"/>
                        </a:rPr>
                        <a:t>2020,</a:t>
                      </a:r>
                      <a:r>
                        <a:rPr dirty="0" sz="60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00" spc="140">
                          <a:latin typeface="Arial MT"/>
                          <a:cs typeface="Arial MT"/>
                        </a:rPr>
                        <a:t>proibir</a:t>
                      </a:r>
                      <a:r>
                        <a:rPr dirty="0" sz="600" spc="8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00" spc="145">
                          <a:latin typeface="Arial MT"/>
                          <a:cs typeface="Arial MT"/>
                        </a:rPr>
                        <a:t>certas</a:t>
                      </a:r>
                      <a:r>
                        <a:rPr dirty="0" sz="600" spc="8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00" spc="165">
                          <a:latin typeface="Arial MT"/>
                          <a:cs typeface="Arial MT"/>
                        </a:rPr>
                        <a:t>formas</a:t>
                      </a:r>
                      <a:r>
                        <a:rPr dirty="0" sz="600" spc="8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00" spc="185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600" spc="9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00" spc="155">
                          <a:latin typeface="Arial MT"/>
                          <a:cs typeface="Arial MT"/>
                        </a:rPr>
                        <a:t>subsídios</a:t>
                      </a:r>
                      <a:r>
                        <a:rPr dirty="0" sz="600" spc="8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00" spc="125">
                          <a:latin typeface="Arial MT"/>
                          <a:cs typeface="Arial MT"/>
                        </a:rPr>
                        <a:t>à </a:t>
                      </a:r>
                      <a:r>
                        <a:rPr dirty="0" sz="600" spc="165">
                          <a:latin typeface="Arial MT"/>
                          <a:cs typeface="Arial MT"/>
                        </a:rPr>
                        <a:t>pesca,</a:t>
                      </a:r>
                      <a:r>
                        <a:rPr dirty="0" sz="60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00" spc="190">
                          <a:latin typeface="Arial MT"/>
                          <a:cs typeface="Arial MT"/>
                        </a:rPr>
                        <a:t>que</a:t>
                      </a:r>
                      <a:r>
                        <a:rPr dirty="0" sz="600" spc="9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00" spc="165">
                          <a:latin typeface="Arial MT"/>
                          <a:cs typeface="Arial MT"/>
                        </a:rPr>
                        <a:t>contribuem</a:t>
                      </a:r>
                      <a:r>
                        <a:rPr dirty="0" sz="600" spc="8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00" spc="170">
                          <a:latin typeface="Arial MT"/>
                          <a:cs typeface="Arial MT"/>
                        </a:rPr>
                        <a:t>para</a:t>
                      </a:r>
                      <a:r>
                        <a:rPr dirty="0" sz="600" spc="9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00" spc="175">
                          <a:latin typeface="Arial MT"/>
                          <a:cs typeface="Arial MT"/>
                        </a:rPr>
                        <a:t>a</a:t>
                      </a:r>
                      <a:r>
                        <a:rPr dirty="0" sz="600" spc="9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00" spc="175">
                          <a:latin typeface="Arial MT"/>
                          <a:cs typeface="Arial MT"/>
                        </a:rPr>
                        <a:t>sobrecapacidade</a:t>
                      </a:r>
                      <a:r>
                        <a:rPr dirty="0" sz="600" spc="9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00" spc="175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600" spc="9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00" spc="125">
                          <a:latin typeface="Arial MT"/>
                          <a:cs typeface="Arial MT"/>
                        </a:rPr>
                        <a:t>a </a:t>
                      </a:r>
                      <a:r>
                        <a:rPr dirty="0" sz="600" spc="170">
                          <a:latin typeface="Arial MT"/>
                          <a:cs typeface="Arial MT"/>
                        </a:rPr>
                        <a:t>sobrepesca,</a:t>
                      </a:r>
                      <a:r>
                        <a:rPr dirty="0" sz="60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00" spc="175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600" spc="10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00" spc="155">
                          <a:latin typeface="Arial MT"/>
                          <a:cs typeface="Arial MT"/>
                        </a:rPr>
                        <a:t>eliminar</a:t>
                      </a:r>
                      <a:r>
                        <a:rPr dirty="0" sz="600" spc="8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00" spc="180">
                          <a:latin typeface="Arial MT"/>
                          <a:cs typeface="Arial MT"/>
                        </a:rPr>
                        <a:t>os</a:t>
                      </a:r>
                      <a:r>
                        <a:rPr dirty="0" sz="600" spc="8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00" spc="155">
                          <a:latin typeface="Arial MT"/>
                          <a:cs typeface="Arial MT"/>
                        </a:rPr>
                        <a:t>subsídios</a:t>
                      </a:r>
                      <a:r>
                        <a:rPr dirty="0" sz="600" spc="8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00" spc="190">
                          <a:latin typeface="Arial MT"/>
                          <a:cs typeface="Arial MT"/>
                        </a:rPr>
                        <a:t>que</a:t>
                      </a:r>
                      <a:r>
                        <a:rPr dirty="0" sz="600" spc="10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00" spc="165">
                          <a:latin typeface="Arial MT"/>
                          <a:cs typeface="Arial MT"/>
                        </a:rPr>
                        <a:t>contribuam</a:t>
                      </a:r>
                      <a:r>
                        <a:rPr dirty="0" sz="600" spc="8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00" spc="150">
                          <a:latin typeface="Arial MT"/>
                          <a:cs typeface="Arial MT"/>
                        </a:rPr>
                        <a:t>para </a:t>
                      </a:r>
                      <a:r>
                        <a:rPr dirty="0" sz="600" spc="175">
                          <a:latin typeface="Arial MT"/>
                          <a:cs typeface="Arial MT"/>
                        </a:rPr>
                        <a:t>a</a:t>
                      </a:r>
                      <a:r>
                        <a:rPr dirty="0" sz="600" spc="9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00" spc="175">
                          <a:latin typeface="Arial MT"/>
                          <a:cs typeface="Arial MT"/>
                        </a:rPr>
                        <a:t>pesca</a:t>
                      </a:r>
                      <a:r>
                        <a:rPr dirty="0" sz="600" spc="9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00" spc="135">
                          <a:latin typeface="Arial MT"/>
                          <a:cs typeface="Arial MT"/>
                        </a:rPr>
                        <a:t>ilegal,</a:t>
                      </a:r>
                      <a:r>
                        <a:rPr dirty="0" sz="600" spc="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00" spc="190"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600" spc="9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00" spc="160">
                          <a:latin typeface="Arial MT"/>
                          <a:cs typeface="Arial MT"/>
                        </a:rPr>
                        <a:t>reportada</a:t>
                      </a:r>
                      <a:r>
                        <a:rPr dirty="0" sz="600" spc="9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00" spc="175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600" spc="10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00" spc="190"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600" spc="9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00" spc="170">
                          <a:latin typeface="Arial MT"/>
                          <a:cs typeface="Arial MT"/>
                        </a:rPr>
                        <a:t>regulamentada,</a:t>
                      </a:r>
                      <a:r>
                        <a:rPr dirty="0" sz="600" spc="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00" spc="125">
                          <a:latin typeface="Arial MT"/>
                          <a:cs typeface="Arial MT"/>
                        </a:rPr>
                        <a:t>e </a:t>
                      </a:r>
                      <a:r>
                        <a:rPr dirty="0" sz="600" spc="145">
                          <a:latin typeface="Arial MT"/>
                          <a:cs typeface="Arial MT"/>
                        </a:rPr>
                        <a:t>abster-</a:t>
                      </a:r>
                      <a:r>
                        <a:rPr dirty="0" sz="600" spc="165">
                          <a:latin typeface="Arial MT"/>
                          <a:cs typeface="Arial MT"/>
                        </a:rPr>
                        <a:t>se</a:t>
                      </a:r>
                      <a:r>
                        <a:rPr dirty="0" sz="600" spc="10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00" spc="185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600" spc="10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00" spc="140">
                          <a:latin typeface="Arial MT"/>
                          <a:cs typeface="Arial MT"/>
                        </a:rPr>
                        <a:t>introduzir</a:t>
                      </a:r>
                      <a:r>
                        <a:rPr dirty="0" sz="600" spc="9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00" spc="180">
                          <a:latin typeface="Arial MT"/>
                          <a:cs typeface="Arial MT"/>
                        </a:rPr>
                        <a:t>novos</a:t>
                      </a:r>
                      <a:r>
                        <a:rPr dirty="0" sz="600" spc="8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00" spc="155">
                          <a:latin typeface="Arial MT"/>
                          <a:cs typeface="Arial MT"/>
                        </a:rPr>
                        <a:t>subsídios</a:t>
                      </a:r>
                      <a:r>
                        <a:rPr dirty="0" sz="600" spc="8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00" spc="200">
                          <a:latin typeface="Arial MT"/>
                          <a:cs typeface="Arial MT"/>
                        </a:rPr>
                        <a:t>como</a:t>
                      </a:r>
                      <a:r>
                        <a:rPr dirty="0" sz="600" spc="10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00" spc="135">
                          <a:latin typeface="Arial MT"/>
                          <a:cs typeface="Arial MT"/>
                        </a:rPr>
                        <a:t>estes, </a:t>
                      </a:r>
                      <a:r>
                        <a:rPr dirty="0" sz="600" spc="180">
                          <a:latin typeface="Arial MT"/>
                          <a:cs typeface="Arial MT"/>
                        </a:rPr>
                        <a:t>reconhecendo</a:t>
                      </a:r>
                      <a:r>
                        <a:rPr dirty="0" sz="600" spc="10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00" spc="190">
                          <a:latin typeface="Arial MT"/>
                          <a:cs typeface="Arial MT"/>
                        </a:rPr>
                        <a:t>que</a:t>
                      </a:r>
                      <a:r>
                        <a:rPr dirty="0" sz="600" spc="10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00" spc="175">
                          <a:latin typeface="Arial MT"/>
                          <a:cs typeface="Arial MT"/>
                        </a:rPr>
                        <a:t>o</a:t>
                      </a:r>
                      <a:r>
                        <a:rPr dirty="0" sz="600" spc="10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00" spc="150">
                          <a:latin typeface="Arial MT"/>
                          <a:cs typeface="Arial MT"/>
                        </a:rPr>
                        <a:t>tratamento</a:t>
                      </a:r>
                      <a:r>
                        <a:rPr dirty="0" sz="600" spc="10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00" spc="155">
                          <a:latin typeface="Arial MT"/>
                          <a:cs typeface="Arial MT"/>
                        </a:rPr>
                        <a:t>especial</a:t>
                      </a:r>
                      <a:r>
                        <a:rPr dirty="0" sz="600" spc="10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00" spc="175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600" spc="10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00" spc="145">
                          <a:latin typeface="Arial MT"/>
                          <a:cs typeface="Arial MT"/>
                        </a:rPr>
                        <a:t>diferenciado </a:t>
                      </a:r>
                      <a:r>
                        <a:rPr dirty="0" sz="600" spc="195">
                          <a:latin typeface="Arial MT"/>
                          <a:cs typeface="Arial MT"/>
                        </a:rPr>
                        <a:t>adequado</a:t>
                      </a:r>
                      <a:r>
                        <a:rPr dirty="0" sz="600" spc="9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00" spc="175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600" spc="9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00" spc="145">
                          <a:latin typeface="Arial MT"/>
                          <a:cs typeface="Arial MT"/>
                        </a:rPr>
                        <a:t>eficaz</a:t>
                      </a:r>
                      <a:r>
                        <a:rPr dirty="0" sz="600" spc="7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00" spc="170">
                          <a:latin typeface="Arial MT"/>
                          <a:cs typeface="Arial MT"/>
                        </a:rPr>
                        <a:t>para</a:t>
                      </a:r>
                      <a:r>
                        <a:rPr dirty="0" sz="600" spc="9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00" spc="180">
                          <a:latin typeface="Arial MT"/>
                          <a:cs typeface="Arial MT"/>
                        </a:rPr>
                        <a:t>os</a:t>
                      </a:r>
                      <a:r>
                        <a:rPr dirty="0" sz="600" spc="7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00" spc="160">
                          <a:latin typeface="Arial MT"/>
                          <a:cs typeface="Arial MT"/>
                        </a:rPr>
                        <a:t>países</a:t>
                      </a:r>
                      <a:r>
                        <a:rPr dirty="0" sz="600" spc="7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00" spc="235">
                          <a:latin typeface="Arial MT"/>
                          <a:cs typeface="Arial MT"/>
                        </a:rPr>
                        <a:t>em</a:t>
                      </a:r>
                      <a:r>
                        <a:rPr dirty="0" sz="600" spc="7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00" spc="170">
                          <a:latin typeface="Arial MT"/>
                          <a:cs typeface="Arial MT"/>
                        </a:rPr>
                        <a:t>desenvolvimento</a:t>
                      </a:r>
                      <a:r>
                        <a:rPr dirty="0" sz="600" spc="9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00" spc="125">
                          <a:latin typeface="Arial MT"/>
                          <a:cs typeface="Arial MT"/>
                        </a:rPr>
                        <a:t>e </a:t>
                      </a:r>
                      <a:r>
                        <a:rPr dirty="0" sz="600" spc="180">
                          <a:latin typeface="Arial MT"/>
                          <a:cs typeface="Arial MT"/>
                        </a:rPr>
                        <a:t>os</a:t>
                      </a:r>
                      <a:r>
                        <a:rPr dirty="0" sz="600" spc="7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00" spc="160">
                          <a:latin typeface="Arial MT"/>
                          <a:cs typeface="Arial MT"/>
                        </a:rPr>
                        <a:t>países</a:t>
                      </a:r>
                      <a:r>
                        <a:rPr dirty="0" sz="600" spc="8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00" spc="185">
                          <a:latin typeface="Arial MT"/>
                          <a:cs typeface="Arial MT"/>
                        </a:rPr>
                        <a:t>menos</a:t>
                      </a:r>
                      <a:endParaRPr sz="600">
                        <a:latin typeface="Arial MT"/>
                        <a:cs typeface="Arial MT"/>
                      </a:endParaRPr>
                    </a:p>
                  </a:txBody>
                  <a:tcPr marL="0" marR="0" marB="0" marT="18415">
                    <a:lnL w="12700">
                      <a:solidFill>
                        <a:srgbClr val="D4D4D4"/>
                      </a:solidFill>
                      <a:prstDash val="solid"/>
                    </a:lnL>
                    <a:lnR w="12700">
                      <a:solidFill>
                        <a:srgbClr val="D4D4D4"/>
                      </a:solidFill>
                      <a:prstDash val="solid"/>
                    </a:lnR>
                    <a:lnT w="9525">
                      <a:solidFill>
                        <a:srgbClr val="D4D4D4"/>
                      </a:solidFill>
                      <a:prstDash val="solid"/>
                    </a:lnT>
                    <a:lnB w="9525">
                      <a:solidFill>
                        <a:srgbClr val="D4D4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  <a:p>
                      <a:pPr marL="24130" marR="93345">
                        <a:lnSpc>
                          <a:spcPct val="117300"/>
                        </a:lnSpc>
                      </a:pPr>
                      <a:r>
                        <a:rPr dirty="0" sz="600" spc="150">
                          <a:latin typeface="Arial MT"/>
                          <a:cs typeface="Arial MT"/>
                        </a:rPr>
                        <a:t>14.6.1</a:t>
                      </a:r>
                      <a:r>
                        <a:rPr dirty="0" sz="600" spc="9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00" spc="175">
                          <a:latin typeface="Arial MT"/>
                          <a:cs typeface="Arial MT"/>
                        </a:rPr>
                        <a:t>–</a:t>
                      </a:r>
                      <a:r>
                        <a:rPr dirty="0" sz="600" spc="9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00" spc="165">
                          <a:latin typeface="Arial MT"/>
                          <a:cs typeface="Arial MT"/>
                        </a:rPr>
                        <a:t>Progresso</a:t>
                      </a:r>
                      <a:r>
                        <a:rPr dirty="0" sz="600" spc="9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00" spc="185">
                          <a:latin typeface="Arial MT"/>
                          <a:cs typeface="Arial MT"/>
                        </a:rPr>
                        <a:t>dos</a:t>
                      </a:r>
                      <a:r>
                        <a:rPr dirty="0" sz="600" spc="8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00" spc="150">
                          <a:latin typeface="Arial MT"/>
                          <a:cs typeface="Arial MT"/>
                        </a:rPr>
                        <a:t>países,</a:t>
                      </a:r>
                      <a:r>
                        <a:rPr dirty="0" sz="60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00" spc="155">
                          <a:latin typeface="Arial MT"/>
                          <a:cs typeface="Arial MT"/>
                        </a:rPr>
                        <a:t>relativamente</a:t>
                      </a:r>
                      <a:r>
                        <a:rPr dirty="0" sz="600" spc="9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00" spc="160">
                          <a:latin typeface="Arial MT"/>
                          <a:cs typeface="Arial MT"/>
                        </a:rPr>
                        <a:t>ao </a:t>
                      </a:r>
                      <a:r>
                        <a:rPr dirty="0" sz="600" spc="170">
                          <a:latin typeface="Arial MT"/>
                          <a:cs typeface="Arial MT"/>
                        </a:rPr>
                        <a:t>grau</a:t>
                      </a:r>
                      <a:r>
                        <a:rPr dirty="0" sz="600" spc="9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00" spc="185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600" spc="9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00" spc="175">
                          <a:latin typeface="Arial MT"/>
                          <a:cs typeface="Arial MT"/>
                        </a:rPr>
                        <a:t>implementação</a:t>
                      </a:r>
                      <a:r>
                        <a:rPr dirty="0" sz="600" spc="10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00" spc="185">
                          <a:latin typeface="Arial MT"/>
                          <a:cs typeface="Arial MT"/>
                        </a:rPr>
                        <a:t>dos</a:t>
                      </a:r>
                      <a:r>
                        <a:rPr dirty="0" sz="600" spc="8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00" spc="150">
                          <a:latin typeface="Arial MT"/>
                          <a:cs typeface="Arial MT"/>
                        </a:rPr>
                        <a:t>instrumentos internacionais,</a:t>
                      </a:r>
                      <a:r>
                        <a:rPr dirty="0" sz="60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00" spc="165">
                          <a:latin typeface="Arial MT"/>
                          <a:cs typeface="Arial MT"/>
                        </a:rPr>
                        <a:t>visando</a:t>
                      </a:r>
                      <a:r>
                        <a:rPr dirty="0" sz="600" spc="9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00" spc="185">
                          <a:latin typeface="Arial MT"/>
                          <a:cs typeface="Arial MT"/>
                        </a:rPr>
                        <a:t>ao</a:t>
                      </a:r>
                      <a:r>
                        <a:rPr dirty="0" sz="600" spc="9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00" spc="180">
                          <a:latin typeface="Arial MT"/>
                          <a:cs typeface="Arial MT"/>
                        </a:rPr>
                        <a:t>combate</a:t>
                      </a:r>
                      <a:r>
                        <a:rPr dirty="0" sz="600" spc="9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00" spc="185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600" spc="9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00" spc="165">
                          <a:latin typeface="Arial MT"/>
                          <a:cs typeface="Arial MT"/>
                        </a:rPr>
                        <a:t>pesca </a:t>
                      </a:r>
                      <a:r>
                        <a:rPr dirty="0" sz="600" spc="135">
                          <a:latin typeface="Arial MT"/>
                          <a:cs typeface="Arial MT"/>
                        </a:rPr>
                        <a:t>ilegal,</a:t>
                      </a:r>
                      <a:r>
                        <a:rPr dirty="0" sz="60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00" spc="190"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600" spc="9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00" spc="150">
                          <a:latin typeface="Arial MT"/>
                          <a:cs typeface="Arial MT"/>
                        </a:rPr>
                        <a:t>registrada</a:t>
                      </a:r>
                      <a:r>
                        <a:rPr dirty="0" sz="600" spc="9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00" spc="160">
                          <a:latin typeface="Arial MT"/>
                          <a:cs typeface="Arial MT"/>
                        </a:rPr>
                        <a:t>(declarada)</a:t>
                      </a:r>
                      <a:r>
                        <a:rPr dirty="0" sz="600" spc="8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00" spc="175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600" spc="9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00" spc="165">
                          <a:latin typeface="Arial MT"/>
                          <a:cs typeface="Arial MT"/>
                        </a:rPr>
                        <a:t>não </a:t>
                      </a:r>
                      <a:r>
                        <a:rPr dirty="0" sz="600" spc="175">
                          <a:latin typeface="Arial MT"/>
                          <a:cs typeface="Arial MT"/>
                        </a:rPr>
                        <a:t>regulamentada</a:t>
                      </a:r>
                      <a:r>
                        <a:rPr dirty="0" sz="600" spc="9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00" spc="85">
                          <a:latin typeface="Arial MT"/>
                          <a:cs typeface="Arial MT"/>
                        </a:rPr>
                        <a:t>(</a:t>
                      </a:r>
                      <a:r>
                        <a:rPr dirty="0" sz="450" spc="85" i="1">
                          <a:latin typeface="Arial"/>
                          <a:cs typeface="Arial"/>
                        </a:rPr>
                        <a:t>illegal,</a:t>
                      </a:r>
                      <a:r>
                        <a:rPr dirty="0" sz="450" spc="165" i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450" spc="114" i="1">
                          <a:latin typeface="Arial"/>
                          <a:cs typeface="Arial"/>
                        </a:rPr>
                        <a:t>unreported</a:t>
                      </a:r>
                      <a:r>
                        <a:rPr dirty="0" sz="450" spc="120" i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450" spc="130" i="1">
                          <a:latin typeface="Arial"/>
                          <a:cs typeface="Arial"/>
                        </a:rPr>
                        <a:t>and</a:t>
                      </a:r>
                      <a:r>
                        <a:rPr dirty="0" sz="450" spc="120" i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450" spc="114" i="1">
                          <a:latin typeface="Arial"/>
                          <a:cs typeface="Arial"/>
                        </a:rPr>
                        <a:t>unregulated</a:t>
                      </a:r>
                      <a:r>
                        <a:rPr dirty="0" sz="450" spc="210" i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450" spc="135">
                          <a:latin typeface="Arial MT"/>
                          <a:cs typeface="Arial MT"/>
                        </a:rPr>
                        <a:t>–</a:t>
                      </a:r>
                      <a:r>
                        <a:rPr dirty="0" sz="450" spc="1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450" spc="110">
                          <a:latin typeface="Arial MT"/>
                          <a:cs typeface="Arial MT"/>
                        </a:rPr>
                        <a:t>IUU </a:t>
                      </a:r>
                      <a:r>
                        <a:rPr dirty="0" sz="450" spc="105" i="1">
                          <a:latin typeface="Arial"/>
                          <a:cs typeface="Arial"/>
                        </a:rPr>
                        <a:t>fishing</a:t>
                      </a:r>
                      <a:r>
                        <a:rPr dirty="0" sz="450" spc="-25" i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450" spc="30">
                          <a:latin typeface="Arial MT"/>
                          <a:cs typeface="Arial MT"/>
                        </a:rPr>
                        <a:t>)</a:t>
                      </a:r>
                      <a:endParaRPr sz="450">
                        <a:latin typeface="Arial MT"/>
                        <a:cs typeface="Arial MT"/>
                      </a:endParaRPr>
                    </a:p>
                  </a:txBody>
                  <a:tcPr marL="0" marR="0" marB="0" marT="52069">
                    <a:lnL w="12700">
                      <a:solidFill>
                        <a:srgbClr val="D4D4D4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D4D4D4"/>
                      </a:solidFill>
                      <a:prstDash val="solid"/>
                    </a:lnT>
                    <a:lnB w="9525">
                      <a:solidFill>
                        <a:srgbClr val="D4D4D4"/>
                      </a:solidFill>
                      <a:prstDash val="solid"/>
                    </a:lnB>
                  </a:tcPr>
                </a:tc>
              </a:tr>
              <a:tr h="5740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30"/>
                        </a:spcBef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  <a:p>
                      <a:pPr algn="ctr" marR="10795">
                        <a:lnSpc>
                          <a:spcPct val="100000"/>
                        </a:lnSpc>
                      </a:pPr>
                      <a:r>
                        <a:rPr dirty="0" sz="600" spc="200" b="1">
                          <a:latin typeface="Calibri"/>
                          <a:cs typeface="Calibri"/>
                        </a:rPr>
                        <a:t>ODS</a:t>
                      </a:r>
                      <a:r>
                        <a:rPr dirty="0" sz="600" spc="120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600" spc="135" b="1">
                          <a:latin typeface="Calibri"/>
                          <a:cs typeface="Calibri"/>
                        </a:rPr>
                        <a:t>14</a:t>
                      </a:r>
                      <a:endParaRPr sz="6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D4D4D4"/>
                      </a:solidFill>
                      <a:prstDash val="solid"/>
                    </a:lnR>
                    <a:lnT w="9525">
                      <a:solidFill>
                        <a:srgbClr val="D4D4D4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70"/>
                        </a:spcBef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  <a:p>
                      <a:pPr marL="24130" marR="105410">
                        <a:lnSpc>
                          <a:spcPct val="117600"/>
                        </a:lnSpc>
                      </a:pPr>
                      <a:r>
                        <a:rPr dirty="0" sz="600" spc="160">
                          <a:latin typeface="Arial MT"/>
                          <a:cs typeface="Arial MT"/>
                        </a:rPr>
                        <a:t>14.b</a:t>
                      </a:r>
                      <a:r>
                        <a:rPr dirty="0" sz="600" spc="9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00" spc="175">
                          <a:latin typeface="Arial MT"/>
                          <a:cs typeface="Arial MT"/>
                        </a:rPr>
                        <a:t>–</a:t>
                      </a:r>
                      <a:r>
                        <a:rPr dirty="0" sz="600" spc="9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00" spc="165">
                          <a:latin typeface="Arial MT"/>
                          <a:cs typeface="Arial MT"/>
                        </a:rPr>
                        <a:t>Proporcionar</a:t>
                      </a:r>
                      <a:r>
                        <a:rPr dirty="0" sz="600" spc="7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00" spc="175">
                          <a:latin typeface="Arial MT"/>
                          <a:cs typeface="Arial MT"/>
                        </a:rPr>
                        <a:t>o</a:t>
                      </a:r>
                      <a:r>
                        <a:rPr dirty="0" sz="600" spc="9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00" spc="170">
                          <a:latin typeface="Arial MT"/>
                          <a:cs typeface="Arial MT"/>
                        </a:rPr>
                        <a:t>acesso</a:t>
                      </a:r>
                      <a:r>
                        <a:rPr dirty="0" sz="600" spc="9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00" spc="185">
                          <a:latin typeface="Arial MT"/>
                          <a:cs typeface="Arial MT"/>
                        </a:rPr>
                        <a:t>dos</a:t>
                      </a:r>
                      <a:r>
                        <a:rPr dirty="0" sz="600" spc="7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00" spc="175">
                          <a:latin typeface="Arial MT"/>
                          <a:cs typeface="Arial MT"/>
                        </a:rPr>
                        <a:t>pescadores</a:t>
                      </a:r>
                      <a:r>
                        <a:rPr dirty="0" sz="600" spc="7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00" spc="145">
                          <a:latin typeface="Arial MT"/>
                          <a:cs typeface="Arial MT"/>
                        </a:rPr>
                        <a:t>artesanais </a:t>
                      </a:r>
                      <a:r>
                        <a:rPr dirty="0" sz="600" spc="185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600" spc="9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00" spc="195">
                          <a:latin typeface="Arial MT"/>
                          <a:cs typeface="Arial MT"/>
                        </a:rPr>
                        <a:t>pequena</a:t>
                      </a:r>
                      <a:r>
                        <a:rPr dirty="0" sz="600" spc="9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00" spc="160">
                          <a:latin typeface="Arial MT"/>
                          <a:cs typeface="Arial MT"/>
                        </a:rPr>
                        <a:t>escala</a:t>
                      </a:r>
                      <a:r>
                        <a:rPr dirty="0" sz="600" spc="9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00" spc="185">
                          <a:latin typeface="Arial MT"/>
                          <a:cs typeface="Arial MT"/>
                        </a:rPr>
                        <a:t>aos</a:t>
                      </a:r>
                      <a:r>
                        <a:rPr dirty="0" sz="600" spc="8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00" spc="160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600" spc="7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00" spc="175">
                          <a:latin typeface="Arial MT"/>
                          <a:cs typeface="Arial MT"/>
                        </a:rPr>
                        <a:t>marinhos</a:t>
                      </a:r>
                      <a:r>
                        <a:rPr dirty="0" sz="600" spc="8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00" spc="175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600" spc="9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00" spc="165">
                          <a:latin typeface="Arial MT"/>
                          <a:cs typeface="Arial MT"/>
                        </a:rPr>
                        <a:t>mercados.</a:t>
                      </a:r>
                      <a:endParaRPr sz="600">
                        <a:latin typeface="Arial MT"/>
                        <a:cs typeface="Arial MT"/>
                      </a:endParaRPr>
                    </a:p>
                  </a:txBody>
                  <a:tcPr marL="0" marR="0" marB="0" marT="85090">
                    <a:lnL w="12700">
                      <a:solidFill>
                        <a:srgbClr val="D4D4D4"/>
                      </a:solidFill>
                      <a:prstDash val="solid"/>
                    </a:lnL>
                    <a:lnR w="12700">
                      <a:solidFill>
                        <a:srgbClr val="D4D4D4"/>
                      </a:solidFill>
                      <a:prstDash val="solid"/>
                    </a:lnR>
                    <a:lnT w="9525">
                      <a:solidFill>
                        <a:srgbClr val="D4D4D4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4130" marR="109855">
                        <a:lnSpc>
                          <a:spcPct val="117600"/>
                        </a:lnSpc>
                        <a:spcBef>
                          <a:spcPts val="90"/>
                        </a:spcBef>
                      </a:pPr>
                      <a:r>
                        <a:rPr dirty="0" sz="600" spc="150">
                          <a:latin typeface="Arial MT"/>
                          <a:cs typeface="Arial MT"/>
                        </a:rPr>
                        <a:t>14.b.1</a:t>
                      </a:r>
                      <a:r>
                        <a:rPr dirty="0" sz="600" spc="9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00" spc="175">
                          <a:latin typeface="Arial MT"/>
                          <a:cs typeface="Arial MT"/>
                        </a:rPr>
                        <a:t>–</a:t>
                      </a:r>
                      <a:r>
                        <a:rPr dirty="0" sz="600" spc="9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00" spc="165">
                          <a:latin typeface="Arial MT"/>
                          <a:cs typeface="Arial MT"/>
                        </a:rPr>
                        <a:t>Progresso</a:t>
                      </a:r>
                      <a:r>
                        <a:rPr dirty="0" sz="600" spc="9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00" spc="185">
                          <a:latin typeface="Arial MT"/>
                          <a:cs typeface="Arial MT"/>
                        </a:rPr>
                        <a:t>dos</a:t>
                      </a:r>
                      <a:r>
                        <a:rPr dirty="0" sz="600" spc="7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00" spc="160">
                          <a:latin typeface="Arial MT"/>
                          <a:cs typeface="Arial MT"/>
                        </a:rPr>
                        <a:t>países</a:t>
                      </a:r>
                      <a:r>
                        <a:rPr dirty="0" sz="600" spc="8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00" spc="155">
                          <a:latin typeface="Arial MT"/>
                          <a:cs typeface="Arial MT"/>
                        </a:rPr>
                        <a:t>relativamente</a:t>
                      </a:r>
                      <a:r>
                        <a:rPr dirty="0" sz="600" spc="9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00" spc="160">
                          <a:latin typeface="Arial MT"/>
                          <a:cs typeface="Arial MT"/>
                        </a:rPr>
                        <a:t>ao </a:t>
                      </a:r>
                      <a:r>
                        <a:rPr dirty="0" sz="600" spc="170">
                          <a:latin typeface="Arial MT"/>
                          <a:cs typeface="Arial MT"/>
                        </a:rPr>
                        <a:t>grau</a:t>
                      </a:r>
                      <a:r>
                        <a:rPr dirty="0" sz="600" spc="9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00" spc="185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600" spc="9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00" spc="160">
                          <a:latin typeface="Arial MT"/>
                          <a:cs typeface="Arial MT"/>
                        </a:rPr>
                        <a:t>aplicação</a:t>
                      </a:r>
                      <a:r>
                        <a:rPr dirty="0" sz="600" spc="9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00" spc="185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600" spc="9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00" spc="215">
                          <a:latin typeface="Arial MT"/>
                          <a:cs typeface="Arial MT"/>
                        </a:rPr>
                        <a:t>uma</a:t>
                      </a:r>
                      <a:r>
                        <a:rPr dirty="0" sz="600" spc="9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00" spc="130">
                          <a:latin typeface="Arial MT"/>
                          <a:cs typeface="Arial MT"/>
                        </a:rPr>
                        <a:t>estrutura </a:t>
                      </a:r>
                      <a:r>
                        <a:rPr dirty="0" sz="600" spc="175">
                          <a:latin typeface="Arial MT"/>
                          <a:cs typeface="Arial MT"/>
                        </a:rPr>
                        <a:t>(enquadramento)</a:t>
                      </a:r>
                      <a:r>
                        <a:rPr dirty="0" sz="600" spc="9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00" spc="145">
                          <a:latin typeface="Arial MT"/>
                          <a:cs typeface="Arial MT"/>
                        </a:rPr>
                        <a:t>legal,</a:t>
                      </a:r>
                      <a:r>
                        <a:rPr dirty="0" sz="600" spc="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00" spc="160">
                          <a:latin typeface="Arial MT"/>
                          <a:cs typeface="Arial MT"/>
                        </a:rPr>
                        <a:t>regulamentar,</a:t>
                      </a:r>
                      <a:r>
                        <a:rPr dirty="0" sz="600" spc="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00" spc="130">
                          <a:latin typeface="Arial MT"/>
                          <a:cs typeface="Arial MT"/>
                        </a:rPr>
                        <a:t>político</a:t>
                      </a:r>
                      <a:r>
                        <a:rPr dirty="0" sz="600" spc="114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00" spc="125">
                          <a:latin typeface="Arial MT"/>
                          <a:cs typeface="Arial MT"/>
                        </a:rPr>
                        <a:t>e </a:t>
                      </a:r>
                      <a:r>
                        <a:rPr dirty="0" sz="600" spc="135">
                          <a:latin typeface="Arial MT"/>
                          <a:cs typeface="Arial MT"/>
                        </a:rPr>
                        <a:t>institucional</a:t>
                      </a:r>
                      <a:r>
                        <a:rPr dirty="0" sz="600" spc="9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00" spc="190">
                          <a:latin typeface="Arial MT"/>
                          <a:cs typeface="Arial MT"/>
                        </a:rPr>
                        <a:t>que</a:t>
                      </a:r>
                      <a:r>
                        <a:rPr dirty="0" sz="600" spc="9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00" spc="175">
                          <a:latin typeface="Arial MT"/>
                          <a:cs typeface="Arial MT"/>
                        </a:rPr>
                        <a:t>reconheça</a:t>
                      </a:r>
                      <a:r>
                        <a:rPr dirty="0" sz="600" spc="10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00" spc="175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600" spc="9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00" spc="145">
                          <a:latin typeface="Arial MT"/>
                          <a:cs typeface="Arial MT"/>
                        </a:rPr>
                        <a:t>proteja</a:t>
                      </a:r>
                      <a:r>
                        <a:rPr dirty="0" sz="600" spc="10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00" spc="180">
                          <a:latin typeface="Arial MT"/>
                          <a:cs typeface="Arial MT"/>
                        </a:rPr>
                        <a:t>os</a:t>
                      </a:r>
                      <a:r>
                        <a:rPr dirty="0" sz="600" spc="8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00" spc="130">
                          <a:latin typeface="Arial MT"/>
                          <a:cs typeface="Arial MT"/>
                        </a:rPr>
                        <a:t>direitos </a:t>
                      </a:r>
                      <a:r>
                        <a:rPr dirty="0" sz="600" spc="185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600" spc="9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00" spc="170">
                          <a:latin typeface="Arial MT"/>
                          <a:cs typeface="Arial MT"/>
                        </a:rPr>
                        <a:t>acesso</a:t>
                      </a:r>
                      <a:r>
                        <a:rPr dirty="0" sz="600" spc="9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00" spc="185">
                          <a:latin typeface="Arial MT"/>
                          <a:cs typeface="Arial MT"/>
                        </a:rPr>
                        <a:t>dos</a:t>
                      </a:r>
                      <a:r>
                        <a:rPr dirty="0" sz="600" spc="8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00" spc="175">
                          <a:latin typeface="Arial MT"/>
                          <a:cs typeface="Arial MT"/>
                        </a:rPr>
                        <a:t>pescadores</a:t>
                      </a:r>
                      <a:r>
                        <a:rPr dirty="0" sz="600" spc="8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00" spc="185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600" spc="9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00" spc="195">
                          <a:latin typeface="Arial MT"/>
                          <a:cs typeface="Arial MT"/>
                        </a:rPr>
                        <a:t>pequena</a:t>
                      </a:r>
                      <a:r>
                        <a:rPr dirty="0" sz="600" spc="9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00" spc="150">
                          <a:latin typeface="Arial MT"/>
                          <a:cs typeface="Arial MT"/>
                        </a:rPr>
                        <a:t>escala</a:t>
                      </a:r>
                      <a:endParaRPr sz="600">
                        <a:latin typeface="Arial MT"/>
                        <a:cs typeface="Arial MT"/>
                      </a:endParaRPr>
                    </a:p>
                  </a:txBody>
                  <a:tcPr marL="0" marR="0" marB="0" marT="11430">
                    <a:lnL w="12700">
                      <a:solidFill>
                        <a:srgbClr val="D4D4D4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D4D4D4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14871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  <a:p>
                      <a:pPr algn="ctr" marL="635">
                        <a:lnSpc>
                          <a:spcPct val="100000"/>
                        </a:lnSpc>
                      </a:pPr>
                      <a:r>
                        <a:rPr dirty="0" sz="600" spc="200" b="1">
                          <a:latin typeface="Calibri"/>
                          <a:cs typeface="Calibri"/>
                        </a:rPr>
                        <a:t>ODS</a:t>
                      </a:r>
                      <a:r>
                        <a:rPr dirty="0" sz="600" spc="120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600" spc="135" b="1">
                          <a:latin typeface="Calibri"/>
                          <a:cs typeface="Calibri"/>
                        </a:rPr>
                        <a:t>17</a:t>
                      </a:r>
                      <a:endParaRPr sz="6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D4D4D4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  <a:p>
                      <a:pPr marL="24130" marR="157480">
                        <a:lnSpc>
                          <a:spcPct val="117600"/>
                        </a:lnSpc>
                      </a:pPr>
                      <a:r>
                        <a:rPr dirty="0" sz="600" spc="165">
                          <a:latin typeface="Arial MT"/>
                          <a:cs typeface="Arial MT"/>
                        </a:rPr>
                        <a:t>17.19</a:t>
                      </a:r>
                      <a:r>
                        <a:rPr dirty="0" sz="600" spc="9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00" spc="175">
                          <a:latin typeface="Arial MT"/>
                          <a:cs typeface="Arial MT"/>
                        </a:rPr>
                        <a:t>–</a:t>
                      </a:r>
                      <a:r>
                        <a:rPr dirty="0" sz="600" spc="9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00" spc="150">
                          <a:latin typeface="Arial MT"/>
                          <a:cs typeface="Arial MT"/>
                        </a:rPr>
                        <a:t>Até</a:t>
                      </a:r>
                      <a:r>
                        <a:rPr dirty="0" sz="600" spc="9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00" spc="175">
                          <a:latin typeface="Arial MT"/>
                          <a:cs typeface="Arial MT"/>
                        </a:rPr>
                        <a:t>2030,</a:t>
                      </a:r>
                      <a:r>
                        <a:rPr dirty="0" sz="60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00" spc="140">
                          <a:latin typeface="Arial MT"/>
                          <a:cs typeface="Arial MT"/>
                        </a:rPr>
                        <a:t>valer-</a:t>
                      </a:r>
                      <a:r>
                        <a:rPr dirty="0" sz="600" spc="165">
                          <a:latin typeface="Arial MT"/>
                          <a:cs typeface="Arial MT"/>
                        </a:rPr>
                        <a:t>se</a:t>
                      </a:r>
                      <a:r>
                        <a:rPr dirty="0" sz="600" spc="9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00" spc="185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600" spc="9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00" spc="135">
                          <a:latin typeface="Arial MT"/>
                          <a:cs typeface="Arial MT"/>
                        </a:rPr>
                        <a:t>iniciativas</a:t>
                      </a:r>
                      <a:r>
                        <a:rPr dirty="0" sz="600" spc="7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00" spc="150">
                          <a:latin typeface="Arial MT"/>
                          <a:cs typeface="Arial MT"/>
                        </a:rPr>
                        <a:t>existentes</a:t>
                      </a:r>
                      <a:r>
                        <a:rPr dirty="0" sz="600" spc="8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00" spc="150">
                          <a:latin typeface="Arial MT"/>
                          <a:cs typeface="Arial MT"/>
                        </a:rPr>
                        <a:t>para </a:t>
                      </a:r>
                      <a:r>
                        <a:rPr dirty="0" sz="600" spc="170">
                          <a:latin typeface="Arial MT"/>
                          <a:cs typeface="Arial MT"/>
                        </a:rPr>
                        <a:t>desenvolver</a:t>
                      </a:r>
                      <a:r>
                        <a:rPr dirty="0" sz="600" spc="7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00" spc="185">
                          <a:latin typeface="Arial MT"/>
                          <a:cs typeface="Arial MT"/>
                        </a:rPr>
                        <a:t>medidas</a:t>
                      </a:r>
                      <a:r>
                        <a:rPr dirty="0" sz="600" spc="8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00" spc="185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600" spc="9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00" spc="165">
                          <a:latin typeface="Arial MT"/>
                          <a:cs typeface="Arial MT"/>
                        </a:rPr>
                        <a:t>progresso</a:t>
                      </a:r>
                      <a:r>
                        <a:rPr dirty="0" sz="600" spc="9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00" spc="185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600" spc="9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00" spc="160">
                          <a:latin typeface="Arial MT"/>
                          <a:cs typeface="Arial MT"/>
                        </a:rPr>
                        <a:t>desenvolvimento </a:t>
                      </a:r>
                      <a:r>
                        <a:rPr dirty="0" sz="600" spc="150">
                          <a:latin typeface="Arial MT"/>
                          <a:cs typeface="Arial MT"/>
                        </a:rPr>
                        <a:t>sustentável</a:t>
                      </a:r>
                      <a:r>
                        <a:rPr dirty="0" sz="600" spc="10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00" spc="190">
                          <a:latin typeface="Arial MT"/>
                          <a:cs typeface="Arial MT"/>
                        </a:rPr>
                        <a:t>que</a:t>
                      </a:r>
                      <a:r>
                        <a:rPr dirty="0" sz="600" spc="10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00" spc="190">
                          <a:latin typeface="Arial MT"/>
                          <a:cs typeface="Arial MT"/>
                        </a:rPr>
                        <a:t>complementem</a:t>
                      </a:r>
                      <a:r>
                        <a:rPr dirty="0" sz="600" spc="8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00" spc="175">
                          <a:latin typeface="Arial MT"/>
                          <a:cs typeface="Arial MT"/>
                        </a:rPr>
                        <a:t>o</a:t>
                      </a:r>
                      <a:r>
                        <a:rPr dirty="0" sz="600" spc="10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00" spc="160">
                          <a:latin typeface="Arial MT"/>
                          <a:cs typeface="Arial MT"/>
                        </a:rPr>
                        <a:t>produto</a:t>
                      </a:r>
                      <a:r>
                        <a:rPr dirty="0" sz="600" spc="10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00" spc="145">
                          <a:latin typeface="Arial MT"/>
                          <a:cs typeface="Arial MT"/>
                        </a:rPr>
                        <a:t>interno</a:t>
                      </a:r>
                      <a:r>
                        <a:rPr dirty="0" sz="600" spc="10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00" spc="125">
                          <a:latin typeface="Arial MT"/>
                          <a:cs typeface="Arial MT"/>
                        </a:rPr>
                        <a:t>bruto [PIB]</a:t>
                      </a:r>
                      <a:r>
                        <a:rPr dirty="0" sz="600" spc="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00" spc="175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600" spc="10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00" spc="190">
                          <a:latin typeface="Arial MT"/>
                          <a:cs typeface="Arial MT"/>
                        </a:rPr>
                        <a:t>apoiem</a:t>
                      </a:r>
                      <a:r>
                        <a:rPr dirty="0" sz="600" spc="8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00" spc="175">
                          <a:latin typeface="Arial MT"/>
                          <a:cs typeface="Arial MT"/>
                        </a:rPr>
                        <a:t>a</a:t>
                      </a:r>
                      <a:r>
                        <a:rPr dirty="0" sz="600" spc="10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00" spc="160">
                          <a:latin typeface="Arial MT"/>
                          <a:cs typeface="Arial MT"/>
                        </a:rPr>
                        <a:t>capacitação</a:t>
                      </a:r>
                      <a:r>
                        <a:rPr dirty="0" sz="600" spc="10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00" spc="125">
                          <a:latin typeface="Arial MT"/>
                          <a:cs typeface="Arial MT"/>
                        </a:rPr>
                        <a:t>estatística</a:t>
                      </a:r>
                      <a:r>
                        <a:rPr dirty="0" sz="600" spc="10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00" spc="185">
                          <a:latin typeface="Arial MT"/>
                          <a:cs typeface="Arial MT"/>
                        </a:rPr>
                        <a:t>nos</a:t>
                      </a:r>
                      <a:r>
                        <a:rPr dirty="0" sz="600" spc="8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00" spc="160">
                          <a:latin typeface="Arial MT"/>
                          <a:cs typeface="Arial MT"/>
                        </a:rPr>
                        <a:t>países</a:t>
                      </a:r>
                      <a:r>
                        <a:rPr dirty="0" sz="600" spc="8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00" spc="210">
                          <a:latin typeface="Arial MT"/>
                          <a:cs typeface="Arial MT"/>
                        </a:rPr>
                        <a:t>em </a:t>
                      </a:r>
                      <a:r>
                        <a:rPr dirty="0" sz="600" spc="160">
                          <a:latin typeface="Arial MT"/>
                          <a:cs typeface="Arial MT"/>
                        </a:rPr>
                        <a:t>desenvolvimento</a:t>
                      </a:r>
                      <a:endParaRPr sz="6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12700">
                      <a:solidFill>
                        <a:srgbClr val="D4D4D4"/>
                      </a:solidFill>
                      <a:prstDash val="solid"/>
                    </a:lnL>
                    <a:lnR w="12700">
                      <a:solidFill>
                        <a:srgbClr val="D4D4D4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lvl="2" marL="24130" marR="492759" indent="428625">
                        <a:lnSpc>
                          <a:spcPct val="117600"/>
                        </a:lnSpc>
                        <a:spcBef>
                          <a:spcPts val="225"/>
                        </a:spcBef>
                        <a:buAutoNum type="arabicPeriod"/>
                        <a:tabLst>
                          <a:tab pos="452755" algn="l"/>
                        </a:tabLst>
                      </a:pPr>
                      <a:r>
                        <a:rPr dirty="0" sz="600" spc="175">
                          <a:latin typeface="Arial MT"/>
                          <a:cs typeface="Arial MT"/>
                        </a:rPr>
                        <a:t>–</a:t>
                      </a:r>
                      <a:r>
                        <a:rPr dirty="0" sz="600" spc="8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00" spc="160">
                          <a:latin typeface="Arial MT"/>
                          <a:cs typeface="Arial MT"/>
                        </a:rPr>
                        <a:t>Valor</a:t>
                      </a:r>
                      <a:r>
                        <a:rPr dirty="0" sz="600" spc="7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00" spc="235">
                          <a:latin typeface="Arial MT"/>
                          <a:cs typeface="Arial MT"/>
                        </a:rPr>
                        <a:t>em</a:t>
                      </a:r>
                      <a:r>
                        <a:rPr dirty="0" sz="600" spc="7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00" spc="165">
                          <a:latin typeface="Arial MT"/>
                          <a:cs typeface="Arial MT"/>
                        </a:rPr>
                        <a:t>dólares</a:t>
                      </a:r>
                      <a:r>
                        <a:rPr dirty="0" sz="600" spc="7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00" spc="185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600" spc="8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00" spc="165">
                          <a:latin typeface="Arial MT"/>
                          <a:cs typeface="Arial MT"/>
                        </a:rPr>
                        <a:t>todos</a:t>
                      </a:r>
                      <a:r>
                        <a:rPr dirty="0" sz="600" spc="7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00" spc="155">
                          <a:latin typeface="Arial MT"/>
                          <a:cs typeface="Arial MT"/>
                        </a:rPr>
                        <a:t>os </a:t>
                      </a:r>
                      <a:r>
                        <a:rPr dirty="0" sz="600" spc="160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600" spc="9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00" spc="155">
                          <a:latin typeface="Arial MT"/>
                          <a:cs typeface="Arial MT"/>
                        </a:rPr>
                        <a:t>disponibilizados</a:t>
                      </a:r>
                      <a:r>
                        <a:rPr dirty="0" sz="600" spc="9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00" spc="170">
                          <a:latin typeface="Arial MT"/>
                          <a:cs typeface="Arial MT"/>
                        </a:rPr>
                        <a:t>para</a:t>
                      </a:r>
                      <a:r>
                        <a:rPr dirty="0" sz="600" spc="1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00" spc="125">
                          <a:latin typeface="Arial MT"/>
                          <a:cs typeface="Arial MT"/>
                        </a:rPr>
                        <a:t>fortalecer </a:t>
                      </a:r>
                      <a:r>
                        <a:rPr dirty="0" sz="600" spc="175">
                          <a:latin typeface="Arial MT"/>
                          <a:cs typeface="Arial MT"/>
                        </a:rPr>
                        <a:t>a</a:t>
                      </a:r>
                      <a:r>
                        <a:rPr dirty="0" sz="600" spc="10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00" spc="175">
                          <a:latin typeface="Arial MT"/>
                          <a:cs typeface="Arial MT"/>
                        </a:rPr>
                        <a:t>capacidade</a:t>
                      </a:r>
                      <a:r>
                        <a:rPr dirty="0" sz="600" spc="10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00" spc="125">
                          <a:latin typeface="Arial MT"/>
                          <a:cs typeface="Arial MT"/>
                        </a:rPr>
                        <a:t>estatística</a:t>
                      </a:r>
                      <a:r>
                        <a:rPr dirty="0" sz="600" spc="10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00" spc="185">
                          <a:latin typeface="Arial MT"/>
                          <a:cs typeface="Arial MT"/>
                        </a:rPr>
                        <a:t>nos</a:t>
                      </a:r>
                      <a:r>
                        <a:rPr dirty="0" sz="600" spc="8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00" spc="160">
                          <a:latin typeface="Arial MT"/>
                          <a:cs typeface="Arial MT"/>
                        </a:rPr>
                        <a:t>países</a:t>
                      </a:r>
                      <a:r>
                        <a:rPr dirty="0" sz="600" spc="8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00" spc="210">
                          <a:latin typeface="Arial MT"/>
                          <a:cs typeface="Arial MT"/>
                        </a:rPr>
                        <a:t>em </a:t>
                      </a:r>
                      <a:r>
                        <a:rPr dirty="0" sz="600" spc="155">
                          <a:latin typeface="Arial MT"/>
                          <a:cs typeface="Arial MT"/>
                        </a:rPr>
                        <a:t>desenvolvimento.</a:t>
                      </a:r>
                      <a:endParaRPr sz="600">
                        <a:latin typeface="Arial MT"/>
                        <a:cs typeface="Arial MT"/>
                      </a:endParaRPr>
                    </a:p>
                    <a:p>
                      <a:pPr lvl="2" marL="24130" marR="377825" indent="428625">
                        <a:lnSpc>
                          <a:spcPct val="117600"/>
                        </a:lnSpc>
                        <a:buAutoNum type="arabicPeriod"/>
                        <a:tabLst>
                          <a:tab pos="452755" algn="l"/>
                        </a:tabLst>
                      </a:pPr>
                      <a:r>
                        <a:rPr dirty="0" sz="600" spc="175">
                          <a:latin typeface="Arial MT"/>
                          <a:cs typeface="Arial MT"/>
                        </a:rPr>
                        <a:t>–</a:t>
                      </a:r>
                      <a:r>
                        <a:rPr dirty="0" sz="600" spc="8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00" spc="170">
                          <a:latin typeface="Arial MT"/>
                          <a:cs typeface="Arial MT"/>
                        </a:rPr>
                        <a:t>Proporção</a:t>
                      </a:r>
                      <a:r>
                        <a:rPr dirty="0" sz="600" spc="9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00" spc="185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600" spc="9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00" spc="160">
                          <a:latin typeface="Arial MT"/>
                          <a:cs typeface="Arial MT"/>
                        </a:rPr>
                        <a:t>países</a:t>
                      </a:r>
                      <a:r>
                        <a:rPr dirty="0" sz="600" spc="8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00" spc="190">
                          <a:latin typeface="Arial MT"/>
                          <a:cs typeface="Arial MT"/>
                        </a:rPr>
                        <a:t>que</a:t>
                      </a:r>
                      <a:r>
                        <a:rPr dirty="0" sz="600" spc="9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00" spc="110">
                          <a:latin typeface="Arial MT"/>
                          <a:cs typeface="Arial MT"/>
                        </a:rPr>
                        <a:t>(a) </a:t>
                      </a:r>
                      <a:r>
                        <a:rPr dirty="0" sz="600" spc="160">
                          <a:latin typeface="Arial MT"/>
                          <a:cs typeface="Arial MT"/>
                        </a:rPr>
                        <a:t>realizaram</a:t>
                      </a:r>
                      <a:r>
                        <a:rPr dirty="0" sz="600" spc="7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00" spc="165">
                          <a:latin typeface="Arial MT"/>
                          <a:cs typeface="Arial MT"/>
                        </a:rPr>
                        <a:t>pelo</a:t>
                      </a:r>
                      <a:r>
                        <a:rPr dirty="0" sz="600" spc="9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00" spc="204">
                          <a:latin typeface="Arial MT"/>
                          <a:cs typeface="Arial MT"/>
                        </a:rPr>
                        <a:t>menos</a:t>
                      </a:r>
                      <a:r>
                        <a:rPr dirty="0" sz="600" spc="8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00" spc="235">
                          <a:latin typeface="Arial MT"/>
                          <a:cs typeface="Arial MT"/>
                        </a:rPr>
                        <a:t>um</a:t>
                      </a:r>
                      <a:r>
                        <a:rPr dirty="0" sz="600" spc="7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00" spc="165">
                          <a:latin typeface="Arial MT"/>
                          <a:cs typeface="Arial MT"/>
                        </a:rPr>
                        <a:t>recenseamento </a:t>
                      </a:r>
                      <a:r>
                        <a:rPr dirty="0" sz="600" spc="185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600" spc="8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00" spc="180">
                          <a:latin typeface="Arial MT"/>
                          <a:cs typeface="Arial MT"/>
                        </a:rPr>
                        <a:t>população</a:t>
                      </a:r>
                      <a:r>
                        <a:rPr dirty="0" sz="600" spc="8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00" spc="175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600" spc="8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00" spc="185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600" spc="8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00" spc="165">
                          <a:latin typeface="Arial MT"/>
                          <a:cs typeface="Arial MT"/>
                        </a:rPr>
                        <a:t>habitação</a:t>
                      </a:r>
                      <a:r>
                        <a:rPr dirty="0" sz="600" spc="9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00" spc="185">
                          <a:latin typeface="Arial MT"/>
                          <a:cs typeface="Arial MT"/>
                        </a:rPr>
                        <a:t>nos</a:t>
                      </a:r>
                      <a:r>
                        <a:rPr dirty="0" sz="600" spc="7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00" spc="140">
                          <a:latin typeface="Arial MT"/>
                          <a:cs typeface="Arial MT"/>
                        </a:rPr>
                        <a:t>últimos </a:t>
                      </a:r>
                      <a:r>
                        <a:rPr dirty="0" sz="600" spc="185">
                          <a:latin typeface="Arial MT"/>
                          <a:cs typeface="Arial MT"/>
                        </a:rPr>
                        <a:t>10</a:t>
                      </a:r>
                      <a:r>
                        <a:rPr dirty="0" sz="600" spc="9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00" spc="170">
                          <a:latin typeface="Arial MT"/>
                          <a:cs typeface="Arial MT"/>
                        </a:rPr>
                        <a:t>anos;</a:t>
                      </a:r>
                      <a:r>
                        <a:rPr dirty="0" sz="60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00" spc="175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600" spc="9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00" spc="135">
                          <a:latin typeface="Arial MT"/>
                          <a:cs typeface="Arial MT"/>
                        </a:rPr>
                        <a:t>(b)</a:t>
                      </a:r>
                      <a:r>
                        <a:rPr dirty="0" sz="600" spc="7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00" spc="155">
                          <a:latin typeface="Arial MT"/>
                          <a:cs typeface="Arial MT"/>
                        </a:rPr>
                        <a:t>atingiram</a:t>
                      </a:r>
                      <a:r>
                        <a:rPr dirty="0" sz="600" spc="7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00" spc="220">
                          <a:latin typeface="Arial MT"/>
                          <a:cs typeface="Arial MT"/>
                        </a:rPr>
                        <a:t>100%</a:t>
                      </a:r>
                      <a:r>
                        <a:rPr dirty="0" sz="600" spc="9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00" spc="185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600" spc="9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00" spc="130">
                          <a:latin typeface="Arial MT"/>
                          <a:cs typeface="Arial MT"/>
                        </a:rPr>
                        <a:t>registros </a:t>
                      </a:r>
                      <a:r>
                        <a:rPr dirty="0" sz="600" spc="185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600" spc="9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00" spc="170">
                          <a:latin typeface="Arial MT"/>
                          <a:cs typeface="Arial MT"/>
                        </a:rPr>
                        <a:t>nascimento</a:t>
                      </a:r>
                      <a:r>
                        <a:rPr dirty="0" sz="600" spc="9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00" spc="175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600" spc="9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00" spc="225">
                          <a:latin typeface="Arial MT"/>
                          <a:cs typeface="Arial MT"/>
                        </a:rPr>
                        <a:t>80%</a:t>
                      </a:r>
                      <a:r>
                        <a:rPr dirty="0" sz="600" spc="9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00" spc="185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600" spc="9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00" spc="140">
                          <a:latin typeface="Arial MT"/>
                          <a:cs typeface="Arial MT"/>
                        </a:rPr>
                        <a:t>registros</a:t>
                      </a:r>
                      <a:r>
                        <a:rPr dirty="0" sz="600" spc="7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00" spc="160">
                          <a:latin typeface="Arial MT"/>
                          <a:cs typeface="Arial MT"/>
                        </a:rPr>
                        <a:t>de </a:t>
                      </a:r>
                      <a:r>
                        <a:rPr dirty="0" sz="600" spc="130">
                          <a:latin typeface="Arial MT"/>
                          <a:cs typeface="Arial MT"/>
                        </a:rPr>
                        <a:t>óbitos.</a:t>
                      </a:r>
                      <a:endParaRPr sz="600">
                        <a:latin typeface="Arial MT"/>
                        <a:cs typeface="Arial MT"/>
                      </a:endParaRPr>
                    </a:p>
                  </a:txBody>
                  <a:tcPr marL="0" marR="0" marB="0" marT="28575">
                    <a:lnL w="12700">
                      <a:solidFill>
                        <a:srgbClr val="D4D4D4"/>
                      </a:solidFill>
                      <a:prstDash val="solid"/>
                    </a:lnL>
                    <a:lnR w="12700">
                      <a:solidFill>
                        <a:srgbClr val="D4D4D4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51130">
                <a:tc gridSpan="3">
                  <a:txBody>
                    <a:bodyPr/>
                    <a:lstStyle/>
                    <a:p>
                      <a:pPr marL="5334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600" spc="130" b="1">
                          <a:latin typeface="Calibri"/>
                          <a:cs typeface="Calibri"/>
                        </a:rPr>
                        <a:t>Fonte:</a:t>
                      </a:r>
                      <a:r>
                        <a:rPr dirty="0" sz="600" spc="75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600" spc="140" b="1">
                          <a:latin typeface="Calibri"/>
                          <a:cs typeface="Calibri"/>
                        </a:rPr>
                        <a:t>IPEA</a:t>
                      </a:r>
                      <a:r>
                        <a:rPr dirty="0" sz="600" spc="80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600" spc="95" b="1">
                          <a:latin typeface="Calibri"/>
                          <a:cs typeface="Calibri"/>
                        </a:rPr>
                        <a:t>-</a:t>
                      </a:r>
                      <a:r>
                        <a:rPr dirty="0" sz="600" spc="135" b="1">
                          <a:latin typeface="Calibri"/>
                          <a:cs typeface="Calibri"/>
                        </a:rPr>
                        <a:t> Cadernos</a:t>
                      </a:r>
                      <a:r>
                        <a:rPr dirty="0" sz="600" spc="120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600" spc="195" b="1">
                          <a:latin typeface="Calibri"/>
                          <a:cs typeface="Calibri"/>
                        </a:rPr>
                        <a:t>ODS</a:t>
                      </a:r>
                      <a:r>
                        <a:rPr dirty="0" sz="600" spc="135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600" spc="95" b="1">
                          <a:latin typeface="Calibri"/>
                          <a:cs typeface="Calibri"/>
                        </a:rPr>
                        <a:t>-</a:t>
                      </a:r>
                      <a:r>
                        <a:rPr dirty="0" sz="600" spc="130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600" spc="140" b="1">
                          <a:latin typeface="Calibri"/>
                          <a:cs typeface="Calibri"/>
                        </a:rPr>
                        <a:t>Elaboração</a:t>
                      </a:r>
                      <a:r>
                        <a:rPr dirty="0" sz="600" spc="70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600" spc="105" b="1">
                          <a:latin typeface="Calibri"/>
                          <a:cs typeface="Calibri"/>
                        </a:rPr>
                        <a:t>Própria</a:t>
                      </a:r>
                      <a:endParaRPr sz="600">
                        <a:latin typeface="Calibri"/>
                        <a:cs typeface="Calibri"/>
                      </a:endParaRPr>
                    </a:p>
                  </a:txBody>
                  <a:tcPr marL="0" marR="0" marB="0" marT="2413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D4D4D4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D4D4D4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157086" y="10667"/>
            <a:ext cx="3679190" cy="672465"/>
          </a:xfrm>
          <a:prstGeom prst="rect"/>
        </p:spPr>
        <p:txBody>
          <a:bodyPr wrap="square" lIns="0" tIns="3175" rIns="0" bIns="0" rtlCol="0" vert="horz">
            <a:spAutoFit/>
          </a:bodyPr>
          <a:lstStyle/>
          <a:p>
            <a:pPr marL="384810" marR="5080" indent="-372745">
              <a:lnSpc>
                <a:spcPts val="2590"/>
              </a:lnSpc>
              <a:spcBef>
                <a:spcPts val="25"/>
              </a:spcBef>
            </a:pPr>
            <a:r>
              <a:rPr dirty="0" sz="2000" spc="-200" b="1">
                <a:latin typeface="Verdana"/>
                <a:cs typeface="Verdana"/>
              </a:rPr>
              <a:t>Principais</a:t>
            </a:r>
            <a:r>
              <a:rPr dirty="0" sz="2000" spc="-105" b="1">
                <a:latin typeface="Verdana"/>
                <a:cs typeface="Verdana"/>
              </a:rPr>
              <a:t> </a:t>
            </a:r>
            <a:r>
              <a:rPr dirty="0" sz="2000" spc="-125" b="1">
                <a:latin typeface="Verdana"/>
                <a:cs typeface="Verdana"/>
              </a:rPr>
              <a:t>Avanços</a:t>
            </a:r>
            <a:r>
              <a:rPr dirty="0" sz="2000" spc="-100" b="1">
                <a:latin typeface="Verdana"/>
                <a:cs typeface="Verdana"/>
              </a:rPr>
              <a:t> </a:t>
            </a:r>
            <a:r>
              <a:rPr dirty="0" sz="2000" spc="-60" b="1">
                <a:latin typeface="Verdana"/>
                <a:cs typeface="Verdana"/>
              </a:rPr>
              <a:t>e</a:t>
            </a:r>
            <a:r>
              <a:rPr dirty="0" sz="2000" spc="-100" b="1">
                <a:latin typeface="Verdana"/>
                <a:cs typeface="Verdana"/>
              </a:rPr>
              <a:t> </a:t>
            </a:r>
            <a:r>
              <a:rPr dirty="0" sz="2000" spc="-185" b="1">
                <a:latin typeface="Verdana"/>
                <a:cs typeface="Verdana"/>
              </a:rPr>
              <a:t>Desafios </a:t>
            </a:r>
            <a:r>
              <a:rPr dirty="0" sz="2000" spc="-190" b="1">
                <a:latin typeface="Verdana"/>
                <a:cs typeface="Verdana"/>
              </a:rPr>
              <a:t>Dimensão</a:t>
            </a:r>
            <a:r>
              <a:rPr dirty="0" sz="2000" spc="-120" b="1">
                <a:latin typeface="Verdana"/>
                <a:cs typeface="Verdana"/>
              </a:rPr>
              <a:t> </a:t>
            </a:r>
            <a:r>
              <a:rPr dirty="0" sz="2000" spc="-150" b="1">
                <a:latin typeface="Verdana"/>
                <a:cs typeface="Verdana"/>
              </a:rPr>
              <a:t>Social</a:t>
            </a:r>
            <a:r>
              <a:rPr dirty="0" sz="2000" spc="-114" b="1">
                <a:latin typeface="Verdana"/>
                <a:cs typeface="Verdana"/>
              </a:rPr>
              <a:t> </a:t>
            </a:r>
            <a:r>
              <a:rPr dirty="0" sz="2000" spc="-229" b="1">
                <a:latin typeface="Verdana"/>
                <a:cs typeface="Verdana"/>
              </a:rPr>
              <a:t>ODS</a:t>
            </a:r>
            <a:r>
              <a:rPr dirty="0" sz="2000" spc="25" b="1">
                <a:latin typeface="Verdana"/>
                <a:cs typeface="Verdana"/>
              </a:rPr>
              <a:t> </a:t>
            </a:r>
            <a:r>
              <a:rPr dirty="0" sz="2500" spc="-455" b="1">
                <a:latin typeface="Verdana"/>
                <a:cs typeface="Verdana"/>
              </a:rPr>
              <a:t>1</a:t>
            </a:r>
            <a:endParaRPr sz="2500">
              <a:latin typeface="Verdana"/>
              <a:cs typeface="Verdana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839856" y="892384"/>
            <a:ext cx="2865755" cy="280035"/>
          </a:xfrm>
          <a:prstGeom prst="rect">
            <a:avLst/>
          </a:prstGeom>
        </p:spPr>
        <p:txBody>
          <a:bodyPr wrap="square" lIns="0" tIns="17145" rIns="0" bIns="0" rtlCol="0" vert="horz">
            <a:spAutoFit/>
          </a:bodyPr>
          <a:lstStyle/>
          <a:p>
            <a:pPr marL="12700">
              <a:lnSpc>
                <a:spcPts val="1015"/>
              </a:lnSpc>
              <a:spcBef>
                <a:spcPts val="135"/>
              </a:spcBef>
            </a:pPr>
            <a:r>
              <a:rPr dirty="0" sz="850" spc="-180" b="1">
                <a:solidFill>
                  <a:srgbClr val="231F20"/>
                </a:solidFill>
                <a:latin typeface="Tahoma"/>
                <a:cs typeface="Tahoma"/>
              </a:rPr>
              <a:t>Incidência</a:t>
            </a:r>
            <a:r>
              <a:rPr dirty="0" sz="850" spc="-95" b="1">
                <a:solidFill>
                  <a:srgbClr val="231F20"/>
                </a:solidFill>
                <a:latin typeface="Tahoma"/>
                <a:cs typeface="Tahoma"/>
              </a:rPr>
              <a:t> </a:t>
            </a:r>
            <a:r>
              <a:rPr dirty="0" sz="850" spc="-195" b="1">
                <a:solidFill>
                  <a:srgbClr val="231F20"/>
                </a:solidFill>
                <a:latin typeface="Tahoma"/>
                <a:cs typeface="Tahoma"/>
              </a:rPr>
              <a:t>da</a:t>
            </a:r>
            <a:r>
              <a:rPr dirty="0" sz="850" spc="-90" b="1">
                <a:solidFill>
                  <a:srgbClr val="231F20"/>
                </a:solidFill>
                <a:latin typeface="Tahoma"/>
                <a:cs typeface="Tahoma"/>
              </a:rPr>
              <a:t> </a:t>
            </a:r>
            <a:r>
              <a:rPr dirty="0" sz="850" spc="-185" b="1">
                <a:solidFill>
                  <a:srgbClr val="231F20"/>
                </a:solidFill>
                <a:latin typeface="Tahoma"/>
                <a:cs typeface="Tahoma"/>
              </a:rPr>
              <a:t>pobreza</a:t>
            </a:r>
            <a:r>
              <a:rPr dirty="0" sz="850" spc="-90" b="1">
                <a:solidFill>
                  <a:srgbClr val="231F20"/>
                </a:solidFill>
                <a:latin typeface="Tahoma"/>
                <a:cs typeface="Tahoma"/>
              </a:rPr>
              <a:t> </a:t>
            </a:r>
            <a:r>
              <a:rPr dirty="0" sz="850" spc="-185" b="1">
                <a:solidFill>
                  <a:srgbClr val="231F20"/>
                </a:solidFill>
                <a:latin typeface="Tahoma"/>
                <a:cs typeface="Tahoma"/>
              </a:rPr>
              <a:t>para</a:t>
            </a:r>
            <a:r>
              <a:rPr dirty="0" sz="850" spc="-90" b="1">
                <a:solidFill>
                  <a:srgbClr val="231F20"/>
                </a:solidFill>
                <a:latin typeface="Tahoma"/>
                <a:cs typeface="Tahoma"/>
              </a:rPr>
              <a:t> </a:t>
            </a:r>
            <a:r>
              <a:rPr dirty="0" sz="850" spc="-190" b="1">
                <a:solidFill>
                  <a:srgbClr val="231F20"/>
                </a:solidFill>
                <a:latin typeface="Tahoma"/>
                <a:cs typeface="Tahoma"/>
              </a:rPr>
              <a:t>a</a:t>
            </a:r>
            <a:r>
              <a:rPr dirty="0" sz="850" spc="-90" b="1">
                <a:solidFill>
                  <a:srgbClr val="231F20"/>
                </a:solidFill>
                <a:latin typeface="Tahoma"/>
                <a:cs typeface="Tahoma"/>
              </a:rPr>
              <a:t> </a:t>
            </a:r>
            <a:r>
              <a:rPr dirty="0" sz="850" spc="-175" b="1">
                <a:solidFill>
                  <a:srgbClr val="231F20"/>
                </a:solidFill>
                <a:latin typeface="Tahoma"/>
                <a:cs typeface="Tahoma"/>
              </a:rPr>
              <a:t>linha</a:t>
            </a:r>
            <a:r>
              <a:rPr dirty="0" sz="850" spc="-90" b="1">
                <a:solidFill>
                  <a:srgbClr val="231F20"/>
                </a:solidFill>
                <a:latin typeface="Tahoma"/>
                <a:cs typeface="Tahoma"/>
              </a:rPr>
              <a:t> </a:t>
            </a:r>
            <a:r>
              <a:rPr dirty="0" sz="850" spc="-185" b="1">
                <a:solidFill>
                  <a:srgbClr val="231F20"/>
                </a:solidFill>
                <a:latin typeface="Tahoma"/>
                <a:cs typeface="Tahoma"/>
              </a:rPr>
              <a:t>de</a:t>
            </a:r>
            <a:r>
              <a:rPr dirty="0" sz="850" spc="-90" b="1">
                <a:solidFill>
                  <a:srgbClr val="231F20"/>
                </a:solidFill>
                <a:latin typeface="Tahoma"/>
                <a:cs typeface="Tahoma"/>
              </a:rPr>
              <a:t> </a:t>
            </a:r>
            <a:r>
              <a:rPr dirty="0" sz="850" spc="-175" b="1">
                <a:solidFill>
                  <a:srgbClr val="231F20"/>
                </a:solidFill>
                <a:latin typeface="Tahoma"/>
                <a:cs typeface="Tahoma"/>
              </a:rPr>
              <a:t>$2,15</a:t>
            </a:r>
            <a:r>
              <a:rPr dirty="0" sz="850" spc="-90" b="1">
                <a:solidFill>
                  <a:srgbClr val="231F20"/>
                </a:solidFill>
                <a:latin typeface="Tahoma"/>
                <a:cs typeface="Tahoma"/>
              </a:rPr>
              <a:t> </a:t>
            </a:r>
            <a:r>
              <a:rPr dirty="0" sz="850" spc="-145" b="1" i="1">
                <a:solidFill>
                  <a:srgbClr val="231F20"/>
                </a:solidFill>
                <a:latin typeface="Arial"/>
                <a:cs typeface="Arial"/>
              </a:rPr>
              <a:t>per</a:t>
            </a:r>
            <a:r>
              <a:rPr dirty="0" sz="850" spc="-75" b="1" i="1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dirty="0" sz="850" spc="-140" b="1" i="1">
                <a:solidFill>
                  <a:srgbClr val="231F20"/>
                </a:solidFill>
                <a:latin typeface="Arial"/>
                <a:cs typeface="Arial"/>
              </a:rPr>
              <a:t>capita</a:t>
            </a:r>
            <a:r>
              <a:rPr dirty="0" sz="850" spc="-75" b="1" i="1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dirty="0" sz="850" spc="-180" b="1">
                <a:solidFill>
                  <a:srgbClr val="231F20"/>
                </a:solidFill>
                <a:latin typeface="Tahoma"/>
                <a:cs typeface="Tahoma"/>
              </a:rPr>
              <a:t>por</a:t>
            </a:r>
            <a:r>
              <a:rPr dirty="0" sz="850" spc="-90" b="1">
                <a:solidFill>
                  <a:srgbClr val="231F20"/>
                </a:solidFill>
                <a:latin typeface="Tahoma"/>
                <a:cs typeface="Tahoma"/>
              </a:rPr>
              <a:t> </a:t>
            </a:r>
            <a:r>
              <a:rPr dirty="0" sz="850" spc="-170" b="1">
                <a:solidFill>
                  <a:srgbClr val="231F20"/>
                </a:solidFill>
                <a:latin typeface="Tahoma"/>
                <a:cs typeface="Tahoma"/>
              </a:rPr>
              <a:t>dia</a:t>
            </a:r>
            <a:r>
              <a:rPr dirty="0" sz="850" spc="-90" b="1">
                <a:solidFill>
                  <a:srgbClr val="231F20"/>
                </a:solidFill>
                <a:latin typeface="Tahoma"/>
                <a:cs typeface="Tahoma"/>
              </a:rPr>
              <a:t> </a:t>
            </a:r>
            <a:r>
              <a:rPr dirty="0" sz="850" spc="-180" b="1">
                <a:solidFill>
                  <a:srgbClr val="231F20"/>
                </a:solidFill>
                <a:latin typeface="Tahoma"/>
                <a:cs typeface="Tahoma"/>
              </a:rPr>
              <a:t>–</a:t>
            </a:r>
            <a:r>
              <a:rPr dirty="0" sz="850" spc="-90" b="1">
                <a:solidFill>
                  <a:srgbClr val="231F20"/>
                </a:solidFill>
                <a:latin typeface="Tahoma"/>
                <a:cs typeface="Tahoma"/>
              </a:rPr>
              <a:t> </a:t>
            </a:r>
            <a:r>
              <a:rPr dirty="0" sz="850" spc="-155" b="1">
                <a:solidFill>
                  <a:srgbClr val="231F20"/>
                </a:solidFill>
                <a:latin typeface="Tahoma"/>
                <a:cs typeface="Tahoma"/>
              </a:rPr>
              <a:t>Brasil</a:t>
            </a:r>
            <a:r>
              <a:rPr dirty="0" sz="850" spc="-90" b="1">
                <a:solidFill>
                  <a:srgbClr val="231F20"/>
                </a:solidFill>
                <a:latin typeface="Tahoma"/>
                <a:cs typeface="Tahoma"/>
              </a:rPr>
              <a:t> </a:t>
            </a:r>
            <a:r>
              <a:rPr dirty="0" sz="850" spc="-195" b="1">
                <a:solidFill>
                  <a:srgbClr val="231F20"/>
                </a:solidFill>
                <a:latin typeface="Tahoma"/>
                <a:cs typeface="Tahoma"/>
              </a:rPr>
              <a:t>(2012-</a:t>
            </a:r>
            <a:r>
              <a:rPr dirty="0" sz="850" spc="-130" b="1">
                <a:solidFill>
                  <a:srgbClr val="231F20"/>
                </a:solidFill>
                <a:latin typeface="Tahoma"/>
                <a:cs typeface="Tahoma"/>
              </a:rPr>
              <a:t>2022)</a:t>
            </a:r>
            <a:endParaRPr sz="850">
              <a:latin typeface="Tahoma"/>
              <a:cs typeface="Tahoma"/>
            </a:endParaRPr>
          </a:p>
          <a:p>
            <a:pPr marL="12700">
              <a:lnSpc>
                <a:spcPts val="955"/>
              </a:lnSpc>
            </a:pPr>
            <a:r>
              <a:rPr dirty="0" sz="800" spc="-185">
                <a:solidFill>
                  <a:srgbClr val="231F20"/>
                </a:solidFill>
                <a:latin typeface="Tahoma"/>
                <a:cs typeface="Tahoma"/>
              </a:rPr>
              <a:t>(Em</a:t>
            </a:r>
            <a:r>
              <a:rPr dirty="0" sz="800" spc="-120">
                <a:solidFill>
                  <a:srgbClr val="231F20"/>
                </a:solidFill>
                <a:latin typeface="Tahoma"/>
                <a:cs typeface="Tahoma"/>
              </a:rPr>
              <a:t> </a:t>
            </a:r>
            <a:r>
              <a:rPr dirty="0" sz="800" spc="-25">
                <a:solidFill>
                  <a:srgbClr val="231F20"/>
                </a:solidFill>
                <a:latin typeface="Tahoma"/>
                <a:cs typeface="Tahoma"/>
              </a:rPr>
              <a:t>%)</a:t>
            </a:r>
            <a:endParaRPr sz="800">
              <a:latin typeface="Tahoma"/>
              <a:cs typeface="Tahoma"/>
            </a:endParaRPr>
          </a:p>
        </p:txBody>
      </p:sp>
      <p:grpSp>
        <p:nvGrpSpPr>
          <p:cNvPr id="4" name="object 4" descr=""/>
          <p:cNvGrpSpPr/>
          <p:nvPr/>
        </p:nvGrpSpPr>
        <p:grpSpPr>
          <a:xfrm>
            <a:off x="821633" y="1266967"/>
            <a:ext cx="3006725" cy="2125980"/>
            <a:chOff x="821633" y="1266967"/>
            <a:chExt cx="3006725" cy="2125980"/>
          </a:xfrm>
        </p:grpSpPr>
        <p:sp>
          <p:nvSpPr>
            <p:cNvPr id="5" name="object 5" descr=""/>
            <p:cNvSpPr/>
            <p:nvPr/>
          </p:nvSpPr>
          <p:spPr>
            <a:xfrm>
              <a:off x="824491" y="2966459"/>
              <a:ext cx="3001010" cy="0"/>
            </a:xfrm>
            <a:custGeom>
              <a:avLst/>
              <a:gdLst/>
              <a:ahLst/>
              <a:cxnLst/>
              <a:rect l="l" t="t" r="r" b="b"/>
              <a:pathLst>
                <a:path w="3001010" h="0">
                  <a:moveTo>
                    <a:pt x="0" y="0"/>
                  </a:moveTo>
                  <a:lnTo>
                    <a:pt x="3000653" y="0"/>
                  </a:lnTo>
                </a:path>
              </a:pathLst>
            </a:custGeom>
            <a:ln w="5614">
              <a:solidFill>
                <a:srgbClr val="C7C8CA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" name="object 6" descr=""/>
            <p:cNvSpPr/>
            <p:nvPr/>
          </p:nvSpPr>
          <p:spPr>
            <a:xfrm>
              <a:off x="824491" y="2542301"/>
              <a:ext cx="3001010" cy="0"/>
            </a:xfrm>
            <a:custGeom>
              <a:avLst/>
              <a:gdLst/>
              <a:ahLst/>
              <a:cxnLst/>
              <a:rect l="l" t="t" r="r" b="b"/>
              <a:pathLst>
                <a:path w="3001010" h="0">
                  <a:moveTo>
                    <a:pt x="0" y="0"/>
                  </a:moveTo>
                  <a:lnTo>
                    <a:pt x="3000653" y="0"/>
                  </a:lnTo>
                </a:path>
              </a:pathLst>
            </a:custGeom>
            <a:ln w="5614">
              <a:solidFill>
                <a:srgbClr val="C7C8CA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" name="object 7" descr=""/>
            <p:cNvSpPr/>
            <p:nvPr/>
          </p:nvSpPr>
          <p:spPr>
            <a:xfrm>
              <a:off x="824491" y="2118141"/>
              <a:ext cx="3001010" cy="0"/>
            </a:xfrm>
            <a:custGeom>
              <a:avLst/>
              <a:gdLst/>
              <a:ahLst/>
              <a:cxnLst/>
              <a:rect l="l" t="t" r="r" b="b"/>
              <a:pathLst>
                <a:path w="3001010" h="0">
                  <a:moveTo>
                    <a:pt x="0" y="0"/>
                  </a:moveTo>
                  <a:lnTo>
                    <a:pt x="3000653" y="0"/>
                  </a:lnTo>
                </a:path>
              </a:pathLst>
            </a:custGeom>
            <a:ln w="5614">
              <a:solidFill>
                <a:srgbClr val="C7C8CA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" name="object 8" descr=""/>
            <p:cNvSpPr/>
            <p:nvPr/>
          </p:nvSpPr>
          <p:spPr>
            <a:xfrm>
              <a:off x="824491" y="1693983"/>
              <a:ext cx="3001010" cy="0"/>
            </a:xfrm>
            <a:custGeom>
              <a:avLst/>
              <a:gdLst/>
              <a:ahLst/>
              <a:cxnLst/>
              <a:rect l="l" t="t" r="r" b="b"/>
              <a:pathLst>
                <a:path w="3001010" h="0">
                  <a:moveTo>
                    <a:pt x="0" y="0"/>
                  </a:moveTo>
                  <a:lnTo>
                    <a:pt x="3000653" y="0"/>
                  </a:lnTo>
                </a:path>
              </a:pathLst>
            </a:custGeom>
            <a:ln w="5614">
              <a:solidFill>
                <a:srgbClr val="C7C8CA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9" name="object 9" descr=""/>
            <p:cNvSpPr/>
            <p:nvPr/>
          </p:nvSpPr>
          <p:spPr>
            <a:xfrm>
              <a:off x="824491" y="1269824"/>
              <a:ext cx="3001010" cy="0"/>
            </a:xfrm>
            <a:custGeom>
              <a:avLst/>
              <a:gdLst/>
              <a:ahLst/>
              <a:cxnLst/>
              <a:rect l="l" t="t" r="r" b="b"/>
              <a:pathLst>
                <a:path w="3001010" h="0">
                  <a:moveTo>
                    <a:pt x="0" y="0"/>
                  </a:moveTo>
                  <a:lnTo>
                    <a:pt x="3000653" y="0"/>
                  </a:lnTo>
                </a:path>
              </a:pathLst>
            </a:custGeom>
            <a:ln w="5614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0" name="object 10" descr=""/>
            <p:cNvSpPr/>
            <p:nvPr/>
          </p:nvSpPr>
          <p:spPr>
            <a:xfrm>
              <a:off x="3825148" y="1269215"/>
              <a:ext cx="0" cy="2122170"/>
            </a:xfrm>
            <a:custGeom>
              <a:avLst/>
              <a:gdLst/>
              <a:ahLst/>
              <a:cxnLst/>
              <a:rect l="l" t="t" r="r" b="b"/>
              <a:pathLst>
                <a:path w="0" h="2122170">
                  <a:moveTo>
                    <a:pt x="0" y="2121824"/>
                  </a:moveTo>
                  <a:lnTo>
                    <a:pt x="0" y="0"/>
                  </a:lnTo>
                </a:path>
              </a:pathLst>
            </a:custGeom>
            <a:ln w="3460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1" name="object 11" descr=""/>
            <p:cNvSpPr/>
            <p:nvPr/>
          </p:nvSpPr>
          <p:spPr>
            <a:xfrm>
              <a:off x="824491" y="1269215"/>
              <a:ext cx="0" cy="2122170"/>
            </a:xfrm>
            <a:custGeom>
              <a:avLst/>
              <a:gdLst/>
              <a:ahLst/>
              <a:cxnLst/>
              <a:rect l="l" t="t" r="r" b="b"/>
              <a:pathLst>
                <a:path w="0" h="2122170">
                  <a:moveTo>
                    <a:pt x="0" y="2121824"/>
                  </a:moveTo>
                  <a:lnTo>
                    <a:pt x="0" y="0"/>
                  </a:lnTo>
                </a:path>
              </a:pathLst>
            </a:custGeom>
            <a:ln w="3460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2" name="object 12" descr=""/>
            <p:cNvSpPr/>
            <p:nvPr/>
          </p:nvSpPr>
          <p:spPr>
            <a:xfrm>
              <a:off x="946150" y="1458251"/>
              <a:ext cx="2757805" cy="853440"/>
            </a:xfrm>
            <a:custGeom>
              <a:avLst/>
              <a:gdLst/>
              <a:ahLst/>
              <a:cxnLst/>
              <a:rect l="l" t="t" r="r" b="b"/>
              <a:pathLst>
                <a:path w="2757804" h="853439">
                  <a:moveTo>
                    <a:pt x="29387" y="532485"/>
                  </a:moveTo>
                  <a:lnTo>
                    <a:pt x="28232" y="523201"/>
                  </a:lnTo>
                  <a:lnTo>
                    <a:pt x="25082" y="515620"/>
                  </a:lnTo>
                  <a:lnTo>
                    <a:pt x="20408" y="510501"/>
                  </a:lnTo>
                  <a:lnTo>
                    <a:pt x="14693" y="508635"/>
                  </a:lnTo>
                  <a:lnTo>
                    <a:pt x="8978" y="510501"/>
                  </a:lnTo>
                  <a:lnTo>
                    <a:pt x="4305" y="515620"/>
                  </a:lnTo>
                  <a:lnTo>
                    <a:pt x="1143" y="523201"/>
                  </a:lnTo>
                  <a:lnTo>
                    <a:pt x="0" y="532485"/>
                  </a:lnTo>
                  <a:lnTo>
                    <a:pt x="1143" y="541769"/>
                  </a:lnTo>
                  <a:lnTo>
                    <a:pt x="4305" y="549351"/>
                  </a:lnTo>
                  <a:lnTo>
                    <a:pt x="8978" y="554456"/>
                  </a:lnTo>
                  <a:lnTo>
                    <a:pt x="14693" y="556336"/>
                  </a:lnTo>
                  <a:lnTo>
                    <a:pt x="20408" y="554456"/>
                  </a:lnTo>
                  <a:lnTo>
                    <a:pt x="25082" y="549351"/>
                  </a:lnTo>
                  <a:lnTo>
                    <a:pt x="28232" y="541769"/>
                  </a:lnTo>
                  <a:lnTo>
                    <a:pt x="29387" y="532485"/>
                  </a:lnTo>
                  <a:close/>
                </a:path>
                <a:path w="2757804" h="853439">
                  <a:moveTo>
                    <a:pt x="302285" y="702538"/>
                  </a:moveTo>
                  <a:lnTo>
                    <a:pt x="301129" y="693254"/>
                  </a:lnTo>
                  <a:lnTo>
                    <a:pt x="297980" y="685673"/>
                  </a:lnTo>
                  <a:lnTo>
                    <a:pt x="293306" y="680554"/>
                  </a:lnTo>
                  <a:lnTo>
                    <a:pt x="287578" y="678688"/>
                  </a:lnTo>
                  <a:lnTo>
                    <a:pt x="281863" y="680554"/>
                  </a:lnTo>
                  <a:lnTo>
                    <a:pt x="277190" y="685673"/>
                  </a:lnTo>
                  <a:lnTo>
                    <a:pt x="274040" y="693254"/>
                  </a:lnTo>
                  <a:lnTo>
                    <a:pt x="272884" y="702538"/>
                  </a:lnTo>
                  <a:lnTo>
                    <a:pt x="274040" y="711822"/>
                  </a:lnTo>
                  <a:lnTo>
                    <a:pt x="277190" y="719404"/>
                  </a:lnTo>
                  <a:lnTo>
                    <a:pt x="281863" y="724509"/>
                  </a:lnTo>
                  <a:lnTo>
                    <a:pt x="287578" y="726389"/>
                  </a:lnTo>
                  <a:lnTo>
                    <a:pt x="293306" y="724509"/>
                  </a:lnTo>
                  <a:lnTo>
                    <a:pt x="297980" y="719404"/>
                  </a:lnTo>
                  <a:lnTo>
                    <a:pt x="301129" y="711822"/>
                  </a:lnTo>
                  <a:lnTo>
                    <a:pt x="302285" y="702538"/>
                  </a:lnTo>
                  <a:close/>
                </a:path>
                <a:path w="2757804" h="853439">
                  <a:moveTo>
                    <a:pt x="574827" y="829564"/>
                  </a:moveTo>
                  <a:lnTo>
                    <a:pt x="573671" y="820293"/>
                  </a:lnTo>
                  <a:lnTo>
                    <a:pt x="570522" y="812711"/>
                  </a:lnTo>
                  <a:lnTo>
                    <a:pt x="565848" y="807593"/>
                  </a:lnTo>
                  <a:lnTo>
                    <a:pt x="560133" y="805713"/>
                  </a:lnTo>
                  <a:lnTo>
                    <a:pt x="554405" y="807593"/>
                  </a:lnTo>
                  <a:lnTo>
                    <a:pt x="549732" y="812711"/>
                  </a:lnTo>
                  <a:lnTo>
                    <a:pt x="546582" y="820293"/>
                  </a:lnTo>
                  <a:lnTo>
                    <a:pt x="545426" y="829564"/>
                  </a:lnTo>
                  <a:lnTo>
                    <a:pt x="546582" y="838847"/>
                  </a:lnTo>
                  <a:lnTo>
                    <a:pt x="549732" y="846429"/>
                  </a:lnTo>
                  <a:lnTo>
                    <a:pt x="554405" y="851547"/>
                  </a:lnTo>
                  <a:lnTo>
                    <a:pt x="560133" y="853414"/>
                  </a:lnTo>
                  <a:lnTo>
                    <a:pt x="565848" y="851547"/>
                  </a:lnTo>
                  <a:lnTo>
                    <a:pt x="570522" y="846429"/>
                  </a:lnTo>
                  <a:lnTo>
                    <a:pt x="573671" y="838847"/>
                  </a:lnTo>
                  <a:lnTo>
                    <a:pt x="574827" y="829564"/>
                  </a:lnTo>
                  <a:close/>
                </a:path>
                <a:path w="2757804" h="853439">
                  <a:moveTo>
                    <a:pt x="847712" y="744537"/>
                  </a:moveTo>
                  <a:lnTo>
                    <a:pt x="846556" y="735253"/>
                  </a:lnTo>
                  <a:lnTo>
                    <a:pt x="843407" y="727671"/>
                  </a:lnTo>
                  <a:lnTo>
                    <a:pt x="838733" y="722566"/>
                  </a:lnTo>
                  <a:lnTo>
                    <a:pt x="833018" y="720686"/>
                  </a:lnTo>
                  <a:lnTo>
                    <a:pt x="827290" y="722566"/>
                  </a:lnTo>
                  <a:lnTo>
                    <a:pt x="822617" y="727671"/>
                  </a:lnTo>
                  <a:lnTo>
                    <a:pt x="819467" y="735253"/>
                  </a:lnTo>
                  <a:lnTo>
                    <a:pt x="818311" y="744537"/>
                  </a:lnTo>
                  <a:lnTo>
                    <a:pt x="819467" y="753821"/>
                  </a:lnTo>
                  <a:lnTo>
                    <a:pt x="822617" y="761403"/>
                  </a:lnTo>
                  <a:lnTo>
                    <a:pt x="827290" y="766521"/>
                  </a:lnTo>
                  <a:lnTo>
                    <a:pt x="833018" y="768388"/>
                  </a:lnTo>
                  <a:lnTo>
                    <a:pt x="838733" y="766521"/>
                  </a:lnTo>
                  <a:lnTo>
                    <a:pt x="843407" y="761403"/>
                  </a:lnTo>
                  <a:lnTo>
                    <a:pt x="846556" y="753821"/>
                  </a:lnTo>
                  <a:lnTo>
                    <a:pt x="847712" y="744537"/>
                  </a:lnTo>
                  <a:close/>
                </a:path>
                <a:path w="2757804" h="853439">
                  <a:moveTo>
                    <a:pt x="1120597" y="511479"/>
                  </a:moveTo>
                  <a:lnTo>
                    <a:pt x="1119441" y="502196"/>
                  </a:lnTo>
                  <a:lnTo>
                    <a:pt x="1116291" y="494614"/>
                  </a:lnTo>
                  <a:lnTo>
                    <a:pt x="1111631" y="489508"/>
                  </a:lnTo>
                  <a:lnTo>
                    <a:pt x="1105903" y="487629"/>
                  </a:lnTo>
                  <a:lnTo>
                    <a:pt x="1100188" y="489508"/>
                  </a:lnTo>
                  <a:lnTo>
                    <a:pt x="1095514" y="494614"/>
                  </a:lnTo>
                  <a:lnTo>
                    <a:pt x="1092365" y="502196"/>
                  </a:lnTo>
                  <a:lnTo>
                    <a:pt x="1091209" y="511479"/>
                  </a:lnTo>
                  <a:lnTo>
                    <a:pt x="1092365" y="520763"/>
                  </a:lnTo>
                  <a:lnTo>
                    <a:pt x="1095514" y="528345"/>
                  </a:lnTo>
                  <a:lnTo>
                    <a:pt x="1100188" y="533463"/>
                  </a:lnTo>
                  <a:lnTo>
                    <a:pt x="1105903" y="535330"/>
                  </a:lnTo>
                  <a:lnTo>
                    <a:pt x="1111631" y="533463"/>
                  </a:lnTo>
                  <a:lnTo>
                    <a:pt x="1116291" y="528345"/>
                  </a:lnTo>
                  <a:lnTo>
                    <a:pt x="1119441" y="520763"/>
                  </a:lnTo>
                  <a:lnTo>
                    <a:pt x="1120597" y="511479"/>
                  </a:lnTo>
                  <a:close/>
                </a:path>
                <a:path w="2757804" h="853439">
                  <a:moveTo>
                    <a:pt x="1393151" y="383933"/>
                  </a:moveTo>
                  <a:lnTo>
                    <a:pt x="1391996" y="374662"/>
                  </a:lnTo>
                  <a:lnTo>
                    <a:pt x="1388846" y="367080"/>
                  </a:lnTo>
                  <a:lnTo>
                    <a:pt x="1384173" y="361962"/>
                  </a:lnTo>
                  <a:lnTo>
                    <a:pt x="1378458" y="360083"/>
                  </a:lnTo>
                  <a:lnTo>
                    <a:pt x="1372730" y="361962"/>
                  </a:lnTo>
                  <a:lnTo>
                    <a:pt x="1368056" y="367080"/>
                  </a:lnTo>
                  <a:lnTo>
                    <a:pt x="1364907" y="374662"/>
                  </a:lnTo>
                  <a:lnTo>
                    <a:pt x="1363751" y="383933"/>
                  </a:lnTo>
                  <a:lnTo>
                    <a:pt x="1364907" y="393230"/>
                  </a:lnTo>
                  <a:lnTo>
                    <a:pt x="1368056" y="400799"/>
                  </a:lnTo>
                  <a:lnTo>
                    <a:pt x="1372730" y="405917"/>
                  </a:lnTo>
                  <a:lnTo>
                    <a:pt x="1378458" y="407784"/>
                  </a:lnTo>
                  <a:lnTo>
                    <a:pt x="1384173" y="405917"/>
                  </a:lnTo>
                  <a:lnTo>
                    <a:pt x="1388846" y="400799"/>
                  </a:lnTo>
                  <a:lnTo>
                    <a:pt x="1391996" y="393230"/>
                  </a:lnTo>
                  <a:lnTo>
                    <a:pt x="1393151" y="383933"/>
                  </a:lnTo>
                  <a:close/>
                </a:path>
                <a:path w="2757804" h="853439">
                  <a:moveTo>
                    <a:pt x="1666036" y="362940"/>
                  </a:moveTo>
                  <a:lnTo>
                    <a:pt x="1664881" y="353656"/>
                  </a:lnTo>
                  <a:lnTo>
                    <a:pt x="1661731" y="346075"/>
                  </a:lnTo>
                  <a:lnTo>
                    <a:pt x="1657057" y="340956"/>
                  </a:lnTo>
                  <a:lnTo>
                    <a:pt x="1651342" y="339090"/>
                  </a:lnTo>
                  <a:lnTo>
                    <a:pt x="1645615" y="340956"/>
                  </a:lnTo>
                  <a:lnTo>
                    <a:pt x="1640941" y="346075"/>
                  </a:lnTo>
                  <a:lnTo>
                    <a:pt x="1637792" y="353656"/>
                  </a:lnTo>
                  <a:lnTo>
                    <a:pt x="1636636" y="362940"/>
                  </a:lnTo>
                  <a:lnTo>
                    <a:pt x="1637792" y="372224"/>
                  </a:lnTo>
                  <a:lnTo>
                    <a:pt x="1640941" y="379806"/>
                  </a:lnTo>
                  <a:lnTo>
                    <a:pt x="1645615" y="384911"/>
                  </a:lnTo>
                  <a:lnTo>
                    <a:pt x="1651342" y="386791"/>
                  </a:lnTo>
                  <a:lnTo>
                    <a:pt x="1657057" y="384911"/>
                  </a:lnTo>
                  <a:lnTo>
                    <a:pt x="1661731" y="379806"/>
                  </a:lnTo>
                  <a:lnTo>
                    <a:pt x="1664881" y="372224"/>
                  </a:lnTo>
                  <a:lnTo>
                    <a:pt x="1666036" y="362940"/>
                  </a:lnTo>
                  <a:close/>
                </a:path>
                <a:path w="2757804" h="853439">
                  <a:moveTo>
                    <a:pt x="1938921" y="383933"/>
                  </a:moveTo>
                  <a:lnTo>
                    <a:pt x="1937766" y="374662"/>
                  </a:lnTo>
                  <a:lnTo>
                    <a:pt x="1934616" y="367080"/>
                  </a:lnTo>
                  <a:lnTo>
                    <a:pt x="1929942" y="361962"/>
                  </a:lnTo>
                  <a:lnTo>
                    <a:pt x="1924227" y="360083"/>
                  </a:lnTo>
                  <a:lnTo>
                    <a:pt x="1918500" y="361962"/>
                  </a:lnTo>
                  <a:lnTo>
                    <a:pt x="1913826" y="367080"/>
                  </a:lnTo>
                  <a:lnTo>
                    <a:pt x="1910676" y="374662"/>
                  </a:lnTo>
                  <a:lnTo>
                    <a:pt x="1909521" y="383933"/>
                  </a:lnTo>
                  <a:lnTo>
                    <a:pt x="1910676" y="393230"/>
                  </a:lnTo>
                  <a:lnTo>
                    <a:pt x="1913826" y="400799"/>
                  </a:lnTo>
                  <a:lnTo>
                    <a:pt x="1918500" y="405917"/>
                  </a:lnTo>
                  <a:lnTo>
                    <a:pt x="1924227" y="407784"/>
                  </a:lnTo>
                  <a:lnTo>
                    <a:pt x="1929942" y="405917"/>
                  </a:lnTo>
                  <a:lnTo>
                    <a:pt x="1934616" y="400799"/>
                  </a:lnTo>
                  <a:lnTo>
                    <a:pt x="1937766" y="393230"/>
                  </a:lnTo>
                  <a:lnTo>
                    <a:pt x="1938921" y="383933"/>
                  </a:lnTo>
                  <a:close/>
                </a:path>
                <a:path w="2757804" h="853439">
                  <a:moveTo>
                    <a:pt x="2211806" y="660019"/>
                  </a:moveTo>
                  <a:lnTo>
                    <a:pt x="2210651" y="650748"/>
                  </a:lnTo>
                  <a:lnTo>
                    <a:pt x="2207501" y="643166"/>
                  </a:lnTo>
                  <a:lnTo>
                    <a:pt x="2202840" y="638048"/>
                  </a:lnTo>
                  <a:lnTo>
                    <a:pt x="2197112" y="636168"/>
                  </a:lnTo>
                  <a:lnTo>
                    <a:pt x="2191397" y="638048"/>
                  </a:lnTo>
                  <a:lnTo>
                    <a:pt x="2186724" y="643166"/>
                  </a:lnTo>
                  <a:lnTo>
                    <a:pt x="2183574" y="650748"/>
                  </a:lnTo>
                  <a:lnTo>
                    <a:pt x="2182418" y="660019"/>
                  </a:lnTo>
                  <a:lnTo>
                    <a:pt x="2183574" y="669315"/>
                  </a:lnTo>
                  <a:lnTo>
                    <a:pt x="2186724" y="676884"/>
                  </a:lnTo>
                  <a:lnTo>
                    <a:pt x="2191397" y="682002"/>
                  </a:lnTo>
                  <a:lnTo>
                    <a:pt x="2197112" y="683869"/>
                  </a:lnTo>
                  <a:lnTo>
                    <a:pt x="2202840" y="682002"/>
                  </a:lnTo>
                  <a:lnTo>
                    <a:pt x="2207501" y="676884"/>
                  </a:lnTo>
                  <a:lnTo>
                    <a:pt x="2210651" y="669315"/>
                  </a:lnTo>
                  <a:lnTo>
                    <a:pt x="2211806" y="660019"/>
                  </a:lnTo>
                  <a:close/>
                </a:path>
                <a:path w="2757804" h="853439">
                  <a:moveTo>
                    <a:pt x="2484361" y="23850"/>
                  </a:moveTo>
                  <a:lnTo>
                    <a:pt x="2483205" y="14566"/>
                  </a:lnTo>
                  <a:lnTo>
                    <a:pt x="2480056" y="6985"/>
                  </a:lnTo>
                  <a:lnTo>
                    <a:pt x="2475382" y="1866"/>
                  </a:lnTo>
                  <a:lnTo>
                    <a:pt x="2469667" y="0"/>
                  </a:lnTo>
                  <a:lnTo>
                    <a:pt x="2463939" y="1866"/>
                  </a:lnTo>
                  <a:lnTo>
                    <a:pt x="2459266" y="6985"/>
                  </a:lnTo>
                  <a:lnTo>
                    <a:pt x="2456116" y="14566"/>
                  </a:lnTo>
                  <a:lnTo>
                    <a:pt x="2454960" y="23850"/>
                  </a:lnTo>
                  <a:lnTo>
                    <a:pt x="2456116" y="33134"/>
                  </a:lnTo>
                  <a:lnTo>
                    <a:pt x="2459266" y="40716"/>
                  </a:lnTo>
                  <a:lnTo>
                    <a:pt x="2463939" y="45834"/>
                  </a:lnTo>
                  <a:lnTo>
                    <a:pt x="2469667" y="47701"/>
                  </a:lnTo>
                  <a:lnTo>
                    <a:pt x="2475382" y="45834"/>
                  </a:lnTo>
                  <a:lnTo>
                    <a:pt x="2480056" y="40716"/>
                  </a:lnTo>
                  <a:lnTo>
                    <a:pt x="2483205" y="33134"/>
                  </a:lnTo>
                  <a:lnTo>
                    <a:pt x="2484361" y="23850"/>
                  </a:lnTo>
                  <a:close/>
                </a:path>
                <a:path w="2757804" h="853439">
                  <a:moveTo>
                    <a:pt x="2757246" y="681024"/>
                  </a:moveTo>
                  <a:lnTo>
                    <a:pt x="2756090" y="671741"/>
                  </a:lnTo>
                  <a:lnTo>
                    <a:pt x="2752941" y="664159"/>
                  </a:lnTo>
                  <a:lnTo>
                    <a:pt x="2748267" y="659041"/>
                  </a:lnTo>
                  <a:lnTo>
                    <a:pt x="2742552" y="657174"/>
                  </a:lnTo>
                  <a:lnTo>
                    <a:pt x="2736824" y="659041"/>
                  </a:lnTo>
                  <a:lnTo>
                    <a:pt x="2732151" y="664159"/>
                  </a:lnTo>
                  <a:lnTo>
                    <a:pt x="2729001" y="671741"/>
                  </a:lnTo>
                  <a:lnTo>
                    <a:pt x="2727845" y="681024"/>
                  </a:lnTo>
                  <a:lnTo>
                    <a:pt x="2729001" y="690308"/>
                  </a:lnTo>
                  <a:lnTo>
                    <a:pt x="2732151" y="697890"/>
                  </a:lnTo>
                  <a:lnTo>
                    <a:pt x="2736824" y="702995"/>
                  </a:lnTo>
                  <a:lnTo>
                    <a:pt x="2742552" y="704875"/>
                  </a:lnTo>
                  <a:lnTo>
                    <a:pt x="2748267" y="702995"/>
                  </a:lnTo>
                  <a:lnTo>
                    <a:pt x="2752941" y="697890"/>
                  </a:lnTo>
                  <a:lnTo>
                    <a:pt x="2756090" y="690308"/>
                  </a:lnTo>
                  <a:lnTo>
                    <a:pt x="2757246" y="681024"/>
                  </a:lnTo>
                  <a:close/>
                </a:path>
              </a:pathLst>
            </a:custGeom>
            <a:solidFill>
              <a:srgbClr val="6E1517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3" name="object 13" descr=""/>
            <p:cNvSpPr/>
            <p:nvPr/>
          </p:nvSpPr>
          <p:spPr>
            <a:xfrm>
              <a:off x="960906" y="1481875"/>
              <a:ext cx="2727960" cy="806450"/>
            </a:xfrm>
            <a:custGeom>
              <a:avLst/>
              <a:gdLst/>
              <a:ahLst/>
              <a:cxnLst/>
              <a:rect l="l" t="t" r="r" b="b"/>
              <a:pathLst>
                <a:path w="2727960" h="806450">
                  <a:moveTo>
                    <a:pt x="0" y="509023"/>
                  </a:moveTo>
                  <a:lnTo>
                    <a:pt x="272769" y="678652"/>
                  </a:lnTo>
                  <a:lnTo>
                    <a:pt x="545553" y="805933"/>
                  </a:lnTo>
                  <a:lnTo>
                    <a:pt x="818350" y="721090"/>
                  </a:lnTo>
                  <a:lnTo>
                    <a:pt x="1091127" y="487815"/>
                  </a:lnTo>
                  <a:lnTo>
                    <a:pt x="1363896" y="360556"/>
                  </a:lnTo>
                  <a:lnTo>
                    <a:pt x="1636700" y="339348"/>
                  </a:lnTo>
                  <a:lnTo>
                    <a:pt x="1909477" y="360556"/>
                  </a:lnTo>
                  <a:lnTo>
                    <a:pt x="2182274" y="636259"/>
                  </a:lnTo>
                  <a:lnTo>
                    <a:pt x="2455051" y="0"/>
                  </a:lnTo>
                  <a:lnTo>
                    <a:pt x="2727828" y="657489"/>
                  </a:lnTo>
                </a:path>
              </a:pathLst>
            </a:custGeom>
            <a:ln w="8058">
              <a:solidFill>
                <a:srgbClr val="6E1517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4" name="object 14" descr=""/>
          <p:cNvSpPr txBox="1"/>
          <p:nvPr/>
        </p:nvSpPr>
        <p:spPr>
          <a:xfrm>
            <a:off x="907547" y="1787067"/>
            <a:ext cx="88265" cy="106680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dirty="0" sz="500" spc="-55">
                <a:solidFill>
                  <a:srgbClr val="231F20"/>
                </a:solidFill>
                <a:latin typeface="Arial MT"/>
                <a:cs typeface="Arial MT"/>
              </a:rPr>
              <a:t>6,6</a:t>
            </a:r>
            <a:endParaRPr sz="500">
              <a:latin typeface="Arial MT"/>
              <a:cs typeface="Arial MT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1180295" y="1956741"/>
            <a:ext cx="88265" cy="106680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dirty="0" sz="500" spc="-55">
                <a:solidFill>
                  <a:srgbClr val="231F20"/>
                </a:solidFill>
                <a:latin typeface="Arial MT"/>
                <a:cs typeface="Arial MT"/>
              </a:rPr>
              <a:t>5,8</a:t>
            </a:r>
            <a:endParaRPr sz="500">
              <a:latin typeface="Arial MT"/>
              <a:cs typeface="Arial MT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1453088" y="2128836"/>
            <a:ext cx="88265" cy="106680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dirty="0" sz="500" spc="-55">
                <a:solidFill>
                  <a:srgbClr val="231F20"/>
                </a:solidFill>
                <a:latin typeface="Arial MT"/>
                <a:cs typeface="Arial MT"/>
              </a:rPr>
              <a:t>5,2</a:t>
            </a:r>
            <a:endParaRPr sz="500">
              <a:latin typeface="Arial MT"/>
              <a:cs typeface="Arial MT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1725881" y="1999142"/>
            <a:ext cx="88265" cy="106680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dirty="0" sz="500" spc="-55">
                <a:solidFill>
                  <a:srgbClr val="231F20"/>
                </a:solidFill>
                <a:latin typeface="Arial MT"/>
                <a:cs typeface="Arial MT"/>
              </a:rPr>
              <a:t>5,6</a:t>
            </a:r>
            <a:endParaRPr sz="500">
              <a:latin typeface="Arial MT"/>
              <a:cs typeface="Arial MT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1998629" y="1765866"/>
            <a:ext cx="88265" cy="106680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dirty="0" sz="500" spc="-55">
                <a:solidFill>
                  <a:srgbClr val="231F20"/>
                </a:solidFill>
                <a:latin typeface="Arial MT"/>
                <a:cs typeface="Arial MT"/>
              </a:rPr>
              <a:t>6,7</a:t>
            </a:r>
            <a:endParaRPr sz="500">
              <a:latin typeface="Arial MT"/>
              <a:cs typeface="Arial MT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2271422" y="1638595"/>
            <a:ext cx="88265" cy="106680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dirty="0" sz="500" spc="-55">
                <a:solidFill>
                  <a:srgbClr val="231F20"/>
                </a:solidFill>
                <a:latin typeface="Arial MT"/>
                <a:cs typeface="Arial MT"/>
              </a:rPr>
              <a:t>7,3</a:t>
            </a:r>
            <a:endParaRPr sz="500">
              <a:latin typeface="Arial MT"/>
              <a:cs typeface="Arial MT"/>
            </a:endParaRPr>
          </a:p>
        </p:txBody>
      </p:sp>
      <p:sp>
        <p:nvSpPr>
          <p:cNvPr id="20" name="object 20" descr=""/>
          <p:cNvSpPr txBox="1"/>
          <p:nvPr/>
        </p:nvSpPr>
        <p:spPr>
          <a:xfrm>
            <a:off x="2544215" y="1617394"/>
            <a:ext cx="88265" cy="106680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dirty="0" sz="500" spc="-55">
                <a:solidFill>
                  <a:srgbClr val="231F20"/>
                </a:solidFill>
                <a:latin typeface="Arial MT"/>
                <a:cs typeface="Arial MT"/>
              </a:rPr>
              <a:t>7,4</a:t>
            </a:r>
            <a:endParaRPr sz="500">
              <a:latin typeface="Arial MT"/>
              <a:cs typeface="Arial MT"/>
            </a:endParaRPr>
          </a:p>
        </p:txBody>
      </p:sp>
      <p:sp>
        <p:nvSpPr>
          <p:cNvPr id="21" name="object 21" descr=""/>
          <p:cNvSpPr txBox="1"/>
          <p:nvPr/>
        </p:nvSpPr>
        <p:spPr>
          <a:xfrm>
            <a:off x="2817008" y="1638595"/>
            <a:ext cx="88265" cy="106680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dirty="0" sz="500" spc="-55">
                <a:solidFill>
                  <a:srgbClr val="231F20"/>
                </a:solidFill>
                <a:latin typeface="Arial MT"/>
                <a:cs typeface="Arial MT"/>
              </a:rPr>
              <a:t>7,3</a:t>
            </a:r>
            <a:endParaRPr sz="500">
              <a:latin typeface="Arial MT"/>
              <a:cs typeface="Arial MT"/>
            </a:endParaRPr>
          </a:p>
        </p:txBody>
      </p:sp>
      <p:sp>
        <p:nvSpPr>
          <p:cNvPr id="22" name="object 22" descr=""/>
          <p:cNvSpPr txBox="1"/>
          <p:nvPr/>
        </p:nvSpPr>
        <p:spPr>
          <a:xfrm>
            <a:off x="3089846" y="1914272"/>
            <a:ext cx="88265" cy="106680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dirty="0" sz="500" spc="-55">
                <a:solidFill>
                  <a:srgbClr val="231F20"/>
                </a:solidFill>
                <a:latin typeface="Arial MT"/>
                <a:cs typeface="Arial MT"/>
              </a:rPr>
              <a:t>6,0</a:t>
            </a:r>
            <a:endParaRPr sz="500">
              <a:latin typeface="Arial MT"/>
              <a:cs typeface="Arial MT"/>
            </a:endParaRPr>
          </a:p>
        </p:txBody>
      </p:sp>
      <p:sp>
        <p:nvSpPr>
          <p:cNvPr id="23" name="object 23" descr=""/>
          <p:cNvSpPr txBox="1"/>
          <p:nvPr/>
        </p:nvSpPr>
        <p:spPr>
          <a:xfrm>
            <a:off x="3362639" y="1278049"/>
            <a:ext cx="88265" cy="106680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dirty="0" sz="500" spc="-55">
                <a:solidFill>
                  <a:srgbClr val="231F20"/>
                </a:solidFill>
                <a:latin typeface="Arial MT"/>
                <a:cs typeface="Arial MT"/>
              </a:rPr>
              <a:t>9,0</a:t>
            </a:r>
            <a:endParaRPr sz="500">
              <a:latin typeface="Arial MT"/>
              <a:cs typeface="Arial MT"/>
            </a:endParaRPr>
          </a:p>
        </p:txBody>
      </p:sp>
      <p:sp>
        <p:nvSpPr>
          <p:cNvPr id="24" name="object 24" descr=""/>
          <p:cNvSpPr txBox="1"/>
          <p:nvPr/>
        </p:nvSpPr>
        <p:spPr>
          <a:xfrm>
            <a:off x="3635387" y="1935472"/>
            <a:ext cx="88265" cy="106680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dirty="0" sz="500" spc="-55">
                <a:solidFill>
                  <a:srgbClr val="231F20"/>
                </a:solidFill>
                <a:latin typeface="Arial MT"/>
                <a:cs typeface="Arial MT"/>
              </a:rPr>
              <a:t>5,9</a:t>
            </a:r>
            <a:endParaRPr sz="500">
              <a:latin typeface="Arial MT"/>
              <a:cs typeface="Arial MT"/>
            </a:endParaRPr>
          </a:p>
        </p:txBody>
      </p:sp>
      <p:sp>
        <p:nvSpPr>
          <p:cNvPr id="25" name="object 25" descr=""/>
          <p:cNvSpPr txBox="1"/>
          <p:nvPr/>
        </p:nvSpPr>
        <p:spPr>
          <a:xfrm>
            <a:off x="720134" y="3328577"/>
            <a:ext cx="55244" cy="120014"/>
          </a:xfrm>
          <a:prstGeom prst="rect">
            <a:avLst/>
          </a:prstGeom>
        </p:spPr>
        <p:txBody>
          <a:bodyPr wrap="square" lIns="0" tIns="1460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dirty="0" sz="600" spc="-60">
                <a:solidFill>
                  <a:srgbClr val="231F20"/>
                </a:solidFill>
                <a:latin typeface="Arial MT"/>
                <a:cs typeface="Arial MT"/>
              </a:rPr>
              <a:t>0</a:t>
            </a:r>
            <a:endParaRPr sz="600">
              <a:latin typeface="Arial MT"/>
              <a:cs typeface="Arial MT"/>
            </a:endParaRPr>
          </a:p>
        </p:txBody>
      </p:sp>
      <p:sp>
        <p:nvSpPr>
          <p:cNvPr id="26" name="object 26" descr=""/>
          <p:cNvSpPr txBox="1"/>
          <p:nvPr/>
        </p:nvSpPr>
        <p:spPr>
          <a:xfrm>
            <a:off x="720134" y="2904014"/>
            <a:ext cx="55244" cy="120014"/>
          </a:xfrm>
          <a:prstGeom prst="rect">
            <a:avLst/>
          </a:prstGeom>
        </p:spPr>
        <p:txBody>
          <a:bodyPr wrap="square" lIns="0" tIns="1460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dirty="0" sz="600" spc="-60">
                <a:solidFill>
                  <a:srgbClr val="231F20"/>
                </a:solidFill>
                <a:latin typeface="Arial MT"/>
                <a:cs typeface="Arial MT"/>
              </a:rPr>
              <a:t>2</a:t>
            </a:r>
            <a:endParaRPr sz="600">
              <a:latin typeface="Arial MT"/>
              <a:cs typeface="Arial MT"/>
            </a:endParaRPr>
          </a:p>
        </p:txBody>
      </p:sp>
      <p:sp>
        <p:nvSpPr>
          <p:cNvPr id="27" name="object 27" descr=""/>
          <p:cNvSpPr txBox="1"/>
          <p:nvPr/>
        </p:nvSpPr>
        <p:spPr>
          <a:xfrm>
            <a:off x="720134" y="2479451"/>
            <a:ext cx="55244" cy="120014"/>
          </a:xfrm>
          <a:prstGeom prst="rect">
            <a:avLst/>
          </a:prstGeom>
        </p:spPr>
        <p:txBody>
          <a:bodyPr wrap="square" lIns="0" tIns="1460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dirty="0" sz="600" spc="-60">
                <a:solidFill>
                  <a:srgbClr val="231F20"/>
                </a:solidFill>
                <a:latin typeface="Arial MT"/>
                <a:cs typeface="Arial MT"/>
              </a:rPr>
              <a:t>4</a:t>
            </a:r>
            <a:endParaRPr sz="600">
              <a:latin typeface="Arial MT"/>
              <a:cs typeface="Arial MT"/>
            </a:endParaRPr>
          </a:p>
        </p:txBody>
      </p:sp>
      <p:sp>
        <p:nvSpPr>
          <p:cNvPr id="28" name="object 28" descr=""/>
          <p:cNvSpPr txBox="1"/>
          <p:nvPr/>
        </p:nvSpPr>
        <p:spPr>
          <a:xfrm>
            <a:off x="720134" y="2054888"/>
            <a:ext cx="55244" cy="120014"/>
          </a:xfrm>
          <a:prstGeom prst="rect">
            <a:avLst/>
          </a:prstGeom>
        </p:spPr>
        <p:txBody>
          <a:bodyPr wrap="square" lIns="0" tIns="1460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dirty="0" sz="600" spc="-60">
                <a:solidFill>
                  <a:srgbClr val="231F20"/>
                </a:solidFill>
                <a:latin typeface="Arial MT"/>
                <a:cs typeface="Arial MT"/>
              </a:rPr>
              <a:t>6</a:t>
            </a:r>
            <a:endParaRPr sz="600">
              <a:latin typeface="Arial MT"/>
              <a:cs typeface="Arial MT"/>
            </a:endParaRPr>
          </a:p>
        </p:txBody>
      </p:sp>
      <p:sp>
        <p:nvSpPr>
          <p:cNvPr id="29" name="object 29" descr=""/>
          <p:cNvSpPr txBox="1"/>
          <p:nvPr/>
        </p:nvSpPr>
        <p:spPr>
          <a:xfrm>
            <a:off x="720134" y="1630325"/>
            <a:ext cx="55244" cy="120014"/>
          </a:xfrm>
          <a:prstGeom prst="rect">
            <a:avLst/>
          </a:prstGeom>
        </p:spPr>
        <p:txBody>
          <a:bodyPr wrap="square" lIns="0" tIns="1460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dirty="0" sz="600" spc="-60">
                <a:solidFill>
                  <a:srgbClr val="231F20"/>
                </a:solidFill>
                <a:latin typeface="Arial MT"/>
                <a:cs typeface="Arial MT"/>
              </a:rPr>
              <a:t>8</a:t>
            </a:r>
            <a:endParaRPr sz="600">
              <a:latin typeface="Arial MT"/>
              <a:cs typeface="Arial MT"/>
            </a:endParaRPr>
          </a:p>
        </p:txBody>
      </p:sp>
      <p:sp>
        <p:nvSpPr>
          <p:cNvPr id="30" name="object 30" descr=""/>
          <p:cNvSpPr txBox="1"/>
          <p:nvPr/>
        </p:nvSpPr>
        <p:spPr>
          <a:xfrm>
            <a:off x="690540" y="1210909"/>
            <a:ext cx="84455" cy="120014"/>
          </a:xfrm>
          <a:prstGeom prst="rect">
            <a:avLst/>
          </a:prstGeom>
        </p:spPr>
        <p:txBody>
          <a:bodyPr wrap="square" lIns="0" tIns="1460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dirty="0" sz="600" spc="-80">
                <a:solidFill>
                  <a:srgbClr val="231F20"/>
                </a:solidFill>
                <a:latin typeface="Arial MT"/>
                <a:cs typeface="Arial MT"/>
              </a:rPr>
              <a:t>10</a:t>
            </a:r>
            <a:endParaRPr sz="600">
              <a:latin typeface="Arial MT"/>
              <a:cs typeface="Arial MT"/>
            </a:endParaRPr>
          </a:p>
        </p:txBody>
      </p:sp>
      <p:sp>
        <p:nvSpPr>
          <p:cNvPr id="31" name="object 31" descr=""/>
          <p:cNvSpPr txBox="1"/>
          <p:nvPr/>
        </p:nvSpPr>
        <p:spPr>
          <a:xfrm>
            <a:off x="889575" y="3456693"/>
            <a:ext cx="2870835" cy="120014"/>
          </a:xfrm>
          <a:prstGeom prst="rect">
            <a:avLst/>
          </a:prstGeom>
        </p:spPr>
        <p:txBody>
          <a:bodyPr wrap="square" lIns="0" tIns="1460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  <a:tabLst>
                <a:tab pos="285115" algn="l"/>
                <a:tab pos="558165" algn="l"/>
                <a:tab pos="830580" algn="l"/>
                <a:tab pos="1103630" algn="l"/>
                <a:tab pos="1376045" algn="l"/>
                <a:tab pos="1649095" algn="l"/>
                <a:tab pos="1921510" algn="l"/>
                <a:tab pos="2194560" algn="l"/>
                <a:tab pos="2467610" algn="l"/>
                <a:tab pos="2740025" algn="l"/>
              </a:tabLst>
            </a:pPr>
            <a:r>
              <a:rPr dirty="0" sz="600" spc="-20">
                <a:solidFill>
                  <a:srgbClr val="231F20"/>
                </a:solidFill>
                <a:latin typeface="Arial MT"/>
                <a:cs typeface="Arial MT"/>
              </a:rPr>
              <a:t>2012</a:t>
            </a:r>
            <a:r>
              <a:rPr dirty="0" sz="600">
                <a:solidFill>
                  <a:srgbClr val="231F20"/>
                </a:solidFill>
                <a:latin typeface="Arial MT"/>
                <a:cs typeface="Arial MT"/>
              </a:rPr>
              <a:t>	</a:t>
            </a:r>
            <a:r>
              <a:rPr dirty="0" sz="600" spc="-20">
                <a:solidFill>
                  <a:srgbClr val="231F20"/>
                </a:solidFill>
                <a:latin typeface="Arial MT"/>
                <a:cs typeface="Arial MT"/>
              </a:rPr>
              <a:t>2013</a:t>
            </a:r>
            <a:r>
              <a:rPr dirty="0" sz="600">
                <a:solidFill>
                  <a:srgbClr val="231F20"/>
                </a:solidFill>
                <a:latin typeface="Arial MT"/>
                <a:cs typeface="Arial MT"/>
              </a:rPr>
              <a:t>	</a:t>
            </a:r>
            <a:r>
              <a:rPr dirty="0" sz="600" spc="-20">
                <a:solidFill>
                  <a:srgbClr val="231F20"/>
                </a:solidFill>
                <a:latin typeface="Arial MT"/>
                <a:cs typeface="Arial MT"/>
              </a:rPr>
              <a:t>2014</a:t>
            </a:r>
            <a:r>
              <a:rPr dirty="0" sz="600">
                <a:solidFill>
                  <a:srgbClr val="231F20"/>
                </a:solidFill>
                <a:latin typeface="Arial MT"/>
                <a:cs typeface="Arial MT"/>
              </a:rPr>
              <a:t>	</a:t>
            </a:r>
            <a:r>
              <a:rPr dirty="0" sz="600" spc="-20">
                <a:solidFill>
                  <a:srgbClr val="231F20"/>
                </a:solidFill>
                <a:latin typeface="Arial MT"/>
                <a:cs typeface="Arial MT"/>
              </a:rPr>
              <a:t>2015</a:t>
            </a:r>
            <a:r>
              <a:rPr dirty="0" sz="600">
                <a:solidFill>
                  <a:srgbClr val="231F20"/>
                </a:solidFill>
                <a:latin typeface="Arial MT"/>
                <a:cs typeface="Arial MT"/>
              </a:rPr>
              <a:t>	</a:t>
            </a:r>
            <a:r>
              <a:rPr dirty="0" sz="600" spc="-20">
                <a:solidFill>
                  <a:srgbClr val="231F20"/>
                </a:solidFill>
                <a:latin typeface="Arial MT"/>
                <a:cs typeface="Arial MT"/>
              </a:rPr>
              <a:t>2016</a:t>
            </a:r>
            <a:r>
              <a:rPr dirty="0" sz="600">
                <a:solidFill>
                  <a:srgbClr val="231F20"/>
                </a:solidFill>
                <a:latin typeface="Arial MT"/>
                <a:cs typeface="Arial MT"/>
              </a:rPr>
              <a:t>	</a:t>
            </a:r>
            <a:r>
              <a:rPr dirty="0" sz="600" spc="-20">
                <a:solidFill>
                  <a:srgbClr val="231F20"/>
                </a:solidFill>
                <a:latin typeface="Arial MT"/>
                <a:cs typeface="Arial MT"/>
              </a:rPr>
              <a:t>2017</a:t>
            </a:r>
            <a:r>
              <a:rPr dirty="0" sz="600">
                <a:solidFill>
                  <a:srgbClr val="231F20"/>
                </a:solidFill>
                <a:latin typeface="Arial MT"/>
                <a:cs typeface="Arial MT"/>
              </a:rPr>
              <a:t>	</a:t>
            </a:r>
            <a:r>
              <a:rPr dirty="0" sz="600" spc="-20">
                <a:solidFill>
                  <a:srgbClr val="231F20"/>
                </a:solidFill>
                <a:latin typeface="Arial MT"/>
                <a:cs typeface="Arial MT"/>
              </a:rPr>
              <a:t>2018</a:t>
            </a:r>
            <a:r>
              <a:rPr dirty="0" sz="600">
                <a:solidFill>
                  <a:srgbClr val="231F20"/>
                </a:solidFill>
                <a:latin typeface="Arial MT"/>
                <a:cs typeface="Arial MT"/>
              </a:rPr>
              <a:t>	</a:t>
            </a:r>
            <a:r>
              <a:rPr dirty="0" sz="600" spc="-20">
                <a:solidFill>
                  <a:srgbClr val="231F20"/>
                </a:solidFill>
                <a:latin typeface="Arial MT"/>
                <a:cs typeface="Arial MT"/>
              </a:rPr>
              <a:t>2019</a:t>
            </a:r>
            <a:r>
              <a:rPr dirty="0" sz="600">
                <a:solidFill>
                  <a:srgbClr val="231F20"/>
                </a:solidFill>
                <a:latin typeface="Arial MT"/>
                <a:cs typeface="Arial MT"/>
              </a:rPr>
              <a:t>	</a:t>
            </a:r>
            <a:r>
              <a:rPr dirty="0" sz="600" spc="-20">
                <a:solidFill>
                  <a:srgbClr val="231F20"/>
                </a:solidFill>
                <a:latin typeface="Arial MT"/>
                <a:cs typeface="Arial MT"/>
              </a:rPr>
              <a:t>2020</a:t>
            </a:r>
            <a:r>
              <a:rPr dirty="0" sz="600">
                <a:solidFill>
                  <a:srgbClr val="231F20"/>
                </a:solidFill>
                <a:latin typeface="Arial MT"/>
                <a:cs typeface="Arial MT"/>
              </a:rPr>
              <a:t>	</a:t>
            </a:r>
            <a:r>
              <a:rPr dirty="0" sz="600" spc="-20">
                <a:solidFill>
                  <a:srgbClr val="231F20"/>
                </a:solidFill>
                <a:latin typeface="Arial MT"/>
                <a:cs typeface="Arial MT"/>
              </a:rPr>
              <a:t>2021</a:t>
            </a:r>
            <a:r>
              <a:rPr dirty="0" sz="600">
                <a:solidFill>
                  <a:srgbClr val="231F20"/>
                </a:solidFill>
                <a:latin typeface="Arial MT"/>
                <a:cs typeface="Arial MT"/>
              </a:rPr>
              <a:t>	</a:t>
            </a:r>
            <a:r>
              <a:rPr dirty="0" sz="600" spc="-100">
                <a:solidFill>
                  <a:srgbClr val="231F20"/>
                </a:solidFill>
                <a:latin typeface="Arial MT"/>
                <a:cs typeface="Arial MT"/>
              </a:rPr>
              <a:t>2022</a:t>
            </a:r>
            <a:endParaRPr sz="600">
              <a:latin typeface="Arial MT"/>
              <a:cs typeface="Arial MT"/>
            </a:endParaRPr>
          </a:p>
        </p:txBody>
      </p:sp>
      <p:grpSp>
        <p:nvGrpSpPr>
          <p:cNvPr id="32" name="object 32" descr=""/>
          <p:cNvGrpSpPr/>
          <p:nvPr/>
        </p:nvGrpSpPr>
        <p:grpSpPr>
          <a:xfrm>
            <a:off x="781766" y="1266410"/>
            <a:ext cx="3045460" cy="2188210"/>
            <a:chOff x="781766" y="1266410"/>
            <a:chExt cx="3045460" cy="2188210"/>
          </a:xfrm>
        </p:grpSpPr>
        <p:sp>
          <p:nvSpPr>
            <p:cNvPr id="33" name="object 33" descr=""/>
            <p:cNvSpPr/>
            <p:nvPr/>
          </p:nvSpPr>
          <p:spPr>
            <a:xfrm>
              <a:off x="824491" y="3390619"/>
              <a:ext cx="3001010" cy="0"/>
            </a:xfrm>
            <a:custGeom>
              <a:avLst/>
              <a:gdLst/>
              <a:ahLst/>
              <a:cxnLst/>
              <a:rect l="l" t="t" r="r" b="b"/>
              <a:pathLst>
                <a:path w="3001010" h="0">
                  <a:moveTo>
                    <a:pt x="0" y="0"/>
                  </a:moveTo>
                  <a:lnTo>
                    <a:pt x="3000653" y="0"/>
                  </a:lnTo>
                </a:path>
              </a:pathLst>
            </a:custGeom>
            <a:ln w="5614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4" name="object 34" descr=""/>
            <p:cNvSpPr/>
            <p:nvPr/>
          </p:nvSpPr>
          <p:spPr>
            <a:xfrm>
              <a:off x="781766" y="3391039"/>
              <a:ext cx="43180" cy="0"/>
            </a:xfrm>
            <a:custGeom>
              <a:avLst/>
              <a:gdLst/>
              <a:ahLst/>
              <a:cxnLst/>
              <a:rect l="l" t="t" r="r" b="b"/>
              <a:pathLst>
                <a:path w="43180" h="0">
                  <a:moveTo>
                    <a:pt x="0" y="0"/>
                  </a:moveTo>
                  <a:lnTo>
                    <a:pt x="42725" y="0"/>
                  </a:lnTo>
                </a:path>
              </a:pathLst>
            </a:custGeom>
            <a:ln w="5614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5" name="object 35" descr=""/>
            <p:cNvSpPr/>
            <p:nvPr/>
          </p:nvSpPr>
          <p:spPr>
            <a:xfrm>
              <a:off x="824491" y="3390622"/>
              <a:ext cx="0" cy="64135"/>
            </a:xfrm>
            <a:custGeom>
              <a:avLst/>
              <a:gdLst/>
              <a:ahLst/>
              <a:cxnLst/>
              <a:rect l="l" t="t" r="r" b="b"/>
              <a:pathLst>
                <a:path w="0" h="64135">
                  <a:moveTo>
                    <a:pt x="0" y="63589"/>
                  </a:moveTo>
                  <a:lnTo>
                    <a:pt x="0" y="0"/>
                  </a:lnTo>
                </a:path>
              </a:pathLst>
            </a:custGeom>
            <a:ln w="3460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6" name="object 36" descr=""/>
            <p:cNvSpPr/>
            <p:nvPr/>
          </p:nvSpPr>
          <p:spPr>
            <a:xfrm>
              <a:off x="960906" y="3390622"/>
              <a:ext cx="0" cy="64135"/>
            </a:xfrm>
            <a:custGeom>
              <a:avLst/>
              <a:gdLst/>
              <a:ahLst/>
              <a:cxnLst/>
              <a:rect l="l" t="t" r="r" b="b"/>
              <a:pathLst>
                <a:path w="0" h="64135">
                  <a:moveTo>
                    <a:pt x="0" y="63589"/>
                  </a:moveTo>
                  <a:lnTo>
                    <a:pt x="0" y="0"/>
                  </a:lnTo>
                </a:path>
              </a:pathLst>
            </a:custGeom>
            <a:ln w="3460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7" name="object 37" descr=""/>
            <p:cNvSpPr/>
            <p:nvPr/>
          </p:nvSpPr>
          <p:spPr>
            <a:xfrm>
              <a:off x="1233680" y="3390622"/>
              <a:ext cx="0" cy="64135"/>
            </a:xfrm>
            <a:custGeom>
              <a:avLst/>
              <a:gdLst/>
              <a:ahLst/>
              <a:cxnLst/>
              <a:rect l="l" t="t" r="r" b="b"/>
              <a:pathLst>
                <a:path w="0" h="64135">
                  <a:moveTo>
                    <a:pt x="0" y="63589"/>
                  </a:moveTo>
                  <a:lnTo>
                    <a:pt x="0" y="0"/>
                  </a:lnTo>
                </a:path>
              </a:pathLst>
            </a:custGeom>
            <a:ln w="3460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8" name="object 38" descr=""/>
            <p:cNvSpPr/>
            <p:nvPr/>
          </p:nvSpPr>
          <p:spPr>
            <a:xfrm>
              <a:off x="1506454" y="3390622"/>
              <a:ext cx="0" cy="64135"/>
            </a:xfrm>
            <a:custGeom>
              <a:avLst/>
              <a:gdLst/>
              <a:ahLst/>
              <a:cxnLst/>
              <a:rect l="l" t="t" r="r" b="b"/>
              <a:pathLst>
                <a:path w="0" h="64135">
                  <a:moveTo>
                    <a:pt x="0" y="63589"/>
                  </a:moveTo>
                  <a:lnTo>
                    <a:pt x="0" y="0"/>
                  </a:lnTo>
                </a:path>
              </a:pathLst>
            </a:custGeom>
            <a:ln w="3460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9" name="object 39" descr=""/>
            <p:cNvSpPr/>
            <p:nvPr/>
          </p:nvSpPr>
          <p:spPr>
            <a:xfrm>
              <a:off x="1779229" y="3390622"/>
              <a:ext cx="0" cy="64135"/>
            </a:xfrm>
            <a:custGeom>
              <a:avLst/>
              <a:gdLst/>
              <a:ahLst/>
              <a:cxnLst/>
              <a:rect l="l" t="t" r="r" b="b"/>
              <a:pathLst>
                <a:path w="0" h="64135">
                  <a:moveTo>
                    <a:pt x="0" y="63589"/>
                  </a:moveTo>
                  <a:lnTo>
                    <a:pt x="0" y="0"/>
                  </a:lnTo>
                </a:path>
              </a:pathLst>
            </a:custGeom>
            <a:ln w="3460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0" name="object 40" descr=""/>
            <p:cNvSpPr/>
            <p:nvPr/>
          </p:nvSpPr>
          <p:spPr>
            <a:xfrm>
              <a:off x="2052002" y="3390622"/>
              <a:ext cx="0" cy="64135"/>
            </a:xfrm>
            <a:custGeom>
              <a:avLst/>
              <a:gdLst/>
              <a:ahLst/>
              <a:cxnLst/>
              <a:rect l="l" t="t" r="r" b="b"/>
              <a:pathLst>
                <a:path w="0" h="64135">
                  <a:moveTo>
                    <a:pt x="0" y="63589"/>
                  </a:moveTo>
                  <a:lnTo>
                    <a:pt x="0" y="0"/>
                  </a:lnTo>
                </a:path>
              </a:pathLst>
            </a:custGeom>
            <a:ln w="3460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1" name="object 41" descr=""/>
            <p:cNvSpPr/>
            <p:nvPr/>
          </p:nvSpPr>
          <p:spPr>
            <a:xfrm>
              <a:off x="2324776" y="3390622"/>
              <a:ext cx="0" cy="64135"/>
            </a:xfrm>
            <a:custGeom>
              <a:avLst/>
              <a:gdLst/>
              <a:ahLst/>
              <a:cxnLst/>
              <a:rect l="l" t="t" r="r" b="b"/>
              <a:pathLst>
                <a:path w="0" h="64135">
                  <a:moveTo>
                    <a:pt x="0" y="63589"/>
                  </a:moveTo>
                  <a:lnTo>
                    <a:pt x="0" y="0"/>
                  </a:lnTo>
                </a:path>
              </a:pathLst>
            </a:custGeom>
            <a:ln w="3460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2" name="object 42" descr=""/>
            <p:cNvSpPr/>
            <p:nvPr/>
          </p:nvSpPr>
          <p:spPr>
            <a:xfrm>
              <a:off x="2597551" y="3390622"/>
              <a:ext cx="0" cy="64135"/>
            </a:xfrm>
            <a:custGeom>
              <a:avLst/>
              <a:gdLst/>
              <a:ahLst/>
              <a:cxnLst/>
              <a:rect l="l" t="t" r="r" b="b"/>
              <a:pathLst>
                <a:path w="0" h="64135">
                  <a:moveTo>
                    <a:pt x="0" y="63589"/>
                  </a:moveTo>
                  <a:lnTo>
                    <a:pt x="0" y="0"/>
                  </a:lnTo>
                </a:path>
              </a:pathLst>
            </a:custGeom>
            <a:ln w="3460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3" name="object 43" descr=""/>
            <p:cNvSpPr/>
            <p:nvPr/>
          </p:nvSpPr>
          <p:spPr>
            <a:xfrm>
              <a:off x="2870325" y="3390622"/>
              <a:ext cx="0" cy="64135"/>
            </a:xfrm>
            <a:custGeom>
              <a:avLst/>
              <a:gdLst/>
              <a:ahLst/>
              <a:cxnLst/>
              <a:rect l="l" t="t" r="r" b="b"/>
              <a:pathLst>
                <a:path w="0" h="64135">
                  <a:moveTo>
                    <a:pt x="0" y="63589"/>
                  </a:moveTo>
                  <a:lnTo>
                    <a:pt x="0" y="0"/>
                  </a:lnTo>
                </a:path>
              </a:pathLst>
            </a:custGeom>
            <a:ln w="3460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4" name="object 44" descr=""/>
            <p:cNvSpPr/>
            <p:nvPr/>
          </p:nvSpPr>
          <p:spPr>
            <a:xfrm>
              <a:off x="3143098" y="3390622"/>
              <a:ext cx="0" cy="64135"/>
            </a:xfrm>
            <a:custGeom>
              <a:avLst/>
              <a:gdLst/>
              <a:ahLst/>
              <a:cxnLst/>
              <a:rect l="l" t="t" r="r" b="b"/>
              <a:pathLst>
                <a:path w="0" h="64135">
                  <a:moveTo>
                    <a:pt x="0" y="63589"/>
                  </a:moveTo>
                  <a:lnTo>
                    <a:pt x="0" y="0"/>
                  </a:lnTo>
                </a:path>
              </a:pathLst>
            </a:custGeom>
            <a:ln w="3460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5" name="object 45" descr=""/>
            <p:cNvSpPr/>
            <p:nvPr/>
          </p:nvSpPr>
          <p:spPr>
            <a:xfrm>
              <a:off x="3415873" y="3390622"/>
              <a:ext cx="0" cy="64135"/>
            </a:xfrm>
            <a:custGeom>
              <a:avLst/>
              <a:gdLst/>
              <a:ahLst/>
              <a:cxnLst/>
              <a:rect l="l" t="t" r="r" b="b"/>
              <a:pathLst>
                <a:path w="0" h="64135">
                  <a:moveTo>
                    <a:pt x="0" y="63589"/>
                  </a:moveTo>
                  <a:lnTo>
                    <a:pt x="0" y="0"/>
                  </a:lnTo>
                </a:path>
              </a:pathLst>
            </a:custGeom>
            <a:ln w="3460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6" name="object 46" descr=""/>
            <p:cNvSpPr/>
            <p:nvPr/>
          </p:nvSpPr>
          <p:spPr>
            <a:xfrm>
              <a:off x="3688647" y="3390622"/>
              <a:ext cx="0" cy="64135"/>
            </a:xfrm>
            <a:custGeom>
              <a:avLst/>
              <a:gdLst/>
              <a:ahLst/>
              <a:cxnLst/>
              <a:rect l="l" t="t" r="r" b="b"/>
              <a:pathLst>
                <a:path w="0" h="64135">
                  <a:moveTo>
                    <a:pt x="0" y="63589"/>
                  </a:moveTo>
                  <a:lnTo>
                    <a:pt x="0" y="0"/>
                  </a:lnTo>
                </a:path>
              </a:pathLst>
            </a:custGeom>
            <a:ln w="3460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7" name="object 47" descr=""/>
            <p:cNvSpPr/>
            <p:nvPr/>
          </p:nvSpPr>
          <p:spPr>
            <a:xfrm>
              <a:off x="3825148" y="3390622"/>
              <a:ext cx="0" cy="64135"/>
            </a:xfrm>
            <a:custGeom>
              <a:avLst/>
              <a:gdLst/>
              <a:ahLst/>
              <a:cxnLst/>
              <a:rect l="l" t="t" r="r" b="b"/>
              <a:pathLst>
                <a:path w="0" h="64135">
                  <a:moveTo>
                    <a:pt x="0" y="63589"/>
                  </a:moveTo>
                  <a:lnTo>
                    <a:pt x="0" y="0"/>
                  </a:lnTo>
                </a:path>
              </a:pathLst>
            </a:custGeom>
            <a:ln w="3460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8" name="object 48" descr=""/>
            <p:cNvSpPr/>
            <p:nvPr/>
          </p:nvSpPr>
          <p:spPr>
            <a:xfrm>
              <a:off x="781766" y="2966459"/>
              <a:ext cx="43180" cy="0"/>
            </a:xfrm>
            <a:custGeom>
              <a:avLst/>
              <a:gdLst/>
              <a:ahLst/>
              <a:cxnLst/>
              <a:rect l="l" t="t" r="r" b="b"/>
              <a:pathLst>
                <a:path w="43180" h="0">
                  <a:moveTo>
                    <a:pt x="0" y="0"/>
                  </a:moveTo>
                  <a:lnTo>
                    <a:pt x="42725" y="0"/>
                  </a:lnTo>
                </a:path>
              </a:pathLst>
            </a:custGeom>
            <a:ln w="5614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9" name="object 49" descr=""/>
            <p:cNvSpPr/>
            <p:nvPr/>
          </p:nvSpPr>
          <p:spPr>
            <a:xfrm>
              <a:off x="781766" y="2541879"/>
              <a:ext cx="43180" cy="0"/>
            </a:xfrm>
            <a:custGeom>
              <a:avLst/>
              <a:gdLst/>
              <a:ahLst/>
              <a:cxnLst/>
              <a:rect l="l" t="t" r="r" b="b"/>
              <a:pathLst>
                <a:path w="43180" h="0">
                  <a:moveTo>
                    <a:pt x="0" y="0"/>
                  </a:moveTo>
                  <a:lnTo>
                    <a:pt x="42725" y="0"/>
                  </a:lnTo>
                </a:path>
              </a:pathLst>
            </a:custGeom>
            <a:ln w="5614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0" name="object 50" descr=""/>
            <p:cNvSpPr/>
            <p:nvPr/>
          </p:nvSpPr>
          <p:spPr>
            <a:xfrm>
              <a:off x="781766" y="2117298"/>
              <a:ext cx="43180" cy="0"/>
            </a:xfrm>
            <a:custGeom>
              <a:avLst/>
              <a:gdLst/>
              <a:ahLst/>
              <a:cxnLst/>
              <a:rect l="l" t="t" r="r" b="b"/>
              <a:pathLst>
                <a:path w="43180" h="0">
                  <a:moveTo>
                    <a:pt x="0" y="0"/>
                  </a:moveTo>
                  <a:lnTo>
                    <a:pt x="42725" y="0"/>
                  </a:lnTo>
                </a:path>
              </a:pathLst>
            </a:custGeom>
            <a:ln w="5614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1" name="object 51" descr=""/>
            <p:cNvSpPr/>
            <p:nvPr/>
          </p:nvSpPr>
          <p:spPr>
            <a:xfrm>
              <a:off x="781766" y="1692720"/>
              <a:ext cx="43180" cy="0"/>
            </a:xfrm>
            <a:custGeom>
              <a:avLst/>
              <a:gdLst/>
              <a:ahLst/>
              <a:cxnLst/>
              <a:rect l="l" t="t" r="r" b="b"/>
              <a:pathLst>
                <a:path w="43180" h="0">
                  <a:moveTo>
                    <a:pt x="0" y="0"/>
                  </a:moveTo>
                  <a:lnTo>
                    <a:pt x="42725" y="0"/>
                  </a:lnTo>
                </a:path>
              </a:pathLst>
            </a:custGeom>
            <a:ln w="5614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2" name="object 52" descr=""/>
            <p:cNvSpPr/>
            <p:nvPr/>
          </p:nvSpPr>
          <p:spPr>
            <a:xfrm>
              <a:off x="781766" y="1269217"/>
              <a:ext cx="43180" cy="0"/>
            </a:xfrm>
            <a:custGeom>
              <a:avLst/>
              <a:gdLst/>
              <a:ahLst/>
              <a:cxnLst/>
              <a:rect l="l" t="t" r="r" b="b"/>
              <a:pathLst>
                <a:path w="43180" h="0">
                  <a:moveTo>
                    <a:pt x="0" y="0"/>
                  </a:moveTo>
                  <a:lnTo>
                    <a:pt x="42725" y="0"/>
                  </a:lnTo>
                </a:path>
              </a:pathLst>
            </a:custGeom>
            <a:ln w="5614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53" name="object 53" descr=""/>
          <p:cNvSpPr txBox="1"/>
          <p:nvPr/>
        </p:nvSpPr>
        <p:spPr>
          <a:xfrm>
            <a:off x="4482236" y="758685"/>
            <a:ext cx="3660775" cy="173355"/>
          </a:xfrm>
          <a:prstGeom prst="rect">
            <a:avLst/>
          </a:prstGeom>
        </p:spPr>
        <p:txBody>
          <a:bodyPr wrap="square" lIns="0" tIns="1460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dirty="0" sz="950" spc="-185" b="1">
                <a:solidFill>
                  <a:srgbClr val="231F20"/>
                </a:solidFill>
                <a:latin typeface="Tahoma"/>
                <a:cs typeface="Tahoma"/>
              </a:rPr>
              <a:t>Incidência</a:t>
            </a:r>
            <a:r>
              <a:rPr dirty="0" sz="950" spc="-130" b="1">
                <a:solidFill>
                  <a:srgbClr val="231F20"/>
                </a:solidFill>
                <a:latin typeface="Tahoma"/>
                <a:cs typeface="Tahoma"/>
              </a:rPr>
              <a:t> </a:t>
            </a:r>
            <a:r>
              <a:rPr dirty="0" sz="950" spc="-195" b="1">
                <a:solidFill>
                  <a:srgbClr val="231F20"/>
                </a:solidFill>
                <a:latin typeface="Tahoma"/>
                <a:cs typeface="Tahoma"/>
              </a:rPr>
              <a:t>da</a:t>
            </a:r>
            <a:r>
              <a:rPr dirty="0" sz="950" spc="-125" b="1">
                <a:solidFill>
                  <a:srgbClr val="231F20"/>
                </a:solidFill>
                <a:latin typeface="Tahoma"/>
                <a:cs typeface="Tahoma"/>
              </a:rPr>
              <a:t> </a:t>
            </a:r>
            <a:r>
              <a:rPr dirty="0" sz="950" spc="-190" b="1">
                <a:solidFill>
                  <a:srgbClr val="231F20"/>
                </a:solidFill>
                <a:latin typeface="Tahoma"/>
                <a:cs typeface="Tahoma"/>
              </a:rPr>
              <a:t>pobreza</a:t>
            </a:r>
            <a:r>
              <a:rPr dirty="0" sz="950" spc="-130" b="1">
                <a:solidFill>
                  <a:srgbClr val="231F20"/>
                </a:solidFill>
                <a:latin typeface="Tahoma"/>
                <a:cs typeface="Tahoma"/>
              </a:rPr>
              <a:t> </a:t>
            </a:r>
            <a:r>
              <a:rPr dirty="0" sz="950" spc="-190" b="1">
                <a:solidFill>
                  <a:srgbClr val="231F20"/>
                </a:solidFill>
                <a:latin typeface="Tahoma"/>
                <a:cs typeface="Tahoma"/>
              </a:rPr>
              <a:t>para</a:t>
            </a:r>
            <a:r>
              <a:rPr dirty="0" sz="950" spc="-125" b="1">
                <a:solidFill>
                  <a:srgbClr val="231F20"/>
                </a:solidFill>
                <a:latin typeface="Tahoma"/>
                <a:cs typeface="Tahoma"/>
              </a:rPr>
              <a:t> </a:t>
            </a:r>
            <a:r>
              <a:rPr dirty="0" sz="950" spc="-180" b="1">
                <a:solidFill>
                  <a:srgbClr val="231F20"/>
                </a:solidFill>
                <a:latin typeface="Tahoma"/>
                <a:cs typeface="Tahoma"/>
              </a:rPr>
              <a:t>a</a:t>
            </a:r>
            <a:r>
              <a:rPr dirty="0" sz="950" spc="-130" b="1">
                <a:solidFill>
                  <a:srgbClr val="231F20"/>
                </a:solidFill>
                <a:latin typeface="Tahoma"/>
                <a:cs typeface="Tahoma"/>
              </a:rPr>
              <a:t> </a:t>
            </a:r>
            <a:r>
              <a:rPr dirty="0" sz="950" spc="-180" b="1">
                <a:solidFill>
                  <a:srgbClr val="231F20"/>
                </a:solidFill>
                <a:latin typeface="Tahoma"/>
                <a:cs typeface="Tahoma"/>
              </a:rPr>
              <a:t>linha</a:t>
            </a:r>
            <a:r>
              <a:rPr dirty="0" sz="950" spc="-125" b="1">
                <a:solidFill>
                  <a:srgbClr val="231F20"/>
                </a:solidFill>
                <a:latin typeface="Tahoma"/>
                <a:cs typeface="Tahoma"/>
              </a:rPr>
              <a:t> </a:t>
            </a:r>
            <a:r>
              <a:rPr dirty="0" sz="950" spc="-185" b="1">
                <a:solidFill>
                  <a:srgbClr val="231F20"/>
                </a:solidFill>
                <a:latin typeface="Tahoma"/>
                <a:cs typeface="Tahoma"/>
              </a:rPr>
              <a:t>de</a:t>
            </a:r>
            <a:r>
              <a:rPr dirty="0" sz="950" spc="-130" b="1">
                <a:solidFill>
                  <a:srgbClr val="231F20"/>
                </a:solidFill>
                <a:latin typeface="Tahoma"/>
                <a:cs typeface="Tahoma"/>
              </a:rPr>
              <a:t> </a:t>
            </a:r>
            <a:r>
              <a:rPr dirty="0" sz="950" spc="-185" b="1">
                <a:solidFill>
                  <a:srgbClr val="231F20"/>
                </a:solidFill>
                <a:latin typeface="Tahoma"/>
                <a:cs typeface="Tahoma"/>
              </a:rPr>
              <a:t>$2,15</a:t>
            </a:r>
            <a:r>
              <a:rPr dirty="0" sz="950" spc="-135" b="1">
                <a:solidFill>
                  <a:srgbClr val="231F20"/>
                </a:solidFill>
                <a:latin typeface="Tahoma"/>
                <a:cs typeface="Tahoma"/>
              </a:rPr>
              <a:t> </a:t>
            </a:r>
            <a:r>
              <a:rPr dirty="0" sz="950" spc="-145" b="1" i="1">
                <a:solidFill>
                  <a:srgbClr val="231F20"/>
                </a:solidFill>
                <a:latin typeface="Arial"/>
                <a:cs typeface="Arial"/>
              </a:rPr>
              <a:t>per</a:t>
            </a:r>
            <a:r>
              <a:rPr dirty="0" sz="950" spc="-110" b="1" i="1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dirty="0" sz="950" spc="-140" b="1" i="1">
                <a:solidFill>
                  <a:srgbClr val="231F20"/>
                </a:solidFill>
                <a:latin typeface="Arial"/>
                <a:cs typeface="Arial"/>
              </a:rPr>
              <a:t>capita</a:t>
            </a:r>
            <a:r>
              <a:rPr dirty="0" sz="950" spc="-110" b="1" i="1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dirty="0" sz="950" spc="-185" b="1">
                <a:solidFill>
                  <a:srgbClr val="231F20"/>
                </a:solidFill>
                <a:latin typeface="Tahoma"/>
                <a:cs typeface="Tahoma"/>
              </a:rPr>
              <a:t>por</a:t>
            </a:r>
            <a:r>
              <a:rPr dirty="0" sz="950" spc="-130" b="1">
                <a:solidFill>
                  <a:srgbClr val="231F20"/>
                </a:solidFill>
                <a:latin typeface="Tahoma"/>
                <a:cs typeface="Tahoma"/>
              </a:rPr>
              <a:t> </a:t>
            </a:r>
            <a:r>
              <a:rPr dirty="0" sz="950" spc="-175" b="1">
                <a:solidFill>
                  <a:srgbClr val="231F20"/>
                </a:solidFill>
                <a:latin typeface="Tahoma"/>
                <a:cs typeface="Tahoma"/>
              </a:rPr>
              <a:t>dia</a:t>
            </a:r>
            <a:r>
              <a:rPr dirty="0" sz="950" spc="-125" b="1">
                <a:solidFill>
                  <a:srgbClr val="231F20"/>
                </a:solidFill>
                <a:latin typeface="Tahoma"/>
                <a:cs typeface="Tahoma"/>
              </a:rPr>
              <a:t> </a:t>
            </a:r>
            <a:r>
              <a:rPr dirty="0" sz="950" spc="-185" b="1">
                <a:solidFill>
                  <a:srgbClr val="231F20"/>
                </a:solidFill>
                <a:latin typeface="Tahoma"/>
                <a:cs typeface="Tahoma"/>
              </a:rPr>
              <a:t>por</a:t>
            </a:r>
            <a:r>
              <a:rPr dirty="0" sz="950" spc="-125" b="1">
                <a:solidFill>
                  <a:srgbClr val="231F20"/>
                </a:solidFill>
                <a:latin typeface="Tahoma"/>
                <a:cs typeface="Tahoma"/>
              </a:rPr>
              <a:t> </a:t>
            </a:r>
            <a:r>
              <a:rPr dirty="0" sz="950" spc="-195" b="1">
                <a:solidFill>
                  <a:srgbClr val="231F20"/>
                </a:solidFill>
                <a:latin typeface="Tahoma"/>
                <a:cs typeface="Tahoma"/>
              </a:rPr>
              <a:t>subgrupos</a:t>
            </a:r>
            <a:r>
              <a:rPr dirty="0" sz="950" spc="-130" b="1">
                <a:solidFill>
                  <a:srgbClr val="231F20"/>
                </a:solidFill>
                <a:latin typeface="Tahoma"/>
                <a:cs typeface="Tahoma"/>
              </a:rPr>
              <a:t> </a:t>
            </a:r>
            <a:r>
              <a:rPr dirty="0" sz="950" spc="-180" b="1">
                <a:solidFill>
                  <a:srgbClr val="231F20"/>
                </a:solidFill>
                <a:latin typeface="Tahoma"/>
                <a:cs typeface="Tahoma"/>
              </a:rPr>
              <a:t>populacionais</a:t>
            </a:r>
            <a:r>
              <a:rPr dirty="0" sz="950" spc="-125" b="1">
                <a:solidFill>
                  <a:srgbClr val="231F20"/>
                </a:solidFill>
                <a:latin typeface="Tahoma"/>
                <a:cs typeface="Tahoma"/>
              </a:rPr>
              <a:t> </a:t>
            </a:r>
            <a:r>
              <a:rPr dirty="0" sz="950" spc="-50" b="1">
                <a:solidFill>
                  <a:srgbClr val="231F20"/>
                </a:solidFill>
                <a:latin typeface="Tahoma"/>
                <a:cs typeface="Tahoma"/>
              </a:rPr>
              <a:t>–</a:t>
            </a:r>
            <a:endParaRPr sz="950">
              <a:latin typeface="Tahoma"/>
              <a:cs typeface="Tahoma"/>
            </a:endParaRPr>
          </a:p>
        </p:txBody>
      </p:sp>
      <p:sp>
        <p:nvSpPr>
          <p:cNvPr id="54" name="object 54" descr=""/>
          <p:cNvSpPr txBox="1"/>
          <p:nvPr/>
        </p:nvSpPr>
        <p:spPr>
          <a:xfrm>
            <a:off x="4482236" y="906249"/>
            <a:ext cx="814069" cy="506095"/>
          </a:xfrm>
          <a:prstGeom prst="rect">
            <a:avLst/>
          </a:prstGeom>
        </p:spPr>
        <p:txBody>
          <a:bodyPr wrap="square" lIns="0" tIns="1460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dirty="0" sz="950" spc="-145" b="1">
                <a:solidFill>
                  <a:srgbClr val="231F20"/>
                </a:solidFill>
                <a:latin typeface="Tahoma"/>
                <a:cs typeface="Tahoma"/>
              </a:rPr>
              <a:t>Brasil</a:t>
            </a:r>
            <a:r>
              <a:rPr dirty="0" sz="950" spc="-30" b="1">
                <a:solidFill>
                  <a:srgbClr val="231F20"/>
                </a:solidFill>
                <a:latin typeface="Tahoma"/>
                <a:cs typeface="Tahoma"/>
              </a:rPr>
              <a:t> </a:t>
            </a:r>
            <a:r>
              <a:rPr dirty="0" sz="950" spc="-195" b="1">
                <a:solidFill>
                  <a:srgbClr val="231F20"/>
                </a:solidFill>
                <a:latin typeface="Tahoma"/>
                <a:cs typeface="Tahoma"/>
              </a:rPr>
              <a:t>(2012-</a:t>
            </a:r>
            <a:r>
              <a:rPr dirty="0" sz="950" spc="-150" b="1">
                <a:solidFill>
                  <a:srgbClr val="231F20"/>
                </a:solidFill>
                <a:latin typeface="Tahoma"/>
                <a:cs typeface="Tahoma"/>
              </a:rPr>
              <a:t>2022)</a:t>
            </a:r>
            <a:endParaRPr sz="95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dirty="0" sz="850" spc="-145">
                <a:solidFill>
                  <a:srgbClr val="231F20"/>
                </a:solidFill>
                <a:latin typeface="Tahoma"/>
                <a:cs typeface="Tahoma"/>
              </a:rPr>
              <a:t>(Em</a:t>
            </a:r>
            <a:r>
              <a:rPr dirty="0" sz="850" spc="-105">
                <a:solidFill>
                  <a:srgbClr val="231F20"/>
                </a:solidFill>
                <a:latin typeface="Tahoma"/>
                <a:cs typeface="Tahoma"/>
              </a:rPr>
              <a:t> </a:t>
            </a:r>
            <a:r>
              <a:rPr dirty="0" sz="850" spc="-25">
                <a:solidFill>
                  <a:srgbClr val="231F20"/>
                </a:solidFill>
                <a:latin typeface="Tahoma"/>
                <a:cs typeface="Tahoma"/>
              </a:rPr>
              <a:t>%)</a:t>
            </a:r>
            <a:endParaRPr sz="85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575"/>
              </a:spcBef>
            </a:pPr>
            <a:r>
              <a:rPr dirty="0" sz="850" spc="-140">
                <a:solidFill>
                  <a:srgbClr val="231F20"/>
                </a:solidFill>
                <a:latin typeface="Tahoma"/>
                <a:cs typeface="Tahoma"/>
              </a:rPr>
              <a:t>2A</a:t>
            </a:r>
            <a:r>
              <a:rPr dirty="0" sz="850" spc="-114">
                <a:solidFill>
                  <a:srgbClr val="231F20"/>
                </a:solidFill>
                <a:latin typeface="Tahoma"/>
                <a:cs typeface="Tahoma"/>
              </a:rPr>
              <a:t> – </a:t>
            </a:r>
            <a:r>
              <a:rPr dirty="0" sz="850" spc="-110">
                <a:solidFill>
                  <a:srgbClr val="231F20"/>
                </a:solidFill>
                <a:latin typeface="Tahoma"/>
                <a:cs typeface="Tahoma"/>
              </a:rPr>
              <a:t>Por</a:t>
            </a:r>
            <a:r>
              <a:rPr dirty="0" sz="850" spc="-114">
                <a:solidFill>
                  <a:srgbClr val="231F20"/>
                </a:solidFill>
                <a:latin typeface="Tahoma"/>
                <a:cs typeface="Tahoma"/>
              </a:rPr>
              <a:t> </a:t>
            </a:r>
            <a:r>
              <a:rPr dirty="0" sz="850" spc="-10">
                <a:solidFill>
                  <a:srgbClr val="231F20"/>
                </a:solidFill>
                <a:latin typeface="Tahoma"/>
                <a:cs typeface="Tahoma"/>
              </a:rPr>
              <a:t>região</a:t>
            </a:r>
            <a:endParaRPr sz="850">
              <a:latin typeface="Tahoma"/>
              <a:cs typeface="Tahoma"/>
            </a:endParaRPr>
          </a:p>
        </p:txBody>
      </p:sp>
      <p:grpSp>
        <p:nvGrpSpPr>
          <p:cNvPr id="55" name="object 55" descr=""/>
          <p:cNvGrpSpPr/>
          <p:nvPr/>
        </p:nvGrpSpPr>
        <p:grpSpPr>
          <a:xfrm>
            <a:off x="4406578" y="1497586"/>
            <a:ext cx="3695065" cy="1785620"/>
            <a:chOff x="4406578" y="1497586"/>
            <a:chExt cx="3695065" cy="1785620"/>
          </a:xfrm>
        </p:grpSpPr>
        <p:sp>
          <p:nvSpPr>
            <p:cNvPr id="56" name="object 56" descr=""/>
            <p:cNvSpPr/>
            <p:nvPr/>
          </p:nvSpPr>
          <p:spPr>
            <a:xfrm>
              <a:off x="4460821" y="3040148"/>
              <a:ext cx="3637915" cy="0"/>
            </a:xfrm>
            <a:custGeom>
              <a:avLst/>
              <a:gdLst/>
              <a:ahLst/>
              <a:cxnLst/>
              <a:rect l="l" t="t" r="r" b="b"/>
              <a:pathLst>
                <a:path w="3637915" h="0">
                  <a:moveTo>
                    <a:pt x="0" y="0"/>
                  </a:moveTo>
                  <a:lnTo>
                    <a:pt x="3637568" y="0"/>
                  </a:lnTo>
                </a:path>
              </a:pathLst>
            </a:custGeom>
            <a:ln w="6148">
              <a:solidFill>
                <a:srgbClr val="C7C8CA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7" name="object 57" descr=""/>
            <p:cNvSpPr/>
            <p:nvPr/>
          </p:nvSpPr>
          <p:spPr>
            <a:xfrm>
              <a:off x="4460821" y="2869106"/>
              <a:ext cx="3637915" cy="0"/>
            </a:xfrm>
            <a:custGeom>
              <a:avLst/>
              <a:gdLst/>
              <a:ahLst/>
              <a:cxnLst/>
              <a:rect l="l" t="t" r="r" b="b"/>
              <a:pathLst>
                <a:path w="3637915" h="0">
                  <a:moveTo>
                    <a:pt x="0" y="0"/>
                  </a:moveTo>
                  <a:lnTo>
                    <a:pt x="3637568" y="0"/>
                  </a:lnTo>
                </a:path>
              </a:pathLst>
            </a:custGeom>
            <a:ln w="6148">
              <a:solidFill>
                <a:srgbClr val="C7C8CA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8" name="object 58" descr=""/>
            <p:cNvSpPr/>
            <p:nvPr/>
          </p:nvSpPr>
          <p:spPr>
            <a:xfrm>
              <a:off x="4460821" y="2698062"/>
              <a:ext cx="3637915" cy="0"/>
            </a:xfrm>
            <a:custGeom>
              <a:avLst/>
              <a:gdLst/>
              <a:ahLst/>
              <a:cxnLst/>
              <a:rect l="l" t="t" r="r" b="b"/>
              <a:pathLst>
                <a:path w="3637915" h="0">
                  <a:moveTo>
                    <a:pt x="0" y="0"/>
                  </a:moveTo>
                  <a:lnTo>
                    <a:pt x="3637568" y="0"/>
                  </a:lnTo>
                </a:path>
              </a:pathLst>
            </a:custGeom>
            <a:ln w="6148">
              <a:solidFill>
                <a:srgbClr val="C7C8CA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9" name="object 59" descr=""/>
            <p:cNvSpPr/>
            <p:nvPr/>
          </p:nvSpPr>
          <p:spPr>
            <a:xfrm>
              <a:off x="4460821" y="2527020"/>
              <a:ext cx="3637915" cy="0"/>
            </a:xfrm>
            <a:custGeom>
              <a:avLst/>
              <a:gdLst/>
              <a:ahLst/>
              <a:cxnLst/>
              <a:rect l="l" t="t" r="r" b="b"/>
              <a:pathLst>
                <a:path w="3637915" h="0">
                  <a:moveTo>
                    <a:pt x="0" y="0"/>
                  </a:moveTo>
                  <a:lnTo>
                    <a:pt x="3637568" y="0"/>
                  </a:lnTo>
                </a:path>
              </a:pathLst>
            </a:custGeom>
            <a:ln w="6148">
              <a:solidFill>
                <a:srgbClr val="C7C8CA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0" name="object 60" descr=""/>
            <p:cNvSpPr/>
            <p:nvPr/>
          </p:nvSpPr>
          <p:spPr>
            <a:xfrm>
              <a:off x="4460821" y="2355940"/>
              <a:ext cx="3637915" cy="0"/>
            </a:xfrm>
            <a:custGeom>
              <a:avLst/>
              <a:gdLst/>
              <a:ahLst/>
              <a:cxnLst/>
              <a:rect l="l" t="t" r="r" b="b"/>
              <a:pathLst>
                <a:path w="3637915" h="0">
                  <a:moveTo>
                    <a:pt x="0" y="0"/>
                  </a:moveTo>
                  <a:lnTo>
                    <a:pt x="3637568" y="0"/>
                  </a:lnTo>
                </a:path>
              </a:pathLst>
            </a:custGeom>
            <a:ln w="6148">
              <a:solidFill>
                <a:srgbClr val="C7C8CA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1" name="object 61" descr=""/>
            <p:cNvSpPr/>
            <p:nvPr/>
          </p:nvSpPr>
          <p:spPr>
            <a:xfrm>
              <a:off x="4460821" y="2184897"/>
              <a:ext cx="3637915" cy="0"/>
            </a:xfrm>
            <a:custGeom>
              <a:avLst/>
              <a:gdLst/>
              <a:ahLst/>
              <a:cxnLst/>
              <a:rect l="l" t="t" r="r" b="b"/>
              <a:pathLst>
                <a:path w="3637915" h="0">
                  <a:moveTo>
                    <a:pt x="0" y="0"/>
                  </a:moveTo>
                  <a:lnTo>
                    <a:pt x="3637568" y="0"/>
                  </a:lnTo>
                </a:path>
              </a:pathLst>
            </a:custGeom>
            <a:ln w="6148">
              <a:solidFill>
                <a:srgbClr val="C7C8CA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2" name="object 62" descr=""/>
            <p:cNvSpPr/>
            <p:nvPr/>
          </p:nvSpPr>
          <p:spPr>
            <a:xfrm>
              <a:off x="4460821" y="2013854"/>
              <a:ext cx="3637915" cy="0"/>
            </a:xfrm>
            <a:custGeom>
              <a:avLst/>
              <a:gdLst/>
              <a:ahLst/>
              <a:cxnLst/>
              <a:rect l="l" t="t" r="r" b="b"/>
              <a:pathLst>
                <a:path w="3637915" h="0">
                  <a:moveTo>
                    <a:pt x="0" y="0"/>
                  </a:moveTo>
                  <a:lnTo>
                    <a:pt x="3637568" y="0"/>
                  </a:lnTo>
                </a:path>
              </a:pathLst>
            </a:custGeom>
            <a:ln w="6148">
              <a:solidFill>
                <a:srgbClr val="C7C8CA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3" name="object 63" descr=""/>
            <p:cNvSpPr/>
            <p:nvPr/>
          </p:nvSpPr>
          <p:spPr>
            <a:xfrm>
              <a:off x="4460821" y="1842810"/>
              <a:ext cx="3637915" cy="0"/>
            </a:xfrm>
            <a:custGeom>
              <a:avLst/>
              <a:gdLst/>
              <a:ahLst/>
              <a:cxnLst/>
              <a:rect l="l" t="t" r="r" b="b"/>
              <a:pathLst>
                <a:path w="3637915" h="0">
                  <a:moveTo>
                    <a:pt x="0" y="0"/>
                  </a:moveTo>
                  <a:lnTo>
                    <a:pt x="3637568" y="0"/>
                  </a:lnTo>
                </a:path>
              </a:pathLst>
            </a:custGeom>
            <a:ln w="6148">
              <a:solidFill>
                <a:srgbClr val="C7C8CA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4" name="object 64" descr=""/>
            <p:cNvSpPr/>
            <p:nvPr/>
          </p:nvSpPr>
          <p:spPr>
            <a:xfrm>
              <a:off x="4460821" y="1671768"/>
              <a:ext cx="3637915" cy="0"/>
            </a:xfrm>
            <a:custGeom>
              <a:avLst/>
              <a:gdLst/>
              <a:ahLst/>
              <a:cxnLst/>
              <a:rect l="l" t="t" r="r" b="b"/>
              <a:pathLst>
                <a:path w="3637915" h="0">
                  <a:moveTo>
                    <a:pt x="0" y="0"/>
                  </a:moveTo>
                  <a:lnTo>
                    <a:pt x="3637568" y="0"/>
                  </a:lnTo>
                </a:path>
              </a:pathLst>
            </a:custGeom>
            <a:ln w="6148">
              <a:solidFill>
                <a:srgbClr val="C7C8CA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5" name="object 65" descr=""/>
            <p:cNvSpPr/>
            <p:nvPr/>
          </p:nvSpPr>
          <p:spPr>
            <a:xfrm>
              <a:off x="4409753" y="3211192"/>
              <a:ext cx="51435" cy="0"/>
            </a:xfrm>
            <a:custGeom>
              <a:avLst/>
              <a:gdLst/>
              <a:ahLst/>
              <a:cxnLst/>
              <a:rect l="l" t="t" r="r" b="b"/>
              <a:pathLst>
                <a:path w="51435" h="0">
                  <a:moveTo>
                    <a:pt x="0" y="0"/>
                  </a:moveTo>
                  <a:lnTo>
                    <a:pt x="51068" y="0"/>
                  </a:lnTo>
                </a:path>
              </a:pathLst>
            </a:custGeom>
            <a:ln w="6148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6" name="object 66" descr=""/>
            <p:cNvSpPr/>
            <p:nvPr/>
          </p:nvSpPr>
          <p:spPr>
            <a:xfrm>
              <a:off x="4460821" y="3211195"/>
              <a:ext cx="0" cy="61594"/>
            </a:xfrm>
            <a:custGeom>
              <a:avLst/>
              <a:gdLst/>
              <a:ahLst/>
              <a:cxnLst/>
              <a:rect l="l" t="t" r="r" b="b"/>
              <a:pathLst>
                <a:path w="0" h="61595">
                  <a:moveTo>
                    <a:pt x="0" y="61189"/>
                  </a:moveTo>
                  <a:lnTo>
                    <a:pt x="0" y="0"/>
                  </a:lnTo>
                </a:path>
              </a:pathLst>
            </a:custGeom>
            <a:ln w="4217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7" name="object 67" descr=""/>
            <p:cNvSpPr/>
            <p:nvPr/>
          </p:nvSpPr>
          <p:spPr>
            <a:xfrm>
              <a:off x="4626171" y="3211195"/>
              <a:ext cx="0" cy="61594"/>
            </a:xfrm>
            <a:custGeom>
              <a:avLst/>
              <a:gdLst/>
              <a:ahLst/>
              <a:cxnLst/>
              <a:rect l="l" t="t" r="r" b="b"/>
              <a:pathLst>
                <a:path w="0" h="61595">
                  <a:moveTo>
                    <a:pt x="0" y="61189"/>
                  </a:moveTo>
                  <a:lnTo>
                    <a:pt x="0" y="0"/>
                  </a:lnTo>
                </a:path>
              </a:pathLst>
            </a:custGeom>
            <a:ln w="4217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8" name="object 68" descr=""/>
            <p:cNvSpPr/>
            <p:nvPr/>
          </p:nvSpPr>
          <p:spPr>
            <a:xfrm>
              <a:off x="4956724" y="3211195"/>
              <a:ext cx="0" cy="61594"/>
            </a:xfrm>
            <a:custGeom>
              <a:avLst/>
              <a:gdLst/>
              <a:ahLst/>
              <a:cxnLst/>
              <a:rect l="l" t="t" r="r" b="b"/>
              <a:pathLst>
                <a:path w="0" h="61595">
                  <a:moveTo>
                    <a:pt x="0" y="61189"/>
                  </a:moveTo>
                  <a:lnTo>
                    <a:pt x="0" y="0"/>
                  </a:lnTo>
                </a:path>
              </a:pathLst>
            </a:custGeom>
            <a:ln w="4217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9" name="object 69" descr=""/>
            <p:cNvSpPr/>
            <p:nvPr/>
          </p:nvSpPr>
          <p:spPr>
            <a:xfrm>
              <a:off x="5287277" y="3211195"/>
              <a:ext cx="0" cy="61594"/>
            </a:xfrm>
            <a:custGeom>
              <a:avLst/>
              <a:gdLst/>
              <a:ahLst/>
              <a:cxnLst/>
              <a:rect l="l" t="t" r="r" b="b"/>
              <a:pathLst>
                <a:path w="0" h="61595">
                  <a:moveTo>
                    <a:pt x="0" y="61189"/>
                  </a:moveTo>
                  <a:lnTo>
                    <a:pt x="0" y="0"/>
                  </a:lnTo>
                </a:path>
              </a:pathLst>
            </a:custGeom>
            <a:ln w="4217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0" name="object 70" descr=""/>
            <p:cNvSpPr/>
            <p:nvPr/>
          </p:nvSpPr>
          <p:spPr>
            <a:xfrm>
              <a:off x="5617832" y="3211195"/>
              <a:ext cx="0" cy="61594"/>
            </a:xfrm>
            <a:custGeom>
              <a:avLst/>
              <a:gdLst/>
              <a:ahLst/>
              <a:cxnLst/>
              <a:rect l="l" t="t" r="r" b="b"/>
              <a:pathLst>
                <a:path w="0" h="61595">
                  <a:moveTo>
                    <a:pt x="0" y="61189"/>
                  </a:moveTo>
                  <a:lnTo>
                    <a:pt x="0" y="0"/>
                  </a:lnTo>
                </a:path>
              </a:pathLst>
            </a:custGeom>
            <a:ln w="4217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1" name="object 71" descr=""/>
            <p:cNvSpPr/>
            <p:nvPr/>
          </p:nvSpPr>
          <p:spPr>
            <a:xfrm>
              <a:off x="5948385" y="3211195"/>
              <a:ext cx="0" cy="61594"/>
            </a:xfrm>
            <a:custGeom>
              <a:avLst/>
              <a:gdLst/>
              <a:ahLst/>
              <a:cxnLst/>
              <a:rect l="l" t="t" r="r" b="b"/>
              <a:pathLst>
                <a:path w="0" h="61595">
                  <a:moveTo>
                    <a:pt x="0" y="61189"/>
                  </a:moveTo>
                  <a:lnTo>
                    <a:pt x="0" y="0"/>
                  </a:lnTo>
                </a:path>
              </a:pathLst>
            </a:custGeom>
            <a:ln w="4217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2" name="object 72" descr=""/>
            <p:cNvSpPr/>
            <p:nvPr/>
          </p:nvSpPr>
          <p:spPr>
            <a:xfrm>
              <a:off x="6278938" y="3211195"/>
              <a:ext cx="0" cy="61594"/>
            </a:xfrm>
            <a:custGeom>
              <a:avLst/>
              <a:gdLst/>
              <a:ahLst/>
              <a:cxnLst/>
              <a:rect l="l" t="t" r="r" b="b"/>
              <a:pathLst>
                <a:path w="0" h="61595">
                  <a:moveTo>
                    <a:pt x="0" y="61189"/>
                  </a:moveTo>
                  <a:lnTo>
                    <a:pt x="0" y="0"/>
                  </a:lnTo>
                </a:path>
              </a:pathLst>
            </a:custGeom>
            <a:ln w="4217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3" name="object 73" descr=""/>
            <p:cNvSpPr/>
            <p:nvPr/>
          </p:nvSpPr>
          <p:spPr>
            <a:xfrm>
              <a:off x="6609491" y="3211195"/>
              <a:ext cx="0" cy="61594"/>
            </a:xfrm>
            <a:custGeom>
              <a:avLst/>
              <a:gdLst/>
              <a:ahLst/>
              <a:cxnLst/>
              <a:rect l="l" t="t" r="r" b="b"/>
              <a:pathLst>
                <a:path w="0" h="61595">
                  <a:moveTo>
                    <a:pt x="0" y="61189"/>
                  </a:moveTo>
                  <a:lnTo>
                    <a:pt x="0" y="0"/>
                  </a:lnTo>
                </a:path>
              </a:pathLst>
            </a:custGeom>
            <a:ln w="4217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4" name="object 74" descr=""/>
            <p:cNvSpPr/>
            <p:nvPr/>
          </p:nvSpPr>
          <p:spPr>
            <a:xfrm>
              <a:off x="6940044" y="3211195"/>
              <a:ext cx="0" cy="61594"/>
            </a:xfrm>
            <a:custGeom>
              <a:avLst/>
              <a:gdLst/>
              <a:ahLst/>
              <a:cxnLst/>
              <a:rect l="l" t="t" r="r" b="b"/>
              <a:pathLst>
                <a:path w="0" h="61595">
                  <a:moveTo>
                    <a:pt x="0" y="61189"/>
                  </a:moveTo>
                  <a:lnTo>
                    <a:pt x="0" y="0"/>
                  </a:lnTo>
                </a:path>
              </a:pathLst>
            </a:custGeom>
            <a:ln w="4217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5" name="object 75" descr=""/>
            <p:cNvSpPr/>
            <p:nvPr/>
          </p:nvSpPr>
          <p:spPr>
            <a:xfrm>
              <a:off x="7270597" y="3211195"/>
              <a:ext cx="0" cy="61594"/>
            </a:xfrm>
            <a:custGeom>
              <a:avLst/>
              <a:gdLst/>
              <a:ahLst/>
              <a:cxnLst/>
              <a:rect l="l" t="t" r="r" b="b"/>
              <a:pathLst>
                <a:path w="0" h="61595">
                  <a:moveTo>
                    <a:pt x="0" y="61189"/>
                  </a:moveTo>
                  <a:lnTo>
                    <a:pt x="0" y="0"/>
                  </a:lnTo>
                </a:path>
              </a:pathLst>
            </a:custGeom>
            <a:ln w="4217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6" name="object 76" descr=""/>
            <p:cNvSpPr/>
            <p:nvPr/>
          </p:nvSpPr>
          <p:spPr>
            <a:xfrm>
              <a:off x="7601150" y="3211196"/>
              <a:ext cx="0" cy="69850"/>
            </a:xfrm>
            <a:custGeom>
              <a:avLst/>
              <a:gdLst/>
              <a:ahLst/>
              <a:cxnLst/>
              <a:rect l="l" t="t" r="r" b="b"/>
              <a:pathLst>
                <a:path w="0" h="69850">
                  <a:moveTo>
                    <a:pt x="0" y="69711"/>
                  </a:moveTo>
                  <a:lnTo>
                    <a:pt x="0" y="0"/>
                  </a:lnTo>
                </a:path>
              </a:pathLst>
            </a:custGeom>
            <a:ln w="4217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7" name="object 77" descr=""/>
            <p:cNvSpPr/>
            <p:nvPr/>
          </p:nvSpPr>
          <p:spPr>
            <a:xfrm>
              <a:off x="7933084" y="3211195"/>
              <a:ext cx="0" cy="61594"/>
            </a:xfrm>
            <a:custGeom>
              <a:avLst/>
              <a:gdLst/>
              <a:ahLst/>
              <a:cxnLst/>
              <a:rect l="l" t="t" r="r" b="b"/>
              <a:pathLst>
                <a:path w="0" h="61595">
                  <a:moveTo>
                    <a:pt x="0" y="61189"/>
                  </a:moveTo>
                  <a:lnTo>
                    <a:pt x="0" y="0"/>
                  </a:lnTo>
                </a:path>
              </a:pathLst>
            </a:custGeom>
            <a:ln w="4217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8" name="object 78" descr=""/>
            <p:cNvSpPr/>
            <p:nvPr/>
          </p:nvSpPr>
          <p:spPr>
            <a:xfrm>
              <a:off x="8098388" y="3211195"/>
              <a:ext cx="0" cy="61594"/>
            </a:xfrm>
            <a:custGeom>
              <a:avLst/>
              <a:gdLst/>
              <a:ahLst/>
              <a:cxnLst/>
              <a:rect l="l" t="t" r="r" b="b"/>
              <a:pathLst>
                <a:path w="0" h="61595">
                  <a:moveTo>
                    <a:pt x="0" y="61189"/>
                  </a:moveTo>
                  <a:lnTo>
                    <a:pt x="0" y="0"/>
                  </a:lnTo>
                </a:path>
              </a:pathLst>
            </a:custGeom>
            <a:ln w="4217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9" name="object 79" descr=""/>
            <p:cNvSpPr/>
            <p:nvPr/>
          </p:nvSpPr>
          <p:spPr>
            <a:xfrm>
              <a:off x="4409753" y="3040148"/>
              <a:ext cx="51435" cy="0"/>
            </a:xfrm>
            <a:custGeom>
              <a:avLst/>
              <a:gdLst/>
              <a:ahLst/>
              <a:cxnLst/>
              <a:rect l="l" t="t" r="r" b="b"/>
              <a:pathLst>
                <a:path w="51435" h="0">
                  <a:moveTo>
                    <a:pt x="0" y="0"/>
                  </a:moveTo>
                  <a:lnTo>
                    <a:pt x="51068" y="0"/>
                  </a:lnTo>
                </a:path>
              </a:pathLst>
            </a:custGeom>
            <a:ln w="6148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0" name="object 80" descr=""/>
            <p:cNvSpPr/>
            <p:nvPr/>
          </p:nvSpPr>
          <p:spPr>
            <a:xfrm>
              <a:off x="4409753" y="2869106"/>
              <a:ext cx="51435" cy="0"/>
            </a:xfrm>
            <a:custGeom>
              <a:avLst/>
              <a:gdLst/>
              <a:ahLst/>
              <a:cxnLst/>
              <a:rect l="l" t="t" r="r" b="b"/>
              <a:pathLst>
                <a:path w="51435" h="0">
                  <a:moveTo>
                    <a:pt x="0" y="0"/>
                  </a:moveTo>
                  <a:lnTo>
                    <a:pt x="51068" y="0"/>
                  </a:lnTo>
                </a:path>
              </a:pathLst>
            </a:custGeom>
            <a:ln w="6148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1" name="object 81" descr=""/>
            <p:cNvSpPr/>
            <p:nvPr/>
          </p:nvSpPr>
          <p:spPr>
            <a:xfrm>
              <a:off x="4409753" y="2698062"/>
              <a:ext cx="51435" cy="0"/>
            </a:xfrm>
            <a:custGeom>
              <a:avLst/>
              <a:gdLst/>
              <a:ahLst/>
              <a:cxnLst/>
              <a:rect l="l" t="t" r="r" b="b"/>
              <a:pathLst>
                <a:path w="51435" h="0">
                  <a:moveTo>
                    <a:pt x="0" y="0"/>
                  </a:moveTo>
                  <a:lnTo>
                    <a:pt x="51068" y="0"/>
                  </a:lnTo>
                </a:path>
              </a:pathLst>
            </a:custGeom>
            <a:ln w="6148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2" name="object 82" descr=""/>
            <p:cNvSpPr/>
            <p:nvPr/>
          </p:nvSpPr>
          <p:spPr>
            <a:xfrm>
              <a:off x="4409753" y="2527020"/>
              <a:ext cx="51435" cy="0"/>
            </a:xfrm>
            <a:custGeom>
              <a:avLst/>
              <a:gdLst/>
              <a:ahLst/>
              <a:cxnLst/>
              <a:rect l="l" t="t" r="r" b="b"/>
              <a:pathLst>
                <a:path w="51435" h="0">
                  <a:moveTo>
                    <a:pt x="0" y="0"/>
                  </a:moveTo>
                  <a:lnTo>
                    <a:pt x="51068" y="0"/>
                  </a:lnTo>
                </a:path>
              </a:pathLst>
            </a:custGeom>
            <a:ln w="6148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3" name="object 83" descr=""/>
            <p:cNvSpPr/>
            <p:nvPr/>
          </p:nvSpPr>
          <p:spPr>
            <a:xfrm>
              <a:off x="4409753" y="2355976"/>
              <a:ext cx="51435" cy="0"/>
            </a:xfrm>
            <a:custGeom>
              <a:avLst/>
              <a:gdLst/>
              <a:ahLst/>
              <a:cxnLst/>
              <a:rect l="l" t="t" r="r" b="b"/>
              <a:pathLst>
                <a:path w="51435" h="0">
                  <a:moveTo>
                    <a:pt x="0" y="0"/>
                  </a:moveTo>
                  <a:lnTo>
                    <a:pt x="51068" y="0"/>
                  </a:lnTo>
                </a:path>
              </a:pathLst>
            </a:custGeom>
            <a:ln w="6148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4" name="object 84" descr=""/>
            <p:cNvSpPr/>
            <p:nvPr/>
          </p:nvSpPr>
          <p:spPr>
            <a:xfrm>
              <a:off x="4409753" y="2184934"/>
              <a:ext cx="51435" cy="0"/>
            </a:xfrm>
            <a:custGeom>
              <a:avLst/>
              <a:gdLst/>
              <a:ahLst/>
              <a:cxnLst/>
              <a:rect l="l" t="t" r="r" b="b"/>
              <a:pathLst>
                <a:path w="51435" h="0">
                  <a:moveTo>
                    <a:pt x="0" y="0"/>
                  </a:moveTo>
                  <a:lnTo>
                    <a:pt x="51068" y="0"/>
                  </a:lnTo>
                </a:path>
              </a:pathLst>
            </a:custGeom>
            <a:ln w="6148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5" name="object 85" descr=""/>
            <p:cNvSpPr/>
            <p:nvPr/>
          </p:nvSpPr>
          <p:spPr>
            <a:xfrm>
              <a:off x="4409753" y="2013891"/>
              <a:ext cx="51435" cy="0"/>
            </a:xfrm>
            <a:custGeom>
              <a:avLst/>
              <a:gdLst/>
              <a:ahLst/>
              <a:cxnLst/>
              <a:rect l="l" t="t" r="r" b="b"/>
              <a:pathLst>
                <a:path w="51435" h="0">
                  <a:moveTo>
                    <a:pt x="0" y="0"/>
                  </a:moveTo>
                  <a:lnTo>
                    <a:pt x="51068" y="0"/>
                  </a:lnTo>
                </a:path>
              </a:pathLst>
            </a:custGeom>
            <a:ln w="6148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6" name="object 86" descr=""/>
            <p:cNvSpPr/>
            <p:nvPr/>
          </p:nvSpPr>
          <p:spPr>
            <a:xfrm>
              <a:off x="4409753" y="1842848"/>
              <a:ext cx="51435" cy="0"/>
            </a:xfrm>
            <a:custGeom>
              <a:avLst/>
              <a:gdLst/>
              <a:ahLst/>
              <a:cxnLst/>
              <a:rect l="l" t="t" r="r" b="b"/>
              <a:pathLst>
                <a:path w="51435" h="0">
                  <a:moveTo>
                    <a:pt x="0" y="0"/>
                  </a:moveTo>
                  <a:lnTo>
                    <a:pt x="51068" y="0"/>
                  </a:lnTo>
                </a:path>
              </a:pathLst>
            </a:custGeom>
            <a:ln w="6148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7" name="object 87" descr=""/>
            <p:cNvSpPr/>
            <p:nvPr/>
          </p:nvSpPr>
          <p:spPr>
            <a:xfrm>
              <a:off x="4409753" y="1671805"/>
              <a:ext cx="51435" cy="0"/>
            </a:xfrm>
            <a:custGeom>
              <a:avLst/>
              <a:gdLst/>
              <a:ahLst/>
              <a:cxnLst/>
              <a:rect l="l" t="t" r="r" b="b"/>
              <a:pathLst>
                <a:path w="51435" h="0">
                  <a:moveTo>
                    <a:pt x="0" y="0"/>
                  </a:moveTo>
                  <a:lnTo>
                    <a:pt x="51068" y="0"/>
                  </a:lnTo>
                </a:path>
              </a:pathLst>
            </a:custGeom>
            <a:ln w="6148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8" name="object 88" descr=""/>
            <p:cNvSpPr/>
            <p:nvPr/>
          </p:nvSpPr>
          <p:spPr>
            <a:xfrm>
              <a:off x="4409753" y="1500761"/>
              <a:ext cx="51435" cy="0"/>
            </a:xfrm>
            <a:custGeom>
              <a:avLst/>
              <a:gdLst/>
              <a:ahLst/>
              <a:cxnLst/>
              <a:rect l="l" t="t" r="r" b="b"/>
              <a:pathLst>
                <a:path w="51435" h="0">
                  <a:moveTo>
                    <a:pt x="0" y="0"/>
                  </a:moveTo>
                  <a:lnTo>
                    <a:pt x="51068" y="0"/>
                  </a:lnTo>
                </a:path>
              </a:pathLst>
            </a:custGeom>
            <a:ln w="6148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9" name="object 89" descr=""/>
            <p:cNvSpPr/>
            <p:nvPr/>
          </p:nvSpPr>
          <p:spPr>
            <a:xfrm>
              <a:off x="4460824" y="1500764"/>
              <a:ext cx="3637915" cy="1710689"/>
            </a:xfrm>
            <a:custGeom>
              <a:avLst/>
              <a:gdLst/>
              <a:ahLst/>
              <a:cxnLst/>
              <a:rect l="l" t="t" r="r" b="b"/>
              <a:pathLst>
                <a:path w="3637915" h="1710689">
                  <a:moveTo>
                    <a:pt x="0" y="1710430"/>
                  </a:moveTo>
                  <a:lnTo>
                    <a:pt x="3637568" y="1710430"/>
                  </a:lnTo>
                  <a:lnTo>
                    <a:pt x="3637568" y="0"/>
                  </a:lnTo>
                  <a:lnTo>
                    <a:pt x="0" y="0"/>
                  </a:lnTo>
                  <a:lnTo>
                    <a:pt x="0" y="1710430"/>
                  </a:lnTo>
                  <a:close/>
                </a:path>
              </a:pathLst>
            </a:custGeom>
            <a:ln w="5798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90" name="object 90" descr=""/>
            <p:cNvSpPr/>
            <p:nvPr/>
          </p:nvSpPr>
          <p:spPr>
            <a:xfrm>
              <a:off x="4607966" y="1996300"/>
              <a:ext cx="3343275" cy="557530"/>
            </a:xfrm>
            <a:custGeom>
              <a:avLst/>
              <a:gdLst/>
              <a:ahLst/>
              <a:cxnLst/>
              <a:rect l="l" t="t" r="r" b="b"/>
              <a:pathLst>
                <a:path w="3343275" h="557530">
                  <a:moveTo>
                    <a:pt x="35864" y="257340"/>
                  </a:moveTo>
                  <a:lnTo>
                    <a:pt x="34455" y="247154"/>
                  </a:lnTo>
                  <a:lnTo>
                    <a:pt x="30607" y="238848"/>
                  </a:lnTo>
                  <a:lnTo>
                    <a:pt x="24904" y="233248"/>
                  </a:lnTo>
                  <a:lnTo>
                    <a:pt x="17932" y="231190"/>
                  </a:lnTo>
                  <a:lnTo>
                    <a:pt x="10947" y="233248"/>
                  </a:lnTo>
                  <a:lnTo>
                    <a:pt x="5245" y="238848"/>
                  </a:lnTo>
                  <a:lnTo>
                    <a:pt x="1409" y="247154"/>
                  </a:lnTo>
                  <a:lnTo>
                    <a:pt x="0" y="257340"/>
                  </a:lnTo>
                  <a:lnTo>
                    <a:pt x="1409" y="267512"/>
                  </a:lnTo>
                  <a:lnTo>
                    <a:pt x="5245" y="275818"/>
                  </a:lnTo>
                  <a:lnTo>
                    <a:pt x="10947" y="281419"/>
                  </a:lnTo>
                  <a:lnTo>
                    <a:pt x="17932" y="283476"/>
                  </a:lnTo>
                  <a:lnTo>
                    <a:pt x="24904" y="281419"/>
                  </a:lnTo>
                  <a:lnTo>
                    <a:pt x="30607" y="275818"/>
                  </a:lnTo>
                  <a:lnTo>
                    <a:pt x="34455" y="267512"/>
                  </a:lnTo>
                  <a:lnTo>
                    <a:pt x="35864" y="257340"/>
                  </a:lnTo>
                  <a:close/>
                </a:path>
                <a:path w="3343275" h="557530">
                  <a:moveTo>
                    <a:pt x="366737" y="359498"/>
                  </a:moveTo>
                  <a:lnTo>
                    <a:pt x="365328" y="349326"/>
                  </a:lnTo>
                  <a:lnTo>
                    <a:pt x="361492" y="341020"/>
                  </a:lnTo>
                  <a:lnTo>
                    <a:pt x="355790" y="335407"/>
                  </a:lnTo>
                  <a:lnTo>
                    <a:pt x="348805" y="333362"/>
                  </a:lnTo>
                  <a:lnTo>
                    <a:pt x="341833" y="335407"/>
                  </a:lnTo>
                  <a:lnTo>
                    <a:pt x="336130" y="341020"/>
                  </a:lnTo>
                  <a:lnTo>
                    <a:pt x="332282" y="349326"/>
                  </a:lnTo>
                  <a:lnTo>
                    <a:pt x="330873" y="359498"/>
                  </a:lnTo>
                  <a:lnTo>
                    <a:pt x="332282" y="369671"/>
                  </a:lnTo>
                  <a:lnTo>
                    <a:pt x="336130" y="377990"/>
                  </a:lnTo>
                  <a:lnTo>
                    <a:pt x="341833" y="383590"/>
                  </a:lnTo>
                  <a:lnTo>
                    <a:pt x="348805" y="385648"/>
                  </a:lnTo>
                  <a:lnTo>
                    <a:pt x="355790" y="383590"/>
                  </a:lnTo>
                  <a:lnTo>
                    <a:pt x="361492" y="377990"/>
                  </a:lnTo>
                  <a:lnTo>
                    <a:pt x="365328" y="369671"/>
                  </a:lnTo>
                  <a:lnTo>
                    <a:pt x="366737" y="359498"/>
                  </a:lnTo>
                  <a:close/>
                </a:path>
                <a:path w="3343275" h="557530">
                  <a:moveTo>
                    <a:pt x="697623" y="437007"/>
                  </a:moveTo>
                  <a:lnTo>
                    <a:pt x="696214" y="426821"/>
                  </a:lnTo>
                  <a:lnTo>
                    <a:pt x="692365" y="418515"/>
                  </a:lnTo>
                  <a:lnTo>
                    <a:pt x="686663" y="412915"/>
                  </a:lnTo>
                  <a:lnTo>
                    <a:pt x="679691" y="410857"/>
                  </a:lnTo>
                  <a:lnTo>
                    <a:pt x="672706" y="412915"/>
                  </a:lnTo>
                  <a:lnTo>
                    <a:pt x="667016" y="418515"/>
                  </a:lnTo>
                  <a:lnTo>
                    <a:pt x="663168" y="426821"/>
                  </a:lnTo>
                  <a:lnTo>
                    <a:pt x="661758" y="437007"/>
                  </a:lnTo>
                  <a:lnTo>
                    <a:pt x="663168" y="447179"/>
                  </a:lnTo>
                  <a:lnTo>
                    <a:pt x="667016" y="455485"/>
                  </a:lnTo>
                  <a:lnTo>
                    <a:pt x="672706" y="461086"/>
                  </a:lnTo>
                  <a:lnTo>
                    <a:pt x="679691" y="463143"/>
                  </a:lnTo>
                  <a:lnTo>
                    <a:pt x="686663" y="461086"/>
                  </a:lnTo>
                  <a:lnTo>
                    <a:pt x="692365" y="455485"/>
                  </a:lnTo>
                  <a:lnTo>
                    <a:pt x="696214" y="447179"/>
                  </a:lnTo>
                  <a:lnTo>
                    <a:pt x="697623" y="437007"/>
                  </a:lnTo>
                  <a:close/>
                </a:path>
                <a:path w="3343275" h="557530">
                  <a:moveTo>
                    <a:pt x="1028496" y="317220"/>
                  </a:moveTo>
                  <a:lnTo>
                    <a:pt x="1027087" y="307047"/>
                  </a:lnTo>
                  <a:lnTo>
                    <a:pt x="1023251" y="298742"/>
                  </a:lnTo>
                  <a:lnTo>
                    <a:pt x="1017549" y="293141"/>
                  </a:lnTo>
                  <a:lnTo>
                    <a:pt x="1010577" y="291084"/>
                  </a:lnTo>
                  <a:lnTo>
                    <a:pt x="1003592" y="293141"/>
                  </a:lnTo>
                  <a:lnTo>
                    <a:pt x="997889" y="298742"/>
                  </a:lnTo>
                  <a:lnTo>
                    <a:pt x="994054" y="307047"/>
                  </a:lnTo>
                  <a:lnTo>
                    <a:pt x="992644" y="317220"/>
                  </a:lnTo>
                  <a:lnTo>
                    <a:pt x="994054" y="327406"/>
                  </a:lnTo>
                  <a:lnTo>
                    <a:pt x="997889" y="335711"/>
                  </a:lnTo>
                  <a:lnTo>
                    <a:pt x="1003592" y="341312"/>
                  </a:lnTo>
                  <a:lnTo>
                    <a:pt x="1010577" y="343369"/>
                  </a:lnTo>
                  <a:lnTo>
                    <a:pt x="1017549" y="341312"/>
                  </a:lnTo>
                  <a:lnTo>
                    <a:pt x="1023251" y="335711"/>
                  </a:lnTo>
                  <a:lnTo>
                    <a:pt x="1027087" y="327406"/>
                  </a:lnTo>
                  <a:lnTo>
                    <a:pt x="1028496" y="317220"/>
                  </a:lnTo>
                  <a:close/>
                </a:path>
                <a:path w="3343275" h="557530">
                  <a:moveTo>
                    <a:pt x="1358836" y="197446"/>
                  </a:moveTo>
                  <a:lnTo>
                    <a:pt x="1357426" y="187274"/>
                  </a:lnTo>
                  <a:lnTo>
                    <a:pt x="1353591" y="178955"/>
                  </a:lnTo>
                  <a:lnTo>
                    <a:pt x="1347889" y="173355"/>
                  </a:lnTo>
                  <a:lnTo>
                    <a:pt x="1340904" y="171297"/>
                  </a:lnTo>
                  <a:lnTo>
                    <a:pt x="1333931" y="173355"/>
                  </a:lnTo>
                  <a:lnTo>
                    <a:pt x="1328229" y="178955"/>
                  </a:lnTo>
                  <a:lnTo>
                    <a:pt x="1324381" y="187274"/>
                  </a:lnTo>
                  <a:lnTo>
                    <a:pt x="1322984" y="197446"/>
                  </a:lnTo>
                  <a:lnTo>
                    <a:pt x="1324381" y="207619"/>
                  </a:lnTo>
                  <a:lnTo>
                    <a:pt x="1328229" y="215938"/>
                  </a:lnTo>
                  <a:lnTo>
                    <a:pt x="1333931" y="221538"/>
                  </a:lnTo>
                  <a:lnTo>
                    <a:pt x="1340904" y="223596"/>
                  </a:lnTo>
                  <a:lnTo>
                    <a:pt x="1347889" y="221538"/>
                  </a:lnTo>
                  <a:lnTo>
                    <a:pt x="1353591" y="215938"/>
                  </a:lnTo>
                  <a:lnTo>
                    <a:pt x="1357426" y="207619"/>
                  </a:lnTo>
                  <a:lnTo>
                    <a:pt x="1358836" y="197446"/>
                  </a:lnTo>
                  <a:close/>
                </a:path>
                <a:path w="3343275" h="557530">
                  <a:moveTo>
                    <a:pt x="1689176" y="222986"/>
                  </a:moveTo>
                  <a:lnTo>
                    <a:pt x="1687766" y="212813"/>
                  </a:lnTo>
                  <a:lnTo>
                    <a:pt x="1683931" y="204508"/>
                  </a:lnTo>
                  <a:lnTo>
                    <a:pt x="1678228" y="198894"/>
                  </a:lnTo>
                  <a:lnTo>
                    <a:pt x="1671243" y="196850"/>
                  </a:lnTo>
                  <a:lnTo>
                    <a:pt x="1664271" y="198894"/>
                  </a:lnTo>
                  <a:lnTo>
                    <a:pt x="1658569" y="204508"/>
                  </a:lnTo>
                  <a:lnTo>
                    <a:pt x="1654721" y="212813"/>
                  </a:lnTo>
                  <a:lnTo>
                    <a:pt x="1653324" y="222986"/>
                  </a:lnTo>
                  <a:lnTo>
                    <a:pt x="1654721" y="233159"/>
                  </a:lnTo>
                  <a:lnTo>
                    <a:pt x="1658569" y="241477"/>
                  </a:lnTo>
                  <a:lnTo>
                    <a:pt x="1664271" y="247078"/>
                  </a:lnTo>
                  <a:lnTo>
                    <a:pt x="1671243" y="249135"/>
                  </a:lnTo>
                  <a:lnTo>
                    <a:pt x="1678228" y="247078"/>
                  </a:lnTo>
                  <a:lnTo>
                    <a:pt x="1683931" y="241477"/>
                  </a:lnTo>
                  <a:lnTo>
                    <a:pt x="1687766" y="233159"/>
                  </a:lnTo>
                  <a:lnTo>
                    <a:pt x="1689176" y="222986"/>
                  </a:lnTo>
                  <a:close/>
                </a:path>
                <a:path w="3343275" h="557530">
                  <a:moveTo>
                    <a:pt x="2020062" y="163093"/>
                  </a:moveTo>
                  <a:lnTo>
                    <a:pt x="2018652" y="152920"/>
                  </a:lnTo>
                  <a:lnTo>
                    <a:pt x="2014804" y="144614"/>
                  </a:lnTo>
                  <a:lnTo>
                    <a:pt x="2009114" y="139014"/>
                  </a:lnTo>
                  <a:lnTo>
                    <a:pt x="2002129" y="136956"/>
                  </a:lnTo>
                  <a:lnTo>
                    <a:pt x="1995144" y="139014"/>
                  </a:lnTo>
                  <a:lnTo>
                    <a:pt x="1989455" y="144614"/>
                  </a:lnTo>
                  <a:lnTo>
                    <a:pt x="1985606" y="152920"/>
                  </a:lnTo>
                  <a:lnTo>
                    <a:pt x="1984197" y="163093"/>
                  </a:lnTo>
                  <a:lnTo>
                    <a:pt x="1985606" y="173278"/>
                  </a:lnTo>
                  <a:lnTo>
                    <a:pt x="1989455" y="181584"/>
                  </a:lnTo>
                  <a:lnTo>
                    <a:pt x="1995144" y="187185"/>
                  </a:lnTo>
                  <a:lnTo>
                    <a:pt x="2002129" y="189242"/>
                  </a:lnTo>
                  <a:lnTo>
                    <a:pt x="2009114" y="187185"/>
                  </a:lnTo>
                  <a:lnTo>
                    <a:pt x="2014804" y="181584"/>
                  </a:lnTo>
                  <a:lnTo>
                    <a:pt x="2018652" y="173278"/>
                  </a:lnTo>
                  <a:lnTo>
                    <a:pt x="2020062" y="163093"/>
                  </a:lnTo>
                  <a:close/>
                </a:path>
                <a:path w="3343275" h="557530">
                  <a:moveTo>
                    <a:pt x="2350947" y="103212"/>
                  </a:moveTo>
                  <a:lnTo>
                    <a:pt x="2349538" y="93040"/>
                  </a:lnTo>
                  <a:lnTo>
                    <a:pt x="2345690" y="84721"/>
                  </a:lnTo>
                  <a:lnTo>
                    <a:pt x="2339987" y="79121"/>
                  </a:lnTo>
                  <a:lnTo>
                    <a:pt x="2333015" y="77063"/>
                  </a:lnTo>
                  <a:lnTo>
                    <a:pt x="2326030" y="79121"/>
                  </a:lnTo>
                  <a:lnTo>
                    <a:pt x="2320328" y="84721"/>
                  </a:lnTo>
                  <a:lnTo>
                    <a:pt x="2316492" y="93040"/>
                  </a:lnTo>
                  <a:lnTo>
                    <a:pt x="2315083" y="103212"/>
                  </a:lnTo>
                  <a:lnTo>
                    <a:pt x="2316492" y="113385"/>
                  </a:lnTo>
                  <a:lnTo>
                    <a:pt x="2320328" y="121691"/>
                  </a:lnTo>
                  <a:lnTo>
                    <a:pt x="2326030" y="127304"/>
                  </a:lnTo>
                  <a:lnTo>
                    <a:pt x="2333015" y="129349"/>
                  </a:lnTo>
                  <a:lnTo>
                    <a:pt x="2339987" y="127304"/>
                  </a:lnTo>
                  <a:lnTo>
                    <a:pt x="2345690" y="121691"/>
                  </a:lnTo>
                  <a:lnTo>
                    <a:pt x="2349538" y="113385"/>
                  </a:lnTo>
                  <a:lnTo>
                    <a:pt x="2350947" y="103212"/>
                  </a:lnTo>
                  <a:close/>
                </a:path>
                <a:path w="3343275" h="557530">
                  <a:moveTo>
                    <a:pt x="2681821" y="437007"/>
                  </a:moveTo>
                  <a:lnTo>
                    <a:pt x="2680411" y="426821"/>
                  </a:lnTo>
                  <a:lnTo>
                    <a:pt x="2676575" y="418515"/>
                  </a:lnTo>
                  <a:lnTo>
                    <a:pt x="2670873" y="412915"/>
                  </a:lnTo>
                  <a:lnTo>
                    <a:pt x="2663888" y="410857"/>
                  </a:lnTo>
                  <a:lnTo>
                    <a:pt x="2656916" y="412915"/>
                  </a:lnTo>
                  <a:lnTo>
                    <a:pt x="2651214" y="418515"/>
                  </a:lnTo>
                  <a:lnTo>
                    <a:pt x="2647365" y="426821"/>
                  </a:lnTo>
                  <a:lnTo>
                    <a:pt x="2645956" y="437007"/>
                  </a:lnTo>
                  <a:lnTo>
                    <a:pt x="2647365" y="447179"/>
                  </a:lnTo>
                  <a:lnTo>
                    <a:pt x="2651214" y="455485"/>
                  </a:lnTo>
                  <a:lnTo>
                    <a:pt x="2656916" y="461086"/>
                  </a:lnTo>
                  <a:lnTo>
                    <a:pt x="2663888" y="463143"/>
                  </a:lnTo>
                  <a:lnTo>
                    <a:pt x="2670873" y="461086"/>
                  </a:lnTo>
                  <a:lnTo>
                    <a:pt x="2676575" y="455485"/>
                  </a:lnTo>
                  <a:lnTo>
                    <a:pt x="2680411" y="447179"/>
                  </a:lnTo>
                  <a:lnTo>
                    <a:pt x="2681821" y="437007"/>
                  </a:lnTo>
                  <a:close/>
                </a:path>
                <a:path w="3343275" h="557530">
                  <a:moveTo>
                    <a:pt x="3012706" y="26149"/>
                  </a:moveTo>
                  <a:lnTo>
                    <a:pt x="3011297" y="15976"/>
                  </a:lnTo>
                  <a:lnTo>
                    <a:pt x="3007449" y="7658"/>
                  </a:lnTo>
                  <a:lnTo>
                    <a:pt x="3001746" y="2057"/>
                  </a:lnTo>
                  <a:lnTo>
                    <a:pt x="2994774" y="0"/>
                  </a:lnTo>
                  <a:lnTo>
                    <a:pt x="2987789" y="2057"/>
                  </a:lnTo>
                  <a:lnTo>
                    <a:pt x="2982099" y="7658"/>
                  </a:lnTo>
                  <a:lnTo>
                    <a:pt x="2978251" y="15976"/>
                  </a:lnTo>
                  <a:lnTo>
                    <a:pt x="2976842" y="26149"/>
                  </a:lnTo>
                  <a:lnTo>
                    <a:pt x="2978251" y="36322"/>
                  </a:lnTo>
                  <a:lnTo>
                    <a:pt x="2982099" y="44627"/>
                  </a:lnTo>
                  <a:lnTo>
                    <a:pt x="2987789" y="50241"/>
                  </a:lnTo>
                  <a:lnTo>
                    <a:pt x="2994774" y="52285"/>
                  </a:lnTo>
                  <a:lnTo>
                    <a:pt x="3001746" y="50241"/>
                  </a:lnTo>
                  <a:lnTo>
                    <a:pt x="3007449" y="44627"/>
                  </a:lnTo>
                  <a:lnTo>
                    <a:pt x="3011297" y="36322"/>
                  </a:lnTo>
                  <a:lnTo>
                    <a:pt x="3012706" y="26149"/>
                  </a:lnTo>
                  <a:close/>
                </a:path>
                <a:path w="3343275" h="557530">
                  <a:moveTo>
                    <a:pt x="3343046" y="530796"/>
                  </a:moveTo>
                  <a:lnTo>
                    <a:pt x="3341636" y="520623"/>
                  </a:lnTo>
                  <a:lnTo>
                    <a:pt x="3337788" y="512318"/>
                  </a:lnTo>
                  <a:lnTo>
                    <a:pt x="3332086" y="506717"/>
                  </a:lnTo>
                  <a:lnTo>
                    <a:pt x="3325114" y="504659"/>
                  </a:lnTo>
                  <a:lnTo>
                    <a:pt x="3318129" y="506717"/>
                  </a:lnTo>
                  <a:lnTo>
                    <a:pt x="3312426" y="512318"/>
                  </a:lnTo>
                  <a:lnTo>
                    <a:pt x="3308591" y="520623"/>
                  </a:lnTo>
                  <a:lnTo>
                    <a:pt x="3307181" y="530796"/>
                  </a:lnTo>
                  <a:lnTo>
                    <a:pt x="3308591" y="540969"/>
                  </a:lnTo>
                  <a:lnTo>
                    <a:pt x="3312426" y="549287"/>
                  </a:lnTo>
                  <a:lnTo>
                    <a:pt x="3318129" y="554888"/>
                  </a:lnTo>
                  <a:lnTo>
                    <a:pt x="3325114" y="556945"/>
                  </a:lnTo>
                  <a:lnTo>
                    <a:pt x="3332086" y="554888"/>
                  </a:lnTo>
                  <a:lnTo>
                    <a:pt x="3337788" y="549287"/>
                  </a:lnTo>
                  <a:lnTo>
                    <a:pt x="3341636" y="540969"/>
                  </a:lnTo>
                  <a:lnTo>
                    <a:pt x="3343046" y="530796"/>
                  </a:lnTo>
                  <a:close/>
                </a:path>
              </a:pathLst>
            </a:custGeom>
            <a:solidFill>
              <a:srgbClr val="6E1517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91" name="object 91" descr=""/>
            <p:cNvSpPr/>
            <p:nvPr/>
          </p:nvSpPr>
          <p:spPr>
            <a:xfrm>
              <a:off x="4608233" y="1679828"/>
              <a:ext cx="3343275" cy="634365"/>
            </a:xfrm>
            <a:custGeom>
              <a:avLst/>
              <a:gdLst/>
              <a:ahLst/>
              <a:cxnLst/>
              <a:rect l="l" t="t" r="r" b="b"/>
              <a:pathLst>
                <a:path w="3343275" h="634364">
                  <a:moveTo>
                    <a:pt x="35864" y="316928"/>
                  </a:moveTo>
                  <a:lnTo>
                    <a:pt x="34455" y="306755"/>
                  </a:lnTo>
                  <a:lnTo>
                    <a:pt x="30607" y="298450"/>
                  </a:lnTo>
                  <a:lnTo>
                    <a:pt x="24917" y="292836"/>
                  </a:lnTo>
                  <a:lnTo>
                    <a:pt x="17932" y="290791"/>
                  </a:lnTo>
                  <a:lnTo>
                    <a:pt x="10947" y="292836"/>
                  </a:lnTo>
                  <a:lnTo>
                    <a:pt x="5257" y="298450"/>
                  </a:lnTo>
                  <a:lnTo>
                    <a:pt x="1409" y="306755"/>
                  </a:lnTo>
                  <a:lnTo>
                    <a:pt x="0" y="316928"/>
                  </a:lnTo>
                  <a:lnTo>
                    <a:pt x="1409" y="327101"/>
                  </a:lnTo>
                  <a:lnTo>
                    <a:pt x="5257" y="335419"/>
                  </a:lnTo>
                  <a:lnTo>
                    <a:pt x="10947" y="341020"/>
                  </a:lnTo>
                  <a:lnTo>
                    <a:pt x="17932" y="343077"/>
                  </a:lnTo>
                  <a:lnTo>
                    <a:pt x="24917" y="341020"/>
                  </a:lnTo>
                  <a:lnTo>
                    <a:pt x="30607" y="335419"/>
                  </a:lnTo>
                  <a:lnTo>
                    <a:pt x="34455" y="327101"/>
                  </a:lnTo>
                  <a:lnTo>
                    <a:pt x="35864" y="316928"/>
                  </a:lnTo>
                  <a:close/>
                </a:path>
                <a:path w="3343275" h="634364">
                  <a:moveTo>
                    <a:pt x="366560" y="453771"/>
                  </a:moveTo>
                  <a:lnTo>
                    <a:pt x="365150" y="443598"/>
                  </a:lnTo>
                  <a:lnTo>
                    <a:pt x="361315" y="435292"/>
                  </a:lnTo>
                  <a:lnTo>
                    <a:pt x="355612" y="429679"/>
                  </a:lnTo>
                  <a:lnTo>
                    <a:pt x="348627" y="427634"/>
                  </a:lnTo>
                  <a:lnTo>
                    <a:pt x="341655" y="429679"/>
                  </a:lnTo>
                  <a:lnTo>
                    <a:pt x="335953" y="435292"/>
                  </a:lnTo>
                  <a:lnTo>
                    <a:pt x="332105" y="443598"/>
                  </a:lnTo>
                  <a:lnTo>
                    <a:pt x="330708" y="453771"/>
                  </a:lnTo>
                  <a:lnTo>
                    <a:pt x="332105" y="463943"/>
                  </a:lnTo>
                  <a:lnTo>
                    <a:pt x="335953" y="472262"/>
                  </a:lnTo>
                  <a:lnTo>
                    <a:pt x="341655" y="477862"/>
                  </a:lnTo>
                  <a:lnTo>
                    <a:pt x="348627" y="479920"/>
                  </a:lnTo>
                  <a:lnTo>
                    <a:pt x="355612" y="477862"/>
                  </a:lnTo>
                  <a:lnTo>
                    <a:pt x="361315" y="472262"/>
                  </a:lnTo>
                  <a:lnTo>
                    <a:pt x="365150" y="463943"/>
                  </a:lnTo>
                  <a:lnTo>
                    <a:pt x="366560" y="453771"/>
                  </a:lnTo>
                  <a:close/>
                </a:path>
                <a:path w="3343275" h="634364">
                  <a:moveTo>
                    <a:pt x="697268" y="607720"/>
                  </a:moveTo>
                  <a:lnTo>
                    <a:pt x="695858" y="597535"/>
                  </a:lnTo>
                  <a:lnTo>
                    <a:pt x="692010" y="589229"/>
                  </a:lnTo>
                  <a:lnTo>
                    <a:pt x="686308" y="583628"/>
                  </a:lnTo>
                  <a:lnTo>
                    <a:pt x="679335" y="581571"/>
                  </a:lnTo>
                  <a:lnTo>
                    <a:pt x="672350" y="583628"/>
                  </a:lnTo>
                  <a:lnTo>
                    <a:pt x="666648" y="589229"/>
                  </a:lnTo>
                  <a:lnTo>
                    <a:pt x="662813" y="597535"/>
                  </a:lnTo>
                  <a:lnTo>
                    <a:pt x="661403" y="607720"/>
                  </a:lnTo>
                  <a:lnTo>
                    <a:pt x="662813" y="617893"/>
                  </a:lnTo>
                  <a:lnTo>
                    <a:pt x="666648" y="626198"/>
                  </a:lnTo>
                  <a:lnTo>
                    <a:pt x="672350" y="631799"/>
                  </a:lnTo>
                  <a:lnTo>
                    <a:pt x="679335" y="633857"/>
                  </a:lnTo>
                  <a:lnTo>
                    <a:pt x="686308" y="631799"/>
                  </a:lnTo>
                  <a:lnTo>
                    <a:pt x="692010" y="626198"/>
                  </a:lnTo>
                  <a:lnTo>
                    <a:pt x="695858" y="617893"/>
                  </a:lnTo>
                  <a:lnTo>
                    <a:pt x="697268" y="607720"/>
                  </a:lnTo>
                  <a:close/>
                </a:path>
                <a:path w="3343275" h="634364">
                  <a:moveTo>
                    <a:pt x="1027963" y="522173"/>
                  </a:moveTo>
                  <a:lnTo>
                    <a:pt x="1026553" y="512000"/>
                  </a:lnTo>
                  <a:lnTo>
                    <a:pt x="1022718" y="503694"/>
                  </a:lnTo>
                  <a:lnTo>
                    <a:pt x="1017016" y="498081"/>
                  </a:lnTo>
                  <a:lnTo>
                    <a:pt x="1010031" y="496036"/>
                  </a:lnTo>
                  <a:lnTo>
                    <a:pt x="1003058" y="498081"/>
                  </a:lnTo>
                  <a:lnTo>
                    <a:pt x="997356" y="503694"/>
                  </a:lnTo>
                  <a:lnTo>
                    <a:pt x="993508" y="512000"/>
                  </a:lnTo>
                  <a:lnTo>
                    <a:pt x="992098" y="522173"/>
                  </a:lnTo>
                  <a:lnTo>
                    <a:pt x="993508" y="532345"/>
                  </a:lnTo>
                  <a:lnTo>
                    <a:pt x="997356" y="540664"/>
                  </a:lnTo>
                  <a:lnTo>
                    <a:pt x="1003058" y="546265"/>
                  </a:lnTo>
                  <a:lnTo>
                    <a:pt x="1010031" y="548322"/>
                  </a:lnTo>
                  <a:lnTo>
                    <a:pt x="1017016" y="546265"/>
                  </a:lnTo>
                  <a:lnTo>
                    <a:pt x="1022718" y="540664"/>
                  </a:lnTo>
                  <a:lnTo>
                    <a:pt x="1026553" y="532345"/>
                  </a:lnTo>
                  <a:lnTo>
                    <a:pt x="1027963" y="522173"/>
                  </a:lnTo>
                  <a:close/>
                </a:path>
                <a:path w="3343275" h="634364">
                  <a:moveTo>
                    <a:pt x="1358620" y="359676"/>
                  </a:moveTo>
                  <a:lnTo>
                    <a:pt x="1357210" y="349504"/>
                  </a:lnTo>
                  <a:lnTo>
                    <a:pt x="1353362" y="341198"/>
                  </a:lnTo>
                  <a:lnTo>
                    <a:pt x="1347673" y="335597"/>
                  </a:lnTo>
                  <a:lnTo>
                    <a:pt x="1340688" y="333540"/>
                  </a:lnTo>
                  <a:lnTo>
                    <a:pt x="1333703" y="335597"/>
                  </a:lnTo>
                  <a:lnTo>
                    <a:pt x="1328013" y="341198"/>
                  </a:lnTo>
                  <a:lnTo>
                    <a:pt x="1324165" y="349504"/>
                  </a:lnTo>
                  <a:lnTo>
                    <a:pt x="1322755" y="359676"/>
                  </a:lnTo>
                  <a:lnTo>
                    <a:pt x="1324165" y="369862"/>
                  </a:lnTo>
                  <a:lnTo>
                    <a:pt x="1328013" y="378167"/>
                  </a:lnTo>
                  <a:lnTo>
                    <a:pt x="1333703" y="383768"/>
                  </a:lnTo>
                  <a:lnTo>
                    <a:pt x="1340688" y="385826"/>
                  </a:lnTo>
                  <a:lnTo>
                    <a:pt x="1347673" y="383768"/>
                  </a:lnTo>
                  <a:lnTo>
                    <a:pt x="1353362" y="378167"/>
                  </a:lnTo>
                  <a:lnTo>
                    <a:pt x="1357210" y="369862"/>
                  </a:lnTo>
                  <a:lnTo>
                    <a:pt x="1358620" y="359676"/>
                  </a:lnTo>
                  <a:close/>
                </a:path>
                <a:path w="3343275" h="634364">
                  <a:moveTo>
                    <a:pt x="1689315" y="231432"/>
                  </a:moveTo>
                  <a:lnTo>
                    <a:pt x="1687906" y="221259"/>
                  </a:lnTo>
                  <a:lnTo>
                    <a:pt x="1684070" y="212940"/>
                  </a:lnTo>
                  <a:lnTo>
                    <a:pt x="1678368" y="207340"/>
                  </a:lnTo>
                  <a:lnTo>
                    <a:pt x="1671383" y="205282"/>
                  </a:lnTo>
                  <a:lnTo>
                    <a:pt x="1664411" y="207340"/>
                  </a:lnTo>
                  <a:lnTo>
                    <a:pt x="1658708" y="212940"/>
                  </a:lnTo>
                  <a:lnTo>
                    <a:pt x="1654860" y="221259"/>
                  </a:lnTo>
                  <a:lnTo>
                    <a:pt x="1653463" y="231432"/>
                  </a:lnTo>
                  <a:lnTo>
                    <a:pt x="1654860" y="241604"/>
                  </a:lnTo>
                  <a:lnTo>
                    <a:pt x="1658708" y="249910"/>
                  </a:lnTo>
                  <a:lnTo>
                    <a:pt x="1664411" y="255511"/>
                  </a:lnTo>
                  <a:lnTo>
                    <a:pt x="1671383" y="257568"/>
                  </a:lnTo>
                  <a:lnTo>
                    <a:pt x="1678368" y="255511"/>
                  </a:lnTo>
                  <a:lnTo>
                    <a:pt x="1684070" y="249910"/>
                  </a:lnTo>
                  <a:lnTo>
                    <a:pt x="1687906" y="241604"/>
                  </a:lnTo>
                  <a:lnTo>
                    <a:pt x="1689315" y="231432"/>
                  </a:lnTo>
                  <a:close/>
                </a:path>
                <a:path w="3343275" h="634364">
                  <a:moveTo>
                    <a:pt x="2020023" y="222872"/>
                  </a:moveTo>
                  <a:lnTo>
                    <a:pt x="2018614" y="212699"/>
                  </a:lnTo>
                  <a:lnTo>
                    <a:pt x="2014766" y="204393"/>
                  </a:lnTo>
                  <a:lnTo>
                    <a:pt x="2009063" y="198793"/>
                  </a:lnTo>
                  <a:lnTo>
                    <a:pt x="2002091" y="196735"/>
                  </a:lnTo>
                  <a:lnTo>
                    <a:pt x="1995106" y="198793"/>
                  </a:lnTo>
                  <a:lnTo>
                    <a:pt x="1989404" y="204393"/>
                  </a:lnTo>
                  <a:lnTo>
                    <a:pt x="1985568" y="212699"/>
                  </a:lnTo>
                  <a:lnTo>
                    <a:pt x="1984159" y="222872"/>
                  </a:lnTo>
                  <a:lnTo>
                    <a:pt x="1985568" y="233057"/>
                  </a:lnTo>
                  <a:lnTo>
                    <a:pt x="1989404" y="241363"/>
                  </a:lnTo>
                  <a:lnTo>
                    <a:pt x="1995106" y="246964"/>
                  </a:lnTo>
                  <a:lnTo>
                    <a:pt x="2002091" y="249021"/>
                  </a:lnTo>
                  <a:lnTo>
                    <a:pt x="2009063" y="246964"/>
                  </a:lnTo>
                  <a:lnTo>
                    <a:pt x="2014766" y="241363"/>
                  </a:lnTo>
                  <a:lnTo>
                    <a:pt x="2018614" y="233057"/>
                  </a:lnTo>
                  <a:lnTo>
                    <a:pt x="2020023" y="222872"/>
                  </a:lnTo>
                  <a:close/>
                </a:path>
                <a:path w="3343275" h="634364">
                  <a:moveTo>
                    <a:pt x="2350681" y="222872"/>
                  </a:moveTo>
                  <a:lnTo>
                    <a:pt x="2349271" y="212699"/>
                  </a:lnTo>
                  <a:lnTo>
                    <a:pt x="2345423" y="204393"/>
                  </a:lnTo>
                  <a:lnTo>
                    <a:pt x="2339721" y="198793"/>
                  </a:lnTo>
                  <a:lnTo>
                    <a:pt x="2332748" y="196735"/>
                  </a:lnTo>
                  <a:lnTo>
                    <a:pt x="2325763" y="198793"/>
                  </a:lnTo>
                  <a:lnTo>
                    <a:pt x="2320061" y="204393"/>
                  </a:lnTo>
                  <a:lnTo>
                    <a:pt x="2316226" y="212699"/>
                  </a:lnTo>
                  <a:lnTo>
                    <a:pt x="2314816" y="222872"/>
                  </a:lnTo>
                  <a:lnTo>
                    <a:pt x="2316226" y="233057"/>
                  </a:lnTo>
                  <a:lnTo>
                    <a:pt x="2320061" y="241363"/>
                  </a:lnTo>
                  <a:lnTo>
                    <a:pt x="2325763" y="246964"/>
                  </a:lnTo>
                  <a:lnTo>
                    <a:pt x="2332748" y="249021"/>
                  </a:lnTo>
                  <a:lnTo>
                    <a:pt x="2339721" y="246964"/>
                  </a:lnTo>
                  <a:lnTo>
                    <a:pt x="2345423" y="241363"/>
                  </a:lnTo>
                  <a:lnTo>
                    <a:pt x="2349271" y="233057"/>
                  </a:lnTo>
                  <a:lnTo>
                    <a:pt x="2350681" y="222872"/>
                  </a:lnTo>
                  <a:close/>
                </a:path>
                <a:path w="3343275" h="634364">
                  <a:moveTo>
                    <a:pt x="2681376" y="599160"/>
                  </a:moveTo>
                  <a:lnTo>
                    <a:pt x="2679966" y="588987"/>
                  </a:lnTo>
                  <a:lnTo>
                    <a:pt x="2676118" y="580682"/>
                  </a:lnTo>
                  <a:lnTo>
                    <a:pt x="2670429" y="575081"/>
                  </a:lnTo>
                  <a:lnTo>
                    <a:pt x="2663444" y="573024"/>
                  </a:lnTo>
                  <a:lnTo>
                    <a:pt x="2656459" y="575081"/>
                  </a:lnTo>
                  <a:lnTo>
                    <a:pt x="2650769" y="580682"/>
                  </a:lnTo>
                  <a:lnTo>
                    <a:pt x="2646921" y="588987"/>
                  </a:lnTo>
                  <a:lnTo>
                    <a:pt x="2645511" y="599160"/>
                  </a:lnTo>
                  <a:lnTo>
                    <a:pt x="2646921" y="609346"/>
                  </a:lnTo>
                  <a:lnTo>
                    <a:pt x="2650769" y="617651"/>
                  </a:lnTo>
                  <a:lnTo>
                    <a:pt x="2656459" y="623252"/>
                  </a:lnTo>
                  <a:lnTo>
                    <a:pt x="2663444" y="625309"/>
                  </a:lnTo>
                  <a:lnTo>
                    <a:pt x="2670429" y="623252"/>
                  </a:lnTo>
                  <a:lnTo>
                    <a:pt x="2676118" y="617651"/>
                  </a:lnTo>
                  <a:lnTo>
                    <a:pt x="2679966" y="609346"/>
                  </a:lnTo>
                  <a:lnTo>
                    <a:pt x="2681376" y="599160"/>
                  </a:lnTo>
                  <a:close/>
                </a:path>
                <a:path w="3343275" h="634364">
                  <a:moveTo>
                    <a:pt x="3012071" y="26149"/>
                  </a:moveTo>
                  <a:lnTo>
                    <a:pt x="3010662" y="15976"/>
                  </a:lnTo>
                  <a:lnTo>
                    <a:pt x="3006826" y="7658"/>
                  </a:lnTo>
                  <a:lnTo>
                    <a:pt x="3001124" y="2057"/>
                  </a:lnTo>
                  <a:lnTo>
                    <a:pt x="2994139" y="0"/>
                  </a:lnTo>
                  <a:lnTo>
                    <a:pt x="2987167" y="2057"/>
                  </a:lnTo>
                  <a:lnTo>
                    <a:pt x="2981464" y="7658"/>
                  </a:lnTo>
                  <a:lnTo>
                    <a:pt x="2977616" y="15976"/>
                  </a:lnTo>
                  <a:lnTo>
                    <a:pt x="2976207" y="26149"/>
                  </a:lnTo>
                  <a:lnTo>
                    <a:pt x="2977616" y="36322"/>
                  </a:lnTo>
                  <a:lnTo>
                    <a:pt x="2981464" y="44627"/>
                  </a:lnTo>
                  <a:lnTo>
                    <a:pt x="2987167" y="50241"/>
                  </a:lnTo>
                  <a:lnTo>
                    <a:pt x="2994139" y="52285"/>
                  </a:lnTo>
                  <a:lnTo>
                    <a:pt x="3001124" y="50241"/>
                  </a:lnTo>
                  <a:lnTo>
                    <a:pt x="3006826" y="44627"/>
                  </a:lnTo>
                  <a:lnTo>
                    <a:pt x="3010662" y="36322"/>
                  </a:lnTo>
                  <a:lnTo>
                    <a:pt x="3012071" y="26149"/>
                  </a:lnTo>
                  <a:close/>
                </a:path>
                <a:path w="3343275" h="634364">
                  <a:moveTo>
                    <a:pt x="3342779" y="522173"/>
                  </a:moveTo>
                  <a:lnTo>
                    <a:pt x="3341370" y="512000"/>
                  </a:lnTo>
                  <a:lnTo>
                    <a:pt x="3337522" y="503694"/>
                  </a:lnTo>
                  <a:lnTo>
                    <a:pt x="3331819" y="498081"/>
                  </a:lnTo>
                  <a:lnTo>
                    <a:pt x="3324847" y="496036"/>
                  </a:lnTo>
                  <a:lnTo>
                    <a:pt x="3317862" y="498081"/>
                  </a:lnTo>
                  <a:lnTo>
                    <a:pt x="3312160" y="503694"/>
                  </a:lnTo>
                  <a:lnTo>
                    <a:pt x="3308324" y="512000"/>
                  </a:lnTo>
                  <a:lnTo>
                    <a:pt x="3306915" y="522173"/>
                  </a:lnTo>
                  <a:lnTo>
                    <a:pt x="3308324" y="532345"/>
                  </a:lnTo>
                  <a:lnTo>
                    <a:pt x="3312160" y="540664"/>
                  </a:lnTo>
                  <a:lnTo>
                    <a:pt x="3317862" y="546265"/>
                  </a:lnTo>
                  <a:lnTo>
                    <a:pt x="3324847" y="548322"/>
                  </a:lnTo>
                  <a:lnTo>
                    <a:pt x="3331819" y="546265"/>
                  </a:lnTo>
                  <a:lnTo>
                    <a:pt x="3337522" y="540664"/>
                  </a:lnTo>
                  <a:lnTo>
                    <a:pt x="3341370" y="532345"/>
                  </a:lnTo>
                  <a:lnTo>
                    <a:pt x="3342779" y="522173"/>
                  </a:lnTo>
                  <a:close/>
                </a:path>
              </a:pathLst>
            </a:custGeom>
            <a:solidFill>
              <a:srgbClr val="ED1C24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92" name="object 92" descr=""/>
            <p:cNvSpPr/>
            <p:nvPr/>
          </p:nvSpPr>
          <p:spPr>
            <a:xfrm>
              <a:off x="4608233" y="2723222"/>
              <a:ext cx="3343275" cy="300355"/>
            </a:xfrm>
            <a:custGeom>
              <a:avLst/>
              <a:gdLst/>
              <a:ahLst/>
              <a:cxnLst/>
              <a:rect l="l" t="t" r="r" b="b"/>
              <a:pathLst>
                <a:path w="3343275" h="300355">
                  <a:moveTo>
                    <a:pt x="35864" y="231394"/>
                  </a:moveTo>
                  <a:lnTo>
                    <a:pt x="34455" y="221221"/>
                  </a:lnTo>
                  <a:lnTo>
                    <a:pt x="30607" y="212902"/>
                  </a:lnTo>
                  <a:lnTo>
                    <a:pt x="24917" y="207302"/>
                  </a:lnTo>
                  <a:lnTo>
                    <a:pt x="17932" y="205244"/>
                  </a:lnTo>
                  <a:lnTo>
                    <a:pt x="10947" y="207302"/>
                  </a:lnTo>
                  <a:lnTo>
                    <a:pt x="5257" y="212902"/>
                  </a:lnTo>
                  <a:lnTo>
                    <a:pt x="1409" y="221221"/>
                  </a:lnTo>
                  <a:lnTo>
                    <a:pt x="0" y="231394"/>
                  </a:lnTo>
                  <a:lnTo>
                    <a:pt x="1409" y="241566"/>
                  </a:lnTo>
                  <a:lnTo>
                    <a:pt x="5257" y="249872"/>
                  </a:lnTo>
                  <a:lnTo>
                    <a:pt x="10947" y="255485"/>
                  </a:lnTo>
                  <a:lnTo>
                    <a:pt x="17932" y="257530"/>
                  </a:lnTo>
                  <a:lnTo>
                    <a:pt x="24917" y="255485"/>
                  </a:lnTo>
                  <a:lnTo>
                    <a:pt x="30607" y="249872"/>
                  </a:lnTo>
                  <a:lnTo>
                    <a:pt x="34455" y="241566"/>
                  </a:lnTo>
                  <a:lnTo>
                    <a:pt x="35864" y="231394"/>
                  </a:lnTo>
                  <a:close/>
                </a:path>
                <a:path w="3343275" h="300355">
                  <a:moveTo>
                    <a:pt x="366560" y="257048"/>
                  </a:moveTo>
                  <a:lnTo>
                    <a:pt x="365150" y="246875"/>
                  </a:lnTo>
                  <a:lnTo>
                    <a:pt x="361315" y="238556"/>
                  </a:lnTo>
                  <a:lnTo>
                    <a:pt x="355612" y="232956"/>
                  </a:lnTo>
                  <a:lnTo>
                    <a:pt x="348627" y="230898"/>
                  </a:lnTo>
                  <a:lnTo>
                    <a:pt x="341655" y="232956"/>
                  </a:lnTo>
                  <a:lnTo>
                    <a:pt x="335953" y="238556"/>
                  </a:lnTo>
                  <a:lnTo>
                    <a:pt x="332105" y="246875"/>
                  </a:lnTo>
                  <a:lnTo>
                    <a:pt x="330708" y="257048"/>
                  </a:lnTo>
                  <a:lnTo>
                    <a:pt x="332105" y="267220"/>
                  </a:lnTo>
                  <a:lnTo>
                    <a:pt x="335953" y="275526"/>
                  </a:lnTo>
                  <a:lnTo>
                    <a:pt x="341655" y="281127"/>
                  </a:lnTo>
                  <a:lnTo>
                    <a:pt x="348627" y="283184"/>
                  </a:lnTo>
                  <a:lnTo>
                    <a:pt x="355612" y="281127"/>
                  </a:lnTo>
                  <a:lnTo>
                    <a:pt x="361315" y="275526"/>
                  </a:lnTo>
                  <a:lnTo>
                    <a:pt x="365150" y="267220"/>
                  </a:lnTo>
                  <a:lnTo>
                    <a:pt x="366560" y="257048"/>
                  </a:lnTo>
                  <a:close/>
                </a:path>
                <a:path w="3343275" h="300355">
                  <a:moveTo>
                    <a:pt x="697268" y="274167"/>
                  </a:moveTo>
                  <a:lnTo>
                    <a:pt x="696887" y="271487"/>
                  </a:lnTo>
                  <a:lnTo>
                    <a:pt x="697242" y="268973"/>
                  </a:lnTo>
                  <a:lnTo>
                    <a:pt x="695833" y="258800"/>
                  </a:lnTo>
                  <a:lnTo>
                    <a:pt x="691984" y="250482"/>
                  </a:lnTo>
                  <a:lnTo>
                    <a:pt x="686295" y="244881"/>
                  </a:lnTo>
                  <a:lnTo>
                    <a:pt x="679310" y="242824"/>
                  </a:lnTo>
                  <a:lnTo>
                    <a:pt x="672325" y="244881"/>
                  </a:lnTo>
                  <a:lnTo>
                    <a:pt x="666635" y="250482"/>
                  </a:lnTo>
                  <a:lnTo>
                    <a:pt x="662787" y="258800"/>
                  </a:lnTo>
                  <a:lnTo>
                    <a:pt x="661377" y="268973"/>
                  </a:lnTo>
                  <a:lnTo>
                    <a:pt x="661746" y="271665"/>
                  </a:lnTo>
                  <a:lnTo>
                    <a:pt x="661403" y="274167"/>
                  </a:lnTo>
                  <a:lnTo>
                    <a:pt x="662813" y="284340"/>
                  </a:lnTo>
                  <a:lnTo>
                    <a:pt x="666648" y="292646"/>
                  </a:lnTo>
                  <a:lnTo>
                    <a:pt x="672350" y="298246"/>
                  </a:lnTo>
                  <a:lnTo>
                    <a:pt x="679335" y="300304"/>
                  </a:lnTo>
                  <a:lnTo>
                    <a:pt x="686308" y="298246"/>
                  </a:lnTo>
                  <a:lnTo>
                    <a:pt x="692010" y="292646"/>
                  </a:lnTo>
                  <a:lnTo>
                    <a:pt x="695858" y="284340"/>
                  </a:lnTo>
                  <a:lnTo>
                    <a:pt x="697268" y="274167"/>
                  </a:lnTo>
                  <a:close/>
                </a:path>
                <a:path w="3343275" h="300355">
                  <a:moveTo>
                    <a:pt x="1027938" y="258914"/>
                  </a:moveTo>
                  <a:lnTo>
                    <a:pt x="1026528" y="248742"/>
                  </a:lnTo>
                  <a:lnTo>
                    <a:pt x="1022692" y="240436"/>
                  </a:lnTo>
                  <a:lnTo>
                    <a:pt x="1016990" y="234823"/>
                  </a:lnTo>
                  <a:lnTo>
                    <a:pt x="1010005" y="232778"/>
                  </a:lnTo>
                  <a:lnTo>
                    <a:pt x="1003033" y="234823"/>
                  </a:lnTo>
                  <a:lnTo>
                    <a:pt x="997331" y="240436"/>
                  </a:lnTo>
                  <a:lnTo>
                    <a:pt x="993482" y="248742"/>
                  </a:lnTo>
                  <a:lnTo>
                    <a:pt x="992085" y="258914"/>
                  </a:lnTo>
                  <a:lnTo>
                    <a:pt x="992543" y="262255"/>
                  </a:lnTo>
                  <a:lnTo>
                    <a:pt x="992085" y="265595"/>
                  </a:lnTo>
                  <a:lnTo>
                    <a:pt x="993482" y="275767"/>
                  </a:lnTo>
                  <a:lnTo>
                    <a:pt x="997331" y="284073"/>
                  </a:lnTo>
                  <a:lnTo>
                    <a:pt x="1003033" y="289687"/>
                  </a:lnTo>
                  <a:lnTo>
                    <a:pt x="1010005" y="291731"/>
                  </a:lnTo>
                  <a:lnTo>
                    <a:pt x="1016990" y="289687"/>
                  </a:lnTo>
                  <a:lnTo>
                    <a:pt x="1022692" y="284073"/>
                  </a:lnTo>
                  <a:lnTo>
                    <a:pt x="1026528" y="275767"/>
                  </a:lnTo>
                  <a:lnTo>
                    <a:pt x="1027938" y="265595"/>
                  </a:lnTo>
                  <a:lnTo>
                    <a:pt x="1027468" y="262255"/>
                  </a:lnTo>
                  <a:lnTo>
                    <a:pt x="1027938" y="258914"/>
                  </a:lnTo>
                  <a:close/>
                </a:path>
                <a:path w="3343275" h="300355">
                  <a:moveTo>
                    <a:pt x="1358620" y="197192"/>
                  </a:moveTo>
                  <a:lnTo>
                    <a:pt x="1357210" y="187020"/>
                  </a:lnTo>
                  <a:lnTo>
                    <a:pt x="1353362" y="178701"/>
                  </a:lnTo>
                  <a:lnTo>
                    <a:pt x="1347673" y="173101"/>
                  </a:lnTo>
                  <a:lnTo>
                    <a:pt x="1340688" y="171043"/>
                  </a:lnTo>
                  <a:lnTo>
                    <a:pt x="1333703" y="173101"/>
                  </a:lnTo>
                  <a:lnTo>
                    <a:pt x="1328013" y="178701"/>
                  </a:lnTo>
                  <a:lnTo>
                    <a:pt x="1324165" y="187020"/>
                  </a:lnTo>
                  <a:lnTo>
                    <a:pt x="1322755" y="197192"/>
                  </a:lnTo>
                  <a:lnTo>
                    <a:pt x="1324165" y="207365"/>
                  </a:lnTo>
                  <a:lnTo>
                    <a:pt x="1328013" y="215684"/>
                  </a:lnTo>
                  <a:lnTo>
                    <a:pt x="1333703" y="221284"/>
                  </a:lnTo>
                  <a:lnTo>
                    <a:pt x="1340688" y="223329"/>
                  </a:lnTo>
                  <a:lnTo>
                    <a:pt x="1347673" y="221284"/>
                  </a:lnTo>
                  <a:lnTo>
                    <a:pt x="1353362" y="215684"/>
                  </a:lnTo>
                  <a:lnTo>
                    <a:pt x="1357210" y="207365"/>
                  </a:lnTo>
                  <a:lnTo>
                    <a:pt x="1358620" y="197192"/>
                  </a:lnTo>
                  <a:close/>
                </a:path>
                <a:path w="3343275" h="300355">
                  <a:moveTo>
                    <a:pt x="1689315" y="180086"/>
                  </a:moveTo>
                  <a:lnTo>
                    <a:pt x="1687906" y="169913"/>
                  </a:lnTo>
                  <a:lnTo>
                    <a:pt x="1684070" y="161607"/>
                  </a:lnTo>
                  <a:lnTo>
                    <a:pt x="1678368" y="156006"/>
                  </a:lnTo>
                  <a:lnTo>
                    <a:pt x="1671383" y="153949"/>
                  </a:lnTo>
                  <a:lnTo>
                    <a:pt x="1664411" y="156006"/>
                  </a:lnTo>
                  <a:lnTo>
                    <a:pt x="1658708" y="161607"/>
                  </a:lnTo>
                  <a:lnTo>
                    <a:pt x="1654860" y="169913"/>
                  </a:lnTo>
                  <a:lnTo>
                    <a:pt x="1653463" y="180086"/>
                  </a:lnTo>
                  <a:lnTo>
                    <a:pt x="1654860" y="190271"/>
                  </a:lnTo>
                  <a:lnTo>
                    <a:pt x="1658708" y="198577"/>
                  </a:lnTo>
                  <a:lnTo>
                    <a:pt x="1664411" y="204177"/>
                  </a:lnTo>
                  <a:lnTo>
                    <a:pt x="1671383" y="206235"/>
                  </a:lnTo>
                  <a:lnTo>
                    <a:pt x="1678368" y="204177"/>
                  </a:lnTo>
                  <a:lnTo>
                    <a:pt x="1684070" y="198577"/>
                  </a:lnTo>
                  <a:lnTo>
                    <a:pt x="1687906" y="190271"/>
                  </a:lnTo>
                  <a:lnTo>
                    <a:pt x="1689315" y="180086"/>
                  </a:lnTo>
                  <a:close/>
                </a:path>
                <a:path w="3343275" h="300355">
                  <a:moveTo>
                    <a:pt x="2020023" y="180086"/>
                  </a:moveTo>
                  <a:lnTo>
                    <a:pt x="2018614" y="169913"/>
                  </a:lnTo>
                  <a:lnTo>
                    <a:pt x="2014766" y="161607"/>
                  </a:lnTo>
                  <a:lnTo>
                    <a:pt x="2009063" y="156006"/>
                  </a:lnTo>
                  <a:lnTo>
                    <a:pt x="2002091" y="153949"/>
                  </a:lnTo>
                  <a:lnTo>
                    <a:pt x="1995106" y="156006"/>
                  </a:lnTo>
                  <a:lnTo>
                    <a:pt x="1989404" y="161607"/>
                  </a:lnTo>
                  <a:lnTo>
                    <a:pt x="1985568" y="169913"/>
                  </a:lnTo>
                  <a:lnTo>
                    <a:pt x="1984159" y="180086"/>
                  </a:lnTo>
                  <a:lnTo>
                    <a:pt x="1985568" y="190271"/>
                  </a:lnTo>
                  <a:lnTo>
                    <a:pt x="1989404" y="198577"/>
                  </a:lnTo>
                  <a:lnTo>
                    <a:pt x="1995106" y="204177"/>
                  </a:lnTo>
                  <a:lnTo>
                    <a:pt x="2002091" y="206235"/>
                  </a:lnTo>
                  <a:lnTo>
                    <a:pt x="2009063" y="204177"/>
                  </a:lnTo>
                  <a:lnTo>
                    <a:pt x="2014766" y="198577"/>
                  </a:lnTo>
                  <a:lnTo>
                    <a:pt x="2018614" y="190271"/>
                  </a:lnTo>
                  <a:lnTo>
                    <a:pt x="2020023" y="180086"/>
                  </a:lnTo>
                  <a:close/>
                </a:path>
                <a:path w="3343275" h="300355">
                  <a:moveTo>
                    <a:pt x="2350681" y="188645"/>
                  </a:moveTo>
                  <a:lnTo>
                    <a:pt x="2349271" y="178460"/>
                  </a:lnTo>
                  <a:lnTo>
                    <a:pt x="2345423" y="170154"/>
                  </a:lnTo>
                  <a:lnTo>
                    <a:pt x="2339721" y="164553"/>
                  </a:lnTo>
                  <a:lnTo>
                    <a:pt x="2332748" y="162496"/>
                  </a:lnTo>
                  <a:lnTo>
                    <a:pt x="2325763" y="164553"/>
                  </a:lnTo>
                  <a:lnTo>
                    <a:pt x="2320061" y="170154"/>
                  </a:lnTo>
                  <a:lnTo>
                    <a:pt x="2316226" y="178460"/>
                  </a:lnTo>
                  <a:lnTo>
                    <a:pt x="2314816" y="188645"/>
                  </a:lnTo>
                  <a:lnTo>
                    <a:pt x="2316226" y="198818"/>
                  </a:lnTo>
                  <a:lnTo>
                    <a:pt x="2320061" y="207124"/>
                  </a:lnTo>
                  <a:lnTo>
                    <a:pt x="2325763" y="212725"/>
                  </a:lnTo>
                  <a:lnTo>
                    <a:pt x="2332748" y="214782"/>
                  </a:lnTo>
                  <a:lnTo>
                    <a:pt x="2339721" y="212725"/>
                  </a:lnTo>
                  <a:lnTo>
                    <a:pt x="2345423" y="207124"/>
                  </a:lnTo>
                  <a:lnTo>
                    <a:pt x="2349271" y="198818"/>
                  </a:lnTo>
                  <a:lnTo>
                    <a:pt x="2350681" y="188645"/>
                  </a:lnTo>
                  <a:close/>
                </a:path>
                <a:path w="3343275" h="300355">
                  <a:moveTo>
                    <a:pt x="2681376" y="154444"/>
                  </a:moveTo>
                  <a:lnTo>
                    <a:pt x="2679966" y="144272"/>
                  </a:lnTo>
                  <a:lnTo>
                    <a:pt x="2676118" y="135953"/>
                  </a:lnTo>
                  <a:lnTo>
                    <a:pt x="2670429" y="130352"/>
                  </a:lnTo>
                  <a:lnTo>
                    <a:pt x="2663444" y="128295"/>
                  </a:lnTo>
                  <a:lnTo>
                    <a:pt x="2656459" y="130352"/>
                  </a:lnTo>
                  <a:lnTo>
                    <a:pt x="2650769" y="135953"/>
                  </a:lnTo>
                  <a:lnTo>
                    <a:pt x="2646921" y="144272"/>
                  </a:lnTo>
                  <a:lnTo>
                    <a:pt x="2645511" y="154444"/>
                  </a:lnTo>
                  <a:lnTo>
                    <a:pt x="2646921" y="164617"/>
                  </a:lnTo>
                  <a:lnTo>
                    <a:pt x="2650769" y="172923"/>
                  </a:lnTo>
                  <a:lnTo>
                    <a:pt x="2656459" y="178523"/>
                  </a:lnTo>
                  <a:lnTo>
                    <a:pt x="2663444" y="180581"/>
                  </a:lnTo>
                  <a:lnTo>
                    <a:pt x="2670429" y="178523"/>
                  </a:lnTo>
                  <a:lnTo>
                    <a:pt x="2676118" y="172923"/>
                  </a:lnTo>
                  <a:lnTo>
                    <a:pt x="2679966" y="164617"/>
                  </a:lnTo>
                  <a:lnTo>
                    <a:pt x="2681376" y="154444"/>
                  </a:lnTo>
                  <a:close/>
                </a:path>
                <a:path w="3343275" h="300355">
                  <a:moveTo>
                    <a:pt x="3012071" y="26149"/>
                  </a:moveTo>
                  <a:lnTo>
                    <a:pt x="3010662" y="15976"/>
                  </a:lnTo>
                  <a:lnTo>
                    <a:pt x="3006826" y="7658"/>
                  </a:lnTo>
                  <a:lnTo>
                    <a:pt x="3001124" y="2057"/>
                  </a:lnTo>
                  <a:lnTo>
                    <a:pt x="2994139" y="0"/>
                  </a:lnTo>
                  <a:lnTo>
                    <a:pt x="2987167" y="2057"/>
                  </a:lnTo>
                  <a:lnTo>
                    <a:pt x="2981464" y="7658"/>
                  </a:lnTo>
                  <a:lnTo>
                    <a:pt x="2977616" y="15976"/>
                  </a:lnTo>
                  <a:lnTo>
                    <a:pt x="2976207" y="26149"/>
                  </a:lnTo>
                  <a:lnTo>
                    <a:pt x="2977616" y="36322"/>
                  </a:lnTo>
                  <a:lnTo>
                    <a:pt x="2981464" y="44640"/>
                  </a:lnTo>
                  <a:lnTo>
                    <a:pt x="2987167" y="50241"/>
                  </a:lnTo>
                  <a:lnTo>
                    <a:pt x="2994139" y="52298"/>
                  </a:lnTo>
                  <a:lnTo>
                    <a:pt x="3001124" y="50241"/>
                  </a:lnTo>
                  <a:lnTo>
                    <a:pt x="3006826" y="44640"/>
                  </a:lnTo>
                  <a:lnTo>
                    <a:pt x="3010662" y="36322"/>
                  </a:lnTo>
                  <a:lnTo>
                    <a:pt x="3012071" y="26149"/>
                  </a:lnTo>
                  <a:close/>
                </a:path>
                <a:path w="3343275" h="300355">
                  <a:moveTo>
                    <a:pt x="3342754" y="205740"/>
                  </a:moveTo>
                  <a:lnTo>
                    <a:pt x="3341344" y="195567"/>
                  </a:lnTo>
                  <a:lnTo>
                    <a:pt x="3337496" y="187261"/>
                  </a:lnTo>
                  <a:lnTo>
                    <a:pt x="3331807" y="181648"/>
                  </a:lnTo>
                  <a:lnTo>
                    <a:pt x="3324822" y="179603"/>
                  </a:lnTo>
                  <a:lnTo>
                    <a:pt x="3317837" y="181648"/>
                  </a:lnTo>
                  <a:lnTo>
                    <a:pt x="3312147" y="187261"/>
                  </a:lnTo>
                  <a:lnTo>
                    <a:pt x="3308299" y="195567"/>
                  </a:lnTo>
                  <a:lnTo>
                    <a:pt x="3306889" y="205740"/>
                  </a:lnTo>
                  <a:lnTo>
                    <a:pt x="3308299" y="215912"/>
                  </a:lnTo>
                  <a:lnTo>
                    <a:pt x="3312147" y="224231"/>
                  </a:lnTo>
                  <a:lnTo>
                    <a:pt x="3317837" y="229831"/>
                  </a:lnTo>
                  <a:lnTo>
                    <a:pt x="3324822" y="231889"/>
                  </a:lnTo>
                  <a:lnTo>
                    <a:pt x="3331807" y="229831"/>
                  </a:lnTo>
                  <a:lnTo>
                    <a:pt x="3337496" y="224231"/>
                  </a:lnTo>
                  <a:lnTo>
                    <a:pt x="3341344" y="215912"/>
                  </a:lnTo>
                  <a:lnTo>
                    <a:pt x="3342754" y="205740"/>
                  </a:lnTo>
                  <a:close/>
                </a:path>
              </a:pathLst>
            </a:custGeom>
            <a:solidFill>
              <a:srgbClr val="EC9AC2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93" name="object 93" descr=""/>
            <p:cNvSpPr/>
            <p:nvPr/>
          </p:nvSpPr>
          <p:spPr>
            <a:xfrm>
              <a:off x="4608233" y="2910865"/>
              <a:ext cx="3343275" cy="179070"/>
            </a:xfrm>
            <a:custGeom>
              <a:avLst/>
              <a:gdLst/>
              <a:ahLst/>
              <a:cxnLst/>
              <a:rect l="l" t="t" r="r" b="b"/>
              <a:pathLst>
                <a:path w="3343275" h="179069">
                  <a:moveTo>
                    <a:pt x="35864" y="109588"/>
                  </a:moveTo>
                  <a:lnTo>
                    <a:pt x="34455" y="99415"/>
                  </a:lnTo>
                  <a:lnTo>
                    <a:pt x="30607" y="91097"/>
                  </a:lnTo>
                  <a:lnTo>
                    <a:pt x="24917" y="85496"/>
                  </a:lnTo>
                  <a:lnTo>
                    <a:pt x="17932" y="83439"/>
                  </a:lnTo>
                  <a:lnTo>
                    <a:pt x="10947" y="85496"/>
                  </a:lnTo>
                  <a:lnTo>
                    <a:pt x="5257" y="91097"/>
                  </a:lnTo>
                  <a:lnTo>
                    <a:pt x="1409" y="99415"/>
                  </a:lnTo>
                  <a:lnTo>
                    <a:pt x="0" y="109588"/>
                  </a:lnTo>
                  <a:lnTo>
                    <a:pt x="1409" y="119761"/>
                  </a:lnTo>
                  <a:lnTo>
                    <a:pt x="5257" y="128066"/>
                  </a:lnTo>
                  <a:lnTo>
                    <a:pt x="10947" y="133667"/>
                  </a:lnTo>
                  <a:lnTo>
                    <a:pt x="17932" y="135724"/>
                  </a:lnTo>
                  <a:lnTo>
                    <a:pt x="24917" y="133667"/>
                  </a:lnTo>
                  <a:lnTo>
                    <a:pt x="30607" y="128066"/>
                  </a:lnTo>
                  <a:lnTo>
                    <a:pt x="34455" y="119761"/>
                  </a:lnTo>
                  <a:lnTo>
                    <a:pt x="35864" y="109588"/>
                  </a:lnTo>
                  <a:close/>
                </a:path>
                <a:path w="3343275" h="179069">
                  <a:moveTo>
                    <a:pt x="366560" y="152336"/>
                  </a:moveTo>
                  <a:lnTo>
                    <a:pt x="365150" y="142163"/>
                  </a:lnTo>
                  <a:lnTo>
                    <a:pt x="361315" y="133845"/>
                  </a:lnTo>
                  <a:lnTo>
                    <a:pt x="355612" y="128244"/>
                  </a:lnTo>
                  <a:lnTo>
                    <a:pt x="348627" y="126187"/>
                  </a:lnTo>
                  <a:lnTo>
                    <a:pt x="341655" y="128244"/>
                  </a:lnTo>
                  <a:lnTo>
                    <a:pt x="335953" y="133845"/>
                  </a:lnTo>
                  <a:lnTo>
                    <a:pt x="332105" y="142163"/>
                  </a:lnTo>
                  <a:lnTo>
                    <a:pt x="330708" y="152336"/>
                  </a:lnTo>
                  <a:lnTo>
                    <a:pt x="332105" y="162509"/>
                  </a:lnTo>
                  <a:lnTo>
                    <a:pt x="335953" y="170827"/>
                  </a:lnTo>
                  <a:lnTo>
                    <a:pt x="341655" y="176428"/>
                  </a:lnTo>
                  <a:lnTo>
                    <a:pt x="348627" y="178473"/>
                  </a:lnTo>
                  <a:lnTo>
                    <a:pt x="355612" y="176428"/>
                  </a:lnTo>
                  <a:lnTo>
                    <a:pt x="361315" y="170827"/>
                  </a:lnTo>
                  <a:lnTo>
                    <a:pt x="365150" y="162509"/>
                  </a:lnTo>
                  <a:lnTo>
                    <a:pt x="366560" y="152336"/>
                  </a:lnTo>
                  <a:close/>
                </a:path>
                <a:path w="3343275" h="179069">
                  <a:moveTo>
                    <a:pt x="697268" y="152336"/>
                  </a:moveTo>
                  <a:lnTo>
                    <a:pt x="695858" y="142163"/>
                  </a:lnTo>
                  <a:lnTo>
                    <a:pt x="692010" y="133845"/>
                  </a:lnTo>
                  <a:lnTo>
                    <a:pt x="686308" y="128244"/>
                  </a:lnTo>
                  <a:lnTo>
                    <a:pt x="679335" y="126187"/>
                  </a:lnTo>
                  <a:lnTo>
                    <a:pt x="672350" y="128244"/>
                  </a:lnTo>
                  <a:lnTo>
                    <a:pt x="666648" y="133845"/>
                  </a:lnTo>
                  <a:lnTo>
                    <a:pt x="662813" y="142163"/>
                  </a:lnTo>
                  <a:lnTo>
                    <a:pt x="661403" y="152336"/>
                  </a:lnTo>
                  <a:lnTo>
                    <a:pt x="662813" y="162509"/>
                  </a:lnTo>
                  <a:lnTo>
                    <a:pt x="666648" y="170827"/>
                  </a:lnTo>
                  <a:lnTo>
                    <a:pt x="672350" y="176428"/>
                  </a:lnTo>
                  <a:lnTo>
                    <a:pt x="679335" y="178473"/>
                  </a:lnTo>
                  <a:lnTo>
                    <a:pt x="686308" y="176428"/>
                  </a:lnTo>
                  <a:lnTo>
                    <a:pt x="692010" y="170827"/>
                  </a:lnTo>
                  <a:lnTo>
                    <a:pt x="695858" y="162509"/>
                  </a:lnTo>
                  <a:lnTo>
                    <a:pt x="697268" y="152336"/>
                  </a:lnTo>
                  <a:close/>
                </a:path>
                <a:path w="3343275" h="179069">
                  <a:moveTo>
                    <a:pt x="1027938" y="143789"/>
                  </a:moveTo>
                  <a:lnTo>
                    <a:pt x="1026528" y="133616"/>
                  </a:lnTo>
                  <a:lnTo>
                    <a:pt x="1022692" y="125298"/>
                  </a:lnTo>
                  <a:lnTo>
                    <a:pt x="1016990" y="119697"/>
                  </a:lnTo>
                  <a:lnTo>
                    <a:pt x="1010005" y="117640"/>
                  </a:lnTo>
                  <a:lnTo>
                    <a:pt x="1003033" y="119697"/>
                  </a:lnTo>
                  <a:lnTo>
                    <a:pt x="997331" y="125298"/>
                  </a:lnTo>
                  <a:lnTo>
                    <a:pt x="993482" y="133616"/>
                  </a:lnTo>
                  <a:lnTo>
                    <a:pt x="992085" y="143789"/>
                  </a:lnTo>
                  <a:lnTo>
                    <a:pt x="993482" y="153962"/>
                  </a:lnTo>
                  <a:lnTo>
                    <a:pt x="997331" y="162267"/>
                  </a:lnTo>
                  <a:lnTo>
                    <a:pt x="1003033" y="167881"/>
                  </a:lnTo>
                  <a:lnTo>
                    <a:pt x="1010005" y="169926"/>
                  </a:lnTo>
                  <a:lnTo>
                    <a:pt x="1016990" y="167881"/>
                  </a:lnTo>
                  <a:lnTo>
                    <a:pt x="1022692" y="162267"/>
                  </a:lnTo>
                  <a:lnTo>
                    <a:pt x="1026528" y="153962"/>
                  </a:lnTo>
                  <a:lnTo>
                    <a:pt x="1027938" y="143789"/>
                  </a:lnTo>
                  <a:close/>
                </a:path>
                <a:path w="3343275" h="179069">
                  <a:moveTo>
                    <a:pt x="1358620" y="117360"/>
                  </a:moveTo>
                  <a:lnTo>
                    <a:pt x="1357210" y="107188"/>
                  </a:lnTo>
                  <a:lnTo>
                    <a:pt x="1353362" y="98882"/>
                  </a:lnTo>
                  <a:lnTo>
                    <a:pt x="1347673" y="93281"/>
                  </a:lnTo>
                  <a:lnTo>
                    <a:pt x="1340688" y="91224"/>
                  </a:lnTo>
                  <a:lnTo>
                    <a:pt x="1333703" y="93281"/>
                  </a:lnTo>
                  <a:lnTo>
                    <a:pt x="1328013" y="98882"/>
                  </a:lnTo>
                  <a:lnTo>
                    <a:pt x="1324165" y="107188"/>
                  </a:lnTo>
                  <a:lnTo>
                    <a:pt x="1322755" y="117360"/>
                  </a:lnTo>
                  <a:lnTo>
                    <a:pt x="1324165" y="127546"/>
                  </a:lnTo>
                  <a:lnTo>
                    <a:pt x="1328013" y="135851"/>
                  </a:lnTo>
                  <a:lnTo>
                    <a:pt x="1333703" y="141452"/>
                  </a:lnTo>
                  <a:lnTo>
                    <a:pt x="1340688" y="143510"/>
                  </a:lnTo>
                  <a:lnTo>
                    <a:pt x="1347673" y="141452"/>
                  </a:lnTo>
                  <a:lnTo>
                    <a:pt x="1353362" y="135851"/>
                  </a:lnTo>
                  <a:lnTo>
                    <a:pt x="1357210" y="127546"/>
                  </a:lnTo>
                  <a:lnTo>
                    <a:pt x="1358620" y="117360"/>
                  </a:lnTo>
                  <a:close/>
                </a:path>
                <a:path w="3343275" h="179069">
                  <a:moveTo>
                    <a:pt x="1689315" y="83921"/>
                  </a:moveTo>
                  <a:lnTo>
                    <a:pt x="1687906" y="73736"/>
                  </a:lnTo>
                  <a:lnTo>
                    <a:pt x="1684070" y="65430"/>
                  </a:lnTo>
                  <a:lnTo>
                    <a:pt x="1678368" y="59829"/>
                  </a:lnTo>
                  <a:lnTo>
                    <a:pt x="1671383" y="57772"/>
                  </a:lnTo>
                  <a:lnTo>
                    <a:pt x="1664411" y="59829"/>
                  </a:lnTo>
                  <a:lnTo>
                    <a:pt x="1658708" y="65430"/>
                  </a:lnTo>
                  <a:lnTo>
                    <a:pt x="1654860" y="73736"/>
                  </a:lnTo>
                  <a:lnTo>
                    <a:pt x="1653463" y="83921"/>
                  </a:lnTo>
                  <a:lnTo>
                    <a:pt x="1654860" y="94094"/>
                  </a:lnTo>
                  <a:lnTo>
                    <a:pt x="1658708" y="102400"/>
                  </a:lnTo>
                  <a:lnTo>
                    <a:pt x="1664411" y="108000"/>
                  </a:lnTo>
                  <a:lnTo>
                    <a:pt x="1671383" y="110058"/>
                  </a:lnTo>
                  <a:lnTo>
                    <a:pt x="1678368" y="108000"/>
                  </a:lnTo>
                  <a:lnTo>
                    <a:pt x="1684070" y="102400"/>
                  </a:lnTo>
                  <a:lnTo>
                    <a:pt x="1687906" y="94094"/>
                  </a:lnTo>
                  <a:lnTo>
                    <a:pt x="1689315" y="83921"/>
                  </a:lnTo>
                  <a:close/>
                </a:path>
                <a:path w="3343275" h="179069">
                  <a:moveTo>
                    <a:pt x="2019998" y="86499"/>
                  </a:moveTo>
                  <a:lnTo>
                    <a:pt x="2018588" y="76327"/>
                  </a:lnTo>
                  <a:lnTo>
                    <a:pt x="2014740" y="68021"/>
                  </a:lnTo>
                  <a:lnTo>
                    <a:pt x="2009051" y="62407"/>
                  </a:lnTo>
                  <a:lnTo>
                    <a:pt x="2002066" y="60363"/>
                  </a:lnTo>
                  <a:lnTo>
                    <a:pt x="1995081" y="62407"/>
                  </a:lnTo>
                  <a:lnTo>
                    <a:pt x="1989391" y="68021"/>
                  </a:lnTo>
                  <a:lnTo>
                    <a:pt x="1985543" y="76327"/>
                  </a:lnTo>
                  <a:lnTo>
                    <a:pt x="1984133" y="86499"/>
                  </a:lnTo>
                  <a:lnTo>
                    <a:pt x="1985543" y="96672"/>
                  </a:lnTo>
                  <a:lnTo>
                    <a:pt x="1989391" y="104990"/>
                  </a:lnTo>
                  <a:lnTo>
                    <a:pt x="1995081" y="110591"/>
                  </a:lnTo>
                  <a:lnTo>
                    <a:pt x="2002066" y="112649"/>
                  </a:lnTo>
                  <a:lnTo>
                    <a:pt x="2009051" y="110591"/>
                  </a:lnTo>
                  <a:lnTo>
                    <a:pt x="2014740" y="104990"/>
                  </a:lnTo>
                  <a:lnTo>
                    <a:pt x="2018588" y="96672"/>
                  </a:lnTo>
                  <a:lnTo>
                    <a:pt x="2019998" y="86499"/>
                  </a:lnTo>
                  <a:close/>
                </a:path>
                <a:path w="3343275" h="179069">
                  <a:moveTo>
                    <a:pt x="2350681" y="83921"/>
                  </a:moveTo>
                  <a:lnTo>
                    <a:pt x="2349271" y="73736"/>
                  </a:lnTo>
                  <a:lnTo>
                    <a:pt x="2345423" y="65430"/>
                  </a:lnTo>
                  <a:lnTo>
                    <a:pt x="2339721" y="59829"/>
                  </a:lnTo>
                  <a:lnTo>
                    <a:pt x="2332748" y="57772"/>
                  </a:lnTo>
                  <a:lnTo>
                    <a:pt x="2325763" y="59829"/>
                  </a:lnTo>
                  <a:lnTo>
                    <a:pt x="2320061" y="65430"/>
                  </a:lnTo>
                  <a:lnTo>
                    <a:pt x="2316226" y="73736"/>
                  </a:lnTo>
                  <a:lnTo>
                    <a:pt x="2314816" y="83921"/>
                  </a:lnTo>
                  <a:lnTo>
                    <a:pt x="2316226" y="94094"/>
                  </a:lnTo>
                  <a:lnTo>
                    <a:pt x="2320061" y="102400"/>
                  </a:lnTo>
                  <a:lnTo>
                    <a:pt x="2325763" y="108000"/>
                  </a:lnTo>
                  <a:lnTo>
                    <a:pt x="2332748" y="110058"/>
                  </a:lnTo>
                  <a:lnTo>
                    <a:pt x="2339721" y="108000"/>
                  </a:lnTo>
                  <a:lnTo>
                    <a:pt x="2345423" y="102400"/>
                  </a:lnTo>
                  <a:lnTo>
                    <a:pt x="2349271" y="94094"/>
                  </a:lnTo>
                  <a:lnTo>
                    <a:pt x="2350681" y="83921"/>
                  </a:lnTo>
                  <a:close/>
                </a:path>
                <a:path w="3343275" h="179069">
                  <a:moveTo>
                    <a:pt x="2681376" y="51803"/>
                  </a:moveTo>
                  <a:lnTo>
                    <a:pt x="2679966" y="41630"/>
                  </a:lnTo>
                  <a:lnTo>
                    <a:pt x="2676118" y="33312"/>
                  </a:lnTo>
                  <a:lnTo>
                    <a:pt x="2670429" y="27711"/>
                  </a:lnTo>
                  <a:lnTo>
                    <a:pt x="2663444" y="25654"/>
                  </a:lnTo>
                  <a:lnTo>
                    <a:pt x="2656459" y="27711"/>
                  </a:lnTo>
                  <a:lnTo>
                    <a:pt x="2650769" y="33312"/>
                  </a:lnTo>
                  <a:lnTo>
                    <a:pt x="2646921" y="41630"/>
                  </a:lnTo>
                  <a:lnTo>
                    <a:pt x="2645511" y="51803"/>
                  </a:lnTo>
                  <a:lnTo>
                    <a:pt x="2646921" y="61976"/>
                  </a:lnTo>
                  <a:lnTo>
                    <a:pt x="2650769" y="70281"/>
                  </a:lnTo>
                  <a:lnTo>
                    <a:pt x="2656459" y="75895"/>
                  </a:lnTo>
                  <a:lnTo>
                    <a:pt x="2663444" y="77939"/>
                  </a:lnTo>
                  <a:lnTo>
                    <a:pt x="2670429" y="75895"/>
                  </a:lnTo>
                  <a:lnTo>
                    <a:pt x="2676118" y="70281"/>
                  </a:lnTo>
                  <a:lnTo>
                    <a:pt x="2679966" y="61976"/>
                  </a:lnTo>
                  <a:lnTo>
                    <a:pt x="2681376" y="51803"/>
                  </a:lnTo>
                  <a:close/>
                </a:path>
                <a:path w="3343275" h="179069">
                  <a:moveTo>
                    <a:pt x="3012071" y="26149"/>
                  </a:moveTo>
                  <a:lnTo>
                    <a:pt x="3010662" y="15976"/>
                  </a:lnTo>
                  <a:lnTo>
                    <a:pt x="3006826" y="7658"/>
                  </a:lnTo>
                  <a:lnTo>
                    <a:pt x="3001124" y="2057"/>
                  </a:lnTo>
                  <a:lnTo>
                    <a:pt x="2994139" y="0"/>
                  </a:lnTo>
                  <a:lnTo>
                    <a:pt x="2987167" y="2057"/>
                  </a:lnTo>
                  <a:lnTo>
                    <a:pt x="2981464" y="7658"/>
                  </a:lnTo>
                  <a:lnTo>
                    <a:pt x="2977616" y="15976"/>
                  </a:lnTo>
                  <a:lnTo>
                    <a:pt x="2976207" y="26149"/>
                  </a:lnTo>
                  <a:lnTo>
                    <a:pt x="2977616" y="36322"/>
                  </a:lnTo>
                  <a:lnTo>
                    <a:pt x="2981464" y="44640"/>
                  </a:lnTo>
                  <a:lnTo>
                    <a:pt x="2987167" y="50241"/>
                  </a:lnTo>
                  <a:lnTo>
                    <a:pt x="2994139" y="52298"/>
                  </a:lnTo>
                  <a:lnTo>
                    <a:pt x="3001124" y="50241"/>
                  </a:lnTo>
                  <a:lnTo>
                    <a:pt x="3006826" y="44640"/>
                  </a:lnTo>
                  <a:lnTo>
                    <a:pt x="3010662" y="36322"/>
                  </a:lnTo>
                  <a:lnTo>
                    <a:pt x="3012071" y="26149"/>
                  </a:lnTo>
                  <a:close/>
                </a:path>
                <a:path w="3343275" h="179069">
                  <a:moveTo>
                    <a:pt x="3342754" y="86004"/>
                  </a:moveTo>
                  <a:lnTo>
                    <a:pt x="3341344" y="75831"/>
                  </a:lnTo>
                  <a:lnTo>
                    <a:pt x="3337496" y="67513"/>
                  </a:lnTo>
                  <a:lnTo>
                    <a:pt x="3331807" y="61912"/>
                  </a:lnTo>
                  <a:lnTo>
                    <a:pt x="3324822" y="59855"/>
                  </a:lnTo>
                  <a:lnTo>
                    <a:pt x="3317837" y="61912"/>
                  </a:lnTo>
                  <a:lnTo>
                    <a:pt x="3312147" y="67513"/>
                  </a:lnTo>
                  <a:lnTo>
                    <a:pt x="3308299" y="75831"/>
                  </a:lnTo>
                  <a:lnTo>
                    <a:pt x="3306889" y="86004"/>
                  </a:lnTo>
                  <a:lnTo>
                    <a:pt x="3308299" y="96177"/>
                  </a:lnTo>
                  <a:lnTo>
                    <a:pt x="3312147" y="104482"/>
                  </a:lnTo>
                  <a:lnTo>
                    <a:pt x="3317837" y="110096"/>
                  </a:lnTo>
                  <a:lnTo>
                    <a:pt x="3324822" y="112141"/>
                  </a:lnTo>
                  <a:lnTo>
                    <a:pt x="3331807" y="110096"/>
                  </a:lnTo>
                  <a:lnTo>
                    <a:pt x="3337496" y="104482"/>
                  </a:lnTo>
                  <a:lnTo>
                    <a:pt x="3341344" y="96177"/>
                  </a:lnTo>
                  <a:lnTo>
                    <a:pt x="3342754" y="86004"/>
                  </a:lnTo>
                  <a:close/>
                </a:path>
              </a:pathLst>
            </a:custGeom>
            <a:solidFill>
              <a:srgbClr val="643048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94" name="object 94" descr=""/>
            <p:cNvSpPr/>
            <p:nvPr/>
          </p:nvSpPr>
          <p:spPr>
            <a:xfrm>
              <a:off x="4938941" y="2871228"/>
              <a:ext cx="2681605" cy="198120"/>
            </a:xfrm>
            <a:custGeom>
              <a:avLst/>
              <a:gdLst/>
              <a:ahLst/>
              <a:cxnLst/>
              <a:rect l="l" t="t" r="r" b="b"/>
              <a:pathLst>
                <a:path w="2681604" h="198119">
                  <a:moveTo>
                    <a:pt x="35852" y="171526"/>
                  </a:moveTo>
                  <a:lnTo>
                    <a:pt x="34442" y="161353"/>
                  </a:lnTo>
                  <a:lnTo>
                    <a:pt x="30607" y="153047"/>
                  </a:lnTo>
                  <a:lnTo>
                    <a:pt x="24904" y="147447"/>
                  </a:lnTo>
                  <a:lnTo>
                    <a:pt x="17919" y="145389"/>
                  </a:lnTo>
                  <a:lnTo>
                    <a:pt x="10947" y="147447"/>
                  </a:lnTo>
                  <a:lnTo>
                    <a:pt x="5245" y="153047"/>
                  </a:lnTo>
                  <a:lnTo>
                    <a:pt x="1397" y="161353"/>
                  </a:lnTo>
                  <a:lnTo>
                    <a:pt x="0" y="171526"/>
                  </a:lnTo>
                  <a:lnTo>
                    <a:pt x="1397" y="181711"/>
                  </a:lnTo>
                  <a:lnTo>
                    <a:pt x="5245" y="190017"/>
                  </a:lnTo>
                  <a:lnTo>
                    <a:pt x="10947" y="195618"/>
                  </a:lnTo>
                  <a:lnTo>
                    <a:pt x="17919" y="197675"/>
                  </a:lnTo>
                  <a:lnTo>
                    <a:pt x="24904" y="195618"/>
                  </a:lnTo>
                  <a:lnTo>
                    <a:pt x="30607" y="190017"/>
                  </a:lnTo>
                  <a:lnTo>
                    <a:pt x="34442" y="181711"/>
                  </a:lnTo>
                  <a:lnTo>
                    <a:pt x="35852" y="171526"/>
                  </a:lnTo>
                  <a:close/>
                </a:path>
                <a:path w="2681604" h="198119">
                  <a:moveTo>
                    <a:pt x="366560" y="171526"/>
                  </a:moveTo>
                  <a:lnTo>
                    <a:pt x="365150" y="161353"/>
                  </a:lnTo>
                  <a:lnTo>
                    <a:pt x="361302" y="153047"/>
                  </a:lnTo>
                  <a:lnTo>
                    <a:pt x="355600" y="147447"/>
                  </a:lnTo>
                  <a:lnTo>
                    <a:pt x="348627" y="145389"/>
                  </a:lnTo>
                  <a:lnTo>
                    <a:pt x="341642" y="147447"/>
                  </a:lnTo>
                  <a:lnTo>
                    <a:pt x="335940" y="153047"/>
                  </a:lnTo>
                  <a:lnTo>
                    <a:pt x="332105" y="161353"/>
                  </a:lnTo>
                  <a:lnTo>
                    <a:pt x="330695" y="171526"/>
                  </a:lnTo>
                  <a:lnTo>
                    <a:pt x="332105" y="181711"/>
                  </a:lnTo>
                  <a:lnTo>
                    <a:pt x="335940" y="190017"/>
                  </a:lnTo>
                  <a:lnTo>
                    <a:pt x="341642" y="195618"/>
                  </a:lnTo>
                  <a:lnTo>
                    <a:pt x="348627" y="197675"/>
                  </a:lnTo>
                  <a:lnTo>
                    <a:pt x="355600" y="195618"/>
                  </a:lnTo>
                  <a:lnTo>
                    <a:pt x="361302" y="190017"/>
                  </a:lnTo>
                  <a:lnTo>
                    <a:pt x="365150" y="181711"/>
                  </a:lnTo>
                  <a:lnTo>
                    <a:pt x="366560" y="171526"/>
                  </a:lnTo>
                  <a:close/>
                </a:path>
                <a:path w="2681604" h="198119">
                  <a:moveTo>
                    <a:pt x="697230" y="154432"/>
                  </a:moveTo>
                  <a:lnTo>
                    <a:pt x="695820" y="144259"/>
                  </a:lnTo>
                  <a:lnTo>
                    <a:pt x="691984" y="135940"/>
                  </a:lnTo>
                  <a:lnTo>
                    <a:pt x="686282" y="130340"/>
                  </a:lnTo>
                  <a:lnTo>
                    <a:pt x="679297" y="128282"/>
                  </a:lnTo>
                  <a:lnTo>
                    <a:pt x="672325" y="130340"/>
                  </a:lnTo>
                  <a:lnTo>
                    <a:pt x="666623" y="135940"/>
                  </a:lnTo>
                  <a:lnTo>
                    <a:pt x="662774" y="144259"/>
                  </a:lnTo>
                  <a:lnTo>
                    <a:pt x="661377" y="154432"/>
                  </a:lnTo>
                  <a:lnTo>
                    <a:pt x="662774" y="164604"/>
                  </a:lnTo>
                  <a:lnTo>
                    <a:pt x="666623" y="172923"/>
                  </a:lnTo>
                  <a:lnTo>
                    <a:pt x="672325" y="178523"/>
                  </a:lnTo>
                  <a:lnTo>
                    <a:pt x="679297" y="180581"/>
                  </a:lnTo>
                  <a:lnTo>
                    <a:pt x="686282" y="178523"/>
                  </a:lnTo>
                  <a:lnTo>
                    <a:pt x="691984" y="172923"/>
                  </a:lnTo>
                  <a:lnTo>
                    <a:pt x="695820" y="164604"/>
                  </a:lnTo>
                  <a:lnTo>
                    <a:pt x="697230" y="154432"/>
                  </a:lnTo>
                  <a:close/>
                </a:path>
                <a:path w="2681604" h="198119">
                  <a:moveTo>
                    <a:pt x="1027912" y="103098"/>
                  </a:moveTo>
                  <a:lnTo>
                    <a:pt x="1026502" y="92913"/>
                  </a:lnTo>
                  <a:lnTo>
                    <a:pt x="1022654" y="84607"/>
                  </a:lnTo>
                  <a:lnTo>
                    <a:pt x="1016965" y="79006"/>
                  </a:lnTo>
                  <a:lnTo>
                    <a:pt x="1009980" y="76949"/>
                  </a:lnTo>
                  <a:lnTo>
                    <a:pt x="1002995" y="79006"/>
                  </a:lnTo>
                  <a:lnTo>
                    <a:pt x="997305" y="84607"/>
                  </a:lnTo>
                  <a:lnTo>
                    <a:pt x="993457" y="92913"/>
                  </a:lnTo>
                  <a:lnTo>
                    <a:pt x="992047" y="103098"/>
                  </a:lnTo>
                  <a:lnTo>
                    <a:pt x="993457" y="113271"/>
                  </a:lnTo>
                  <a:lnTo>
                    <a:pt x="997305" y="121577"/>
                  </a:lnTo>
                  <a:lnTo>
                    <a:pt x="1002995" y="127177"/>
                  </a:lnTo>
                  <a:lnTo>
                    <a:pt x="1009980" y="129235"/>
                  </a:lnTo>
                  <a:lnTo>
                    <a:pt x="1016965" y="127177"/>
                  </a:lnTo>
                  <a:lnTo>
                    <a:pt x="1022654" y="121577"/>
                  </a:lnTo>
                  <a:lnTo>
                    <a:pt x="1026502" y="113271"/>
                  </a:lnTo>
                  <a:lnTo>
                    <a:pt x="1027912" y="103098"/>
                  </a:lnTo>
                  <a:close/>
                </a:path>
                <a:path w="2681604" h="198119">
                  <a:moveTo>
                    <a:pt x="1358607" y="68897"/>
                  </a:moveTo>
                  <a:lnTo>
                    <a:pt x="1357198" y="58712"/>
                  </a:lnTo>
                  <a:lnTo>
                    <a:pt x="1353362" y="50406"/>
                  </a:lnTo>
                  <a:lnTo>
                    <a:pt x="1347660" y="44805"/>
                  </a:lnTo>
                  <a:lnTo>
                    <a:pt x="1340675" y="42748"/>
                  </a:lnTo>
                  <a:lnTo>
                    <a:pt x="1333703" y="44805"/>
                  </a:lnTo>
                  <a:lnTo>
                    <a:pt x="1328000" y="50406"/>
                  </a:lnTo>
                  <a:lnTo>
                    <a:pt x="1324152" y="58712"/>
                  </a:lnTo>
                  <a:lnTo>
                    <a:pt x="1322755" y="68897"/>
                  </a:lnTo>
                  <a:lnTo>
                    <a:pt x="1324152" y="79070"/>
                  </a:lnTo>
                  <a:lnTo>
                    <a:pt x="1328000" y="87376"/>
                  </a:lnTo>
                  <a:lnTo>
                    <a:pt x="1333703" y="92976"/>
                  </a:lnTo>
                  <a:lnTo>
                    <a:pt x="1340675" y="95034"/>
                  </a:lnTo>
                  <a:lnTo>
                    <a:pt x="1347660" y="92976"/>
                  </a:lnTo>
                  <a:lnTo>
                    <a:pt x="1353362" y="87376"/>
                  </a:lnTo>
                  <a:lnTo>
                    <a:pt x="1357198" y="79070"/>
                  </a:lnTo>
                  <a:lnTo>
                    <a:pt x="1358607" y="68897"/>
                  </a:lnTo>
                  <a:close/>
                </a:path>
                <a:path w="2681604" h="198119">
                  <a:moveTo>
                    <a:pt x="1689315" y="77444"/>
                  </a:moveTo>
                  <a:lnTo>
                    <a:pt x="1687906" y="67271"/>
                  </a:lnTo>
                  <a:lnTo>
                    <a:pt x="1684058" y="58953"/>
                  </a:lnTo>
                  <a:lnTo>
                    <a:pt x="1678355" y="53352"/>
                  </a:lnTo>
                  <a:lnTo>
                    <a:pt x="1671383" y="51295"/>
                  </a:lnTo>
                  <a:lnTo>
                    <a:pt x="1664398" y="53352"/>
                  </a:lnTo>
                  <a:lnTo>
                    <a:pt x="1658696" y="58953"/>
                  </a:lnTo>
                  <a:lnTo>
                    <a:pt x="1654860" y="67271"/>
                  </a:lnTo>
                  <a:lnTo>
                    <a:pt x="1653451" y="77444"/>
                  </a:lnTo>
                  <a:lnTo>
                    <a:pt x="1654860" y="87617"/>
                  </a:lnTo>
                  <a:lnTo>
                    <a:pt x="1658696" y="95923"/>
                  </a:lnTo>
                  <a:lnTo>
                    <a:pt x="1664398" y="101536"/>
                  </a:lnTo>
                  <a:lnTo>
                    <a:pt x="1671383" y="103581"/>
                  </a:lnTo>
                  <a:lnTo>
                    <a:pt x="1678355" y="101536"/>
                  </a:lnTo>
                  <a:lnTo>
                    <a:pt x="1684058" y="95923"/>
                  </a:lnTo>
                  <a:lnTo>
                    <a:pt x="1687906" y="87617"/>
                  </a:lnTo>
                  <a:lnTo>
                    <a:pt x="1689315" y="77444"/>
                  </a:lnTo>
                  <a:close/>
                </a:path>
                <a:path w="2681604" h="198119">
                  <a:moveTo>
                    <a:pt x="2019973" y="94538"/>
                  </a:moveTo>
                  <a:lnTo>
                    <a:pt x="2018563" y="84366"/>
                  </a:lnTo>
                  <a:lnTo>
                    <a:pt x="2014715" y="76060"/>
                  </a:lnTo>
                  <a:lnTo>
                    <a:pt x="2009013" y="70459"/>
                  </a:lnTo>
                  <a:lnTo>
                    <a:pt x="2002040" y="68402"/>
                  </a:lnTo>
                  <a:lnTo>
                    <a:pt x="1995055" y="70459"/>
                  </a:lnTo>
                  <a:lnTo>
                    <a:pt x="1989353" y="76060"/>
                  </a:lnTo>
                  <a:lnTo>
                    <a:pt x="1985518" y="84366"/>
                  </a:lnTo>
                  <a:lnTo>
                    <a:pt x="1984108" y="94538"/>
                  </a:lnTo>
                  <a:lnTo>
                    <a:pt x="1985518" y="104724"/>
                  </a:lnTo>
                  <a:lnTo>
                    <a:pt x="1989353" y="113030"/>
                  </a:lnTo>
                  <a:lnTo>
                    <a:pt x="1995055" y="118630"/>
                  </a:lnTo>
                  <a:lnTo>
                    <a:pt x="2002040" y="120688"/>
                  </a:lnTo>
                  <a:lnTo>
                    <a:pt x="2009013" y="118630"/>
                  </a:lnTo>
                  <a:lnTo>
                    <a:pt x="2014715" y="113030"/>
                  </a:lnTo>
                  <a:lnTo>
                    <a:pt x="2018563" y="104724"/>
                  </a:lnTo>
                  <a:lnTo>
                    <a:pt x="2019973" y="94538"/>
                  </a:lnTo>
                  <a:close/>
                </a:path>
                <a:path w="2681604" h="198119">
                  <a:moveTo>
                    <a:pt x="2681363" y="26136"/>
                  </a:moveTo>
                  <a:lnTo>
                    <a:pt x="2679954" y="15963"/>
                  </a:lnTo>
                  <a:lnTo>
                    <a:pt x="2676118" y="7658"/>
                  </a:lnTo>
                  <a:lnTo>
                    <a:pt x="2670416" y="2057"/>
                  </a:lnTo>
                  <a:lnTo>
                    <a:pt x="2663431" y="0"/>
                  </a:lnTo>
                  <a:lnTo>
                    <a:pt x="2656459" y="2057"/>
                  </a:lnTo>
                  <a:lnTo>
                    <a:pt x="2650756" y="7658"/>
                  </a:lnTo>
                  <a:lnTo>
                    <a:pt x="2646908" y="15963"/>
                  </a:lnTo>
                  <a:lnTo>
                    <a:pt x="2645499" y="26136"/>
                  </a:lnTo>
                  <a:lnTo>
                    <a:pt x="2646908" y="36322"/>
                  </a:lnTo>
                  <a:lnTo>
                    <a:pt x="2650756" y="44627"/>
                  </a:lnTo>
                  <a:lnTo>
                    <a:pt x="2656459" y="50228"/>
                  </a:lnTo>
                  <a:lnTo>
                    <a:pt x="2663431" y="52285"/>
                  </a:lnTo>
                  <a:lnTo>
                    <a:pt x="2670416" y="50228"/>
                  </a:lnTo>
                  <a:lnTo>
                    <a:pt x="2676118" y="44627"/>
                  </a:lnTo>
                  <a:lnTo>
                    <a:pt x="2679954" y="36322"/>
                  </a:lnTo>
                  <a:lnTo>
                    <a:pt x="2681363" y="26136"/>
                  </a:lnTo>
                  <a:close/>
                </a:path>
              </a:pathLst>
            </a:custGeom>
            <a:solidFill>
              <a:srgbClr val="CE6AA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95" name="object 95" descr=""/>
            <p:cNvSpPr/>
            <p:nvPr/>
          </p:nvSpPr>
          <p:spPr>
            <a:xfrm>
              <a:off x="4626171" y="2022400"/>
              <a:ext cx="3307079" cy="504825"/>
            </a:xfrm>
            <a:custGeom>
              <a:avLst/>
              <a:gdLst/>
              <a:ahLst/>
              <a:cxnLst/>
              <a:rect l="l" t="t" r="r" b="b"/>
              <a:pathLst>
                <a:path w="3307079" h="504825">
                  <a:moveTo>
                    <a:pt x="0" y="230936"/>
                  </a:moveTo>
                  <a:lnTo>
                    <a:pt x="330700" y="333542"/>
                  </a:lnTo>
                  <a:lnTo>
                    <a:pt x="661400" y="410533"/>
                  </a:lnTo>
                  <a:lnTo>
                    <a:pt x="992058" y="290785"/>
                  </a:lnTo>
                  <a:lnTo>
                    <a:pt x="1322759" y="171050"/>
                  </a:lnTo>
                  <a:lnTo>
                    <a:pt x="1653459" y="196738"/>
                  </a:lnTo>
                  <a:lnTo>
                    <a:pt x="1984159" y="136840"/>
                  </a:lnTo>
                  <a:lnTo>
                    <a:pt x="2314809" y="76991"/>
                  </a:lnTo>
                  <a:lnTo>
                    <a:pt x="2645509" y="410533"/>
                  </a:lnTo>
                  <a:lnTo>
                    <a:pt x="2976210" y="0"/>
                  </a:lnTo>
                  <a:lnTo>
                    <a:pt x="3306910" y="504617"/>
                  </a:lnTo>
                </a:path>
              </a:pathLst>
            </a:custGeom>
            <a:ln w="9046">
              <a:solidFill>
                <a:srgbClr val="6E1517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96" name="object 96" descr=""/>
            <p:cNvSpPr/>
            <p:nvPr/>
          </p:nvSpPr>
          <p:spPr>
            <a:xfrm>
              <a:off x="4626171" y="1705967"/>
              <a:ext cx="3307079" cy="581660"/>
            </a:xfrm>
            <a:custGeom>
              <a:avLst/>
              <a:gdLst/>
              <a:ahLst/>
              <a:cxnLst/>
              <a:rect l="l" t="t" r="r" b="b"/>
              <a:pathLst>
                <a:path w="3307079" h="581660">
                  <a:moveTo>
                    <a:pt x="0" y="290785"/>
                  </a:moveTo>
                  <a:lnTo>
                    <a:pt x="330700" y="427626"/>
                  </a:lnTo>
                  <a:lnTo>
                    <a:pt x="661400" y="581571"/>
                  </a:lnTo>
                  <a:lnTo>
                    <a:pt x="992058" y="496033"/>
                  </a:lnTo>
                  <a:lnTo>
                    <a:pt x="1322759" y="333542"/>
                  </a:lnTo>
                  <a:lnTo>
                    <a:pt x="1653459" y="205285"/>
                  </a:lnTo>
                  <a:lnTo>
                    <a:pt x="1984159" y="196726"/>
                  </a:lnTo>
                  <a:lnTo>
                    <a:pt x="2314809" y="196726"/>
                  </a:lnTo>
                  <a:lnTo>
                    <a:pt x="2645509" y="573025"/>
                  </a:lnTo>
                  <a:lnTo>
                    <a:pt x="2976210" y="0"/>
                  </a:lnTo>
                  <a:lnTo>
                    <a:pt x="3306910" y="496033"/>
                  </a:lnTo>
                </a:path>
              </a:pathLst>
            </a:custGeom>
            <a:ln w="9026">
              <a:solidFill>
                <a:srgbClr val="ED1C24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97" name="object 97" descr=""/>
            <p:cNvSpPr/>
            <p:nvPr/>
          </p:nvSpPr>
          <p:spPr>
            <a:xfrm>
              <a:off x="4626171" y="2749361"/>
              <a:ext cx="3307079" cy="248285"/>
            </a:xfrm>
            <a:custGeom>
              <a:avLst/>
              <a:gdLst/>
              <a:ahLst/>
              <a:cxnLst/>
              <a:rect l="l" t="t" r="r" b="b"/>
              <a:pathLst>
                <a:path w="3307079" h="248285">
                  <a:moveTo>
                    <a:pt x="0" y="205248"/>
                  </a:moveTo>
                  <a:lnTo>
                    <a:pt x="330700" y="230899"/>
                  </a:lnTo>
                  <a:lnTo>
                    <a:pt x="661400" y="248004"/>
                  </a:lnTo>
                  <a:lnTo>
                    <a:pt x="992058" y="239445"/>
                  </a:lnTo>
                  <a:lnTo>
                    <a:pt x="1322759" y="171050"/>
                  </a:lnTo>
                  <a:lnTo>
                    <a:pt x="1653459" y="153945"/>
                  </a:lnTo>
                  <a:lnTo>
                    <a:pt x="1984159" y="153945"/>
                  </a:lnTo>
                  <a:lnTo>
                    <a:pt x="2314809" y="162491"/>
                  </a:lnTo>
                  <a:lnTo>
                    <a:pt x="2645509" y="128293"/>
                  </a:lnTo>
                  <a:lnTo>
                    <a:pt x="2976210" y="0"/>
                  </a:lnTo>
                  <a:lnTo>
                    <a:pt x="3306910" y="179596"/>
                  </a:lnTo>
                </a:path>
              </a:pathLst>
            </a:custGeom>
            <a:ln w="8703">
              <a:solidFill>
                <a:srgbClr val="EB9AC3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98" name="object 98" descr=""/>
            <p:cNvSpPr/>
            <p:nvPr/>
          </p:nvSpPr>
          <p:spPr>
            <a:xfrm>
              <a:off x="4626171" y="2937502"/>
              <a:ext cx="3307079" cy="137160"/>
            </a:xfrm>
            <a:custGeom>
              <a:avLst/>
              <a:gdLst/>
              <a:ahLst/>
              <a:cxnLst/>
              <a:rect l="l" t="t" r="r" b="b"/>
              <a:pathLst>
                <a:path w="3307079" h="137160">
                  <a:moveTo>
                    <a:pt x="0" y="94096"/>
                  </a:moveTo>
                  <a:lnTo>
                    <a:pt x="330700" y="136852"/>
                  </a:lnTo>
                  <a:lnTo>
                    <a:pt x="661400" y="136852"/>
                  </a:lnTo>
                  <a:lnTo>
                    <a:pt x="992058" y="128293"/>
                  </a:lnTo>
                  <a:lnTo>
                    <a:pt x="1322759" y="94096"/>
                  </a:lnTo>
                  <a:lnTo>
                    <a:pt x="1653459" y="59861"/>
                  </a:lnTo>
                  <a:lnTo>
                    <a:pt x="1984159" y="59861"/>
                  </a:lnTo>
                  <a:lnTo>
                    <a:pt x="2314809" y="68444"/>
                  </a:lnTo>
                  <a:lnTo>
                    <a:pt x="2645509" y="25651"/>
                  </a:lnTo>
                  <a:lnTo>
                    <a:pt x="2976210" y="0"/>
                  </a:lnTo>
                  <a:lnTo>
                    <a:pt x="3306910" y="59861"/>
                  </a:lnTo>
                </a:path>
              </a:pathLst>
            </a:custGeom>
            <a:ln w="9107">
              <a:solidFill>
                <a:srgbClr val="643049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99" name="object 99" descr=""/>
            <p:cNvSpPr/>
            <p:nvPr/>
          </p:nvSpPr>
          <p:spPr>
            <a:xfrm>
              <a:off x="4626171" y="2886204"/>
              <a:ext cx="3307079" cy="145415"/>
            </a:xfrm>
            <a:custGeom>
              <a:avLst/>
              <a:gdLst/>
              <a:ahLst/>
              <a:cxnLst/>
              <a:rect l="l" t="t" r="r" b="b"/>
              <a:pathLst>
                <a:path w="3307079" h="145414">
                  <a:moveTo>
                    <a:pt x="0" y="128293"/>
                  </a:moveTo>
                  <a:lnTo>
                    <a:pt x="330700" y="145399"/>
                  </a:lnTo>
                  <a:lnTo>
                    <a:pt x="661400" y="145399"/>
                  </a:lnTo>
                  <a:lnTo>
                    <a:pt x="992058" y="128293"/>
                  </a:lnTo>
                  <a:lnTo>
                    <a:pt x="1322759" y="76954"/>
                  </a:lnTo>
                  <a:lnTo>
                    <a:pt x="1653459" y="42756"/>
                  </a:lnTo>
                  <a:lnTo>
                    <a:pt x="1984159" y="51302"/>
                  </a:lnTo>
                  <a:lnTo>
                    <a:pt x="2314809" y="68407"/>
                  </a:lnTo>
                  <a:lnTo>
                    <a:pt x="2645509" y="59849"/>
                  </a:lnTo>
                  <a:lnTo>
                    <a:pt x="2976210" y="0"/>
                  </a:lnTo>
                  <a:lnTo>
                    <a:pt x="3306910" y="85500"/>
                  </a:lnTo>
                </a:path>
              </a:pathLst>
            </a:custGeom>
            <a:ln w="9106">
              <a:solidFill>
                <a:srgbClr val="CD69A9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00" name="object 100" descr=""/>
          <p:cNvSpPr txBox="1"/>
          <p:nvPr/>
        </p:nvSpPr>
        <p:spPr>
          <a:xfrm>
            <a:off x="4311305" y="1425677"/>
            <a:ext cx="92075" cy="183959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650" spc="-75">
                <a:solidFill>
                  <a:srgbClr val="231F20"/>
                </a:solidFill>
                <a:latin typeface="Arial MT"/>
                <a:cs typeface="Arial MT"/>
              </a:rPr>
              <a:t>20</a:t>
            </a:r>
            <a:endParaRPr sz="65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570"/>
              </a:spcBef>
            </a:pPr>
            <a:r>
              <a:rPr dirty="0" sz="650" spc="-75">
                <a:solidFill>
                  <a:srgbClr val="231F20"/>
                </a:solidFill>
                <a:latin typeface="Arial MT"/>
                <a:cs typeface="Arial MT"/>
              </a:rPr>
              <a:t>18</a:t>
            </a:r>
            <a:endParaRPr sz="65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565"/>
              </a:spcBef>
            </a:pPr>
            <a:r>
              <a:rPr dirty="0" sz="650" spc="-75">
                <a:solidFill>
                  <a:srgbClr val="231F20"/>
                </a:solidFill>
                <a:latin typeface="Arial MT"/>
                <a:cs typeface="Arial MT"/>
              </a:rPr>
              <a:t>16</a:t>
            </a:r>
            <a:endParaRPr sz="65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565"/>
              </a:spcBef>
            </a:pPr>
            <a:r>
              <a:rPr dirty="0" sz="650" spc="-75">
                <a:solidFill>
                  <a:srgbClr val="231F20"/>
                </a:solidFill>
                <a:latin typeface="Arial MT"/>
                <a:cs typeface="Arial MT"/>
              </a:rPr>
              <a:t>14</a:t>
            </a:r>
            <a:endParaRPr sz="65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570"/>
              </a:spcBef>
            </a:pPr>
            <a:r>
              <a:rPr dirty="0" sz="650" spc="-75">
                <a:solidFill>
                  <a:srgbClr val="231F20"/>
                </a:solidFill>
                <a:latin typeface="Arial MT"/>
                <a:cs typeface="Arial MT"/>
              </a:rPr>
              <a:t>12</a:t>
            </a:r>
            <a:endParaRPr sz="65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565"/>
              </a:spcBef>
            </a:pPr>
            <a:r>
              <a:rPr dirty="0" sz="650" spc="-75">
                <a:solidFill>
                  <a:srgbClr val="231F20"/>
                </a:solidFill>
                <a:latin typeface="Arial MT"/>
                <a:cs typeface="Arial MT"/>
              </a:rPr>
              <a:t>10</a:t>
            </a:r>
            <a:endParaRPr sz="650">
              <a:latin typeface="Arial MT"/>
              <a:cs typeface="Arial MT"/>
            </a:endParaRPr>
          </a:p>
          <a:p>
            <a:pPr marL="46355">
              <a:lnSpc>
                <a:spcPct val="100000"/>
              </a:lnSpc>
              <a:spcBef>
                <a:spcPts val="565"/>
              </a:spcBef>
            </a:pPr>
            <a:r>
              <a:rPr dirty="0" sz="650" spc="-60">
                <a:solidFill>
                  <a:srgbClr val="231F20"/>
                </a:solidFill>
                <a:latin typeface="Arial MT"/>
                <a:cs typeface="Arial MT"/>
              </a:rPr>
              <a:t>8</a:t>
            </a:r>
            <a:endParaRPr sz="650">
              <a:latin typeface="Arial MT"/>
              <a:cs typeface="Arial MT"/>
            </a:endParaRPr>
          </a:p>
          <a:p>
            <a:pPr marL="46355">
              <a:lnSpc>
                <a:spcPct val="100000"/>
              </a:lnSpc>
              <a:spcBef>
                <a:spcPts val="570"/>
              </a:spcBef>
            </a:pPr>
            <a:r>
              <a:rPr dirty="0" sz="650" spc="-60">
                <a:solidFill>
                  <a:srgbClr val="231F20"/>
                </a:solidFill>
                <a:latin typeface="Arial MT"/>
                <a:cs typeface="Arial MT"/>
              </a:rPr>
              <a:t>6</a:t>
            </a:r>
            <a:endParaRPr sz="650">
              <a:latin typeface="Arial MT"/>
              <a:cs typeface="Arial MT"/>
            </a:endParaRPr>
          </a:p>
          <a:p>
            <a:pPr marL="46355">
              <a:lnSpc>
                <a:spcPct val="100000"/>
              </a:lnSpc>
              <a:spcBef>
                <a:spcPts val="565"/>
              </a:spcBef>
            </a:pPr>
            <a:r>
              <a:rPr dirty="0" sz="650" spc="-60">
                <a:solidFill>
                  <a:srgbClr val="231F20"/>
                </a:solidFill>
                <a:latin typeface="Arial MT"/>
                <a:cs typeface="Arial MT"/>
              </a:rPr>
              <a:t>4</a:t>
            </a:r>
            <a:endParaRPr sz="650">
              <a:latin typeface="Arial MT"/>
              <a:cs typeface="Arial MT"/>
            </a:endParaRPr>
          </a:p>
          <a:p>
            <a:pPr marL="46355">
              <a:lnSpc>
                <a:spcPct val="100000"/>
              </a:lnSpc>
              <a:spcBef>
                <a:spcPts val="565"/>
              </a:spcBef>
            </a:pPr>
            <a:r>
              <a:rPr dirty="0" sz="650" spc="-60">
                <a:solidFill>
                  <a:srgbClr val="231F20"/>
                </a:solidFill>
                <a:latin typeface="Arial MT"/>
                <a:cs typeface="Arial MT"/>
              </a:rPr>
              <a:t>2</a:t>
            </a:r>
            <a:endParaRPr sz="650">
              <a:latin typeface="Arial MT"/>
              <a:cs typeface="Arial MT"/>
            </a:endParaRPr>
          </a:p>
          <a:p>
            <a:pPr marL="46355">
              <a:lnSpc>
                <a:spcPct val="100000"/>
              </a:lnSpc>
              <a:spcBef>
                <a:spcPts val="570"/>
              </a:spcBef>
            </a:pPr>
            <a:r>
              <a:rPr dirty="0" sz="650" spc="-60">
                <a:solidFill>
                  <a:srgbClr val="231F20"/>
                </a:solidFill>
                <a:latin typeface="Arial MT"/>
                <a:cs typeface="Arial MT"/>
              </a:rPr>
              <a:t>0</a:t>
            </a:r>
            <a:endParaRPr sz="650">
              <a:latin typeface="Arial MT"/>
              <a:cs typeface="Arial MT"/>
            </a:endParaRPr>
          </a:p>
        </p:txBody>
      </p:sp>
      <p:sp>
        <p:nvSpPr>
          <p:cNvPr id="101" name="object 101" descr=""/>
          <p:cNvSpPr/>
          <p:nvPr/>
        </p:nvSpPr>
        <p:spPr>
          <a:xfrm>
            <a:off x="4608233" y="2914421"/>
            <a:ext cx="3343275" cy="120650"/>
          </a:xfrm>
          <a:custGeom>
            <a:avLst/>
            <a:gdLst/>
            <a:ahLst/>
            <a:cxnLst/>
            <a:rect l="l" t="t" r="r" b="b"/>
            <a:pathLst>
              <a:path w="3343275" h="120650">
                <a:moveTo>
                  <a:pt x="35864" y="94132"/>
                </a:moveTo>
                <a:lnTo>
                  <a:pt x="34455" y="83959"/>
                </a:lnTo>
                <a:lnTo>
                  <a:pt x="30607" y="75653"/>
                </a:lnTo>
                <a:lnTo>
                  <a:pt x="24917" y="70053"/>
                </a:lnTo>
                <a:lnTo>
                  <a:pt x="17932" y="67995"/>
                </a:lnTo>
                <a:lnTo>
                  <a:pt x="10947" y="70053"/>
                </a:lnTo>
                <a:lnTo>
                  <a:pt x="5257" y="75653"/>
                </a:lnTo>
                <a:lnTo>
                  <a:pt x="1409" y="83959"/>
                </a:lnTo>
                <a:lnTo>
                  <a:pt x="0" y="94132"/>
                </a:lnTo>
                <a:lnTo>
                  <a:pt x="1409" y="104317"/>
                </a:lnTo>
                <a:lnTo>
                  <a:pt x="5257" y="112623"/>
                </a:lnTo>
                <a:lnTo>
                  <a:pt x="10947" y="118224"/>
                </a:lnTo>
                <a:lnTo>
                  <a:pt x="17932" y="120281"/>
                </a:lnTo>
                <a:lnTo>
                  <a:pt x="24917" y="118224"/>
                </a:lnTo>
                <a:lnTo>
                  <a:pt x="30607" y="112623"/>
                </a:lnTo>
                <a:lnTo>
                  <a:pt x="34455" y="104317"/>
                </a:lnTo>
                <a:lnTo>
                  <a:pt x="35864" y="94132"/>
                </a:lnTo>
                <a:close/>
              </a:path>
              <a:path w="3343275" h="120650">
                <a:moveTo>
                  <a:pt x="2681376" y="26136"/>
                </a:moveTo>
                <a:lnTo>
                  <a:pt x="2679966" y="15963"/>
                </a:lnTo>
                <a:lnTo>
                  <a:pt x="2676118" y="7658"/>
                </a:lnTo>
                <a:lnTo>
                  <a:pt x="2670429" y="2057"/>
                </a:lnTo>
                <a:lnTo>
                  <a:pt x="2663444" y="0"/>
                </a:lnTo>
                <a:lnTo>
                  <a:pt x="2656459" y="2057"/>
                </a:lnTo>
                <a:lnTo>
                  <a:pt x="2650769" y="7658"/>
                </a:lnTo>
                <a:lnTo>
                  <a:pt x="2646921" y="15963"/>
                </a:lnTo>
                <a:lnTo>
                  <a:pt x="2645511" y="26136"/>
                </a:lnTo>
                <a:lnTo>
                  <a:pt x="2646921" y="36309"/>
                </a:lnTo>
                <a:lnTo>
                  <a:pt x="2650769" y="44627"/>
                </a:lnTo>
                <a:lnTo>
                  <a:pt x="2656459" y="50228"/>
                </a:lnTo>
                <a:lnTo>
                  <a:pt x="2663444" y="52285"/>
                </a:lnTo>
                <a:lnTo>
                  <a:pt x="2670429" y="50228"/>
                </a:lnTo>
                <a:lnTo>
                  <a:pt x="2676118" y="44627"/>
                </a:lnTo>
                <a:lnTo>
                  <a:pt x="2679966" y="36309"/>
                </a:lnTo>
                <a:lnTo>
                  <a:pt x="2681376" y="26136"/>
                </a:lnTo>
                <a:close/>
              </a:path>
              <a:path w="3343275" h="120650">
                <a:moveTo>
                  <a:pt x="3342754" y="68453"/>
                </a:moveTo>
                <a:lnTo>
                  <a:pt x="3341344" y="58280"/>
                </a:lnTo>
                <a:lnTo>
                  <a:pt x="3337496" y="49961"/>
                </a:lnTo>
                <a:lnTo>
                  <a:pt x="3331807" y="44361"/>
                </a:lnTo>
                <a:lnTo>
                  <a:pt x="3324822" y="42303"/>
                </a:lnTo>
                <a:lnTo>
                  <a:pt x="3317837" y="44361"/>
                </a:lnTo>
                <a:lnTo>
                  <a:pt x="3312147" y="49961"/>
                </a:lnTo>
                <a:lnTo>
                  <a:pt x="3308299" y="58280"/>
                </a:lnTo>
                <a:lnTo>
                  <a:pt x="3306889" y="68453"/>
                </a:lnTo>
                <a:lnTo>
                  <a:pt x="3308299" y="78625"/>
                </a:lnTo>
                <a:lnTo>
                  <a:pt x="3312147" y="86931"/>
                </a:lnTo>
                <a:lnTo>
                  <a:pt x="3317837" y="92544"/>
                </a:lnTo>
                <a:lnTo>
                  <a:pt x="3324822" y="94589"/>
                </a:lnTo>
                <a:lnTo>
                  <a:pt x="3331807" y="92544"/>
                </a:lnTo>
                <a:lnTo>
                  <a:pt x="3337496" y="86931"/>
                </a:lnTo>
                <a:lnTo>
                  <a:pt x="3341344" y="78625"/>
                </a:lnTo>
                <a:lnTo>
                  <a:pt x="3342754" y="68453"/>
                </a:lnTo>
                <a:close/>
              </a:path>
            </a:pathLst>
          </a:custGeom>
          <a:solidFill>
            <a:srgbClr val="CE6AA9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02" name="object 102" descr=""/>
          <p:cNvSpPr txBox="1"/>
          <p:nvPr/>
        </p:nvSpPr>
        <p:spPr>
          <a:xfrm>
            <a:off x="4556263" y="3294465"/>
            <a:ext cx="156845" cy="12890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650" spc="-100">
                <a:solidFill>
                  <a:srgbClr val="231F20"/>
                </a:solidFill>
                <a:latin typeface="Arial MT"/>
                <a:cs typeface="Arial MT"/>
              </a:rPr>
              <a:t>2012</a:t>
            </a:r>
            <a:endParaRPr sz="650">
              <a:latin typeface="Arial MT"/>
              <a:cs typeface="Arial MT"/>
            </a:endParaRPr>
          </a:p>
        </p:txBody>
      </p:sp>
      <p:sp>
        <p:nvSpPr>
          <p:cNvPr id="103" name="object 103" descr=""/>
          <p:cNvSpPr txBox="1"/>
          <p:nvPr/>
        </p:nvSpPr>
        <p:spPr>
          <a:xfrm>
            <a:off x="4886938" y="3294465"/>
            <a:ext cx="156845" cy="12890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650" spc="-100">
                <a:solidFill>
                  <a:srgbClr val="231F20"/>
                </a:solidFill>
                <a:latin typeface="Arial MT"/>
                <a:cs typeface="Arial MT"/>
              </a:rPr>
              <a:t>2013</a:t>
            </a:r>
            <a:endParaRPr sz="650">
              <a:latin typeface="Arial MT"/>
              <a:cs typeface="Arial MT"/>
            </a:endParaRPr>
          </a:p>
        </p:txBody>
      </p:sp>
      <p:sp>
        <p:nvSpPr>
          <p:cNvPr id="104" name="object 104" descr=""/>
          <p:cNvSpPr txBox="1"/>
          <p:nvPr/>
        </p:nvSpPr>
        <p:spPr>
          <a:xfrm>
            <a:off x="5217614" y="3294465"/>
            <a:ext cx="156845" cy="12890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650" spc="-100">
                <a:solidFill>
                  <a:srgbClr val="231F20"/>
                </a:solidFill>
                <a:latin typeface="Arial MT"/>
                <a:cs typeface="Arial MT"/>
              </a:rPr>
              <a:t>2014</a:t>
            </a:r>
            <a:endParaRPr sz="650">
              <a:latin typeface="Arial MT"/>
              <a:cs typeface="Arial MT"/>
            </a:endParaRPr>
          </a:p>
        </p:txBody>
      </p:sp>
      <p:sp>
        <p:nvSpPr>
          <p:cNvPr id="105" name="object 105" descr=""/>
          <p:cNvSpPr txBox="1"/>
          <p:nvPr/>
        </p:nvSpPr>
        <p:spPr>
          <a:xfrm>
            <a:off x="5879022" y="3294465"/>
            <a:ext cx="156845" cy="12890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650" spc="-100">
                <a:solidFill>
                  <a:srgbClr val="231F20"/>
                </a:solidFill>
                <a:latin typeface="Arial MT"/>
                <a:cs typeface="Arial MT"/>
              </a:rPr>
              <a:t>2016</a:t>
            </a:r>
            <a:endParaRPr sz="650">
              <a:latin typeface="Arial MT"/>
              <a:cs typeface="Arial MT"/>
            </a:endParaRPr>
          </a:p>
        </p:txBody>
      </p:sp>
      <p:sp>
        <p:nvSpPr>
          <p:cNvPr id="106" name="object 106" descr=""/>
          <p:cNvSpPr txBox="1"/>
          <p:nvPr/>
        </p:nvSpPr>
        <p:spPr>
          <a:xfrm>
            <a:off x="6540372" y="3294465"/>
            <a:ext cx="156845" cy="12890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650" spc="-100">
                <a:solidFill>
                  <a:srgbClr val="231F20"/>
                </a:solidFill>
                <a:latin typeface="Arial MT"/>
                <a:cs typeface="Arial MT"/>
              </a:rPr>
              <a:t>2018</a:t>
            </a:r>
            <a:endParaRPr sz="650">
              <a:latin typeface="Arial MT"/>
              <a:cs typeface="Arial MT"/>
            </a:endParaRPr>
          </a:p>
        </p:txBody>
      </p:sp>
      <p:sp>
        <p:nvSpPr>
          <p:cNvPr id="107" name="object 107" descr=""/>
          <p:cNvSpPr txBox="1"/>
          <p:nvPr/>
        </p:nvSpPr>
        <p:spPr>
          <a:xfrm>
            <a:off x="7201782" y="3294465"/>
            <a:ext cx="156845" cy="12890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650" spc="-100">
                <a:solidFill>
                  <a:srgbClr val="231F20"/>
                </a:solidFill>
                <a:latin typeface="Arial MT"/>
                <a:cs typeface="Arial MT"/>
              </a:rPr>
              <a:t>2020</a:t>
            </a:r>
            <a:endParaRPr sz="650">
              <a:latin typeface="Arial MT"/>
              <a:cs typeface="Arial MT"/>
            </a:endParaRPr>
          </a:p>
        </p:txBody>
      </p:sp>
      <p:sp>
        <p:nvSpPr>
          <p:cNvPr id="108" name="object 108" descr=""/>
          <p:cNvSpPr txBox="1"/>
          <p:nvPr/>
        </p:nvSpPr>
        <p:spPr>
          <a:xfrm>
            <a:off x="7863191" y="3294465"/>
            <a:ext cx="156845" cy="12890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650" spc="-100">
                <a:solidFill>
                  <a:srgbClr val="231F20"/>
                </a:solidFill>
                <a:latin typeface="Arial MT"/>
                <a:cs typeface="Arial MT"/>
              </a:rPr>
              <a:t>2022</a:t>
            </a:r>
            <a:endParaRPr sz="650">
              <a:latin typeface="Arial MT"/>
              <a:cs typeface="Arial MT"/>
            </a:endParaRPr>
          </a:p>
        </p:txBody>
      </p:sp>
      <p:sp>
        <p:nvSpPr>
          <p:cNvPr id="109" name="object 109" descr=""/>
          <p:cNvSpPr txBox="1"/>
          <p:nvPr/>
        </p:nvSpPr>
        <p:spPr>
          <a:xfrm>
            <a:off x="5548348" y="3294465"/>
            <a:ext cx="156845" cy="12890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650" spc="-100">
                <a:solidFill>
                  <a:srgbClr val="231F20"/>
                </a:solidFill>
                <a:latin typeface="Arial MT"/>
                <a:cs typeface="Arial MT"/>
              </a:rPr>
              <a:t>2015</a:t>
            </a:r>
            <a:endParaRPr sz="650">
              <a:latin typeface="Arial MT"/>
              <a:cs typeface="Arial MT"/>
            </a:endParaRPr>
          </a:p>
        </p:txBody>
      </p:sp>
      <p:sp>
        <p:nvSpPr>
          <p:cNvPr id="110" name="object 110" descr=""/>
          <p:cNvSpPr txBox="1"/>
          <p:nvPr/>
        </p:nvSpPr>
        <p:spPr>
          <a:xfrm>
            <a:off x="6209698" y="3294465"/>
            <a:ext cx="156845" cy="12890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650" spc="-100">
                <a:solidFill>
                  <a:srgbClr val="231F20"/>
                </a:solidFill>
                <a:latin typeface="Arial MT"/>
                <a:cs typeface="Arial MT"/>
              </a:rPr>
              <a:t>2017</a:t>
            </a:r>
            <a:endParaRPr sz="650">
              <a:latin typeface="Arial MT"/>
              <a:cs typeface="Arial MT"/>
            </a:endParaRPr>
          </a:p>
        </p:txBody>
      </p:sp>
      <p:sp>
        <p:nvSpPr>
          <p:cNvPr id="111" name="object 111" descr=""/>
          <p:cNvSpPr txBox="1"/>
          <p:nvPr/>
        </p:nvSpPr>
        <p:spPr>
          <a:xfrm>
            <a:off x="6871106" y="3294465"/>
            <a:ext cx="156845" cy="12890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650" spc="-100">
                <a:solidFill>
                  <a:srgbClr val="231F20"/>
                </a:solidFill>
                <a:latin typeface="Arial MT"/>
                <a:cs typeface="Arial MT"/>
              </a:rPr>
              <a:t>2019</a:t>
            </a:r>
            <a:endParaRPr sz="650">
              <a:latin typeface="Arial MT"/>
              <a:cs typeface="Arial MT"/>
            </a:endParaRPr>
          </a:p>
        </p:txBody>
      </p:sp>
      <p:sp>
        <p:nvSpPr>
          <p:cNvPr id="112" name="object 112" descr=""/>
          <p:cNvSpPr txBox="1"/>
          <p:nvPr/>
        </p:nvSpPr>
        <p:spPr>
          <a:xfrm>
            <a:off x="7532516" y="3294465"/>
            <a:ext cx="156845" cy="12890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650" spc="-100">
                <a:solidFill>
                  <a:srgbClr val="231F20"/>
                </a:solidFill>
                <a:latin typeface="Arial MT"/>
                <a:cs typeface="Arial MT"/>
              </a:rPr>
              <a:t>2021</a:t>
            </a:r>
            <a:endParaRPr sz="650">
              <a:latin typeface="Arial MT"/>
              <a:cs typeface="Arial MT"/>
            </a:endParaRPr>
          </a:p>
        </p:txBody>
      </p:sp>
      <p:sp>
        <p:nvSpPr>
          <p:cNvPr id="113" name="object 113" descr=""/>
          <p:cNvSpPr txBox="1"/>
          <p:nvPr/>
        </p:nvSpPr>
        <p:spPr>
          <a:xfrm>
            <a:off x="810679" y="3897312"/>
            <a:ext cx="625475" cy="13970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750" spc="-100">
                <a:solidFill>
                  <a:srgbClr val="231F20"/>
                </a:solidFill>
                <a:latin typeface="Trebuchet MS"/>
                <a:cs typeface="Trebuchet MS"/>
              </a:rPr>
              <a:t>2C</a:t>
            </a:r>
            <a:r>
              <a:rPr dirty="0" sz="750" spc="-95">
                <a:solidFill>
                  <a:srgbClr val="231F20"/>
                </a:solidFill>
                <a:latin typeface="Trebuchet MS"/>
                <a:cs typeface="Trebuchet MS"/>
              </a:rPr>
              <a:t> </a:t>
            </a:r>
            <a:r>
              <a:rPr dirty="0" sz="750">
                <a:solidFill>
                  <a:srgbClr val="231F20"/>
                </a:solidFill>
                <a:latin typeface="Trebuchet MS"/>
                <a:cs typeface="Trebuchet MS"/>
              </a:rPr>
              <a:t>–</a:t>
            </a:r>
            <a:r>
              <a:rPr dirty="0" sz="750" spc="-90">
                <a:solidFill>
                  <a:srgbClr val="231F20"/>
                </a:solidFill>
                <a:latin typeface="Trebuchet MS"/>
                <a:cs typeface="Trebuchet MS"/>
              </a:rPr>
              <a:t> </a:t>
            </a:r>
            <a:r>
              <a:rPr dirty="0" sz="750" spc="-110">
                <a:solidFill>
                  <a:srgbClr val="231F20"/>
                </a:solidFill>
                <a:latin typeface="Trebuchet MS"/>
                <a:cs typeface="Trebuchet MS"/>
              </a:rPr>
              <a:t>Por</a:t>
            </a:r>
            <a:r>
              <a:rPr dirty="0" sz="750" spc="-90">
                <a:solidFill>
                  <a:srgbClr val="231F20"/>
                </a:solidFill>
                <a:latin typeface="Trebuchet MS"/>
                <a:cs typeface="Trebuchet MS"/>
              </a:rPr>
              <a:t> </a:t>
            </a:r>
            <a:r>
              <a:rPr dirty="0" sz="750" spc="-110">
                <a:solidFill>
                  <a:srgbClr val="231F20"/>
                </a:solidFill>
                <a:latin typeface="Trebuchet MS"/>
                <a:cs typeface="Trebuchet MS"/>
              </a:rPr>
              <a:t>cor</a:t>
            </a:r>
            <a:r>
              <a:rPr dirty="0" sz="750" spc="-90">
                <a:solidFill>
                  <a:srgbClr val="231F20"/>
                </a:solidFill>
                <a:latin typeface="Trebuchet MS"/>
                <a:cs typeface="Trebuchet MS"/>
              </a:rPr>
              <a:t> </a:t>
            </a:r>
            <a:r>
              <a:rPr dirty="0" sz="750" spc="-120">
                <a:solidFill>
                  <a:srgbClr val="231F20"/>
                </a:solidFill>
                <a:latin typeface="Trebuchet MS"/>
                <a:cs typeface="Trebuchet MS"/>
              </a:rPr>
              <a:t>ou</a:t>
            </a:r>
            <a:r>
              <a:rPr dirty="0" sz="750" spc="-90">
                <a:solidFill>
                  <a:srgbClr val="231F20"/>
                </a:solidFill>
                <a:latin typeface="Trebuchet MS"/>
                <a:cs typeface="Trebuchet MS"/>
              </a:rPr>
              <a:t> </a:t>
            </a:r>
            <a:r>
              <a:rPr dirty="0" sz="750" spc="-95">
                <a:solidFill>
                  <a:srgbClr val="231F20"/>
                </a:solidFill>
                <a:latin typeface="Trebuchet MS"/>
                <a:cs typeface="Trebuchet MS"/>
              </a:rPr>
              <a:t>raça</a:t>
            </a:r>
            <a:endParaRPr sz="750">
              <a:latin typeface="Trebuchet MS"/>
              <a:cs typeface="Trebuchet MS"/>
            </a:endParaRPr>
          </a:p>
        </p:txBody>
      </p:sp>
      <p:grpSp>
        <p:nvGrpSpPr>
          <p:cNvPr id="114" name="object 114" descr=""/>
          <p:cNvGrpSpPr/>
          <p:nvPr/>
        </p:nvGrpSpPr>
        <p:grpSpPr>
          <a:xfrm>
            <a:off x="755242" y="4082951"/>
            <a:ext cx="3134360" cy="1784985"/>
            <a:chOff x="755242" y="4082951"/>
            <a:chExt cx="3134360" cy="1784985"/>
          </a:xfrm>
        </p:grpSpPr>
        <p:sp>
          <p:nvSpPr>
            <p:cNvPr id="115" name="object 115" descr=""/>
            <p:cNvSpPr/>
            <p:nvPr/>
          </p:nvSpPr>
          <p:spPr>
            <a:xfrm>
              <a:off x="802159" y="5805756"/>
              <a:ext cx="3084195" cy="0"/>
            </a:xfrm>
            <a:custGeom>
              <a:avLst/>
              <a:gdLst/>
              <a:ahLst/>
              <a:cxnLst/>
              <a:rect l="l" t="t" r="r" b="b"/>
              <a:pathLst>
                <a:path w="3084195" h="0">
                  <a:moveTo>
                    <a:pt x="0" y="0"/>
                  </a:moveTo>
                  <a:lnTo>
                    <a:pt x="3084009" y="0"/>
                  </a:lnTo>
                </a:path>
              </a:pathLst>
            </a:custGeom>
            <a:ln w="5263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16" name="object 116" descr=""/>
            <p:cNvSpPr/>
            <p:nvPr/>
          </p:nvSpPr>
          <p:spPr>
            <a:xfrm>
              <a:off x="802159" y="5634684"/>
              <a:ext cx="3084195" cy="0"/>
            </a:xfrm>
            <a:custGeom>
              <a:avLst/>
              <a:gdLst/>
              <a:ahLst/>
              <a:cxnLst/>
              <a:rect l="l" t="t" r="r" b="b"/>
              <a:pathLst>
                <a:path w="3084195" h="0">
                  <a:moveTo>
                    <a:pt x="0" y="0"/>
                  </a:moveTo>
                  <a:lnTo>
                    <a:pt x="3084009" y="0"/>
                  </a:lnTo>
                </a:path>
              </a:pathLst>
            </a:custGeom>
            <a:ln w="5263">
              <a:solidFill>
                <a:srgbClr val="C7C8CA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17" name="object 117" descr=""/>
            <p:cNvSpPr/>
            <p:nvPr/>
          </p:nvSpPr>
          <p:spPr>
            <a:xfrm>
              <a:off x="802159" y="5463613"/>
              <a:ext cx="3084195" cy="0"/>
            </a:xfrm>
            <a:custGeom>
              <a:avLst/>
              <a:gdLst/>
              <a:ahLst/>
              <a:cxnLst/>
              <a:rect l="l" t="t" r="r" b="b"/>
              <a:pathLst>
                <a:path w="3084195" h="0">
                  <a:moveTo>
                    <a:pt x="0" y="0"/>
                  </a:moveTo>
                  <a:lnTo>
                    <a:pt x="3084009" y="0"/>
                  </a:lnTo>
                </a:path>
              </a:pathLst>
            </a:custGeom>
            <a:ln w="5263">
              <a:solidFill>
                <a:srgbClr val="C7C8CA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18" name="object 118" descr=""/>
            <p:cNvSpPr/>
            <p:nvPr/>
          </p:nvSpPr>
          <p:spPr>
            <a:xfrm>
              <a:off x="802159" y="5292542"/>
              <a:ext cx="3084195" cy="0"/>
            </a:xfrm>
            <a:custGeom>
              <a:avLst/>
              <a:gdLst/>
              <a:ahLst/>
              <a:cxnLst/>
              <a:rect l="l" t="t" r="r" b="b"/>
              <a:pathLst>
                <a:path w="3084195" h="0">
                  <a:moveTo>
                    <a:pt x="0" y="0"/>
                  </a:moveTo>
                  <a:lnTo>
                    <a:pt x="3084009" y="0"/>
                  </a:lnTo>
                </a:path>
              </a:pathLst>
            </a:custGeom>
            <a:ln w="5263">
              <a:solidFill>
                <a:srgbClr val="C7C8CA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19" name="object 119" descr=""/>
            <p:cNvSpPr/>
            <p:nvPr/>
          </p:nvSpPr>
          <p:spPr>
            <a:xfrm>
              <a:off x="802159" y="5121471"/>
              <a:ext cx="3084195" cy="0"/>
            </a:xfrm>
            <a:custGeom>
              <a:avLst/>
              <a:gdLst/>
              <a:ahLst/>
              <a:cxnLst/>
              <a:rect l="l" t="t" r="r" b="b"/>
              <a:pathLst>
                <a:path w="3084195" h="0">
                  <a:moveTo>
                    <a:pt x="0" y="0"/>
                  </a:moveTo>
                  <a:lnTo>
                    <a:pt x="3084009" y="0"/>
                  </a:lnTo>
                </a:path>
              </a:pathLst>
            </a:custGeom>
            <a:ln w="5263">
              <a:solidFill>
                <a:srgbClr val="C7C8CA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20" name="object 120" descr=""/>
            <p:cNvSpPr/>
            <p:nvPr/>
          </p:nvSpPr>
          <p:spPr>
            <a:xfrm>
              <a:off x="802159" y="4950363"/>
              <a:ext cx="3084195" cy="0"/>
            </a:xfrm>
            <a:custGeom>
              <a:avLst/>
              <a:gdLst/>
              <a:ahLst/>
              <a:cxnLst/>
              <a:rect l="l" t="t" r="r" b="b"/>
              <a:pathLst>
                <a:path w="3084195" h="0">
                  <a:moveTo>
                    <a:pt x="0" y="0"/>
                  </a:moveTo>
                  <a:lnTo>
                    <a:pt x="3084009" y="0"/>
                  </a:lnTo>
                </a:path>
              </a:pathLst>
            </a:custGeom>
            <a:ln w="5263">
              <a:solidFill>
                <a:srgbClr val="C7C8CA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21" name="object 121" descr=""/>
            <p:cNvSpPr/>
            <p:nvPr/>
          </p:nvSpPr>
          <p:spPr>
            <a:xfrm>
              <a:off x="802159" y="4779294"/>
              <a:ext cx="3084195" cy="0"/>
            </a:xfrm>
            <a:custGeom>
              <a:avLst/>
              <a:gdLst/>
              <a:ahLst/>
              <a:cxnLst/>
              <a:rect l="l" t="t" r="r" b="b"/>
              <a:pathLst>
                <a:path w="3084195" h="0">
                  <a:moveTo>
                    <a:pt x="0" y="0"/>
                  </a:moveTo>
                  <a:lnTo>
                    <a:pt x="3084009" y="0"/>
                  </a:lnTo>
                </a:path>
              </a:pathLst>
            </a:custGeom>
            <a:ln w="5263">
              <a:solidFill>
                <a:srgbClr val="C7C8CA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22" name="object 122" descr=""/>
            <p:cNvSpPr/>
            <p:nvPr/>
          </p:nvSpPr>
          <p:spPr>
            <a:xfrm>
              <a:off x="802159" y="4608223"/>
              <a:ext cx="3084195" cy="0"/>
            </a:xfrm>
            <a:custGeom>
              <a:avLst/>
              <a:gdLst/>
              <a:ahLst/>
              <a:cxnLst/>
              <a:rect l="l" t="t" r="r" b="b"/>
              <a:pathLst>
                <a:path w="3084195" h="0">
                  <a:moveTo>
                    <a:pt x="0" y="0"/>
                  </a:moveTo>
                  <a:lnTo>
                    <a:pt x="3084009" y="0"/>
                  </a:lnTo>
                </a:path>
              </a:pathLst>
            </a:custGeom>
            <a:ln w="5263">
              <a:solidFill>
                <a:srgbClr val="C7C8CA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23" name="object 123" descr=""/>
            <p:cNvSpPr/>
            <p:nvPr/>
          </p:nvSpPr>
          <p:spPr>
            <a:xfrm>
              <a:off x="802159" y="4437152"/>
              <a:ext cx="3084195" cy="0"/>
            </a:xfrm>
            <a:custGeom>
              <a:avLst/>
              <a:gdLst/>
              <a:ahLst/>
              <a:cxnLst/>
              <a:rect l="l" t="t" r="r" b="b"/>
              <a:pathLst>
                <a:path w="3084195" h="0">
                  <a:moveTo>
                    <a:pt x="0" y="0"/>
                  </a:moveTo>
                  <a:lnTo>
                    <a:pt x="3084009" y="0"/>
                  </a:lnTo>
                </a:path>
              </a:pathLst>
            </a:custGeom>
            <a:ln w="5263">
              <a:solidFill>
                <a:srgbClr val="C7C8CA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24" name="object 124" descr=""/>
            <p:cNvSpPr/>
            <p:nvPr/>
          </p:nvSpPr>
          <p:spPr>
            <a:xfrm>
              <a:off x="802159" y="4266079"/>
              <a:ext cx="3084195" cy="0"/>
            </a:xfrm>
            <a:custGeom>
              <a:avLst/>
              <a:gdLst/>
              <a:ahLst/>
              <a:cxnLst/>
              <a:rect l="l" t="t" r="r" b="b"/>
              <a:pathLst>
                <a:path w="3084195" h="0">
                  <a:moveTo>
                    <a:pt x="0" y="0"/>
                  </a:moveTo>
                  <a:lnTo>
                    <a:pt x="3084009" y="0"/>
                  </a:lnTo>
                </a:path>
              </a:pathLst>
            </a:custGeom>
            <a:ln w="5263">
              <a:solidFill>
                <a:srgbClr val="C7C8CA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25" name="object 125" descr=""/>
            <p:cNvSpPr/>
            <p:nvPr/>
          </p:nvSpPr>
          <p:spPr>
            <a:xfrm>
              <a:off x="3886165" y="4084856"/>
              <a:ext cx="0" cy="1721485"/>
            </a:xfrm>
            <a:custGeom>
              <a:avLst/>
              <a:gdLst/>
              <a:ahLst/>
              <a:cxnLst/>
              <a:rect l="l" t="t" r="r" b="b"/>
              <a:pathLst>
                <a:path w="0" h="1721485">
                  <a:moveTo>
                    <a:pt x="0" y="1720899"/>
                  </a:moveTo>
                  <a:lnTo>
                    <a:pt x="0" y="0"/>
                  </a:lnTo>
                </a:path>
              </a:pathLst>
            </a:custGeom>
            <a:ln w="3590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26" name="object 126" descr=""/>
            <p:cNvSpPr/>
            <p:nvPr/>
          </p:nvSpPr>
          <p:spPr>
            <a:xfrm>
              <a:off x="802159" y="4093426"/>
              <a:ext cx="0" cy="1712595"/>
            </a:xfrm>
            <a:custGeom>
              <a:avLst/>
              <a:gdLst/>
              <a:ahLst/>
              <a:cxnLst/>
              <a:rect l="l" t="t" r="r" b="b"/>
              <a:pathLst>
                <a:path w="0" h="1712595">
                  <a:moveTo>
                    <a:pt x="0" y="1712330"/>
                  </a:moveTo>
                  <a:lnTo>
                    <a:pt x="0" y="0"/>
                  </a:lnTo>
                </a:path>
              </a:pathLst>
            </a:custGeom>
            <a:ln w="3590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27" name="object 127" descr=""/>
            <p:cNvSpPr/>
            <p:nvPr/>
          </p:nvSpPr>
          <p:spPr>
            <a:xfrm>
              <a:off x="942373" y="5805758"/>
              <a:ext cx="0" cy="59690"/>
            </a:xfrm>
            <a:custGeom>
              <a:avLst/>
              <a:gdLst/>
              <a:ahLst/>
              <a:cxnLst/>
              <a:rect l="l" t="t" r="r" b="b"/>
              <a:pathLst>
                <a:path w="0" h="59689">
                  <a:moveTo>
                    <a:pt x="0" y="59678"/>
                  </a:moveTo>
                  <a:lnTo>
                    <a:pt x="0" y="0"/>
                  </a:lnTo>
                </a:path>
              </a:pathLst>
            </a:custGeom>
            <a:ln w="3590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28" name="object 128" descr=""/>
            <p:cNvSpPr/>
            <p:nvPr/>
          </p:nvSpPr>
          <p:spPr>
            <a:xfrm>
              <a:off x="1226065" y="5805758"/>
              <a:ext cx="0" cy="59690"/>
            </a:xfrm>
            <a:custGeom>
              <a:avLst/>
              <a:gdLst/>
              <a:ahLst/>
              <a:cxnLst/>
              <a:rect l="l" t="t" r="r" b="b"/>
              <a:pathLst>
                <a:path w="0" h="59689">
                  <a:moveTo>
                    <a:pt x="0" y="59678"/>
                  </a:moveTo>
                  <a:lnTo>
                    <a:pt x="0" y="0"/>
                  </a:lnTo>
                </a:path>
              </a:pathLst>
            </a:custGeom>
            <a:ln w="3590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29" name="object 129" descr=""/>
            <p:cNvSpPr/>
            <p:nvPr/>
          </p:nvSpPr>
          <p:spPr>
            <a:xfrm>
              <a:off x="1503089" y="5805758"/>
              <a:ext cx="0" cy="59690"/>
            </a:xfrm>
            <a:custGeom>
              <a:avLst/>
              <a:gdLst/>
              <a:ahLst/>
              <a:cxnLst/>
              <a:rect l="l" t="t" r="r" b="b"/>
              <a:pathLst>
                <a:path w="0" h="59689">
                  <a:moveTo>
                    <a:pt x="0" y="59678"/>
                  </a:moveTo>
                  <a:lnTo>
                    <a:pt x="0" y="0"/>
                  </a:lnTo>
                </a:path>
              </a:pathLst>
            </a:custGeom>
            <a:ln w="3590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30" name="object 130" descr=""/>
            <p:cNvSpPr/>
            <p:nvPr/>
          </p:nvSpPr>
          <p:spPr>
            <a:xfrm>
              <a:off x="2063804" y="5805758"/>
              <a:ext cx="0" cy="59690"/>
            </a:xfrm>
            <a:custGeom>
              <a:avLst/>
              <a:gdLst/>
              <a:ahLst/>
              <a:cxnLst/>
              <a:rect l="l" t="t" r="r" b="b"/>
              <a:pathLst>
                <a:path w="0" h="59689">
                  <a:moveTo>
                    <a:pt x="0" y="59678"/>
                  </a:moveTo>
                  <a:lnTo>
                    <a:pt x="0" y="0"/>
                  </a:lnTo>
                </a:path>
              </a:pathLst>
            </a:custGeom>
            <a:ln w="3590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31" name="object 131" descr=""/>
            <p:cNvSpPr/>
            <p:nvPr/>
          </p:nvSpPr>
          <p:spPr>
            <a:xfrm>
              <a:off x="2624519" y="5805758"/>
              <a:ext cx="0" cy="59690"/>
            </a:xfrm>
            <a:custGeom>
              <a:avLst/>
              <a:gdLst/>
              <a:ahLst/>
              <a:cxnLst/>
              <a:rect l="l" t="t" r="r" b="b"/>
              <a:pathLst>
                <a:path w="0" h="59689">
                  <a:moveTo>
                    <a:pt x="0" y="59678"/>
                  </a:moveTo>
                  <a:lnTo>
                    <a:pt x="0" y="0"/>
                  </a:lnTo>
                </a:path>
              </a:pathLst>
            </a:custGeom>
            <a:ln w="3590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32" name="object 132" descr=""/>
            <p:cNvSpPr/>
            <p:nvPr/>
          </p:nvSpPr>
          <p:spPr>
            <a:xfrm>
              <a:off x="3185234" y="5805758"/>
              <a:ext cx="0" cy="59690"/>
            </a:xfrm>
            <a:custGeom>
              <a:avLst/>
              <a:gdLst/>
              <a:ahLst/>
              <a:cxnLst/>
              <a:rect l="l" t="t" r="r" b="b"/>
              <a:pathLst>
                <a:path w="0" h="59689">
                  <a:moveTo>
                    <a:pt x="0" y="59678"/>
                  </a:moveTo>
                  <a:lnTo>
                    <a:pt x="0" y="0"/>
                  </a:lnTo>
                </a:path>
              </a:pathLst>
            </a:custGeom>
            <a:ln w="3590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33" name="object 133" descr=""/>
            <p:cNvSpPr/>
            <p:nvPr/>
          </p:nvSpPr>
          <p:spPr>
            <a:xfrm>
              <a:off x="3745951" y="5805758"/>
              <a:ext cx="0" cy="59690"/>
            </a:xfrm>
            <a:custGeom>
              <a:avLst/>
              <a:gdLst/>
              <a:ahLst/>
              <a:cxnLst/>
              <a:rect l="l" t="t" r="r" b="b"/>
              <a:pathLst>
                <a:path w="0" h="59689">
                  <a:moveTo>
                    <a:pt x="0" y="59678"/>
                  </a:moveTo>
                  <a:lnTo>
                    <a:pt x="0" y="0"/>
                  </a:lnTo>
                </a:path>
              </a:pathLst>
            </a:custGeom>
            <a:ln w="3590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34" name="object 134" descr=""/>
            <p:cNvSpPr/>
            <p:nvPr/>
          </p:nvSpPr>
          <p:spPr>
            <a:xfrm>
              <a:off x="3886165" y="5805758"/>
              <a:ext cx="0" cy="59690"/>
            </a:xfrm>
            <a:custGeom>
              <a:avLst/>
              <a:gdLst/>
              <a:ahLst/>
              <a:cxnLst/>
              <a:rect l="l" t="t" r="r" b="b"/>
              <a:pathLst>
                <a:path w="0" h="59689">
                  <a:moveTo>
                    <a:pt x="0" y="59678"/>
                  </a:moveTo>
                  <a:lnTo>
                    <a:pt x="0" y="0"/>
                  </a:lnTo>
                </a:path>
              </a:pathLst>
            </a:custGeom>
            <a:ln w="3590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35" name="object 135" descr=""/>
            <p:cNvSpPr/>
            <p:nvPr/>
          </p:nvSpPr>
          <p:spPr>
            <a:xfrm>
              <a:off x="802159" y="5805758"/>
              <a:ext cx="0" cy="59690"/>
            </a:xfrm>
            <a:custGeom>
              <a:avLst/>
              <a:gdLst/>
              <a:ahLst/>
              <a:cxnLst/>
              <a:rect l="l" t="t" r="r" b="b"/>
              <a:pathLst>
                <a:path w="0" h="59689">
                  <a:moveTo>
                    <a:pt x="0" y="59678"/>
                  </a:moveTo>
                  <a:lnTo>
                    <a:pt x="0" y="0"/>
                  </a:lnTo>
                </a:path>
              </a:pathLst>
            </a:custGeom>
            <a:ln w="3590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36" name="object 136" descr=""/>
            <p:cNvSpPr/>
            <p:nvPr/>
          </p:nvSpPr>
          <p:spPr>
            <a:xfrm>
              <a:off x="758099" y="5805756"/>
              <a:ext cx="44450" cy="0"/>
            </a:xfrm>
            <a:custGeom>
              <a:avLst/>
              <a:gdLst/>
              <a:ahLst/>
              <a:cxnLst/>
              <a:rect l="l" t="t" r="r" b="b"/>
              <a:pathLst>
                <a:path w="44450" h="0">
                  <a:moveTo>
                    <a:pt x="0" y="0"/>
                  </a:moveTo>
                  <a:lnTo>
                    <a:pt x="44062" y="0"/>
                  </a:lnTo>
                </a:path>
              </a:pathLst>
            </a:custGeom>
            <a:ln w="5263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37" name="object 137" descr=""/>
            <p:cNvSpPr/>
            <p:nvPr/>
          </p:nvSpPr>
          <p:spPr>
            <a:xfrm>
              <a:off x="758099" y="5634684"/>
              <a:ext cx="44450" cy="0"/>
            </a:xfrm>
            <a:custGeom>
              <a:avLst/>
              <a:gdLst/>
              <a:ahLst/>
              <a:cxnLst/>
              <a:rect l="l" t="t" r="r" b="b"/>
              <a:pathLst>
                <a:path w="44450" h="0">
                  <a:moveTo>
                    <a:pt x="0" y="0"/>
                  </a:moveTo>
                  <a:lnTo>
                    <a:pt x="44062" y="0"/>
                  </a:lnTo>
                </a:path>
              </a:pathLst>
            </a:custGeom>
            <a:ln w="5263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38" name="object 138" descr=""/>
            <p:cNvSpPr/>
            <p:nvPr/>
          </p:nvSpPr>
          <p:spPr>
            <a:xfrm>
              <a:off x="758099" y="5463613"/>
              <a:ext cx="44450" cy="0"/>
            </a:xfrm>
            <a:custGeom>
              <a:avLst/>
              <a:gdLst/>
              <a:ahLst/>
              <a:cxnLst/>
              <a:rect l="l" t="t" r="r" b="b"/>
              <a:pathLst>
                <a:path w="44450" h="0">
                  <a:moveTo>
                    <a:pt x="0" y="0"/>
                  </a:moveTo>
                  <a:lnTo>
                    <a:pt x="44062" y="0"/>
                  </a:lnTo>
                </a:path>
              </a:pathLst>
            </a:custGeom>
            <a:ln w="5263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39" name="object 139" descr=""/>
            <p:cNvSpPr/>
            <p:nvPr/>
          </p:nvSpPr>
          <p:spPr>
            <a:xfrm>
              <a:off x="758099" y="5292542"/>
              <a:ext cx="44450" cy="0"/>
            </a:xfrm>
            <a:custGeom>
              <a:avLst/>
              <a:gdLst/>
              <a:ahLst/>
              <a:cxnLst/>
              <a:rect l="l" t="t" r="r" b="b"/>
              <a:pathLst>
                <a:path w="44450" h="0">
                  <a:moveTo>
                    <a:pt x="0" y="0"/>
                  </a:moveTo>
                  <a:lnTo>
                    <a:pt x="44062" y="0"/>
                  </a:lnTo>
                </a:path>
              </a:pathLst>
            </a:custGeom>
            <a:ln w="5263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40" name="object 140" descr=""/>
            <p:cNvSpPr/>
            <p:nvPr/>
          </p:nvSpPr>
          <p:spPr>
            <a:xfrm>
              <a:off x="758099" y="5121471"/>
              <a:ext cx="44450" cy="0"/>
            </a:xfrm>
            <a:custGeom>
              <a:avLst/>
              <a:gdLst/>
              <a:ahLst/>
              <a:cxnLst/>
              <a:rect l="l" t="t" r="r" b="b"/>
              <a:pathLst>
                <a:path w="44450" h="0">
                  <a:moveTo>
                    <a:pt x="0" y="0"/>
                  </a:moveTo>
                  <a:lnTo>
                    <a:pt x="44062" y="0"/>
                  </a:lnTo>
                </a:path>
              </a:pathLst>
            </a:custGeom>
            <a:ln w="5263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41" name="object 141" descr=""/>
            <p:cNvSpPr/>
            <p:nvPr/>
          </p:nvSpPr>
          <p:spPr>
            <a:xfrm>
              <a:off x="758099" y="4950400"/>
              <a:ext cx="44450" cy="0"/>
            </a:xfrm>
            <a:custGeom>
              <a:avLst/>
              <a:gdLst/>
              <a:ahLst/>
              <a:cxnLst/>
              <a:rect l="l" t="t" r="r" b="b"/>
              <a:pathLst>
                <a:path w="44450" h="0">
                  <a:moveTo>
                    <a:pt x="0" y="0"/>
                  </a:moveTo>
                  <a:lnTo>
                    <a:pt x="44062" y="0"/>
                  </a:lnTo>
                </a:path>
              </a:pathLst>
            </a:custGeom>
            <a:ln w="5263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42" name="object 142" descr=""/>
            <p:cNvSpPr/>
            <p:nvPr/>
          </p:nvSpPr>
          <p:spPr>
            <a:xfrm>
              <a:off x="758099" y="4779331"/>
              <a:ext cx="44450" cy="0"/>
            </a:xfrm>
            <a:custGeom>
              <a:avLst/>
              <a:gdLst/>
              <a:ahLst/>
              <a:cxnLst/>
              <a:rect l="l" t="t" r="r" b="b"/>
              <a:pathLst>
                <a:path w="44450" h="0">
                  <a:moveTo>
                    <a:pt x="0" y="0"/>
                  </a:moveTo>
                  <a:lnTo>
                    <a:pt x="44062" y="0"/>
                  </a:lnTo>
                </a:path>
              </a:pathLst>
            </a:custGeom>
            <a:ln w="5263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43" name="object 143" descr=""/>
            <p:cNvSpPr/>
            <p:nvPr/>
          </p:nvSpPr>
          <p:spPr>
            <a:xfrm>
              <a:off x="758099" y="4608258"/>
              <a:ext cx="44450" cy="0"/>
            </a:xfrm>
            <a:custGeom>
              <a:avLst/>
              <a:gdLst/>
              <a:ahLst/>
              <a:cxnLst/>
              <a:rect l="l" t="t" r="r" b="b"/>
              <a:pathLst>
                <a:path w="44450" h="0">
                  <a:moveTo>
                    <a:pt x="0" y="0"/>
                  </a:moveTo>
                  <a:lnTo>
                    <a:pt x="44062" y="0"/>
                  </a:lnTo>
                </a:path>
              </a:pathLst>
            </a:custGeom>
            <a:ln w="5263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44" name="object 144" descr=""/>
            <p:cNvSpPr/>
            <p:nvPr/>
          </p:nvSpPr>
          <p:spPr>
            <a:xfrm>
              <a:off x="758099" y="4437189"/>
              <a:ext cx="44450" cy="0"/>
            </a:xfrm>
            <a:custGeom>
              <a:avLst/>
              <a:gdLst/>
              <a:ahLst/>
              <a:cxnLst/>
              <a:rect l="l" t="t" r="r" b="b"/>
              <a:pathLst>
                <a:path w="44450" h="0">
                  <a:moveTo>
                    <a:pt x="0" y="0"/>
                  </a:moveTo>
                  <a:lnTo>
                    <a:pt x="44062" y="0"/>
                  </a:lnTo>
                </a:path>
              </a:pathLst>
            </a:custGeom>
            <a:ln w="5263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45" name="object 145" descr=""/>
            <p:cNvSpPr/>
            <p:nvPr/>
          </p:nvSpPr>
          <p:spPr>
            <a:xfrm>
              <a:off x="758099" y="4266118"/>
              <a:ext cx="44450" cy="0"/>
            </a:xfrm>
            <a:custGeom>
              <a:avLst/>
              <a:gdLst/>
              <a:ahLst/>
              <a:cxnLst/>
              <a:rect l="l" t="t" r="r" b="b"/>
              <a:pathLst>
                <a:path w="44450" h="0">
                  <a:moveTo>
                    <a:pt x="0" y="0"/>
                  </a:moveTo>
                  <a:lnTo>
                    <a:pt x="44062" y="0"/>
                  </a:lnTo>
                </a:path>
              </a:pathLst>
            </a:custGeom>
            <a:ln w="5263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46" name="object 146" descr=""/>
            <p:cNvSpPr/>
            <p:nvPr/>
          </p:nvSpPr>
          <p:spPr>
            <a:xfrm>
              <a:off x="758099" y="4095046"/>
              <a:ext cx="44450" cy="0"/>
            </a:xfrm>
            <a:custGeom>
              <a:avLst/>
              <a:gdLst/>
              <a:ahLst/>
              <a:cxnLst/>
              <a:rect l="l" t="t" r="r" b="b"/>
              <a:pathLst>
                <a:path w="44450" h="0">
                  <a:moveTo>
                    <a:pt x="0" y="0"/>
                  </a:moveTo>
                  <a:lnTo>
                    <a:pt x="44062" y="0"/>
                  </a:lnTo>
                </a:path>
              </a:pathLst>
            </a:custGeom>
            <a:ln w="5263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47" name="object 147" descr=""/>
            <p:cNvSpPr/>
            <p:nvPr/>
          </p:nvSpPr>
          <p:spPr>
            <a:xfrm>
              <a:off x="926858" y="5330393"/>
              <a:ext cx="2834640" cy="267335"/>
            </a:xfrm>
            <a:custGeom>
              <a:avLst/>
              <a:gdLst/>
              <a:ahLst/>
              <a:cxnLst/>
              <a:rect l="l" t="t" r="r" b="b"/>
              <a:pathLst>
                <a:path w="2834640" h="267335">
                  <a:moveTo>
                    <a:pt x="30530" y="175653"/>
                  </a:moveTo>
                  <a:lnTo>
                    <a:pt x="29337" y="166941"/>
                  </a:lnTo>
                  <a:lnTo>
                    <a:pt x="26060" y="159829"/>
                  </a:lnTo>
                  <a:lnTo>
                    <a:pt x="21209" y="155028"/>
                  </a:lnTo>
                  <a:lnTo>
                    <a:pt x="15265" y="153276"/>
                  </a:lnTo>
                  <a:lnTo>
                    <a:pt x="9321" y="155028"/>
                  </a:lnTo>
                  <a:lnTo>
                    <a:pt x="4470" y="159829"/>
                  </a:lnTo>
                  <a:lnTo>
                    <a:pt x="1206" y="166941"/>
                  </a:lnTo>
                  <a:lnTo>
                    <a:pt x="0" y="175653"/>
                  </a:lnTo>
                  <a:lnTo>
                    <a:pt x="1206" y="184365"/>
                  </a:lnTo>
                  <a:lnTo>
                    <a:pt x="4470" y="191477"/>
                  </a:lnTo>
                  <a:lnTo>
                    <a:pt x="9321" y="196278"/>
                  </a:lnTo>
                  <a:lnTo>
                    <a:pt x="15265" y="198031"/>
                  </a:lnTo>
                  <a:lnTo>
                    <a:pt x="21209" y="196278"/>
                  </a:lnTo>
                  <a:lnTo>
                    <a:pt x="26060" y="191477"/>
                  </a:lnTo>
                  <a:lnTo>
                    <a:pt x="29337" y="184365"/>
                  </a:lnTo>
                  <a:lnTo>
                    <a:pt x="30530" y="175653"/>
                  </a:lnTo>
                  <a:close/>
                </a:path>
                <a:path w="2834640" h="267335">
                  <a:moveTo>
                    <a:pt x="311251" y="227622"/>
                  </a:moveTo>
                  <a:lnTo>
                    <a:pt x="310057" y="218909"/>
                  </a:lnTo>
                  <a:lnTo>
                    <a:pt x="306781" y="211797"/>
                  </a:lnTo>
                  <a:lnTo>
                    <a:pt x="301929" y="207010"/>
                  </a:lnTo>
                  <a:lnTo>
                    <a:pt x="295986" y="205244"/>
                  </a:lnTo>
                  <a:lnTo>
                    <a:pt x="290042" y="207010"/>
                  </a:lnTo>
                  <a:lnTo>
                    <a:pt x="285191" y="211797"/>
                  </a:lnTo>
                  <a:lnTo>
                    <a:pt x="281914" y="218909"/>
                  </a:lnTo>
                  <a:lnTo>
                    <a:pt x="280720" y="227622"/>
                  </a:lnTo>
                  <a:lnTo>
                    <a:pt x="281914" y="236334"/>
                  </a:lnTo>
                  <a:lnTo>
                    <a:pt x="285191" y="243446"/>
                  </a:lnTo>
                  <a:lnTo>
                    <a:pt x="290042" y="248246"/>
                  </a:lnTo>
                  <a:lnTo>
                    <a:pt x="295986" y="250012"/>
                  </a:lnTo>
                  <a:lnTo>
                    <a:pt x="301929" y="248246"/>
                  </a:lnTo>
                  <a:lnTo>
                    <a:pt x="306781" y="243446"/>
                  </a:lnTo>
                  <a:lnTo>
                    <a:pt x="310057" y="236334"/>
                  </a:lnTo>
                  <a:lnTo>
                    <a:pt x="311251" y="227622"/>
                  </a:lnTo>
                  <a:close/>
                </a:path>
                <a:path w="2834640" h="267335">
                  <a:moveTo>
                    <a:pt x="591400" y="244360"/>
                  </a:moveTo>
                  <a:lnTo>
                    <a:pt x="590194" y="235648"/>
                  </a:lnTo>
                  <a:lnTo>
                    <a:pt x="586917" y="228536"/>
                  </a:lnTo>
                  <a:lnTo>
                    <a:pt x="582066" y="223735"/>
                  </a:lnTo>
                  <a:lnTo>
                    <a:pt x="576135" y="221983"/>
                  </a:lnTo>
                  <a:lnTo>
                    <a:pt x="570191" y="223735"/>
                  </a:lnTo>
                  <a:lnTo>
                    <a:pt x="565340" y="228536"/>
                  </a:lnTo>
                  <a:lnTo>
                    <a:pt x="562063" y="235648"/>
                  </a:lnTo>
                  <a:lnTo>
                    <a:pt x="560857" y="244360"/>
                  </a:lnTo>
                  <a:lnTo>
                    <a:pt x="562063" y="253072"/>
                  </a:lnTo>
                  <a:lnTo>
                    <a:pt x="565340" y="260184"/>
                  </a:lnTo>
                  <a:lnTo>
                    <a:pt x="570191" y="264985"/>
                  </a:lnTo>
                  <a:lnTo>
                    <a:pt x="576135" y="266738"/>
                  </a:lnTo>
                  <a:lnTo>
                    <a:pt x="582066" y="264985"/>
                  </a:lnTo>
                  <a:lnTo>
                    <a:pt x="586917" y="260184"/>
                  </a:lnTo>
                  <a:lnTo>
                    <a:pt x="590194" y="253072"/>
                  </a:lnTo>
                  <a:lnTo>
                    <a:pt x="591400" y="244360"/>
                  </a:lnTo>
                  <a:close/>
                </a:path>
                <a:path w="2834640" h="267335">
                  <a:moveTo>
                    <a:pt x="871537" y="227622"/>
                  </a:moveTo>
                  <a:lnTo>
                    <a:pt x="870343" y="218909"/>
                  </a:lnTo>
                  <a:lnTo>
                    <a:pt x="867067" y="211797"/>
                  </a:lnTo>
                  <a:lnTo>
                    <a:pt x="862215" y="207010"/>
                  </a:lnTo>
                  <a:lnTo>
                    <a:pt x="856272" y="205244"/>
                  </a:lnTo>
                  <a:lnTo>
                    <a:pt x="850328" y="207010"/>
                  </a:lnTo>
                  <a:lnTo>
                    <a:pt x="845477" y="211797"/>
                  </a:lnTo>
                  <a:lnTo>
                    <a:pt x="842200" y="218909"/>
                  </a:lnTo>
                  <a:lnTo>
                    <a:pt x="841006" y="227622"/>
                  </a:lnTo>
                  <a:lnTo>
                    <a:pt x="842200" y="236334"/>
                  </a:lnTo>
                  <a:lnTo>
                    <a:pt x="845477" y="243446"/>
                  </a:lnTo>
                  <a:lnTo>
                    <a:pt x="850328" y="248246"/>
                  </a:lnTo>
                  <a:lnTo>
                    <a:pt x="856272" y="250012"/>
                  </a:lnTo>
                  <a:lnTo>
                    <a:pt x="862215" y="248246"/>
                  </a:lnTo>
                  <a:lnTo>
                    <a:pt x="867067" y="243446"/>
                  </a:lnTo>
                  <a:lnTo>
                    <a:pt x="870343" y="236334"/>
                  </a:lnTo>
                  <a:lnTo>
                    <a:pt x="871537" y="227622"/>
                  </a:lnTo>
                  <a:close/>
                </a:path>
                <a:path w="2834640" h="267335">
                  <a:moveTo>
                    <a:pt x="1152258" y="167728"/>
                  </a:moveTo>
                  <a:lnTo>
                    <a:pt x="1151051" y="159016"/>
                  </a:lnTo>
                  <a:lnTo>
                    <a:pt x="1147787" y="151904"/>
                  </a:lnTo>
                  <a:lnTo>
                    <a:pt x="1142923" y="147104"/>
                  </a:lnTo>
                  <a:lnTo>
                    <a:pt x="1136992" y="145351"/>
                  </a:lnTo>
                  <a:lnTo>
                    <a:pt x="1131049" y="147104"/>
                  </a:lnTo>
                  <a:lnTo>
                    <a:pt x="1126197" y="151904"/>
                  </a:lnTo>
                  <a:lnTo>
                    <a:pt x="1122921" y="159016"/>
                  </a:lnTo>
                  <a:lnTo>
                    <a:pt x="1121714" y="167728"/>
                  </a:lnTo>
                  <a:lnTo>
                    <a:pt x="1122921" y="176441"/>
                  </a:lnTo>
                  <a:lnTo>
                    <a:pt x="1126197" y="183553"/>
                  </a:lnTo>
                  <a:lnTo>
                    <a:pt x="1131049" y="188353"/>
                  </a:lnTo>
                  <a:lnTo>
                    <a:pt x="1136992" y="190106"/>
                  </a:lnTo>
                  <a:lnTo>
                    <a:pt x="1142923" y="188353"/>
                  </a:lnTo>
                  <a:lnTo>
                    <a:pt x="1147787" y="183553"/>
                  </a:lnTo>
                  <a:lnTo>
                    <a:pt x="1151051" y="176441"/>
                  </a:lnTo>
                  <a:lnTo>
                    <a:pt x="1152258" y="167728"/>
                  </a:lnTo>
                  <a:close/>
                </a:path>
                <a:path w="2834640" h="267335">
                  <a:moveTo>
                    <a:pt x="1432966" y="141744"/>
                  </a:moveTo>
                  <a:lnTo>
                    <a:pt x="1431772" y="133032"/>
                  </a:lnTo>
                  <a:lnTo>
                    <a:pt x="1428496" y="125920"/>
                  </a:lnTo>
                  <a:lnTo>
                    <a:pt x="1423644" y="121119"/>
                  </a:lnTo>
                  <a:lnTo>
                    <a:pt x="1417701" y="119354"/>
                  </a:lnTo>
                  <a:lnTo>
                    <a:pt x="1411757" y="121119"/>
                  </a:lnTo>
                  <a:lnTo>
                    <a:pt x="1406906" y="125920"/>
                  </a:lnTo>
                  <a:lnTo>
                    <a:pt x="1403642" y="133032"/>
                  </a:lnTo>
                  <a:lnTo>
                    <a:pt x="1402435" y="141744"/>
                  </a:lnTo>
                  <a:lnTo>
                    <a:pt x="1403642" y="150456"/>
                  </a:lnTo>
                  <a:lnTo>
                    <a:pt x="1406906" y="157568"/>
                  </a:lnTo>
                  <a:lnTo>
                    <a:pt x="1411757" y="162356"/>
                  </a:lnTo>
                  <a:lnTo>
                    <a:pt x="1417701" y="164122"/>
                  </a:lnTo>
                  <a:lnTo>
                    <a:pt x="1423644" y="162356"/>
                  </a:lnTo>
                  <a:lnTo>
                    <a:pt x="1428496" y="157568"/>
                  </a:lnTo>
                  <a:lnTo>
                    <a:pt x="1431772" y="150456"/>
                  </a:lnTo>
                  <a:lnTo>
                    <a:pt x="1432966" y="141744"/>
                  </a:lnTo>
                  <a:close/>
                </a:path>
                <a:path w="2834640" h="267335">
                  <a:moveTo>
                    <a:pt x="1712544" y="124561"/>
                  </a:moveTo>
                  <a:lnTo>
                    <a:pt x="1711337" y="115849"/>
                  </a:lnTo>
                  <a:lnTo>
                    <a:pt x="1708073" y="108737"/>
                  </a:lnTo>
                  <a:lnTo>
                    <a:pt x="1703209" y="103949"/>
                  </a:lnTo>
                  <a:lnTo>
                    <a:pt x="1697278" y="102184"/>
                  </a:lnTo>
                  <a:lnTo>
                    <a:pt x="1691335" y="103949"/>
                  </a:lnTo>
                  <a:lnTo>
                    <a:pt x="1686483" y="108737"/>
                  </a:lnTo>
                  <a:lnTo>
                    <a:pt x="1683207" y="115849"/>
                  </a:lnTo>
                  <a:lnTo>
                    <a:pt x="1682000" y="124561"/>
                  </a:lnTo>
                  <a:lnTo>
                    <a:pt x="1683207" y="133273"/>
                  </a:lnTo>
                  <a:lnTo>
                    <a:pt x="1686483" y="140385"/>
                  </a:lnTo>
                  <a:lnTo>
                    <a:pt x="1691335" y="145186"/>
                  </a:lnTo>
                  <a:lnTo>
                    <a:pt x="1697278" y="146939"/>
                  </a:lnTo>
                  <a:lnTo>
                    <a:pt x="1703209" y="145186"/>
                  </a:lnTo>
                  <a:lnTo>
                    <a:pt x="1708073" y="140385"/>
                  </a:lnTo>
                  <a:lnTo>
                    <a:pt x="1711337" y="133273"/>
                  </a:lnTo>
                  <a:lnTo>
                    <a:pt x="1712544" y="124561"/>
                  </a:lnTo>
                  <a:close/>
                </a:path>
                <a:path w="2834640" h="267335">
                  <a:moveTo>
                    <a:pt x="1993252" y="150114"/>
                  </a:moveTo>
                  <a:lnTo>
                    <a:pt x="1992058" y="141401"/>
                  </a:lnTo>
                  <a:lnTo>
                    <a:pt x="1988781" y="134289"/>
                  </a:lnTo>
                  <a:lnTo>
                    <a:pt x="1983930" y="129489"/>
                  </a:lnTo>
                  <a:lnTo>
                    <a:pt x="1977986" y="127723"/>
                  </a:lnTo>
                  <a:lnTo>
                    <a:pt x="1972043" y="129489"/>
                  </a:lnTo>
                  <a:lnTo>
                    <a:pt x="1967191" y="134289"/>
                  </a:lnTo>
                  <a:lnTo>
                    <a:pt x="1963915" y="141401"/>
                  </a:lnTo>
                  <a:lnTo>
                    <a:pt x="1962721" y="150114"/>
                  </a:lnTo>
                  <a:lnTo>
                    <a:pt x="1963915" y="158826"/>
                  </a:lnTo>
                  <a:lnTo>
                    <a:pt x="1967191" y="165938"/>
                  </a:lnTo>
                  <a:lnTo>
                    <a:pt x="1972043" y="170726"/>
                  </a:lnTo>
                  <a:lnTo>
                    <a:pt x="1977986" y="172491"/>
                  </a:lnTo>
                  <a:lnTo>
                    <a:pt x="1983930" y="170726"/>
                  </a:lnTo>
                  <a:lnTo>
                    <a:pt x="1988781" y="165938"/>
                  </a:lnTo>
                  <a:lnTo>
                    <a:pt x="1992058" y="158826"/>
                  </a:lnTo>
                  <a:lnTo>
                    <a:pt x="1993252" y="150114"/>
                  </a:lnTo>
                  <a:close/>
                </a:path>
                <a:path w="2834640" h="267335">
                  <a:moveTo>
                    <a:pt x="2273973" y="158915"/>
                  </a:moveTo>
                  <a:lnTo>
                    <a:pt x="2272766" y="150202"/>
                  </a:lnTo>
                  <a:lnTo>
                    <a:pt x="2269502" y="143090"/>
                  </a:lnTo>
                  <a:lnTo>
                    <a:pt x="2264651" y="138303"/>
                  </a:lnTo>
                  <a:lnTo>
                    <a:pt x="2258707" y="136537"/>
                  </a:lnTo>
                  <a:lnTo>
                    <a:pt x="2252764" y="138303"/>
                  </a:lnTo>
                  <a:lnTo>
                    <a:pt x="2247912" y="143090"/>
                  </a:lnTo>
                  <a:lnTo>
                    <a:pt x="2244636" y="150202"/>
                  </a:lnTo>
                  <a:lnTo>
                    <a:pt x="2243442" y="158915"/>
                  </a:lnTo>
                  <a:lnTo>
                    <a:pt x="2244636" y="167627"/>
                  </a:lnTo>
                  <a:lnTo>
                    <a:pt x="2247912" y="174739"/>
                  </a:lnTo>
                  <a:lnTo>
                    <a:pt x="2252764" y="179539"/>
                  </a:lnTo>
                  <a:lnTo>
                    <a:pt x="2258707" y="181305"/>
                  </a:lnTo>
                  <a:lnTo>
                    <a:pt x="2264651" y="179539"/>
                  </a:lnTo>
                  <a:lnTo>
                    <a:pt x="2269502" y="174739"/>
                  </a:lnTo>
                  <a:lnTo>
                    <a:pt x="2272766" y="167627"/>
                  </a:lnTo>
                  <a:lnTo>
                    <a:pt x="2273973" y="158915"/>
                  </a:lnTo>
                  <a:close/>
                </a:path>
                <a:path w="2834640" h="267335">
                  <a:moveTo>
                    <a:pt x="2553538" y="22390"/>
                  </a:moveTo>
                  <a:lnTo>
                    <a:pt x="2552344" y="13677"/>
                  </a:lnTo>
                  <a:lnTo>
                    <a:pt x="2549067" y="6565"/>
                  </a:lnTo>
                  <a:lnTo>
                    <a:pt x="2544216" y="1765"/>
                  </a:lnTo>
                  <a:lnTo>
                    <a:pt x="2538272" y="0"/>
                  </a:lnTo>
                  <a:lnTo>
                    <a:pt x="2532329" y="1765"/>
                  </a:lnTo>
                  <a:lnTo>
                    <a:pt x="2527477" y="6553"/>
                  </a:lnTo>
                  <a:lnTo>
                    <a:pt x="2524214" y="13677"/>
                  </a:lnTo>
                  <a:lnTo>
                    <a:pt x="2523007" y="22390"/>
                  </a:lnTo>
                  <a:lnTo>
                    <a:pt x="2524214" y="31089"/>
                  </a:lnTo>
                  <a:lnTo>
                    <a:pt x="2527477" y="38214"/>
                  </a:lnTo>
                  <a:lnTo>
                    <a:pt x="2532329" y="43002"/>
                  </a:lnTo>
                  <a:lnTo>
                    <a:pt x="2538272" y="44767"/>
                  </a:lnTo>
                  <a:lnTo>
                    <a:pt x="2544216" y="43002"/>
                  </a:lnTo>
                  <a:lnTo>
                    <a:pt x="2549067" y="38214"/>
                  </a:lnTo>
                  <a:lnTo>
                    <a:pt x="2552344" y="31089"/>
                  </a:lnTo>
                  <a:lnTo>
                    <a:pt x="2553538" y="22390"/>
                  </a:lnTo>
                  <a:close/>
                </a:path>
                <a:path w="2834640" h="267335">
                  <a:moveTo>
                    <a:pt x="2834259" y="175653"/>
                  </a:moveTo>
                  <a:lnTo>
                    <a:pt x="2833052" y="166941"/>
                  </a:lnTo>
                  <a:lnTo>
                    <a:pt x="2829788" y="159829"/>
                  </a:lnTo>
                  <a:lnTo>
                    <a:pt x="2824937" y="155028"/>
                  </a:lnTo>
                  <a:lnTo>
                    <a:pt x="2818993" y="153276"/>
                  </a:lnTo>
                  <a:lnTo>
                    <a:pt x="2813050" y="155028"/>
                  </a:lnTo>
                  <a:lnTo>
                    <a:pt x="2808198" y="159829"/>
                  </a:lnTo>
                  <a:lnTo>
                    <a:pt x="2804922" y="166941"/>
                  </a:lnTo>
                  <a:lnTo>
                    <a:pt x="2803728" y="175653"/>
                  </a:lnTo>
                  <a:lnTo>
                    <a:pt x="2804922" y="184365"/>
                  </a:lnTo>
                  <a:lnTo>
                    <a:pt x="2808198" y="191477"/>
                  </a:lnTo>
                  <a:lnTo>
                    <a:pt x="2813050" y="196278"/>
                  </a:lnTo>
                  <a:lnTo>
                    <a:pt x="2818993" y="198031"/>
                  </a:lnTo>
                  <a:lnTo>
                    <a:pt x="2824937" y="196278"/>
                  </a:lnTo>
                  <a:lnTo>
                    <a:pt x="2829788" y="191477"/>
                  </a:lnTo>
                  <a:lnTo>
                    <a:pt x="2833052" y="184365"/>
                  </a:lnTo>
                  <a:lnTo>
                    <a:pt x="2834259" y="175653"/>
                  </a:lnTo>
                  <a:close/>
                </a:path>
              </a:pathLst>
            </a:custGeom>
            <a:solidFill>
              <a:srgbClr val="6E1517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48" name="object 148" descr=""/>
            <p:cNvSpPr/>
            <p:nvPr/>
          </p:nvSpPr>
          <p:spPr>
            <a:xfrm>
              <a:off x="927100" y="4765471"/>
              <a:ext cx="2834640" cy="438784"/>
            </a:xfrm>
            <a:custGeom>
              <a:avLst/>
              <a:gdLst/>
              <a:ahLst/>
              <a:cxnLst/>
              <a:rect l="l" t="t" r="r" b="b"/>
              <a:pathLst>
                <a:path w="2834640" h="438785">
                  <a:moveTo>
                    <a:pt x="30530" y="244792"/>
                  </a:moveTo>
                  <a:lnTo>
                    <a:pt x="29337" y="236080"/>
                  </a:lnTo>
                  <a:lnTo>
                    <a:pt x="26060" y="228968"/>
                  </a:lnTo>
                  <a:lnTo>
                    <a:pt x="21209" y="224180"/>
                  </a:lnTo>
                  <a:lnTo>
                    <a:pt x="15265" y="222415"/>
                  </a:lnTo>
                  <a:lnTo>
                    <a:pt x="9321" y="224180"/>
                  </a:lnTo>
                  <a:lnTo>
                    <a:pt x="4470" y="228968"/>
                  </a:lnTo>
                  <a:lnTo>
                    <a:pt x="1206" y="236080"/>
                  </a:lnTo>
                  <a:lnTo>
                    <a:pt x="0" y="244792"/>
                  </a:lnTo>
                  <a:lnTo>
                    <a:pt x="1206" y="253504"/>
                  </a:lnTo>
                  <a:lnTo>
                    <a:pt x="4470" y="260616"/>
                  </a:lnTo>
                  <a:lnTo>
                    <a:pt x="9321" y="265417"/>
                  </a:lnTo>
                  <a:lnTo>
                    <a:pt x="15265" y="267182"/>
                  </a:lnTo>
                  <a:lnTo>
                    <a:pt x="21209" y="265417"/>
                  </a:lnTo>
                  <a:lnTo>
                    <a:pt x="26060" y="260616"/>
                  </a:lnTo>
                  <a:lnTo>
                    <a:pt x="29337" y="253504"/>
                  </a:lnTo>
                  <a:lnTo>
                    <a:pt x="30530" y="244792"/>
                  </a:lnTo>
                  <a:close/>
                </a:path>
                <a:path w="2834640" h="438785">
                  <a:moveTo>
                    <a:pt x="310870" y="330314"/>
                  </a:moveTo>
                  <a:lnTo>
                    <a:pt x="309664" y="321602"/>
                  </a:lnTo>
                  <a:lnTo>
                    <a:pt x="306400" y="314490"/>
                  </a:lnTo>
                  <a:lnTo>
                    <a:pt x="301548" y="309689"/>
                  </a:lnTo>
                  <a:lnTo>
                    <a:pt x="295605" y="307936"/>
                  </a:lnTo>
                  <a:lnTo>
                    <a:pt x="289661" y="309689"/>
                  </a:lnTo>
                  <a:lnTo>
                    <a:pt x="284810" y="314490"/>
                  </a:lnTo>
                  <a:lnTo>
                    <a:pt x="281533" y="321602"/>
                  </a:lnTo>
                  <a:lnTo>
                    <a:pt x="280339" y="330314"/>
                  </a:lnTo>
                  <a:lnTo>
                    <a:pt x="281533" y="339026"/>
                  </a:lnTo>
                  <a:lnTo>
                    <a:pt x="284810" y="346138"/>
                  </a:lnTo>
                  <a:lnTo>
                    <a:pt x="289661" y="350939"/>
                  </a:lnTo>
                  <a:lnTo>
                    <a:pt x="295605" y="352691"/>
                  </a:lnTo>
                  <a:lnTo>
                    <a:pt x="301548" y="350939"/>
                  </a:lnTo>
                  <a:lnTo>
                    <a:pt x="306400" y="346138"/>
                  </a:lnTo>
                  <a:lnTo>
                    <a:pt x="309664" y="339026"/>
                  </a:lnTo>
                  <a:lnTo>
                    <a:pt x="310870" y="330314"/>
                  </a:lnTo>
                  <a:close/>
                </a:path>
                <a:path w="2834640" h="438785">
                  <a:moveTo>
                    <a:pt x="591248" y="415874"/>
                  </a:moveTo>
                  <a:lnTo>
                    <a:pt x="590054" y="407162"/>
                  </a:lnTo>
                  <a:lnTo>
                    <a:pt x="586778" y="400037"/>
                  </a:lnTo>
                  <a:lnTo>
                    <a:pt x="581926" y="395249"/>
                  </a:lnTo>
                  <a:lnTo>
                    <a:pt x="575983" y="393484"/>
                  </a:lnTo>
                  <a:lnTo>
                    <a:pt x="570039" y="395249"/>
                  </a:lnTo>
                  <a:lnTo>
                    <a:pt x="565188" y="400037"/>
                  </a:lnTo>
                  <a:lnTo>
                    <a:pt x="561911" y="407162"/>
                  </a:lnTo>
                  <a:lnTo>
                    <a:pt x="560717" y="415874"/>
                  </a:lnTo>
                  <a:lnTo>
                    <a:pt x="561911" y="424573"/>
                  </a:lnTo>
                  <a:lnTo>
                    <a:pt x="565188" y="431698"/>
                  </a:lnTo>
                  <a:lnTo>
                    <a:pt x="570039" y="436486"/>
                  </a:lnTo>
                  <a:lnTo>
                    <a:pt x="575983" y="438251"/>
                  </a:lnTo>
                  <a:lnTo>
                    <a:pt x="581926" y="436486"/>
                  </a:lnTo>
                  <a:lnTo>
                    <a:pt x="586778" y="431698"/>
                  </a:lnTo>
                  <a:lnTo>
                    <a:pt x="590054" y="424573"/>
                  </a:lnTo>
                  <a:lnTo>
                    <a:pt x="591248" y="415874"/>
                  </a:lnTo>
                  <a:close/>
                </a:path>
                <a:path w="2834640" h="438785">
                  <a:moveTo>
                    <a:pt x="871639" y="364553"/>
                  </a:moveTo>
                  <a:lnTo>
                    <a:pt x="870432" y="355854"/>
                  </a:lnTo>
                  <a:lnTo>
                    <a:pt x="867156" y="348729"/>
                  </a:lnTo>
                  <a:lnTo>
                    <a:pt x="862304" y="343941"/>
                  </a:lnTo>
                  <a:lnTo>
                    <a:pt x="856361" y="342176"/>
                  </a:lnTo>
                  <a:lnTo>
                    <a:pt x="850417" y="343941"/>
                  </a:lnTo>
                  <a:lnTo>
                    <a:pt x="845566" y="348729"/>
                  </a:lnTo>
                  <a:lnTo>
                    <a:pt x="842302" y="355854"/>
                  </a:lnTo>
                  <a:lnTo>
                    <a:pt x="841095" y="364553"/>
                  </a:lnTo>
                  <a:lnTo>
                    <a:pt x="842302" y="373265"/>
                  </a:lnTo>
                  <a:lnTo>
                    <a:pt x="845566" y="380377"/>
                  </a:lnTo>
                  <a:lnTo>
                    <a:pt x="850417" y="385178"/>
                  </a:lnTo>
                  <a:lnTo>
                    <a:pt x="856361" y="386943"/>
                  </a:lnTo>
                  <a:lnTo>
                    <a:pt x="862304" y="385178"/>
                  </a:lnTo>
                  <a:lnTo>
                    <a:pt x="867156" y="380377"/>
                  </a:lnTo>
                  <a:lnTo>
                    <a:pt x="870432" y="373265"/>
                  </a:lnTo>
                  <a:lnTo>
                    <a:pt x="871639" y="364553"/>
                  </a:lnTo>
                  <a:close/>
                </a:path>
                <a:path w="2834640" h="438785">
                  <a:moveTo>
                    <a:pt x="1151966" y="244792"/>
                  </a:moveTo>
                  <a:lnTo>
                    <a:pt x="1150772" y="236080"/>
                  </a:lnTo>
                  <a:lnTo>
                    <a:pt x="1147495" y="228968"/>
                  </a:lnTo>
                  <a:lnTo>
                    <a:pt x="1142644" y="224180"/>
                  </a:lnTo>
                  <a:lnTo>
                    <a:pt x="1136700" y="222415"/>
                  </a:lnTo>
                  <a:lnTo>
                    <a:pt x="1130757" y="224180"/>
                  </a:lnTo>
                  <a:lnTo>
                    <a:pt x="1125905" y="228968"/>
                  </a:lnTo>
                  <a:lnTo>
                    <a:pt x="1122629" y="236080"/>
                  </a:lnTo>
                  <a:lnTo>
                    <a:pt x="1121435" y="244792"/>
                  </a:lnTo>
                  <a:lnTo>
                    <a:pt x="1122629" y="253504"/>
                  </a:lnTo>
                  <a:lnTo>
                    <a:pt x="1125905" y="260616"/>
                  </a:lnTo>
                  <a:lnTo>
                    <a:pt x="1130757" y="265417"/>
                  </a:lnTo>
                  <a:lnTo>
                    <a:pt x="1136700" y="267182"/>
                  </a:lnTo>
                  <a:lnTo>
                    <a:pt x="1142644" y="265417"/>
                  </a:lnTo>
                  <a:lnTo>
                    <a:pt x="1147495" y="260616"/>
                  </a:lnTo>
                  <a:lnTo>
                    <a:pt x="1150772" y="253504"/>
                  </a:lnTo>
                  <a:lnTo>
                    <a:pt x="1151966" y="244792"/>
                  </a:lnTo>
                  <a:close/>
                </a:path>
                <a:path w="2834640" h="438785">
                  <a:moveTo>
                    <a:pt x="1432344" y="193446"/>
                  </a:moveTo>
                  <a:lnTo>
                    <a:pt x="1431150" y="184734"/>
                  </a:lnTo>
                  <a:lnTo>
                    <a:pt x="1427873" y="177622"/>
                  </a:lnTo>
                  <a:lnTo>
                    <a:pt x="1423022" y="172834"/>
                  </a:lnTo>
                  <a:lnTo>
                    <a:pt x="1417078" y="171069"/>
                  </a:lnTo>
                  <a:lnTo>
                    <a:pt x="1411135" y="172834"/>
                  </a:lnTo>
                  <a:lnTo>
                    <a:pt x="1406283" y="177622"/>
                  </a:lnTo>
                  <a:lnTo>
                    <a:pt x="1403007" y="184734"/>
                  </a:lnTo>
                  <a:lnTo>
                    <a:pt x="1401813" y="193446"/>
                  </a:lnTo>
                  <a:lnTo>
                    <a:pt x="1403007" y="202158"/>
                  </a:lnTo>
                  <a:lnTo>
                    <a:pt x="1406283" y="209270"/>
                  </a:lnTo>
                  <a:lnTo>
                    <a:pt x="1411135" y="214071"/>
                  </a:lnTo>
                  <a:lnTo>
                    <a:pt x="1417078" y="215823"/>
                  </a:lnTo>
                  <a:lnTo>
                    <a:pt x="1423022" y="214071"/>
                  </a:lnTo>
                  <a:lnTo>
                    <a:pt x="1427873" y="209270"/>
                  </a:lnTo>
                  <a:lnTo>
                    <a:pt x="1431150" y="202158"/>
                  </a:lnTo>
                  <a:lnTo>
                    <a:pt x="1432344" y="193446"/>
                  </a:lnTo>
                  <a:close/>
                </a:path>
                <a:path w="2834640" h="438785">
                  <a:moveTo>
                    <a:pt x="1712683" y="202006"/>
                  </a:moveTo>
                  <a:lnTo>
                    <a:pt x="1711477" y="193294"/>
                  </a:lnTo>
                  <a:lnTo>
                    <a:pt x="1708213" y="186182"/>
                  </a:lnTo>
                  <a:lnTo>
                    <a:pt x="1703362" y="181381"/>
                  </a:lnTo>
                  <a:lnTo>
                    <a:pt x="1697418" y="179616"/>
                  </a:lnTo>
                  <a:lnTo>
                    <a:pt x="1691474" y="181381"/>
                  </a:lnTo>
                  <a:lnTo>
                    <a:pt x="1686623" y="186182"/>
                  </a:lnTo>
                  <a:lnTo>
                    <a:pt x="1683346" y="193294"/>
                  </a:lnTo>
                  <a:lnTo>
                    <a:pt x="1682153" y="202006"/>
                  </a:lnTo>
                  <a:lnTo>
                    <a:pt x="1683346" y="210718"/>
                  </a:lnTo>
                  <a:lnTo>
                    <a:pt x="1686623" y="217830"/>
                  </a:lnTo>
                  <a:lnTo>
                    <a:pt x="1691474" y="222618"/>
                  </a:lnTo>
                  <a:lnTo>
                    <a:pt x="1697418" y="224383"/>
                  </a:lnTo>
                  <a:lnTo>
                    <a:pt x="1703362" y="222618"/>
                  </a:lnTo>
                  <a:lnTo>
                    <a:pt x="1708213" y="217830"/>
                  </a:lnTo>
                  <a:lnTo>
                    <a:pt x="1711477" y="210718"/>
                  </a:lnTo>
                  <a:lnTo>
                    <a:pt x="1712683" y="202006"/>
                  </a:lnTo>
                  <a:close/>
                </a:path>
                <a:path w="2834640" h="438785">
                  <a:moveTo>
                    <a:pt x="1993061" y="184899"/>
                  </a:moveTo>
                  <a:lnTo>
                    <a:pt x="1991868" y="176187"/>
                  </a:lnTo>
                  <a:lnTo>
                    <a:pt x="1988591" y="169075"/>
                  </a:lnTo>
                  <a:lnTo>
                    <a:pt x="1983740" y="164274"/>
                  </a:lnTo>
                  <a:lnTo>
                    <a:pt x="1977796" y="162521"/>
                  </a:lnTo>
                  <a:lnTo>
                    <a:pt x="1971852" y="164274"/>
                  </a:lnTo>
                  <a:lnTo>
                    <a:pt x="1967001" y="169075"/>
                  </a:lnTo>
                  <a:lnTo>
                    <a:pt x="1963724" y="176187"/>
                  </a:lnTo>
                  <a:lnTo>
                    <a:pt x="1962531" y="184899"/>
                  </a:lnTo>
                  <a:lnTo>
                    <a:pt x="1963724" y="193611"/>
                  </a:lnTo>
                  <a:lnTo>
                    <a:pt x="1967001" y="200723"/>
                  </a:lnTo>
                  <a:lnTo>
                    <a:pt x="1971852" y="205524"/>
                  </a:lnTo>
                  <a:lnTo>
                    <a:pt x="1977796" y="207276"/>
                  </a:lnTo>
                  <a:lnTo>
                    <a:pt x="1983740" y="205524"/>
                  </a:lnTo>
                  <a:lnTo>
                    <a:pt x="1988591" y="200723"/>
                  </a:lnTo>
                  <a:lnTo>
                    <a:pt x="1991868" y="193611"/>
                  </a:lnTo>
                  <a:lnTo>
                    <a:pt x="1993061" y="184899"/>
                  </a:lnTo>
                  <a:close/>
                </a:path>
                <a:path w="2834640" h="438785">
                  <a:moveTo>
                    <a:pt x="2273401" y="373113"/>
                  </a:moveTo>
                  <a:lnTo>
                    <a:pt x="2272195" y="364401"/>
                  </a:lnTo>
                  <a:lnTo>
                    <a:pt x="2268918" y="357289"/>
                  </a:lnTo>
                  <a:lnTo>
                    <a:pt x="2264067" y="352488"/>
                  </a:lnTo>
                  <a:lnTo>
                    <a:pt x="2258123" y="350723"/>
                  </a:lnTo>
                  <a:lnTo>
                    <a:pt x="2252192" y="352488"/>
                  </a:lnTo>
                  <a:lnTo>
                    <a:pt x="2247328" y="357289"/>
                  </a:lnTo>
                  <a:lnTo>
                    <a:pt x="2244064" y="364401"/>
                  </a:lnTo>
                  <a:lnTo>
                    <a:pt x="2242858" y="373113"/>
                  </a:lnTo>
                  <a:lnTo>
                    <a:pt x="2244064" y="381825"/>
                  </a:lnTo>
                  <a:lnTo>
                    <a:pt x="2247328" y="388937"/>
                  </a:lnTo>
                  <a:lnTo>
                    <a:pt x="2252192" y="393725"/>
                  </a:lnTo>
                  <a:lnTo>
                    <a:pt x="2258123" y="395490"/>
                  </a:lnTo>
                  <a:lnTo>
                    <a:pt x="2264067" y="393725"/>
                  </a:lnTo>
                  <a:lnTo>
                    <a:pt x="2268918" y="388937"/>
                  </a:lnTo>
                  <a:lnTo>
                    <a:pt x="2272195" y="381825"/>
                  </a:lnTo>
                  <a:lnTo>
                    <a:pt x="2273401" y="373113"/>
                  </a:lnTo>
                  <a:close/>
                </a:path>
                <a:path w="2834640" h="438785">
                  <a:moveTo>
                    <a:pt x="2553779" y="22377"/>
                  </a:moveTo>
                  <a:lnTo>
                    <a:pt x="2552573" y="13665"/>
                  </a:lnTo>
                  <a:lnTo>
                    <a:pt x="2549309" y="6553"/>
                  </a:lnTo>
                  <a:lnTo>
                    <a:pt x="2544457" y="1752"/>
                  </a:lnTo>
                  <a:lnTo>
                    <a:pt x="2538514" y="0"/>
                  </a:lnTo>
                  <a:lnTo>
                    <a:pt x="2532570" y="1752"/>
                  </a:lnTo>
                  <a:lnTo>
                    <a:pt x="2527719" y="6553"/>
                  </a:lnTo>
                  <a:lnTo>
                    <a:pt x="2524442" y="13665"/>
                  </a:lnTo>
                  <a:lnTo>
                    <a:pt x="2523248" y="22377"/>
                  </a:lnTo>
                  <a:lnTo>
                    <a:pt x="2524442" y="31089"/>
                  </a:lnTo>
                  <a:lnTo>
                    <a:pt x="2527719" y="38201"/>
                  </a:lnTo>
                  <a:lnTo>
                    <a:pt x="2532570" y="43002"/>
                  </a:lnTo>
                  <a:lnTo>
                    <a:pt x="2538514" y="44754"/>
                  </a:lnTo>
                  <a:lnTo>
                    <a:pt x="2544457" y="43002"/>
                  </a:lnTo>
                  <a:lnTo>
                    <a:pt x="2549309" y="38201"/>
                  </a:lnTo>
                  <a:lnTo>
                    <a:pt x="2552573" y="31089"/>
                  </a:lnTo>
                  <a:lnTo>
                    <a:pt x="2553779" y="22377"/>
                  </a:lnTo>
                  <a:close/>
                </a:path>
                <a:path w="2834640" h="438785">
                  <a:moveTo>
                    <a:pt x="2834157" y="381660"/>
                  </a:moveTo>
                  <a:lnTo>
                    <a:pt x="2832963" y="372948"/>
                  </a:lnTo>
                  <a:lnTo>
                    <a:pt x="2829687" y="365836"/>
                  </a:lnTo>
                  <a:lnTo>
                    <a:pt x="2824835" y="361035"/>
                  </a:lnTo>
                  <a:lnTo>
                    <a:pt x="2818892" y="359283"/>
                  </a:lnTo>
                  <a:lnTo>
                    <a:pt x="2812948" y="361035"/>
                  </a:lnTo>
                  <a:lnTo>
                    <a:pt x="2808097" y="365836"/>
                  </a:lnTo>
                  <a:lnTo>
                    <a:pt x="2804820" y="372948"/>
                  </a:lnTo>
                  <a:lnTo>
                    <a:pt x="2803626" y="381660"/>
                  </a:lnTo>
                  <a:lnTo>
                    <a:pt x="2804820" y="390372"/>
                  </a:lnTo>
                  <a:lnTo>
                    <a:pt x="2808097" y="397484"/>
                  </a:lnTo>
                  <a:lnTo>
                    <a:pt x="2812948" y="402285"/>
                  </a:lnTo>
                  <a:lnTo>
                    <a:pt x="2818892" y="404037"/>
                  </a:lnTo>
                  <a:lnTo>
                    <a:pt x="2824835" y="402285"/>
                  </a:lnTo>
                  <a:lnTo>
                    <a:pt x="2829687" y="397484"/>
                  </a:lnTo>
                  <a:lnTo>
                    <a:pt x="2832963" y="390372"/>
                  </a:lnTo>
                  <a:lnTo>
                    <a:pt x="2834157" y="381660"/>
                  </a:lnTo>
                  <a:close/>
                </a:path>
              </a:pathLst>
            </a:custGeom>
            <a:solidFill>
              <a:srgbClr val="ED1C24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49" name="object 149" descr=""/>
            <p:cNvSpPr/>
            <p:nvPr/>
          </p:nvSpPr>
          <p:spPr>
            <a:xfrm>
              <a:off x="942373" y="5352402"/>
              <a:ext cx="2804160" cy="222885"/>
            </a:xfrm>
            <a:custGeom>
              <a:avLst/>
              <a:gdLst/>
              <a:ahLst/>
              <a:cxnLst/>
              <a:rect l="l" t="t" r="r" b="b"/>
              <a:pathLst>
                <a:path w="2804160" h="222885">
                  <a:moveTo>
                    <a:pt x="0" y="153969"/>
                  </a:moveTo>
                  <a:lnTo>
                    <a:pt x="280332" y="205278"/>
                  </a:lnTo>
                  <a:lnTo>
                    <a:pt x="560715" y="222385"/>
                  </a:lnTo>
                  <a:lnTo>
                    <a:pt x="841047" y="205278"/>
                  </a:lnTo>
                  <a:lnTo>
                    <a:pt x="1121430" y="145421"/>
                  </a:lnTo>
                  <a:lnTo>
                    <a:pt x="1401813" y="119767"/>
                  </a:lnTo>
                  <a:lnTo>
                    <a:pt x="1682146" y="102660"/>
                  </a:lnTo>
                  <a:lnTo>
                    <a:pt x="1962528" y="128315"/>
                  </a:lnTo>
                  <a:lnTo>
                    <a:pt x="2242861" y="136863"/>
                  </a:lnTo>
                  <a:lnTo>
                    <a:pt x="2523244" y="0"/>
                  </a:lnTo>
                  <a:lnTo>
                    <a:pt x="2803576" y="153969"/>
                  </a:lnTo>
                </a:path>
              </a:pathLst>
            </a:custGeom>
            <a:ln w="7785">
              <a:solidFill>
                <a:srgbClr val="6E1517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50" name="object 150" descr=""/>
            <p:cNvSpPr/>
            <p:nvPr/>
          </p:nvSpPr>
          <p:spPr>
            <a:xfrm>
              <a:off x="942373" y="4787844"/>
              <a:ext cx="2804160" cy="393700"/>
            </a:xfrm>
            <a:custGeom>
              <a:avLst/>
              <a:gdLst/>
              <a:ahLst/>
              <a:cxnLst/>
              <a:rect l="l" t="t" r="r" b="b"/>
              <a:pathLst>
                <a:path w="2804160" h="393700">
                  <a:moveTo>
                    <a:pt x="0" y="222416"/>
                  </a:moveTo>
                  <a:lnTo>
                    <a:pt x="280332" y="307939"/>
                  </a:lnTo>
                  <a:lnTo>
                    <a:pt x="560715" y="393493"/>
                  </a:lnTo>
                  <a:lnTo>
                    <a:pt x="841047" y="342173"/>
                  </a:lnTo>
                  <a:lnTo>
                    <a:pt x="1121430" y="222416"/>
                  </a:lnTo>
                  <a:lnTo>
                    <a:pt x="1401813" y="171065"/>
                  </a:lnTo>
                  <a:lnTo>
                    <a:pt x="1682146" y="179655"/>
                  </a:lnTo>
                  <a:lnTo>
                    <a:pt x="1962528" y="162517"/>
                  </a:lnTo>
                  <a:lnTo>
                    <a:pt x="2242861" y="350731"/>
                  </a:lnTo>
                  <a:lnTo>
                    <a:pt x="2523244" y="0"/>
                  </a:lnTo>
                  <a:lnTo>
                    <a:pt x="2803576" y="359279"/>
                  </a:lnTo>
                </a:path>
              </a:pathLst>
            </a:custGeom>
            <a:ln w="7752">
              <a:solidFill>
                <a:srgbClr val="ED1C24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51" name="object 151" descr=""/>
          <p:cNvSpPr txBox="1"/>
          <p:nvPr/>
        </p:nvSpPr>
        <p:spPr>
          <a:xfrm>
            <a:off x="690682" y="5732438"/>
            <a:ext cx="56515" cy="114300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dirty="0" sz="550" spc="-50">
                <a:solidFill>
                  <a:srgbClr val="231F20"/>
                </a:solidFill>
                <a:latin typeface="Trebuchet MS"/>
                <a:cs typeface="Trebuchet MS"/>
              </a:rPr>
              <a:t>0</a:t>
            </a:r>
            <a:endParaRPr sz="550">
              <a:latin typeface="Trebuchet MS"/>
              <a:cs typeface="Trebuchet MS"/>
            </a:endParaRPr>
          </a:p>
        </p:txBody>
      </p:sp>
      <p:sp>
        <p:nvSpPr>
          <p:cNvPr id="152" name="object 152" descr=""/>
          <p:cNvSpPr txBox="1"/>
          <p:nvPr/>
        </p:nvSpPr>
        <p:spPr>
          <a:xfrm>
            <a:off x="690682" y="5561330"/>
            <a:ext cx="56515" cy="114300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dirty="0" sz="550" spc="-50">
                <a:solidFill>
                  <a:srgbClr val="231F20"/>
                </a:solidFill>
                <a:latin typeface="Trebuchet MS"/>
                <a:cs typeface="Trebuchet MS"/>
              </a:rPr>
              <a:t>2</a:t>
            </a:r>
            <a:endParaRPr sz="550">
              <a:latin typeface="Trebuchet MS"/>
              <a:cs typeface="Trebuchet MS"/>
            </a:endParaRPr>
          </a:p>
        </p:txBody>
      </p:sp>
      <p:sp>
        <p:nvSpPr>
          <p:cNvPr id="153" name="object 153" descr=""/>
          <p:cNvSpPr txBox="1"/>
          <p:nvPr/>
        </p:nvSpPr>
        <p:spPr>
          <a:xfrm>
            <a:off x="690682" y="5390222"/>
            <a:ext cx="56515" cy="114300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dirty="0" sz="550" spc="-50">
                <a:solidFill>
                  <a:srgbClr val="231F20"/>
                </a:solidFill>
                <a:latin typeface="Trebuchet MS"/>
                <a:cs typeface="Trebuchet MS"/>
              </a:rPr>
              <a:t>4</a:t>
            </a:r>
            <a:endParaRPr sz="550">
              <a:latin typeface="Trebuchet MS"/>
              <a:cs typeface="Trebuchet MS"/>
            </a:endParaRPr>
          </a:p>
        </p:txBody>
      </p:sp>
      <p:sp>
        <p:nvSpPr>
          <p:cNvPr id="154" name="object 154" descr=""/>
          <p:cNvSpPr txBox="1"/>
          <p:nvPr/>
        </p:nvSpPr>
        <p:spPr>
          <a:xfrm>
            <a:off x="690682" y="5219114"/>
            <a:ext cx="56515" cy="114300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dirty="0" sz="550" spc="-50">
                <a:solidFill>
                  <a:srgbClr val="231F20"/>
                </a:solidFill>
                <a:latin typeface="Trebuchet MS"/>
                <a:cs typeface="Trebuchet MS"/>
              </a:rPr>
              <a:t>6</a:t>
            </a:r>
            <a:endParaRPr sz="550">
              <a:latin typeface="Trebuchet MS"/>
              <a:cs typeface="Trebuchet MS"/>
            </a:endParaRPr>
          </a:p>
        </p:txBody>
      </p:sp>
      <p:sp>
        <p:nvSpPr>
          <p:cNvPr id="155" name="object 155" descr=""/>
          <p:cNvSpPr txBox="1"/>
          <p:nvPr/>
        </p:nvSpPr>
        <p:spPr>
          <a:xfrm>
            <a:off x="690682" y="5048006"/>
            <a:ext cx="56515" cy="114300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dirty="0" sz="550" spc="-50">
                <a:solidFill>
                  <a:srgbClr val="231F20"/>
                </a:solidFill>
                <a:latin typeface="Trebuchet MS"/>
                <a:cs typeface="Trebuchet MS"/>
              </a:rPr>
              <a:t>8</a:t>
            </a:r>
            <a:endParaRPr sz="550">
              <a:latin typeface="Trebuchet MS"/>
              <a:cs typeface="Trebuchet MS"/>
            </a:endParaRPr>
          </a:p>
        </p:txBody>
      </p:sp>
      <p:sp>
        <p:nvSpPr>
          <p:cNvPr id="156" name="object 156" descr=""/>
          <p:cNvSpPr txBox="1"/>
          <p:nvPr/>
        </p:nvSpPr>
        <p:spPr>
          <a:xfrm>
            <a:off x="659919" y="4876899"/>
            <a:ext cx="86995" cy="114300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dirty="0" sz="550" spc="-25">
                <a:solidFill>
                  <a:srgbClr val="231F20"/>
                </a:solidFill>
                <a:latin typeface="Trebuchet MS"/>
                <a:cs typeface="Trebuchet MS"/>
              </a:rPr>
              <a:t>10</a:t>
            </a:r>
            <a:endParaRPr sz="550">
              <a:latin typeface="Trebuchet MS"/>
              <a:cs typeface="Trebuchet MS"/>
            </a:endParaRPr>
          </a:p>
        </p:txBody>
      </p:sp>
      <p:sp>
        <p:nvSpPr>
          <p:cNvPr id="157" name="object 157" descr=""/>
          <p:cNvSpPr txBox="1"/>
          <p:nvPr/>
        </p:nvSpPr>
        <p:spPr>
          <a:xfrm>
            <a:off x="659919" y="4705791"/>
            <a:ext cx="86995" cy="114300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dirty="0" sz="550" spc="-25">
                <a:solidFill>
                  <a:srgbClr val="231F20"/>
                </a:solidFill>
                <a:latin typeface="Trebuchet MS"/>
                <a:cs typeface="Trebuchet MS"/>
              </a:rPr>
              <a:t>12</a:t>
            </a:r>
            <a:endParaRPr sz="550">
              <a:latin typeface="Trebuchet MS"/>
              <a:cs typeface="Trebuchet MS"/>
            </a:endParaRPr>
          </a:p>
        </p:txBody>
      </p:sp>
      <p:sp>
        <p:nvSpPr>
          <p:cNvPr id="158" name="object 158" descr=""/>
          <p:cNvSpPr txBox="1"/>
          <p:nvPr/>
        </p:nvSpPr>
        <p:spPr>
          <a:xfrm>
            <a:off x="659919" y="4534757"/>
            <a:ext cx="86995" cy="114300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dirty="0" sz="550" spc="-25">
                <a:solidFill>
                  <a:srgbClr val="231F20"/>
                </a:solidFill>
                <a:latin typeface="Trebuchet MS"/>
                <a:cs typeface="Trebuchet MS"/>
              </a:rPr>
              <a:t>14</a:t>
            </a:r>
            <a:endParaRPr sz="550">
              <a:latin typeface="Trebuchet MS"/>
              <a:cs typeface="Trebuchet MS"/>
            </a:endParaRPr>
          </a:p>
        </p:txBody>
      </p:sp>
      <p:sp>
        <p:nvSpPr>
          <p:cNvPr id="159" name="object 159" descr=""/>
          <p:cNvSpPr txBox="1"/>
          <p:nvPr/>
        </p:nvSpPr>
        <p:spPr>
          <a:xfrm>
            <a:off x="659919" y="4363723"/>
            <a:ext cx="86995" cy="114300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dirty="0" sz="550" spc="-25">
                <a:solidFill>
                  <a:srgbClr val="231F20"/>
                </a:solidFill>
                <a:latin typeface="Trebuchet MS"/>
                <a:cs typeface="Trebuchet MS"/>
              </a:rPr>
              <a:t>16</a:t>
            </a:r>
            <a:endParaRPr sz="550">
              <a:latin typeface="Trebuchet MS"/>
              <a:cs typeface="Trebuchet MS"/>
            </a:endParaRPr>
          </a:p>
        </p:txBody>
      </p:sp>
      <p:sp>
        <p:nvSpPr>
          <p:cNvPr id="160" name="object 160" descr=""/>
          <p:cNvSpPr txBox="1"/>
          <p:nvPr/>
        </p:nvSpPr>
        <p:spPr>
          <a:xfrm>
            <a:off x="659919" y="4192615"/>
            <a:ext cx="86995" cy="114300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dirty="0" sz="550" spc="-25">
                <a:solidFill>
                  <a:srgbClr val="231F20"/>
                </a:solidFill>
                <a:latin typeface="Trebuchet MS"/>
                <a:cs typeface="Trebuchet MS"/>
              </a:rPr>
              <a:t>18</a:t>
            </a:r>
            <a:endParaRPr sz="550">
              <a:latin typeface="Trebuchet MS"/>
              <a:cs typeface="Trebuchet MS"/>
            </a:endParaRPr>
          </a:p>
        </p:txBody>
      </p:sp>
      <p:sp>
        <p:nvSpPr>
          <p:cNvPr id="161" name="object 161" descr=""/>
          <p:cNvSpPr txBox="1"/>
          <p:nvPr/>
        </p:nvSpPr>
        <p:spPr>
          <a:xfrm>
            <a:off x="659919" y="4021507"/>
            <a:ext cx="86995" cy="114300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dirty="0" sz="550" spc="-25">
                <a:solidFill>
                  <a:srgbClr val="231F20"/>
                </a:solidFill>
                <a:latin typeface="Trebuchet MS"/>
                <a:cs typeface="Trebuchet MS"/>
              </a:rPr>
              <a:t>20</a:t>
            </a:r>
            <a:endParaRPr sz="550">
              <a:latin typeface="Trebuchet MS"/>
              <a:cs typeface="Trebuchet MS"/>
            </a:endParaRPr>
          </a:p>
        </p:txBody>
      </p:sp>
      <p:sp>
        <p:nvSpPr>
          <p:cNvPr id="162" name="object 162" descr=""/>
          <p:cNvSpPr txBox="1"/>
          <p:nvPr/>
        </p:nvSpPr>
        <p:spPr>
          <a:xfrm>
            <a:off x="868180" y="5858963"/>
            <a:ext cx="148590" cy="114300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dirty="0" sz="550" spc="-40">
                <a:solidFill>
                  <a:srgbClr val="231F20"/>
                </a:solidFill>
                <a:latin typeface="Trebuchet MS"/>
                <a:cs typeface="Trebuchet MS"/>
              </a:rPr>
              <a:t>2012</a:t>
            </a:r>
            <a:endParaRPr sz="550">
              <a:latin typeface="Trebuchet MS"/>
              <a:cs typeface="Trebuchet MS"/>
            </a:endParaRPr>
          </a:p>
        </p:txBody>
      </p:sp>
      <p:sp>
        <p:nvSpPr>
          <p:cNvPr id="163" name="object 163" descr=""/>
          <p:cNvSpPr txBox="1"/>
          <p:nvPr/>
        </p:nvSpPr>
        <p:spPr>
          <a:xfrm>
            <a:off x="1151690" y="5858963"/>
            <a:ext cx="426084" cy="114300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  <a:tabLst>
                <a:tab pos="289560" algn="l"/>
              </a:tabLst>
            </a:pPr>
            <a:r>
              <a:rPr dirty="0" sz="550" spc="-20">
                <a:solidFill>
                  <a:srgbClr val="231F20"/>
                </a:solidFill>
                <a:latin typeface="Trebuchet MS"/>
                <a:cs typeface="Trebuchet MS"/>
              </a:rPr>
              <a:t>2013</a:t>
            </a:r>
            <a:r>
              <a:rPr dirty="0" sz="550">
                <a:solidFill>
                  <a:srgbClr val="231F20"/>
                </a:solidFill>
                <a:latin typeface="Trebuchet MS"/>
                <a:cs typeface="Trebuchet MS"/>
              </a:rPr>
              <a:t>	</a:t>
            </a:r>
            <a:r>
              <a:rPr dirty="0" sz="550" spc="-40">
                <a:solidFill>
                  <a:srgbClr val="231F20"/>
                </a:solidFill>
                <a:latin typeface="Trebuchet MS"/>
                <a:cs typeface="Trebuchet MS"/>
              </a:rPr>
              <a:t>2014</a:t>
            </a:r>
            <a:endParaRPr sz="550">
              <a:latin typeface="Trebuchet MS"/>
              <a:cs typeface="Trebuchet MS"/>
            </a:endParaRPr>
          </a:p>
        </p:txBody>
      </p:sp>
      <p:sp>
        <p:nvSpPr>
          <p:cNvPr id="164" name="object 164" descr=""/>
          <p:cNvSpPr/>
          <p:nvPr/>
        </p:nvSpPr>
        <p:spPr>
          <a:xfrm>
            <a:off x="1790956" y="5805758"/>
            <a:ext cx="0" cy="59690"/>
          </a:xfrm>
          <a:custGeom>
            <a:avLst/>
            <a:gdLst/>
            <a:ahLst/>
            <a:cxnLst/>
            <a:rect l="l" t="t" r="r" b="b"/>
            <a:pathLst>
              <a:path w="0" h="59689">
                <a:moveTo>
                  <a:pt x="0" y="59678"/>
                </a:moveTo>
                <a:lnTo>
                  <a:pt x="0" y="0"/>
                </a:lnTo>
              </a:path>
            </a:pathLst>
          </a:custGeom>
          <a:ln w="3590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65" name="object 165" descr=""/>
          <p:cNvSpPr txBox="1"/>
          <p:nvPr/>
        </p:nvSpPr>
        <p:spPr>
          <a:xfrm>
            <a:off x="1716578" y="5859112"/>
            <a:ext cx="421640" cy="114300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  <a:tabLst>
                <a:tab pos="285115" algn="l"/>
              </a:tabLst>
            </a:pPr>
            <a:r>
              <a:rPr dirty="0" sz="550" spc="-20">
                <a:solidFill>
                  <a:srgbClr val="231F20"/>
                </a:solidFill>
                <a:latin typeface="Trebuchet MS"/>
                <a:cs typeface="Trebuchet MS"/>
              </a:rPr>
              <a:t>2015</a:t>
            </a:r>
            <a:r>
              <a:rPr dirty="0" sz="550">
                <a:solidFill>
                  <a:srgbClr val="231F20"/>
                </a:solidFill>
                <a:latin typeface="Trebuchet MS"/>
                <a:cs typeface="Trebuchet MS"/>
              </a:rPr>
              <a:t>	</a:t>
            </a:r>
            <a:r>
              <a:rPr dirty="0" sz="550" spc="-40">
                <a:solidFill>
                  <a:srgbClr val="231F20"/>
                </a:solidFill>
                <a:latin typeface="Trebuchet MS"/>
                <a:cs typeface="Trebuchet MS"/>
              </a:rPr>
              <a:t>2016</a:t>
            </a:r>
            <a:endParaRPr sz="550">
              <a:latin typeface="Trebuchet MS"/>
              <a:cs typeface="Trebuchet MS"/>
            </a:endParaRPr>
          </a:p>
        </p:txBody>
      </p:sp>
      <p:grpSp>
        <p:nvGrpSpPr>
          <p:cNvPr id="166" name="object 166" descr=""/>
          <p:cNvGrpSpPr/>
          <p:nvPr/>
        </p:nvGrpSpPr>
        <p:grpSpPr>
          <a:xfrm>
            <a:off x="1929737" y="6072068"/>
            <a:ext cx="85090" cy="45085"/>
            <a:chOff x="1929737" y="6072068"/>
            <a:chExt cx="85090" cy="45085"/>
          </a:xfrm>
        </p:grpSpPr>
        <p:sp>
          <p:nvSpPr>
            <p:cNvPr id="167" name="object 167" descr=""/>
            <p:cNvSpPr/>
            <p:nvPr/>
          </p:nvSpPr>
          <p:spPr>
            <a:xfrm>
              <a:off x="1956743" y="6072068"/>
              <a:ext cx="31115" cy="45085"/>
            </a:xfrm>
            <a:custGeom>
              <a:avLst/>
              <a:gdLst/>
              <a:ahLst/>
              <a:cxnLst/>
              <a:rect l="l" t="t" r="r" b="b"/>
              <a:pathLst>
                <a:path w="31114" h="45085">
                  <a:moveTo>
                    <a:pt x="15266" y="0"/>
                  </a:moveTo>
                  <a:lnTo>
                    <a:pt x="9324" y="1759"/>
                  </a:lnTo>
                  <a:lnTo>
                    <a:pt x="4471" y="6555"/>
                  </a:lnTo>
                  <a:lnTo>
                    <a:pt x="1199" y="13669"/>
                  </a:lnTo>
                  <a:lnTo>
                    <a:pt x="0" y="22380"/>
                  </a:lnTo>
                  <a:lnTo>
                    <a:pt x="1199" y="31091"/>
                  </a:lnTo>
                  <a:lnTo>
                    <a:pt x="4471" y="38205"/>
                  </a:lnTo>
                  <a:lnTo>
                    <a:pt x="9324" y="43002"/>
                  </a:lnTo>
                  <a:lnTo>
                    <a:pt x="15266" y="44761"/>
                  </a:lnTo>
                  <a:lnTo>
                    <a:pt x="21209" y="43002"/>
                  </a:lnTo>
                  <a:lnTo>
                    <a:pt x="26061" y="38205"/>
                  </a:lnTo>
                  <a:lnTo>
                    <a:pt x="29333" y="31091"/>
                  </a:lnTo>
                  <a:lnTo>
                    <a:pt x="30533" y="22380"/>
                  </a:lnTo>
                  <a:lnTo>
                    <a:pt x="29333" y="13669"/>
                  </a:lnTo>
                  <a:lnTo>
                    <a:pt x="26061" y="6555"/>
                  </a:lnTo>
                  <a:lnTo>
                    <a:pt x="21209" y="1759"/>
                  </a:lnTo>
                  <a:lnTo>
                    <a:pt x="15266" y="0"/>
                  </a:lnTo>
                  <a:close/>
                </a:path>
              </a:pathLst>
            </a:custGeom>
            <a:solidFill>
              <a:srgbClr val="6E1517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68" name="object 168" descr=""/>
            <p:cNvSpPr/>
            <p:nvPr/>
          </p:nvSpPr>
          <p:spPr>
            <a:xfrm>
              <a:off x="1929737" y="6094448"/>
              <a:ext cx="85090" cy="0"/>
            </a:xfrm>
            <a:custGeom>
              <a:avLst/>
              <a:gdLst/>
              <a:ahLst/>
              <a:cxnLst/>
              <a:rect l="l" t="t" r="r" b="b"/>
              <a:pathLst>
                <a:path w="85089" h="0">
                  <a:moveTo>
                    <a:pt x="0" y="0"/>
                  </a:moveTo>
                  <a:lnTo>
                    <a:pt x="84549" y="0"/>
                  </a:lnTo>
                </a:path>
              </a:pathLst>
            </a:custGeom>
            <a:ln w="7800">
              <a:solidFill>
                <a:srgbClr val="6E1517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169" name="object 169" descr=""/>
          <p:cNvGrpSpPr/>
          <p:nvPr/>
        </p:nvGrpSpPr>
        <p:grpSpPr>
          <a:xfrm>
            <a:off x="2284114" y="6072068"/>
            <a:ext cx="85090" cy="45085"/>
            <a:chOff x="2284114" y="6072068"/>
            <a:chExt cx="85090" cy="45085"/>
          </a:xfrm>
        </p:grpSpPr>
        <p:sp>
          <p:nvSpPr>
            <p:cNvPr id="170" name="object 170" descr=""/>
            <p:cNvSpPr/>
            <p:nvPr/>
          </p:nvSpPr>
          <p:spPr>
            <a:xfrm>
              <a:off x="2311119" y="6072068"/>
              <a:ext cx="31115" cy="45085"/>
            </a:xfrm>
            <a:custGeom>
              <a:avLst/>
              <a:gdLst/>
              <a:ahLst/>
              <a:cxnLst/>
              <a:rect l="l" t="t" r="r" b="b"/>
              <a:pathLst>
                <a:path w="31114" h="45085">
                  <a:moveTo>
                    <a:pt x="15267" y="0"/>
                  </a:moveTo>
                  <a:lnTo>
                    <a:pt x="9325" y="1759"/>
                  </a:lnTo>
                  <a:lnTo>
                    <a:pt x="4472" y="6555"/>
                  </a:lnTo>
                  <a:lnTo>
                    <a:pt x="1199" y="13669"/>
                  </a:lnTo>
                  <a:lnTo>
                    <a:pt x="0" y="22380"/>
                  </a:lnTo>
                  <a:lnTo>
                    <a:pt x="1199" y="31091"/>
                  </a:lnTo>
                  <a:lnTo>
                    <a:pt x="4472" y="38205"/>
                  </a:lnTo>
                  <a:lnTo>
                    <a:pt x="9325" y="43002"/>
                  </a:lnTo>
                  <a:lnTo>
                    <a:pt x="15267" y="44761"/>
                  </a:lnTo>
                  <a:lnTo>
                    <a:pt x="21209" y="43002"/>
                  </a:lnTo>
                  <a:lnTo>
                    <a:pt x="26062" y="38205"/>
                  </a:lnTo>
                  <a:lnTo>
                    <a:pt x="29334" y="31091"/>
                  </a:lnTo>
                  <a:lnTo>
                    <a:pt x="30534" y="22380"/>
                  </a:lnTo>
                  <a:lnTo>
                    <a:pt x="29334" y="13669"/>
                  </a:lnTo>
                  <a:lnTo>
                    <a:pt x="26062" y="6555"/>
                  </a:lnTo>
                  <a:lnTo>
                    <a:pt x="21209" y="1759"/>
                  </a:lnTo>
                  <a:lnTo>
                    <a:pt x="15267" y="0"/>
                  </a:lnTo>
                  <a:close/>
                </a:path>
              </a:pathLst>
            </a:custGeom>
            <a:solidFill>
              <a:srgbClr val="ED1C24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71" name="object 171" descr=""/>
            <p:cNvSpPr/>
            <p:nvPr/>
          </p:nvSpPr>
          <p:spPr>
            <a:xfrm>
              <a:off x="2284114" y="6094448"/>
              <a:ext cx="85090" cy="0"/>
            </a:xfrm>
            <a:custGeom>
              <a:avLst/>
              <a:gdLst/>
              <a:ahLst/>
              <a:cxnLst/>
              <a:rect l="l" t="t" r="r" b="b"/>
              <a:pathLst>
                <a:path w="85089" h="0">
                  <a:moveTo>
                    <a:pt x="0" y="0"/>
                  </a:moveTo>
                  <a:lnTo>
                    <a:pt x="84549" y="0"/>
                  </a:lnTo>
                </a:path>
              </a:pathLst>
            </a:custGeom>
            <a:ln w="7800">
              <a:solidFill>
                <a:srgbClr val="ED1C24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72" name="object 172" descr=""/>
          <p:cNvSpPr txBox="1"/>
          <p:nvPr/>
        </p:nvSpPr>
        <p:spPr>
          <a:xfrm>
            <a:off x="2022724" y="6030137"/>
            <a:ext cx="193675" cy="114300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dirty="0" sz="550" spc="-50">
                <a:solidFill>
                  <a:srgbClr val="231F20"/>
                </a:solidFill>
                <a:latin typeface="Trebuchet MS"/>
                <a:cs typeface="Trebuchet MS"/>
              </a:rPr>
              <a:t>Branca</a:t>
            </a:r>
            <a:endParaRPr sz="550">
              <a:latin typeface="Trebuchet MS"/>
              <a:cs typeface="Trebuchet MS"/>
            </a:endParaRPr>
          </a:p>
        </p:txBody>
      </p:sp>
      <p:grpSp>
        <p:nvGrpSpPr>
          <p:cNvPr id="173" name="object 173" descr=""/>
          <p:cNvGrpSpPr/>
          <p:nvPr/>
        </p:nvGrpSpPr>
        <p:grpSpPr>
          <a:xfrm>
            <a:off x="799302" y="4092152"/>
            <a:ext cx="3089910" cy="1775460"/>
            <a:chOff x="799302" y="4092152"/>
            <a:chExt cx="3089910" cy="1775460"/>
          </a:xfrm>
        </p:grpSpPr>
        <p:sp>
          <p:nvSpPr>
            <p:cNvPr id="174" name="object 174" descr=""/>
            <p:cNvSpPr/>
            <p:nvPr/>
          </p:nvSpPr>
          <p:spPr>
            <a:xfrm>
              <a:off x="802159" y="4095009"/>
              <a:ext cx="3084195" cy="0"/>
            </a:xfrm>
            <a:custGeom>
              <a:avLst/>
              <a:gdLst/>
              <a:ahLst/>
              <a:cxnLst/>
              <a:rect l="l" t="t" r="r" b="b"/>
              <a:pathLst>
                <a:path w="3084195" h="0">
                  <a:moveTo>
                    <a:pt x="0" y="0"/>
                  </a:moveTo>
                  <a:lnTo>
                    <a:pt x="3084009" y="0"/>
                  </a:lnTo>
                </a:path>
              </a:pathLst>
            </a:custGeom>
            <a:ln w="5263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75" name="object 175" descr=""/>
            <p:cNvSpPr/>
            <p:nvPr/>
          </p:nvSpPr>
          <p:spPr>
            <a:xfrm>
              <a:off x="2352388" y="5805758"/>
              <a:ext cx="0" cy="59690"/>
            </a:xfrm>
            <a:custGeom>
              <a:avLst/>
              <a:gdLst/>
              <a:ahLst/>
              <a:cxnLst/>
              <a:rect l="l" t="t" r="r" b="b"/>
              <a:pathLst>
                <a:path w="0" h="59689">
                  <a:moveTo>
                    <a:pt x="0" y="59678"/>
                  </a:moveTo>
                  <a:lnTo>
                    <a:pt x="0" y="0"/>
                  </a:lnTo>
                </a:path>
              </a:pathLst>
            </a:custGeom>
            <a:ln w="3590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76" name="object 176" descr=""/>
          <p:cNvSpPr txBox="1"/>
          <p:nvPr/>
        </p:nvSpPr>
        <p:spPr>
          <a:xfrm>
            <a:off x="2278011" y="5859112"/>
            <a:ext cx="493395" cy="285115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  <a:tabLst>
                <a:tab pos="284480" algn="l"/>
              </a:tabLst>
            </a:pPr>
            <a:r>
              <a:rPr dirty="0" sz="550" spc="-20">
                <a:solidFill>
                  <a:srgbClr val="231F20"/>
                </a:solidFill>
                <a:latin typeface="Trebuchet MS"/>
                <a:cs typeface="Trebuchet MS"/>
              </a:rPr>
              <a:t>2017</a:t>
            </a:r>
            <a:r>
              <a:rPr dirty="0" sz="550">
                <a:solidFill>
                  <a:srgbClr val="231F20"/>
                </a:solidFill>
                <a:latin typeface="Trebuchet MS"/>
                <a:cs typeface="Trebuchet MS"/>
              </a:rPr>
              <a:t>	</a:t>
            </a:r>
            <a:r>
              <a:rPr dirty="0" sz="550" spc="-20">
                <a:solidFill>
                  <a:srgbClr val="231F20"/>
                </a:solidFill>
                <a:latin typeface="Trebuchet MS"/>
                <a:cs typeface="Trebuchet MS"/>
              </a:rPr>
              <a:t>2018</a:t>
            </a:r>
            <a:endParaRPr sz="55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550">
              <a:latin typeface="Trebuchet MS"/>
              <a:cs typeface="Trebuchet MS"/>
            </a:endParaRPr>
          </a:p>
          <a:p>
            <a:pPr marL="111760">
              <a:lnSpc>
                <a:spcPct val="100000"/>
              </a:lnSpc>
            </a:pPr>
            <a:r>
              <a:rPr dirty="0" sz="550" spc="-70">
                <a:solidFill>
                  <a:srgbClr val="231F20"/>
                </a:solidFill>
                <a:latin typeface="Trebuchet MS"/>
                <a:cs typeface="Trebuchet MS"/>
              </a:rPr>
              <a:t>Preta</a:t>
            </a:r>
            <a:r>
              <a:rPr dirty="0" sz="550" spc="-30">
                <a:solidFill>
                  <a:srgbClr val="231F20"/>
                </a:solidFill>
                <a:latin typeface="Trebuchet MS"/>
                <a:cs typeface="Trebuchet MS"/>
              </a:rPr>
              <a:t> </a:t>
            </a:r>
            <a:r>
              <a:rPr dirty="0" sz="550" spc="-45">
                <a:solidFill>
                  <a:srgbClr val="231F20"/>
                </a:solidFill>
                <a:latin typeface="Trebuchet MS"/>
                <a:cs typeface="Trebuchet MS"/>
              </a:rPr>
              <a:t>ou</a:t>
            </a:r>
            <a:r>
              <a:rPr dirty="0" sz="550" spc="-25">
                <a:solidFill>
                  <a:srgbClr val="231F20"/>
                </a:solidFill>
                <a:latin typeface="Trebuchet MS"/>
                <a:cs typeface="Trebuchet MS"/>
              </a:rPr>
              <a:t> </a:t>
            </a:r>
            <a:r>
              <a:rPr dirty="0" sz="550" spc="-50">
                <a:solidFill>
                  <a:srgbClr val="231F20"/>
                </a:solidFill>
                <a:latin typeface="Trebuchet MS"/>
                <a:cs typeface="Trebuchet MS"/>
              </a:rPr>
              <a:t>parda</a:t>
            </a:r>
            <a:endParaRPr sz="550">
              <a:latin typeface="Trebuchet MS"/>
              <a:cs typeface="Trebuchet MS"/>
            </a:endParaRPr>
          </a:p>
        </p:txBody>
      </p:sp>
      <p:sp>
        <p:nvSpPr>
          <p:cNvPr id="177" name="object 177" descr=""/>
          <p:cNvSpPr/>
          <p:nvPr/>
        </p:nvSpPr>
        <p:spPr>
          <a:xfrm>
            <a:off x="2912673" y="5805758"/>
            <a:ext cx="0" cy="59690"/>
          </a:xfrm>
          <a:custGeom>
            <a:avLst/>
            <a:gdLst/>
            <a:ahLst/>
            <a:cxnLst/>
            <a:rect l="l" t="t" r="r" b="b"/>
            <a:pathLst>
              <a:path w="0" h="59689">
                <a:moveTo>
                  <a:pt x="0" y="59678"/>
                </a:moveTo>
                <a:lnTo>
                  <a:pt x="0" y="0"/>
                </a:lnTo>
              </a:path>
            </a:pathLst>
          </a:custGeom>
          <a:ln w="3590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78" name="object 178" descr=""/>
          <p:cNvSpPr txBox="1"/>
          <p:nvPr/>
        </p:nvSpPr>
        <p:spPr>
          <a:xfrm>
            <a:off x="2838296" y="5859112"/>
            <a:ext cx="421640" cy="114300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  <a:tabLst>
                <a:tab pos="285115" algn="l"/>
              </a:tabLst>
            </a:pPr>
            <a:r>
              <a:rPr dirty="0" sz="550" spc="-20">
                <a:solidFill>
                  <a:srgbClr val="231F20"/>
                </a:solidFill>
                <a:latin typeface="Trebuchet MS"/>
                <a:cs typeface="Trebuchet MS"/>
              </a:rPr>
              <a:t>2019</a:t>
            </a:r>
            <a:r>
              <a:rPr dirty="0" sz="550">
                <a:solidFill>
                  <a:srgbClr val="231F20"/>
                </a:solidFill>
                <a:latin typeface="Trebuchet MS"/>
                <a:cs typeface="Trebuchet MS"/>
              </a:rPr>
              <a:t>	</a:t>
            </a:r>
            <a:r>
              <a:rPr dirty="0" sz="550" spc="-40">
                <a:solidFill>
                  <a:srgbClr val="231F20"/>
                </a:solidFill>
                <a:latin typeface="Trebuchet MS"/>
                <a:cs typeface="Trebuchet MS"/>
              </a:rPr>
              <a:t>2020</a:t>
            </a:r>
            <a:endParaRPr sz="550">
              <a:latin typeface="Trebuchet MS"/>
              <a:cs typeface="Trebuchet MS"/>
            </a:endParaRPr>
          </a:p>
        </p:txBody>
      </p:sp>
      <p:sp>
        <p:nvSpPr>
          <p:cNvPr id="179" name="object 179" descr=""/>
          <p:cNvSpPr/>
          <p:nvPr/>
        </p:nvSpPr>
        <p:spPr>
          <a:xfrm>
            <a:off x="3472959" y="5805758"/>
            <a:ext cx="0" cy="59690"/>
          </a:xfrm>
          <a:custGeom>
            <a:avLst/>
            <a:gdLst/>
            <a:ahLst/>
            <a:cxnLst/>
            <a:rect l="l" t="t" r="r" b="b"/>
            <a:pathLst>
              <a:path w="0" h="59689">
                <a:moveTo>
                  <a:pt x="0" y="59678"/>
                </a:moveTo>
                <a:lnTo>
                  <a:pt x="0" y="0"/>
                </a:lnTo>
              </a:path>
            </a:pathLst>
          </a:custGeom>
          <a:ln w="3590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80" name="object 180" descr=""/>
          <p:cNvSpPr txBox="1"/>
          <p:nvPr/>
        </p:nvSpPr>
        <p:spPr>
          <a:xfrm>
            <a:off x="3398583" y="5859112"/>
            <a:ext cx="421640" cy="114300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  <a:tabLst>
                <a:tab pos="285750" algn="l"/>
              </a:tabLst>
            </a:pPr>
            <a:r>
              <a:rPr dirty="0" sz="550" spc="-20">
                <a:solidFill>
                  <a:srgbClr val="231F20"/>
                </a:solidFill>
                <a:latin typeface="Trebuchet MS"/>
                <a:cs typeface="Trebuchet MS"/>
              </a:rPr>
              <a:t>2021</a:t>
            </a:r>
            <a:r>
              <a:rPr dirty="0" sz="550">
                <a:solidFill>
                  <a:srgbClr val="231F20"/>
                </a:solidFill>
                <a:latin typeface="Trebuchet MS"/>
                <a:cs typeface="Trebuchet MS"/>
              </a:rPr>
              <a:t>	</a:t>
            </a:r>
            <a:r>
              <a:rPr dirty="0" sz="550" spc="-40">
                <a:solidFill>
                  <a:srgbClr val="231F20"/>
                </a:solidFill>
                <a:latin typeface="Trebuchet MS"/>
                <a:cs typeface="Trebuchet MS"/>
              </a:rPr>
              <a:t>2022</a:t>
            </a:r>
            <a:endParaRPr sz="550">
              <a:latin typeface="Trebuchet MS"/>
              <a:cs typeface="Trebuchet MS"/>
            </a:endParaRPr>
          </a:p>
        </p:txBody>
      </p:sp>
      <p:sp>
        <p:nvSpPr>
          <p:cNvPr id="181" name="object 181" descr=""/>
          <p:cNvSpPr txBox="1"/>
          <p:nvPr/>
        </p:nvSpPr>
        <p:spPr>
          <a:xfrm>
            <a:off x="3605121" y="5094732"/>
            <a:ext cx="247650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spc="-25">
                <a:latin typeface="Palatino Linotype"/>
                <a:cs typeface="Palatino Linotype"/>
              </a:rPr>
              <a:t>3,5</a:t>
            </a:r>
            <a:endParaRPr sz="1400">
              <a:latin typeface="Palatino Linotype"/>
              <a:cs typeface="Palatino Linotype"/>
            </a:endParaRPr>
          </a:p>
        </p:txBody>
      </p:sp>
      <p:sp>
        <p:nvSpPr>
          <p:cNvPr id="182" name="object 182" descr=""/>
          <p:cNvSpPr txBox="1"/>
          <p:nvPr/>
        </p:nvSpPr>
        <p:spPr>
          <a:xfrm>
            <a:off x="3605121" y="4713732"/>
            <a:ext cx="247650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spc="-25">
                <a:latin typeface="Palatino Linotype"/>
                <a:cs typeface="Palatino Linotype"/>
              </a:rPr>
              <a:t>7,7</a:t>
            </a:r>
            <a:endParaRPr sz="1400">
              <a:latin typeface="Palatino Linotype"/>
              <a:cs typeface="Palatino Linotype"/>
            </a:endParaRPr>
          </a:p>
        </p:txBody>
      </p:sp>
      <p:sp>
        <p:nvSpPr>
          <p:cNvPr id="183" name="object 183" descr=""/>
          <p:cNvSpPr txBox="1"/>
          <p:nvPr/>
        </p:nvSpPr>
        <p:spPr>
          <a:xfrm>
            <a:off x="4513358" y="3893889"/>
            <a:ext cx="1085215" cy="142240"/>
          </a:xfrm>
          <a:prstGeom prst="rect">
            <a:avLst/>
          </a:prstGeom>
        </p:spPr>
        <p:txBody>
          <a:bodyPr wrap="square" lIns="0" tIns="146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5"/>
              </a:spcBef>
            </a:pPr>
            <a:r>
              <a:rPr dirty="0" sz="750" spc="-40">
                <a:solidFill>
                  <a:srgbClr val="231F20"/>
                </a:solidFill>
                <a:latin typeface="Trebuchet MS"/>
                <a:cs typeface="Trebuchet MS"/>
              </a:rPr>
              <a:t>2D</a:t>
            </a:r>
            <a:r>
              <a:rPr dirty="0" sz="750" spc="-75">
                <a:solidFill>
                  <a:srgbClr val="231F20"/>
                </a:solidFill>
                <a:latin typeface="Trebuchet MS"/>
                <a:cs typeface="Trebuchet MS"/>
              </a:rPr>
              <a:t> </a:t>
            </a:r>
            <a:r>
              <a:rPr dirty="0" sz="750" spc="85">
                <a:solidFill>
                  <a:srgbClr val="231F20"/>
                </a:solidFill>
                <a:latin typeface="Trebuchet MS"/>
                <a:cs typeface="Trebuchet MS"/>
              </a:rPr>
              <a:t>–</a:t>
            </a:r>
            <a:r>
              <a:rPr dirty="0" sz="750" spc="-70">
                <a:solidFill>
                  <a:srgbClr val="231F20"/>
                </a:solidFill>
                <a:latin typeface="Trebuchet MS"/>
                <a:cs typeface="Trebuchet MS"/>
              </a:rPr>
              <a:t> </a:t>
            </a:r>
            <a:r>
              <a:rPr dirty="0" sz="750" spc="-65">
                <a:solidFill>
                  <a:srgbClr val="231F20"/>
                </a:solidFill>
                <a:latin typeface="Trebuchet MS"/>
                <a:cs typeface="Trebuchet MS"/>
              </a:rPr>
              <a:t>Por</a:t>
            </a:r>
            <a:r>
              <a:rPr dirty="0" sz="750" spc="-70">
                <a:solidFill>
                  <a:srgbClr val="231F20"/>
                </a:solidFill>
                <a:latin typeface="Trebuchet MS"/>
                <a:cs typeface="Trebuchet MS"/>
              </a:rPr>
              <a:t> </a:t>
            </a:r>
            <a:r>
              <a:rPr dirty="0" sz="750" spc="-65">
                <a:solidFill>
                  <a:srgbClr val="231F20"/>
                </a:solidFill>
                <a:latin typeface="Trebuchet MS"/>
                <a:cs typeface="Trebuchet MS"/>
              </a:rPr>
              <a:t>situação</a:t>
            </a:r>
            <a:r>
              <a:rPr dirty="0" sz="750" spc="-70">
                <a:solidFill>
                  <a:srgbClr val="231F20"/>
                </a:solidFill>
                <a:latin typeface="Trebuchet MS"/>
                <a:cs typeface="Trebuchet MS"/>
              </a:rPr>
              <a:t> </a:t>
            </a:r>
            <a:r>
              <a:rPr dirty="0" sz="750" spc="-55">
                <a:solidFill>
                  <a:srgbClr val="231F20"/>
                </a:solidFill>
                <a:latin typeface="Trebuchet MS"/>
                <a:cs typeface="Trebuchet MS"/>
              </a:rPr>
              <a:t>do</a:t>
            </a:r>
            <a:r>
              <a:rPr dirty="0" sz="750" spc="-70">
                <a:solidFill>
                  <a:srgbClr val="231F20"/>
                </a:solidFill>
                <a:latin typeface="Trebuchet MS"/>
                <a:cs typeface="Trebuchet MS"/>
              </a:rPr>
              <a:t> </a:t>
            </a:r>
            <a:r>
              <a:rPr dirty="0" sz="750" spc="-60">
                <a:solidFill>
                  <a:srgbClr val="231F20"/>
                </a:solidFill>
                <a:latin typeface="Trebuchet MS"/>
                <a:cs typeface="Trebuchet MS"/>
              </a:rPr>
              <a:t>domicílio</a:t>
            </a:r>
            <a:endParaRPr sz="750">
              <a:latin typeface="Trebuchet MS"/>
              <a:cs typeface="Trebuchet MS"/>
            </a:endParaRPr>
          </a:p>
        </p:txBody>
      </p:sp>
      <p:grpSp>
        <p:nvGrpSpPr>
          <p:cNvPr id="184" name="object 184" descr=""/>
          <p:cNvGrpSpPr/>
          <p:nvPr/>
        </p:nvGrpSpPr>
        <p:grpSpPr>
          <a:xfrm>
            <a:off x="4436558" y="4123677"/>
            <a:ext cx="3754120" cy="1711325"/>
            <a:chOff x="4436558" y="4123677"/>
            <a:chExt cx="3754120" cy="1711325"/>
          </a:xfrm>
        </p:grpSpPr>
        <p:sp>
          <p:nvSpPr>
            <p:cNvPr id="185" name="object 185" descr=""/>
            <p:cNvSpPr/>
            <p:nvPr/>
          </p:nvSpPr>
          <p:spPr>
            <a:xfrm>
              <a:off x="4491601" y="5604772"/>
              <a:ext cx="3696335" cy="0"/>
            </a:xfrm>
            <a:custGeom>
              <a:avLst/>
              <a:gdLst/>
              <a:ahLst/>
              <a:cxnLst/>
              <a:rect l="l" t="t" r="r" b="b"/>
              <a:pathLst>
                <a:path w="3696334" h="0">
                  <a:moveTo>
                    <a:pt x="0" y="0"/>
                  </a:moveTo>
                  <a:lnTo>
                    <a:pt x="3696055" y="0"/>
                  </a:lnTo>
                </a:path>
              </a:pathLst>
            </a:custGeom>
            <a:ln w="5394">
              <a:solidFill>
                <a:srgbClr val="C7C8CA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86" name="object 186" descr=""/>
            <p:cNvSpPr/>
            <p:nvPr/>
          </p:nvSpPr>
          <p:spPr>
            <a:xfrm>
              <a:off x="4491601" y="5440523"/>
              <a:ext cx="3696335" cy="0"/>
            </a:xfrm>
            <a:custGeom>
              <a:avLst/>
              <a:gdLst/>
              <a:ahLst/>
              <a:cxnLst/>
              <a:rect l="l" t="t" r="r" b="b"/>
              <a:pathLst>
                <a:path w="3696334" h="0">
                  <a:moveTo>
                    <a:pt x="0" y="0"/>
                  </a:moveTo>
                  <a:lnTo>
                    <a:pt x="3696055" y="0"/>
                  </a:lnTo>
                </a:path>
              </a:pathLst>
            </a:custGeom>
            <a:ln w="5394">
              <a:solidFill>
                <a:srgbClr val="C7C8CA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87" name="object 187" descr=""/>
            <p:cNvSpPr/>
            <p:nvPr/>
          </p:nvSpPr>
          <p:spPr>
            <a:xfrm>
              <a:off x="4491601" y="5276274"/>
              <a:ext cx="3696335" cy="0"/>
            </a:xfrm>
            <a:custGeom>
              <a:avLst/>
              <a:gdLst/>
              <a:ahLst/>
              <a:cxnLst/>
              <a:rect l="l" t="t" r="r" b="b"/>
              <a:pathLst>
                <a:path w="3696334" h="0">
                  <a:moveTo>
                    <a:pt x="0" y="0"/>
                  </a:moveTo>
                  <a:lnTo>
                    <a:pt x="3696055" y="0"/>
                  </a:lnTo>
                </a:path>
              </a:pathLst>
            </a:custGeom>
            <a:ln w="5394">
              <a:solidFill>
                <a:srgbClr val="C7C8CA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88" name="object 188" descr=""/>
            <p:cNvSpPr/>
            <p:nvPr/>
          </p:nvSpPr>
          <p:spPr>
            <a:xfrm>
              <a:off x="4491601" y="5112026"/>
              <a:ext cx="3696335" cy="0"/>
            </a:xfrm>
            <a:custGeom>
              <a:avLst/>
              <a:gdLst/>
              <a:ahLst/>
              <a:cxnLst/>
              <a:rect l="l" t="t" r="r" b="b"/>
              <a:pathLst>
                <a:path w="3696334" h="0">
                  <a:moveTo>
                    <a:pt x="0" y="0"/>
                  </a:moveTo>
                  <a:lnTo>
                    <a:pt x="3696055" y="0"/>
                  </a:lnTo>
                </a:path>
              </a:pathLst>
            </a:custGeom>
            <a:ln w="5394">
              <a:solidFill>
                <a:srgbClr val="C7C8CA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89" name="object 189" descr=""/>
            <p:cNvSpPr/>
            <p:nvPr/>
          </p:nvSpPr>
          <p:spPr>
            <a:xfrm>
              <a:off x="4491601" y="4947742"/>
              <a:ext cx="3696335" cy="0"/>
            </a:xfrm>
            <a:custGeom>
              <a:avLst/>
              <a:gdLst/>
              <a:ahLst/>
              <a:cxnLst/>
              <a:rect l="l" t="t" r="r" b="b"/>
              <a:pathLst>
                <a:path w="3696334" h="0">
                  <a:moveTo>
                    <a:pt x="0" y="0"/>
                  </a:moveTo>
                  <a:lnTo>
                    <a:pt x="3696055" y="0"/>
                  </a:lnTo>
                </a:path>
              </a:pathLst>
            </a:custGeom>
            <a:ln w="5394">
              <a:solidFill>
                <a:srgbClr val="C7C8CA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90" name="object 190" descr=""/>
            <p:cNvSpPr/>
            <p:nvPr/>
          </p:nvSpPr>
          <p:spPr>
            <a:xfrm>
              <a:off x="4491601" y="4783493"/>
              <a:ext cx="3696335" cy="0"/>
            </a:xfrm>
            <a:custGeom>
              <a:avLst/>
              <a:gdLst/>
              <a:ahLst/>
              <a:cxnLst/>
              <a:rect l="l" t="t" r="r" b="b"/>
              <a:pathLst>
                <a:path w="3696334" h="0">
                  <a:moveTo>
                    <a:pt x="0" y="0"/>
                  </a:moveTo>
                  <a:lnTo>
                    <a:pt x="3696055" y="0"/>
                  </a:lnTo>
                </a:path>
              </a:pathLst>
            </a:custGeom>
            <a:ln w="5394">
              <a:solidFill>
                <a:srgbClr val="C7C8CA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91" name="object 191" descr=""/>
            <p:cNvSpPr/>
            <p:nvPr/>
          </p:nvSpPr>
          <p:spPr>
            <a:xfrm>
              <a:off x="4491601" y="4619246"/>
              <a:ext cx="3696335" cy="0"/>
            </a:xfrm>
            <a:custGeom>
              <a:avLst/>
              <a:gdLst/>
              <a:ahLst/>
              <a:cxnLst/>
              <a:rect l="l" t="t" r="r" b="b"/>
              <a:pathLst>
                <a:path w="3696334" h="0">
                  <a:moveTo>
                    <a:pt x="0" y="0"/>
                  </a:moveTo>
                  <a:lnTo>
                    <a:pt x="3696055" y="0"/>
                  </a:lnTo>
                </a:path>
              </a:pathLst>
            </a:custGeom>
            <a:ln w="5394">
              <a:solidFill>
                <a:srgbClr val="C7C8CA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92" name="object 192" descr=""/>
            <p:cNvSpPr/>
            <p:nvPr/>
          </p:nvSpPr>
          <p:spPr>
            <a:xfrm>
              <a:off x="4491601" y="4454997"/>
              <a:ext cx="3696335" cy="0"/>
            </a:xfrm>
            <a:custGeom>
              <a:avLst/>
              <a:gdLst/>
              <a:ahLst/>
              <a:cxnLst/>
              <a:rect l="l" t="t" r="r" b="b"/>
              <a:pathLst>
                <a:path w="3696334" h="0">
                  <a:moveTo>
                    <a:pt x="0" y="0"/>
                  </a:moveTo>
                  <a:lnTo>
                    <a:pt x="3696055" y="0"/>
                  </a:lnTo>
                </a:path>
              </a:pathLst>
            </a:custGeom>
            <a:ln w="5394">
              <a:solidFill>
                <a:srgbClr val="C7C8CA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93" name="object 193" descr=""/>
            <p:cNvSpPr/>
            <p:nvPr/>
          </p:nvSpPr>
          <p:spPr>
            <a:xfrm>
              <a:off x="4491601" y="4290748"/>
              <a:ext cx="3696335" cy="0"/>
            </a:xfrm>
            <a:custGeom>
              <a:avLst/>
              <a:gdLst/>
              <a:ahLst/>
              <a:cxnLst/>
              <a:rect l="l" t="t" r="r" b="b"/>
              <a:pathLst>
                <a:path w="3696334" h="0">
                  <a:moveTo>
                    <a:pt x="0" y="0"/>
                  </a:moveTo>
                  <a:lnTo>
                    <a:pt x="3696055" y="0"/>
                  </a:lnTo>
                </a:path>
              </a:pathLst>
            </a:custGeom>
            <a:ln w="5394">
              <a:solidFill>
                <a:srgbClr val="C7C8CA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94" name="object 194" descr=""/>
            <p:cNvSpPr/>
            <p:nvPr/>
          </p:nvSpPr>
          <p:spPr>
            <a:xfrm>
              <a:off x="4439415" y="4126500"/>
              <a:ext cx="52705" cy="1706245"/>
            </a:xfrm>
            <a:custGeom>
              <a:avLst/>
              <a:gdLst/>
              <a:ahLst/>
              <a:cxnLst/>
              <a:rect l="l" t="t" r="r" b="b"/>
              <a:pathLst>
                <a:path w="52704" h="1706245">
                  <a:moveTo>
                    <a:pt x="52185" y="1642520"/>
                  </a:moveTo>
                  <a:lnTo>
                    <a:pt x="52185" y="0"/>
                  </a:lnTo>
                </a:path>
                <a:path w="52704" h="1706245">
                  <a:moveTo>
                    <a:pt x="52185" y="1642520"/>
                  </a:moveTo>
                  <a:lnTo>
                    <a:pt x="0" y="1642520"/>
                  </a:lnTo>
                </a:path>
                <a:path w="52704" h="1706245">
                  <a:moveTo>
                    <a:pt x="52185" y="1642520"/>
                  </a:moveTo>
                  <a:lnTo>
                    <a:pt x="52185" y="1705771"/>
                  </a:lnTo>
                </a:path>
              </a:pathLst>
            </a:custGeom>
            <a:ln w="4830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95" name="object 195" descr=""/>
            <p:cNvSpPr/>
            <p:nvPr/>
          </p:nvSpPr>
          <p:spPr>
            <a:xfrm>
              <a:off x="4659602" y="5769021"/>
              <a:ext cx="0" cy="63500"/>
            </a:xfrm>
            <a:custGeom>
              <a:avLst/>
              <a:gdLst/>
              <a:ahLst/>
              <a:cxnLst/>
              <a:rect l="l" t="t" r="r" b="b"/>
              <a:pathLst>
                <a:path w="0" h="63500">
                  <a:moveTo>
                    <a:pt x="0" y="0"/>
                  </a:moveTo>
                  <a:lnTo>
                    <a:pt x="0" y="63250"/>
                  </a:lnTo>
                </a:path>
              </a:pathLst>
            </a:custGeom>
            <a:ln w="4266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96" name="object 196" descr=""/>
            <p:cNvSpPr/>
            <p:nvPr/>
          </p:nvSpPr>
          <p:spPr>
            <a:xfrm>
              <a:off x="5331650" y="5769021"/>
              <a:ext cx="0" cy="63500"/>
            </a:xfrm>
            <a:custGeom>
              <a:avLst/>
              <a:gdLst/>
              <a:ahLst/>
              <a:cxnLst/>
              <a:rect l="l" t="t" r="r" b="b"/>
              <a:pathLst>
                <a:path w="0" h="63500">
                  <a:moveTo>
                    <a:pt x="0" y="0"/>
                  </a:moveTo>
                  <a:lnTo>
                    <a:pt x="0" y="63250"/>
                  </a:lnTo>
                </a:path>
              </a:pathLst>
            </a:custGeom>
            <a:ln w="4266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97" name="object 197" descr=""/>
            <p:cNvSpPr/>
            <p:nvPr/>
          </p:nvSpPr>
          <p:spPr>
            <a:xfrm>
              <a:off x="6003700" y="5769021"/>
              <a:ext cx="0" cy="63500"/>
            </a:xfrm>
            <a:custGeom>
              <a:avLst/>
              <a:gdLst/>
              <a:ahLst/>
              <a:cxnLst/>
              <a:rect l="l" t="t" r="r" b="b"/>
              <a:pathLst>
                <a:path w="0" h="63500">
                  <a:moveTo>
                    <a:pt x="0" y="0"/>
                  </a:moveTo>
                  <a:lnTo>
                    <a:pt x="0" y="63250"/>
                  </a:lnTo>
                </a:path>
              </a:pathLst>
            </a:custGeom>
            <a:ln w="4266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98" name="object 198" descr=""/>
            <p:cNvSpPr/>
            <p:nvPr/>
          </p:nvSpPr>
          <p:spPr>
            <a:xfrm>
              <a:off x="6675750" y="5769021"/>
              <a:ext cx="0" cy="63500"/>
            </a:xfrm>
            <a:custGeom>
              <a:avLst/>
              <a:gdLst/>
              <a:ahLst/>
              <a:cxnLst/>
              <a:rect l="l" t="t" r="r" b="b"/>
              <a:pathLst>
                <a:path w="0" h="63500">
                  <a:moveTo>
                    <a:pt x="0" y="0"/>
                  </a:moveTo>
                  <a:lnTo>
                    <a:pt x="0" y="63250"/>
                  </a:lnTo>
                </a:path>
              </a:pathLst>
            </a:custGeom>
            <a:ln w="4266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99" name="object 199" descr=""/>
            <p:cNvSpPr/>
            <p:nvPr/>
          </p:nvSpPr>
          <p:spPr>
            <a:xfrm>
              <a:off x="7347799" y="5769021"/>
              <a:ext cx="0" cy="63500"/>
            </a:xfrm>
            <a:custGeom>
              <a:avLst/>
              <a:gdLst/>
              <a:ahLst/>
              <a:cxnLst/>
              <a:rect l="l" t="t" r="r" b="b"/>
              <a:pathLst>
                <a:path w="0" h="63500">
                  <a:moveTo>
                    <a:pt x="0" y="0"/>
                  </a:moveTo>
                  <a:lnTo>
                    <a:pt x="0" y="63250"/>
                  </a:lnTo>
                </a:path>
              </a:pathLst>
            </a:custGeom>
            <a:ln w="4266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00" name="object 200" descr=""/>
            <p:cNvSpPr/>
            <p:nvPr/>
          </p:nvSpPr>
          <p:spPr>
            <a:xfrm>
              <a:off x="8019849" y="5769021"/>
              <a:ext cx="0" cy="63500"/>
            </a:xfrm>
            <a:custGeom>
              <a:avLst/>
              <a:gdLst/>
              <a:ahLst/>
              <a:cxnLst/>
              <a:rect l="l" t="t" r="r" b="b"/>
              <a:pathLst>
                <a:path w="0" h="63500">
                  <a:moveTo>
                    <a:pt x="0" y="0"/>
                  </a:moveTo>
                  <a:lnTo>
                    <a:pt x="0" y="63250"/>
                  </a:lnTo>
                </a:path>
              </a:pathLst>
            </a:custGeom>
            <a:ln w="4266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01" name="object 201" descr=""/>
            <p:cNvSpPr/>
            <p:nvPr/>
          </p:nvSpPr>
          <p:spPr>
            <a:xfrm>
              <a:off x="8187654" y="5769021"/>
              <a:ext cx="0" cy="63500"/>
            </a:xfrm>
            <a:custGeom>
              <a:avLst/>
              <a:gdLst/>
              <a:ahLst/>
              <a:cxnLst/>
              <a:rect l="l" t="t" r="r" b="b"/>
              <a:pathLst>
                <a:path w="0" h="63500">
                  <a:moveTo>
                    <a:pt x="0" y="0"/>
                  </a:moveTo>
                  <a:lnTo>
                    <a:pt x="0" y="63250"/>
                  </a:lnTo>
                </a:path>
              </a:pathLst>
            </a:custGeom>
            <a:ln w="4266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02" name="object 202" descr=""/>
            <p:cNvSpPr/>
            <p:nvPr/>
          </p:nvSpPr>
          <p:spPr>
            <a:xfrm>
              <a:off x="4439415" y="5604772"/>
              <a:ext cx="52705" cy="0"/>
            </a:xfrm>
            <a:custGeom>
              <a:avLst/>
              <a:gdLst/>
              <a:ahLst/>
              <a:cxnLst/>
              <a:rect l="l" t="t" r="r" b="b"/>
              <a:pathLst>
                <a:path w="52704" h="0">
                  <a:moveTo>
                    <a:pt x="52185" y="0"/>
                  </a:moveTo>
                  <a:lnTo>
                    <a:pt x="0" y="0"/>
                  </a:lnTo>
                </a:path>
              </a:pathLst>
            </a:custGeom>
            <a:ln w="5394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03" name="object 203" descr=""/>
            <p:cNvSpPr/>
            <p:nvPr/>
          </p:nvSpPr>
          <p:spPr>
            <a:xfrm>
              <a:off x="4439415" y="5440523"/>
              <a:ext cx="52705" cy="0"/>
            </a:xfrm>
            <a:custGeom>
              <a:avLst/>
              <a:gdLst/>
              <a:ahLst/>
              <a:cxnLst/>
              <a:rect l="l" t="t" r="r" b="b"/>
              <a:pathLst>
                <a:path w="52704" h="0">
                  <a:moveTo>
                    <a:pt x="52185" y="0"/>
                  </a:moveTo>
                  <a:lnTo>
                    <a:pt x="0" y="0"/>
                  </a:lnTo>
                </a:path>
              </a:pathLst>
            </a:custGeom>
            <a:ln w="5394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04" name="object 204" descr=""/>
            <p:cNvSpPr/>
            <p:nvPr/>
          </p:nvSpPr>
          <p:spPr>
            <a:xfrm>
              <a:off x="4439415" y="5276274"/>
              <a:ext cx="52705" cy="0"/>
            </a:xfrm>
            <a:custGeom>
              <a:avLst/>
              <a:gdLst/>
              <a:ahLst/>
              <a:cxnLst/>
              <a:rect l="l" t="t" r="r" b="b"/>
              <a:pathLst>
                <a:path w="52704" h="0">
                  <a:moveTo>
                    <a:pt x="52185" y="0"/>
                  </a:moveTo>
                  <a:lnTo>
                    <a:pt x="0" y="0"/>
                  </a:lnTo>
                </a:path>
              </a:pathLst>
            </a:custGeom>
            <a:ln w="5394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05" name="object 205" descr=""/>
            <p:cNvSpPr/>
            <p:nvPr/>
          </p:nvSpPr>
          <p:spPr>
            <a:xfrm>
              <a:off x="4439415" y="5112026"/>
              <a:ext cx="52705" cy="0"/>
            </a:xfrm>
            <a:custGeom>
              <a:avLst/>
              <a:gdLst/>
              <a:ahLst/>
              <a:cxnLst/>
              <a:rect l="l" t="t" r="r" b="b"/>
              <a:pathLst>
                <a:path w="52704" h="0">
                  <a:moveTo>
                    <a:pt x="52185" y="0"/>
                  </a:moveTo>
                  <a:lnTo>
                    <a:pt x="0" y="0"/>
                  </a:lnTo>
                </a:path>
              </a:pathLst>
            </a:custGeom>
            <a:ln w="5394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06" name="object 206" descr=""/>
            <p:cNvSpPr/>
            <p:nvPr/>
          </p:nvSpPr>
          <p:spPr>
            <a:xfrm>
              <a:off x="4439415" y="4947777"/>
              <a:ext cx="52705" cy="0"/>
            </a:xfrm>
            <a:custGeom>
              <a:avLst/>
              <a:gdLst/>
              <a:ahLst/>
              <a:cxnLst/>
              <a:rect l="l" t="t" r="r" b="b"/>
              <a:pathLst>
                <a:path w="52704" h="0">
                  <a:moveTo>
                    <a:pt x="52185" y="0"/>
                  </a:moveTo>
                  <a:lnTo>
                    <a:pt x="0" y="0"/>
                  </a:lnTo>
                </a:path>
              </a:pathLst>
            </a:custGeom>
            <a:ln w="5394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07" name="object 207" descr=""/>
            <p:cNvSpPr/>
            <p:nvPr/>
          </p:nvSpPr>
          <p:spPr>
            <a:xfrm>
              <a:off x="4439415" y="4783528"/>
              <a:ext cx="52705" cy="0"/>
            </a:xfrm>
            <a:custGeom>
              <a:avLst/>
              <a:gdLst/>
              <a:ahLst/>
              <a:cxnLst/>
              <a:rect l="l" t="t" r="r" b="b"/>
              <a:pathLst>
                <a:path w="52704" h="0">
                  <a:moveTo>
                    <a:pt x="52185" y="0"/>
                  </a:moveTo>
                  <a:lnTo>
                    <a:pt x="0" y="0"/>
                  </a:lnTo>
                </a:path>
              </a:pathLst>
            </a:custGeom>
            <a:ln w="5394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08" name="object 208" descr=""/>
            <p:cNvSpPr/>
            <p:nvPr/>
          </p:nvSpPr>
          <p:spPr>
            <a:xfrm>
              <a:off x="4439415" y="4619280"/>
              <a:ext cx="52705" cy="0"/>
            </a:xfrm>
            <a:custGeom>
              <a:avLst/>
              <a:gdLst/>
              <a:ahLst/>
              <a:cxnLst/>
              <a:rect l="l" t="t" r="r" b="b"/>
              <a:pathLst>
                <a:path w="52704" h="0">
                  <a:moveTo>
                    <a:pt x="52185" y="0"/>
                  </a:moveTo>
                  <a:lnTo>
                    <a:pt x="0" y="0"/>
                  </a:lnTo>
                </a:path>
              </a:pathLst>
            </a:custGeom>
            <a:ln w="5394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09" name="object 209" descr=""/>
            <p:cNvSpPr/>
            <p:nvPr/>
          </p:nvSpPr>
          <p:spPr>
            <a:xfrm>
              <a:off x="4439415" y="4455033"/>
              <a:ext cx="52705" cy="0"/>
            </a:xfrm>
            <a:custGeom>
              <a:avLst/>
              <a:gdLst/>
              <a:ahLst/>
              <a:cxnLst/>
              <a:rect l="l" t="t" r="r" b="b"/>
              <a:pathLst>
                <a:path w="52704" h="0">
                  <a:moveTo>
                    <a:pt x="52185" y="0"/>
                  </a:moveTo>
                  <a:lnTo>
                    <a:pt x="0" y="0"/>
                  </a:lnTo>
                </a:path>
              </a:pathLst>
            </a:custGeom>
            <a:ln w="5394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10" name="object 210" descr=""/>
            <p:cNvSpPr/>
            <p:nvPr/>
          </p:nvSpPr>
          <p:spPr>
            <a:xfrm>
              <a:off x="4439415" y="4290783"/>
              <a:ext cx="52705" cy="0"/>
            </a:xfrm>
            <a:custGeom>
              <a:avLst/>
              <a:gdLst/>
              <a:ahLst/>
              <a:cxnLst/>
              <a:rect l="l" t="t" r="r" b="b"/>
              <a:pathLst>
                <a:path w="52704" h="0">
                  <a:moveTo>
                    <a:pt x="52185" y="0"/>
                  </a:moveTo>
                  <a:lnTo>
                    <a:pt x="0" y="0"/>
                  </a:lnTo>
                </a:path>
              </a:pathLst>
            </a:custGeom>
            <a:ln w="5394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11" name="object 211" descr=""/>
            <p:cNvSpPr/>
            <p:nvPr/>
          </p:nvSpPr>
          <p:spPr>
            <a:xfrm>
              <a:off x="4439415" y="4126534"/>
              <a:ext cx="52705" cy="0"/>
            </a:xfrm>
            <a:custGeom>
              <a:avLst/>
              <a:gdLst/>
              <a:ahLst/>
              <a:cxnLst/>
              <a:rect l="l" t="t" r="r" b="b"/>
              <a:pathLst>
                <a:path w="52704" h="0">
                  <a:moveTo>
                    <a:pt x="52185" y="0"/>
                  </a:moveTo>
                  <a:lnTo>
                    <a:pt x="0" y="0"/>
                  </a:lnTo>
                </a:path>
              </a:pathLst>
            </a:custGeom>
            <a:ln w="5394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12" name="object 212" descr=""/>
            <p:cNvSpPr/>
            <p:nvPr/>
          </p:nvSpPr>
          <p:spPr>
            <a:xfrm>
              <a:off x="8187654" y="4126500"/>
              <a:ext cx="0" cy="1642745"/>
            </a:xfrm>
            <a:custGeom>
              <a:avLst/>
              <a:gdLst/>
              <a:ahLst/>
              <a:cxnLst/>
              <a:rect l="l" t="t" r="r" b="b"/>
              <a:pathLst>
                <a:path w="0" h="1642745">
                  <a:moveTo>
                    <a:pt x="0" y="1642520"/>
                  </a:moveTo>
                  <a:lnTo>
                    <a:pt x="0" y="0"/>
                  </a:lnTo>
                </a:path>
              </a:pathLst>
            </a:custGeom>
            <a:ln w="4266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13" name="object 213" descr=""/>
            <p:cNvSpPr/>
            <p:nvPr/>
          </p:nvSpPr>
          <p:spPr>
            <a:xfrm>
              <a:off x="4641507" y="5154777"/>
              <a:ext cx="3396615" cy="349885"/>
            </a:xfrm>
            <a:custGeom>
              <a:avLst/>
              <a:gdLst/>
              <a:ahLst/>
              <a:cxnLst/>
              <a:rect l="l" t="t" r="r" b="b"/>
              <a:pathLst>
                <a:path w="3396615" h="349885">
                  <a:moveTo>
                    <a:pt x="36283" y="252869"/>
                  </a:moveTo>
                  <a:lnTo>
                    <a:pt x="34848" y="243954"/>
                  </a:lnTo>
                  <a:lnTo>
                    <a:pt x="30962" y="236664"/>
                  </a:lnTo>
                  <a:lnTo>
                    <a:pt x="25196" y="231736"/>
                  </a:lnTo>
                  <a:lnTo>
                    <a:pt x="18135" y="229933"/>
                  </a:lnTo>
                  <a:lnTo>
                    <a:pt x="11074" y="231736"/>
                  </a:lnTo>
                  <a:lnTo>
                    <a:pt x="5308" y="236664"/>
                  </a:lnTo>
                  <a:lnTo>
                    <a:pt x="1422" y="243954"/>
                  </a:lnTo>
                  <a:lnTo>
                    <a:pt x="0" y="252869"/>
                  </a:lnTo>
                  <a:lnTo>
                    <a:pt x="1422" y="261797"/>
                  </a:lnTo>
                  <a:lnTo>
                    <a:pt x="5308" y="269087"/>
                  </a:lnTo>
                  <a:lnTo>
                    <a:pt x="11074" y="274002"/>
                  </a:lnTo>
                  <a:lnTo>
                    <a:pt x="18135" y="275805"/>
                  </a:lnTo>
                  <a:lnTo>
                    <a:pt x="25196" y="274002"/>
                  </a:lnTo>
                  <a:lnTo>
                    <a:pt x="30962" y="269087"/>
                  </a:lnTo>
                  <a:lnTo>
                    <a:pt x="34848" y="261797"/>
                  </a:lnTo>
                  <a:lnTo>
                    <a:pt x="36283" y="252869"/>
                  </a:lnTo>
                  <a:close/>
                </a:path>
                <a:path w="3396615" h="349885">
                  <a:moveTo>
                    <a:pt x="372275" y="302171"/>
                  </a:moveTo>
                  <a:lnTo>
                    <a:pt x="370852" y="293243"/>
                  </a:lnTo>
                  <a:lnTo>
                    <a:pt x="366966" y="285953"/>
                  </a:lnTo>
                  <a:lnTo>
                    <a:pt x="361200" y="281038"/>
                  </a:lnTo>
                  <a:lnTo>
                    <a:pt x="354139" y="279234"/>
                  </a:lnTo>
                  <a:lnTo>
                    <a:pt x="347078" y="281038"/>
                  </a:lnTo>
                  <a:lnTo>
                    <a:pt x="341312" y="285953"/>
                  </a:lnTo>
                  <a:lnTo>
                    <a:pt x="337426" y="293243"/>
                  </a:lnTo>
                  <a:lnTo>
                    <a:pt x="335991" y="302171"/>
                  </a:lnTo>
                  <a:lnTo>
                    <a:pt x="337426" y="311099"/>
                  </a:lnTo>
                  <a:lnTo>
                    <a:pt x="341312" y="318389"/>
                  </a:lnTo>
                  <a:lnTo>
                    <a:pt x="347078" y="323303"/>
                  </a:lnTo>
                  <a:lnTo>
                    <a:pt x="354139" y="325107"/>
                  </a:lnTo>
                  <a:lnTo>
                    <a:pt x="361200" y="323303"/>
                  </a:lnTo>
                  <a:lnTo>
                    <a:pt x="366966" y="318389"/>
                  </a:lnTo>
                  <a:lnTo>
                    <a:pt x="370852" y="311099"/>
                  </a:lnTo>
                  <a:lnTo>
                    <a:pt x="372275" y="302171"/>
                  </a:lnTo>
                  <a:close/>
                </a:path>
                <a:path w="3396615" h="349885">
                  <a:moveTo>
                    <a:pt x="708279" y="326809"/>
                  </a:moveTo>
                  <a:lnTo>
                    <a:pt x="706856" y="317881"/>
                  </a:lnTo>
                  <a:lnTo>
                    <a:pt x="702970" y="310591"/>
                  </a:lnTo>
                  <a:lnTo>
                    <a:pt x="697191" y="305676"/>
                  </a:lnTo>
                  <a:lnTo>
                    <a:pt x="690143" y="303872"/>
                  </a:lnTo>
                  <a:lnTo>
                    <a:pt x="683082" y="305676"/>
                  </a:lnTo>
                  <a:lnTo>
                    <a:pt x="677316" y="310591"/>
                  </a:lnTo>
                  <a:lnTo>
                    <a:pt x="673417" y="317881"/>
                  </a:lnTo>
                  <a:lnTo>
                    <a:pt x="671995" y="326809"/>
                  </a:lnTo>
                  <a:lnTo>
                    <a:pt x="673417" y="335737"/>
                  </a:lnTo>
                  <a:lnTo>
                    <a:pt x="677316" y="343027"/>
                  </a:lnTo>
                  <a:lnTo>
                    <a:pt x="683082" y="347941"/>
                  </a:lnTo>
                  <a:lnTo>
                    <a:pt x="690143" y="349745"/>
                  </a:lnTo>
                  <a:lnTo>
                    <a:pt x="697191" y="347941"/>
                  </a:lnTo>
                  <a:lnTo>
                    <a:pt x="702970" y="343027"/>
                  </a:lnTo>
                  <a:lnTo>
                    <a:pt x="706856" y="335737"/>
                  </a:lnTo>
                  <a:lnTo>
                    <a:pt x="708279" y="326809"/>
                  </a:lnTo>
                  <a:close/>
                </a:path>
                <a:path w="3396615" h="349885">
                  <a:moveTo>
                    <a:pt x="1044282" y="302171"/>
                  </a:moveTo>
                  <a:lnTo>
                    <a:pt x="1042847" y="293243"/>
                  </a:lnTo>
                  <a:lnTo>
                    <a:pt x="1038961" y="285953"/>
                  </a:lnTo>
                  <a:lnTo>
                    <a:pt x="1033195" y="281038"/>
                  </a:lnTo>
                  <a:lnTo>
                    <a:pt x="1026134" y="279234"/>
                  </a:lnTo>
                  <a:lnTo>
                    <a:pt x="1019073" y="281038"/>
                  </a:lnTo>
                  <a:lnTo>
                    <a:pt x="1013307" y="285953"/>
                  </a:lnTo>
                  <a:lnTo>
                    <a:pt x="1009421" y="293243"/>
                  </a:lnTo>
                  <a:lnTo>
                    <a:pt x="1007999" y="302171"/>
                  </a:lnTo>
                  <a:lnTo>
                    <a:pt x="1009421" y="311099"/>
                  </a:lnTo>
                  <a:lnTo>
                    <a:pt x="1013307" y="318389"/>
                  </a:lnTo>
                  <a:lnTo>
                    <a:pt x="1019073" y="323303"/>
                  </a:lnTo>
                  <a:lnTo>
                    <a:pt x="1026134" y="325107"/>
                  </a:lnTo>
                  <a:lnTo>
                    <a:pt x="1033195" y="323303"/>
                  </a:lnTo>
                  <a:lnTo>
                    <a:pt x="1038961" y="318389"/>
                  </a:lnTo>
                  <a:lnTo>
                    <a:pt x="1042847" y="311099"/>
                  </a:lnTo>
                  <a:lnTo>
                    <a:pt x="1044282" y="302171"/>
                  </a:lnTo>
                  <a:close/>
                </a:path>
                <a:path w="3396615" h="349885">
                  <a:moveTo>
                    <a:pt x="1380274" y="220027"/>
                  </a:moveTo>
                  <a:lnTo>
                    <a:pt x="1378851" y="211112"/>
                  </a:lnTo>
                  <a:lnTo>
                    <a:pt x="1374965" y="203822"/>
                  </a:lnTo>
                  <a:lnTo>
                    <a:pt x="1369199" y="198894"/>
                  </a:lnTo>
                  <a:lnTo>
                    <a:pt x="1362138" y="197091"/>
                  </a:lnTo>
                  <a:lnTo>
                    <a:pt x="1355077" y="198894"/>
                  </a:lnTo>
                  <a:lnTo>
                    <a:pt x="1349311" y="203822"/>
                  </a:lnTo>
                  <a:lnTo>
                    <a:pt x="1345425" y="211112"/>
                  </a:lnTo>
                  <a:lnTo>
                    <a:pt x="1344002" y="220027"/>
                  </a:lnTo>
                  <a:lnTo>
                    <a:pt x="1345425" y="228955"/>
                  </a:lnTo>
                  <a:lnTo>
                    <a:pt x="1349311" y="236245"/>
                  </a:lnTo>
                  <a:lnTo>
                    <a:pt x="1355077" y="241160"/>
                  </a:lnTo>
                  <a:lnTo>
                    <a:pt x="1362138" y="242963"/>
                  </a:lnTo>
                  <a:lnTo>
                    <a:pt x="1369199" y="241160"/>
                  </a:lnTo>
                  <a:lnTo>
                    <a:pt x="1374965" y="236245"/>
                  </a:lnTo>
                  <a:lnTo>
                    <a:pt x="1378851" y="228955"/>
                  </a:lnTo>
                  <a:lnTo>
                    <a:pt x="1380274" y="220027"/>
                  </a:lnTo>
                  <a:close/>
                </a:path>
                <a:path w="3396615" h="349885">
                  <a:moveTo>
                    <a:pt x="1716278" y="178981"/>
                  </a:moveTo>
                  <a:lnTo>
                    <a:pt x="1714855" y="170053"/>
                  </a:lnTo>
                  <a:lnTo>
                    <a:pt x="1710969" y="162763"/>
                  </a:lnTo>
                  <a:lnTo>
                    <a:pt x="1705203" y="157848"/>
                  </a:lnTo>
                  <a:lnTo>
                    <a:pt x="1698142" y="156044"/>
                  </a:lnTo>
                  <a:lnTo>
                    <a:pt x="1691081" y="157848"/>
                  </a:lnTo>
                  <a:lnTo>
                    <a:pt x="1685315" y="162763"/>
                  </a:lnTo>
                  <a:lnTo>
                    <a:pt x="1681429" y="170053"/>
                  </a:lnTo>
                  <a:lnTo>
                    <a:pt x="1679994" y="178981"/>
                  </a:lnTo>
                  <a:lnTo>
                    <a:pt x="1681429" y="187909"/>
                  </a:lnTo>
                  <a:lnTo>
                    <a:pt x="1685315" y="195199"/>
                  </a:lnTo>
                  <a:lnTo>
                    <a:pt x="1691081" y="200113"/>
                  </a:lnTo>
                  <a:lnTo>
                    <a:pt x="1698142" y="201917"/>
                  </a:lnTo>
                  <a:lnTo>
                    <a:pt x="1705203" y="200113"/>
                  </a:lnTo>
                  <a:lnTo>
                    <a:pt x="1710969" y="195199"/>
                  </a:lnTo>
                  <a:lnTo>
                    <a:pt x="1714855" y="187909"/>
                  </a:lnTo>
                  <a:lnTo>
                    <a:pt x="1716278" y="178981"/>
                  </a:lnTo>
                  <a:close/>
                </a:path>
                <a:path w="3396615" h="349885">
                  <a:moveTo>
                    <a:pt x="2052281" y="178981"/>
                  </a:moveTo>
                  <a:lnTo>
                    <a:pt x="2050859" y="170053"/>
                  </a:lnTo>
                  <a:lnTo>
                    <a:pt x="2046960" y="162763"/>
                  </a:lnTo>
                  <a:lnTo>
                    <a:pt x="2041194" y="157848"/>
                  </a:lnTo>
                  <a:lnTo>
                    <a:pt x="2034146" y="156044"/>
                  </a:lnTo>
                  <a:lnTo>
                    <a:pt x="2027085" y="157848"/>
                  </a:lnTo>
                  <a:lnTo>
                    <a:pt x="2021319" y="162763"/>
                  </a:lnTo>
                  <a:lnTo>
                    <a:pt x="2017420" y="170053"/>
                  </a:lnTo>
                  <a:lnTo>
                    <a:pt x="2015998" y="178981"/>
                  </a:lnTo>
                  <a:lnTo>
                    <a:pt x="2017420" y="187909"/>
                  </a:lnTo>
                  <a:lnTo>
                    <a:pt x="2021319" y="195199"/>
                  </a:lnTo>
                  <a:lnTo>
                    <a:pt x="2027085" y="200113"/>
                  </a:lnTo>
                  <a:lnTo>
                    <a:pt x="2034146" y="201917"/>
                  </a:lnTo>
                  <a:lnTo>
                    <a:pt x="2041194" y="200113"/>
                  </a:lnTo>
                  <a:lnTo>
                    <a:pt x="2046960" y="195199"/>
                  </a:lnTo>
                  <a:lnTo>
                    <a:pt x="2050859" y="187909"/>
                  </a:lnTo>
                  <a:lnTo>
                    <a:pt x="2052281" y="178981"/>
                  </a:lnTo>
                  <a:close/>
                </a:path>
                <a:path w="3396615" h="349885">
                  <a:moveTo>
                    <a:pt x="2388285" y="178981"/>
                  </a:moveTo>
                  <a:lnTo>
                    <a:pt x="2386850" y="170053"/>
                  </a:lnTo>
                  <a:lnTo>
                    <a:pt x="2382964" y="162763"/>
                  </a:lnTo>
                  <a:lnTo>
                    <a:pt x="2377198" y="157848"/>
                  </a:lnTo>
                  <a:lnTo>
                    <a:pt x="2370137" y="156044"/>
                  </a:lnTo>
                  <a:lnTo>
                    <a:pt x="2363076" y="157848"/>
                  </a:lnTo>
                  <a:lnTo>
                    <a:pt x="2357310" y="162763"/>
                  </a:lnTo>
                  <a:lnTo>
                    <a:pt x="2353424" y="170053"/>
                  </a:lnTo>
                  <a:lnTo>
                    <a:pt x="2352002" y="178981"/>
                  </a:lnTo>
                  <a:lnTo>
                    <a:pt x="2353424" y="187909"/>
                  </a:lnTo>
                  <a:lnTo>
                    <a:pt x="2357310" y="195199"/>
                  </a:lnTo>
                  <a:lnTo>
                    <a:pt x="2363076" y="200113"/>
                  </a:lnTo>
                  <a:lnTo>
                    <a:pt x="2370137" y="201917"/>
                  </a:lnTo>
                  <a:lnTo>
                    <a:pt x="2377198" y="200113"/>
                  </a:lnTo>
                  <a:lnTo>
                    <a:pt x="2382964" y="195199"/>
                  </a:lnTo>
                  <a:lnTo>
                    <a:pt x="2386850" y="187909"/>
                  </a:lnTo>
                  <a:lnTo>
                    <a:pt x="2388285" y="178981"/>
                  </a:lnTo>
                  <a:close/>
                </a:path>
                <a:path w="3396615" h="349885">
                  <a:moveTo>
                    <a:pt x="2724277" y="211823"/>
                  </a:moveTo>
                  <a:lnTo>
                    <a:pt x="2722854" y="202895"/>
                  </a:lnTo>
                  <a:lnTo>
                    <a:pt x="2718968" y="195605"/>
                  </a:lnTo>
                  <a:lnTo>
                    <a:pt x="2713202" y="190690"/>
                  </a:lnTo>
                  <a:lnTo>
                    <a:pt x="2706141" y="188887"/>
                  </a:lnTo>
                  <a:lnTo>
                    <a:pt x="2699080" y="190690"/>
                  </a:lnTo>
                  <a:lnTo>
                    <a:pt x="2693314" y="195605"/>
                  </a:lnTo>
                  <a:lnTo>
                    <a:pt x="2689428" y="202895"/>
                  </a:lnTo>
                  <a:lnTo>
                    <a:pt x="2688005" y="211823"/>
                  </a:lnTo>
                  <a:lnTo>
                    <a:pt x="2689428" y="220751"/>
                  </a:lnTo>
                  <a:lnTo>
                    <a:pt x="2693314" y="228041"/>
                  </a:lnTo>
                  <a:lnTo>
                    <a:pt x="2699080" y="232956"/>
                  </a:lnTo>
                  <a:lnTo>
                    <a:pt x="2706141" y="234759"/>
                  </a:lnTo>
                  <a:lnTo>
                    <a:pt x="2713202" y="232956"/>
                  </a:lnTo>
                  <a:lnTo>
                    <a:pt x="2718968" y="228041"/>
                  </a:lnTo>
                  <a:lnTo>
                    <a:pt x="2722854" y="220751"/>
                  </a:lnTo>
                  <a:lnTo>
                    <a:pt x="2724277" y="211823"/>
                  </a:lnTo>
                  <a:close/>
                </a:path>
                <a:path w="3396615" h="349885">
                  <a:moveTo>
                    <a:pt x="3060281" y="22936"/>
                  </a:moveTo>
                  <a:lnTo>
                    <a:pt x="3058858" y="14008"/>
                  </a:lnTo>
                  <a:lnTo>
                    <a:pt x="3054972" y="6718"/>
                  </a:lnTo>
                  <a:lnTo>
                    <a:pt x="3049206" y="1803"/>
                  </a:lnTo>
                  <a:lnTo>
                    <a:pt x="3042145" y="0"/>
                  </a:lnTo>
                  <a:lnTo>
                    <a:pt x="3035084" y="1803"/>
                  </a:lnTo>
                  <a:lnTo>
                    <a:pt x="3029318" y="6718"/>
                  </a:lnTo>
                  <a:lnTo>
                    <a:pt x="3025419" y="14008"/>
                  </a:lnTo>
                  <a:lnTo>
                    <a:pt x="3023997" y="22936"/>
                  </a:lnTo>
                  <a:lnTo>
                    <a:pt x="3025419" y="31864"/>
                  </a:lnTo>
                  <a:lnTo>
                    <a:pt x="3029318" y="39154"/>
                  </a:lnTo>
                  <a:lnTo>
                    <a:pt x="3035084" y="44069"/>
                  </a:lnTo>
                  <a:lnTo>
                    <a:pt x="3042145" y="45872"/>
                  </a:lnTo>
                  <a:lnTo>
                    <a:pt x="3049206" y="44069"/>
                  </a:lnTo>
                  <a:lnTo>
                    <a:pt x="3054972" y="39154"/>
                  </a:lnTo>
                  <a:lnTo>
                    <a:pt x="3058858" y="31864"/>
                  </a:lnTo>
                  <a:lnTo>
                    <a:pt x="3060281" y="22936"/>
                  </a:lnTo>
                  <a:close/>
                </a:path>
                <a:path w="3396615" h="349885">
                  <a:moveTo>
                    <a:pt x="3396284" y="236448"/>
                  </a:moveTo>
                  <a:lnTo>
                    <a:pt x="3394862" y="227520"/>
                  </a:lnTo>
                  <a:lnTo>
                    <a:pt x="3390963" y="220230"/>
                  </a:lnTo>
                  <a:lnTo>
                    <a:pt x="3385197" y="215315"/>
                  </a:lnTo>
                  <a:lnTo>
                    <a:pt x="3378136" y="213512"/>
                  </a:lnTo>
                  <a:lnTo>
                    <a:pt x="3371075" y="215315"/>
                  </a:lnTo>
                  <a:lnTo>
                    <a:pt x="3365309" y="220230"/>
                  </a:lnTo>
                  <a:lnTo>
                    <a:pt x="3361423" y="227520"/>
                  </a:lnTo>
                  <a:lnTo>
                    <a:pt x="3360001" y="236448"/>
                  </a:lnTo>
                  <a:lnTo>
                    <a:pt x="3361423" y="245376"/>
                  </a:lnTo>
                  <a:lnTo>
                    <a:pt x="3365309" y="252666"/>
                  </a:lnTo>
                  <a:lnTo>
                    <a:pt x="3371075" y="257581"/>
                  </a:lnTo>
                  <a:lnTo>
                    <a:pt x="3378136" y="259384"/>
                  </a:lnTo>
                  <a:lnTo>
                    <a:pt x="3385197" y="257581"/>
                  </a:lnTo>
                  <a:lnTo>
                    <a:pt x="3390963" y="252666"/>
                  </a:lnTo>
                  <a:lnTo>
                    <a:pt x="3394862" y="245376"/>
                  </a:lnTo>
                  <a:lnTo>
                    <a:pt x="3396284" y="236448"/>
                  </a:lnTo>
                  <a:close/>
                </a:path>
              </a:pathLst>
            </a:custGeom>
            <a:solidFill>
              <a:srgbClr val="ED1C24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14" name="object 214" descr=""/>
            <p:cNvSpPr/>
            <p:nvPr/>
          </p:nvSpPr>
          <p:spPr>
            <a:xfrm>
              <a:off x="4641113" y="4136453"/>
              <a:ext cx="3397250" cy="596900"/>
            </a:xfrm>
            <a:custGeom>
              <a:avLst/>
              <a:gdLst/>
              <a:ahLst/>
              <a:cxnLst/>
              <a:rect l="l" t="t" r="r" b="b"/>
              <a:pathLst>
                <a:path w="3397250" h="596900">
                  <a:moveTo>
                    <a:pt x="36283" y="88900"/>
                  </a:moveTo>
                  <a:lnTo>
                    <a:pt x="34861" y="79971"/>
                  </a:lnTo>
                  <a:lnTo>
                    <a:pt x="30975" y="72682"/>
                  </a:lnTo>
                  <a:lnTo>
                    <a:pt x="25196" y="67767"/>
                  </a:lnTo>
                  <a:lnTo>
                    <a:pt x="18148" y="65963"/>
                  </a:lnTo>
                  <a:lnTo>
                    <a:pt x="11087" y="67767"/>
                  </a:lnTo>
                  <a:lnTo>
                    <a:pt x="5321" y="72682"/>
                  </a:lnTo>
                  <a:lnTo>
                    <a:pt x="1422" y="79971"/>
                  </a:lnTo>
                  <a:lnTo>
                    <a:pt x="0" y="88900"/>
                  </a:lnTo>
                  <a:lnTo>
                    <a:pt x="1422" y="97828"/>
                  </a:lnTo>
                  <a:lnTo>
                    <a:pt x="5321" y="105117"/>
                  </a:lnTo>
                  <a:lnTo>
                    <a:pt x="11087" y="110032"/>
                  </a:lnTo>
                  <a:lnTo>
                    <a:pt x="18148" y="111836"/>
                  </a:lnTo>
                  <a:lnTo>
                    <a:pt x="25196" y="110032"/>
                  </a:lnTo>
                  <a:lnTo>
                    <a:pt x="30975" y="105117"/>
                  </a:lnTo>
                  <a:lnTo>
                    <a:pt x="34861" y="97828"/>
                  </a:lnTo>
                  <a:lnTo>
                    <a:pt x="36283" y="88900"/>
                  </a:lnTo>
                  <a:close/>
                </a:path>
                <a:path w="3397250" h="596900">
                  <a:moveTo>
                    <a:pt x="372376" y="277495"/>
                  </a:moveTo>
                  <a:lnTo>
                    <a:pt x="370954" y="268566"/>
                  </a:lnTo>
                  <a:lnTo>
                    <a:pt x="367068" y="261277"/>
                  </a:lnTo>
                  <a:lnTo>
                    <a:pt x="361302" y="256362"/>
                  </a:lnTo>
                  <a:lnTo>
                    <a:pt x="354241" y="254558"/>
                  </a:lnTo>
                  <a:lnTo>
                    <a:pt x="347179" y="256362"/>
                  </a:lnTo>
                  <a:lnTo>
                    <a:pt x="341414" y="261277"/>
                  </a:lnTo>
                  <a:lnTo>
                    <a:pt x="337527" y="268566"/>
                  </a:lnTo>
                  <a:lnTo>
                    <a:pt x="336105" y="277495"/>
                  </a:lnTo>
                  <a:lnTo>
                    <a:pt x="337527" y="286423"/>
                  </a:lnTo>
                  <a:lnTo>
                    <a:pt x="341414" y="293712"/>
                  </a:lnTo>
                  <a:lnTo>
                    <a:pt x="347179" y="298627"/>
                  </a:lnTo>
                  <a:lnTo>
                    <a:pt x="354241" y="300431"/>
                  </a:lnTo>
                  <a:lnTo>
                    <a:pt x="361302" y="298627"/>
                  </a:lnTo>
                  <a:lnTo>
                    <a:pt x="367068" y="293712"/>
                  </a:lnTo>
                  <a:lnTo>
                    <a:pt x="370954" y="286423"/>
                  </a:lnTo>
                  <a:lnTo>
                    <a:pt x="372376" y="277495"/>
                  </a:lnTo>
                  <a:close/>
                </a:path>
                <a:path w="3397250" h="596900">
                  <a:moveTo>
                    <a:pt x="708482" y="433527"/>
                  </a:moveTo>
                  <a:lnTo>
                    <a:pt x="707047" y="424611"/>
                  </a:lnTo>
                  <a:lnTo>
                    <a:pt x="703160" y="417322"/>
                  </a:lnTo>
                  <a:lnTo>
                    <a:pt x="697395" y="412407"/>
                  </a:lnTo>
                  <a:lnTo>
                    <a:pt x="690333" y="410603"/>
                  </a:lnTo>
                  <a:lnTo>
                    <a:pt x="683272" y="412407"/>
                  </a:lnTo>
                  <a:lnTo>
                    <a:pt x="677506" y="417322"/>
                  </a:lnTo>
                  <a:lnTo>
                    <a:pt x="673620" y="424611"/>
                  </a:lnTo>
                  <a:lnTo>
                    <a:pt x="672198" y="433527"/>
                  </a:lnTo>
                  <a:lnTo>
                    <a:pt x="673620" y="442455"/>
                  </a:lnTo>
                  <a:lnTo>
                    <a:pt x="677506" y="449745"/>
                  </a:lnTo>
                  <a:lnTo>
                    <a:pt x="683272" y="454672"/>
                  </a:lnTo>
                  <a:lnTo>
                    <a:pt x="690333" y="456463"/>
                  </a:lnTo>
                  <a:lnTo>
                    <a:pt x="697395" y="454672"/>
                  </a:lnTo>
                  <a:lnTo>
                    <a:pt x="703160" y="449745"/>
                  </a:lnTo>
                  <a:lnTo>
                    <a:pt x="707047" y="442455"/>
                  </a:lnTo>
                  <a:lnTo>
                    <a:pt x="708482" y="433527"/>
                  </a:lnTo>
                  <a:close/>
                </a:path>
                <a:path w="3397250" h="596900">
                  <a:moveTo>
                    <a:pt x="1044575" y="318516"/>
                  </a:moveTo>
                  <a:lnTo>
                    <a:pt x="1043152" y="309587"/>
                  </a:lnTo>
                  <a:lnTo>
                    <a:pt x="1039266" y="302298"/>
                  </a:lnTo>
                  <a:lnTo>
                    <a:pt x="1033500" y="297383"/>
                  </a:lnTo>
                  <a:lnTo>
                    <a:pt x="1026439" y="295579"/>
                  </a:lnTo>
                  <a:lnTo>
                    <a:pt x="1019378" y="297383"/>
                  </a:lnTo>
                  <a:lnTo>
                    <a:pt x="1013612" y="302298"/>
                  </a:lnTo>
                  <a:lnTo>
                    <a:pt x="1009713" y="309587"/>
                  </a:lnTo>
                  <a:lnTo>
                    <a:pt x="1008291" y="318516"/>
                  </a:lnTo>
                  <a:lnTo>
                    <a:pt x="1009713" y="327444"/>
                  </a:lnTo>
                  <a:lnTo>
                    <a:pt x="1013612" y="334733"/>
                  </a:lnTo>
                  <a:lnTo>
                    <a:pt x="1019378" y="339648"/>
                  </a:lnTo>
                  <a:lnTo>
                    <a:pt x="1026439" y="341452"/>
                  </a:lnTo>
                  <a:lnTo>
                    <a:pt x="1033500" y="339648"/>
                  </a:lnTo>
                  <a:lnTo>
                    <a:pt x="1039266" y="334733"/>
                  </a:lnTo>
                  <a:lnTo>
                    <a:pt x="1043152" y="327444"/>
                  </a:lnTo>
                  <a:lnTo>
                    <a:pt x="1044575" y="318516"/>
                  </a:lnTo>
                  <a:close/>
                </a:path>
                <a:path w="3397250" h="596900">
                  <a:moveTo>
                    <a:pt x="1380667" y="162471"/>
                  </a:moveTo>
                  <a:lnTo>
                    <a:pt x="1379245" y="153555"/>
                  </a:lnTo>
                  <a:lnTo>
                    <a:pt x="1375359" y="146265"/>
                  </a:lnTo>
                  <a:lnTo>
                    <a:pt x="1369593" y="141338"/>
                  </a:lnTo>
                  <a:lnTo>
                    <a:pt x="1362532" y="139534"/>
                  </a:lnTo>
                  <a:lnTo>
                    <a:pt x="1355471" y="141338"/>
                  </a:lnTo>
                  <a:lnTo>
                    <a:pt x="1349705" y="146265"/>
                  </a:lnTo>
                  <a:lnTo>
                    <a:pt x="1345819" y="153555"/>
                  </a:lnTo>
                  <a:lnTo>
                    <a:pt x="1344396" y="162471"/>
                  </a:lnTo>
                  <a:lnTo>
                    <a:pt x="1345819" y="171399"/>
                  </a:lnTo>
                  <a:lnTo>
                    <a:pt x="1349705" y="178689"/>
                  </a:lnTo>
                  <a:lnTo>
                    <a:pt x="1355471" y="183603"/>
                  </a:lnTo>
                  <a:lnTo>
                    <a:pt x="1362532" y="185407"/>
                  </a:lnTo>
                  <a:lnTo>
                    <a:pt x="1369593" y="183603"/>
                  </a:lnTo>
                  <a:lnTo>
                    <a:pt x="1375359" y="178689"/>
                  </a:lnTo>
                  <a:lnTo>
                    <a:pt x="1379245" y="171399"/>
                  </a:lnTo>
                  <a:lnTo>
                    <a:pt x="1380667" y="162471"/>
                  </a:lnTo>
                  <a:close/>
                </a:path>
                <a:path w="3397250" h="596900">
                  <a:moveTo>
                    <a:pt x="1716773" y="63944"/>
                  </a:moveTo>
                  <a:lnTo>
                    <a:pt x="1715338" y="55016"/>
                  </a:lnTo>
                  <a:lnTo>
                    <a:pt x="1711452" y="47726"/>
                  </a:lnTo>
                  <a:lnTo>
                    <a:pt x="1705686" y="42811"/>
                  </a:lnTo>
                  <a:lnTo>
                    <a:pt x="1698625" y="41008"/>
                  </a:lnTo>
                  <a:lnTo>
                    <a:pt x="1691563" y="42811"/>
                  </a:lnTo>
                  <a:lnTo>
                    <a:pt x="1685798" y="47726"/>
                  </a:lnTo>
                  <a:lnTo>
                    <a:pt x="1681911" y="55016"/>
                  </a:lnTo>
                  <a:lnTo>
                    <a:pt x="1680489" y="63944"/>
                  </a:lnTo>
                  <a:lnTo>
                    <a:pt x="1681911" y="72872"/>
                  </a:lnTo>
                  <a:lnTo>
                    <a:pt x="1685798" y="80162"/>
                  </a:lnTo>
                  <a:lnTo>
                    <a:pt x="1691563" y="85077"/>
                  </a:lnTo>
                  <a:lnTo>
                    <a:pt x="1698625" y="86880"/>
                  </a:lnTo>
                  <a:lnTo>
                    <a:pt x="1705686" y="85077"/>
                  </a:lnTo>
                  <a:lnTo>
                    <a:pt x="1711452" y="80162"/>
                  </a:lnTo>
                  <a:lnTo>
                    <a:pt x="1715338" y="72872"/>
                  </a:lnTo>
                  <a:lnTo>
                    <a:pt x="1716773" y="63944"/>
                  </a:lnTo>
                  <a:close/>
                </a:path>
                <a:path w="3397250" h="596900">
                  <a:moveTo>
                    <a:pt x="2052866" y="22923"/>
                  </a:moveTo>
                  <a:lnTo>
                    <a:pt x="2051443" y="14008"/>
                  </a:lnTo>
                  <a:lnTo>
                    <a:pt x="2047557" y="6718"/>
                  </a:lnTo>
                  <a:lnTo>
                    <a:pt x="2041791" y="1803"/>
                  </a:lnTo>
                  <a:lnTo>
                    <a:pt x="2034730" y="0"/>
                  </a:lnTo>
                  <a:lnTo>
                    <a:pt x="2027669" y="1803"/>
                  </a:lnTo>
                  <a:lnTo>
                    <a:pt x="2021903" y="6718"/>
                  </a:lnTo>
                  <a:lnTo>
                    <a:pt x="2018017" y="14008"/>
                  </a:lnTo>
                  <a:lnTo>
                    <a:pt x="2016582" y="22923"/>
                  </a:lnTo>
                  <a:lnTo>
                    <a:pt x="2018017" y="31851"/>
                  </a:lnTo>
                  <a:lnTo>
                    <a:pt x="2021903" y="39141"/>
                  </a:lnTo>
                  <a:lnTo>
                    <a:pt x="2027669" y="44056"/>
                  </a:lnTo>
                  <a:lnTo>
                    <a:pt x="2034730" y="45859"/>
                  </a:lnTo>
                  <a:lnTo>
                    <a:pt x="2041791" y="44056"/>
                  </a:lnTo>
                  <a:lnTo>
                    <a:pt x="2047557" y="39141"/>
                  </a:lnTo>
                  <a:lnTo>
                    <a:pt x="2051443" y="31851"/>
                  </a:lnTo>
                  <a:lnTo>
                    <a:pt x="2052866" y="22923"/>
                  </a:lnTo>
                  <a:close/>
                </a:path>
                <a:path w="3397250" h="596900">
                  <a:moveTo>
                    <a:pt x="2388959" y="39001"/>
                  </a:moveTo>
                  <a:lnTo>
                    <a:pt x="2387536" y="30073"/>
                  </a:lnTo>
                  <a:lnTo>
                    <a:pt x="2383650" y="22783"/>
                  </a:lnTo>
                  <a:lnTo>
                    <a:pt x="2377884" y="17868"/>
                  </a:lnTo>
                  <a:lnTo>
                    <a:pt x="2370823" y="16065"/>
                  </a:lnTo>
                  <a:lnTo>
                    <a:pt x="2363762" y="17868"/>
                  </a:lnTo>
                  <a:lnTo>
                    <a:pt x="2357996" y="22783"/>
                  </a:lnTo>
                  <a:lnTo>
                    <a:pt x="2354110" y="30073"/>
                  </a:lnTo>
                  <a:lnTo>
                    <a:pt x="2352687" y="39001"/>
                  </a:lnTo>
                  <a:lnTo>
                    <a:pt x="2354110" y="47929"/>
                  </a:lnTo>
                  <a:lnTo>
                    <a:pt x="2357996" y="55219"/>
                  </a:lnTo>
                  <a:lnTo>
                    <a:pt x="2363762" y="60134"/>
                  </a:lnTo>
                  <a:lnTo>
                    <a:pt x="2370823" y="61937"/>
                  </a:lnTo>
                  <a:lnTo>
                    <a:pt x="2377884" y="60134"/>
                  </a:lnTo>
                  <a:lnTo>
                    <a:pt x="2383650" y="55219"/>
                  </a:lnTo>
                  <a:lnTo>
                    <a:pt x="2387536" y="47929"/>
                  </a:lnTo>
                  <a:lnTo>
                    <a:pt x="2388959" y="39001"/>
                  </a:lnTo>
                  <a:close/>
                </a:path>
                <a:path w="3397250" h="596900">
                  <a:moveTo>
                    <a:pt x="2725064" y="573506"/>
                  </a:moveTo>
                  <a:lnTo>
                    <a:pt x="2723642" y="564578"/>
                  </a:lnTo>
                  <a:lnTo>
                    <a:pt x="2719743" y="557288"/>
                  </a:lnTo>
                  <a:lnTo>
                    <a:pt x="2713977" y="552373"/>
                  </a:lnTo>
                  <a:lnTo>
                    <a:pt x="2706916" y="550570"/>
                  </a:lnTo>
                  <a:lnTo>
                    <a:pt x="2699855" y="552373"/>
                  </a:lnTo>
                  <a:lnTo>
                    <a:pt x="2694089" y="557288"/>
                  </a:lnTo>
                  <a:lnTo>
                    <a:pt x="2690203" y="564578"/>
                  </a:lnTo>
                  <a:lnTo>
                    <a:pt x="2688780" y="573506"/>
                  </a:lnTo>
                  <a:lnTo>
                    <a:pt x="2690203" y="582434"/>
                  </a:lnTo>
                  <a:lnTo>
                    <a:pt x="2694089" y="589724"/>
                  </a:lnTo>
                  <a:lnTo>
                    <a:pt x="2699855" y="594639"/>
                  </a:lnTo>
                  <a:lnTo>
                    <a:pt x="2706916" y="596442"/>
                  </a:lnTo>
                  <a:lnTo>
                    <a:pt x="2713977" y="594639"/>
                  </a:lnTo>
                  <a:lnTo>
                    <a:pt x="2719743" y="589724"/>
                  </a:lnTo>
                  <a:lnTo>
                    <a:pt x="2723642" y="582434"/>
                  </a:lnTo>
                  <a:lnTo>
                    <a:pt x="2725064" y="573506"/>
                  </a:lnTo>
                  <a:close/>
                </a:path>
                <a:path w="3397250" h="596900">
                  <a:moveTo>
                    <a:pt x="3060573" y="22923"/>
                  </a:moveTo>
                  <a:lnTo>
                    <a:pt x="3059150" y="14008"/>
                  </a:lnTo>
                  <a:lnTo>
                    <a:pt x="3055264" y="6718"/>
                  </a:lnTo>
                  <a:lnTo>
                    <a:pt x="3049498" y="1803"/>
                  </a:lnTo>
                  <a:lnTo>
                    <a:pt x="3042437" y="0"/>
                  </a:lnTo>
                  <a:lnTo>
                    <a:pt x="3035376" y="1803"/>
                  </a:lnTo>
                  <a:lnTo>
                    <a:pt x="3029610" y="6718"/>
                  </a:lnTo>
                  <a:lnTo>
                    <a:pt x="3025724" y="14008"/>
                  </a:lnTo>
                  <a:lnTo>
                    <a:pt x="3024301" y="22923"/>
                  </a:lnTo>
                  <a:lnTo>
                    <a:pt x="3025724" y="31851"/>
                  </a:lnTo>
                  <a:lnTo>
                    <a:pt x="3029610" y="39141"/>
                  </a:lnTo>
                  <a:lnTo>
                    <a:pt x="3035376" y="44056"/>
                  </a:lnTo>
                  <a:lnTo>
                    <a:pt x="3042437" y="45859"/>
                  </a:lnTo>
                  <a:lnTo>
                    <a:pt x="3049498" y="44056"/>
                  </a:lnTo>
                  <a:lnTo>
                    <a:pt x="3055264" y="39141"/>
                  </a:lnTo>
                  <a:lnTo>
                    <a:pt x="3059150" y="31851"/>
                  </a:lnTo>
                  <a:lnTo>
                    <a:pt x="3060573" y="22923"/>
                  </a:lnTo>
                  <a:close/>
                </a:path>
                <a:path w="3397250" h="596900">
                  <a:moveTo>
                    <a:pt x="3396678" y="499084"/>
                  </a:moveTo>
                  <a:lnTo>
                    <a:pt x="3395256" y="490156"/>
                  </a:lnTo>
                  <a:lnTo>
                    <a:pt x="3391357" y="482866"/>
                  </a:lnTo>
                  <a:lnTo>
                    <a:pt x="3385591" y="477951"/>
                  </a:lnTo>
                  <a:lnTo>
                    <a:pt x="3378530" y="476148"/>
                  </a:lnTo>
                  <a:lnTo>
                    <a:pt x="3371469" y="477951"/>
                  </a:lnTo>
                  <a:lnTo>
                    <a:pt x="3365703" y="482866"/>
                  </a:lnTo>
                  <a:lnTo>
                    <a:pt x="3361817" y="490156"/>
                  </a:lnTo>
                  <a:lnTo>
                    <a:pt x="3360394" y="499084"/>
                  </a:lnTo>
                  <a:lnTo>
                    <a:pt x="3361817" y="508012"/>
                  </a:lnTo>
                  <a:lnTo>
                    <a:pt x="3365703" y="515302"/>
                  </a:lnTo>
                  <a:lnTo>
                    <a:pt x="3371469" y="520217"/>
                  </a:lnTo>
                  <a:lnTo>
                    <a:pt x="3378530" y="522020"/>
                  </a:lnTo>
                  <a:lnTo>
                    <a:pt x="3385591" y="520217"/>
                  </a:lnTo>
                  <a:lnTo>
                    <a:pt x="3391357" y="515302"/>
                  </a:lnTo>
                  <a:lnTo>
                    <a:pt x="3395256" y="508012"/>
                  </a:lnTo>
                  <a:lnTo>
                    <a:pt x="3396678" y="499084"/>
                  </a:lnTo>
                  <a:close/>
                </a:path>
              </a:pathLst>
            </a:custGeom>
            <a:solidFill>
              <a:srgbClr val="6E1517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15" name="object 215" descr=""/>
            <p:cNvSpPr/>
            <p:nvPr/>
          </p:nvSpPr>
          <p:spPr>
            <a:xfrm>
              <a:off x="4659602" y="4159342"/>
              <a:ext cx="3360420" cy="550545"/>
            </a:xfrm>
            <a:custGeom>
              <a:avLst/>
              <a:gdLst/>
              <a:ahLst/>
              <a:cxnLst/>
              <a:rect l="l" t="t" r="r" b="b"/>
              <a:pathLst>
                <a:path w="3360420" h="550545">
                  <a:moveTo>
                    <a:pt x="0" y="65721"/>
                  </a:moveTo>
                  <a:lnTo>
                    <a:pt x="336049" y="254599"/>
                  </a:lnTo>
                  <a:lnTo>
                    <a:pt x="672048" y="410638"/>
                  </a:lnTo>
                  <a:lnTo>
                    <a:pt x="1008047" y="295658"/>
                  </a:lnTo>
                  <a:lnTo>
                    <a:pt x="1344046" y="139619"/>
                  </a:lnTo>
                  <a:lnTo>
                    <a:pt x="1680053" y="41091"/>
                  </a:lnTo>
                  <a:lnTo>
                    <a:pt x="2016052" y="0"/>
                  </a:lnTo>
                  <a:lnTo>
                    <a:pt x="2352051" y="16419"/>
                  </a:lnTo>
                  <a:lnTo>
                    <a:pt x="2688050" y="550257"/>
                  </a:lnTo>
                  <a:lnTo>
                    <a:pt x="3024048" y="0"/>
                  </a:lnTo>
                  <a:lnTo>
                    <a:pt x="3360056" y="476327"/>
                  </a:lnTo>
                </a:path>
              </a:pathLst>
            </a:custGeom>
            <a:ln w="7950">
              <a:solidFill>
                <a:srgbClr val="6E1517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16" name="object 216" descr=""/>
            <p:cNvSpPr/>
            <p:nvPr/>
          </p:nvSpPr>
          <p:spPr>
            <a:xfrm>
              <a:off x="4659602" y="5177709"/>
              <a:ext cx="3360420" cy="304165"/>
            </a:xfrm>
            <a:custGeom>
              <a:avLst/>
              <a:gdLst/>
              <a:ahLst/>
              <a:cxnLst/>
              <a:rect l="l" t="t" r="r" b="b"/>
              <a:pathLst>
                <a:path w="3360420" h="304164">
                  <a:moveTo>
                    <a:pt x="0" y="229937"/>
                  </a:moveTo>
                  <a:lnTo>
                    <a:pt x="336049" y="279239"/>
                  </a:lnTo>
                  <a:lnTo>
                    <a:pt x="672048" y="303868"/>
                  </a:lnTo>
                  <a:lnTo>
                    <a:pt x="1008047" y="279239"/>
                  </a:lnTo>
                  <a:lnTo>
                    <a:pt x="1344046" y="197098"/>
                  </a:lnTo>
                  <a:lnTo>
                    <a:pt x="1680053" y="156039"/>
                  </a:lnTo>
                  <a:lnTo>
                    <a:pt x="2016052" y="156039"/>
                  </a:lnTo>
                  <a:lnTo>
                    <a:pt x="2352051" y="156039"/>
                  </a:lnTo>
                  <a:lnTo>
                    <a:pt x="2688050" y="188888"/>
                  </a:lnTo>
                  <a:lnTo>
                    <a:pt x="3024048" y="0"/>
                  </a:lnTo>
                  <a:lnTo>
                    <a:pt x="3360056" y="213518"/>
                  </a:lnTo>
                </a:path>
              </a:pathLst>
            </a:custGeom>
            <a:ln w="7980">
              <a:solidFill>
                <a:srgbClr val="ED1C24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217" name="object 217" descr=""/>
          <p:cNvSpPr txBox="1"/>
          <p:nvPr/>
        </p:nvSpPr>
        <p:spPr>
          <a:xfrm>
            <a:off x="4367365" y="5692086"/>
            <a:ext cx="61594" cy="11620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600" spc="-50">
                <a:solidFill>
                  <a:srgbClr val="231F20"/>
                </a:solidFill>
                <a:latin typeface="Trebuchet MS"/>
                <a:cs typeface="Trebuchet MS"/>
              </a:rPr>
              <a:t>0</a:t>
            </a:r>
            <a:endParaRPr sz="600">
              <a:latin typeface="Trebuchet MS"/>
              <a:cs typeface="Trebuchet MS"/>
            </a:endParaRPr>
          </a:p>
        </p:txBody>
      </p:sp>
      <p:sp>
        <p:nvSpPr>
          <p:cNvPr id="218" name="object 218" descr=""/>
          <p:cNvSpPr txBox="1"/>
          <p:nvPr/>
        </p:nvSpPr>
        <p:spPr>
          <a:xfrm>
            <a:off x="4331542" y="4049597"/>
            <a:ext cx="97155" cy="159448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600" spc="-25">
                <a:solidFill>
                  <a:srgbClr val="231F20"/>
                </a:solidFill>
                <a:latin typeface="Trebuchet MS"/>
                <a:cs typeface="Trebuchet MS"/>
              </a:rPr>
              <a:t>20</a:t>
            </a:r>
            <a:endParaRPr sz="6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  <a:spcBef>
                <a:spcPts val="570"/>
              </a:spcBef>
            </a:pPr>
            <a:r>
              <a:rPr dirty="0" sz="600" spc="-25">
                <a:solidFill>
                  <a:srgbClr val="231F20"/>
                </a:solidFill>
                <a:latin typeface="Trebuchet MS"/>
                <a:cs typeface="Trebuchet MS"/>
              </a:rPr>
              <a:t>18</a:t>
            </a:r>
            <a:endParaRPr sz="6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  <a:spcBef>
                <a:spcPts val="575"/>
              </a:spcBef>
            </a:pPr>
            <a:r>
              <a:rPr dirty="0" sz="600" spc="-25">
                <a:solidFill>
                  <a:srgbClr val="231F20"/>
                </a:solidFill>
                <a:latin typeface="Trebuchet MS"/>
                <a:cs typeface="Trebuchet MS"/>
              </a:rPr>
              <a:t>16</a:t>
            </a:r>
            <a:endParaRPr sz="6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  <a:spcBef>
                <a:spcPts val="575"/>
              </a:spcBef>
            </a:pPr>
            <a:r>
              <a:rPr dirty="0" sz="600" spc="-25">
                <a:solidFill>
                  <a:srgbClr val="231F20"/>
                </a:solidFill>
                <a:latin typeface="Trebuchet MS"/>
                <a:cs typeface="Trebuchet MS"/>
              </a:rPr>
              <a:t>14</a:t>
            </a:r>
            <a:endParaRPr sz="6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  <a:spcBef>
                <a:spcPts val="570"/>
              </a:spcBef>
            </a:pPr>
            <a:r>
              <a:rPr dirty="0" sz="600" spc="-25">
                <a:solidFill>
                  <a:srgbClr val="231F20"/>
                </a:solidFill>
                <a:latin typeface="Trebuchet MS"/>
                <a:cs typeface="Trebuchet MS"/>
              </a:rPr>
              <a:t>12</a:t>
            </a:r>
            <a:endParaRPr sz="6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  <a:spcBef>
                <a:spcPts val="575"/>
              </a:spcBef>
            </a:pPr>
            <a:r>
              <a:rPr dirty="0" sz="600" spc="-25">
                <a:solidFill>
                  <a:srgbClr val="231F20"/>
                </a:solidFill>
                <a:latin typeface="Trebuchet MS"/>
                <a:cs typeface="Trebuchet MS"/>
              </a:rPr>
              <a:t>10</a:t>
            </a:r>
            <a:endParaRPr sz="600">
              <a:latin typeface="Trebuchet MS"/>
              <a:cs typeface="Trebuchet MS"/>
            </a:endParaRPr>
          </a:p>
          <a:p>
            <a:pPr marL="48260">
              <a:lnSpc>
                <a:spcPct val="100000"/>
              </a:lnSpc>
              <a:spcBef>
                <a:spcPts val="575"/>
              </a:spcBef>
            </a:pPr>
            <a:r>
              <a:rPr dirty="0" sz="600" spc="-50">
                <a:solidFill>
                  <a:srgbClr val="231F20"/>
                </a:solidFill>
                <a:latin typeface="Trebuchet MS"/>
                <a:cs typeface="Trebuchet MS"/>
              </a:rPr>
              <a:t>8</a:t>
            </a:r>
            <a:endParaRPr sz="600">
              <a:latin typeface="Trebuchet MS"/>
              <a:cs typeface="Trebuchet MS"/>
            </a:endParaRPr>
          </a:p>
          <a:p>
            <a:pPr marL="48260">
              <a:lnSpc>
                <a:spcPct val="100000"/>
              </a:lnSpc>
              <a:spcBef>
                <a:spcPts val="570"/>
              </a:spcBef>
            </a:pPr>
            <a:r>
              <a:rPr dirty="0" sz="600" spc="-50">
                <a:solidFill>
                  <a:srgbClr val="231F20"/>
                </a:solidFill>
                <a:latin typeface="Trebuchet MS"/>
                <a:cs typeface="Trebuchet MS"/>
              </a:rPr>
              <a:t>6</a:t>
            </a:r>
            <a:endParaRPr sz="600">
              <a:latin typeface="Trebuchet MS"/>
              <a:cs typeface="Trebuchet MS"/>
            </a:endParaRPr>
          </a:p>
          <a:p>
            <a:pPr marL="48260">
              <a:lnSpc>
                <a:spcPct val="100000"/>
              </a:lnSpc>
              <a:spcBef>
                <a:spcPts val="575"/>
              </a:spcBef>
            </a:pPr>
            <a:r>
              <a:rPr dirty="0" sz="600" spc="-50">
                <a:solidFill>
                  <a:srgbClr val="231F20"/>
                </a:solidFill>
                <a:latin typeface="Trebuchet MS"/>
                <a:cs typeface="Trebuchet MS"/>
              </a:rPr>
              <a:t>4</a:t>
            </a:r>
            <a:endParaRPr sz="600">
              <a:latin typeface="Trebuchet MS"/>
              <a:cs typeface="Trebuchet MS"/>
            </a:endParaRPr>
          </a:p>
          <a:p>
            <a:pPr marL="48260">
              <a:lnSpc>
                <a:spcPct val="100000"/>
              </a:lnSpc>
              <a:spcBef>
                <a:spcPts val="575"/>
              </a:spcBef>
            </a:pPr>
            <a:r>
              <a:rPr dirty="0" sz="600" spc="-50">
                <a:solidFill>
                  <a:srgbClr val="231F20"/>
                </a:solidFill>
                <a:latin typeface="Trebuchet MS"/>
                <a:cs typeface="Trebuchet MS"/>
              </a:rPr>
              <a:t>2</a:t>
            </a:r>
            <a:endParaRPr sz="600">
              <a:latin typeface="Trebuchet MS"/>
              <a:cs typeface="Trebuchet MS"/>
            </a:endParaRPr>
          </a:p>
        </p:txBody>
      </p:sp>
      <p:sp>
        <p:nvSpPr>
          <p:cNvPr id="219" name="object 219" descr=""/>
          <p:cNvSpPr txBox="1"/>
          <p:nvPr/>
        </p:nvSpPr>
        <p:spPr>
          <a:xfrm>
            <a:off x="4575219" y="5831867"/>
            <a:ext cx="168910" cy="11620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600" spc="-25">
                <a:solidFill>
                  <a:srgbClr val="231F20"/>
                </a:solidFill>
                <a:latin typeface="Trebuchet MS"/>
                <a:cs typeface="Trebuchet MS"/>
              </a:rPr>
              <a:t>2012</a:t>
            </a:r>
            <a:endParaRPr sz="600">
              <a:latin typeface="Trebuchet MS"/>
              <a:cs typeface="Trebuchet MS"/>
            </a:endParaRPr>
          </a:p>
        </p:txBody>
      </p:sp>
      <p:sp>
        <p:nvSpPr>
          <p:cNvPr id="220" name="object 220" descr=""/>
          <p:cNvSpPr/>
          <p:nvPr/>
        </p:nvSpPr>
        <p:spPr>
          <a:xfrm>
            <a:off x="5004539" y="5769021"/>
            <a:ext cx="0" cy="63500"/>
          </a:xfrm>
          <a:custGeom>
            <a:avLst/>
            <a:gdLst/>
            <a:ahLst/>
            <a:cxnLst/>
            <a:rect l="l" t="t" r="r" b="b"/>
            <a:pathLst>
              <a:path w="0" h="63500">
                <a:moveTo>
                  <a:pt x="0" y="0"/>
                </a:moveTo>
                <a:lnTo>
                  <a:pt x="0" y="63250"/>
                </a:lnTo>
              </a:path>
            </a:pathLst>
          </a:custGeom>
          <a:ln w="4266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21" name="object 221" descr=""/>
          <p:cNvSpPr txBox="1"/>
          <p:nvPr/>
        </p:nvSpPr>
        <p:spPr>
          <a:xfrm>
            <a:off x="4920188" y="5831836"/>
            <a:ext cx="168910" cy="11620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600" spc="-25">
                <a:solidFill>
                  <a:srgbClr val="231F20"/>
                </a:solidFill>
                <a:latin typeface="Trebuchet MS"/>
                <a:cs typeface="Trebuchet MS"/>
              </a:rPr>
              <a:t>2013</a:t>
            </a:r>
            <a:endParaRPr sz="600">
              <a:latin typeface="Trebuchet MS"/>
              <a:cs typeface="Trebuchet MS"/>
            </a:endParaRPr>
          </a:p>
        </p:txBody>
      </p:sp>
      <p:sp>
        <p:nvSpPr>
          <p:cNvPr id="222" name="object 222" descr=""/>
          <p:cNvSpPr txBox="1"/>
          <p:nvPr/>
        </p:nvSpPr>
        <p:spPr>
          <a:xfrm>
            <a:off x="5247303" y="5821037"/>
            <a:ext cx="168910" cy="11620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600" spc="-25">
                <a:solidFill>
                  <a:srgbClr val="231F20"/>
                </a:solidFill>
                <a:latin typeface="Trebuchet MS"/>
                <a:cs typeface="Trebuchet MS"/>
              </a:rPr>
              <a:t>2014</a:t>
            </a:r>
            <a:endParaRPr sz="600">
              <a:latin typeface="Trebuchet MS"/>
              <a:cs typeface="Trebuchet MS"/>
            </a:endParaRPr>
          </a:p>
        </p:txBody>
      </p:sp>
      <p:sp>
        <p:nvSpPr>
          <p:cNvPr id="223" name="object 223" descr=""/>
          <p:cNvSpPr txBox="1"/>
          <p:nvPr/>
        </p:nvSpPr>
        <p:spPr>
          <a:xfrm>
            <a:off x="5919318" y="5821037"/>
            <a:ext cx="168910" cy="11620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600" spc="-25">
                <a:solidFill>
                  <a:srgbClr val="231F20"/>
                </a:solidFill>
                <a:latin typeface="Trebuchet MS"/>
                <a:cs typeface="Trebuchet MS"/>
              </a:rPr>
              <a:t>2016</a:t>
            </a:r>
            <a:endParaRPr sz="600">
              <a:latin typeface="Trebuchet MS"/>
              <a:cs typeface="Trebuchet MS"/>
            </a:endParaRPr>
          </a:p>
        </p:txBody>
      </p:sp>
      <p:sp>
        <p:nvSpPr>
          <p:cNvPr id="224" name="object 224" descr=""/>
          <p:cNvSpPr txBox="1"/>
          <p:nvPr/>
        </p:nvSpPr>
        <p:spPr>
          <a:xfrm>
            <a:off x="7263411" y="5821037"/>
            <a:ext cx="168910" cy="11620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600" spc="-25">
                <a:solidFill>
                  <a:srgbClr val="231F20"/>
                </a:solidFill>
                <a:latin typeface="Trebuchet MS"/>
                <a:cs typeface="Trebuchet MS"/>
              </a:rPr>
              <a:t>2020</a:t>
            </a:r>
            <a:endParaRPr sz="600">
              <a:latin typeface="Trebuchet MS"/>
              <a:cs typeface="Trebuchet MS"/>
            </a:endParaRPr>
          </a:p>
        </p:txBody>
      </p:sp>
      <p:sp>
        <p:nvSpPr>
          <p:cNvPr id="225" name="object 225" descr=""/>
          <p:cNvSpPr txBox="1"/>
          <p:nvPr/>
        </p:nvSpPr>
        <p:spPr>
          <a:xfrm>
            <a:off x="7935490" y="5821037"/>
            <a:ext cx="168910" cy="11620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600" spc="-25">
                <a:solidFill>
                  <a:srgbClr val="231F20"/>
                </a:solidFill>
                <a:latin typeface="Trebuchet MS"/>
                <a:cs typeface="Trebuchet MS"/>
              </a:rPr>
              <a:t>2022</a:t>
            </a:r>
            <a:endParaRPr sz="600">
              <a:latin typeface="Trebuchet MS"/>
              <a:cs typeface="Trebuchet MS"/>
            </a:endParaRPr>
          </a:p>
        </p:txBody>
      </p:sp>
      <p:grpSp>
        <p:nvGrpSpPr>
          <p:cNvPr id="226" name="object 226" descr=""/>
          <p:cNvGrpSpPr/>
          <p:nvPr/>
        </p:nvGrpSpPr>
        <p:grpSpPr>
          <a:xfrm>
            <a:off x="5980752" y="6037104"/>
            <a:ext cx="100965" cy="46355"/>
            <a:chOff x="5980752" y="6037104"/>
            <a:chExt cx="100965" cy="46355"/>
          </a:xfrm>
        </p:grpSpPr>
        <p:sp>
          <p:nvSpPr>
            <p:cNvPr id="227" name="object 227" descr=""/>
            <p:cNvSpPr/>
            <p:nvPr/>
          </p:nvSpPr>
          <p:spPr>
            <a:xfrm>
              <a:off x="6013069" y="6037104"/>
              <a:ext cx="36830" cy="46355"/>
            </a:xfrm>
            <a:custGeom>
              <a:avLst/>
              <a:gdLst/>
              <a:ahLst/>
              <a:cxnLst/>
              <a:rect l="l" t="t" r="r" b="b"/>
              <a:pathLst>
                <a:path w="36829" h="46354">
                  <a:moveTo>
                    <a:pt x="18140" y="0"/>
                  </a:moveTo>
                  <a:lnTo>
                    <a:pt x="11079" y="1802"/>
                  </a:lnTo>
                  <a:lnTo>
                    <a:pt x="5313" y="6718"/>
                  </a:lnTo>
                  <a:lnTo>
                    <a:pt x="1425" y="14008"/>
                  </a:lnTo>
                  <a:lnTo>
                    <a:pt x="0" y="22935"/>
                  </a:lnTo>
                  <a:lnTo>
                    <a:pt x="1425" y="31862"/>
                  </a:lnTo>
                  <a:lnTo>
                    <a:pt x="5313" y="39152"/>
                  </a:lnTo>
                  <a:lnTo>
                    <a:pt x="11079" y="44068"/>
                  </a:lnTo>
                  <a:lnTo>
                    <a:pt x="18140" y="45871"/>
                  </a:lnTo>
                  <a:lnTo>
                    <a:pt x="25200" y="44068"/>
                  </a:lnTo>
                  <a:lnTo>
                    <a:pt x="30966" y="39152"/>
                  </a:lnTo>
                  <a:lnTo>
                    <a:pt x="34854" y="31862"/>
                  </a:lnTo>
                  <a:lnTo>
                    <a:pt x="36280" y="22935"/>
                  </a:lnTo>
                  <a:lnTo>
                    <a:pt x="34854" y="14008"/>
                  </a:lnTo>
                  <a:lnTo>
                    <a:pt x="30966" y="6718"/>
                  </a:lnTo>
                  <a:lnTo>
                    <a:pt x="25200" y="1802"/>
                  </a:lnTo>
                  <a:lnTo>
                    <a:pt x="18140" y="0"/>
                  </a:lnTo>
                  <a:close/>
                </a:path>
              </a:pathLst>
            </a:custGeom>
            <a:solidFill>
              <a:srgbClr val="6E1517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28" name="object 228" descr=""/>
            <p:cNvSpPr/>
            <p:nvPr/>
          </p:nvSpPr>
          <p:spPr>
            <a:xfrm>
              <a:off x="5980752" y="6060039"/>
              <a:ext cx="100965" cy="0"/>
            </a:xfrm>
            <a:custGeom>
              <a:avLst/>
              <a:gdLst/>
              <a:ahLst/>
              <a:cxnLst/>
              <a:rect l="l" t="t" r="r" b="b"/>
              <a:pathLst>
                <a:path w="100964" h="0">
                  <a:moveTo>
                    <a:pt x="0" y="0"/>
                  </a:moveTo>
                  <a:lnTo>
                    <a:pt x="100915" y="0"/>
                  </a:lnTo>
                </a:path>
              </a:pathLst>
            </a:custGeom>
            <a:ln w="7993">
              <a:solidFill>
                <a:srgbClr val="6E1517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229" name="object 229" descr=""/>
          <p:cNvGrpSpPr/>
          <p:nvPr/>
        </p:nvGrpSpPr>
        <p:grpSpPr>
          <a:xfrm>
            <a:off x="6357736" y="6034733"/>
            <a:ext cx="100965" cy="46355"/>
            <a:chOff x="6357736" y="6034733"/>
            <a:chExt cx="100965" cy="46355"/>
          </a:xfrm>
        </p:grpSpPr>
        <p:sp>
          <p:nvSpPr>
            <p:cNvPr id="230" name="object 230" descr=""/>
            <p:cNvSpPr/>
            <p:nvPr/>
          </p:nvSpPr>
          <p:spPr>
            <a:xfrm>
              <a:off x="6390054" y="6034733"/>
              <a:ext cx="36830" cy="46355"/>
            </a:xfrm>
            <a:custGeom>
              <a:avLst/>
              <a:gdLst/>
              <a:ahLst/>
              <a:cxnLst/>
              <a:rect l="l" t="t" r="r" b="b"/>
              <a:pathLst>
                <a:path w="36829" h="46354">
                  <a:moveTo>
                    <a:pt x="18139" y="0"/>
                  </a:moveTo>
                  <a:lnTo>
                    <a:pt x="11079" y="1802"/>
                  </a:lnTo>
                  <a:lnTo>
                    <a:pt x="5313" y="6718"/>
                  </a:lnTo>
                  <a:lnTo>
                    <a:pt x="1425" y="14008"/>
                  </a:lnTo>
                  <a:lnTo>
                    <a:pt x="0" y="22935"/>
                  </a:lnTo>
                  <a:lnTo>
                    <a:pt x="1425" y="31862"/>
                  </a:lnTo>
                  <a:lnTo>
                    <a:pt x="5313" y="39152"/>
                  </a:lnTo>
                  <a:lnTo>
                    <a:pt x="11079" y="44068"/>
                  </a:lnTo>
                  <a:lnTo>
                    <a:pt x="18139" y="45871"/>
                  </a:lnTo>
                  <a:lnTo>
                    <a:pt x="25200" y="44068"/>
                  </a:lnTo>
                  <a:lnTo>
                    <a:pt x="30966" y="39152"/>
                  </a:lnTo>
                  <a:lnTo>
                    <a:pt x="34854" y="31862"/>
                  </a:lnTo>
                  <a:lnTo>
                    <a:pt x="36280" y="22935"/>
                  </a:lnTo>
                  <a:lnTo>
                    <a:pt x="34854" y="14008"/>
                  </a:lnTo>
                  <a:lnTo>
                    <a:pt x="30966" y="6718"/>
                  </a:lnTo>
                  <a:lnTo>
                    <a:pt x="25200" y="1802"/>
                  </a:lnTo>
                  <a:lnTo>
                    <a:pt x="18139" y="0"/>
                  </a:lnTo>
                  <a:close/>
                </a:path>
              </a:pathLst>
            </a:custGeom>
            <a:solidFill>
              <a:srgbClr val="ED1C24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31" name="object 231" descr=""/>
            <p:cNvSpPr/>
            <p:nvPr/>
          </p:nvSpPr>
          <p:spPr>
            <a:xfrm>
              <a:off x="6357736" y="6057668"/>
              <a:ext cx="100965" cy="0"/>
            </a:xfrm>
            <a:custGeom>
              <a:avLst/>
              <a:gdLst/>
              <a:ahLst/>
              <a:cxnLst/>
              <a:rect l="l" t="t" r="r" b="b"/>
              <a:pathLst>
                <a:path w="100964" h="0">
                  <a:moveTo>
                    <a:pt x="0" y="0"/>
                  </a:moveTo>
                  <a:lnTo>
                    <a:pt x="100915" y="0"/>
                  </a:lnTo>
                </a:path>
              </a:pathLst>
            </a:custGeom>
            <a:ln w="7993">
              <a:solidFill>
                <a:srgbClr val="ED1C24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232" name="object 232" descr=""/>
          <p:cNvSpPr txBox="1"/>
          <p:nvPr/>
        </p:nvSpPr>
        <p:spPr>
          <a:xfrm>
            <a:off x="6094195" y="5995787"/>
            <a:ext cx="177800" cy="11620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600" spc="-30">
                <a:solidFill>
                  <a:srgbClr val="231F20"/>
                </a:solidFill>
                <a:latin typeface="Trebuchet MS"/>
                <a:cs typeface="Trebuchet MS"/>
              </a:rPr>
              <a:t>Rural</a:t>
            </a:r>
            <a:endParaRPr sz="600">
              <a:latin typeface="Trebuchet MS"/>
              <a:cs typeface="Trebuchet MS"/>
            </a:endParaRPr>
          </a:p>
        </p:txBody>
      </p:sp>
      <p:sp>
        <p:nvSpPr>
          <p:cNvPr id="233" name="object 233" descr=""/>
          <p:cNvSpPr txBox="1"/>
          <p:nvPr/>
        </p:nvSpPr>
        <p:spPr>
          <a:xfrm>
            <a:off x="6471179" y="5821037"/>
            <a:ext cx="288925" cy="29083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algn="r" marR="5080">
              <a:lnSpc>
                <a:spcPct val="100000"/>
              </a:lnSpc>
              <a:spcBef>
                <a:spcPts val="95"/>
              </a:spcBef>
            </a:pPr>
            <a:r>
              <a:rPr dirty="0" sz="600" spc="-20">
                <a:solidFill>
                  <a:srgbClr val="231F20"/>
                </a:solidFill>
                <a:latin typeface="Trebuchet MS"/>
                <a:cs typeface="Trebuchet MS"/>
              </a:rPr>
              <a:t>2018</a:t>
            </a:r>
            <a:endParaRPr sz="600">
              <a:latin typeface="Trebuchet MS"/>
              <a:cs typeface="Trebuchet MS"/>
            </a:endParaRPr>
          </a:p>
          <a:p>
            <a:pPr algn="r" marR="53340">
              <a:lnSpc>
                <a:spcPct val="100000"/>
              </a:lnSpc>
              <a:spcBef>
                <a:spcPts val="655"/>
              </a:spcBef>
            </a:pPr>
            <a:r>
              <a:rPr dirty="0" sz="600" spc="-35">
                <a:solidFill>
                  <a:srgbClr val="231F20"/>
                </a:solidFill>
                <a:latin typeface="Trebuchet MS"/>
                <a:cs typeface="Trebuchet MS"/>
              </a:rPr>
              <a:t>Urbana</a:t>
            </a:r>
            <a:endParaRPr sz="600">
              <a:latin typeface="Trebuchet MS"/>
              <a:cs typeface="Trebuchet MS"/>
            </a:endParaRPr>
          </a:p>
        </p:txBody>
      </p:sp>
      <p:grpSp>
        <p:nvGrpSpPr>
          <p:cNvPr id="234" name="object 234" descr=""/>
          <p:cNvGrpSpPr/>
          <p:nvPr/>
        </p:nvGrpSpPr>
        <p:grpSpPr>
          <a:xfrm>
            <a:off x="4488743" y="4123641"/>
            <a:ext cx="3702050" cy="1711325"/>
            <a:chOff x="4488743" y="4123641"/>
            <a:chExt cx="3702050" cy="1711325"/>
          </a:xfrm>
        </p:grpSpPr>
        <p:sp>
          <p:nvSpPr>
            <p:cNvPr id="235" name="object 235" descr=""/>
            <p:cNvSpPr/>
            <p:nvPr/>
          </p:nvSpPr>
          <p:spPr>
            <a:xfrm>
              <a:off x="4491601" y="5769021"/>
              <a:ext cx="3696335" cy="0"/>
            </a:xfrm>
            <a:custGeom>
              <a:avLst/>
              <a:gdLst/>
              <a:ahLst/>
              <a:cxnLst/>
              <a:rect l="l" t="t" r="r" b="b"/>
              <a:pathLst>
                <a:path w="3696334" h="0">
                  <a:moveTo>
                    <a:pt x="0" y="0"/>
                  </a:moveTo>
                  <a:lnTo>
                    <a:pt x="3696055" y="0"/>
                  </a:lnTo>
                </a:path>
              </a:pathLst>
            </a:custGeom>
            <a:ln w="5394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36" name="object 236" descr=""/>
            <p:cNvSpPr/>
            <p:nvPr/>
          </p:nvSpPr>
          <p:spPr>
            <a:xfrm>
              <a:off x="4491601" y="4126499"/>
              <a:ext cx="3696335" cy="0"/>
            </a:xfrm>
            <a:custGeom>
              <a:avLst/>
              <a:gdLst/>
              <a:ahLst/>
              <a:cxnLst/>
              <a:rect l="l" t="t" r="r" b="b"/>
              <a:pathLst>
                <a:path w="3696334" h="0">
                  <a:moveTo>
                    <a:pt x="0" y="0"/>
                  </a:moveTo>
                  <a:lnTo>
                    <a:pt x="3696055" y="0"/>
                  </a:lnTo>
                </a:path>
              </a:pathLst>
            </a:custGeom>
            <a:ln w="5394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37" name="object 237" descr=""/>
            <p:cNvSpPr/>
            <p:nvPr/>
          </p:nvSpPr>
          <p:spPr>
            <a:xfrm>
              <a:off x="5676757" y="5769021"/>
              <a:ext cx="0" cy="63500"/>
            </a:xfrm>
            <a:custGeom>
              <a:avLst/>
              <a:gdLst/>
              <a:ahLst/>
              <a:cxnLst/>
              <a:rect l="l" t="t" r="r" b="b"/>
              <a:pathLst>
                <a:path w="0" h="63500">
                  <a:moveTo>
                    <a:pt x="0" y="0"/>
                  </a:moveTo>
                  <a:lnTo>
                    <a:pt x="0" y="63250"/>
                  </a:lnTo>
                </a:path>
              </a:pathLst>
            </a:custGeom>
            <a:ln w="4266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238" name="object 238" descr=""/>
          <p:cNvSpPr txBox="1"/>
          <p:nvPr/>
        </p:nvSpPr>
        <p:spPr>
          <a:xfrm>
            <a:off x="5592405" y="5831836"/>
            <a:ext cx="168910" cy="11620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600" spc="-25">
                <a:solidFill>
                  <a:srgbClr val="231F20"/>
                </a:solidFill>
                <a:latin typeface="Trebuchet MS"/>
                <a:cs typeface="Trebuchet MS"/>
              </a:rPr>
              <a:t>2015</a:t>
            </a:r>
            <a:endParaRPr sz="600">
              <a:latin typeface="Trebuchet MS"/>
              <a:cs typeface="Trebuchet MS"/>
            </a:endParaRPr>
          </a:p>
        </p:txBody>
      </p:sp>
      <p:sp>
        <p:nvSpPr>
          <p:cNvPr id="239" name="object 239" descr=""/>
          <p:cNvSpPr/>
          <p:nvPr/>
        </p:nvSpPr>
        <p:spPr>
          <a:xfrm>
            <a:off x="6348709" y="5769021"/>
            <a:ext cx="0" cy="63500"/>
          </a:xfrm>
          <a:custGeom>
            <a:avLst/>
            <a:gdLst/>
            <a:ahLst/>
            <a:cxnLst/>
            <a:rect l="l" t="t" r="r" b="b"/>
            <a:pathLst>
              <a:path w="0" h="63500">
                <a:moveTo>
                  <a:pt x="0" y="0"/>
                </a:moveTo>
                <a:lnTo>
                  <a:pt x="0" y="63250"/>
                </a:lnTo>
              </a:path>
            </a:pathLst>
          </a:custGeom>
          <a:ln w="4266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40" name="object 240" descr=""/>
          <p:cNvSpPr txBox="1"/>
          <p:nvPr/>
        </p:nvSpPr>
        <p:spPr>
          <a:xfrm>
            <a:off x="6264360" y="5831836"/>
            <a:ext cx="168910" cy="11620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600" spc="-25">
                <a:solidFill>
                  <a:srgbClr val="231F20"/>
                </a:solidFill>
                <a:latin typeface="Trebuchet MS"/>
                <a:cs typeface="Trebuchet MS"/>
              </a:rPr>
              <a:t>2017</a:t>
            </a:r>
            <a:endParaRPr sz="600">
              <a:latin typeface="Trebuchet MS"/>
              <a:cs typeface="Trebuchet MS"/>
            </a:endParaRPr>
          </a:p>
        </p:txBody>
      </p:sp>
      <p:sp>
        <p:nvSpPr>
          <p:cNvPr id="241" name="object 241" descr=""/>
          <p:cNvSpPr/>
          <p:nvPr/>
        </p:nvSpPr>
        <p:spPr>
          <a:xfrm>
            <a:off x="7021025" y="5769021"/>
            <a:ext cx="0" cy="63500"/>
          </a:xfrm>
          <a:custGeom>
            <a:avLst/>
            <a:gdLst/>
            <a:ahLst/>
            <a:cxnLst/>
            <a:rect l="l" t="t" r="r" b="b"/>
            <a:pathLst>
              <a:path w="0" h="63500">
                <a:moveTo>
                  <a:pt x="0" y="0"/>
                </a:moveTo>
                <a:lnTo>
                  <a:pt x="0" y="63250"/>
                </a:lnTo>
              </a:path>
            </a:pathLst>
          </a:custGeom>
          <a:ln w="4266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42" name="object 242" descr=""/>
          <p:cNvSpPr txBox="1"/>
          <p:nvPr/>
        </p:nvSpPr>
        <p:spPr>
          <a:xfrm>
            <a:off x="6936673" y="5831836"/>
            <a:ext cx="168910" cy="11620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600" spc="-25">
                <a:solidFill>
                  <a:srgbClr val="231F20"/>
                </a:solidFill>
                <a:latin typeface="Trebuchet MS"/>
                <a:cs typeface="Trebuchet MS"/>
              </a:rPr>
              <a:t>2019</a:t>
            </a:r>
            <a:endParaRPr sz="600">
              <a:latin typeface="Trebuchet MS"/>
              <a:cs typeface="Trebuchet MS"/>
            </a:endParaRPr>
          </a:p>
        </p:txBody>
      </p:sp>
      <p:sp>
        <p:nvSpPr>
          <p:cNvPr id="243" name="object 243" descr=""/>
          <p:cNvSpPr/>
          <p:nvPr/>
        </p:nvSpPr>
        <p:spPr>
          <a:xfrm>
            <a:off x="7692638" y="5769021"/>
            <a:ext cx="0" cy="63500"/>
          </a:xfrm>
          <a:custGeom>
            <a:avLst/>
            <a:gdLst/>
            <a:ahLst/>
            <a:cxnLst/>
            <a:rect l="l" t="t" r="r" b="b"/>
            <a:pathLst>
              <a:path w="0" h="63500">
                <a:moveTo>
                  <a:pt x="0" y="0"/>
                </a:moveTo>
                <a:lnTo>
                  <a:pt x="0" y="63250"/>
                </a:lnTo>
              </a:path>
            </a:pathLst>
          </a:custGeom>
          <a:ln w="4266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44" name="object 244" descr=""/>
          <p:cNvSpPr txBox="1"/>
          <p:nvPr/>
        </p:nvSpPr>
        <p:spPr>
          <a:xfrm>
            <a:off x="7608286" y="5831836"/>
            <a:ext cx="168910" cy="11620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600" spc="-25">
                <a:solidFill>
                  <a:srgbClr val="231F20"/>
                </a:solidFill>
                <a:latin typeface="Trebuchet MS"/>
                <a:cs typeface="Trebuchet MS"/>
              </a:rPr>
              <a:t>2021</a:t>
            </a:r>
            <a:endParaRPr sz="60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092695" y="-21844"/>
            <a:ext cx="3825240" cy="54102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algn="ctr">
              <a:lnSpc>
                <a:spcPts val="2030"/>
              </a:lnSpc>
              <a:spcBef>
                <a:spcPts val="100"/>
              </a:spcBef>
            </a:pPr>
            <a:r>
              <a:rPr dirty="0" spc="-175" b="1">
                <a:latin typeface="Verdana"/>
                <a:cs typeface="Verdana"/>
              </a:rPr>
              <a:t>Principais</a:t>
            </a:r>
            <a:r>
              <a:rPr dirty="0" spc="-100" b="1">
                <a:latin typeface="Verdana"/>
                <a:cs typeface="Verdana"/>
              </a:rPr>
              <a:t> </a:t>
            </a:r>
            <a:r>
              <a:rPr dirty="0" spc="-114" b="1">
                <a:latin typeface="Verdana"/>
                <a:cs typeface="Verdana"/>
              </a:rPr>
              <a:t>Avanços</a:t>
            </a:r>
            <a:r>
              <a:rPr dirty="0" spc="-100" b="1">
                <a:latin typeface="Verdana"/>
                <a:cs typeface="Verdana"/>
              </a:rPr>
              <a:t> </a:t>
            </a:r>
            <a:r>
              <a:rPr dirty="0" spc="-50" b="1">
                <a:latin typeface="Verdana"/>
                <a:cs typeface="Verdana"/>
              </a:rPr>
              <a:t>e</a:t>
            </a:r>
            <a:r>
              <a:rPr dirty="0" spc="-90" b="1">
                <a:latin typeface="Verdana"/>
                <a:cs typeface="Verdana"/>
              </a:rPr>
              <a:t> </a:t>
            </a:r>
            <a:r>
              <a:rPr dirty="0" spc="-160" b="1">
                <a:latin typeface="Verdana"/>
                <a:cs typeface="Verdana"/>
              </a:rPr>
              <a:t>Retrocessos?</a:t>
            </a:r>
          </a:p>
          <a:p>
            <a:pPr algn="ctr">
              <a:lnSpc>
                <a:spcPts val="2030"/>
              </a:lnSpc>
            </a:pPr>
            <a:r>
              <a:rPr dirty="0" spc="-165" b="1">
                <a:latin typeface="Verdana"/>
                <a:cs typeface="Verdana"/>
              </a:rPr>
              <a:t>Dimensão</a:t>
            </a:r>
            <a:r>
              <a:rPr dirty="0" spc="-105" b="1">
                <a:latin typeface="Verdana"/>
                <a:cs typeface="Verdana"/>
              </a:rPr>
              <a:t> </a:t>
            </a:r>
            <a:r>
              <a:rPr dirty="0" spc="-125" b="1">
                <a:latin typeface="Verdana"/>
                <a:cs typeface="Verdana"/>
              </a:rPr>
              <a:t>Social</a:t>
            </a:r>
            <a:r>
              <a:rPr dirty="0" spc="-90" b="1">
                <a:latin typeface="Verdana"/>
                <a:cs typeface="Verdana"/>
              </a:rPr>
              <a:t> </a:t>
            </a:r>
            <a:r>
              <a:rPr dirty="0" spc="-204" b="1">
                <a:latin typeface="Verdana"/>
                <a:cs typeface="Verdana"/>
              </a:rPr>
              <a:t>ODS</a:t>
            </a:r>
            <a:r>
              <a:rPr dirty="0" spc="-100" b="1">
                <a:latin typeface="Verdana"/>
                <a:cs typeface="Verdana"/>
              </a:rPr>
              <a:t> </a:t>
            </a:r>
            <a:r>
              <a:rPr dirty="0" spc="-320" b="1">
                <a:latin typeface="Verdana"/>
                <a:cs typeface="Verdana"/>
              </a:rPr>
              <a:t>1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1653015" y="560832"/>
            <a:ext cx="6704965" cy="597535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ts val="2014"/>
              </a:lnSpc>
              <a:spcBef>
                <a:spcPts val="100"/>
              </a:spcBef>
            </a:pPr>
            <a:r>
              <a:rPr dirty="0" sz="1700" spc="-145" b="1">
                <a:solidFill>
                  <a:srgbClr val="80350E"/>
                </a:solidFill>
                <a:latin typeface="Verdana"/>
                <a:cs typeface="Verdana"/>
              </a:rPr>
              <a:t>Desempenho</a:t>
            </a:r>
            <a:r>
              <a:rPr dirty="0" sz="1700" spc="-90" b="1">
                <a:solidFill>
                  <a:srgbClr val="80350E"/>
                </a:solidFill>
                <a:latin typeface="Verdana"/>
                <a:cs typeface="Verdana"/>
              </a:rPr>
              <a:t> </a:t>
            </a:r>
            <a:r>
              <a:rPr dirty="0" sz="1700" spc="-145" b="1">
                <a:solidFill>
                  <a:srgbClr val="80350E"/>
                </a:solidFill>
                <a:latin typeface="Verdana"/>
                <a:cs typeface="Verdana"/>
              </a:rPr>
              <a:t>no</a:t>
            </a:r>
            <a:r>
              <a:rPr dirty="0" sz="1700" spc="-85" b="1">
                <a:solidFill>
                  <a:srgbClr val="80350E"/>
                </a:solidFill>
                <a:latin typeface="Verdana"/>
                <a:cs typeface="Verdana"/>
              </a:rPr>
              <a:t> </a:t>
            </a:r>
            <a:r>
              <a:rPr dirty="0" sz="1700" spc="-10" b="1">
                <a:solidFill>
                  <a:srgbClr val="80350E"/>
                </a:solidFill>
                <a:latin typeface="Verdana"/>
                <a:cs typeface="Verdana"/>
              </a:rPr>
              <a:t>período</a:t>
            </a:r>
            <a:r>
              <a:rPr dirty="0" sz="1700" spc="-10">
                <a:latin typeface="Verdana"/>
                <a:cs typeface="Verdana"/>
              </a:rPr>
              <a:t>:</a:t>
            </a:r>
            <a:endParaRPr sz="1700">
              <a:latin typeface="Verdana"/>
              <a:cs typeface="Verdana"/>
            </a:endParaRPr>
          </a:p>
          <a:p>
            <a:pPr marL="12700">
              <a:lnSpc>
                <a:spcPts val="2005"/>
              </a:lnSpc>
            </a:pPr>
            <a:r>
              <a:rPr dirty="0" sz="1700">
                <a:latin typeface="Verdana"/>
                <a:cs typeface="Verdana"/>
              </a:rPr>
              <a:t>Deterioração</a:t>
            </a:r>
            <a:r>
              <a:rPr dirty="0" sz="1700" spc="-105">
                <a:latin typeface="Verdana"/>
                <a:cs typeface="Verdana"/>
              </a:rPr>
              <a:t> </a:t>
            </a:r>
            <a:r>
              <a:rPr dirty="0" sz="1700" spc="65">
                <a:latin typeface="Verdana"/>
                <a:cs typeface="Verdana"/>
              </a:rPr>
              <a:t>com</a:t>
            </a:r>
            <a:r>
              <a:rPr dirty="0" sz="1700" spc="-100">
                <a:latin typeface="Verdana"/>
                <a:cs typeface="Verdana"/>
              </a:rPr>
              <a:t> </a:t>
            </a:r>
            <a:r>
              <a:rPr dirty="0" sz="1700" spc="130">
                <a:latin typeface="Verdana"/>
                <a:cs typeface="Verdana"/>
              </a:rPr>
              <a:t>a</a:t>
            </a:r>
            <a:r>
              <a:rPr dirty="0" sz="1700" spc="-105">
                <a:latin typeface="Verdana"/>
                <a:cs typeface="Verdana"/>
              </a:rPr>
              <a:t> </a:t>
            </a:r>
            <a:r>
              <a:rPr dirty="0" sz="1700" spc="-60">
                <a:latin typeface="Verdana"/>
                <a:cs typeface="Verdana"/>
              </a:rPr>
              <a:t>crise</a:t>
            </a:r>
            <a:r>
              <a:rPr dirty="0" sz="1700" spc="-110">
                <a:latin typeface="Verdana"/>
                <a:cs typeface="Verdana"/>
              </a:rPr>
              <a:t> </a:t>
            </a:r>
            <a:r>
              <a:rPr dirty="0" sz="1700" spc="90">
                <a:latin typeface="Verdana"/>
                <a:cs typeface="Verdana"/>
              </a:rPr>
              <a:t>de</a:t>
            </a:r>
            <a:r>
              <a:rPr dirty="0" sz="1700" spc="-110">
                <a:latin typeface="Verdana"/>
                <a:cs typeface="Verdana"/>
              </a:rPr>
              <a:t> </a:t>
            </a:r>
            <a:r>
              <a:rPr dirty="0" sz="1700" spc="-170">
                <a:latin typeface="Verdana"/>
                <a:cs typeface="Verdana"/>
              </a:rPr>
              <a:t>2014-</a:t>
            </a:r>
            <a:r>
              <a:rPr dirty="0" sz="1700" spc="-25">
                <a:latin typeface="Verdana"/>
                <a:cs typeface="Verdana"/>
              </a:rPr>
              <a:t>16</a:t>
            </a:r>
            <a:endParaRPr sz="1700">
              <a:latin typeface="Verdana"/>
              <a:cs typeface="Verdana"/>
            </a:endParaRPr>
          </a:p>
          <a:p>
            <a:pPr marL="144145" indent="-131445">
              <a:lnSpc>
                <a:spcPts val="2030"/>
              </a:lnSpc>
              <a:buChar char="-"/>
              <a:tabLst>
                <a:tab pos="144145" algn="l"/>
              </a:tabLst>
            </a:pPr>
            <a:r>
              <a:rPr dirty="0" sz="1700">
                <a:latin typeface="Verdana"/>
                <a:cs typeface="Verdana"/>
              </a:rPr>
              <a:t>Variações</a:t>
            </a:r>
            <a:r>
              <a:rPr dirty="0" sz="1700" spc="-85">
                <a:latin typeface="Verdana"/>
                <a:cs typeface="Verdana"/>
              </a:rPr>
              <a:t> </a:t>
            </a:r>
            <a:r>
              <a:rPr dirty="0" sz="1700" spc="-20">
                <a:latin typeface="Verdana"/>
                <a:cs typeface="Verdana"/>
              </a:rPr>
              <a:t>abruptas</a:t>
            </a:r>
            <a:r>
              <a:rPr dirty="0" sz="1700" spc="-85">
                <a:latin typeface="Verdana"/>
                <a:cs typeface="Verdana"/>
              </a:rPr>
              <a:t> </a:t>
            </a:r>
            <a:r>
              <a:rPr dirty="0" sz="1700" spc="-20">
                <a:latin typeface="Verdana"/>
                <a:cs typeface="Verdana"/>
              </a:rPr>
              <a:t>durante</a:t>
            </a:r>
            <a:r>
              <a:rPr dirty="0" sz="1700" spc="-90">
                <a:latin typeface="Verdana"/>
                <a:cs typeface="Verdana"/>
              </a:rPr>
              <a:t> </a:t>
            </a:r>
            <a:r>
              <a:rPr dirty="0" sz="1700" spc="-10">
                <a:latin typeface="Verdana"/>
                <a:cs typeface="Verdana"/>
              </a:rPr>
              <a:t>pandemia</a:t>
            </a:r>
            <a:endParaRPr sz="1700">
              <a:latin typeface="Verdana"/>
              <a:cs typeface="Verdana"/>
            </a:endParaRPr>
          </a:p>
          <a:p>
            <a:pPr marL="144145" indent="-131445">
              <a:lnSpc>
                <a:spcPts val="2030"/>
              </a:lnSpc>
              <a:spcBef>
                <a:spcPts val="45"/>
              </a:spcBef>
              <a:buChar char="-"/>
              <a:tabLst>
                <a:tab pos="144145" algn="l"/>
              </a:tabLst>
            </a:pPr>
            <a:r>
              <a:rPr dirty="0" sz="1700" spc="-120">
                <a:latin typeface="Verdana"/>
                <a:cs typeface="Verdana"/>
              </a:rPr>
              <a:t>Sinais</a:t>
            </a:r>
            <a:r>
              <a:rPr dirty="0" sz="1700" spc="-110">
                <a:latin typeface="Verdana"/>
                <a:cs typeface="Verdana"/>
              </a:rPr>
              <a:t> </a:t>
            </a:r>
            <a:r>
              <a:rPr dirty="0" sz="1700" spc="-80">
                <a:latin typeface="Verdana"/>
                <a:cs typeface="Verdana"/>
              </a:rPr>
              <a:t>positivos</a:t>
            </a:r>
            <a:r>
              <a:rPr dirty="0" sz="1700" spc="-110">
                <a:latin typeface="Verdana"/>
                <a:cs typeface="Verdana"/>
              </a:rPr>
              <a:t> </a:t>
            </a:r>
            <a:r>
              <a:rPr dirty="0" sz="1700" spc="130">
                <a:latin typeface="Verdana"/>
                <a:cs typeface="Verdana"/>
              </a:rPr>
              <a:t>a</a:t>
            </a:r>
            <a:r>
              <a:rPr dirty="0" sz="1700" spc="-110">
                <a:latin typeface="Verdana"/>
                <a:cs typeface="Verdana"/>
              </a:rPr>
              <a:t> </a:t>
            </a:r>
            <a:r>
              <a:rPr dirty="0" sz="1700" spc="-75">
                <a:latin typeface="Verdana"/>
                <a:cs typeface="Verdana"/>
              </a:rPr>
              <a:t>partir</a:t>
            </a:r>
            <a:r>
              <a:rPr dirty="0" sz="1700" spc="-110">
                <a:latin typeface="Verdana"/>
                <a:cs typeface="Verdana"/>
              </a:rPr>
              <a:t> </a:t>
            </a:r>
            <a:r>
              <a:rPr dirty="0" sz="1700" spc="90">
                <a:latin typeface="Verdana"/>
                <a:cs typeface="Verdana"/>
              </a:rPr>
              <a:t>de</a:t>
            </a:r>
            <a:r>
              <a:rPr dirty="0" sz="1700" spc="-114">
                <a:latin typeface="Verdana"/>
                <a:cs typeface="Verdana"/>
              </a:rPr>
              <a:t> </a:t>
            </a:r>
            <a:r>
              <a:rPr dirty="0" sz="1700" spc="-20">
                <a:latin typeface="Verdana"/>
                <a:cs typeface="Verdana"/>
              </a:rPr>
              <a:t>2022</a:t>
            </a:r>
            <a:endParaRPr sz="1700">
              <a:latin typeface="Verdana"/>
              <a:cs typeface="Verdana"/>
            </a:endParaRPr>
          </a:p>
          <a:p>
            <a:pPr marL="12700" marR="1751330" indent="131445">
              <a:lnSpc>
                <a:spcPts val="2090"/>
              </a:lnSpc>
              <a:spcBef>
                <a:spcPts val="20"/>
              </a:spcBef>
              <a:buChar char="-"/>
              <a:tabLst>
                <a:tab pos="144145" algn="l"/>
              </a:tabLst>
            </a:pPr>
            <a:r>
              <a:rPr dirty="0" sz="1700">
                <a:latin typeface="Verdana"/>
                <a:cs typeface="Verdana"/>
              </a:rPr>
              <a:t>Permanência</a:t>
            </a:r>
            <a:r>
              <a:rPr dirty="0" sz="1700" spc="-75">
                <a:latin typeface="Verdana"/>
                <a:cs typeface="Verdana"/>
              </a:rPr>
              <a:t> </a:t>
            </a:r>
            <a:r>
              <a:rPr dirty="0" sz="1700" spc="90">
                <a:latin typeface="Verdana"/>
                <a:cs typeface="Verdana"/>
              </a:rPr>
              <a:t>de</a:t>
            </a:r>
            <a:r>
              <a:rPr dirty="0" sz="1700" spc="-80">
                <a:latin typeface="Verdana"/>
                <a:cs typeface="Verdana"/>
              </a:rPr>
              <a:t> </a:t>
            </a:r>
            <a:r>
              <a:rPr dirty="0" sz="1700">
                <a:latin typeface="Verdana"/>
                <a:cs typeface="Verdana"/>
              </a:rPr>
              <a:t>desigualdades</a:t>
            </a:r>
            <a:r>
              <a:rPr dirty="0" sz="1700" spc="-70">
                <a:latin typeface="Verdana"/>
                <a:cs typeface="Verdana"/>
              </a:rPr>
              <a:t> </a:t>
            </a:r>
            <a:r>
              <a:rPr dirty="0" sz="1700" spc="-75">
                <a:latin typeface="Verdana"/>
                <a:cs typeface="Verdana"/>
              </a:rPr>
              <a:t>históricas</a:t>
            </a:r>
            <a:r>
              <a:rPr dirty="0" sz="1700" spc="-70">
                <a:latin typeface="Verdana"/>
                <a:cs typeface="Verdana"/>
              </a:rPr>
              <a:t> </a:t>
            </a:r>
            <a:r>
              <a:rPr dirty="0" sz="1700" spc="-25">
                <a:latin typeface="Verdana"/>
                <a:cs typeface="Verdana"/>
              </a:rPr>
              <a:t>por </a:t>
            </a:r>
            <a:r>
              <a:rPr dirty="0" sz="1700" spc="-20">
                <a:latin typeface="Verdana"/>
                <a:cs typeface="Verdana"/>
              </a:rPr>
              <a:t>região,</a:t>
            </a:r>
            <a:r>
              <a:rPr dirty="0" sz="1700" spc="-100">
                <a:latin typeface="Verdana"/>
                <a:cs typeface="Verdana"/>
              </a:rPr>
              <a:t> </a:t>
            </a:r>
            <a:r>
              <a:rPr dirty="0" sz="1700">
                <a:latin typeface="Verdana"/>
                <a:cs typeface="Verdana"/>
              </a:rPr>
              <a:t>situação</a:t>
            </a:r>
            <a:r>
              <a:rPr dirty="0" sz="1700" spc="-105">
                <a:latin typeface="Verdana"/>
                <a:cs typeface="Verdana"/>
              </a:rPr>
              <a:t> </a:t>
            </a:r>
            <a:r>
              <a:rPr dirty="0" sz="1700" spc="80">
                <a:latin typeface="Verdana"/>
                <a:cs typeface="Verdana"/>
              </a:rPr>
              <a:t>do</a:t>
            </a:r>
            <a:r>
              <a:rPr dirty="0" sz="1700" spc="-105">
                <a:latin typeface="Verdana"/>
                <a:cs typeface="Verdana"/>
              </a:rPr>
              <a:t> </a:t>
            </a:r>
            <a:r>
              <a:rPr dirty="0" sz="1700" spc="-20">
                <a:latin typeface="Verdana"/>
                <a:cs typeface="Verdana"/>
              </a:rPr>
              <a:t>domicílio</a:t>
            </a:r>
            <a:r>
              <a:rPr dirty="0" sz="1700" spc="-105">
                <a:latin typeface="Verdana"/>
                <a:cs typeface="Verdana"/>
              </a:rPr>
              <a:t> </a:t>
            </a:r>
            <a:r>
              <a:rPr dirty="0" sz="1700" spc="90">
                <a:latin typeface="Verdana"/>
                <a:cs typeface="Verdana"/>
              </a:rPr>
              <a:t>e</a:t>
            </a:r>
            <a:r>
              <a:rPr dirty="0" sz="1700" spc="-110">
                <a:latin typeface="Verdana"/>
                <a:cs typeface="Verdana"/>
              </a:rPr>
              <a:t> </a:t>
            </a:r>
            <a:r>
              <a:rPr dirty="0" sz="1700" spc="-10">
                <a:latin typeface="Verdana"/>
                <a:cs typeface="Verdana"/>
              </a:rPr>
              <a:t>cor/raça.</a:t>
            </a:r>
            <a:endParaRPr sz="170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  <a:spcBef>
                <a:spcPts val="1885"/>
              </a:spcBef>
            </a:pPr>
            <a:r>
              <a:rPr dirty="0" sz="1700" spc="-160" b="1">
                <a:solidFill>
                  <a:srgbClr val="80350E"/>
                </a:solidFill>
                <a:latin typeface="Verdana"/>
                <a:cs typeface="Verdana"/>
              </a:rPr>
              <a:t>Importância</a:t>
            </a:r>
            <a:r>
              <a:rPr dirty="0" sz="1700" spc="-70" b="1">
                <a:solidFill>
                  <a:srgbClr val="80350E"/>
                </a:solidFill>
                <a:latin typeface="Verdana"/>
                <a:cs typeface="Verdana"/>
              </a:rPr>
              <a:t> </a:t>
            </a:r>
            <a:r>
              <a:rPr dirty="0" sz="1700" spc="-130" b="1">
                <a:solidFill>
                  <a:srgbClr val="80350E"/>
                </a:solidFill>
                <a:latin typeface="Verdana"/>
                <a:cs typeface="Verdana"/>
              </a:rPr>
              <a:t>das</a:t>
            </a:r>
            <a:r>
              <a:rPr dirty="0" sz="1700" spc="-65" b="1">
                <a:solidFill>
                  <a:srgbClr val="80350E"/>
                </a:solidFill>
                <a:latin typeface="Verdana"/>
                <a:cs typeface="Verdana"/>
              </a:rPr>
              <a:t> </a:t>
            </a:r>
            <a:r>
              <a:rPr dirty="0" sz="1700" spc="-185" b="1">
                <a:solidFill>
                  <a:srgbClr val="80350E"/>
                </a:solidFill>
                <a:latin typeface="Verdana"/>
                <a:cs typeface="Verdana"/>
              </a:rPr>
              <a:t>Transferências</a:t>
            </a:r>
            <a:r>
              <a:rPr dirty="0" sz="1700" spc="-65" b="1">
                <a:solidFill>
                  <a:srgbClr val="80350E"/>
                </a:solidFill>
                <a:latin typeface="Verdana"/>
                <a:cs typeface="Verdana"/>
              </a:rPr>
              <a:t> </a:t>
            </a:r>
            <a:r>
              <a:rPr dirty="0" sz="1700" spc="-165" b="1">
                <a:solidFill>
                  <a:srgbClr val="80350E"/>
                </a:solidFill>
                <a:latin typeface="Verdana"/>
                <a:cs typeface="Verdana"/>
              </a:rPr>
              <a:t>monetárias</a:t>
            </a:r>
            <a:r>
              <a:rPr dirty="0" sz="1700" spc="-65" b="1">
                <a:solidFill>
                  <a:srgbClr val="80350E"/>
                </a:solidFill>
                <a:latin typeface="Verdana"/>
                <a:cs typeface="Verdana"/>
              </a:rPr>
              <a:t> </a:t>
            </a:r>
            <a:r>
              <a:rPr dirty="0" sz="1700" spc="-10" b="1">
                <a:solidFill>
                  <a:srgbClr val="80350E"/>
                </a:solidFill>
                <a:latin typeface="Verdana"/>
                <a:cs typeface="Verdana"/>
              </a:rPr>
              <a:t>focalizadas</a:t>
            </a:r>
            <a:endParaRPr sz="1700">
              <a:latin typeface="Verdana"/>
              <a:cs typeface="Verdana"/>
            </a:endParaRPr>
          </a:p>
          <a:p>
            <a:pPr marL="144145" indent="-131445">
              <a:lnSpc>
                <a:spcPts val="2030"/>
              </a:lnSpc>
              <a:spcBef>
                <a:spcPts val="50"/>
              </a:spcBef>
              <a:buChar char="-"/>
              <a:tabLst>
                <a:tab pos="144145" algn="l"/>
              </a:tabLst>
            </a:pPr>
            <a:r>
              <a:rPr dirty="0" sz="1700" spc="-60">
                <a:latin typeface="Verdana"/>
                <a:cs typeface="Verdana"/>
              </a:rPr>
              <a:t>Erosão</a:t>
            </a:r>
            <a:r>
              <a:rPr dirty="0" sz="1700" spc="-114">
                <a:latin typeface="Verdana"/>
                <a:cs typeface="Verdana"/>
              </a:rPr>
              <a:t> </a:t>
            </a:r>
            <a:r>
              <a:rPr dirty="0" sz="1700" spc="80">
                <a:latin typeface="Verdana"/>
                <a:cs typeface="Verdana"/>
              </a:rPr>
              <a:t>do</a:t>
            </a:r>
            <a:r>
              <a:rPr dirty="0" sz="1700" spc="-110">
                <a:latin typeface="Verdana"/>
                <a:cs typeface="Verdana"/>
              </a:rPr>
              <a:t> </a:t>
            </a:r>
            <a:r>
              <a:rPr dirty="0" sz="1700" spc="-75">
                <a:latin typeface="Verdana"/>
                <a:cs typeface="Verdana"/>
              </a:rPr>
              <a:t>Bolsa</a:t>
            </a:r>
            <a:r>
              <a:rPr dirty="0" sz="1700" spc="-110">
                <a:latin typeface="Verdana"/>
                <a:cs typeface="Verdana"/>
              </a:rPr>
              <a:t> </a:t>
            </a:r>
            <a:r>
              <a:rPr dirty="0" sz="1700" spc="-50">
                <a:latin typeface="Verdana"/>
                <a:cs typeface="Verdana"/>
              </a:rPr>
              <a:t>Família</a:t>
            </a:r>
            <a:r>
              <a:rPr dirty="0" sz="1700" spc="-114">
                <a:latin typeface="Verdana"/>
                <a:cs typeface="Verdana"/>
              </a:rPr>
              <a:t> </a:t>
            </a:r>
            <a:r>
              <a:rPr dirty="0" sz="1700" spc="-45">
                <a:latin typeface="Verdana"/>
                <a:cs typeface="Verdana"/>
              </a:rPr>
              <a:t>entre</a:t>
            </a:r>
            <a:r>
              <a:rPr dirty="0" sz="1700" spc="-114">
                <a:latin typeface="Verdana"/>
                <a:cs typeface="Verdana"/>
              </a:rPr>
              <a:t> </a:t>
            </a:r>
            <a:r>
              <a:rPr dirty="0" sz="1700" spc="-145">
                <a:latin typeface="Verdana"/>
                <a:cs typeface="Verdana"/>
              </a:rPr>
              <a:t>2014</a:t>
            </a:r>
            <a:r>
              <a:rPr dirty="0" sz="1700" spc="-114">
                <a:latin typeface="Verdana"/>
                <a:cs typeface="Verdana"/>
              </a:rPr>
              <a:t> </a:t>
            </a:r>
            <a:r>
              <a:rPr dirty="0" sz="1700" spc="90">
                <a:latin typeface="Verdana"/>
                <a:cs typeface="Verdana"/>
              </a:rPr>
              <a:t>e</a:t>
            </a:r>
            <a:r>
              <a:rPr dirty="0" sz="1700" spc="-120">
                <a:latin typeface="Verdana"/>
                <a:cs typeface="Verdana"/>
              </a:rPr>
              <a:t> </a:t>
            </a:r>
            <a:r>
              <a:rPr dirty="0" sz="1700" spc="-20">
                <a:latin typeface="Verdana"/>
                <a:cs typeface="Verdana"/>
              </a:rPr>
              <a:t>2019</a:t>
            </a:r>
            <a:endParaRPr sz="1700">
              <a:latin typeface="Verdana"/>
              <a:cs typeface="Verdana"/>
            </a:endParaRPr>
          </a:p>
          <a:p>
            <a:pPr marL="144145" indent="-131445">
              <a:lnSpc>
                <a:spcPts val="2030"/>
              </a:lnSpc>
              <a:buChar char="-"/>
              <a:tabLst>
                <a:tab pos="144145" algn="l"/>
              </a:tabLst>
            </a:pPr>
            <a:r>
              <a:rPr dirty="0" sz="1700" spc="-60">
                <a:latin typeface="Verdana"/>
                <a:cs typeface="Verdana"/>
              </a:rPr>
              <a:t>Expansões</a:t>
            </a:r>
            <a:r>
              <a:rPr dirty="0" sz="1700" spc="-100">
                <a:latin typeface="Verdana"/>
                <a:cs typeface="Verdana"/>
              </a:rPr>
              <a:t> </a:t>
            </a:r>
            <a:r>
              <a:rPr dirty="0" sz="1700" spc="-45">
                <a:latin typeface="Verdana"/>
                <a:cs typeface="Verdana"/>
              </a:rPr>
              <a:t>temporárias</a:t>
            </a:r>
            <a:r>
              <a:rPr dirty="0" sz="1700" spc="-100">
                <a:latin typeface="Verdana"/>
                <a:cs typeface="Verdana"/>
              </a:rPr>
              <a:t> </a:t>
            </a:r>
            <a:r>
              <a:rPr dirty="0" sz="1700">
                <a:latin typeface="Verdana"/>
                <a:cs typeface="Verdana"/>
              </a:rPr>
              <a:t>em</a:t>
            </a:r>
            <a:r>
              <a:rPr dirty="0" sz="1700" spc="-100">
                <a:latin typeface="Verdana"/>
                <a:cs typeface="Verdana"/>
              </a:rPr>
              <a:t> </a:t>
            </a:r>
            <a:r>
              <a:rPr dirty="0" sz="1700" spc="-145">
                <a:latin typeface="Verdana"/>
                <a:cs typeface="Verdana"/>
              </a:rPr>
              <a:t>2020</a:t>
            </a:r>
            <a:r>
              <a:rPr dirty="0" sz="1700" spc="-110">
                <a:latin typeface="Verdana"/>
                <a:cs typeface="Verdana"/>
              </a:rPr>
              <a:t> </a:t>
            </a:r>
            <a:r>
              <a:rPr dirty="0" sz="1700" spc="90">
                <a:latin typeface="Verdana"/>
                <a:cs typeface="Verdana"/>
              </a:rPr>
              <a:t>e</a:t>
            </a:r>
            <a:r>
              <a:rPr dirty="0" sz="1700" spc="-110">
                <a:latin typeface="Verdana"/>
                <a:cs typeface="Verdana"/>
              </a:rPr>
              <a:t> </a:t>
            </a:r>
            <a:r>
              <a:rPr dirty="0" sz="1700" spc="-20">
                <a:latin typeface="Verdana"/>
                <a:cs typeface="Verdana"/>
              </a:rPr>
              <a:t>2022</a:t>
            </a:r>
            <a:endParaRPr sz="1700">
              <a:latin typeface="Verdana"/>
              <a:cs typeface="Verdana"/>
            </a:endParaRPr>
          </a:p>
          <a:p>
            <a:pPr marL="12700" marR="1670050" indent="131445">
              <a:lnSpc>
                <a:spcPts val="1989"/>
              </a:lnSpc>
              <a:spcBef>
                <a:spcPts val="155"/>
              </a:spcBef>
              <a:buChar char="-"/>
              <a:tabLst>
                <a:tab pos="144145" algn="l"/>
              </a:tabLst>
            </a:pPr>
            <a:r>
              <a:rPr dirty="0" sz="1700">
                <a:latin typeface="Verdana"/>
                <a:cs typeface="Verdana"/>
              </a:rPr>
              <a:t>Consolidação</a:t>
            </a:r>
            <a:r>
              <a:rPr dirty="0" sz="1700" spc="-40">
                <a:latin typeface="Verdana"/>
                <a:cs typeface="Verdana"/>
              </a:rPr>
              <a:t> </a:t>
            </a:r>
            <a:r>
              <a:rPr dirty="0" sz="1700" spc="110">
                <a:latin typeface="Verdana"/>
                <a:cs typeface="Verdana"/>
              </a:rPr>
              <a:t>da</a:t>
            </a:r>
            <a:r>
              <a:rPr dirty="0" sz="1700" spc="-35">
                <a:latin typeface="Verdana"/>
                <a:cs typeface="Verdana"/>
              </a:rPr>
              <a:t> </a:t>
            </a:r>
            <a:r>
              <a:rPr dirty="0" sz="1700">
                <a:latin typeface="Verdana"/>
                <a:cs typeface="Verdana"/>
              </a:rPr>
              <a:t>expansão</a:t>
            </a:r>
            <a:r>
              <a:rPr dirty="0" sz="1700" spc="-35">
                <a:latin typeface="Verdana"/>
                <a:cs typeface="Verdana"/>
              </a:rPr>
              <a:t> </a:t>
            </a:r>
            <a:r>
              <a:rPr dirty="0" sz="1700" spc="65">
                <a:latin typeface="Verdana"/>
                <a:cs typeface="Verdana"/>
              </a:rPr>
              <a:t>com</a:t>
            </a:r>
            <a:r>
              <a:rPr dirty="0" sz="1700" spc="-35">
                <a:latin typeface="Verdana"/>
                <a:cs typeface="Verdana"/>
              </a:rPr>
              <a:t> </a:t>
            </a:r>
            <a:r>
              <a:rPr dirty="0" sz="1700" spc="70">
                <a:latin typeface="Verdana"/>
                <a:cs typeface="Verdana"/>
              </a:rPr>
              <a:t>o</a:t>
            </a:r>
            <a:r>
              <a:rPr dirty="0" sz="1700" spc="-35">
                <a:latin typeface="Verdana"/>
                <a:cs typeface="Verdana"/>
              </a:rPr>
              <a:t> </a:t>
            </a:r>
            <a:r>
              <a:rPr dirty="0" sz="1700">
                <a:latin typeface="Verdana"/>
                <a:cs typeface="Verdana"/>
              </a:rPr>
              <a:t>novo</a:t>
            </a:r>
            <a:r>
              <a:rPr dirty="0" sz="1700" spc="-35">
                <a:latin typeface="Verdana"/>
                <a:cs typeface="Verdana"/>
              </a:rPr>
              <a:t> </a:t>
            </a:r>
            <a:r>
              <a:rPr dirty="0" sz="1700" spc="-45">
                <a:latin typeface="Verdana"/>
                <a:cs typeface="Verdana"/>
              </a:rPr>
              <a:t>Bolsa </a:t>
            </a:r>
            <a:r>
              <a:rPr dirty="0" sz="1700" spc="-65">
                <a:latin typeface="Verdana"/>
                <a:cs typeface="Verdana"/>
              </a:rPr>
              <a:t>Família,</a:t>
            </a:r>
            <a:r>
              <a:rPr dirty="0" sz="1700" spc="40">
                <a:latin typeface="Verdana"/>
                <a:cs typeface="Verdana"/>
              </a:rPr>
              <a:t> </a:t>
            </a:r>
            <a:r>
              <a:rPr dirty="0" sz="1700">
                <a:latin typeface="Verdana"/>
                <a:cs typeface="Verdana"/>
              </a:rPr>
              <a:t>recuperação</a:t>
            </a:r>
            <a:r>
              <a:rPr dirty="0" sz="1700" spc="40">
                <a:latin typeface="Verdana"/>
                <a:cs typeface="Verdana"/>
              </a:rPr>
              <a:t> </a:t>
            </a:r>
            <a:r>
              <a:rPr dirty="0" sz="1700" spc="80">
                <a:latin typeface="Verdana"/>
                <a:cs typeface="Verdana"/>
              </a:rPr>
              <a:t>do</a:t>
            </a:r>
            <a:r>
              <a:rPr dirty="0" sz="1700" spc="40">
                <a:latin typeface="Verdana"/>
                <a:cs typeface="Verdana"/>
              </a:rPr>
              <a:t> </a:t>
            </a:r>
            <a:r>
              <a:rPr dirty="0" sz="1700">
                <a:latin typeface="Verdana"/>
                <a:cs typeface="Verdana"/>
              </a:rPr>
              <a:t>Cadastro</a:t>
            </a:r>
            <a:r>
              <a:rPr dirty="0" sz="1700" spc="35">
                <a:latin typeface="Verdana"/>
                <a:cs typeface="Verdana"/>
              </a:rPr>
              <a:t> </a:t>
            </a:r>
            <a:r>
              <a:rPr dirty="0" sz="1700" spc="-10">
                <a:latin typeface="Verdana"/>
                <a:cs typeface="Verdana"/>
              </a:rPr>
              <a:t>Único</a:t>
            </a:r>
            <a:endParaRPr sz="1700">
              <a:latin typeface="Verdana"/>
              <a:cs typeface="Verdana"/>
            </a:endParaRPr>
          </a:p>
          <a:p>
            <a:pPr marL="12700">
              <a:lnSpc>
                <a:spcPts val="2030"/>
              </a:lnSpc>
              <a:spcBef>
                <a:spcPts val="2005"/>
              </a:spcBef>
            </a:pPr>
            <a:r>
              <a:rPr dirty="0" sz="1700" spc="-175" b="1">
                <a:solidFill>
                  <a:srgbClr val="80350E"/>
                </a:solidFill>
                <a:latin typeface="Verdana"/>
                <a:cs typeface="Verdana"/>
              </a:rPr>
              <a:t>Para</a:t>
            </a:r>
            <a:r>
              <a:rPr dirty="0" sz="1700" spc="-85" b="1">
                <a:solidFill>
                  <a:srgbClr val="80350E"/>
                </a:solidFill>
                <a:latin typeface="Verdana"/>
                <a:cs typeface="Verdana"/>
              </a:rPr>
              <a:t> </a:t>
            </a:r>
            <a:r>
              <a:rPr dirty="0" sz="1700" spc="-90" b="1">
                <a:solidFill>
                  <a:srgbClr val="80350E"/>
                </a:solidFill>
                <a:latin typeface="Verdana"/>
                <a:cs typeface="Verdana"/>
              </a:rPr>
              <a:t>o</a:t>
            </a:r>
            <a:r>
              <a:rPr dirty="0" sz="1700" spc="-85" b="1">
                <a:solidFill>
                  <a:srgbClr val="80350E"/>
                </a:solidFill>
                <a:latin typeface="Verdana"/>
                <a:cs typeface="Verdana"/>
              </a:rPr>
              <a:t> </a:t>
            </a:r>
            <a:r>
              <a:rPr dirty="0" sz="1700" spc="-225" b="1">
                <a:solidFill>
                  <a:srgbClr val="80350E"/>
                </a:solidFill>
                <a:latin typeface="Verdana"/>
                <a:cs typeface="Verdana"/>
              </a:rPr>
              <a:t>Brasil</a:t>
            </a:r>
            <a:r>
              <a:rPr dirty="0" sz="1700" spc="-85" b="1">
                <a:solidFill>
                  <a:srgbClr val="80350E"/>
                </a:solidFill>
                <a:latin typeface="Verdana"/>
                <a:cs typeface="Verdana"/>
              </a:rPr>
              <a:t> </a:t>
            </a:r>
            <a:r>
              <a:rPr dirty="0" sz="1700" spc="-95" b="1">
                <a:solidFill>
                  <a:srgbClr val="80350E"/>
                </a:solidFill>
                <a:latin typeface="Verdana"/>
                <a:cs typeface="Verdana"/>
              </a:rPr>
              <a:t>avançar</a:t>
            </a:r>
            <a:r>
              <a:rPr dirty="0" sz="1700" spc="-90" b="1">
                <a:solidFill>
                  <a:srgbClr val="80350E"/>
                </a:solidFill>
                <a:latin typeface="Verdana"/>
                <a:cs typeface="Verdana"/>
              </a:rPr>
              <a:t> </a:t>
            </a:r>
            <a:r>
              <a:rPr dirty="0" sz="1700" spc="-145" b="1">
                <a:solidFill>
                  <a:srgbClr val="80350E"/>
                </a:solidFill>
                <a:latin typeface="Verdana"/>
                <a:cs typeface="Verdana"/>
              </a:rPr>
              <a:t>no</a:t>
            </a:r>
            <a:r>
              <a:rPr dirty="0" sz="1700" spc="-85" b="1">
                <a:solidFill>
                  <a:srgbClr val="80350E"/>
                </a:solidFill>
                <a:latin typeface="Verdana"/>
                <a:cs typeface="Verdana"/>
              </a:rPr>
              <a:t> </a:t>
            </a:r>
            <a:r>
              <a:rPr dirty="0" sz="1700" spc="-210" b="1">
                <a:solidFill>
                  <a:srgbClr val="80350E"/>
                </a:solidFill>
                <a:latin typeface="Verdana"/>
                <a:cs typeface="Verdana"/>
              </a:rPr>
              <a:t>ODS</a:t>
            </a:r>
            <a:r>
              <a:rPr dirty="0" sz="1700" spc="-85" b="1">
                <a:solidFill>
                  <a:srgbClr val="80350E"/>
                </a:solidFill>
                <a:latin typeface="Verdana"/>
                <a:cs typeface="Verdana"/>
              </a:rPr>
              <a:t> </a:t>
            </a:r>
            <a:r>
              <a:rPr dirty="0" sz="1700" spc="-25" b="1">
                <a:solidFill>
                  <a:srgbClr val="80350E"/>
                </a:solidFill>
                <a:latin typeface="Verdana"/>
                <a:cs typeface="Verdana"/>
              </a:rPr>
              <a:t>1?</a:t>
            </a:r>
            <a:endParaRPr sz="1700">
              <a:latin typeface="Verdana"/>
              <a:cs typeface="Verdana"/>
            </a:endParaRPr>
          </a:p>
          <a:p>
            <a:pPr marL="12700" marR="5080" indent="344170">
              <a:lnSpc>
                <a:spcPts val="2090"/>
              </a:lnSpc>
              <a:spcBef>
                <a:spcPts val="20"/>
              </a:spcBef>
              <a:buChar char="-"/>
              <a:tabLst>
                <a:tab pos="356870" algn="l"/>
                <a:tab pos="1459230" algn="l"/>
                <a:tab pos="2726055" algn="l"/>
                <a:tab pos="4417060" algn="l"/>
                <a:tab pos="4977765" algn="l"/>
                <a:tab pos="6551295" algn="l"/>
              </a:tabLst>
            </a:pPr>
            <a:r>
              <a:rPr dirty="0" sz="1700" spc="-10">
                <a:latin typeface="Verdana"/>
                <a:cs typeface="Verdana"/>
              </a:rPr>
              <a:t>Sucesso</a:t>
            </a:r>
            <a:r>
              <a:rPr dirty="0" sz="1700">
                <a:latin typeface="Verdana"/>
                <a:cs typeface="Verdana"/>
              </a:rPr>
              <a:t>	</a:t>
            </a:r>
            <a:r>
              <a:rPr dirty="0" sz="1700" spc="55">
                <a:latin typeface="Verdana"/>
                <a:cs typeface="Verdana"/>
              </a:rPr>
              <a:t>depende</a:t>
            </a:r>
            <a:r>
              <a:rPr dirty="0" sz="1700">
                <a:latin typeface="Verdana"/>
                <a:cs typeface="Verdana"/>
              </a:rPr>
              <a:t>	</a:t>
            </a:r>
            <a:r>
              <a:rPr dirty="0" sz="1700" spc="-10">
                <a:latin typeface="Verdana"/>
                <a:cs typeface="Verdana"/>
              </a:rPr>
              <a:t>continuidade</a:t>
            </a:r>
            <a:r>
              <a:rPr dirty="0" sz="1700">
                <a:latin typeface="Verdana"/>
                <a:cs typeface="Verdana"/>
              </a:rPr>
              <a:t>	</a:t>
            </a:r>
            <a:r>
              <a:rPr dirty="0" sz="1700" spc="65">
                <a:latin typeface="Verdana"/>
                <a:cs typeface="Verdana"/>
              </a:rPr>
              <a:t>de</a:t>
            </a:r>
            <a:r>
              <a:rPr dirty="0" sz="1700">
                <a:latin typeface="Verdana"/>
                <a:cs typeface="Verdana"/>
              </a:rPr>
              <a:t>	</a:t>
            </a:r>
            <a:r>
              <a:rPr dirty="0" sz="1700" spc="-10">
                <a:latin typeface="Verdana"/>
                <a:cs typeface="Verdana"/>
              </a:rPr>
              <a:t>crescimento</a:t>
            </a:r>
            <a:r>
              <a:rPr dirty="0" sz="1700">
                <a:latin typeface="Verdana"/>
                <a:cs typeface="Verdana"/>
              </a:rPr>
              <a:t>	</a:t>
            </a:r>
            <a:r>
              <a:rPr dirty="0" sz="1700" spc="40">
                <a:latin typeface="Verdana"/>
                <a:cs typeface="Verdana"/>
              </a:rPr>
              <a:t>e </a:t>
            </a:r>
            <a:r>
              <a:rPr dirty="0" sz="1700" spc="-10">
                <a:latin typeface="Verdana"/>
                <a:cs typeface="Verdana"/>
              </a:rPr>
              <a:t>redistribuição</a:t>
            </a:r>
            <a:endParaRPr sz="1700">
              <a:latin typeface="Verdana"/>
              <a:cs typeface="Verdana"/>
            </a:endParaRPr>
          </a:p>
          <a:p>
            <a:pPr marL="208915" indent="-196215">
              <a:lnSpc>
                <a:spcPts val="1900"/>
              </a:lnSpc>
              <a:buChar char="-"/>
              <a:tabLst>
                <a:tab pos="208915" algn="l"/>
              </a:tabLst>
            </a:pPr>
            <a:r>
              <a:rPr dirty="0" sz="1700">
                <a:latin typeface="Verdana"/>
                <a:cs typeface="Verdana"/>
              </a:rPr>
              <a:t>Estabilidade</a:t>
            </a:r>
            <a:r>
              <a:rPr dirty="0" sz="1700" spc="400">
                <a:latin typeface="Verdana"/>
                <a:cs typeface="Verdana"/>
              </a:rPr>
              <a:t> </a:t>
            </a:r>
            <a:r>
              <a:rPr dirty="0" sz="1700" spc="45">
                <a:latin typeface="Verdana"/>
                <a:cs typeface="Verdana"/>
              </a:rPr>
              <a:t>macroeconômica</a:t>
            </a:r>
            <a:r>
              <a:rPr dirty="0" sz="1700" spc="409">
                <a:latin typeface="Verdana"/>
                <a:cs typeface="Verdana"/>
              </a:rPr>
              <a:t> </a:t>
            </a:r>
            <a:r>
              <a:rPr dirty="0" sz="1700" spc="65">
                <a:latin typeface="Verdana"/>
                <a:cs typeface="Verdana"/>
              </a:rPr>
              <a:t>com</a:t>
            </a:r>
            <a:r>
              <a:rPr dirty="0" sz="1700" spc="415">
                <a:latin typeface="Verdana"/>
                <a:cs typeface="Verdana"/>
              </a:rPr>
              <a:t> </a:t>
            </a:r>
            <a:r>
              <a:rPr dirty="0" sz="1700">
                <a:latin typeface="Verdana"/>
                <a:cs typeface="Verdana"/>
              </a:rPr>
              <a:t>mercado</a:t>
            </a:r>
            <a:r>
              <a:rPr dirty="0" sz="1700" spc="405">
                <a:latin typeface="Verdana"/>
                <a:cs typeface="Verdana"/>
              </a:rPr>
              <a:t> </a:t>
            </a:r>
            <a:r>
              <a:rPr dirty="0" sz="1700" spc="90">
                <a:latin typeface="Verdana"/>
                <a:cs typeface="Verdana"/>
              </a:rPr>
              <a:t>de</a:t>
            </a:r>
            <a:r>
              <a:rPr dirty="0" sz="1700" spc="400">
                <a:latin typeface="Verdana"/>
                <a:cs typeface="Verdana"/>
              </a:rPr>
              <a:t> </a:t>
            </a:r>
            <a:r>
              <a:rPr dirty="0" sz="1700" spc="-10">
                <a:latin typeface="Verdana"/>
                <a:cs typeface="Verdana"/>
              </a:rPr>
              <a:t>trabalho</a:t>
            </a:r>
            <a:endParaRPr sz="1700">
              <a:latin typeface="Verdana"/>
              <a:cs typeface="Verdana"/>
            </a:endParaRPr>
          </a:p>
          <a:p>
            <a:pPr marL="12700" marR="2776220">
              <a:lnSpc>
                <a:spcPts val="2090"/>
              </a:lnSpc>
              <a:spcBef>
                <a:spcPts val="15"/>
              </a:spcBef>
            </a:pPr>
            <a:r>
              <a:rPr dirty="0" sz="1700" spc="60">
                <a:latin typeface="Verdana"/>
                <a:cs typeface="Verdana"/>
              </a:rPr>
              <a:t>aquecido</a:t>
            </a:r>
            <a:r>
              <a:rPr dirty="0" sz="1700" spc="-55">
                <a:latin typeface="Verdana"/>
                <a:cs typeface="Verdana"/>
              </a:rPr>
              <a:t> </a:t>
            </a:r>
            <a:r>
              <a:rPr dirty="0" sz="1700">
                <a:latin typeface="Verdana"/>
                <a:cs typeface="Verdana"/>
              </a:rPr>
              <a:t>para</a:t>
            </a:r>
            <a:r>
              <a:rPr dirty="0" sz="1700" spc="-55">
                <a:latin typeface="Verdana"/>
                <a:cs typeface="Verdana"/>
              </a:rPr>
              <a:t> </a:t>
            </a:r>
            <a:r>
              <a:rPr dirty="0" sz="1700" spc="-20">
                <a:latin typeface="Verdana"/>
                <a:cs typeface="Verdana"/>
              </a:rPr>
              <a:t>trabalhadores</a:t>
            </a:r>
            <a:r>
              <a:rPr dirty="0" sz="1700" spc="-55">
                <a:latin typeface="Verdana"/>
                <a:cs typeface="Verdana"/>
              </a:rPr>
              <a:t> </a:t>
            </a:r>
            <a:r>
              <a:rPr dirty="0" sz="1700" spc="-10">
                <a:latin typeface="Verdana"/>
                <a:cs typeface="Verdana"/>
              </a:rPr>
              <a:t>menos qualificados</a:t>
            </a:r>
            <a:endParaRPr sz="1700">
              <a:latin typeface="Verdana"/>
              <a:cs typeface="Verdana"/>
            </a:endParaRPr>
          </a:p>
          <a:p>
            <a:pPr marL="166370" indent="-153670">
              <a:lnSpc>
                <a:spcPts val="1935"/>
              </a:lnSpc>
              <a:buChar char="-"/>
              <a:tabLst>
                <a:tab pos="166370" algn="l"/>
              </a:tabLst>
            </a:pPr>
            <a:r>
              <a:rPr dirty="0" sz="1700" spc="50">
                <a:latin typeface="Verdana"/>
                <a:cs typeface="Verdana"/>
              </a:rPr>
              <a:t>Recuperação</a:t>
            </a:r>
            <a:r>
              <a:rPr dirty="0" sz="1700" spc="90">
                <a:latin typeface="Verdana"/>
                <a:cs typeface="Verdana"/>
              </a:rPr>
              <a:t> </a:t>
            </a:r>
            <a:r>
              <a:rPr dirty="0" sz="1700" spc="80">
                <a:latin typeface="Verdana"/>
                <a:cs typeface="Verdana"/>
              </a:rPr>
              <a:t>do</a:t>
            </a:r>
            <a:r>
              <a:rPr dirty="0" sz="1700" spc="90">
                <a:latin typeface="Verdana"/>
                <a:cs typeface="Verdana"/>
              </a:rPr>
              <a:t> </a:t>
            </a:r>
            <a:r>
              <a:rPr dirty="0" sz="1700">
                <a:latin typeface="Verdana"/>
                <a:cs typeface="Verdana"/>
              </a:rPr>
              <a:t>Cadastro</a:t>
            </a:r>
            <a:r>
              <a:rPr dirty="0" sz="1700" spc="90">
                <a:latin typeface="Verdana"/>
                <a:cs typeface="Verdana"/>
              </a:rPr>
              <a:t> </a:t>
            </a:r>
            <a:r>
              <a:rPr dirty="0" sz="1700">
                <a:latin typeface="Verdana"/>
                <a:cs typeface="Verdana"/>
              </a:rPr>
              <a:t>Único</a:t>
            </a:r>
            <a:r>
              <a:rPr dirty="0" sz="1700" spc="90">
                <a:latin typeface="Verdana"/>
                <a:cs typeface="Verdana"/>
              </a:rPr>
              <a:t> e</a:t>
            </a:r>
            <a:r>
              <a:rPr dirty="0" sz="1700" spc="85">
                <a:latin typeface="Verdana"/>
                <a:cs typeface="Verdana"/>
              </a:rPr>
              <a:t> </a:t>
            </a:r>
            <a:r>
              <a:rPr dirty="0" sz="1700">
                <a:latin typeface="Verdana"/>
                <a:cs typeface="Verdana"/>
              </a:rPr>
              <a:t>integração</a:t>
            </a:r>
            <a:r>
              <a:rPr dirty="0" sz="1700" spc="90">
                <a:latin typeface="Verdana"/>
                <a:cs typeface="Verdana"/>
              </a:rPr>
              <a:t> </a:t>
            </a:r>
            <a:r>
              <a:rPr dirty="0" sz="1700" spc="110">
                <a:latin typeface="Verdana"/>
                <a:cs typeface="Verdana"/>
              </a:rPr>
              <a:t>da</a:t>
            </a:r>
            <a:r>
              <a:rPr dirty="0" sz="1700" spc="95">
                <a:latin typeface="Verdana"/>
                <a:cs typeface="Verdana"/>
              </a:rPr>
              <a:t> </a:t>
            </a:r>
            <a:r>
              <a:rPr dirty="0" sz="1700" spc="-10">
                <a:latin typeface="Verdana"/>
                <a:cs typeface="Verdana"/>
              </a:rPr>
              <a:t>proteção</a:t>
            </a:r>
            <a:endParaRPr sz="1700">
              <a:latin typeface="Verdana"/>
              <a:cs typeface="Verdana"/>
            </a:endParaRPr>
          </a:p>
          <a:p>
            <a:pPr marL="12700">
              <a:lnSpc>
                <a:spcPts val="2014"/>
              </a:lnSpc>
              <a:spcBef>
                <a:spcPts val="50"/>
              </a:spcBef>
            </a:pPr>
            <a:r>
              <a:rPr dirty="0" sz="1700" spc="-35">
                <a:latin typeface="Verdana"/>
                <a:cs typeface="Verdana"/>
              </a:rPr>
              <a:t>social,</a:t>
            </a:r>
            <a:r>
              <a:rPr dirty="0" sz="1700" spc="-45">
                <a:latin typeface="Verdana"/>
                <a:cs typeface="Verdana"/>
              </a:rPr>
              <a:t> </a:t>
            </a:r>
            <a:r>
              <a:rPr dirty="0" sz="1700">
                <a:latin typeface="Verdana"/>
                <a:cs typeface="Verdana"/>
              </a:rPr>
              <a:t>especialmente</a:t>
            </a:r>
            <a:r>
              <a:rPr dirty="0" sz="1700" spc="-60">
                <a:latin typeface="Verdana"/>
                <a:cs typeface="Verdana"/>
              </a:rPr>
              <a:t> </a:t>
            </a:r>
            <a:r>
              <a:rPr dirty="0" sz="1700">
                <a:latin typeface="Verdana"/>
                <a:cs typeface="Verdana"/>
              </a:rPr>
              <a:t>para</a:t>
            </a:r>
            <a:r>
              <a:rPr dirty="0" sz="1700" spc="-50">
                <a:latin typeface="Verdana"/>
                <a:cs typeface="Verdana"/>
              </a:rPr>
              <a:t> </a:t>
            </a:r>
            <a:r>
              <a:rPr dirty="0" sz="1700" spc="-10">
                <a:latin typeface="Verdana"/>
                <a:cs typeface="Verdana"/>
              </a:rPr>
              <a:t>informais</a:t>
            </a:r>
            <a:endParaRPr sz="1700">
              <a:latin typeface="Verdana"/>
              <a:cs typeface="Verdana"/>
            </a:endParaRPr>
          </a:p>
          <a:p>
            <a:pPr marL="12700" marR="5715" indent="173990">
              <a:lnSpc>
                <a:spcPts val="2020"/>
              </a:lnSpc>
              <a:spcBef>
                <a:spcPts val="60"/>
              </a:spcBef>
              <a:buChar char="-"/>
              <a:tabLst>
                <a:tab pos="186690" algn="l"/>
              </a:tabLst>
            </a:pPr>
            <a:r>
              <a:rPr dirty="0" sz="1700">
                <a:latin typeface="Verdana"/>
                <a:cs typeface="Verdana"/>
              </a:rPr>
              <a:t>Expansão</a:t>
            </a:r>
            <a:r>
              <a:rPr dirty="0" sz="1700" spc="195">
                <a:latin typeface="Verdana"/>
                <a:cs typeface="Verdana"/>
              </a:rPr>
              <a:t> </a:t>
            </a:r>
            <a:r>
              <a:rPr dirty="0" sz="1700" spc="80">
                <a:latin typeface="Verdana"/>
                <a:cs typeface="Verdana"/>
              </a:rPr>
              <a:t>do</a:t>
            </a:r>
            <a:r>
              <a:rPr dirty="0" sz="1700" spc="195">
                <a:latin typeface="Verdana"/>
                <a:cs typeface="Verdana"/>
              </a:rPr>
              <a:t> </a:t>
            </a:r>
            <a:r>
              <a:rPr dirty="0" sz="1700">
                <a:latin typeface="Verdana"/>
                <a:cs typeface="Verdana"/>
              </a:rPr>
              <a:t>acesso</a:t>
            </a:r>
            <a:r>
              <a:rPr dirty="0" sz="1700" spc="195">
                <a:latin typeface="Verdana"/>
                <a:cs typeface="Verdana"/>
              </a:rPr>
              <a:t> </a:t>
            </a:r>
            <a:r>
              <a:rPr dirty="0" sz="1700" spc="90">
                <a:latin typeface="Verdana"/>
                <a:cs typeface="Verdana"/>
              </a:rPr>
              <a:t>e</a:t>
            </a:r>
            <a:r>
              <a:rPr dirty="0" sz="1700" spc="195">
                <a:latin typeface="Verdana"/>
                <a:cs typeface="Verdana"/>
              </a:rPr>
              <a:t> </a:t>
            </a:r>
            <a:r>
              <a:rPr dirty="0" sz="1700" spc="-10">
                <a:latin typeface="Verdana"/>
                <a:cs typeface="Verdana"/>
              </a:rPr>
              <a:t>melhoria</a:t>
            </a:r>
            <a:r>
              <a:rPr dirty="0" sz="1700" spc="200">
                <a:latin typeface="Verdana"/>
                <a:cs typeface="Verdana"/>
              </a:rPr>
              <a:t> </a:t>
            </a:r>
            <a:r>
              <a:rPr dirty="0" sz="1700" spc="110">
                <a:latin typeface="Verdana"/>
                <a:cs typeface="Verdana"/>
              </a:rPr>
              <a:t>da</a:t>
            </a:r>
            <a:r>
              <a:rPr dirty="0" sz="1700" spc="204">
                <a:latin typeface="Verdana"/>
                <a:cs typeface="Verdana"/>
              </a:rPr>
              <a:t> </a:t>
            </a:r>
            <a:r>
              <a:rPr dirty="0" sz="1700">
                <a:latin typeface="Verdana"/>
                <a:cs typeface="Verdana"/>
              </a:rPr>
              <a:t>qualidade</a:t>
            </a:r>
            <a:r>
              <a:rPr dirty="0" sz="1700" spc="195">
                <a:latin typeface="Verdana"/>
                <a:cs typeface="Verdana"/>
              </a:rPr>
              <a:t> </a:t>
            </a:r>
            <a:r>
              <a:rPr dirty="0" sz="1700">
                <a:latin typeface="Verdana"/>
                <a:cs typeface="Verdana"/>
              </a:rPr>
              <a:t>dos</a:t>
            </a:r>
            <a:r>
              <a:rPr dirty="0" sz="1700" spc="200">
                <a:latin typeface="Verdana"/>
                <a:cs typeface="Verdana"/>
              </a:rPr>
              <a:t> </a:t>
            </a:r>
            <a:r>
              <a:rPr dirty="0" sz="1700" spc="-45">
                <a:latin typeface="Verdana"/>
                <a:cs typeface="Verdana"/>
              </a:rPr>
              <a:t>serviços </a:t>
            </a:r>
            <a:r>
              <a:rPr dirty="0" sz="1700" spc="-10">
                <a:latin typeface="Verdana"/>
                <a:cs typeface="Verdana"/>
              </a:rPr>
              <a:t>públicos</a:t>
            </a:r>
            <a:endParaRPr sz="170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00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2024-10-22T12:57:33Z</dcterms:created>
  <dcterms:modified xsi:type="dcterms:W3CDTF">2024-10-22T12:57:33Z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2024-10-22T00:00:00Z</vt:filetime>
  </property>
  <property fmtid="{D5CDD505-2E9C-101B-9397-08002B2CF9AE}" pid="3" name="LastSaved">
    <vt:filetime>2024-10-22T00:00:00Z</vt:filetime>
  </property>
  <property fmtid="{D5CDD505-2E9C-101B-9397-08002B2CF9AE}" pid="4" name="Producer">
    <vt:lpwstr>macOS Versão 10.15.7 (Compilação 19H2026) Quartz PDFContext</vt:lpwstr>
  </property>
</Properties>
</file>