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87483" y="98833"/>
            <a:ext cx="894333" cy="56990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6067513"/>
            <a:ext cx="0" cy="790575"/>
          </a:xfrm>
          <a:custGeom>
            <a:avLst/>
            <a:gdLst/>
            <a:ahLst/>
            <a:cxnLst/>
            <a:rect l="l" t="t" r="r" b="b"/>
            <a:pathLst>
              <a:path w="0" h="790575">
                <a:moveTo>
                  <a:pt x="0" y="0"/>
                </a:moveTo>
                <a:lnTo>
                  <a:pt x="1" y="790486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0200" y="3187700"/>
            <a:ext cx="8318500" cy="1142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87483" y="98833"/>
            <a:ext cx="894333" cy="5699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"/>
            <a:ext cx="9144000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87483" y="98833"/>
            <a:ext cx="894333" cy="56990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6067513"/>
            <a:ext cx="0" cy="790575"/>
          </a:xfrm>
          <a:custGeom>
            <a:avLst/>
            <a:gdLst/>
            <a:ahLst/>
            <a:cxnLst/>
            <a:rect l="l" t="t" r="r" b="b"/>
            <a:pathLst>
              <a:path w="0" h="790575">
                <a:moveTo>
                  <a:pt x="0" y="0"/>
                </a:moveTo>
                <a:lnTo>
                  <a:pt x="1" y="790486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1875" y="109219"/>
            <a:ext cx="497713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494" y="1145540"/>
            <a:ext cx="7891780" cy="47042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Relationship Id="rId15" Type="http://schemas.openxmlformats.org/officeDocument/2006/relationships/image" Target="../media/image35.png"/><Relationship Id="rId16" Type="http://schemas.openxmlformats.org/officeDocument/2006/relationships/image" Target="../media/image36.png"/><Relationship Id="rId17" Type="http://schemas.openxmlformats.org/officeDocument/2006/relationships/image" Target="../media/image37.png"/><Relationship Id="rId18" Type="http://schemas.openxmlformats.org/officeDocument/2006/relationships/image" Target="../media/image38.png"/><Relationship Id="rId19" Type="http://schemas.openxmlformats.org/officeDocument/2006/relationships/image" Target="../media/image39.png"/><Relationship Id="rId20" Type="http://schemas.openxmlformats.org/officeDocument/2006/relationships/image" Target="../media/image40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Relationship Id="rId10" Type="http://schemas.openxmlformats.org/officeDocument/2006/relationships/image" Target="../media/image49.png"/><Relationship Id="rId11" Type="http://schemas.openxmlformats.org/officeDocument/2006/relationships/image" Target="../media/image50.png"/><Relationship Id="rId12" Type="http://schemas.openxmlformats.org/officeDocument/2006/relationships/image" Target="../media/image51.png"/><Relationship Id="rId13" Type="http://schemas.openxmlformats.org/officeDocument/2006/relationships/image" Target="../media/image52.png"/><Relationship Id="rId14" Type="http://schemas.openxmlformats.org/officeDocument/2006/relationships/image" Target="../media/image53.png"/><Relationship Id="rId15" Type="http://schemas.openxmlformats.org/officeDocument/2006/relationships/image" Target="../media/image54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enid.rocha@ipea.gov.br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925" y="1684020"/>
            <a:ext cx="7390130" cy="9480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200" spc="-185" b="1">
                <a:latin typeface="Verdana"/>
                <a:cs typeface="Verdana"/>
              </a:rPr>
              <a:t>Audiência</a:t>
            </a:r>
            <a:r>
              <a:rPr dirty="0" sz="3200" spc="-195" b="1">
                <a:latin typeface="Verdana"/>
                <a:cs typeface="Verdana"/>
              </a:rPr>
              <a:t> </a:t>
            </a:r>
            <a:r>
              <a:rPr dirty="0" sz="3200" spc="-90" b="1">
                <a:latin typeface="Verdana"/>
                <a:cs typeface="Verdana"/>
              </a:rPr>
              <a:t>Pública</a:t>
            </a:r>
            <a:endParaRPr sz="3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dirty="0" sz="2800" spc="-250" b="1">
                <a:solidFill>
                  <a:srgbClr val="215F9A"/>
                </a:solidFill>
                <a:latin typeface="Verdana"/>
                <a:cs typeface="Verdana"/>
              </a:rPr>
              <a:t>COMISSÃO</a:t>
            </a:r>
            <a:r>
              <a:rPr dirty="0" sz="2800" spc="-170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425" b="1">
                <a:solidFill>
                  <a:srgbClr val="215F9A"/>
                </a:solidFill>
                <a:latin typeface="Verdana"/>
                <a:cs typeface="Verdana"/>
              </a:rPr>
              <a:t>DE</a:t>
            </a:r>
            <a:r>
              <a:rPr dirty="0" sz="2800" spc="-170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295" b="1">
                <a:solidFill>
                  <a:srgbClr val="215F9A"/>
                </a:solidFill>
                <a:latin typeface="Verdana"/>
                <a:cs typeface="Verdana"/>
              </a:rPr>
              <a:t>LEGISLAÇÃO</a:t>
            </a:r>
            <a:r>
              <a:rPr dirty="0" sz="2800" spc="-16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455" b="1">
                <a:solidFill>
                  <a:srgbClr val="215F9A"/>
                </a:solidFill>
                <a:latin typeface="Verdana"/>
                <a:cs typeface="Verdana"/>
              </a:rPr>
              <a:t>PARTICIPATIVA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46388" y="3030219"/>
            <a:ext cx="7611745" cy="155384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056640" marR="5080" indent="-1044575">
              <a:lnSpc>
                <a:spcPct val="101000"/>
              </a:lnSpc>
              <a:spcBef>
                <a:spcPts val="65"/>
              </a:spcBef>
            </a:pPr>
            <a:r>
              <a:rPr dirty="0" sz="2800" spc="-370" b="1">
                <a:solidFill>
                  <a:srgbClr val="215F9A"/>
                </a:solidFill>
                <a:latin typeface="Verdana"/>
                <a:cs typeface="Verdana"/>
              </a:rPr>
              <a:t>RNV</a:t>
            </a:r>
            <a:r>
              <a:rPr dirty="0" sz="2800" spc="-15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80" b="1">
                <a:solidFill>
                  <a:srgbClr val="215F9A"/>
                </a:solidFill>
                <a:latin typeface="Verdana"/>
                <a:cs typeface="Verdana"/>
              </a:rPr>
              <a:t>e</a:t>
            </a:r>
            <a:r>
              <a:rPr dirty="0" sz="2800" spc="-15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280" b="1">
                <a:solidFill>
                  <a:srgbClr val="215F9A"/>
                </a:solidFill>
                <a:latin typeface="Verdana"/>
                <a:cs typeface="Verdana"/>
              </a:rPr>
              <a:t>Relatório</a:t>
            </a:r>
            <a:r>
              <a:rPr dirty="0" sz="2800" spc="-15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415" b="1">
                <a:solidFill>
                  <a:srgbClr val="215F9A"/>
                </a:solidFill>
                <a:latin typeface="Verdana"/>
                <a:cs typeface="Verdana"/>
              </a:rPr>
              <a:t>Luz:</a:t>
            </a:r>
            <a:r>
              <a:rPr dirty="0" sz="2800" spc="-150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155" b="1">
                <a:solidFill>
                  <a:srgbClr val="215F9A"/>
                </a:solidFill>
                <a:latin typeface="Verdana"/>
                <a:cs typeface="Verdana"/>
              </a:rPr>
              <a:t>evolução </a:t>
            </a:r>
            <a:r>
              <a:rPr dirty="0" sz="2800" spc="-210" b="1">
                <a:solidFill>
                  <a:srgbClr val="215F9A"/>
                </a:solidFill>
                <a:latin typeface="Verdana"/>
                <a:cs typeface="Verdana"/>
              </a:rPr>
              <a:t>das</a:t>
            </a:r>
            <a:r>
              <a:rPr dirty="0" sz="2800" spc="-14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270" b="1">
                <a:solidFill>
                  <a:srgbClr val="215F9A"/>
                </a:solidFill>
                <a:latin typeface="Verdana"/>
                <a:cs typeface="Verdana"/>
              </a:rPr>
              <a:t>metas</a:t>
            </a:r>
            <a:r>
              <a:rPr dirty="0" sz="2800" spc="-14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2800" spc="-25" b="1">
                <a:solidFill>
                  <a:srgbClr val="215F9A"/>
                </a:solidFill>
                <a:latin typeface="Verdana"/>
                <a:cs typeface="Verdana"/>
              </a:rPr>
              <a:t>de </a:t>
            </a:r>
            <a:r>
              <a:rPr dirty="0" sz="2800" spc="-270" b="1">
                <a:solidFill>
                  <a:srgbClr val="215F9A"/>
                </a:solidFill>
                <a:latin typeface="Verdana"/>
                <a:cs typeface="Verdana"/>
              </a:rPr>
              <a:t>desenvo</a:t>
            </a:r>
            <a:r>
              <a:rPr dirty="0" sz="3200" spc="-270" b="1">
                <a:solidFill>
                  <a:srgbClr val="215F9A"/>
                </a:solidFill>
                <a:latin typeface="Verdana"/>
                <a:cs typeface="Verdana"/>
              </a:rPr>
              <a:t>lvimento</a:t>
            </a:r>
            <a:r>
              <a:rPr dirty="0" sz="3200" spc="-135" b="1">
                <a:solidFill>
                  <a:srgbClr val="215F9A"/>
                </a:solidFill>
                <a:latin typeface="Verdana"/>
                <a:cs typeface="Verdana"/>
              </a:rPr>
              <a:t> </a:t>
            </a:r>
            <a:r>
              <a:rPr dirty="0" sz="3200" spc="-340" b="1">
                <a:solidFill>
                  <a:srgbClr val="215F9A"/>
                </a:solidFill>
                <a:latin typeface="Verdana"/>
                <a:cs typeface="Verdana"/>
              </a:rPr>
              <a:t>sustentável</a:t>
            </a:r>
            <a:endParaRPr sz="3200">
              <a:latin typeface="Verdana"/>
              <a:cs typeface="Verdana"/>
            </a:endParaRPr>
          </a:p>
          <a:p>
            <a:pPr marL="3065780">
              <a:lnSpc>
                <a:spcPct val="100000"/>
              </a:lnSpc>
              <a:spcBef>
                <a:spcPts val="2400"/>
              </a:spcBef>
            </a:pPr>
            <a:r>
              <a:rPr dirty="0" sz="2000" spc="-215" b="1">
                <a:latin typeface="Verdana"/>
                <a:cs typeface="Verdana"/>
              </a:rPr>
              <a:t>Brasília,</a:t>
            </a:r>
            <a:r>
              <a:rPr dirty="0" sz="2000" spc="-100" b="1">
                <a:latin typeface="Verdana"/>
                <a:cs typeface="Verdana"/>
              </a:rPr>
              <a:t> </a:t>
            </a:r>
            <a:r>
              <a:rPr dirty="0" sz="2000" spc="-315" b="1">
                <a:latin typeface="Verdana"/>
                <a:cs typeface="Verdana"/>
              </a:rPr>
              <a:t>22</a:t>
            </a:r>
            <a:r>
              <a:rPr dirty="0" sz="2000" spc="-100" b="1">
                <a:latin typeface="Verdana"/>
                <a:cs typeface="Verdana"/>
              </a:rPr>
              <a:t> </a:t>
            </a:r>
            <a:r>
              <a:rPr dirty="0" sz="2000" spc="-75" b="1">
                <a:latin typeface="Verdana"/>
                <a:cs typeface="Verdana"/>
              </a:rPr>
              <a:t>de</a:t>
            </a:r>
            <a:r>
              <a:rPr dirty="0" sz="2000" spc="-110" b="1">
                <a:latin typeface="Verdana"/>
                <a:cs typeface="Verdana"/>
              </a:rPr>
              <a:t> </a:t>
            </a:r>
            <a:r>
              <a:rPr dirty="0" sz="2000" spc="-220" b="1">
                <a:latin typeface="Verdana"/>
                <a:cs typeface="Verdana"/>
              </a:rPr>
              <a:t>outubro</a:t>
            </a:r>
            <a:r>
              <a:rPr dirty="0" sz="2000" spc="-110" b="1">
                <a:latin typeface="Verdana"/>
                <a:cs typeface="Verdana"/>
              </a:rPr>
              <a:t> </a:t>
            </a:r>
            <a:r>
              <a:rPr dirty="0" sz="2000" spc="-75" b="1">
                <a:latin typeface="Verdana"/>
                <a:cs typeface="Verdana"/>
              </a:rPr>
              <a:t>de</a:t>
            </a:r>
            <a:r>
              <a:rPr dirty="0" sz="2000" spc="-110" b="1">
                <a:latin typeface="Verdana"/>
                <a:cs typeface="Verdana"/>
              </a:rPr>
              <a:t> </a:t>
            </a:r>
            <a:r>
              <a:rPr dirty="0" sz="2000" spc="-335" b="1">
                <a:latin typeface="Verdana"/>
                <a:cs typeface="Verdana"/>
              </a:rPr>
              <a:t>2024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6100" y="6134100"/>
            <a:ext cx="6057900" cy="7238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9778" y="376935"/>
            <a:ext cx="4598035" cy="748030"/>
          </a:xfrm>
          <a:prstGeom prst="rect"/>
        </p:spPr>
        <p:txBody>
          <a:bodyPr wrap="square" lIns="0" tIns="56515" rIns="0" bIns="0" rtlCol="0" vert="horz">
            <a:spAutoFit/>
          </a:bodyPr>
          <a:lstStyle/>
          <a:p>
            <a:pPr marL="511175" marR="5080" indent="-498475">
              <a:lnSpc>
                <a:spcPts val="2690"/>
              </a:lnSpc>
              <a:spcBef>
                <a:spcPts val="445"/>
              </a:spcBef>
            </a:pPr>
            <a:r>
              <a:rPr dirty="0" sz="2500" spc="-235" b="1">
                <a:latin typeface="Verdana"/>
                <a:cs typeface="Verdana"/>
              </a:rPr>
              <a:t>Principais</a:t>
            </a:r>
            <a:r>
              <a:rPr dirty="0" sz="2500" spc="-130" b="1">
                <a:latin typeface="Verdana"/>
                <a:cs typeface="Verdana"/>
              </a:rPr>
              <a:t> </a:t>
            </a:r>
            <a:r>
              <a:rPr dirty="0" sz="2500" spc="-160" b="1">
                <a:latin typeface="Verdana"/>
                <a:cs typeface="Verdana"/>
              </a:rPr>
              <a:t>Avanços</a:t>
            </a:r>
            <a:r>
              <a:rPr dirty="0" sz="2500" spc="-130" b="1">
                <a:latin typeface="Verdana"/>
                <a:cs typeface="Verdana"/>
              </a:rPr>
              <a:t> </a:t>
            </a:r>
            <a:r>
              <a:rPr dirty="0" sz="2500" spc="-70" b="1">
                <a:latin typeface="Verdana"/>
                <a:cs typeface="Verdana"/>
              </a:rPr>
              <a:t>e</a:t>
            </a:r>
            <a:r>
              <a:rPr dirty="0" sz="2500" spc="-130" b="1">
                <a:latin typeface="Verdana"/>
                <a:cs typeface="Verdana"/>
              </a:rPr>
              <a:t> </a:t>
            </a:r>
            <a:r>
              <a:rPr dirty="0" sz="2500" spc="-229" b="1">
                <a:latin typeface="Verdana"/>
                <a:cs typeface="Verdana"/>
              </a:rPr>
              <a:t>Desafios </a:t>
            </a:r>
            <a:r>
              <a:rPr dirty="0" sz="2500" spc="-240" b="1">
                <a:latin typeface="Verdana"/>
                <a:cs typeface="Verdana"/>
              </a:rPr>
              <a:t>Dimensão</a:t>
            </a:r>
            <a:r>
              <a:rPr dirty="0" sz="2500" spc="-114" b="1">
                <a:latin typeface="Verdana"/>
                <a:cs typeface="Verdana"/>
              </a:rPr>
              <a:t> </a:t>
            </a:r>
            <a:r>
              <a:rPr dirty="0" sz="2500" spc="-175" b="1">
                <a:latin typeface="Verdana"/>
                <a:cs typeface="Verdana"/>
              </a:rPr>
              <a:t>Social</a:t>
            </a:r>
            <a:r>
              <a:rPr dirty="0" sz="2500" spc="-110" b="1">
                <a:latin typeface="Verdana"/>
                <a:cs typeface="Verdana"/>
              </a:rPr>
              <a:t> </a:t>
            </a:r>
            <a:r>
              <a:rPr dirty="0" sz="2500" spc="-280" b="1">
                <a:latin typeface="Verdana"/>
                <a:cs typeface="Verdana"/>
              </a:rPr>
              <a:t>ODS</a:t>
            </a:r>
            <a:r>
              <a:rPr dirty="0" sz="2500" spc="-110" b="1">
                <a:latin typeface="Verdana"/>
                <a:cs typeface="Verdana"/>
              </a:rPr>
              <a:t> </a:t>
            </a:r>
            <a:r>
              <a:rPr dirty="0" sz="2500" spc="-445" b="1">
                <a:latin typeface="Verdana"/>
                <a:cs typeface="Verdana"/>
              </a:rPr>
              <a:t>2</a:t>
            </a:r>
            <a:endParaRPr sz="2500">
              <a:latin typeface="Verdana"/>
              <a:cs typeface="Verdana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52646" y="1160585"/>
            <a:ext cx="8079740" cy="3970020"/>
            <a:chOff x="252646" y="1160585"/>
            <a:chExt cx="8079740" cy="39700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646" y="1160585"/>
              <a:ext cx="8079629" cy="396945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3582186" y="1772239"/>
              <a:ext cx="1913889" cy="2602230"/>
            </a:xfrm>
            <a:custGeom>
              <a:avLst/>
              <a:gdLst/>
              <a:ahLst/>
              <a:cxnLst/>
              <a:rect l="l" t="t" r="r" b="b"/>
              <a:pathLst>
                <a:path w="1913889" h="2602229">
                  <a:moveTo>
                    <a:pt x="0" y="1300899"/>
                  </a:moveTo>
                  <a:lnTo>
                    <a:pt x="839" y="1245908"/>
                  </a:lnTo>
                  <a:lnTo>
                    <a:pt x="3335" y="1191499"/>
                  </a:lnTo>
                  <a:lnTo>
                    <a:pt x="7454" y="1137717"/>
                  </a:lnTo>
                  <a:lnTo>
                    <a:pt x="13164" y="1084606"/>
                  </a:lnTo>
                  <a:lnTo>
                    <a:pt x="20431" y="1032214"/>
                  </a:lnTo>
                  <a:lnTo>
                    <a:pt x="29222" y="980583"/>
                  </a:lnTo>
                  <a:lnTo>
                    <a:pt x="39503" y="929760"/>
                  </a:lnTo>
                  <a:lnTo>
                    <a:pt x="51242" y="879790"/>
                  </a:lnTo>
                  <a:lnTo>
                    <a:pt x="64404" y="830718"/>
                  </a:lnTo>
                  <a:lnTo>
                    <a:pt x="78958" y="782588"/>
                  </a:lnTo>
                  <a:lnTo>
                    <a:pt x="94870" y="735447"/>
                  </a:lnTo>
                  <a:lnTo>
                    <a:pt x="112106" y="689339"/>
                  </a:lnTo>
                  <a:lnTo>
                    <a:pt x="130634" y="644310"/>
                  </a:lnTo>
                  <a:lnTo>
                    <a:pt x="150419" y="600404"/>
                  </a:lnTo>
                  <a:lnTo>
                    <a:pt x="171430" y="557667"/>
                  </a:lnTo>
                  <a:lnTo>
                    <a:pt x="193632" y="516144"/>
                  </a:lnTo>
                  <a:lnTo>
                    <a:pt x="216993" y="475880"/>
                  </a:lnTo>
                  <a:lnTo>
                    <a:pt x="241479" y="436920"/>
                  </a:lnTo>
                  <a:lnTo>
                    <a:pt x="267057" y="399309"/>
                  </a:lnTo>
                  <a:lnTo>
                    <a:pt x="293695" y="363093"/>
                  </a:lnTo>
                  <a:lnTo>
                    <a:pt x="321357" y="328317"/>
                  </a:lnTo>
                  <a:lnTo>
                    <a:pt x="350013" y="295025"/>
                  </a:lnTo>
                  <a:lnTo>
                    <a:pt x="379627" y="263264"/>
                  </a:lnTo>
                  <a:lnTo>
                    <a:pt x="410168" y="233077"/>
                  </a:lnTo>
                  <a:lnTo>
                    <a:pt x="441601" y="204511"/>
                  </a:lnTo>
                  <a:lnTo>
                    <a:pt x="473894" y="177610"/>
                  </a:lnTo>
                  <a:lnTo>
                    <a:pt x="507014" y="152420"/>
                  </a:lnTo>
                  <a:lnTo>
                    <a:pt x="540927" y="128986"/>
                  </a:lnTo>
                  <a:lnTo>
                    <a:pt x="575599" y="107352"/>
                  </a:lnTo>
                  <a:lnTo>
                    <a:pt x="610999" y="87565"/>
                  </a:lnTo>
                  <a:lnTo>
                    <a:pt x="647092" y="69669"/>
                  </a:lnTo>
                  <a:lnTo>
                    <a:pt x="683845" y="53709"/>
                  </a:lnTo>
                  <a:lnTo>
                    <a:pt x="721226" y="39730"/>
                  </a:lnTo>
                  <a:lnTo>
                    <a:pt x="759200" y="27778"/>
                  </a:lnTo>
                  <a:lnTo>
                    <a:pt x="797736" y="17898"/>
                  </a:lnTo>
                  <a:lnTo>
                    <a:pt x="836798" y="10135"/>
                  </a:lnTo>
                  <a:lnTo>
                    <a:pt x="876356" y="4534"/>
                  </a:lnTo>
                  <a:lnTo>
                    <a:pt x="916374" y="1141"/>
                  </a:lnTo>
                  <a:lnTo>
                    <a:pt x="956820" y="0"/>
                  </a:lnTo>
                  <a:lnTo>
                    <a:pt x="997266" y="1141"/>
                  </a:lnTo>
                  <a:lnTo>
                    <a:pt x="1037284" y="4534"/>
                  </a:lnTo>
                  <a:lnTo>
                    <a:pt x="1076842" y="10135"/>
                  </a:lnTo>
                  <a:lnTo>
                    <a:pt x="1115904" y="17898"/>
                  </a:lnTo>
                  <a:lnTo>
                    <a:pt x="1154440" y="27778"/>
                  </a:lnTo>
                  <a:lnTo>
                    <a:pt x="1192414" y="39730"/>
                  </a:lnTo>
                  <a:lnTo>
                    <a:pt x="1229795" y="53709"/>
                  </a:lnTo>
                  <a:lnTo>
                    <a:pt x="1266548" y="69669"/>
                  </a:lnTo>
                  <a:lnTo>
                    <a:pt x="1302641" y="87565"/>
                  </a:lnTo>
                  <a:lnTo>
                    <a:pt x="1338041" y="107352"/>
                  </a:lnTo>
                  <a:lnTo>
                    <a:pt x="1372714" y="128986"/>
                  </a:lnTo>
                  <a:lnTo>
                    <a:pt x="1406626" y="152420"/>
                  </a:lnTo>
                  <a:lnTo>
                    <a:pt x="1439746" y="177610"/>
                  </a:lnTo>
                  <a:lnTo>
                    <a:pt x="1472039" y="204511"/>
                  </a:lnTo>
                  <a:lnTo>
                    <a:pt x="1503472" y="233077"/>
                  </a:lnTo>
                  <a:lnTo>
                    <a:pt x="1534013" y="263264"/>
                  </a:lnTo>
                  <a:lnTo>
                    <a:pt x="1563627" y="295025"/>
                  </a:lnTo>
                  <a:lnTo>
                    <a:pt x="1592283" y="328317"/>
                  </a:lnTo>
                  <a:lnTo>
                    <a:pt x="1619945" y="363093"/>
                  </a:lnTo>
                  <a:lnTo>
                    <a:pt x="1646583" y="399309"/>
                  </a:lnTo>
                  <a:lnTo>
                    <a:pt x="1672161" y="436920"/>
                  </a:lnTo>
                  <a:lnTo>
                    <a:pt x="1696647" y="475880"/>
                  </a:lnTo>
                  <a:lnTo>
                    <a:pt x="1720008" y="516144"/>
                  </a:lnTo>
                  <a:lnTo>
                    <a:pt x="1742210" y="557667"/>
                  </a:lnTo>
                  <a:lnTo>
                    <a:pt x="1763221" y="600404"/>
                  </a:lnTo>
                  <a:lnTo>
                    <a:pt x="1783007" y="644310"/>
                  </a:lnTo>
                  <a:lnTo>
                    <a:pt x="1801534" y="689339"/>
                  </a:lnTo>
                  <a:lnTo>
                    <a:pt x="1818770" y="735447"/>
                  </a:lnTo>
                  <a:lnTo>
                    <a:pt x="1834682" y="782588"/>
                  </a:lnTo>
                  <a:lnTo>
                    <a:pt x="1849236" y="830718"/>
                  </a:lnTo>
                  <a:lnTo>
                    <a:pt x="1862398" y="879790"/>
                  </a:lnTo>
                  <a:lnTo>
                    <a:pt x="1874137" y="929760"/>
                  </a:lnTo>
                  <a:lnTo>
                    <a:pt x="1884418" y="980583"/>
                  </a:lnTo>
                  <a:lnTo>
                    <a:pt x="1893209" y="1032214"/>
                  </a:lnTo>
                  <a:lnTo>
                    <a:pt x="1900476" y="1084606"/>
                  </a:lnTo>
                  <a:lnTo>
                    <a:pt x="1906186" y="1137717"/>
                  </a:lnTo>
                  <a:lnTo>
                    <a:pt x="1910305" y="1191499"/>
                  </a:lnTo>
                  <a:lnTo>
                    <a:pt x="1912801" y="1245908"/>
                  </a:lnTo>
                  <a:lnTo>
                    <a:pt x="1913641" y="1300899"/>
                  </a:lnTo>
                  <a:lnTo>
                    <a:pt x="1912801" y="1355889"/>
                  </a:lnTo>
                  <a:lnTo>
                    <a:pt x="1910305" y="1410298"/>
                  </a:lnTo>
                  <a:lnTo>
                    <a:pt x="1906186" y="1464081"/>
                  </a:lnTo>
                  <a:lnTo>
                    <a:pt x="1900476" y="1517191"/>
                  </a:lnTo>
                  <a:lnTo>
                    <a:pt x="1893209" y="1569583"/>
                  </a:lnTo>
                  <a:lnTo>
                    <a:pt x="1884418" y="1621214"/>
                  </a:lnTo>
                  <a:lnTo>
                    <a:pt x="1874137" y="1672037"/>
                  </a:lnTo>
                  <a:lnTo>
                    <a:pt x="1862398" y="1722007"/>
                  </a:lnTo>
                  <a:lnTo>
                    <a:pt x="1849236" y="1771079"/>
                  </a:lnTo>
                  <a:lnTo>
                    <a:pt x="1834682" y="1819209"/>
                  </a:lnTo>
                  <a:lnTo>
                    <a:pt x="1818770" y="1866350"/>
                  </a:lnTo>
                  <a:lnTo>
                    <a:pt x="1801534" y="1912458"/>
                  </a:lnTo>
                  <a:lnTo>
                    <a:pt x="1783007" y="1957487"/>
                  </a:lnTo>
                  <a:lnTo>
                    <a:pt x="1763221" y="2001393"/>
                  </a:lnTo>
                  <a:lnTo>
                    <a:pt x="1742210" y="2044130"/>
                  </a:lnTo>
                  <a:lnTo>
                    <a:pt x="1720008" y="2085653"/>
                  </a:lnTo>
                  <a:lnTo>
                    <a:pt x="1696647" y="2125918"/>
                  </a:lnTo>
                  <a:lnTo>
                    <a:pt x="1672161" y="2164877"/>
                  </a:lnTo>
                  <a:lnTo>
                    <a:pt x="1646583" y="2202488"/>
                  </a:lnTo>
                  <a:lnTo>
                    <a:pt x="1619945" y="2238704"/>
                  </a:lnTo>
                  <a:lnTo>
                    <a:pt x="1592283" y="2273480"/>
                  </a:lnTo>
                  <a:lnTo>
                    <a:pt x="1563627" y="2306772"/>
                  </a:lnTo>
                  <a:lnTo>
                    <a:pt x="1534013" y="2338533"/>
                  </a:lnTo>
                  <a:lnTo>
                    <a:pt x="1503472" y="2368720"/>
                  </a:lnTo>
                  <a:lnTo>
                    <a:pt x="1472039" y="2397286"/>
                  </a:lnTo>
                  <a:lnTo>
                    <a:pt x="1439746" y="2424187"/>
                  </a:lnTo>
                  <a:lnTo>
                    <a:pt x="1406626" y="2449377"/>
                  </a:lnTo>
                  <a:lnTo>
                    <a:pt x="1372714" y="2472811"/>
                  </a:lnTo>
                  <a:lnTo>
                    <a:pt x="1338041" y="2494445"/>
                  </a:lnTo>
                  <a:lnTo>
                    <a:pt x="1302641" y="2514232"/>
                  </a:lnTo>
                  <a:lnTo>
                    <a:pt x="1266548" y="2532129"/>
                  </a:lnTo>
                  <a:lnTo>
                    <a:pt x="1229795" y="2548088"/>
                  </a:lnTo>
                  <a:lnTo>
                    <a:pt x="1192414" y="2562067"/>
                  </a:lnTo>
                  <a:lnTo>
                    <a:pt x="1154440" y="2574019"/>
                  </a:lnTo>
                  <a:lnTo>
                    <a:pt x="1115904" y="2583899"/>
                  </a:lnTo>
                  <a:lnTo>
                    <a:pt x="1076842" y="2591662"/>
                  </a:lnTo>
                  <a:lnTo>
                    <a:pt x="1037284" y="2597263"/>
                  </a:lnTo>
                  <a:lnTo>
                    <a:pt x="997266" y="2600656"/>
                  </a:lnTo>
                  <a:lnTo>
                    <a:pt x="956820" y="2601798"/>
                  </a:lnTo>
                  <a:lnTo>
                    <a:pt x="916374" y="2600656"/>
                  </a:lnTo>
                  <a:lnTo>
                    <a:pt x="876356" y="2597263"/>
                  </a:lnTo>
                  <a:lnTo>
                    <a:pt x="836798" y="2591662"/>
                  </a:lnTo>
                  <a:lnTo>
                    <a:pt x="797736" y="2583899"/>
                  </a:lnTo>
                  <a:lnTo>
                    <a:pt x="759200" y="2574019"/>
                  </a:lnTo>
                  <a:lnTo>
                    <a:pt x="721226" y="2562067"/>
                  </a:lnTo>
                  <a:lnTo>
                    <a:pt x="683845" y="2548088"/>
                  </a:lnTo>
                  <a:lnTo>
                    <a:pt x="647092" y="2532129"/>
                  </a:lnTo>
                  <a:lnTo>
                    <a:pt x="610999" y="2514232"/>
                  </a:lnTo>
                  <a:lnTo>
                    <a:pt x="575599" y="2494445"/>
                  </a:lnTo>
                  <a:lnTo>
                    <a:pt x="540927" y="2472811"/>
                  </a:lnTo>
                  <a:lnTo>
                    <a:pt x="507014" y="2449377"/>
                  </a:lnTo>
                  <a:lnTo>
                    <a:pt x="473894" y="2424187"/>
                  </a:lnTo>
                  <a:lnTo>
                    <a:pt x="441601" y="2397286"/>
                  </a:lnTo>
                  <a:lnTo>
                    <a:pt x="410168" y="2368720"/>
                  </a:lnTo>
                  <a:lnTo>
                    <a:pt x="379627" y="2338533"/>
                  </a:lnTo>
                  <a:lnTo>
                    <a:pt x="350013" y="2306772"/>
                  </a:lnTo>
                  <a:lnTo>
                    <a:pt x="321357" y="2273480"/>
                  </a:lnTo>
                  <a:lnTo>
                    <a:pt x="293695" y="2238704"/>
                  </a:lnTo>
                  <a:lnTo>
                    <a:pt x="267057" y="2202488"/>
                  </a:lnTo>
                  <a:lnTo>
                    <a:pt x="241479" y="2164877"/>
                  </a:lnTo>
                  <a:lnTo>
                    <a:pt x="216993" y="2125918"/>
                  </a:lnTo>
                  <a:lnTo>
                    <a:pt x="193632" y="2085653"/>
                  </a:lnTo>
                  <a:lnTo>
                    <a:pt x="171430" y="2044130"/>
                  </a:lnTo>
                  <a:lnTo>
                    <a:pt x="150419" y="2001393"/>
                  </a:lnTo>
                  <a:lnTo>
                    <a:pt x="130634" y="1957487"/>
                  </a:lnTo>
                  <a:lnTo>
                    <a:pt x="112106" y="1912458"/>
                  </a:lnTo>
                  <a:lnTo>
                    <a:pt x="94870" y="1866350"/>
                  </a:lnTo>
                  <a:lnTo>
                    <a:pt x="78958" y="1819209"/>
                  </a:lnTo>
                  <a:lnTo>
                    <a:pt x="64404" y="1771079"/>
                  </a:lnTo>
                  <a:lnTo>
                    <a:pt x="51242" y="1722007"/>
                  </a:lnTo>
                  <a:lnTo>
                    <a:pt x="39503" y="1672037"/>
                  </a:lnTo>
                  <a:lnTo>
                    <a:pt x="29222" y="1621214"/>
                  </a:lnTo>
                  <a:lnTo>
                    <a:pt x="20431" y="1569583"/>
                  </a:lnTo>
                  <a:lnTo>
                    <a:pt x="13164" y="1517191"/>
                  </a:lnTo>
                  <a:lnTo>
                    <a:pt x="7454" y="1464081"/>
                  </a:lnTo>
                  <a:lnTo>
                    <a:pt x="3335" y="1410298"/>
                  </a:lnTo>
                  <a:lnTo>
                    <a:pt x="839" y="1355889"/>
                  </a:lnTo>
                  <a:lnTo>
                    <a:pt x="0" y="1300899"/>
                  </a:lnTo>
                  <a:close/>
                </a:path>
              </a:pathLst>
            </a:custGeom>
            <a:ln w="19050">
              <a:solidFill>
                <a:srgbClr val="04243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895756" y="5284723"/>
            <a:ext cx="6213475" cy="13944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Obs:</a:t>
            </a:r>
            <a:r>
              <a:rPr dirty="0" sz="1800" spc="-2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A</a:t>
            </a:r>
            <a:r>
              <a:rPr dirty="0" sz="1800" spc="-3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Escala</a:t>
            </a:r>
            <a:r>
              <a:rPr dirty="0" sz="1800" spc="-3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Brasileira</a:t>
            </a:r>
            <a:r>
              <a:rPr dirty="0" sz="1800" spc="-3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de</a:t>
            </a:r>
            <a:r>
              <a:rPr dirty="0" sz="1800" spc="-2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Medida</a:t>
            </a:r>
            <a:r>
              <a:rPr dirty="0" sz="1800" spc="-3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Domiciliar</a:t>
            </a:r>
            <a:r>
              <a:rPr dirty="0" sz="1800" spc="-3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de</a:t>
            </a:r>
            <a:r>
              <a:rPr dirty="0" sz="1800" spc="-3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Insegurança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Alimentar</a:t>
            </a:r>
            <a:r>
              <a:rPr dirty="0" sz="1800" spc="-5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(EBIA),</a:t>
            </a:r>
            <a:r>
              <a:rPr dirty="0" sz="1800" spc="-4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criada</a:t>
            </a:r>
            <a:r>
              <a:rPr dirty="0" sz="1800" spc="-4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pelo</a:t>
            </a:r>
            <a:r>
              <a:rPr dirty="0" sz="1800" spc="-4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IBGE</a:t>
            </a:r>
            <a:r>
              <a:rPr dirty="0" sz="1800" spc="-4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é</a:t>
            </a:r>
            <a:r>
              <a:rPr dirty="0" sz="1800" spc="-4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uma</a:t>
            </a:r>
            <a:r>
              <a:rPr dirty="0" sz="1800" spc="-4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ferramenta</a:t>
            </a:r>
            <a:r>
              <a:rPr dirty="0" sz="1800" spc="-4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que</a:t>
            </a:r>
            <a:r>
              <a:rPr dirty="0" sz="1800" spc="-4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avalia</a:t>
            </a:r>
            <a:r>
              <a:rPr dirty="0" sz="1800" spc="-4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50">
                <a:solidFill>
                  <a:srgbClr val="001D35"/>
                </a:solidFill>
                <a:latin typeface="Calibri"/>
                <a:cs typeface="Calibri"/>
              </a:rPr>
              <a:t>a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percepção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da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insegurança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alimentar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em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nível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domiciliar.,</a:t>
            </a:r>
            <a:r>
              <a:rPr dirty="0" sz="1800" spc="30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classifica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os</a:t>
            </a:r>
            <a:r>
              <a:rPr dirty="0" sz="1800" spc="-4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domicílios</a:t>
            </a:r>
            <a:r>
              <a:rPr dirty="0" sz="1800" spc="-4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em</a:t>
            </a:r>
            <a:r>
              <a:rPr dirty="0" sz="1800" spc="-3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quatro</a:t>
            </a:r>
            <a:r>
              <a:rPr dirty="0" sz="1800" spc="-3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categorias:</a:t>
            </a:r>
            <a:r>
              <a:rPr dirty="0" sz="1800" spc="-3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segurança</a:t>
            </a:r>
            <a:r>
              <a:rPr dirty="0" sz="1800" spc="-3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alimentar, insegurança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alimentar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leve,</a:t>
            </a:r>
            <a:r>
              <a:rPr dirty="0" sz="1800" spc="-55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moderada</a:t>
            </a:r>
            <a:r>
              <a:rPr dirty="0" sz="1800" spc="-5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1D35"/>
                </a:solidFill>
                <a:latin typeface="Calibri"/>
                <a:cs typeface="Calibri"/>
              </a:rPr>
              <a:t>ou</a:t>
            </a:r>
            <a:r>
              <a:rPr dirty="0" sz="1800" spc="-50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001D35"/>
                </a:solidFill>
                <a:latin typeface="Calibri"/>
                <a:cs typeface="Calibri"/>
              </a:rPr>
              <a:t>grave.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094" y="116331"/>
            <a:ext cx="45421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80" b="1">
                <a:latin typeface="Verdana"/>
                <a:cs typeface="Verdana"/>
              </a:rPr>
              <a:t>Avanços</a:t>
            </a:r>
            <a:r>
              <a:rPr dirty="0" sz="2800" spc="-150" b="1">
                <a:latin typeface="Verdana"/>
                <a:cs typeface="Verdana"/>
              </a:rPr>
              <a:t> </a:t>
            </a:r>
            <a:r>
              <a:rPr dirty="0" sz="2800" spc="-80" b="1">
                <a:latin typeface="Verdana"/>
                <a:cs typeface="Verdana"/>
              </a:rPr>
              <a:t>e</a:t>
            </a:r>
            <a:r>
              <a:rPr dirty="0" sz="2800" spc="-170" b="1">
                <a:latin typeface="Verdana"/>
                <a:cs typeface="Verdana"/>
              </a:rPr>
              <a:t> </a:t>
            </a:r>
            <a:r>
              <a:rPr dirty="0" sz="2800" spc="-280" b="1">
                <a:latin typeface="Verdana"/>
                <a:cs typeface="Verdana"/>
              </a:rPr>
              <a:t>Desafios</a:t>
            </a:r>
            <a:r>
              <a:rPr dirty="0" sz="2800" spc="-145" b="1">
                <a:latin typeface="Verdana"/>
                <a:cs typeface="Verdana"/>
              </a:rPr>
              <a:t> </a:t>
            </a:r>
            <a:r>
              <a:rPr dirty="0" sz="2800" spc="-315" b="1">
                <a:latin typeface="Verdana"/>
                <a:cs typeface="Verdana"/>
              </a:rPr>
              <a:t>ODS</a:t>
            </a:r>
            <a:r>
              <a:rPr dirty="0" sz="2800" spc="-170" b="1">
                <a:latin typeface="Verdana"/>
                <a:cs typeface="Verdana"/>
              </a:rPr>
              <a:t> </a:t>
            </a:r>
            <a:r>
              <a:rPr dirty="0" sz="2800" spc="-490" b="1">
                <a:latin typeface="Verdana"/>
                <a:cs typeface="Verdana"/>
              </a:rPr>
              <a:t>2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814786" y="870426"/>
            <a:ext cx="4082415" cy="5332730"/>
          </a:xfrm>
          <a:custGeom>
            <a:avLst/>
            <a:gdLst/>
            <a:ahLst/>
            <a:cxnLst/>
            <a:rect l="l" t="t" r="r" b="b"/>
            <a:pathLst>
              <a:path w="4082415" h="5332730">
                <a:moveTo>
                  <a:pt x="0" y="0"/>
                </a:moveTo>
                <a:lnTo>
                  <a:pt x="4082228" y="0"/>
                </a:lnTo>
                <a:lnTo>
                  <a:pt x="4082228" y="5332412"/>
                </a:lnTo>
                <a:lnTo>
                  <a:pt x="0" y="53324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93525" y="747775"/>
            <a:ext cx="3884929" cy="514604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500" spc="-140" b="1">
                <a:latin typeface="Verdana"/>
                <a:cs typeface="Verdana"/>
              </a:rPr>
              <a:t>Políticas</a:t>
            </a:r>
            <a:r>
              <a:rPr dirty="0" sz="1500" spc="-70" b="1">
                <a:latin typeface="Verdana"/>
                <a:cs typeface="Verdana"/>
              </a:rPr>
              <a:t> </a:t>
            </a:r>
            <a:r>
              <a:rPr dirty="0" sz="1500" spc="-125" b="1">
                <a:latin typeface="Verdana"/>
                <a:cs typeface="Verdana"/>
              </a:rPr>
              <a:t>Públicas</a:t>
            </a:r>
            <a:r>
              <a:rPr dirty="0" sz="1500" spc="-65" b="1">
                <a:latin typeface="Verdana"/>
                <a:cs typeface="Verdana"/>
              </a:rPr>
              <a:t> </a:t>
            </a:r>
            <a:r>
              <a:rPr dirty="0" sz="1500" spc="-90" b="1">
                <a:latin typeface="Verdana"/>
                <a:cs typeface="Verdana"/>
              </a:rPr>
              <a:t>Importantes</a:t>
            </a:r>
            <a:endParaRPr sz="1500">
              <a:latin typeface="Verdana"/>
              <a:cs typeface="Verdana"/>
            </a:endParaRPr>
          </a:p>
          <a:p>
            <a:pPr marL="297815" marR="395605" indent="-285750">
              <a:lnSpc>
                <a:spcPct val="80700"/>
              </a:lnSpc>
              <a:spcBef>
                <a:spcPts val="1165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 sz="1500">
                <a:latin typeface="Verdana"/>
                <a:cs typeface="Verdana"/>
              </a:rPr>
              <a:t>PPA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114">
                <a:latin typeface="Verdana"/>
                <a:cs typeface="Verdana"/>
              </a:rPr>
              <a:t>2024/2027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55">
                <a:latin typeface="Verdana"/>
                <a:cs typeface="Verdana"/>
              </a:rPr>
              <a:t>combate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à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fome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25">
                <a:latin typeface="Verdana"/>
                <a:cs typeface="Verdana"/>
              </a:rPr>
              <a:t>e </a:t>
            </a:r>
            <a:r>
              <a:rPr dirty="0" sz="1500">
                <a:latin typeface="Verdana"/>
                <a:cs typeface="Verdana"/>
              </a:rPr>
              <a:t>pobreza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volta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a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-110">
                <a:latin typeface="Verdana"/>
                <a:cs typeface="Verdana"/>
              </a:rPr>
              <a:t>ser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prioridade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45">
                <a:latin typeface="Verdana"/>
                <a:cs typeface="Verdana"/>
              </a:rPr>
              <a:t>do </a:t>
            </a:r>
            <a:r>
              <a:rPr dirty="0" sz="1500">
                <a:latin typeface="Verdana"/>
                <a:cs typeface="Verdana"/>
              </a:rPr>
              <a:t>governo</a:t>
            </a:r>
            <a:r>
              <a:rPr dirty="0" sz="1500" spc="-12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federal</a:t>
            </a:r>
            <a:endParaRPr sz="1500">
              <a:latin typeface="Verdana"/>
              <a:cs typeface="Verdana"/>
            </a:endParaRPr>
          </a:p>
          <a:p>
            <a:pPr marL="297815" marR="5080" indent="-285750">
              <a:lnSpc>
                <a:spcPct val="79300"/>
              </a:lnSpc>
              <a:spcBef>
                <a:spcPts val="1260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 sz="1500">
                <a:latin typeface="Verdana"/>
                <a:cs typeface="Verdana"/>
              </a:rPr>
              <a:t>Recriação</a:t>
            </a:r>
            <a:r>
              <a:rPr dirty="0" sz="1500" spc="50">
                <a:latin typeface="Verdana"/>
                <a:cs typeface="Verdana"/>
              </a:rPr>
              <a:t> </a:t>
            </a:r>
            <a:r>
              <a:rPr dirty="0" sz="1500" spc="-65">
                <a:latin typeface="Verdana"/>
                <a:cs typeface="Verdana"/>
              </a:rPr>
              <a:t>Ministério</a:t>
            </a:r>
            <a:r>
              <a:rPr dirty="0" sz="1500" spc="55">
                <a:latin typeface="Verdana"/>
                <a:cs typeface="Verdana"/>
              </a:rPr>
              <a:t> </a:t>
            </a:r>
            <a:r>
              <a:rPr dirty="0" sz="1500" spc="45">
                <a:latin typeface="Verdana"/>
                <a:cs typeface="Verdana"/>
              </a:rPr>
              <a:t>do </a:t>
            </a:r>
            <a:r>
              <a:rPr dirty="0" sz="1500" spc="-35">
                <a:latin typeface="Verdana"/>
                <a:cs typeface="Verdana"/>
              </a:rPr>
              <a:t>Desenvolvimento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-30">
                <a:latin typeface="Verdana"/>
                <a:cs typeface="Verdana"/>
              </a:rPr>
              <a:t>Agrário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Agricultura </a:t>
            </a:r>
            <a:r>
              <a:rPr dirty="0" sz="1500" spc="-70">
                <a:latin typeface="Verdana"/>
                <a:cs typeface="Verdana"/>
              </a:rPr>
              <a:t>Familiar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-25">
                <a:latin typeface="Verdana"/>
                <a:cs typeface="Verdana"/>
              </a:rPr>
              <a:t>(MDA)</a:t>
            </a:r>
            <a:r>
              <a:rPr dirty="0" sz="1500" spc="-95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95">
                <a:latin typeface="Verdana"/>
                <a:cs typeface="Verdana"/>
              </a:rPr>
              <a:t>da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Secretaria </a:t>
            </a:r>
            <a:r>
              <a:rPr dirty="0" sz="1500">
                <a:latin typeface="Verdana"/>
                <a:cs typeface="Verdana"/>
              </a:rPr>
              <a:t>Nacional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de</a:t>
            </a:r>
            <a:r>
              <a:rPr dirty="0" sz="1500" spc="-50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Segurança</a:t>
            </a:r>
            <a:r>
              <a:rPr dirty="0" sz="1500" spc="-55">
                <a:latin typeface="Verdana"/>
                <a:cs typeface="Verdana"/>
              </a:rPr>
              <a:t> </a:t>
            </a:r>
            <a:r>
              <a:rPr dirty="0" sz="1500" spc="-45">
                <a:latin typeface="Verdana"/>
                <a:cs typeface="Verdana"/>
              </a:rPr>
              <a:t>Alimentar</a:t>
            </a:r>
            <a:r>
              <a:rPr dirty="0" sz="1500" spc="-55">
                <a:latin typeface="Verdana"/>
                <a:cs typeface="Verdana"/>
              </a:rPr>
              <a:t> </a:t>
            </a:r>
            <a:r>
              <a:rPr dirty="0" sz="1500" spc="25">
                <a:latin typeface="Verdana"/>
                <a:cs typeface="Verdana"/>
              </a:rPr>
              <a:t>e </a:t>
            </a:r>
            <a:r>
              <a:rPr dirty="0" sz="1500" spc="-40">
                <a:latin typeface="Verdana"/>
                <a:cs typeface="Verdana"/>
              </a:rPr>
              <a:t>Nutricional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100">
                <a:latin typeface="Verdana"/>
                <a:cs typeface="Verdana"/>
              </a:rPr>
              <a:t>(MDS)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45">
                <a:latin typeface="Verdana"/>
                <a:cs typeface="Verdana"/>
              </a:rPr>
              <a:t>criação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70">
                <a:latin typeface="Verdana"/>
                <a:cs typeface="Verdana"/>
              </a:rPr>
              <a:t>da</a:t>
            </a:r>
            <a:endParaRPr sz="1500">
              <a:latin typeface="Verdana"/>
              <a:cs typeface="Verdana"/>
            </a:endParaRPr>
          </a:p>
          <a:p>
            <a:pPr algn="just" marL="297815" marR="24130">
              <a:lnSpc>
                <a:spcPct val="78000"/>
              </a:lnSpc>
              <a:spcBef>
                <a:spcPts val="85"/>
              </a:spcBef>
            </a:pPr>
            <a:r>
              <a:rPr dirty="0" sz="1500" spc="-35">
                <a:latin typeface="Verdana"/>
                <a:cs typeface="Verdana"/>
              </a:rPr>
              <a:t>Secretaria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-60">
                <a:latin typeface="Verdana"/>
                <a:cs typeface="Verdana"/>
              </a:rPr>
              <a:t>Extraordinária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de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45">
                <a:latin typeface="Verdana"/>
                <a:cs typeface="Verdana"/>
              </a:rPr>
              <a:t>Combate </a:t>
            </a:r>
            <a:r>
              <a:rPr dirty="0" sz="1500" spc="114">
                <a:latin typeface="Verdana"/>
                <a:cs typeface="Verdana"/>
              </a:rPr>
              <a:t>à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Pobreza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à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50">
                <a:latin typeface="Verdana"/>
                <a:cs typeface="Verdana"/>
              </a:rPr>
              <a:t>Fome,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45">
                <a:latin typeface="Verdana"/>
                <a:cs typeface="Verdana"/>
              </a:rPr>
              <a:t>responsável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pela </a:t>
            </a:r>
            <a:r>
              <a:rPr dirty="0" sz="1500" spc="60">
                <a:latin typeface="Verdana"/>
                <a:cs typeface="Verdana"/>
              </a:rPr>
              <a:t>coordenação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70">
                <a:latin typeface="Verdana"/>
                <a:cs typeface="Verdana"/>
              </a:rPr>
              <a:t>do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120">
                <a:latin typeface="Verdana"/>
                <a:cs typeface="Verdana"/>
              </a:rPr>
              <a:t>Brasil</a:t>
            </a:r>
            <a:r>
              <a:rPr dirty="0" sz="1500" spc="-95">
                <a:latin typeface="Verdana"/>
                <a:cs typeface="Verdana"/>
              </a:rPr>
              <a:t> </a:t>
            </a:r>
            <a:r>
              <a:rPr dirty="0" sz="1500" spc="-90">
                <a:latin typeface="Verdana"/>
                <a:cs typeface="Verdana"/>
              </a:rPr>
              <a:t>Sem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Fome</a:t>
            </a:r>
            <a:endParaRPr sz="1500">
              <a:latin typeface="Verdana"/>
              <a:cs typeface="Verdana"/>
            </a:endParaRPr>
          </a:p>
          <a:p>
            <a:pPr marL="297815" indent="-285115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 sz="1500" spc="-10">
                <a:latin typeface="Verdana"/>
                <a:cs typeface="Verdana"/>
              </a:rPr>
              <a:t>Reinstalação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70">
                <a:latin typeface="Verdana"/>
                <a:cs typeface="Verdana"/>
              </a:rPr>
              <a:t>do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CONSEA</a:t>
            </a:r>
            <a:endParaRPr sz="1500">
              <a:latin typeface="Verdana"/>
              <a:cs typeface="Verdana"/>
            </a:endParaRPr>
          </a:p>
          <a:p>
            <a:pPr marL="297815" marR="64769" indent="-285750">
              <a:lnSpc>
                <a:spcPct val="80300"/>
              </a:lnSpc>
              <a:spcBef>
                <a:spcPts val="1170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 sz="1500">
                <a:latin typeface="Verdana"/>
                <a:cs typeface="Verdana"/>
              </a:rPr>
              <a:t>Ampliação</a:t>
            </a:r>
            <a:r>
              <a:rPr dirty="0" sz="1500" spc="-30">
                <a:latin typeface="Verdana"/>
                <a:cs typeface="Verdana"/>
              </a:rPr>
              <a:t> </a:t>
            </a:r>
            <a:r>
              <a:rPr dirty="0" sz="1500" spc="70">
                <a:latin typeface="Verdana"/>
                <a:cs typeface="Verdana"/>
              </a:rPr>
              <a:t>do</a:t>
            </a:r>
            <a:r>
              <a:rPr dirty="0" sz="1500" spc="-25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acesso</a:t>
            </a:r>
            <a:r>
              <a:rPr dirty="0" sz="1500" spc="-25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a</a:t>
            </a:r>
            <a:r>
              <a:rPr dirty="0" sz="1500" spc="-30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renda</a:t>
            </a:r>
            <a:r>
              <a:rPr dirty="0" sz="1500" spc="-35">
                <a:latin typeface="Verdana"/>
                <a:cs typeface="Verdana"/>
              </a:rPr>
              <a:t> </a:t>
            </a:r>
            <a:r>
              <a:rPr dirty="0" sz="1500" spc="25">
                <a:latin typeface="Verdana"/>
                <a:cs typeface="Verdana"/>
              </a:rPr>
              <a:t>e </a:t>
            </a:r>
            <a:r>
              <a:rPr dirty="0" sz="1500" spc="-20">
                <a:latin typeface="Verdana"/>
                <a:cs typeface="Verdana"/>
              </a:rPr>
              <a:t>fortalecimento</a:t>
            </a:r>
            <a:r>
              <a:rPr dirty="0" sz="1500" spc="-50">
                <a:latin typeface="Verdana"/>
                <a:cs typeface="Verdana"/>
              </a:rPr>
              <a:t> </a:t>
            </a:r>
            <a:r>
              <a:rPr dirty="0" sz="1500" spc="95">
                <a:latin typeface="Verdana"/>
                <a:cs typeface="Verdana"/>
              </a:rPr>
              <a:t>da</a:t>
            </a:r>
            <a:r>
              <a:rPr dirty="0" sz="1500" spc="-50">
                <a:latin typeface="Verdana"/>
                <a:cs typeface="Verdana"/>
              </a:rPr>
              <a:t> </a:t>
            </a:r>
            <a:r>
              <a:rPr dirty="0" sz="1500" spc="-35">
                <a:latin typeface="Verdana"/>
                <a:cs typeface="Verdana"/>
              </a:rPr>
              <a:t>agricultura</a:t>
            </a:r>
            <a:r>
              <a:rPr dirty="0" sz="1500" spc="-55">
                <a:latin typeface="Verdana"/>
                <a:cs typeface="Verdana"/>
              </a:rPr>
              <a:t> </a:t>
            </a:r>
            <a:r>
              <a:rPr dirty="0" sz="1500" spc="-60">
                <a:latin typeface="Verdana"/>
                <a:cs typeface="Verdana"/>
              </a:rPr>
              <a:t>familiar: </a:t>
            </a:r>
            <a:r>
              <a:rPr dirty="0" sz="1500" spc="-120">
                <a:latin typeface="Verdana"/>
                <a:cs typeface="Verdana"/>
              </a:rPr>
              <a:t>PBF,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PAA,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-45">
                <a:latin typeface="Verdana"/>
                <a:cs typeface="Verdana"/>
              </a:rPr>
              <a:t>Pronaf,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Fomento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Rural, </a:t>
            </a:r>
            <a:r>
              <a:rPr dirty="0" sz="1500">
                <a:latin typeface="Verdana"/>
                <a:cs typeface="Verdana"/>
              </a:rPr>
              <a:t>acesso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à</a:t>
            </a:r>
            <a:r>
              <a:rPr dirty="0" sz="1500" spc="-65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Água,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-55">
                <a:latin typeface="Verdana"/>
                <a:cs typeface="Verdana"/>
              </a:rPr>
              <a:t>PNAE,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retomada</a:t>
            </a:r>
            <a:r>
              <a:rPr dirty="0" sz="1500" spc="-65">
                <a:latin typeface="Verdana"/>
                <a:cs typeface="Verdana"/>
              </a:rPr>
              <a:t> </a:t>
            </a:r>
            <a:r>
              <a:rPr dirty="0" sz="1500" spc="70">
                <a:latin typeface="Verdana"/>
                <a:cs typeface="Verdana"/>
              </a:rPr>
              <a:t>da </a:t>
            </a:r>
            <a:r>
              <a:rPr dirty="0" sz="1500" spc="-10">
                <a:latin typeface="Verdana"/>
                <a:cs typeface="Verdana"/>
              </a:rPr>
              <a:t>PNAPO</a:t>
            </a:r>
            <a:endParaRPr sz="1500">
              <a:latin typeface="Verdana"/>
              <a:cs typeface="Verdana"/>
            </a:endParaRPr>
          </a:p>
          <a:p>
            <a:pPr marL="297815" marR="56515" indent="-285750">
              <a:lnSpc>
                <a:spcPct val="80300"/>
              </a:lnSpc>
              <a:spcBef>
                <a:spcPts val="1170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 sz="1500" spc="-30">
                <a:latin typeface="Verdana"/>
                <a:cs typeface="Verdana"/>
              </a:rPr>
              <a:t>Priorização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de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públicos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45">
                <a:latin typeface="Verdana"/>
                <a:cs typeface="Verdana"/>
              </a:rPr>
              <a:t>como </a:t>
            </a:r>
            <a:r>
              <a:rPr dirty="0" sz="1500" spc="-40">
                <a:latin typeface="Verdana"/>
                <a:cs typeface="Verdana"/>
              </a:rPr>
              <a:t>indígenas,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25">
                <a:latin typeface="Verdana"/>
                <a:cs typeface="Verdana"/>
              </a:rPr>
              <a:t>quilombolas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outras </a:t>
            </a:r>
            <a:r>
              <a:rPr dirty="0" sz="1500">
                <a:latin typeface="Verdana"/>
                <a:cs typeface="Verdana"/>
              </a:rPr>
              <a:t>comunidades</a:t>
            </a:r>
            <a:r>
              <a:rPr dirty="0" sz="1500" spc="-15">
                <a:latin typeface="Verdana"/>
                <a:cs typeface="Verdana"/>
              </a:rPr>
              <a:t> </a:t>
            </a:r>
            <a:r>
              <a:rPr dirty="0" sz="1500" spc="-40">
                <a:latin typeface="Verdana"/>
                <a:cs typeface="Verdana"/>
              </a:rPr>
              <a:t>tradicionais,</a:t>
            </a:r>
            <a:r>
              <a:rPr dirty="0" sz="1500" spc="-3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segmentos </a:t>
            </a:r>
            <a:r>
              <a:rPr dirty="0" sz="1500" spc="-25">
                <a:latin typeface="Verdana"/>
                <a:cs typeface="Verdana"/>
              </a:rPr>
              <a:t>fortemente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30">
                <a:latin typeface="Verdana"/>
                <a:cs typeface="Verdana"/>
              </a:rPr>
              <a:t>atingidos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pela </a:t>
            </a:r>
            <a:r>
              <a:rPr dirty="0" sz="1500" spc="-10">
                <a:latin typeface="Verdana"/>
                <a:cs typeface="Verdana"/>
              </a:rPr>
              <a:t>insegurança</a:t>
            </a:r>
            <a:r>
              <a:rPr dirty="0" sz="1500" spc="-9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alimentar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031557" y="852539"/>
            <a:ext cx="3603625" cy="5632450"/>
          </a:xfrm>
          <a:custGeom>
            <a:avLst/>
            <a:gdLst/>
            <a:ahLst/>
            <a:cxnLst/>
            <a:rect l="l" t="t" r="r" b="b"/>
            <a:pathLst>
              <a:path w="3603625" h="5632450">
                <a:moveTo>
                  <a:pt x="0" y="0"/>
                </a:moveTo>
                <a:lnTo>
                  <a:pt x="3603396" y="0"/>
                </a:lnTo>
                <a:lnTo>
                  <a:pt x="3603396" y="5632311"/>
                </a:lnTo>
                <a:lnTo>
                  <a:pt x="0" y="563231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110296" y="884935"/>
            <a:ext cx="3437890" cy="551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30" b="1">
                <a:latin typeface="Verdana"/>
                <a:cs typeface="Verdana"/>
              </a:rPr>
              <a:t>Desafios</a:t>
            </a:r>
            <a:endParaRPr sz="1500">
              <a:latin typeface="Verdana"/>
              <a:cs typeface="Verdana"/>
            </a:endParaRPr>
          </a:p>
          <a:p>
            <a:pPr marL="298450" marR="81915" indent="-285750">
              <a:lnSpc>
                <a:spcPct val="100000"/>
              </a:lnSpc>
              <a:buFont typeface="Arial MT"/>
              <a:buChar char="•"/>
              <a:tabLst>
                <a:tab pos="298450" algn="l"/>
              </a:tabLst>
            </a:pPr>
            <a:r>
              <a:rPr dirty="0" sz="1500" spc="-35">
                <a:latin typeface="Verdana"/>
                <a:cs typeface="Verdana"/>
              </a:rPr>
              <a:t>Monitoramento:</a:t>
            </a:r>
            <a:r>
              <a:rPr dirty="0" sz="1500" spc="-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implementação </a:t>
            </a:r>
            <a:r>
              <a:rPr dirty="0" sz="1500" spc="-30">
                <a:latin typeface="Verdana"/>
                <a:cs typeface="Verdana"/>
              </a:rPr>
              <a:t>dos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indicadores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relacionados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65">
                <a:latin typeface="Verdana"/>
                <a:cs typeface="Verdana"/>
              </a:rPr>
              <a:t>à </a:t>
            </a:r>
            <a:r>
              <a:rPr dirty="0" sz="1500" spc="-35">
                <a:latin typeface="Verdana"/>
                <a:cs typeface="Verdana"/>
              </a:rPr>
              <a:t>agricultura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sustentável</a:t>
            </a:r>
            <a:endParaRPr sz="1500">
              <a:latin typeface="Verdana"/>
              <a:cs typeface="Verdana"/>
            </a:endParaRPr>
          </a:p>
          <a:p>
            <a:pPr marL="298450" marR="58419" indent="-285750">
              <a:lnSpc>
                <a:spcPct val="100000"/>
              </a:lnSpc>
              <a:spcBef>
                <a:spcPts val="1800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500">
                <a:latin typeface="Verdana"/>
                <a:cs typeface="Verdana"/>
              </a:rPr>
              <a:t>Definição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de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45">
                <a:latin typeface="Verdana"/>
                <a:cs typeface="Verdana"/>
              </a:rPr>
              <a:t>estratégias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ações </a:t>
            </a:r>
            <a:r>
              <a:rPr dirty="0" sz="1500" spc="45">
                <a:latin typeface="Verdana"/>
                <a:cs typeface="Verdana"/>
              </a:rPr>
              <a:t>adequadas</a:t>
            </a:r>
            <a:r>
              <a:rPr dirty="0" sz="1500" spc="-105">
                <a:latin typeface="Verdana"/>
                <a:cs typeface="Verdana"/>
              </a:rPr>
              <a:t> </a:t>
            </a:r>
            <a:r>
              <a:rPr dirty="0" sz="1500" spc="-55">
                <a:latin typeface="Verdana"/>
                <a:cs typeface="Verdana"/>
              </a:rPr>
              <a:t>às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populações </a:t>
            </a:r>
            <a:r>
              <a:rPr dirty="0" sz="1500" spc="-60">
                <a:latin typeface="Verdana"/>
                <a:cs typeface="Verdana"/>
              </a:rPr>
              <a:t>vulneráveis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7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historicamente marginalizadas</a:t>
            </a:r>
            <a:endParaRPr sz="1500">
              <a:latin typeface="Verdana"/>
              <a:cs typeface="Verdana"/>
            </a:endParaRPr>
          </a:p>
          <a:p>
            <a:pPr marL="298450" marR="109220" indent="-285750">
              <a:lnSpc>
                <a:spcPct val="100000"/>
              </a:lnSpc>
              <a:spcBef>
                <a:spcPts val="1800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500" spc="-120">
                <a:latin typeface="Verdana"/>
                <a:cs typeface="Verdana"/>
              </a:rPr>
              <a:t>Brasil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-70">
                <a:latin typeface="Verdana"/>
                <a:cs typeface="Verdana"/>
              </a:rPr>
              <a:t>sem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Fome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215">
                <a:latin typeface="Verdana"/>
                <a:cs typeface="Verdana"/>
              </a:rPr>
              <a:t>–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fortalecimento </a:t>
            </a:r>
            <a:r>
              <a:rPr dirty="0" sz="1500">
                <a:latin typeface="Verdana"/>
                <a:cs typeface="Verdana"/>
              </a:rPr>
              <a:t>das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-45">
                <a:latin typeface="Verdana"/>
                <a:cs typeface="Verdana"/>
              </a:rPr>
              <a:t>estratégias</a:t>
            </a:r>
            <a:r>
              <a:rPr dirty="0" sz="1500" spc="-65">
                <a:latin typeface="Verdana"/>
                <a:cs typeface="Verdana"/>
              </a:rPr>
              <a:t> </a:t>
            </a:r>
            <a:r>
              <a:rPr dirty="0" sz="1500" spc="-80">
                <a:latin typeface="Verdana"/>
                <a:cs typeface="Verdana"/>
              </a:rPr>
              <a:t>intersetoriais</a:t>
            </a:r>
            <a:r>
              <a:rPr dirty="0" sz="1500" spc="-65">
                <a:latin typeface="Verdana"/>
                <a:cs typeface="Verdana"/>
              </a:rPr>
              <a:t> </a:t>
            </a:r>
            <a:r>
              <a:rPr dirty="0" sz="1500" spc="25">
                <a:latin typeface="Verdana"/>
                <a:cs typeface="Verdana"/>
              </a:rPr>
              <a:t>e </a:t>
            </a:r>
            <a:r>
              <a:rPr dirty="0" sz="1500" spc="60">
                <a:latin typeface="Verdana"/>
                <a:cs typeface="Verdana"/>
              </a:rPr>
              <a:t>coordenação</a:t>
            </a:r>
            <a:r>
              <a:rPr dirty="0" sz="1500" spc="-15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de</a:t>
            </a:r>
            <a:r>
              <a:rPr dirty="0" sz="1500" spc="-20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ações</a:t>
            </a:r>
            <a:r>
              <a:rPr dirty="0" sz="1500" spc="-1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para </a:t>
            </a:r>
            <a:r>
              <a:rPr dirty="0" sz="1500" spc="-30">
                <a:latin typeface="Verdana"/>
                <a:cs typeface="Verdana"/>
              </a:rPr>
              <a:t>ampliar</a:t>
            </a:r>
            <a:r>
              <a:rPr dirty="0" sz="1500" spc="-90">
                <a:latin typeface="Verdana"/>
                <a:cs typeface="Verdana"/>
              </a:rPr>
              <a:t> </a:t>
            </a:r>
            <a:r>
              <a:rPr dirty="0" sz="1500" spc="-75">
                <a:latin typeface="Verdana"/>
                <a:cs typeface="Verdana"/>
              </a:rPr>
              <a:t>sinergias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80">
                <a:latin typeface="Verdana"/>
                <a:cs typeface="Verdana"/>
              </a:rPr>
              <a:t>os </a:t>
            </a:r>
            <a:r>
              <a:rPr dirty="0" sz="1500" spc="-10">
                <a:latin typeface="Verdana"/>
                <a:cs typeface="Verdana"/>
              </a:rPr>
              <a:t>impactos </a:t>
            </a:r>
            <a:r>
              <a:rPr dirty="0" sz="1500" spc="-40">
                <a:latin typeface="Verdana"/>
                <a:cs typeface="Verdana"/>
              </a:rPr>
              <a:t>sobre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a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50">
                <a:latin typeface="Verdana"/>
                <a:cs typeface="Verdana"/>
              </a:rPr>
              <a:t>população</a:t>
            </a:r>
            <a:endParaRPr sz="1500">
              <a:latin typeface="Verdana"/>
              <a:cs typeface="Verdana"/>
            </a:endParaRPr>
          </a:p>
          <a:p>
            <a:pPr marL="298450" marR="5080" indent="-285750">
              <a:lnSpc>
                <a:spcPct val="100000"/>
              </a:lnSpc>
              <a:spcBef>
                <a:spcPts val="1800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500" spc="-45">
                <a:latin typeface="Verdana"/>
                <a:cs typeface="Verdana"/>
              </a:rPr>
              <a:t>Desenvolver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planos</a:t>
            </a:r>
            <a:r>
              <a:rPr dirty="0" sz="1500" spc="-6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coordenados </a:t>
            </a:r>
            <a:r>
              <a:rPr dirty="0" sz="1500" spc="-40">
                <a:latin typeface="Verdana"/>
                <a:cs typeface="Verdana"/>
              </a:rPr>
              <a:t>entre</a:t>
            </a:r>
            <a:r>
              <a:rPr dirty="0" sz="1500" spc="-105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MDA,</a:t>
            </a:r>
            <a:r>
              <a:rPr dirty="0" sz="1500" spc="-105">
                <a:latin typeface="Verdana"/>
                <a:cs typeface="Verdana"/>
              </a:rPr>
              <a:t> </a:t>
            </a:r>
            <a:r>
              <a:rPr dirty="0" sz="1500" spc="-75">
                <a:latin typeface="Verdana"/>
                <a:cs typeface="Verdana"/>
              </a:rPr>
              <a:t>MDS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95">
                <a:latin typeface="Verdana"/>
                <a:cs typeface="Verdana"/>
              </a:rPr>
              <a:t>MMA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-20">
                <a:latin typeface="Verdana"/>
                <a:cs typeface="Verdana"/>
              </a:rPr>
              <a:t>para </a:t>
            </a:r>
            <a:r>
              <a:rPr dirty="0" sz="1500" spc="-10">
                <a:latin typeface="Verdana"/>
                <a:cs typeface="Verdana"/>
              </a:rPr>
              <a:t>conjugar</a:t>
            </a:r>
            <a:r>
              <a:rPr dirty="0" sz="1500" spc="-65">
                <a:latin typeface="Verdana"/>
                <a:cs typeface="Verdana"/>
              </a:rPr>
              <a:t> </a:t>
            </a:r>
            <a:r>
              <a:rPr dirty="0" sz="1500" spc="-30">
                <a:latin typeface="Verdana"/>
                <a:cs typeface="Verdana"/>
              </a:rPr>
              <a:t>soluções</a:t>
            </a:r>
            <a:r>
              <a:rPr dirty="0" sz="1500" spc="-45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que</a:t>
            </a:r>
            <a:r>
              <a:rPr dirty="0" sz="1500" spc="-5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mitiguem </a:t>
            </a:r>
            <a:r>
              <a:rPr dirty="0" sz="1500" spc="-80">
                <a:latin typeface="Verdana"/>
                <a:cs typeface="Verdana"/>
              </a:rPr>
              <a:t>os</a:t>
            </a:r>
            <a:r>
              <a:rPr dirty="0" sz="1500" spc="-105">
                <a:latin typeface="Verdana"/>
                <a:cs typeface="Verdana"/>
              </a:rPr>
              <a:t> </a:t>
            </a:r>
            <a:r>
              <a:rPr dirty="0" sz="1500" spc="-35">
                <a:latin typeface="Verdana"/>
                <a:cs typeface="Verdana"/>
              </a:rPr>
              <a:t>efeitos</a:t>
            </a:r>
            <a:r>
              <a:rPr dirty="0" sz="1500" spc="-100">
                <a:latin typeface="Verdana"/>
                <a:cs typeface="Verdana"/>
              </a:rPr>
              <a:t> </a:t>
            </a:r>
            <a:r>
              <a:rPr dirty="0" sz="1500" spc="95">
                <a:latin typeface="Verdana"/>
                <a:cs typeface="Verdana"/>
              </a:rPr>
              <a:t>da</a:t>
            </a:r>
            <a:r>
              <a:rPr dirty="0" sz="1500" spc="-105">
                <a:latin typeface="Verdana"/>
                <a:cs typeface="Verdana"/>
              </a:rPr>
              <a:t> </a:t>
            </a:r>
            <a:r>
              <a:rPr dirty="0" sz="1500" spc="50">
                <a:latin typeface="Verdana"/>
                <a:cs typeface="Verdana"/>
              </a:rPr>
              <a:t>mudança</a:t>
            </a:r>
            <a:r>
              <a:rPr dirty="0" sz="1500" spc="-10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climática, </a:t>
            </a:r>
            <a:r>
              <a:rPr dirty="0" sz="1500" spc="-30">
                <a:latin typeface="Verdana"/>
                <a:cs typeface="Verdana"/>
              </a:rPr>
              <a:t>ampliar</a:t>
            </a:r>
            <a:r>
              <a:rPr dirty="0" sz="1500" spc="-60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a</a:t>
            </a:r>
            <a:r>
              <a:rPr dirty="0" sz="1500" spc="-50">
                <a:latin typeface="Verdana"/>
                <a:cs typeface="Verdana"/>
              </a:rPr>
              <a:t> </a:t>
            </a:r>
            <a:r>
              <a:rPr dirty="0" sz="1500">
                <a:latin typeface="Verdana"/>
                <a:cs typeface="Verdana"/>
              </a:rPr>
              <a:t>eficiência</a:t>
            </a:r>
            <a:r>
              <a:rPr dirty="0" sz="1500" spc="-55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e</a:t>
            </a:r>
            <a:r>
              <a:rPr dirty="0" sz="1500" spc="-5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maximizar </a:t>
            </a:r>
            <a:r>
              <a:rPr dirty="0" sz="1500" spc="-80">
                <a:latin typeface="Verdana"/>
                <a:cs typeface="Verdana"/>
              </a:rPr>
              <a:t>os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70">
                <a:latin typeface="Verdana"/>
                <a:cs typeface="Verdana"/>
              </a:rPr>
              <a:t>recursos</a:t>
            </a:r>
            <a:r>
              <a:rPr dirty="0" sz="1500" spc="-8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disponíveis, </a:t>
            </a:r>
            <a:r>
              <a:rPr dirty="0" sz="1500">
                <a:latin typeface="Verdana"/>
                <a:cs typeface="Verdana"/>
              </a:rPr>
              <a:t>ampliando</a:t>
            </a:r>
            <a:r>
              <a:rPr dirty="0" sz="1500" spc="-45">
                <a:latin typeface="Verdana"/>
                <a:cs typeface="Verdana"/>
              </a:rPr>
              <a:t> </a:t>
            </a:r>
            <a:r>
              <a:rPr dirty="0" sz="1500" spc="114">
                <a:latin typeface="Verdana"/>
                <a:cs typeface="Verdana"/>
              </a:rPr>
              <a:t>a</a:t>
            </a:r>
            <a:r>
              <a:rPr dirty="0" sz="1500" spc="-45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produção </a:t>
            </a:r>
            <a:r>
              <a:rPr dirty="0" sz="1500" spc="-60">
                <a:latin typeface="Verdana"/>
                <a:cs typeface="Verdana"/>
              </a:rPr>
              <a:t>sustentável</a:t>
            </a:r>
            <a:r>
              <a:rPr dirty="0" sz="1500" spc="-80">
                <a:latin typeface="Verdana"/>
                <a:cs typeface="Verdana"/>
              </a:rPr>
              <a:t> </a:t>
            </a:r>
            <a:r>
              <a:rPr dirty="0" sz="1500" spc="75">
                <a:latin typeface="Verdana"/>
                <a:cs typeface="Verdana"/>
              </a:rPr>
              <a:t>de</a:t>
            </a:r>
            <a:r>
              <a:rPr dirty="0" sz="1500" spc="-70">
                <a:latin typeface="Verdana"/>
                <a:cs typeface="Verdana"/>
              </a:rPr>
              <a:t> </a:t>
            </a:r>
            <a:r>
              <a:rPr dirty="0" sz="1500" spc="-10">
                <a:latin typeface="Verdana"/>
                <a:cs typeface="Verdana"/>
              </a:rPr>
              <a:t>alimentos</a:t>
            </a:r>
            <a:endParaRPr sz="1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067513"/>
            <a:ext cx="0" cy="790575"/>
          </a:xfrm>
          <a:custGeom>
            <a:avLst/>
            <a:gdLst/>
            <a:ahLst/>
            <a:cxnLst/>
            <a:rect l="l" t="t" r="r" b="b"/>
            <a:pathLst>
              <a:path w="0" h="790575">
                <a:moveTo>
                  <a:pt x="0" y="0"/>
                </a:moveTo>
                <a:lnTo>
                  <a:pt x="1" y="790486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1825166" y="499363"/>
            <a:ext cx="4739005" cy="541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dirty="0" sz="1800" spc="-175" b="1">
                <a:latin typeface="Verdana"/>
                <a:cs typeface="Verdana"/>
              </a:rPr>
              <a:t>Principais</a:t>
            </a:r>
            <a:r>
              <a:rPr dirty="0" sz="1800" spc="-100" b="1">
                <a:latin typeface="Verdana"/>
                <a:cs typeface="Verdana"/>
              </a:rPr>
              <a:t> </a:t>
            </a:r>
            <a:r>
              <a:rPr dirty="0" sz="1800" spc="-114" b="1">
                <a:latin typeface="Verdana"/>
                <a:cs typeface="Verdana"/>
              </a:rPr>
              <a:t>Avanços</a:t>
            </a:r>
            <a:r>
              <a:rPr dirty="0" sz="1800" spc="-100" b="1">
                <a:latin typeface="Verdana"/>
                <a:cs typeface="Verdana"/>
              </a:rPr>
              <a:t> </a:t>
            </a:r>
            <a:r>
              <a:rPr dirty="0" sz="1800" spc="-50" b="1">
                <a:latin typeface="Verdana"/>
                <a:cs typeface="Verdana"/>
              </a:rPr>
              <a:t>e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55" b="1">
                <a:latin typeface="Verdana"/>
                <a:cs typeface="Verdana"/>
              </a:rPr>
              <a:t>Desafios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030"/>
              </a:lnSpc>
            </a:pPr>
            <a:r>
              <a:rPr dirty="0" sz="1800" spc="-165" b="1">
                <a:latin typeface="Verdana"/>
                <a:cs typeface="Verdana"/>
              </a:rPr>
              <a:t>Dimensão</a:t>
            </a:r>
            <a:r>
              <a:rPr dirty="0" sz="1800" spc="-105" b="1">
                <a:latin typeface="Verdana"/>
                <a:cs typeface="Verdana"/>
              </a:rPr>
              <a:t> </a:t>
            </a:r>
            <a:r>
              <a:rPr dirty="0" sz="1800" spc="-125" b="1">
                <a:latin typeface="Verdana"/>
                <a:cs typeface="Verdana"/>
              </a:rPr>
              <a:t>Social</a:t>
            </a:r>
            <a:r>
              <a:rPr dirty="0" sz="1800" spc="-95" b="1">
                <a:latin typeface="Verdana"/>
                <a:cs typeface="Verdana"/>
              </a:rPr>
              <a:t> </a:t>
            </a:r>
            <a:r>
              <a:rPr dirty="0" sz="1800" spc="-204" b="1">
                <a:latin typeface="Verdana"/>
                <a:cs typeface="Verdana"/>
              </a:rPr>
              <a:t>ODS</a:t>
            </a:r>
            <a:r>
              <a:rPr dirty="0" sz="1800" spc="-105" b="1">
                <a:latin typeface="Verdana"/>
                <a:cs typeface="Verdana"/>
              </a:rPr>
              <a:t> </a:t>
            </a:r>
            <a:r>
              <a:rPr dirty="0" sz="1800" spc="-270" b="1">
                <a:latin typeface="Verdana"/>
                <a:cs typeface="Verdana"/>
              </a:rPr>
              <a:t>3</a:t>
            </a:r>
            <a:r>
              <a:rPr dirty="0" sz="1800" spc="-100" b="1">
                <a:latin typeface="Verdana"/>
                <a:cs typeface="Verdana"/>
              </a:rPr>
              <a:t> </a:t>
            </a:r>
            <a:r>
              <a:rPr dirty="0" sz="1800" spc="-145" b="1">
                <a:latin typeface="Verdana"/>
                <a:cs typeface="Verdana"/>
              </a:rPr>
              <a:t>Saúde</a:t>
            </a:r>
            <a:r>
              <a:rPr dirty="0" sz="1800" spc="-100" b="1">
                <a:latin typeface="Verdana"/>
                <a:cs typeface="Verdana"/>
              </a:rPr>
              <a:t> </a:t>
            </a:r>
            <a:r>
              <a:rPr dirty="0" sz="1800" spc="-50" b="1">
                <a:latin typeface="Verdana"/>
                <a:cs typeface="Verdana"/>
              </a:rPr>
              <a:t>e</a:t>
            </a:r>
            <a:r>
              <a:rPr dirty="0" sz="1800" spc="-105" b="1">
                <a:latin typeface="Verdana"/>
                <a:cs typeface="Verdana"/>
              </a:rPr>
              <a:t> </a:t>
            </a:r>
            <a:r>
              <a:rPr dirty="0" sz="1800" spc="-185" b="1">
                <a:latin typeface="Verdana"/>
                <a:cs typeface="Verdana"/>
              </a:rPr>
              <a:t>Bem-</a:t>
            </a:r>
            <a:r>
              <a:rPr dirty="0" sz="1800" spc="-204" b="1">
                <a:latin typeface="Verdana"/>
                <a:cs typeface="Verdana"/>
              </a:rPr>
              <a:t>Estar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019638" y="5315234"/>
            <a:ext cx="6212205" cy="0"/>
          </a:xfrm>
          <a:custGeom>
            <a:avLst/>
            <a:gdLst/>
            <a:ahLst/>
            <a:cxnLst/>
            <a:rect l="l" t="t" r="r" b="b"/>
            <a:pathLst>
              <a:path w="6212205" h="0">
                <a:moveTo>
                  <a:pt x="0" y="0"/>
                </a:moveTo>
                <a:lnTo>
                  <a:pt x="6211855" y="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1428125" y="3066141"/>
            <a:ext cx="5392420" cy="1195705"/>
            <a:chOff x="1428125" y="3066141"/>
            <a:chExt cx="5392420" cy="1195705"/>
          </a:xfrm>
        </p:grpSpPr>
        <p:sp>
          <p:nvSpPr>
            <p:cNvPr id="6" name="object 6" descr=""/>
            <p:cNvSpPr/>
            <p:nvPr/>
          </p:nvSpPr>
          <p:spPr>
            <a:xfrm>
              <a:off x="1463343" y="3102071"/>
              <a:ext cx="5324475" cy="1125220"/>
            </a:xfrm>
            <a:custGeom>
              <a:avLst/>
              <a:gdLst/>
              <a:ahLst/>
              <a:cxnLst/>
              <a:rect l="l" t="t" r="r" b="b"/>
              <a:pathLst>
                <a:path w="5324475" h="1125220">
                  <a:moveTo>
                    <a:pt x="0" y="1000536"/>
                  </a:moveTo>
                  <a:lnTo>
                    <a:pt x="886665" y="997488"/>
                  </a:lnTo>
                  <a:lnTo>
                    <a:pt x="1773633" y="1098072"/>
                  </a:lnTo>
                  <a:lnTo>
                    <a:pt x="2663649" y="1122456"/>
                  </a:lnTo>
                  <a:lnTo>
                    <a:pt x="3550617" y="805464"/>
                  </a:lnTo>
                  <a:lnTo>
                    <a:pt x="4437585" y="0"/>
                  </a:lnTo>
                  <a:lnTo>
                    <a:pt x="5324447" y="1124866"/>
                  </a:lnTo>
                </a:path>
              </a:pathLst>
            </a:custGeom>
            <a:ln w="2857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432887" y="407064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59" y="6096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32887" y="407064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319855" y="4067599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59"/>
                  </a:lnTo>
                  <a:lnTo>
                    <a:pt x="60960" y="60959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319855" y="4067599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206823" y="417123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59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59" y="6096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206823" y="417123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093791" y="419256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093791" y="419256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980759" y="3875576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980759" y="3875576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867727" y="3070904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867727" y="3070904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754695" y="419561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59" y="6096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754695" y="419561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785305" y="4157024"/>
              <a:ext cx="2540" cy="70485"/>
            </a:xfrm>
            <a:custGeom>
              <a:avLst/>
              <a:gdLst/>
              <a:ahLst/>
              <a:cxnLst/>
              <a:rect l="l" t="t" r="r" b="b"/>
              <a:pathLst>
                <a:path w="2540" h="70485">
                  <a:moveTo>
                    <a:pt x="2484" y="69913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6A6A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2" name="object 22" descr=""/>
          <p:cNvGraphicFramePr>
            <a:graphicFrameLocks noGrp="1"/>
          </p:cNvGraphicFramePr>
          <p:nvPr/>
        </p:nvGraphicFramePr>
        <p:xfrm>
          <a:off x="594497" y="1268456"/>
          <a:ext cx="7496809" cy="4563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050"/>
                <a:gridCol w="782955"/>
                <a:gridCol w="887730"/>
                <a:gridCol w="887730"/>
                <a:gridCol w="887730"/>
                <a:gridCol w="871220"/>
                <a:gridCol w="919479"/>
                <a:gridCol w="1473200"/>
                <a:gridCol w="176529"/>
              </a:tblGrid>
              <a:tr h="1198245">
                <a:tc gridSpan="9">
                  <a:txBody>
                    <a:bodyPr/>
                    <a:lstStyle/>
                    <a:p>
                      <a:pPr marL="91440" marR="84455">
                        <a:lnSpc>
                          <a:spcPts val="1390"/>
                        </a:lnSpc>
                        <a:spcBef>
                          <a:spcPts val="355"/>
                        </a:spcBef>
                      </a:pPr>
                      <a:r>
                        <a:rPr dirty="0" sz="1300">
                          <a:latin typeface="Verdana"/>
                          <a:cs typeface="Verdana"/>
                        </a:rPr>
                        <a:t>Meta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10">
                          <a:latin typeface="Verdana"/>
                          <a:cs typeface="Verdana"/>
                        </a:rPr>
                        <a:t>3.1</a:t>
                      </a:r>
                      <a:r>
                        <a:rPr dirty="0" sz="1300" spc="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0">
                          <a:latin typeface="Verdana"/>
                          <a:cs typeface="Verdana"/>
                        </a:rPr>
                        <a:t>(global)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90"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Até</a:t>
                      </a:r>
                      <a:r>
                        <a:rPr dirty="0" sz="13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10">
                          <a:latin typeface="Verdana"/>
                          <a:cs typeface="Verdana"/>
                        </a:rPr>
                        <a:t>2030,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70">
                          <a:latin typeface="Verdana"/>
                          <a:cs typeface="Verdana"/>
                        </a:rPr>
                        <a:t>reduzir</a:t>
                      </a:r>
                      <a:r>
                        <a:rPr dirty="0" sz="1300" spc="1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105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300" spc="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taxa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65"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1300" spc="3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mortalidade</a:t>
                      </a:r>
                      <a:r>
                        <a:rPr dirty="0" sz="1300" spc="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materna</a:t>
                      </a:r>
                      <a:r>
                        <a:rPr dirty="0" sz="1300" spc="2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global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1300" spc="2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0">
                          <a:latin typeface="Verdana"/>
                          <a:cs typeface="Verdana"/>
                        </a:rPr>
                        <a:t>menos </a:t>
                      </a:r>
                      <a:r>
                        <a:rPr dirty="0" sz="1300" spc="65"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130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14">
                          <a:latin typeface="Verdana"/>
                          <a:cs typeface="Verdana"/>
                        </a:rPr>
                        <a:t>70</a:t>
                      </a:r>
                      <a:r>
                        <a:rPr dirty="0" sz="1300" spc="-7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60">
                          <a:latin typeface="Verdana"/>
                          <a:cs typeface="Verdana"/>
                        </a:rPr>
                        <a:t>mortes</a:t>
                      </a:r>
                      <a:r>
                        <a:rPr dirty="0" sz="1300" spc="-7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20">
                          <a:latin typeface="Verdana"/>
                          <a:cs typeface="Verdana"/>
                        </a:rPr>
                        <a:t>por</a:t>
                      </a:r>
                      <a:r>
                        <a:rPr dirty="0" sz="1300" spc="-8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14">
                          <a:latin typeface="Verdana"/>
                          <a:cs typeface="Verdana"/>
                        </a:rPr>
                        <a:t>100</a:t>
                      </a:r>
                      <a:r>
                        <a:rPr dirty="0" sz="1300" spc="-6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85">
                          <a:latin typeface="Verdana"/>
                          <a:cs typeface="Verdana"/>
                        </a:rPr>
                        <a:t>mil</a:t>
                      </a:r>
                      <a:r>
                        <a:rPr dirty="0" sz="1300" spc="-7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20">
                          <a:latin typeface="Verdana"/>
                          <a:cs typeface="Verdana"/>
                        </a:rPr>
                        <a:t>nascidos</a:t>
                      </a:r>
                      <a:r>
                        <a:rPr dirty="0" sz="1300" spc="-8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0">
                          <a:latin typeface="Verdana"/>
                          <a:cs typeface="Verdana"/>
                        </a:rPr>
                        <a:t>vivos.</a:t>
                      </a:r>
                      <a:endParaRPr sz="1300">
                        <a:latin typeface="Verdana"/>
                        <a:cs typeface="Verdana"/>
                      </a:endParaRPr>
                    </a:p>
                    <a:p>
                      <a:pPr marL="91440" marR="85090">
                        <a:lnSpc>
                          <a:spcPts val="1390"/>
                        </a:lnSpc>
                        <a:spcBef>
                          <a:spcPts val="1015"/>
                        </a:spcBef>
                      </a:pPr>
                      <a:r>
                        <a:rPr dirty="0" sz="1300" spc="-55" b="1">
                          <a:latin typeface="Verdana"/>
                          <a:cs typeface="Verdana"/>
                        </a:rPr>
                        <a:t>Razão</a:t>
                      </a:r>
                      <a:r>
                        <a:rPr dirty="0" sz="1300" spc="2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b="1">
                          <a:latin typeface="Verdana"/>
                          <a:cs typeface="Verdana"/>
                        </a:rPr>
                        <a:t>da</a:t>
                      </a:r>
                      <a:r>
                        <a:rPr dirty="0" sz="1300" spc="2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80" b="1">
                          <a:latin typeface="Verdana"/>
                          <a:cs typeface="Verdana"/>
                        </a:rPr>
                        <a:t>mortalidade</a:t>
                      </a:r>
                      <a:r>
                        <a:rPr dirty="0" sz="1300" spc="2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85" b="1">
                          <a:latin typeface="Verdana"/>
                          <a:cs typeface="Verdana"/>
                        </a:rPr>
                        <a:t>materna</a:t>
                      </a:r>
                      <a:r>
                        <a:rPr dirty="0" sz="1300" spc="2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280" b="1"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1300" spc="2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20" b="1">
                          <a:latin typeface="Verdana"/>
                          <a:cs typeface="Verdana"/>
                        </a:rPr>
                        <a:t>Brasil</a:t>
                      </a:r>
                      <a:r>
                        <a:rPr dirty="0" sz="1300" spc="21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95" b="1">
                          <a:latin typeface="Verdana"/>
                          <a:cs typeface="Verdana"/>
                        </a:rPr>
                        <a:t>(2016-</a:t>
                      </a:r>
                      <a:r>
                        <a:rPr dirty="0" sz="1300" spc="-160" b="1">
                          <a:latin typeface="Verdana"/>
                          <a:cs typeface="Verdana"/>
                        </a:rPr>
                        <a:t>2022)</a:t>
                      </a:r>
                      <a:r>
                        <a:rPr dirty="0" sz="1300" spc="21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45" b="1">
                          <a:latin typeface="Verdana"/>
                          <a:cs typeface="Verdana"/>
                        </a:rPr>
                        <a:t>(</a:t>
                      </a:r>
                      <a:r>
                        <a:rPr dirty="0" sz="1300" spc="-45">
                          <a:latin typeface="Verdana"/>
                          <a:cs typeface="Verdana"/>
                        </a:rPr>
                        <a:t>Em</a:t>
                      </a:r>
                      <a:r>
                        <a:rPr dirty="0" sz="1300" spc="20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óbito</a:t>
                      </a:r>
                      <a:r>
                        <a:rPr dirty="0" sz="1300" spc="19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materno</a:t>
                      </a:r>
                      <a:r>
                        <a:rPr dirty="0" sz="1300" spc="1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>
                          <a:latin typeface="Verdana"/>
                          <a:cs typeface="Verdana"/>
                        </a:rPr>
                        <a:t>por</a:t>
                      </a:r>
                      <a:r>
                        <a:rPr dirty="0" sz="1300" spc="1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20">
                          <a:latin typeface="Verdana"/>
                          <a:cs typeface="Verdana"/>
                        </a:rPr>
                        <a:t>100</a:t>
                      </a:r>
                      <a:r>
                        <a:rPr dirty="0" sz="1300" spc="19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25">
                          <a:latin typeface="Verdana"/>
                          <a:cs typeface="Verdana"/>
                        </a:rPr>
                        <a:t>mil </a:t>
                      </a:r>
                      <a:r>
                        <a:rPr dirty="0" sz="1300" spc="-20">
                          <a:latin typeface="Verdana"/>
                          <a:cs typeface="Verdana"/>
                        </a:rPr>
                        <a:t>nascidos</a:t>
                      </a:r>
                      <a:r>
                        <a:rPr dirty="0" sz="1300" spc="-55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00" spc="-10">
                          <a:latin typeface="Verdana"/>
                          <a:cs typeface="Verdana"/>
                        </a:rPr>
                        <a:t>vivos)</a:t>
                      </a:r>
                      <a:endParaRPr sz="13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9245">
                <a:tc>
                  <a:txBody>
                    <a:bodyPr/>
                    <a:lstStyle/>
                    <a:p>
                      <a:pPr algn="r" marR="21272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900" spc="-1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140,0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16839">
                    <a:lnL w="9525">
                      <a:solidFill>
                        <a:srgbClr val="4EA72E"/>
                      </a:solidFill>
                      <a:prstDash val="solid"/>
                    </a:lnL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  <a:lnT w="9525">
                      <a:solidFill>
                        <a:srgbClr val="4EA72E"/>
                      </a:solidFill>
                      <a:prstDash val="soli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21272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120,0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53975">
                    <a:lnL w="9525">
                      <a:solidFill>
                        <a:srgbClr val="4EA72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100" spc="-1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117,4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r" marR="21272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 spc="-1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100,0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15570">
                    <a:lnL w="9525">
                      <a:solidFill>
                        <a:srgbClr val="4EA72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796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80,0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60,0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26670">
                    <a:lnL w="9525">
                      <a:solidFill>
                        <a:srgbClr val="4EA72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</a:pPr>
                      <a:r>
                        <a:rPr dirty="0" sz="1100" spc="-2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64,4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092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2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64,5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092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2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59,1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2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57,9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1100" spc="-2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74,7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07340">
                        <a:lnSpc>
                          <a:spcPct val="100000"/>
                        </a:lnSpc>
                      </a:pPr>
                      <a:r>
                        <a:rPr dirty="0" sz="1100" spc="-20">
                          <a:solidFill>
                            <a:srgbClr val="404040"/>
                          </a:solidFill>
                          <a:latin typeface="Palatino Linotype"/>
                          <a:cs typeface="Palatino Linotype"/>
                        </a:rPr>
                        <a:t>57,7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r" marR="21907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40,0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17475">
                    <a:lnL w="9525">
                      <a:solidFill>
                        <a:srgbClr val="4EA72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r" marR="21907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15570">
                    <a:lnL w="9525">
                      <a:solidFill>
                        <a:srgbClr val="4EA72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272415">
                <a:tc>
                  <a:txBody>
                    <a:bodyPr/>
                    <a:lstStyle/>
                    <a:p>
                      <a:pPr algn="r" marR="21272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900" spc="-25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0,0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17475">
                    <a:lnL w="9525">
                      <a:solidFill>
                        <a:srgbClr val="4EA72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2016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2017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2018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2019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2020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2021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900" spc="-20">
                          <a:solidFill>
                            <a:srgbClr val="595959"/>
                          </a:solidFill>
                          <a:latin typeface="Palatino Linotype"/>
                          <a:cs typeface="Palatino Linotype"/>
                        </a:rPr>
                        <a:t>2022</a:t>
                      </a:r>
                      <a:endParaRPr sz="900">
                        <a:latin typeface="Palatino Linotype"/>
                        <a:cs typeface="Palatino Linotype"/>
                      </a:endParaRPr>
                    </a:p>
                  </a:txBody>
                  <a:tcPr marL="0" marR="0" marB="0" marT="12065">
                    <a:lnR w="9525">
                      <a:solidFill>
                        <a:srgbClr val="4EA72E"/>
                      </a:solidFill>
                      <a:prstDash val="solid"/>
                    </a:lnR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</a:tcPr>
                </a:tc>
              </a:tr>
              <a:tr h="27178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EA72E"/>
                      </a:solidFill>
                      <a:prstDash val="solid"/>
                    </a:lnL>
                    <a:lnR w="9525">
                      <a:solidFill>
                        <a:srgbClr val="4EA72E"/>
                      </a:solidFill>
                      <a:prstDash val="solid"/>
                    </a:lnR>
                    <a:lnB w="9525">
                      <a:solidFill>
                        <a:srgbClr val="4EA72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23" name="object 23" descr=""/>
          <p:cNvGrpSpPr/>
          <p:nvPr/>
        </p:nvGrpSpPr>
        <p:grpSpPr>
          <a:xfrm>
            <a:off x="4699543" y="2783580"/>
            <a:ext cx="2546985" cy="1411605"/>
            <a:chOff x="4699543" y="2783580"/>
            <a:chExt cx="2546985" cy="1411605"/>
          </a:xfrm>
        </p:grpSpPr>
        <p:sp>
          <p:nvSpPr>
            <p:cNvPr id="24" name="object 24" descr=""/>
            <p:cNvSpPr/>
            <p:nvPr/>
          </p:nvSpPr>
          <p:spPr>
            <a:xfrm>
              <a:off x="4709068" y="3573390"/>
              <a:ext cx="799465" cy="331470"/>
            </a:xfrm>
            <a:custGeom>
              <a:avLst/>
              <a:gdLst/>
              <a:ahLst/>
              <a:cxnLst/>
              <a:rect l="l" t="t" r="r" b="b"/>
              <a:pathLst>
                <a:path w="799464" h="331470">
                  <a:moveTo>
                    <a:pt x="0" y="165471"/>
                  </a:moveTo>
                  <a:lnTo>
                    <a:pt x="20377" y="113169"/>
                  </a:lnTo>
                  <a:lnTo>
                    <a:pt x="77121" y="67746"/>
                  </a:lnTo>
                  <a:lnTo>
                    <a:pt x="117074" y="48465"/>
                  </a:lnTo>
                  <a:lnTo>
                    <a:pt x="163648" y="31926"/>
                  </a:lnTo>
                  <a:lnTo>
                    <a:pt x="216023" y="18469"/>
                  </a:lnTo>
                  <a:lnTo>
                    <a:pt x="273374" y="8435"/>
                  </a:lnTo>
                  <a:lnTo>
                    <a:pt x="334879" y="2165"/>
                  </a:lnTo>
                  <a:lnTo>
                    <a:pt x="399716" y="0"/>
                  </a:lnTo>
                  <a:lnTo>
                    <a:pt x="464552" y="2165"/>
                  </a:lnTo>
                  <a:lnTo>
                    <a:pt x="526057" y="8435"/>
                  </a:lnTo>
                  <a:lnTo>
                    <a:pt x="583408" y="18469"/>
                  </a:lnTo>
                  <a:lnTo>
                    <a:pt x="635783" y="31926"/>
                  </a:lnTo>
                  <a:lnTo>
                    <a:pt x="682357" y="48465"/>
                  </a:lnTo>
                  <a:lnTo>
                    <a:pt x="722309" y="67746"/>
                  </a:lnTo>
                  <a:lnTo>
                    <a:pt x="754816" y="89427"/>
                  </a:lnTo>
                  <a:lnTo>
                    <a:pt x="794200" y="138631"/>
                  </a:lnTo>
                  <a:lnTo>
                    <a:pt x="799432" y="165471"/>
                  </a:lnTo>
                  <a:lnTo>
                    <a:pt x="794200" y="192311"/>
                  </a:lnTo>
                  <a:lnTo>
                    <a:pt x="754816" y="241515"/>
                  </a:lnTo>
                  <a:lnTo>
                    <a:pt x="722309" y="263196"/>
                  </a:lnTo>
                  <a:lnTo>
                    <a:pt x="682357" y="282477"/>
                  </a:lnTo>
                  <a:lnTo>
                    <a:pt x="635783" y="299016"/>
                  </a:lnTo>
                  <a:lnTo>
                    <a:pt x="583408" y="312473"/>
                  </a:lnTo>
                  <a:lnTo>
                    <a:pt x="526057" y="322507"/>
                  </a:lnTo>
                  <a:lnTo>
                    <a:pt x="464552" y="328777"/>
                  </a:lnTo>
                  <a:lnTo>
                    <a:pt x="399716" y="330943"/>
                  </a:lnTo>
                  <a:lnTo>
                    <a:pt x="334879" y="328777"/>
                  </a:lnTo>
                  <a:lnTo>
                    <a:pt x="273374" y="322507"/>
                  </a:lnTo>
                  <a:lnTo>
                    <a:pt x="216023" y="312473"/>
                  </a:lnTo>
                  <a:lnTo>
                    <a:pt x="163648" y="299016"/>
                  </a:lnTo>
                  <a:lnTo>
                    <a:pt x="117074" y="282477"/>
                  </a:lnTo>
                  <a:lnTo>
                    <a:pt x="77121" y="263196"/>
                  </a:lnTo>
                  <a:lnTo>
                    <a:pt x="44615" y="241515"/>
                  </a:lnTo>
                  <a:lnTo>
                    <a:pt x="5231" y="192311"/>
                  </a:lnTo>
                  <a:lnTo>
                    <a:pt x="0" y="165471"/>
                  </a:lnTo>
                  <a:close/>
                </a:path>
              </a:pathLst>
            </a:custGeom>
            <a:ln w="19050">
              <a:solidFill>
                <a:srgbClr val="4EA72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437215" y="3854698"/>
              <a:ext cx="800100" cy="331470"/>
            </a:xfrm>
            <a:custGeom>
              <a:avLst/>
              <a:gdLst/>
              <a:ahLst/>
              <a:cxnLst/>
              <a:rect l="l" t="t" r="r" b="b"/>
              <a:pathLst>
                <a:path w="800100" h="331470">
                  <a:moveTo>
                    <a:pt x="0" y="165471"/>
                  </a:moveTo>
                  <a:lnTo>
                    <a:pt x="20379" y="113169"/>
                  </a:lnTo>
                  <a:lnTo>
                    <a:pt x="77129" y="67745"/>
                  </a:lnTo>
                  <a:lnTo>
                    <a:pt x="117084" y="48465"/>
                  </a:lnTo>
                  <a:lnTo>
                    <a:pt x="163663" y="31926"/>
                  </a:lnTo>
                  <a:lnTo>
                    <a:pt x="216043" y="18469"/>
                  </a:lnTo>
                  <a:lnTo>
                    <a:pt x="273399" y="8435"/>
                  </a:lnTo>
                  <a:lnTo>
                    <a:pt x="334910" y="2165"/>
                  </a:lnTo>
                  <a:lnTo>
                    <a:pt x="399752" y="0"/>
                  </a:lnTo>
                  <a:lnTo>
                    <a:pt x="464594" y="2165"/>
                  </a:lnTo>
                  <a:lnTo>
                    <a:pt x="526105" y="8435"/>
                  </a:lnTo>
                  <a:lnTo>
                    <a:pt x="583461" y="18469"/>
                  </a:lnTo>
                  <a:lnTo>
                    <a:pt x="635841" y="31926"/>
                  </a:lnTo>
                  <a:lnTo>
                    <a:pt x="682420" y="48465"/>
                  </a:lnTo>
                  <a:lnTo>
                    <a:pt x="722375" y="67745"/>
                  </a:lnTo>
                  <a:lnTo>
                    <a:pt x="754885" y="89427"/>
                  </a:lnTo>
                  <a:lnTo>
                    <a:pt x="794272" y="138630"/>
                  </a:lnTo>
                  <a:lnTo>
                    <a:pt x="799505" y="165471"/>
                  </a:lnTo>
                  <a:lnTo>
                    <a:pt x="794272" y="192311"/>
                  </a:lnTo>
                  <a:lnTo>
                    <a:pt x="754885" y="241514"/>
                  </a:lnTo>
                  <a:lnTo>
                    <a:pt x="722375" y="263196"/>
                  </a:lnTo>
                  <a:lnTo>
                    <a:pt x="682420" y="282476"/>
                  </a:lnTo>
                  <a:lnTo>
                    <a:pt x="635841" y="299015"/>
                  </a:lnTo>
                  <a:lnTo>
                    <a:pt x="583461" y="312472"/>
                  </a:lnTo>
                  <a:lnTo>
                    <a:pt x="526105" y="322506"/>
                  </a:lnTo>
                  <a:lnTo>
                    <a:pt x="464594" y="328776"/>
                  </a:lnTo>
                  <a:lnTo>
                    <a:pt x="399752" y="330942"/>
                  </a:lnTo>
                  <a:lnTo>
                    <a:pt x="334910" y="328776"/>
                  </a:lnTo>
                  <a:lnTo>
                    <a:pt x="273399" y="322506"/>
                  </a:lnTo>
                  <a:lnTo>
                    <a:pt x="216043" y="312472"/>
                  </a:lnTo>
                  <a:lnTo>
                    <a:pt x="163663" y="299015"/>
                  </a:lnTo>
                  <a:lnTo>
                    <a:pt x="117084" y="282476"/>
                  </a:lnTo>
                  <a:lnTo>
                    <a:pt x="77129" y="263196"/>
                  </a:lnTo>
                  <a:lnTo>
                    <a:pt x="44619" y="241514"/>
                  </a:lnTo>
                  <a:lnTo>
                    <a:pt x="5232" y="192311"/>
                  </a:lnTo>
                  <a:lnTo>
                    <a:pt x="0" y="165471"/>
                  </a:lnTo>
                  <a:close/>
                </a:path>
              </a:pathLst>
            </a:custGeom>
            <a:ln w="19050">
              <a:solidFill>
                <a:srgbClr val="4EA72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650605" y="2793105"/>
              <a:ext cx="522605" cy="322580"/>
            </a:xfrm>
            <a:custGeom>
              <a:avLst/>
              <a:gdLst/>
              <a:ahLst/>
              <a:cxnLst/>
              <a:rect l="l" t="t" r="r" b="b"/>
              <a:pathLst>
                <a:path w="522604" h="322580">
                  <a:moveTo>
                    <a:pt x="0" y="161108"/>
                  </a:moveTo>
                  <a:lnTo>
                    <a:pt x="26554" y="90257"/>
                  </a:lnTo>
                  <a:lnTo>
                    <a:pt x="57395" y="60343"/>
                  </a:lnTo>
                  <a:lnTo>
                    <a:pt x="97854" y="35393"/>
                  </a:lnTo>
                  <a:lnTo>
                    <a:pt x="146363" y="16375"/>
                  </a:lnTo>
                  <a:lnTo>
                    <a:pt x="201353" y="4254"/>
                  </a:lnTo>
                  <a:lnTo>
                    <a:pt x="261257" y="0"/>
                  </a:lnTo>
                  <a:lnTo>
                    <a:pt x="321161" y="4254"/>
                  </a:lnTo>
                  <a:lnTo>
                    <a:pt x="376151" y="16375"/>
                  </a:lnTo>
                  <a:lnTo>
                    <a:pt x="424660" y="35393"/>
                  </a:lnTo>
                  <a:lnTo>
                    <a:pt x="465119" y="60343"/>
                  </a:lnTo>
                  <a:lnTo>
                    <a:pt x="495960" y="90257"/>
                  </a:lnTo>
                  <a:lnTo>
                    <a:pt x="515615" y="124167"/>
                  </a:lnTo>
                  <a:lnTo>
                    <a:pt x="522515" y="161108"/>
                  </a:lnTo>
                  <a:lnTo>
                    <a:pt x="515615" y="198049"/>
                  </a:lnTo>
                  <a:lnTo>
                    <a:pt x="495960" y="231959"/>
                  </a:lnTo>
                  <a:lnTo>
                    <a:pt x="465119" y="261873"/>
                  </a:lnTo>
                  <a:lnTo>
                    <a:pt x="424660" y="286823"/>
                  </a:lnTo>
                  <a:lnTo>
                    <a:pt x="376151" y="305841"/>
                  </a:lnTo>
                  <a:lnTo>
                    <a:pt x="321161" y="317962"/>
                  </a:lnTo>
                  <a:lnTo>
                    <a:pt x="261257" y="322217"/>
                  </a:lnTo>
                  <a:lnTo>
                    <a:pt x="201353" y="317962"/>
                  </a:lnTo>
                  <a:lnTo>
                    <a:pt x="146363" y="305841"/>
                  </a:lnTo>
                  <a:lnTo>
                    <a:pt x="97854" y="286823"/>
                  </a:lnTo>
                  <a:lnTo>
                    <a:pt x="57395" y="261873"/>
                  </a:lnTo>
                  <a:lnTo>
                    <a:pt x="26554" y="231959"/>
                  </a:lnTo>
                  <a:lnTo>
                    <a:pt x="6899" y="198049"/>
                  </a:lnTo>
                  <a:lnTo>
                    <a:pt x="0" y="161108"/>
                  </a:lnTo>
                  <a:close/>
                </a:path>
              </a:pathLst>
            </a:custGeom>
            <a:ln w="19050">
              <a:solidFill>
                <a:srgbClr val="4EA72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80507" y="1022603"/>
            <a:ext cx="6828790" cy="157924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just" marL="202565" marR="478155">
              <a:lnSpc>
                <a:spcPct val="89300"/>
              </a:lnSpc>
              <a:spcBef>
                <a:spcPts val="280"/>
              </a:spcBef>
            </a:pPr>
            <a:r>
              <a:rPr dirty="0" sz="1400" b="1">
                <a:latin typeface="Verdana"/>
                <a:cs typeface="Verdana"/>
              </a:rPr>
              <a:t>Meta</a:t>
            </a:r>
            <a:r>
              <a:rPr dirty="0" sz="1400" spc="50" b="1">
                <a:latin typeface="Verdana"/>
                <a:cs typeface="Verdana"/>
              </a:rPr>
              <a:t> </a:t>
            </a:r>
            <a:r>
              <a:rPr dirty="0" sz="1400" spc="-65" b="1">
                <a:latin typeface="Verdana"/>
                <a:cs typeface="Verdana"/>
              </a:rPr>
              <a:t>3.2</a:t>
            </a:r>
            <a:r>
              <a:rPr dirty="0" sz="1400" spc="120" b="1">
                <a:latin typeface="Verdana"/>
                <a:cs typeface="Verdana"/>
              </a:rPr>
              <a:t> </a:t>
            </a:r>
            <a:r>
              <a:rPr dirty="0" sz="1400" spc="-85" b="1">
                <a:latin typeface="Verdana"/>
                <a:cs typeface="Verdana"/>
              </a:rPr>
              <a:t>(global)</a:t>
            </a:r>
            <a:r>
              <a:rPr dirty="0" sz="1400" spc="120" b="1">
                <a:latin typeface="Verdana"/>
                <a:cs typeface="Verdana"/>
              </a:rPr>
              <a:t> </a:t>
            </a:r>
            <a:r>
              <a:rPr dirty="0" sz="1400" spc="-300" b="1">
                <a:latin typeface="Verdana"/>
                <a:cs typeface="Verdana"/>
              </a:rPr>
              <a:t>–</a:t>
            </a:r>
            <a:r>
              <a:rPr dirty="0" sz="1400" spc="185" b="1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Até</a:t>
            </a:r>
            <a:r>
              <a:rPr dirty="0" sz="1400" spc="100">
                <a:latin typeface="Verdana"/>
                <a:cs typeface="Verdana"/>
              </a:rPr>
              <a:t> </a:t>
            </a:r>
            <a:r>
              <a:rPr dirty="0" sz="1400" spc="-55">
                <a:latin typeface="Verdana"/>
                <a:cs typeface="Verdana"/>
              </a:rPr>
              <a:t>2030,</a:t>
            </a:r>
            <a:r>
              <a:rPr dirty="0" sz="1400" spc="10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acabar</a:t>
            </a:r>
            <a:r>
              <a:rPr dirty="0" sz="1400" spc="100">
                <a:latin typeface="Verdana"/>
                <a:cs typeface="Verdana"/>
              </a:rPr>
              <a:t> </a:t>
            </a:r>
            <a:r>
              <a:rPr dirty="0" sz="1400" spc="55">
                <a:latin typeface="Verdana"/>
                <a:cs typeface="Verdana"/>
              </a:rPr>
              <a:t>com</a:t>
            </a:r>
            <a:r>
              <a:rPr dirty="0" sz="1400" spc="10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as</a:t>
            </a:r>
            <a:r>
              <a:rPr dirty="0" sz="1400" spc="95"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mortes</a:t>
            </a:r>
            <a:r>
              <a:rPr dirty="0" sz="1400" spc="9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evitáveis</a:t>
            </a:r>
            <a:r>
              <a:rPr dirty="0" sz="1400" spc="9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50">
                <a:solidFill>
                  <a:srgbClr val="4EA72E"/>
                </a:solidFill>
                <a:latin typeface="Verdana"/>
                <a:cs typeface="Verdana"/>
              </a:rPr>
              <a:t>de </a:t>
            </a:r>
            <a:r>
              <a:rPr dirty="0" sz="1400" spc="-30">
                <a:solidFill>
                  <a:srgbClr val="4EA72E"/>
                </a:solidFill>
                <a:latin typeface="Verdana"/>
                <a:cs typeface="Verdana"/>
              </a:rPr>
              <a:t>recém-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nascidos</a:t>
            </a:r>
            <a:r>
              <a:rPr dirty="0" sz="1400" spc="3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65">
                <a:solidFill>
                  <a:srgbClr val="4EA72E"/>
                </a:solidFill>
                <a:latin typeface="Verdana"/>
                <a:cs typeface="Verdana"/>
              </a:rPr>
              <a:t>e</a:t>
            </a:r>
            <a:r>
              <a:rPr dirty="0" sz="1400" spc="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crianças</a:t>
            </a:r>
            <a:r>
              <a:rPr dirty="0" sz="1400" spc="2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-10">
                <a:solidFill>
                  <a:srgbClr val="4EA72E"/>
                </a:solidFill>
                <a:latin typeface="Verdana"/>
                <a:cs typeface="Verdana"/>
              </a:rPr>
              <a:t>menores</a:t>
            </a:r>
            <a:r>
              <a:rPr dirty="0" sz="1400" spc="3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75">
                <a:solidFill>
                  <a:srgbClr val="4EA72E"/>
                </a:solidFill>
                <a:latin typeface="Verdana"/>
                <a:cs typeface="Verdana"/>
              </a:rPr>
              <a:t>de</a:t>
            </a:r>
            <a:r>
              <a:rPr dirty="0" sz="1400" spc="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5</a:t>
            </a:r>
            <a:r>
              <a:rPr dirty="0" sz="1400" spc="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anos</a:t>
            </a:r>
            <a:r>
              <a:rPr dirty="0" sz="1400">
                <a:latin typeface="Verdana"/>
                <a:cs typeface="Verdana"/>
              </a:rPr>
              <a:t>,</a:t>
            </a:r>
            <a:r>
              <a:rPr dirty="0" sz="1400" spc="35">
                <a:latin typeface="Verdana"/>
                <a:cs typeface="Verdana"/>
              </a:rPr>
              <a:t> </a:t>
            </a:r>
            <a:r>
              <a:rPr dirty="0" sz="1400" spc="55">
                <a:latin typeface="Verdana"/>
                <a:cs typeface="Verdana"/>
              </a:rPr>
              <a:t>com</a:t>
            </a:r>
            <a:r>
              <a:rPr dirty="0" sz="1400" spc="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todos</a:t>
            </a:r>
            <a:r>
              <a:rPr dirty="0" sz="1400" spc="3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os</a:t>
            </a:r>
            <a:r>
              <a:rPr dirty="0" sz="1400" spc="3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países </a:t>
            </a:r>
            <a:r>
              <a:rPr dirty="0" sz="1400">
                <a:latin typeface="Verdana"/>
                <a:cs typeface="Verdana"/>
              </a:rPr>
              <a:t>objetivando</a:t>
            </a:r>
            <a:r>
              <a:rPr dirty="0" sz="1400" spc="85">
                <a:latin typeface="Verdana"/>
                <a:cs typeface="Verdana"/>
              </a:rPr>
              <a:t> </a:t>
            </a:r>
            <a:r>
              <a:rPr dirty="0" sz="1400" spc="-60">
                <a:latin typeface="Verdana"/>
                <a:cs typeface="Verdana"/>
              </a:rPr>
              <a:t>reduzir</a:t>
            </a:r>
            <a:r>
              <a:rPr dirty="0" sz="1400" spc="100">
                <a:latin typeface="Verdana"/>
                <a:cs typeface="Verdana"/>
              </a:rPr>
              <a:t> </a:t>
            </a:r>
            <a:r>
              <a:rPr dirty="0" sz="1400" spc="114">
                <a:latin typeface="Verdana"/>
                <a:cs typeface="Verdana"/>
              </a:rPr>
              <a:t>a</a:t>
            </a:r>
            <a:r>
              <a:rPr dirty="0" sz="1400" spc="95"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mortalidade</a:t>
            </a:r>
            <a:r>
              <a:rPr dirty="0" sz="1400" spc="9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>
                <a:solidFill>
                  <a:srgbClr val="4EA72E"/>
                </a:solidFill>
                <a:latin typeface="Verdana"/>
                <a:cs typeface="Verdana"/>
              </a:rPr>
              <a:t>neonatal</a:t>
            </a:r>
            <a:r>
              <a:rPr dirty="0" sz="1400" spc="9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para</a:t>
            </a:r>
            <a:r>
              <a:rPr dirty="0" sz="1400" spc="9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pelo</a:t>
            </a:r>
            <a:r>
              <a:rPr dirty="0" sz="1400" spc="9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menos</a:t>
            </a:r>
            <a:r>
              <a:rPr dirty="0" sz="1400" spc="9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até</a:t>
            </a:r>
            <a:r>
              <a:rPr dirty="0" sz="1400" spc="90">
                <a:latin typeface="Verdana"/>
                <a:cs typeface="Verdana"/>
              </a:rPr>
              <a:t> </a:t>
            </a:r>
            <a:r>
              <a:rPr dirty="0" sz="1400" spc="-55" b="1">
                <a:solidFill>
                  <a:srgbClr val="4EA72E"/>
                </a:solidFill>
                <a:latin typeface="Verdana"/>
                <a:cs typeface="Verdana"/>
              </a:rPr>
              <a:t>12 </a:t>
            </a:r>
            <a:r>
              <a:rPr dirty="0" sz="1400">
                <a:latin typeface="Verdana"/>
                <a:cs typeface="Verdana"/>
              </a:rPr>
              <a:t>por</a:t>
            </a:r>
            <a:r>
              <a:rPr dirty="0" sz="1400" spc="6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1</a:t>
            </a:r>
            <a:r>
              <a:rPr dirty="0" sz="1400" spc="6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mil</a:t>
            </a:r>
            <a:r>
              <a:rPr dirty="0" sz="1400" spc="6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nascidos</a:t>
            </a:r>
            <a:r>
              <a:rPr dirty="0" sz="1400" spc="60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vivos</a:t>
            </a:r>
            <a:r>
              <a:rPr dirty="0" sz="1400" spc="6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70">
                <a:latin typeface="Verdana"/>
                <a:cs typeface="Verdana"/>
              </a:rPr>
              <a:t> </a:t>
            </a:r>
            <a:r>
              <a:rPr dirty="0" sz="1400" spc="114">
                <a:latin typeface="Verdana"/>
                <a:cs typeface="Verdana"/>
              </a:rPr>
              <a:t>a</a:t>
            </a:r>
            <a:r>
              <a:rPr dirty="0" sz="1400" spc="7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mortalidade</a:t>
            </a:r>
            <a:r>
              <a:rPr dirty="0" sz="1400" spc="70">
                <a:latin typeface="Verdana"/>
                <a:cs typeface="Verdana"/>
              </a:rPr>
              <a:t> </a:t>
            </a:r>
            <a:r>
              <a:rPr dirty="0" sz="1400" spc="75">
                <a:latin typeface="Verdana"/>
                <a:cs typeface="Verdana"/>
              </a:rPr>
              <a:t>de</a:t>
            </a:r>
            <a:r>
              <a:rPr dirty="0" sz="1400" spc="7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crianças</a:t>
            </a:r>
            <a:r>
              <a:rPr dirty="0" sz="1400" spc="6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menores</a:t>
            </a:r>
            <a:r>
              <a:rPr dirty="0" sz="1400" spc="60">
                <a:latin typeface="Verdana"/>
                <a:cs typeface="Verdana"/>
              </a:rPr>
              <a:t> </a:t>
            </a:r>
            <a:r>
              <a:rPr dirty="0" sz="1400" spc="75">
                <a:latin typeface="Verdana"/>
                <a:cs typeface="Verdana"/>
              </a:rPr>
              <a:t>de</a:t>
            </a:r>
            <a:r>
              <a:rPr dirty="0" sz="1400" spc="70">
                <a:latin typeface="Verdana"/>
                <a:cs typeface="Verdana"/>
              </a:rPr>
              <a:t> </a:t>
            </a:r>
            <a:r>
              <a:rPr dirty="0" sz="1400" spc="-50">
                <a:latin typeface="Verdana"/>
                <a:cs typeface="Verdana"/>
              </a:rPr>
              <a:t>5 </a:t>
            </a:r>
            <a:r>
              <a:rPr dirty="0" sz="1400" spc="-20">
                <a:latin typeface="Verdana"/>
                <a:cs typeface="Verdana"/>
              </a:rPr>
              <a:t>anos</a:t>
            </a:r>
            <a:r>
              <a:rPr dirty="0" sz="1400" spc="-7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para</a:t>
            </a:r>
            <a:r>
              <a:rPr dirty="0" sz="1400" spc="-5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pelo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-40">
                <a:latin typeface="Verdana"/>
                <a:cs typeface="Verdana"/>
              </a:rPr>
              <a:t>menos</a:t>
            </a:r>
            <a:r>
              <a:rPr dirty="0" sz="1400" spc="-7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até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 spc="-120">
                <a:solidFill>
                  <a:srgbClr val="4EA72E"/>
                </a:solidFill>
                <a:latin typeface="Verdana"/>
                <a:cs typeface="Verdana"/>
              </a:rPr>
              <a:t>25</a:t>
            </a:r>
            <a:r>
              <a:rPr dirty="0" sz="1400" spc="-6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-20">
                <a:solidFill>
                  <a:srgbClr val="4EA72E"/>
                </a:solidFill>
                <a:latin typeface="Verdana"/>
                <a:cs typeface="Verdana"/>
              </a:rPr>
              <a:t>por</a:t>
            </a:r>
            <a:r>
              <a:rPr dirty="0" sz="1400" spc="-6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-125">
                <a:solidFill>
                  <a:srgbClr val="4EA72E"/>
                </a:solidFill>
                <a:latin typeface="Verdana"/>
                <a:cs typeface="Verdana"/>
              </a:rPr>
              <a:t>1</a:t>
            </a:r>
            <a:r>
              <a:rPr dirty="0" sz="1400" spc="-6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400" spc="-95">
                <a:latin typeface="Verdana"/>
                <a:cs typeface="Verdana"/>
              </a:rPr>
              <a:t>mil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nascidos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vivos</a:t>
            </a:r>
            <a:endParaRPr sz="1400">
              <a:latin typeface="Verdana"/>
              <a:cs typeface="Verdana"/>
            </a:endParaRPr>
          </a:p>
          <a:p>
            <a:pPr marL="949325" marR="5080" indent="-936625">
              <a:lnSpc>
                <a:spcPts val="1680"/>
              </a:lnSpc>
              <a:spcBef>
                <a:spcPts val="1205"/>
              </a:spcBef>
            </a:pPr>
            <a:r>
              <a:rPr dirty="0" sz="1600" spc="-185" b="1">
                <a:latin typeface="Verdana"/>
                <a:cs typeface="Verdana"/>
              </a:rPr>
              <a:t>Taxas</a:t>
            </a:r>
            <a:r>
              <a:rPr dirty="0" sz="1600" spc="-85" b="1">
                <a:latin typeface="Verdana"/>
                <a:cs typeface="Verdana"/>
              </a:rPr>
              <a:t> </a:t>
            </a:r>
            <a:r>
              <a:rPr dirty="0" sz="1600" spc="-65" b="1">
                <a:latin typeface="Verdana"/>
                <a:cs typeface="Verdana"/>
              </a:rPr>
              <a:t>de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30" b="1">
                <a:latin typeface="Verdana"/>
                <a:cs typeface="Verdana"/>
              </a:rPr>
              <a:t>mortalidade</a:t>
            </a:r>
            <a:r>
              <a:rPr dirty="0" sz="1600" spc="-75" b="1">
                <a:latin typeface="Verdana"/>
                <a:cs typeface="Verdana"/>
              </a:rPr>
              <a:t> de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spc="-160" b="1">
                <a:latin typeface="Verdana"/>
                <a:cs typeface="Verdana"/>
              </a:rPr>
              <a:t>menores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spc="-75" b="1">
                <a:latin typeface="Verdana"/>
                <a:cs typeface="Verdana"/>
              </a:rPr>
              <a:t>de </a:t>
            </a:r>
            <a:r>
              <a:rPr dirty="0" sz="1600" spc="-254" b="1">
                <a:latin typeface="Verdana"/>
                <a:cs typeface="Verdana"/>
              </a:rPr>
              <a:t>5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45" b="1">
                <a:latin typeface="Verdana"/>
                <a:cs typeface="Verdana"/>
              </a:rPr>
              <a:t>anos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spc="-50" b="1">
                <a:latin typeface="Verdana"/>
                <a:cs typeface="Verdana"/>
              </a:rPr>
              <a:t>e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35" b="1">
                <a:latin typeface="Verdana"/>
                <a:cs typeface="Verdana"/>
              </a:rPr>
              <a:t>mortalidade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spc="-85" b="1">
                <a:latin typeface="Verdana"/>
                <a:cs typeface="Verdana"/>
              </a:rPr>
              <a:t>neonatal </a:t>
            </a:r>
            <a:r>
              <a:rPr dirty="0" sz="1600" spc="-345" b="1">
                <a:latin typeface="Verdana"/>
                <a:cs typeface="Verdana"/>
              </a:rPr>
              <a:t>–</a:t>
            </a:r>
            <a:r>
              <a:rPr dirty="0" sz="1600" spc="-70" b="1">
                <a:latin typeface="Verdana"/>
                <a:cs typeface="Verdana"/>
              </a:rPr>
              <a:t> </a:t>
            </a:r>
            <a:r>
              <a:rPr dirty="0" sz="1600" spc="-210" b="1">
                <a:latin typeface="Verdana"/>
                <a:cs typeface="Verdana"/>
              </a:rPr>
              <a:t>Brasil</a:t>
            </a:r>
            <a:r>
              <a:rPr dirty="0" sz="1600" spc="-65" b="1">
                <a:latin typeface="Verdana"/>
                <a:cs typeface="Verdana"/>
              </a:rPr>
              <a:t> </a:t>
            </a:r>
            <a:r>
              <a:rPr dirty="0" sz="1600" spc="-235" b="1">
                <a:latin typeface="Verdana"/>
                <a:cs typeface="Verdana"/>
              </a:rPr>
              <a:t>(2016-</a:t>
            </a:r>
            <a:r>
              <a:rPr dirty="0" sz="1600" spc="-250" b="1">
                <a:latin typeface="Verdana"/>
                <a:cs typeface="Verdana"/>
              </a:rPr>
              <a:t>2022)</a:t>
            </a:r>
            <a:r>
              <a:rPr dirty="0" sz="1600" spc="-65" b="1">
                <a:latin typeface="Verdana"/>
                <a:cs typeface="Verdana"/>
              </a:rPr>
              <a:t> </a:t>
            </a:r>
            <a:r>
              <a:rPr dirty="0" sz="1400" spc="-110">
                <a:latin typeface="Verdana"/>
                <a:cs typeface="Verdana"/>
              </a:rPr>
              <a:t>(Em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40">
                <a:latin typeface="Verdana"/>
                <a:cs typeface="Verdana"/>
              </a:rPr>
              <a:t>óbitos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por</a:t>
            </a:r>
            <a:r>
              <a:rPr dirty="0" sz="1400" spc="-70">
                <a:latin typeface="Verdana"/>
                <a:cs typeface="Verdana"/>
              </a:rPr>
              <a:t> </a:t>
            </a:r>
            <a:r>
              <a:rPr dirty="0" sz="1400" spc="-125">
                <a:latin typeface="Verdana"/>
                <a:cs typeface="Verdana"/>
              </a:rPr>
              <a:t>1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100">
                <a:latin typeface="Verdana"/>
                <a:cs typeface="Verdana"/>
              </a:rPr>
              <a:t>mil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nascidos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vivos)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280213" y="3159977"/>
            <a:ext cx="4843780" cy="2602865"/>
            <a:chOff x="2280213" y="3159977"/>
            <a:chExt cx="4843780" cy="2602865"/>
          </a:xfrm>
        </p:grpSpPr>
        <p:sp>
          <p:nvSpPr>
            <p:cNvPr id="4" name="object 4" descr=""/>
            <p:cNvSpPr/>
            <p:nvPr/>
          </p:nvSpPr>
          <p:spPr>
            <a:xfrm>
              <a:off x="2284976" y="5757751"/>
              <a:ext cx="4834255" cy="0"/>
            </a:xfrm>
            <a:custGeom>
              <a:avLst/>
              <a:gdLst/>
              <a:ahLst/>
              <a:cxnLst/>
              <a:rect l="l" t="t" r="r" b="b"/>
              <a:pathLst>
                <a:path w="4834255" h="0">
                  <a:moveTo>
                    <a:pt x="0" y="0"/>
                  </a:moveTo>
                  <a:lnTo>
                    <a:pt x="4833963" y="1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30258" y="3196987"/>
              <a:ext cx="4144010" cy="375285"/>
            </a:xfrm>
            <a:custGeom>
              <a:avLst/>
              <a:gdLst/>
              <a:ahLst/>
              <a:cxnLst/>
              <a:rect l="l" t="t" r="r" b="b"/>
              <a:pathLst>
                <a:path w="4144009" h="375285">
                  <a:moveTo>
                    <a:pt x="0" y="0"/>
                  </a:moveTo>
                  <a:lnTo>
                    <a:pt x="692061" y="125332"/>
                  </a:lnTo>
                  <a:lnTo>
                    <a:pt x="1380909" y="186292"/>
                  </a:lnTo>
                  <a:lnTo>
                    <a:pt x="2072805" y="155812"/>
                  </a:lnTo>
                  <a:lnTo>
                    <a:pt x="2761653" y="374746"/>
                  </a:lnTo>
                  <a:lnTo>
                    <a:pt x="3453549" y="296020"/>
                  </a:lnTo>
                  <a:lnTo>
                    <a:pt x="4143397" y="143620"/>
                  </a:lnTo>
                </a:path>
              </a:pathLst>
            </a:custGeom>
            <a:ln w="2857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597067" y="3164739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597067" y="3164739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88963" y="328970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88963" y="328970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980859" y="335371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980859" y="335371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669707" y="332323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669707" y="332323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361603" y="353964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361603" y="353964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050451" y="346039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050451" y="3460395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742347" y="331104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59" y="6096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742347" y="331104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630258" y="4258768"/>
              <a:ext cx="4144010" cy="138430"/>
            </a:xfrm>
            <a:custGeom>
              <a:avLst/>
              <a:gdLst/>
              <a:ahLst/>
              <a:cxnLst/>
              <a:rect l="l" t="t" r="r" b="b"/>
              <a:pathLst>
                <a:path w="4144009" h="138429">
                  <a:moveTo>
                    <a:pt x="0" y="0"/>
                  </a:moveTo>
                  <a:lnTo>
                    <a:pt x="692061" y="14528"/>
                  </a:lnTo>
                  <a:lnTo>
                    <a:pt x="1380909" y="78536"/>
                  </a:lnTo>
                  <a:lnTo>
                    <a:pt x="2072805" y="63296"/>
                  </a:lnTo>
                  <a:lnTo>
                    <a:pt x="2761653" y="124256"/>
                  </a:lnTo>
                  <a:lnTo>
                    <a:pt x="3453549" y="121208"/>
                  </a:lnTo>
                  <a:lnTo>
                    <a:pt x="4143397" y="138001"/>
                  </a:lnTo>
                </a:path>
              </a:pathLst>
            </a:custGeom>
            <a:ln w="2857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597067" y="422849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597067" y="422849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288963" y="424373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59"/>
                  </a:lnTo>
                  <a:lnTo>
                    <a:pt x="60960" y="60959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3288963" y="424373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980859" y="430469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980859" y="430469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4669707" y="428945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669707" y="428945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361603" y="4353459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59"/>
                  </a:lnTo>
                  <a:lnTo>
                    <a:pt x="60960" y="60959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361603" y="4353459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050451" y="434736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050451" y="434736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742347" y="436565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59" y="6096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742347" y="436565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2530245" y="2942335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16,4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220811" y="3067303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15,6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911377" y="3128264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15,2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601943" y="3097784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15,4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292510" y="3317240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14,0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983076" y="3237991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14,5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673641" y="3085591"/>
            <a:ext cx="2127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404040"/>
                </a:solidFill>
                <a:latin typeface="Palatino Linotype"/>
                <a:cs typeface="Palatino Linotype"/>
              </a:rPr>
              <a:t>15,5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2558820" y="4003040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9,6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3249386" y="4018279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9,5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3939952" y="4082288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9,1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630518" y="4064000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9,2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321085" y="4128007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8,8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011651" y="4121911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8,8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6702216" y="4140200"/>
            <a:ext cx="1555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404040"/>
                </a:solidFill>
                <a:latin typeface="Palatino Linotype"/>
                <a:cs typeface="Palatino Linotype"/>
              </a:rPr>
              <a:t>8,7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2025059" y="4408423"/>
            <a:ext cx="159385" cy="1412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595959"/>
                </a:solidFill>
                <a:latin typeface="Palatino Linotype"/>
                <a:cs typeface="Palatino Linotype"/>
              </a:rPr>
              <a:t>8,0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25">
                <a:solidFill>
                  <a:srgbClr val="595959"/>
                </a:solidFill>
                <a:latin typeface="Palatino Linotype"/>
                <a:cs typeface="Palatino Linotype"/>
              </a:rPr>
              <a:t>6,0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25">
                <a:solidFill>
                  <a:srgbClr val="595959"/>
                </a:solidFill>
                <a:latin typeface="Palatino Linotype"/>
                <a:cs typeface="Palatino Linotype"/>
              </a:rPr>
              <a:t>4,0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595959"/>
                </a:solidFill>
                <a:latin typeface="Palatino Linotype"/>
                <a:cs typeface="Palatino Linotype"/>
              </a:rPr>
              <a:t>2,0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25">
                <a:solidFill>
                  <a:srgbClr val="595959"/>
                </a:solidFill>
                <a:latin typeface="Palatino Linotype"/>
                <a:cs typeface="Palatino Linotype"/>
              </a:rPr>
              <a:t>0,0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967909" y="3472688"/>
            <a:ext cx="21018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14,0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12,0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10,0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967909" y="3158744"/>
            <a:ext cx="2101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16,0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967909" y="2847847"/>
            <a:ext cx="2101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18,0</a:t>
            </a:r>
            <a:endParaRPr sz="900">
              <a:latin typeface="Palatino Linotype"/>
              <a:cs typeface="Palatino Linotype"/>
            </a:endParaRPr>
          </a:p>
        </p:txBody>
      </p:sp>
      <p:grpSp>
        <p:nvGrpSpPr>
          <p:cNvPr id="53" name="object 53" descr=""/>
          <p:cNvGrpSpPr/>
          <p:nvPr/>
        </p:nvGrpSpPr>
        <p:grpSpPr>
          <a:xfrm>
            <a:off x="2353975" y="6155245"/>
            <a:ext cx="272415" cy="70485"/>
            <a:chOff x="2353975" y="6155245"/>
            <a:chExt cx="272415" cy="70485"/>
          </a:xfrm>
        </p:grpSpPr>
        <p:sp>
          <p:nvSpPr>
            <p:cNvPr id="54" name="object 54" descr=""/>
            <p:cNvSpPr/>
            <p:nvPr/>
          </p:nvSpPr>
          <p:spPr>
            <a:xfrm>
              <a:off x="2368263" y="618877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40" y="1"/>
                  </a:lnTo>
                </a:path>
              </a:pathLst>
            </a:custGeom>
            <a:ln w="2857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2459736" y="616000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1560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2459736" y="616000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5608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 descr=""/>
          <p:cNvSpPr txBox="1"/>
          <p:nvPr/>
        </p:nvSpPr>
        <p:spPr>
          <a:xfrm>
            <a:off x="2515958" y="5825744"/>
            <a:ext cx="2329815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8890">
              <a:lnSpc>
                <a:spcPct val="100000"/>
              </a:lnSpc>
              <a:spcBef>
                <a:spcPts val="100"/>
              </a:spcBef>
              <a:tabLst>
                <a:tab pos="690245" algn="l"/>
                <a:tab pos="1380490" algn="l"/>
                <a:tab pos="2071370" algn="l"/>
              </a:tabLst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2016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	</a:t>
            </a: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2017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	</a:t>
            </a: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2018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	</a:t>
            </a: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2019</a:t>
            </a:r>
            <a:endParaRPr sz="900">
              <a:latin typeface="Palatino Linotype"/>
              <a:cs typeface="Palatino Linotype"/>
            </a:endParaRPr>
          </a:p>
          <a:p>
            <a:pPr algn="r" marR="5080">
              <a:lnSpc>
                <a:spcPct val="100000"/>
              </a:lnSpc>
              <a:spcBef>
                <a:spcPts val="1005"/>
              </a:spcBef>
            </a:pP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Taxa</a:t>
            </a:r>
            <a:r>
              <a:rPr dirty="0" sz="900" spc="-70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de</a:t>
            </a:r>
            <a:r>
              <a:rPr dirty="0" sz="900" spc="-40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mortalidade</a:t>
            </a:r>
            <a:r>
              <a:rPr dirty="0" sz="900" spc="65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 spc="-10">
                <a:solidFill>
                  <a:srgbClr val="595959"/>
                </a:solidFill>
                <a:latin typeface="Palatino Linotype"/>
                <a:cs typeface="Palatino Linotype"/>
              </a:rPr>
              <a:t>em</a:t>
            </a:r>
            <a:r>
              <a:rPr dirty="0" sz="900" spc="-5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 spc="-10">
                <a:solidFill>
                  <a:srgbClr val="595959"/>
                </a:solidFill>
                <a:latin typeface="Palatino Linotype"/>
                <a:cs typeface="Palatino Linotype"/>
              </a:rPr>
              <a:t>menores</a:t>
            </a:r>
            <a:r>
              <a:rPr dirty="0" sz="900" spc="10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de</a:t>
            </a:r>
            <a:r>
              <a:rPr dirty="0" sz="900" spc="65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5</a:t>
            </a:r>
            <a:r>
              <a:rPr dirty="0" sz="900" spc="-65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anos</a:t>
            </a:r>
            <a:endParaRPr sz="900">
              <a:latin typeface="Palatino Linotype"/>
              <a:cs typeface="Palatino Linotype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5026877" y="6155245"/>
            <a:ext cx="272415" cy="70485"/>
            <a:chOff x="5026877" y="6155245"/>
            <a:chExt cx="272415" cy="70485"/>
          </a:xfrm>
        </p:grpSpPr>
        <p:sp>
          <p:nvSpPr>
            <p:cNvPr id="59" name="object 59" descr=""/>
            <p:cNvSpPr/>
            <p:nvPr/>
          </p:nvSpPr>
          <p:spPr>
            <a:xfrm>
              <a:off x="5041164" y="618877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40" y="1"/>
                  </a:lnTo>
                </a:path>
              </a:pathLst>
            </a:custGeom>
            <a:ln w="2857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132832" y="616000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60960" y="0"/>
                  </a:moveTo>
                  <a:lnTo>
                    <a:pt x="0" y="0"/>
                  </a:lnTo>
                  <a:lnTo>
                    <a:pt x="0" y="60960"/>
                  </a:lnTo>
                  <a:lnTo>
                    <a:pt x="60960" y="60960"/>
                  </a:lnTo>
                  <a:lnTo>
                    <a:pt x="60960" y="0"/>
                  </a:lnTo>
                  <a:close/>
                </a:path>
              </a:pathLst>
            </a:custGeom>
            <a:solidFill>
              <a:srgbClr val="E971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132832" y="6160007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60">
                  <a:moveTo>
                    <a:pt x="0" y="0"/>
                  </a:moveTo>
                  <a:lnTo>
                    <a:pt x="60960" y="0"/>
                  </a:lnTo>
                  <a:lnTo>
                    <a:pt x="60960" y="60960"/>
                  </a:lnTo>
                  <a:lnTo>
                    <a:pt x="0" y="6096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E9713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 descr=""/>
          <p:cNvSpPr txBox="1"/>
          <p:nvPr/>
        </p:nvSpPr>
        <p:spPr>
          <a:xfrm>
            <a:off x="5278223" y="5825744"/>
            <a:ext cx="163576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690245" algn="l"/>
                <a:tab pos="1380490" algn="l"/>
              </a:tabLst>
            </a:pP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2020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	</a:t>
            </a: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2021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	</a:t>
            </a:r>
            <a:r>
              <a:rPr dirty="0" sz="900" spc="-20">
                <a:solidFill>
                  <a:srgbClr val="595959"/>
                </a:solidFill>
                <a:latin typeface="Palatino Linotype"/>
                <a:cs typeface="Palatino Linotype"/>
              </a:rPr>
              <a:t>2022</a:t>
            </a:r>
            <a:endParaRPr sz="900">
              <a:latin typeface="Palatino Linotype"/>
              <a:cs typeface="Palatino Linotype"/>
            </a:endParaRPr>
          </a:p>
          <a:p>
            <a:pPr marL="32384">
              <a:lnSpc>
                <a:spcPct val="100000"/>
              </a:lnSpc>
              <a:spcBef>
                <a:spcPts val="1005"/>
              </a:spcBef>
            </a:pP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Taxa</a:t>
            </a:r>
            <a:r>
              <a:rPr dirty="0" sz="900" spc="-60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de</a:t>
            </a:r>
            <a:r>
              <a:rPr dirty="0" sz="900" spc="-30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>
                <a:solidFill>
                  <a:srgbClr val="595959"/>
                </a:solidFill>
                <a:latin typeface="Palatino Linotype"/>
                <a:cs typeface="Palatino Linotype"/>
              </a:rPr>
              <a:t>mortalidade</a:t>
            </a:r>
            <a:r>
              <a:rPr dirty="0" sz="900" spc="80">
                <a:solidFill>
                  <a:srgbClr val="595959"/>
                </a:solidFill>
                <a:latin typeface="Palatino Linotype"/>
                <a:cs typeface="Palatino Linotype"/>
              </a:rPr>
              <a:t> </a:t>
            </a:r>
            <a:r>
              <a:rPr dirty="0" sz="900" spc="-10">
                <a:solidFill>
                  <a:srgbClr val="595959"/>
                </a:solidFill>
                <a:latin typeface="Palatino Linotype"/>
                <a:cs typeface="Palatino Linotype"/>
              </a:rPr>
              <a:t>neonatal</a:t>
            </a:r>
            <a:endParaRPr sz="900">
              <a:latin typeface="Palatino Linotype"/>
              <a:cs typeface="Palatino Linotype"/>
            </a:endParaRPr>
          </a:p>
        </p:txBody>
      </p:sp>
      <p:grpSp>
        <p:nvGrpSpPr>
          <p:cNvPr id="63" name="object 63" descr=""/>
          <p:cNvGrpSpPr/>
          <p:nvPr/>
        </p:nvGrpSpPr>
        <p:grpSpPr>
          <a:xfrm>
            <a:off x="1880597" y="2801837"/>
            <a:ext cx="5382895" cy="3582670"/>
            <a:chOff x="1880597" y="2801837"/>
            <a:chExt cx="5382895" cy="3582670"/>
          </a:xfrm>
        </p:grpSpPr>
        <p:sp>
          <p:nvSpPr>
            <p:cNvPr id="64" name="object 64" descr=""/>
            <p:cNvSpPr/>
            <p:nvPr/>
          </p:nvSpPr>
          <p:spPr>
            <a:xfrm>
              <a:off x="1885359" y="2806599"/>
              <a:ext cx="5373370" cy="3573145"/>
            </a:xfrm>
            <a:custGeom>
              <a:avLst/>
              <a:gdLst/>
              <a:ahLst/>
              <a:cxnLst/>
              <a:rect l="l" t="t" r="r" b="b"/>
              <a:pathLst>
                <a:path w="5373370" h="3573145">
                  <a:moveTo>
                    <a:pt x="0" y="0"/>
                  </a:moveTo>
                  <a:lnTo>
                    <a:pt x="5373278" y="0"/>
                  </a:lnTo>
                  <a:lnTo>
                    <a:pt x="5373278" y="3572757"/>
                  </a:lnTo>
                  <a:lnTo>
                    <a:pt x="0" y="357275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EA72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403213" y="2926787"/>
              <a:ext cx="641985" cy="401320"/>
            </a:xfrm>
            <a:custGeom>
              <a:avLst/>
              <a:gdLst/>
              <a:ahLst/>
              <a:cxnLst/>
              <a:rect l="l" t="t" r="r" b="b"/>
              <a:pathLst>
                <a:path w="641984" h="401320">
                  <a:moveTo>
                    <a:pt x="0" y="200521"/>
                  </a:moveTo>
                  <a:lnTo>
                    <a:pt x="20064" y="130552"/>
                  </a:lnTo>
                  <a:lnTo>
                    <a:pt x="43785" y="99314"/>
                  </a:lnTo>
                  <a:lnTo>
                    <a:pt x="75425" y="71327"/>
                  </a:lnTo>
                  <a:lnTo>
                    <a:pt x="114078" y="47160"/>
                  </a:lnTo>
                  <a:lnTo>
                    <a:pt x="158838" y="27376"/>
                  </a:lnTo>
                  <a:lnTo>
                    <a:pt x="208799" y="12545"/>
                  </a:lnTo>
                  <a:lnTo>
                    <a:pt x="263057" y="3230"/>
                  </a:lnTo>
                  <a:lnTo>
                    <a:pt x="320704" y="0"/>
                  </a:lnTo>
                  <a:lnTo>
                    <a:pt x="378350" y="3230"/>
                  </a:lnTo>
                  <a:lnTo>
                    <a:pt x="432608" y="12545"/>
                  </a:lnTo>
                  <a:lnTo>
                    <a:pt x="482569" y="27376"/>
                  </a:lnTo>
                  <a:lnTo>
                    <a:pt x="527329" y="47160"/>
                  </a:lnTo>
                  <a:lnTo>
                    <a:pt x="565982" y="71327"/>
                  </a:lnTo>
                  <a:lnTo>
                    <a:pt x="597622" y="99314"/>
                  </a:lnTo>
                  <a:lnTo>
                    <a:pt x="621343" y="130552"/>
                  </a:lnTo>
                  <a:lnTo>
                    <a:pt x="641408" y="200521"/>
                  </a:lnTo>
                  <a:lnTo>
                    <a:pt x="636241" y="236564"/>
                  </a:lnTo>
                  <a:lnTo>
                    <a:pt x="597622" y="301727"/>
                  </a:lnTo>
                  <a:lnTo>
                    <a:pt x="565982" y="329714"/>
                  </a:lnTo>
                  <a:lnTo>
                    <a:pt x="527329" y="353881"/>
                  </a:lnTo>
                  <a:lnTo>
                    <a:pt x="482569" y="373665"/>
                  </a:lnTo>
                  <a:lnTo>
                    <a:pt x="432608" y="388496"/>
                  </a:lnTo>
                  <a:lnTo>
                    <a:pt x="378350" y="397811"/>
                  </a:lnTo>
                  <a:lnTo>
                    <a:pt x="320704" y="401042"/>
                  </a:lnTo>
                  <a:lnTo>
                    <a:pt x="263057" y="397811"/>
                  </a:lnTo>
                  <a:lnTo>
                    <a:pt x="208799" y="388496"/>
                  </a:lnTo>
                  <a:lnTo>
                    <a:pt x="158838" y="373665"/>
                  </a:lnTo>
                  <a:lnTo>
                    <a:pt x="114078" y="353881"/>
                  </a:lnTo>
                  <a:lnTo>
                    <a:pt x="75425" y="329714"/>
                  </a:lnTo>
                  <a:lnTo>
                    <a:pt x="43785" y="301727"/>
                  </a:lnTo>
                  <a:lnTo>
                    <a:pt x="20064" y="270489"/>
                  </a:lnTo>
                  <a:lnTo>
                    <a:pt x="0" y="200521"/>
                  </a:lnTo>
                  <a:close/>
                </a:path>
              </a:pathLst>
            </a:custGeom>
            <a:ln w="19050">
              <a:solidFill>
                <a:srgbClr val="4EA72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2723305" y="133603"/>
            <a:ext cx="4011929" cy="845819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algn="ctr" marL="12065" marR="5080" indent="-635">
              <a:lnSpc>
                <a:spcPct val="99400"/>
              </a:lnSpc>
              <a:spcBef>
                <a:spcPts val="110"/>
              </a:spcBef>
            </a:pPr>
            <a:r>
              <a:rPr dirty="0" b="1">
                <a:latin typeface="Palatino Linotype"/>
                <a:cs typeface="Palatino Linotype"/>
              </a:rPr>
              <a:t>Principais</a:t>
            </a:r>
            <a:r>
              <a:rPr dirty="0" spc="-40" b="1">
                <a:latin typeface="Palatino Linotype"/>
                <a:cs typeface="Palatino Linotype"/>
              </a:rPr>
              <a:t> </a:t>
            </a:r>
            <a:r>
              <a:rPr dirty="0" spc="-20" b="1">
                <a:latin typeface="Palatino Linotype"/>
                <a:cs typeface="Palatino Linotype"/>
              </a:rPr>
              <a:t>Avanços</a:t>
            </a:r>
            <a:r>
              <a:rPr dirty="0" spc="-4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e</a:t>
            </a:r>
            <a:r>
              <a:rPr dirty="0" spc="-40" b="1">
                <a:latin typeface="Palatino Linotype"/>
                <a:cs typeface="Palatino Linotype"/>
              </a:rPr>
              <a:t> </a:t>
            </a:r>
            <a:r>
              <a:rPr dirty="0" spc="-10" b="1">
                <a:latin typeface="Palatino Linotype"/>
                <a:cs typeface="Palatino Linotype"/>
              </a:rPr>
              <a:t>Desafios </a:t>
            </a:r>
            <a:r>
              <a:rPr dirty="0" b="1">
                <a:latin typeface="Palatino Linotype"/>
                <a:cs typeface="Palatino Linotype"/>
              </a:rPr>
              <a:t>Dimensão</a:t>
            </a:r>
            <a:r>
              <a:rPr dirty="0" spc="-4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Social</a:t>
            </a:r>
            <a:r>
              <a:rPr dirty="0" spc="-3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ODS</a:t>
            </a:r>
            <a:r>
              <a:rPr dirty="0" spc="-3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3</a:t>
            </a:r>
            <a:r>
              <a:rPr dirty="0" spc="-3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Saúde</a:t>
            </a:r>
            <a:r>
              <a:rPr dirty="0" spc="-35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e</a:t>
            </a:r>
            <a:r>
              <a:rPr dirty="0" spc="-30" b="1">
                <a:latin typeface="Palatino Linotype"/>
                <a:cs typeface="Palatino Linotype"/>
              </a:rPr>
              <a:t> </a:t>
            </a:r>
            <a:r>
              <a:rPr dirty="0" spc="-20" b="1">
                <a:latin typeface="Palatino Linotype"/>
                <a:cs typeface="Palatino Linotype"/>
              </a:rPr>
              <a:t>Bem- </a:t>
            </a:r>
            <a:r>
              <a:rPr dirty="0" spc="-10" b="1">
                <a:latin typeface="Palatino Linotype"/>
                <a:cs typeface="Palatino Linotype"/>
              </a:rPr>
              <a:t>Estar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5129" y="120903"/>
            <a:ext cx="6179820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240" b="1">
                <a:latin typeface="Verdana"/>
                <a:cs typeface="Verdana"/>
              </a:rPr>
              <a:t>Desafios</a:t>
            </a:r>
            <a:r>
              <a:rPr dirty="0" sz="2500" spc="-140" b="1">
                <a:latin typeface="Verdana"/>
                <a:cs typeface="Verdana"/>
              </a:rPr>
              <a:t> </a:t>
            </a:r>
            <a:r>
              <a:rPr dirty="0" sz="2500" spc="-170" b="1">
                <a:latin typeface="Verdana"/>
                <a:cs typeface="Verdana"/>
              </a:rPr>
              <a:t>para</a:t>
            </a:r>
            <a:r>
              <a:rPr dirty="0" sz="2500" spc="-135" b="1">
                <a:latin typeface="Verdana"/>
                <a:cs typeface="Verdana"/>
              </a:rPr>
              <a:t> </a:t>
            </a:r>
            <a:r>
              <a:rPr dirty="0" sz="2500" spc="-125" b="1">
                <a:latin typeface="Verdana"/>
                <a:cs typeface="Verdana"/>
              </a:rPr>
              <a:t>o</a:t>
            </a:r>
            <a:r>
              <a:rPr dirty="0" sz="2500" spc="-135" b="1">
                <a:latin typeface="Verdana"/>
                <a:cs typeface="Verdana"/>
              </a:rPr>
              <a:t> </a:t>
            </a:r>
            <a:r>
              <a:rPr dirty="0" sz="2500" spc="-310" b="1">
                <a:latin typeface="Verdana"/>
                <a:cs typeface="Verdana"/>
              </a:rPr>
              <a:t>Brasil</a:t>
            </a:r>
            <a:r>
              <a:rPr dirty="0" sz="2500" spc="-140" b="1">
                <a:latin typeface="Verdana"/>
                <a:cs typeface="Verdana"/>
              </a:rPr>
              <a:t> </a:t>
            </a:r>
            <a:r>
              <a:rPr dirty="0" sz="2500" spc="-135" b="1">
                <a:latin typeface="Verdana"/>
                <a:cs typeface="Verdana"/>
              </a:rPr>
              <a:t>avançar </a:t>
            </a:r>
            <a:r>
              <a:rPr dirty="0" sz="2500" spc="-220" b="1">
                <a:latin typeface="Verdana"/>
                <a:cs typeface="Verdana"/>
              </a:rPr>
              <a:t>no</a:t>
            </a:r>
            <a:r>
              <a:rPr dirty="0" sz="2500" spc="-135" b="1">
                <a:latin typeface="Verdana"/>
                <a:cs typeface="Verdana"/>
              </a:rPr>
              <a:t> </a:t>
            </a:r>
            <a:r>
              <a:rPr dirty="0" sz="2500" spc="-280" b="1">
                <a:latin typeface="Verdana"/>
                <a:cs typeface="Verdana"/>
              </a:rPr>
              <a:t>ODS</a:t>
            </a:r>
            <a:r>
              <a:rPr dirty="0" sz="2500" spc="-135" b="1">
                <a:latin typeface="Verdana"/>
                <a:cs typeface="Verdana"/>
              </a:rPr>
              <a:t> </a:t>
            </a:r>
            <a:r>
              <a:rPr dirty="0" sz="2500" spc="-445" b="1">
                <a:latin typeface="Verdana"/>
                <a:cs typeface="Verdana"/>
              </a:rPr>
              <a:t>3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1283082" y="625628"/>
            <a:ext cx="3907790" cy="6014085"/>
          </a:xfrm>
          <a:custGeom>
            <a:avLst/>
            <a:gdLst/>
            <a:ahLst/>
            <a:cxnLst/>
            <a:rect l="l" t="t" r="r" b="b"/>
            <a:pathLst>
              <a:path w="3907790" h="6014084">
                <a:moveTo>
                  <a:pt x="0" y="0"/>
                </a:moveTo>
                <a:lnTo>
                  <a:pt x="3907482" y="0"/>
                </a:lnTo>
                <a:lnTo>
                  <a:pt x="3907482" y="6013953"/>
                </a:lnTo>
                <a:lnTo>
                  <a:pt x="0" y="601395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EA7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361822" y="608076"/>
            <a:ext cx="3750945" cy="57892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 marR="140335">
              <a:lnSpc>
                <a:spcPct val="81400"/>
              </a:lnSpc>
              <a:spcBef>
                <a:spcPts val="409"/>
              </a:spcBef>
            </a:pPr>
            <a:r>
              <a:rPr dirty="0" sz="1400" spc="-160" b="1">
                <a:latin typeface="Verdana"/>
                <a:cs typeface="Verdana"/>
              </a:rPr>
              <a:t>Nos</a:t>
            </a:r>
            <a:r>
              <a:rPr dirty="0" sz="1400" spc="-70" b="1">
                <a:latin typeface="Verdana"/>
                <a:cs typeface="Verdana"/>
              </a:rPr>
              <a:t> </a:t>
            </a:r>
            <a:r>
              <a:rPr dirty="0" sz="1400" spc="-150" b="1">
                <a:latin typeface="Verdana"/>
                <a:cs typeface="Verdana"/>
              </a:rPr>
              <a:t>próximos</a:t>
            </a:r>
            <a:r>
              <a:rPr dirty="0" sz="1400" spc="-65" b="1">
                <a:latin typeface="Verdana"/>
                <a:cs typeface="Verdana"/>
              </a:rPr>
              <a:t> </a:t>
            </a:r>
            <a:r>
              <a:rPr dirty="0" sz="1400" spc="-120" b="1">
                <a:latin typeface="Verdana"/>
                <a:cs typeface="Verdana"/>
              </a:rPr>
              <a:t>anos,</a:t>
            </a:r>
            <a:r>
              <a:rPr dirty="0" sz="1400" spc="-65" b="1">
                <a:latin typeface="Verdana"/>
                <a:cs typeface="Verdana"/>
              </a:rPr>
              <a:t> </a:t>
            </a:r>
            <a:r>
              <a:rPr dirty="0" sz="1400" spc="-135" b="1">
                <a:latin typeface="Verdana"/>
                <a:cs typeface="Verdana"/>
              </a:rPr>
              <a:t>será</a:t>
            </a:r>
            <a:r>
              <a:rPr dirty="0" sz="1400" spc="-60" b="1">
                <a:latin typeface="Verdana"/>
                <a:cs typeface="Verdana"/>
              </a:rPr>
              <a:t> </a:t>
            </a:r>
            <a:r>
              <a:rPr dirty="0" sz="1400" spc="-114" b="1">
                <a:latin typeface="Verdana"/>
                <a:cs typeface="Verdana"/>
              </a:rPr>
              <a:t>necessário</a:t>
            </a:r>
            <a:r>
              <a:rPr dirty="0" sz="1400" spc="-60" b="1">
                <a:latin typeface="Verdana"/>
                <a:cs typeface="Verdana"/>
              </a:rPr>
              <a:t> </a:t>
            </a:r>
            <a:r>
              <a:rPr dirty="0" sz="1400" spc="-25" b="1">
                <a:latin typeface="Verdana"/>
                <a:cs typeface="Verdana"/>
              </a:rPr>
              <a:t>um </a:t>
            </a:r>
            <a:r>
              <a:rPr dirty="0" sz="1400" spc="-114" b="1">
                <a:latin typeface="Verdana"/>
                <a:cs typeface="Verdana"/>
              </a:rPr>
              <a:t>esforço</a:t>
            </a:r>
            <a:r>
              <a:rPr dirty="0" sz="1400" spc="-70" b="1">
                <a:latin typeface="Verdana"/>
                <a:cs typeface="Verdana"/>
              </a:rPr>
              <a:t> </a:t>
            </a:r>
            <a:r>
              <a:rPr dirty="0" sz="1400" spc="-120" b="1">
                <a:latin typeface="Verdana"/>
                <a:cs typeface="Verdana"/>
              </a:rPr>
              <a:t>intensificado</a:t>
            </a:r>
            <a:r>
              <a:rPr dirty="0" sz="1400" spc="-65" b="1">
                <a:latin typeface="Verdana"/>
                <a:cs typeface="Verdana"/>
              </a:rPr>
              <a:t> </a:t>
            </a:r>
            <a:r>
              <a:rPr dirty="0" sz="1400" spc="-90" b="1">
                <a:latin typeface="Verdana"/>
                <a:cs typeface="Verdana"/>
              </a:rPr>
              <a:t>para</a:t>
            </a:r>
            <a:r>
              <a:rPr dirty="0" sz="1400" spc="-70" b="1">
                <a:latin typeface="Verdana"/>
                <a:cs typeface="Verdana"/>
              </a:rPr>
              <a:t> </a:t>
            </a:r>
            <a:r>
              <a:rPr dirty="0" sz="1400" spc="-135" b="1">
                <a:latin typeface="Verdana"/>
                <a:cs typeface="Verdana"/>
              </a:rPr>
              <a:t>se</a:t>
            </a:r>
            <a:r>
              <a:rPr dirty="0" sz="1400" spc="-65" b="1">
                <a:latin typeface="Verdana"/>
                <a:cs typeface="Verdana"/>
              </a:rPr>
              <a:t> </a:t>
            </a:r>
            <a:r>
              <a:rPr dirty="0" sz="1400" spc="-20" b="1">
                <a:latin typeface="Verdana"/>
                <a:cs typeface="Verdana"/>
              </a:rPr>
              <a:t>atingirem </a:t>
            </a:r>
            <a:r>
              <a:rPr dirty="0" sz="1400" spc="-135" b="1">
                <a:latin typeface="Verdana"/>
                <a:cs typeface="Verdana"/>
              </a:rPr>
              <a:t>várias</a:t>
            </a:r>
            <a:r>
              <a:rPr dirty="0" sz="1400" spc="-75" b="1">
                <a:latin typeface="Verdana"/>
                <a:cs typeface="Verdana"/>
              </a:rPr>
              <a:t> </a:t>
            </a:r>
            <a:r>
              <a:rPr dirty="0" sz="1400" spc="-105" b="1">
                <a:latin typeface="Verdana"/>
                <a:cs typeface="Verdana"/>
              </a:rPr>
              <a:t>das</a:t>
            </a:r>
            <a:r>
              <a:rPr dirty="0" sz="1400" spc="-75" b="1">
                <a:latin typeface="Verdana"/>
                <a:cs typeface="Verdana"/>
              </a:rPr>
              <a:t> </a:t>
            </a:r>
            <a:r>
              <a:rPr dirty="0" sz="1400" spc="-135" b="1">
                <a:latin typeface="Verdana"/>
                <a:cs typeface="Verdana"/>
              </a:rPr>
              <a:t>metas</a:t>
            </a:r>
            <a:r>
              <a:rPr dirty="0" sz="1400" spc="-70" b="1">
                <a:latin typeface="Verdana"/>
                <a:cs typeface="Verdana"/>
              </a:rPr>
              <a:t> </a:t>
            </a:r>
            <a:r>
              <a:rPr dirty="0" sz="1400" spc="-140" b="1">
                <a:latin typeface="Verdana"/>
                <a:cs typeface="Verdana"/>
              </a:rPr>
              <a:t>propostas</a:t>
            </a:r>
            <a:r>
              <a:rPr dirty="0" sz="1400" spc="-75" b="1">
                <a:latin typeface="Verdana"/>
                <a:cs typeface="Verdana"/>
              </a:rPr>
              <a:t> </a:t>
            </a:r>
            <a:r>
              <a:rPr dirty="0" sz="1400" spc="-90" b="1">
                <a:latin typeface="Verdana"/>
                <a:cs typeface="Verdana"/>
              </a:rPr>
              <a:t>para</a:t>
            </a:r>
            <a:r>
              <a:rPr dirty="0" sz="1400" spc="-70" b="1">
                <a:latin typeface="Verdana"/>
                <a:cs typeface="Verdana"/>
              </a:rPr>
              <a:t> </a:t>
            </a:r>
            <a:r>
              <a:rPr dirty="0" sz="1400" spc="-220" b="1">
                <a:latin typeface="Verdana"/>
                <a:cs typeface="Verdana"/>
              </a:rPr>
              <a:t>2030</a:t>
            </a:r>
            <a:r>
              <a:rPr dirty="0" sz="1400" spc="-70" b="1">
                <a:latin typeface="Verdana"/>
                <a:cs typeface="Verdana"/>
              </a:rPr>
              <a:t> </a:t>
            </a:r>
            <a:r>
              <a:rPr dirty="0" sz="1400" spc="-25" b="1">
                <a:latin typeface="Verdana"/>
                <a:cs typeface="Verdana"/>
              </a:rPr>
              <a:t>em </a:t>
            </a:r>
            <a:r>
              <a:rPr dirty="0" sz="1400" spc="-70" b="1">
                <a:latin typeface="Verdana"/>
                <a:cs typeface="Verdana"/>
              </a:rPr>
              <a:t>relação</a:t>
            </a:r>
            <a:r>
              <a:rPr dirty="0" sz="1400" spc="-80" b="1">
                <a:latin typeface="Verdana"/>
                <a:cs typeface="Verdana"/>
              </a:rPr>
              <a:t> </a:t>
            </a:r>
            <a:r>
              <a:rPr dirty="0" sz="1400" spc="-50" b="1">
                <a:latin typeface="Verdana"/>
                <a:cs typeface="Verdana"/>
              </a:rPr>
              <a:t>ao</a:t>
            </a:r>
            <a:r>
              <a:rPr dirty="0" sz="1400" spc="-80" b="1">
                <a:latin typeface="Verdana"/>
                <a:cs typeface="Verdana"/>
              </a:rPr>
              <a:t> </a:t>
            </a:r>
            <a:r>
              <a:rPr dirty="0" sz="1400" spc="-165" b="1">
                <a:latin typeface="Verdana"/>
                <a:cs typeface="Verdana"/>
              </a:rPr>
              <a:t>ODS</a:t>
            </a:r>
            <a:r>
              <a:rPr dirty="0" sz="1400" spc="-90" b="1">
                <a:latin typeface="Verdana"/>
                <a:cs typeface="Verdana"/>
              </a:rPr>
              <a:t> </a:t>
            </a:r>
            <a:r>
              <a:rPr dirty="0" sz="1400" spc="-165" b="1">
                <a:latin typeface="Verdana"/>
                <a:cs typeface="Verdana"/>
              </a:rPr>
              <a:t>3,</a:t>
            </a:r>
            <a:r>
              <a:rPr dirty="0" sz="1400" spc="-90" b="1">
                <a:latin typeface="Verdana"/>
                <a:cs typeface="Verdana"/>
              </a:rPr>
              <a:t> </a:t>
            </a:r>
            <a:r>
              <a:rPr dirty="0" sz="1400" spc="-145" b="1">
                <a:latin typeface="Verdana"/>
                <a:cs typeface="Verdana"/>
              </a:rPr>
              <a:t>entre</a:t>
            </a:r>
            <a:r>
              <a:rPr dirty="0" sz="1400" spc="-80" b="1">
                <a:latin typeface="Verdana"/>
                <a:cs typeface="Verdana"/>
              </a:rPr>
              <a:t> </a:t>
            </a:r>
            <a:r>
              <a:rPr dirty="0" sz="1400" spc="-20" b="1">
                <a:latin typeface="Verdana"/>
                <a:cs typeface="Verdana"/>
              </a:rPr>
              <a:t>elas:</a:t>
            </a:r>
            <a:endParaRPr sz="1400">
              <a:latin typeface="Verdana"/>
              <a:cs typeface="Verdana"/>
            </a:endParaRPr>
          </a:p>
          <a:p>
            <a:pPr lvl="1" marL="12700" marR="43180" indent="-10160">
              <a:lnSpc>
                <a:spcPct val="80400"/>
              </a:lnSpc>
              <a:spcBef>
                <a:spcPts val="1145"/>
              </a:spcBef>
              <a:buAutoNum type="arabicPeriod" startAt="3"/>
              <a:tabLst>
                <a:tab pos="306070" algn="l"/>
              </a:tabLst>
            </a:pPr>
            <a:r>
              <a:rPr dirty="0" sz="1400" spc="-204">
                <a:latin typeface="Verdana"/>
                <a:cs typeface="Verdana"/>
              </a:rPr>
              <a:t>	</a:t>
            </a:r>
            <a:r>
              <a:rPr dirty="0" sz="1400" spc="-204">
                <a:latin typeface="Verdana"/>
                <a:cs typeface="Verdana"/>
              </a:rPr>
              <a:t>–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Até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125">
                <a:latin typeface="Verdana"/>
                <a:cs typeface="Verdana"/>
              </a:rPr>
              <a:t>2030,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acabar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50">
                <a:latin typeface="Verdana"/>
                <a:cs typeface="Verdana"/>
              </a:rPr>
              <a:t>com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-35">
                <a:latin typeface="Verdana"/>
                <a:cs typeface="Verdana"/>
              </a:rPr>
              <a:t>as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epidemias </a:t>
            </a:r>
            <a:r>
              <a:rPr dirty="0" sz="1400" spc="75">
                <a:latin typeface="Verdana"/>
                <a:cs typeface="Verdana"/>
              </a:rPr>
              <a:t>de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65">
                <a:latin typeface="Verdana"/>
                <a:cs typeface="Verdana"/>
              </a:rPr>
              <a:t>Aids,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40">
                <a:latin typeface="Verdana"/>
                <a:cs typeface="Verdana"/>
              </a:rPr>
              <a:t>tuberculose,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malária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doenças </a:t>
            </a:r>
            <a:r>
              <a:rPr dirty="0" sz="1400" spc="-40">
                <a:latin typeface="Verdana"/>
                <a:cs typeface="Verdana"/>
              </a:rPr>
              <a:t>tropicais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negligenciadas</a:t>
            </a:r>
            <a:r>
              <a:rPr dirty="0" sz="1400" spc="-3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combates</a:t>
            </a:r>
            <a:r>
              <a:rPr dirty="0" sz="1400" spc="-3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a </a:t>
            </a:r>
            <a:r>
              <a:rPr dirty="0" sz="1400" spc="-20">
                <a:latin typeface="Verdana"/>
                <a:cs typeface="Verdana"/>
              </a:rPr>
              <a:t>hepatite,</a:t>
            </a:r>
            <a:r>
              <a:rPr dirty="0" sz="1400" spc="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doenças</a:t>
            </a:r>
            <a:r>
              <a:rPr dirty="0" sz="1400" spc="35">
                <a:latin typeface="Verdana"/>
                <a:cs typeface="Verdana"/>
              </a:rPr>
              <a:t> </a:t>
            </a:r>
            <a:r>
              <a:rPr dirty="0" sz="1400" spc="-70">
                <a:latin typeface="Verdana"/>
                <a:cs typeface="Verdana"/>
              </a:rPr>
              <a:t>transmitidas</a:t>
            </a:r>
            <a:r>
              <a:rPr dirty="0" sz="1400" spc="3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pela</a:t>
            </a:r>
            <a:r>
              <a:rPr dirty="0" sz="1400" spc="4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água,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5">
                <a:latin typeface="Verdana"/>
                <a:cs typeface="Verdana"/>
              </a:rPr>
              <a:t> </a:t>
            </a:r>
            <a:r>
              <a:rPr dirty="0" sz="1400" spc="-60">
                <a:latin typeface="Verdana"/>
                <a:cs typeface="Verdana"/>
              </a:rPr>
              <a:t>outras</a:t>
            </a:r>
            <a:r>
              <a:rPr dirty="0" sz="1400" spc="-1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doenças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 spc="-30">
                <a:latin typeface="Verdana"/>
                <a:cs typeface="Verdana"/>
              </a:rPr>
              <a:t>transmissíveis</a:t>
            </a:r>
            <a:endParaRPr sz="1400">
              <a:latin typeface="Verdana"/>
              <a:cs typeface="Verdana"/>
            </a:endParaRPr>
          </a:p>
          <a:p>
            <a:pPr lvl="1" marL="12700" marR="133985" indent="-10160">
              <a:lnSpc>
                <a:spcPct val="80700"/>
              </a:lnSpc>
              <a:spcBef>
                <a:spcPts val="1140"/>
              </a:spcBef>
              <a:buAutoNum type="arabicPeriod" startAt="3"/>
              <a:tabLst>
                <a:tab pos="306070" algn="l"/>
              </a:tabLst>
            </a:pPr>
            <a:r>
              <a:rPr dirty="0" sz="1400" spc="-204">
                <a:latin typeface="Verdana"/>
                <a:cs typeface="Verdana"/>
              </a:rPr>
              <a:t>	</a:t>
            </a:r>
            <a:r>
              <a:rPr dirty="0" sz="1400" spc="-204">
                <a:latin typeface="Verdana"/>
                <a:cs typeface="Verdana"/>
              </a:rPr>
              <a:t>–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Até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125">
                <a:latin typeface="Verdana"/>
                <a:cs typeface="Verdana"/>
              </a:rPr>
              <a:t>2030,</a:t>
            </a:r>
            <a:r>
              <a:rPr dirty="0" sz="1400" spc="-80">
                <a:latin typeface="Verdana"/>
                <a:cs typeface="Verdana"/>
              </a:rPr>
              <a:t> reduzir </a:t>
            </a:r>
            <a:r>
              <a:rPr dirty="0" sz="1400">
                <a:latin typeface="Verdana"/>
                <a:cs typeface="Verdana"/>
              </a:rPr>
              <a:t>em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55">
                <a:latin typeface="Verdana"/>
                <a:cs typeface="Verdana"/>
              </a:rPr>
              <a:t>um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terço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a </a:t>
            </a:r>
            <a:r>
              <a:rPr dirty="0" sz="1400" spc="-10">
                <a:latin typeface="Verdana"/>
                <a:cs typeface="Verdana"/>
              </a:rPr>
              <a:t>mortalidade </a:t>
            </a:r>
            <a:r>
              <a:rPr dirty="0" sz="1400" spc="-25">
                <a:latin typeface="Verdana"/>
                <a:cs typeface="Verdana"/>
              </a:rPr>
              <a:t>prematura</a:t>
            </a:r>
            <a:r>
              <a:rPr dirty="0" sz="1400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por</a:t>
            </a:r>
            <a:r>
              <a:rPr dirty="0" sz="1400" spc="-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doenças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não </a:t>
            </a:r>
            <a:r>
              <a:rPr dirty="0" sz="1400" spc="-105">
                <a:latin typeface="Verdana"/>
                <a:cs typeface="Verdana"/>
              </a:rPr>
              <a:t>transmissíveis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por meio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 spc="70">
                <a:latin typeface="Verdana"/>
                <a:cs typeface="Verdana"/>
              </a:rPr>
              <a:t>de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prevenção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 spc="15"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  <a:p>
            <a:pPr marL="12700" marR="60960">
              <a:lnSpc>
                <a:spcPct val="77100"/>
              </a:lnSpc>
              <a:spcBef>
                <a:spcPts val="100"/>
              </a:spcBef>
            </a:pPr>
            <a:r>
              <a:rPr dirty="0" sz="1400" spc="-30">
                <a:latin typeface="Verdana"/>
                <a:cs typeface="Verdana"/>
              </a:rPr>
              <a:t>tratamento,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35">
                <a:latin typeface="Verdana"/>
                <a:cs typeface="Verdana"/>
              </a:rPr>
              <a:t>promover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114">
                <a:latin typeface="Verdana"/>
                <a:cs typeface="Verdana"/>
              </a:rPr>
              <a:t>a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saúde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mental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15">
                <a:latin typeface="Verdana"/>
                <a:cs typeface="Verdana"/>
              </a:rPr>
              <a:t>e </a:t>
            </a:r>
            <a:r>
              <a:rPr dirty="0" sz="1400" spc="55">
                <a:latin typeface="Verdana"/>
                <a:cs typeface="Verdana"/>
              </a:rPr>
              <a:t>o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35">
                <a:latin typeface="Verdana"/>
                <a:cs typeface="Verdana"/>
              </a:rPr>
              <a:t>bem-</a:t>
            </a:r>
            <a:r>
              <a:rPr dirty="0" sz="1400" spc="-20">
                <a:latin typeface="Verdana"/>
                <a:cs typeface="Verdana"/>
              </a:rPr>
              <a:t>estar</a:t>
            </a:r>
            <a:endParaRPr sz="1400">
              <a:latin typeface="Verdana"/>
              <a:cs typeface="Verdana"/>
            </a:endParaRPr>
          </a:p>
          <a:p>
            <a:pPr lvl="1" marL="12700" marR="5080" indent="-10160">
              <a:lnSpc>
                <a:spcPct val="81400"/>
              </a:lnSpc>
              <a:spcBef>
                <a:spcPts val="1125"/>
              </a:spcBef>
              <a:buAutoNum type="arabicPeriod" startAt="5"/>
              <a:tabLst>
                <a:tab pos="306070" algn="l"/>
              </a:tabLst>
            </a:pPr>
            <a:r>
              <a:rPr dirty="0" sz="1400" spc="-204">
                <a:latin typeface="Verdana"/>
                <a:cs typeface="Verdana"/>
              </a:rPr>
              <a:t>	</a:t>
            </a:r>
            <a:r>
              <a:rPr dirty="0" sz="1400" spc="-204">
                <a:latin typeface="Verdana"/>
                <a:cs typeface="Verdana"/>
              </a:rPr>
              <a:t>–</a:t>
            </a:r>
            <a:r>
              <a:rPr dirty="0" sz="1400" spc="-5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Reforçar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 spc="114">
                <a:latin typeface="Verdana"/>
                <a:cs typeface="Verdana"/>
              </a:rPr>
              <a:t>a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prevenção</a:t>
            </a:r>
            <a:r>
              <a:rPr dirty="0" sz="1400" spc="-5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50">
                <a:latin typeface="Verdana"/>
                <a:cs typeface="Verdana"/>
              </a:rPr>
              <a:t> </a:t>
            </a:r>
            <a:r>
              <a:rPr dirty="0" sz="1400" spc="55">
                <a:latin typeface="Verdana"/>
                <a:cs typeface="Verdana"/>
              </a:rPr>
              <a:t>o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tratamento </a:t>
            </a:r>
            <a:r>
              <a:rPr dirty="0" sz="1400" spc="65">
                <a:latin typeface="Verdana"/>
                <a:cs typeface="Verdana"/>
              </a:rPr>
              <a:t>do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abuso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75">
                <a:latin typeface="Verdana"/>
                <a:cs typeface="Verdana"/>
              </a:rPr>
              <a:t>de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50">
                <a:latin typeface="Verdana"/>
                <a:cs typeface="Verdana"/>
              </a:rPr>
              <a:t>substâncias,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incluindo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5">
                <a:latin typeface="Verdana"/>
                <a:cs typeface="Verdana"/>
              </a:rPr>
              <a:t>o </a:t>
            </a:r>
            <a:r>
              <a:rPr dirty="0" sz="1400">
                <a:latin typeface="Verdana"/>
                <a:cs typeface="Verdana"/>
              </a:rPr>
              <a:t>abuso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70">
                <a:latin typeface="Verdana"/>
                <a:cs typeface="Verdana"/>
              </a:rPr>
              <a:t>de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drogas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entorpecentes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25">
                <a:latin typeface="Verdana"/>
                <a:cs typeface="Verdana"/>
              </a:rPr>
              <a:t>uso </a:t>
            </a:r>
            <a:r>
              <a:rPr dirty="0" sz="1400">
                <a:latin typeface="Verdana"/>
                <a:cs typeface="Verdana"/>
              </a:rPr>
              <a:t>nocivo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70">
                <a:latin typeface="Verdana"/>
                <a:cs typeface="Verdana"/>
              </a:rPr>
              <a:t>de</a:t>
            </a:r>
            <a:r>
              <a:rPr dirty="0" sz="1400" spc="-7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álcool</a:t>
            </a:r>
            <a:endParaRPr sz="1400">
              <a:latin typeface="Verdana"/>
              <a:cs typeface="Verdana"/>
            </a:endParaRPr>
          </a:p>
          <a:p>
            <a:pPr marL="12700" marR="8255">
              <a:lnSpc>
                <a:spcPct val="81400"/>
              </a:lnSpc>
              <a:spcBef>
                <a:spcPts val="1130"/>
              </a:spcBef>
            </a:pPr>
            <a:r>
              <a:rPr dirty="0" sz="1400" spc="-135">
                <a:latin typeface="Verdana"/>
                <a:cs typeface="Verdana"/>
              </a:rPr>
              <a:t>3.8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-204">
                <a:latin typeface="Verdana"/>
                <a:cs typeface="Verdana"/>
              </a:rPr>
              <a:t>–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Até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 spc="-125">
                <a:latin typeface="Verdana"/>
                <a:cs typeface="Verdana"/>
              </a:rPr>
              <a:t>2030,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-80">
                <a:latin typeface="Verdana"/>
                <a:cs typeface="Verdana"/>
              </a:rPr>
              <a:t>reduzir</a:t>
            </a:r>
            <a:r>
              <a:rPr dirty="0" sz="1400" spc="-55">
                <a:latin typeface="Verdana"/>
                <a:cs typeface="Verdana"/>
              </a:rPr>
              <a:t> </a:t>
            </a:r>
            <a:r>
              <a:rPr dirty="0" sz="1400" spc="-30">
                <a:latin typeface="Verdana"/>
                <a:cs typeface="Verdana"/>
              </a:rPr>
              <a:t>substancialmente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5">
                <a:latin typeface="Verdana"/>
                <a:cs typeface="Verdana"/>
              </a:rPr>
              <a:t>o </a:t>
            </a:r>
            <a:r>
              <a:rPr dirty="0" sz="1400" spc="-40">
                <a:latin typeface="Verdana"/>
                <a:cs typeface="Verdana"/>
              </a:rPr>
              <a:t>número</a:t>
            </a:r>
            <a:r>
              <a:rPr dirty="0" sz="1400" spc="-50">
                <a:latin typeface="Verdana"/>
                <a:cs typeface="Verdana"/>
              </a:rPr>
              <a:t> </a:t>
            </a:r>
            <a:r>
              <a:rPr dirty="0" sz="1400" spc="70">
                <a:latin typeface="Verdana"/>
                <a:cs typeface="Verdana"/>
              </a:rPr>
              <a:t>de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 spc="-70">
                <a:latin typeface="Verdana"/>
                <a:cs typeface="Verdana"/>
              </a:rPr>
              <a:t>mortes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doenças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por</a:t>
            </a:r>
            <a:r>
              <a:rPr dirty="0" sz="1400" spc="-3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produtos </a:t>
            </a:r>
            <a:r>
              <a:rPr dirty="0" sz="1400" spc="-35">
                <a:latin typeface="Verdana"/>
                <a:cs typeface="Verdana"/>
              </a:rPr>
              <a:t>químicos</a:t>
            </a:r>
            <a:r>
              <a:rPr dirty="0" sz="1400">
                <a:latin typeface="Verdana"/>
                <a:cs typeface="Verdana"/>
              </a:rPr>
              <a:t> </a:t>
            </a:r>
            <a:r>
              <a:rPr dirty="0" sz="1400" spc="-50">
                <a:latin typeface="Verdana"/>
                <a:cs typeface="Verdana"/>
              </a:rPr>
              <a:t>perigosos</a:t>
            </a:r>
            <a:r>
              <a:rPr dirty="0" sz="1400" spc="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1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por</a:t>
            </a:r>
            <a:r>
              <a:rPr dirty="0" sz="1400" spc="2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contaminação</a:t>
            </a:r>
            <a:r>
              <a:rPr dirty="0" sz="1400" spc="10">
                <a:latin typeface="Verdana"/>
                <a:cs typeface="Verdana"/>
              </a:rPr>
              <a:t> </a:t>
            </a:r>
            <a:r>
              <a:rPr dirty="0" sz="1400" spc="15">
                <a:latin typeface="Verdana"/>
                <a:cs typeface="Verdana"/>
              </a:rPr>
              <a:t>e </a:t>
            </a:r>
            <a:r>
              <a:rPr dirty="0" sz="1400">
                <a:latin typeface="Verdana"/>
                <a:cs typeface="Verdana"/>
              </a:rPr>
              <a:t>poluição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do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65">
                <a:latin typeface="Verdana"/>
                <a:cs typeface="Verdana"/>
              </a:rPr>
              <a:t>ar,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95">
                <a:latin typeface="Verdana"/>
                <a:cs typeface="Verdana"/>
              </a:rPr>
              <a:t>da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 spc="60">
                <a:latin typeface="Verdana"/>
                <a:cs typeface="Verdana"/>
              </a:rPr>
              <a:t>água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7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do</a:t>
            </a:r>
            <a:r>
              <a:rPr dirty="0" sz="1400" spc="-75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solo</a:t>
            </a:r>
            <a:endParaRPr sz="1400">
              <a:latin typeface="Verdana"/>
              <a:cs typeface="Verdana"/>
            </a:endParaRPr>
          </a:p>
          <a:p>
            <a:pPr marL="12700" marR="1081405">
              <a:lnSpc>
                <a:spcPct val="77100"/>
              </a:lnSpc>
              <a:spcBef>
                <a:spcPts val="1200"/>
              </a:spcBef>
            </a:pPr>
            <a:r>
              <a:rPr dirty="0" sz="1400" spc="-60">
                <a:latin typeface="Verdana"/>
                <a:cs typeface="Verdana"/>
              </a:rPr>
              <a:t>3.b</a:t>
            </a:r>
            <a:r>
              <a:rPr dirty="0" sz="1400" spc="-100">
                <a:latin typeface="Verdana"/>
                <a:cs typeface="Verdana"/>
              </a:rPr>
              <a:t> </a:t>
            </a:r>
            <a:r>
              <a:rPr dirty="0" sz="1400" spc="-204">
                <a:latin typeface="Verdana"/>
                <a:cs typeface="Verdana"/>
              </a:rPr>
              <a:t>–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Apoiar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114">
                <a:latin typeface="Verdana"/>
                <a:cs typeface="Verdana"/>
              </a:rPr>
              <a:t>a</a:t>
            </a:r>
            <a:r>
              <a:rPr dirty="0" sz="1400" spc="-85">
                <a:latin typeface="Verdana"/>
                <a:cs typeface="Verdana"/>
              </a:rPr>
              <a:t> </a:t>
            </a:r>
            <a:r>
              <a:rPr dirty="0" sz="1400" spc="-35">
                <a:latin typeface="Verdana"/>
                <a:cs typeface="Verdana"/>
              </a:rPr>
              <a:t>pesquisa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5">
                <a:latin typeface="Verdana"/>
                <a:cs typeface="Verdana"/>
              </a:rPr>
              <a:t>o </a:t>
            </a:r>
            <a:r>
              <a:rPr dirty="0" sz="1400" spc="-30">
                <a:latin typeface="Verdana"/>
                <a:cs typeface="Verdana"/>
              </a:rPr>
              <a:t>desenvolvimento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75">
                <a:latin typeface="Verdana"/>
                <a:cs typeface="Verdana"/>
              </a:rPr>
              <a:t>de</a:t>
            </a:r>
            <a:r>
              <a:rPr dirty="0" sz="1400" spc="-7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vacinas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15"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  <a:p>
            <a:pPr marL="12700" marR="131445">
              <a:lnSpc>
                <a:spcPct val="77100"/>
              </a:lnSpc>
              <a:spcBef>
                <a:spcPts val="120"/>
              </a:spcBef>
            </a:pPr>
            <a:r>
              <a:rPr dirty="0" sz="1400">
                <a:latin typeface="Verdana"/>
                <a:cs typeface="Verdana"/>
              </a:rPr>
              <a:t>medicamentos</a:t>
            </a:r>
            <a:r>
              <a:rPr dirty="0" sz="1400" spc="-6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para</a:t>
            </a:r>
            <a:r>
              <a:rPr dirty="0" sz="1400" spc="-45">
                <a:latin typeface="Verdana"/>
                <a:cs typeface="Verdana"/>
              </a:rPr>
              <a:t> </a:t>
            </a:r>
            <a:r>
              <a:rPr dirty="0" sz="1400" spc="-35">
                <a:latin typeface="Verdana"/>
                <a:cs typeface="Verdana"/>
              </a:rPr>
              <a:t>as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doenças </a:t>
            </a:r>
            <a:r>
              <a:rPr dirty="0" sz="1400" spc="-105">
                <a:latin typeface="Verdana"/>
                <a:cs typeface="Verdana"/>
              </a:rPr>
              <a:t>transmissíveis,</a:t>
            </a:r>
            <a:r>
              <a:rPr dirty="0" sz="1400" spc="-2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que</a:t>
            </a:r>
            <a:r>
              <a:rPr dirty="0" sz="1400" spc="-1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afetam</a:t>
            </a:r>
            <a:r>
              <a:rPr dirty="0" sz="1400" spc="-15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principalmente</a:t>
            </a:r>
            <a:endParaRPr sz="1400">
              <a:latin typeface="Verdana"/>
              <a:cs typeface="Verdana"/>
            </a:endParaRPr>
          </a:p>
          <a:p>
            <a:pPr marL="12700" marR="90170">
              <a:lnSpc>
                <a:spcPct val="80700"/>
              </a:lnSpc>
              <a:spcBef>
                <a:spcPts val="40"/>
              </a:spcBef>
            </a:pPr>
            <a:r>
              <a:rPr dirty="0" sz="1400" spc="-70">
                <a:latin typeface="Verdana"/>
                <a:cs typeface="Verdana"/>
              </a:rPr>
              <a:t>os</a:t>
            </a:r>
            <a:r>
              <a:rPr dirty="0" sz="1400" spc="-100">
                <a:latin typeface="Verdana"/>
                <a:cs typeface="Verdana"/>
              </a:rPr>
              <a:t> </a:t>
            </a:r>
            <a:r>
              <a:rPr dirty="0" sz="1400" spc="-45">
                <a:latin typeface="Verdana"/>
                <a:cs typeface="Verdana"/>
              </a:rPr>
              <a:t>países</a:t>
            </a:r>
            <a:r>
              <a:rPr dirty="0" sz="1400" spc="-9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em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desenvolvimento, proporcionar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 spc="55">
                <a:latin typeface="Verdana"/>
                <a:cs typeface="Verdana"/>
              </a:rPr>
              <a:t>o</a:t>
            </a:r>
            <a:r>
              <a:rPr dirty="0" sz="1400" spc="-95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acesso</a:t>
            </a:r>
            <a:r>
              <a:rPr dirty="0" sz="1400" spc="-95">
                <a:latin typeface="Verdana"/>
                <a:cs typeface="Verdana"/>
              </a:rPr>
              <a:t> </a:t>
            </a:r>
            <a:r>
              <a:rPr dirty="0" sz="1400" spc="65">
                <a:latin typeface="Verdana"/>
                <a:cs typeface="Verdana"/>
              </a:rPr>
              <a:t>e</a:t>
            </a:r>
            <a:r>
              <a:rPr dirty="0" sz="1400" spc="-9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medicamentos</a:t>
            </a:r>
            <a:r>
              <a:rPr dirty="0" sz="1400" spc="-100">
                <a:latin typeface="Verdana"/>
                <a:cs typeface="Verdana"/>
              </a:rPr>
              <a:t> </a:t>
            </a:r>
            <a:r>
              <a:rPr dirty="0" sz="1400" spc="15">
                <a:latin typeface="Verdana"/>
                <a:cs typeface="Verdana"/>
              </a:rPr>
              <a:t>e </a:t>
            </a:r>
            <a:r>
              <a:rPr dirty="0" sz="1400">
                <a:latin typeface="Verdana"/>
                <a:cs typeface="Verdana"/>
              </a:rPr>
              <a:t>vacinas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50">
                <a:latin typeface="Verdana"/>
                <a:cs typeface="Verdana"/>
              </a:rPr>
              <a:t>essenciais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114">
                <a:latin typeface="Verdana"/>
                <a:cs typeface="Verdana"/>
              </a:rPr>
              <a:t>a</a:t>
            </a:r>
            <a:r>
              <a:rPr dirty="0" sz="1400" spc="-60">
                <a:latin typeface="Verdana"/>
                <a:cs typeface="Verdana"/>
              </a:rPr>
              <a:t> </a:t>
            </a:r>
            <a:r>
              <a:rPr dirty="0" sz="1400" spc="-10">
                <a:latin typeface="Verdana"/>
                <a:cs typeface="Verdana"/>
              </a:rPr>
              <a:t>preços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50">
                <a:latin typeface="Verdana"/>
                <a:cs typeface="Verdana"/>
              </a:rPr>
              <a:t>acessíveis</a:t>
            </a:r>
            <a:r>
              <a:rPr dirty="0" sz="1400" spc="-80">
                <a:latin typeface="Verdana"/>
                <a:cs typeface="Verdana"/>
              </a:rPr>
              <a:t> </a:t>
            </a:r>
            <a:r>
              <a:rPr dirty="0" sz="1400" spc="-20">
                <a:latin typeface="Verdana"/>
                <a:cs typeface="Verdana"/>
              </a:rPr>
              <a:t>(...)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396751" y="639029"/>
            <a:ext cx="3299460" cy="6014085"/>
          </a:xfrm>
          <a:custGeom>
            <a:avLst/>
            <a:gdLst/>
            <a:ahLst/>
            <a:cxnLst/>
            <a:rect l="l" t="t" r="r" b="b"/>
            <a:pathLst>
              <a:path w="3299459" h="6014084">
                <a:moveTo>
                  <a:pt x="0" y="0"/>
                </a:moveTo>
                <a:lnTo>
                  <a:pt x="3299013" y="0"/>
                </a:lnTo>
                <a:lnTo>
                  <a:pt x="3299013" y="6013954"/>
                </a:lnTo>
                <a:lnTo>
                  <a:pt x="0" y="601395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4EA7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475492" y="659891"/>
            <a:ext cx="3083560" cy="4628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Palatino Linotype"/>
                <a:cs typeface="Palatino Linotype"/>
              </a:rPr>
              <a:t>Principais</a:t>
            </a:r>
            <a:r>
              <a:rPr dirty="0" sz="1400" spc="-45" b="1">
                <a:latin typeface="Palatino Linotype"/>
                <a:cs typeface="Palatino Linotype"/>
              </a:rPr>
              <a:t> </a:t>
            </a:r>
            <a:r>
              <a:rPr dirty="0" sz="1400" b="1">
                <a:latin typeface="Palatino Linotype"/>
                <a:cs typeface="Palatino Linotype"/>
              </a:rPr>
              <a:t>Desafios</a:t>
            </a:r>
            <a:r>
              <a:rPr dirty="0" sz="1400" spc="-40" b="1">
                <a:latin typeface="Palatino Linotype"/>
                <a:cs typeface="Palatino Linotype"/>
              </a:rPr>
              <a:t> </a:t>
            </a:r>
            <a:r>
              <a:rPr dirty="0" sz="1400" b="1">
                <a:latin typeface="Palatino Linotype"/>
                <a:cs typeface="Palatino Linotype"/>
              </a:rPr>
              <a:t>para</a:t>
            </a:r>
            <a:r>
              <a:rPr dirty="0" sz="1400" spc="-40" b="1">
                <a:latin typeface="Palatino Linotype"/>
                <a:cs typeface="Palatino Linotype"/>
              </a:rPr>
              <a:t> </a:t>
            </a:r>
            <a:r>
              <a:rPr dirty="0" sz="1400" spc="-10" b="1">
                <a:latin typeface="Palatino Linotype"/>
                <a:cs typeface="Palatino Linotype"/>
              </a:rPr>
              <a:t>avançar</a:t>
            </a:r>
            <a:endParaRPr sz="14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400">
              <a:latin typeface="Palatino Linotype"/>
              <a:cs typeface="Palatino Linotype"/>
            </a:endParaRPr>
          </a:p>
          <a:p>
            <a:pPr marL="298450" marR="276860" indent="-285750">
              <a:lnSpc>
                <a:spcPts val="1300"/>
              </a:lnSpc>
              <a:buFont typeface="Arial MT"/>
              <a:buChar char="•"/>
              <a:tabLst>
                <a:tab pos="298450" algn="l"/>
              </a:tabLst>
            </a:pPr>
            <a:r>
              <a:rPr dirty="0" sz="1300" spc="-70">
                <a:latin typeface="Verdana"/>
                <a:cs typeface="Verdana"/>
              </a:rPr>
              <a:t>Sistema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federativo</a:t>
            </a:r>
            <a:r>
              <a:rPr dirty="0" sz="1300" spc="-4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complexo</a:t>
            </a:r>
            <a:r>
              <a:rPr dirty="0" sz="1300" spc="-45">
                <a:latin typeface="Verdana"/>
                <a:cs typeface="Verdana"/>
              </a:rPr>
              <a:t> </a:t>
            </a:r>
            <a:r>
              <a:rPr dirty="0" sz="1300" spc="15">
                <a:latin typeface="Verdana"/>
                <a:cs typeface="Verdana"/>
              </a:rPr>
              <a:t>e </a:t>
            </a:r>
            <a:r>
              <a:rPr dirty="0" sz="1300">
                <a:latin typeface="Verdana"/>
                <a:cs typeface="Verdana"/>
              </a:rPr>
              <a:t>grande</a:t>
            </a:r>
            <a:r>
              <a:rPr dirty="0" sz="1300" spc="-10">
                <a:latin typeface="Verdana"/>
                <a:cs typeface="Verdana"/>
              </a:rPr>
              <a:t> </a:t>
            </a:r>
            <a:r>
              <a:rPr dirty="0" sz="1300" spc="-25">
                <a:latin typeface="Verdana"/>
                <a:cs typeface="Verdana"/>
              </a:rPr>
              <a:t>extensão </a:t>
            </a:r>
            <a:r>
              <a:rPr dirty="0" sz="1300" spc="-10">
                <a:latin typeface="Verdana"/>
                <a:cs typeface="Verdana"/>
              </a:rPr>
              <a:t>territorial</a:t>
            </a:r>
            <a:endParaRPr sz="1300">
              <a:latin typeface="Verdana"/>
              <a:cs typeface="Verdana"/>
            </a:endParaRPr>
          </a:p>
          <a:p>
            <a:pPr marL="298450" marR="20320" indent="-285750">
              <a:lnSpc>
                <a:spcPts val="1300"/>
              </a:lnSpc>
              <a:spcBef>
                <a:spcPts val="1095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300" spc="-20">
                <a:latin typeface="Verdana"/>
                <a:cs typeface="Verdana"/>
              </a:rPr>
              <a:t>Subfinanciamento</a:t>
            </a:r>
            <a:r>
              <a:rPr dirty="0" sz="1300" spc="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crônico</a:t>
            </a:r>
            <a:r>
              <a:rPr dirty="0" sz="1300" spc="10">
                <a:latin typeface="Verdana"/>
                <a:cs typeface="Verdana"/>
              </a:rPr>
              <a:t> </a:t>
            </a:r>
            <a:r>
              <a:rPr dirty="0" sz="1300" spc="-25">
                <a:latin typeface="Verdana"/>
                <a:cs typeface="Verdana"/>
              </a:rPr>
              <a:t>das políticas</a:t>
            </a:r>
            <a:r>
              <a:rPr dirty="0" sz="1300" spc="-80">
                <a:latin typeface="Verdana"/>
                <a:cs typeface="Verdana"/>
              </a:rPr>
              <a:t> </a:t>
            </a:r>
            <a:r>
              <a:rPr dirty="0" sz="1300" spc="65">
                <a:latin typeface="Verdana"/>
                <a:cs typeface="Verdana"/>
              </a:rPr>
              <a:t>de</a:t>
            </a:r>
            <a:r>
              <a:rPr dirty="0" sz="1300" spc="-70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saúde</a:t>
            </a:r>
            <a:r>
              <a:rPr dirty="0" sz="1300" spc="-70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no</a:t>
            </a:r>
            <a:r>
              <a:rPr dirty="0" sz="1300" spc="-75">
                <a:latin typeface="Verdana"/>
                <a:cs typeface="Verdana"/>
              </a:rPr>
              <a:t> </a:t>
            </a:r>
            <a:r>
              <a:rPr dirty="0" sz="1300" spc="-55">
                <a:latin typeface="Verdana"/>
                <a:cs typeface="Verdana"/>
              </a:rPr>
              <a:t>nível</a:t>
            </a:r>
            <a:r>
              <a:rPr dirty="0" sz="1300" spc="-75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federal</a:t>
            </a:r>
            <a:endParaRPr sz="1300">
              <a:latin typeface="Verdana"/>
              <a:cs typeface="Verdana"/>
            </a:endParaRPr>
          </a:p>
          <a:p>
            <a:pPr marL="298450" marR="46355" indent="-285750">
              <a:lnSpc>
                <a:spcPct val="80000"/>
              </a:lnSpc>
              <a:spcBef>
                <a:spcPts val="1150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300">
                <a:latin typeface="Verdana"/>
                <a:cs typeface="Verdana"/>
              </a:rPr>
              <a:t>Acesso</a:t>
            </a:r>
            <a:r>
              <a:rPr dirty="0" sz="1300" spc="-90">
                <a:latin typeface="Verdana"/>
                <a:cs typeface="Verdana"/>
              </a:rPr>
              <a:t> </a:t>
            </a:r>
            <a:r>
              <a:rPr dirty="0" sz="1300" spc="-20">
                <a:latin typeface="Verdana"/>
                <a:cs typeface="Verdana"/>
              </a:rPr>
              <a:t>desigual</a:t>
            </a:r>
            <a:r>
              <a:rPr dirty="0" sz="1300" spc="-8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aos</a:t>
            </a:r>
            <a:r>
              <a:rPr dirty="0" sz="1300" spc="-90">
                <a:latin typeface="Verdana"/>
                <a:cs typeface="Verdana"/>
              </a:rPr>
              <a:t> </a:t>
            </a:r>
            <a:r>
              <a:rPr dirty="0" sz="1300" spc="-55">
                <a:latin typeface="Verdana"/>
                <a:cs typeface="Verdana"/>
              </a:rPr>
              <a:t>serviços</a:t>
            </a:r>
            <a:r>
              <a:rPr dirty="0" sz="1300" spc="-85">
                <a:latin typeface="Verdana"/>
                <a:cs typeface="Verdana"/>
              </a:rPr>
              <a:t> </a:t>
            </a:r>
            <a:r>
              <a:rPr dirty="0" sz="1300" spc="40">
                <a:latin typeface="Verdana"/>
                <a:cs typeface="Verdana"/>
              </a:rPr>
              <a:t>de </a:t>
            </a:r>
            <a:r>
              <a:rPr dirty="0" sz="1300" spc="-20">
                <a:latin typeface="Verdana"/>
                <a:cs typeface="Verdana"/>
              </a:rPr>
              <a:t>saúde,</a:t>
            </a:r>
            <a:r>
              <a:rPr dirty="0" sz="1300" spc="-6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especialmente</a:t>
            </a:r>
            <a:r>
              <a:rPr dirty="0" sz="1300" spc="-60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em</a:t>
            </a:r>
            <a:r>
              <a:rPr dirty="0" sz="1300" spc="-60">
                <a:latin typeface="Verdana"/>
                <a:cs typeface="Verdana"/>
              </a:rPr>
              <a:t> </a:t>
            </a:r>
            <a:r>
              <a:rPr dirty="0" sz="1300" spc="-20">
                <a:latin typeface="Verdana"/>
                <a:cs typeface="Verdana"/>
              </a:rPr>
              <a:t>regiões </a:t>
            </a:r>
            <a:r>
              <a:rPr dirty="0" sz="1300" spc="-35">
                <a:latin typeface="Verdana"/>
                <a:cs typeface="Verdana"/>
              </a:rPr>
              <a:t>remotas</a:t>
            </a:r>
            <a:r>
              <a:rPr dirty="0" sz="1300" spc="-85">
                <a:latin typeface="Verdana"/>
                <a:cs typeface="Verdana"/>
              </a:rPr>
              <a:t> </a:t>
            </a:r>
            <a:r>
              <a:rPr dirty="0" sz="1300" spc="65">
                <a:latin typeface="Verdana"/>
                <a:cs typeface="Verdana"/>
              </a:rPr>
              <a:t>e</a:t>
            </a:r>
            <a:r>
              <a:rPr dirty="0" sz="1300" spc="-70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áreas</a:t>
            </a:r>
            <a:r>
              <a:rPr dirty="0" sz="1300" spc="-80">
                <a:latin typeface="Verdana"/>
                <a:cs typeface="Verdana"/>
              </a:rPr>
              <a:t> </a:t>
            </a:r>
            <a:r>
              <a:rPr dirty="0" sz="1300" spc="-30">
                <a:latin typeface="Verdana"/>
                <a:cs typeface="Verdana"/>
              </a:rPr>
              <a:t>periféricas</a:t>
            </a:r>
            <a:r>
              <a:rPr dirty="0" sz="1300" spc="-80">
                <a:latin typeface="Verdana"/>
                <a:cs typeface="Verdana"/>
              </a:rPr>
              <a:t> </a:t>
            </a:r>
            <a:r>
              <a:rPr dirty="0" sz="1300" spc="-25">
                <a:latin typeface="Verdana"/>
                <a:cs typeface="Verdana"/>
              </a:rPr>
              <a:t>das</a:t>
            </a:r>
            <a:endParaRPr sz="1300">
              <a:latin typeface="Verdana"/>
              <a:cs typeface="Verdana"/>
            </a:endParaRPr>
          </a:p>
          <a:p>
            <a:pPr marL="298450" marR="140335">
              <a:lnSpc>
                <a:spcPct val="76900"/>
              </a:lnSpc>
              <a:spcBef>
                <a:spcPts val="95"/>
              </a:spcBef>
            </a:pPr>
            <a:r>
              <a:rPr dirty="0" sz="1300">
                <a:latin typeface="Verdana"/>
                <a:cs typeface="Verdana"/>
              </a:rPr>
              <a:t>cidades</a:t>
            </a:r>
            <a:r>
              <a:rPr dirty="0" sz="1300" spc="-35">
                <a:latin typeface="Verdana"/>
                <a:cs typeface="Verdana"/>
              </a:rPr>
              <a:t> </a:t>
            </a:r>
            <a:r>
              <a:rPr dirty="0" sz="1300" spc="-165">
                <a:latin typeface="Verdana"/>
                <a:cs typeface="Verdana"/>
              </a:rPr>
              <a:t>-</a:t>
            </a:r>
            <a:r>
              <a:rPr dirty="0" sz="1300" spc="-10">
                <a:latin typeface="Verdana"/>
                <a:cs typeface="Verdana"/>
              </a:rPr>
              <a:t> diferenças</a:t>
            </a:r>
            <a:r>
              <a:rPr dirty="0" sz="1300" spc="-25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raciais </a:t>
            </a:r>
            <a:r>
              <a:rPr dirty="0" sz="1300">
                <a:latin typeface="Verdana"/>
                <a:cs typeface="Verdana"/>
              </a:rPr>
              <a:t>também</a:t>
            </a:r>
            <a:r>
              <a:rPr dirty="0" sz="1300" spc="-6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são</a:t>
            </a:r>
            <a:r>
              <a:rPr dirty="0" sz="1300" spc="-75">
                <a:latin typeface="Verdana"/>
                <a:cs typeface="Verdana"/>
              </a:rPr>
              <a:t> </a:t>
            </a:r>
            <a:r>
              <a:rPr dirty="0" sz="1300" spc="-45">
                <a:latin typeface="Verdana"/>
                <a:cs typeface="Verdana"/>
              </a:rPr>
              <a:t>relevantes,</a:t>
            </a:r>
            <a:r>
              <a:rPr dirty="0" sz="1300" spc="-65">
                <a:latin typeface="Verdana"/>
                <a:cs typeface="Verdana"/>
              </a:rPr>
              <a:t> </a:t>
            </a:r>
            <a:r>
              <a:rPr dirty="0" sz="1300" spc="65">
                <a:latin typeface="Verdana"/>
                <a:cs typeface="Verdana"/>
              </a:rPr>
              <a:t>e</a:t>
            </a:r>
            <a:r>
              <a:rPr dirty="0" sz="1300" spc="-70">
                <a:latin typeface="Verdana"/>
                <a:cs typeface="Verdana"/>
              </a:rPr>
              <a:t> </a:t>
            </a:r>
            <a:r>
              <a:rPr dirty="0" sz="1300" spc="-20">
                <a:latin typeface="Verdana"/>
                <a:cs typeface="Verdana"/>
              </a:rPr>
              <a:t>povos</a:t>
            </a:r>
            <a:endParaRPr sz="1300">
              <a:latin typeface="Verdana"/>
              <a:cs typeface="Verdana"/>
            </a:endParaRPr>
          </a:p>
          <a:p>
            <a:pPr marL="298450">
              <a:lnSpc>
                <a:spcPts val="1140"/>
              </a:lnSpc>
            </a:pPr>
            <a:r>
              <a:rPr dirty="0" sz="1300" spc="-25">
                <a:latin typeface="Verdana"/>
                <a:cs typeface="Verdana"/>
              </a:rPr>
              <a:t>indígenas</a:t>
            </a:r>
            <a:r>
              <a:rPr dirty="0" sz="1300" spc="-75">
                <a:latin typeface="Verdana"/>
                <a:cs typeface="Verdana"/>
              </a:rPr>
              <a:t> </a:t>
            </a:r>
            <a:r>
              <a:rPr dirty="0" sz="1300" spc="65">
                <a:latin typeface="Verdana"/>
                <a:cs typeface="Verdana"/>
              </a:rPr>
              <a:t>e</a:t>
            </a:r>
            <a:r>
              <a:rPr dirty="0" sz="1300" spc="-65">
                <a:latin typeface="Verdana"/>
                <a:cs typeface="Verdana"/>
              </a:rPr>
              <a:t> </a:t>
            </a:r>
            <a:r>
              <a:rPr dirty="0" sz="1300" spc="-55">
                <a:latin typeface="Verdana"/>
                <a:cs typeface="Verdana"/>
              </a:rPr>
              <a:t>outras</a:t>
            </a:r>
            <a:r>
              <a:rPr dirty="0" sz="1300" spc="-70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populações</a:t>
            </a:r>
            <a:endParaRPr sz="1300">
              <a:latin typeface="Verdana"/>
              <a:cs typeface="Verdana"/>
            </a:endParaRPr>
          </a:p>
          <a:p>
            <a:pPr marL="298450" marR="424815">
              <a:lnSpc>
                <a:spcPct val="76900"/>
              </a:lnSpc>
              <a:spcBef>
                <a:spcPts val="180"/>
              </a:spcBef>
            </a:pPr>
            <a:r>
              <a:rPr dirty="0" sz="1300" spc="-10">
                <a:latin typeface="Verdana"/>
                <a:cs typeface="Verdana"/>
              </a:rPr>
              <a:t>específicas,</a:t>
            </a:r>
            <a:r>
              <a:rPr dirty="0" sz="1300" spc="-85">
                <a:latin typeface="Verdana"/>
                <a:cs typeface="Verdana"/>
              </a:rPr>
              <a:t> </a:t>
            </a:r>
            <a:r>
              <a:rPr dirty="0" sz="1300" spc="55">
                <a:latin typeface="Verdana"/>
                <a:cs typeface="Verdana"/>
              </a:rPr>
              <a:t>como</a:t>
            </a:r>
            <a:r>
              <a:rPr dirty="0" sz="1300" spc="-85">
                <a:latin typeface="Verdana"/>
                <a:cs typeface="Verdana"/>
              </a:rPr>
              <a:t> </a:t>
            </a:r>
            <a:r>
              <a:rPr dirty="0" sz="1300" spc="-70">
                <a:latin typeface="Verdana"/>
                <a:cs typeface="Verdana"/>
              </a:rPr>
              <a:t>ribeirinhos, </a:t>
            </a:r>
            <a:r>
              <a:rPr dirty="0" sz="1300" spc="-40">
                <a:latin typeface="Verdana"/>
                <a:cs typeface="Verdana"/>
              </a:rPr>
              <a:t>pessoas</a:t>
            </a:r>
            <a:r>
              <a:rPr dirty="0" sz="1300" spc="-10">
                <a:latin typeface="Verdana"/>
                <a:cs typeface="Verdana"/>
              </a:rPr>
              <a:t> </a:t>
            </a:r>
            <a:r>
              <a:rPr dirty="0" sz="1300" spc="50">
                <a:latin typeface="Verdana"/>
                <a:cs typeface="Verdana"/>
              </a:rPr>
              <a:t>com</a:t>
            </a:r>
            <a:r>
              <a:rPr dirty="0" sz="1300" spc="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deficiência</a:t>
            </a:r>
            <a:r>
              <a:rPr dirty="0" sz="1300" spc="-10">
                <a:latin typeface="Verdana"/>
                <a:cs typeface="Verdana"/>
              </a:rPr>
              <a:t> </a:t>
            </a:r>
            <a:r>
              <a:rPr dirty="0" sz="1300" spc="15">
                <a:latin typeface="Verdana"/>
                <a:cs typeface="Verdana"/>
              </a:rPr>
              <a:t>e</a:t>
            </a:r>
            <a:endParaRPr sz="1300">
              <a:latin typeface="Verdana"/>
              <a:cs typeface="Verdana"/>
            </a:endParaRPr>
          </a:p>
          <a:p>
            <a:pPr marL="298450" marR="103505">
              <a:lnSpc>
                <a:spcPct val="80000"/>
              </a:lnSpc>
              <a:spcBef>
                <a:spcPts val="50"/>
              </a:spcBef>
            </a:pPr>
            <a:r>
              <a:rPr dirty="0" sz="1300" spc="-35">
                <a:latin typeface="Verdana"/>
                <a:cs typeface="Verdana"/>
              </a:rPr>
              <a:t>quilombolas,</a:t>
            </a:r>
            <a:r>
              <a:rPr dirty="0" sz="1300" spc="-45">
                <a:latin typeface="Verdana"/>
                <a:cs typeface="Verdana"/>
              </a:rPr>
              <a:t> </a:t>
            </a:r>
            <a:r>
              <a:rPr dirty="0" sz="1300" spc="-25">
                <a:latin typeface="Verdana"/>
                <a:cs typeface="Verdana"/>
              </a:rPr>
              <a:t>enfrentam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-20">
                <a:latin typeface="Verdana"/>
                <a:cs typeface="Verdana"/>
              </a:rPr>
              <a:t>mais </a:t>
            </a:r>
            <a:r>
              <a:rPr dirty="0" sz="1300" spc="-55">
                <a:latin typeface="Verdana"/>
                <a:cs typeface="Verdana"/>
              </a:rPr>
              <a:t>barreiras</a:t>
            </a:r>
            <a:r>
              <a:rPr dirty="0" sz="1300" spc="-4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para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-20">
                <a:latin typeface="Verdana"/>
                <a:cs typeface="Verdana"/>
              </a:rPr>
              <a:t>acessar</a:t>
            </a:r>
            <a:r>
              <a:rPr dirty="0" sz="1300" spc="-45">
                <a:latin typeface="Verdana"/>
                <a:cs typeface="Verdana"/>
              </a:rPr>
              <a:t> </a:t>
            </a:r>
            <a:r>
              <a:rPr dirty="0" sz="1300" spc="-60">
                <a:latin typeface="Verdana"/>
                <a:cs typeface="Verdana"/>
              </a:rPr>
              <a:t>os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-45">
                <a:latin typeface="Verdana"/>
                <a:cs typeface="Verdana"/>
              </a:rPr>
              <a:t>serviços </a:t>
            </a:r>
            <a:r>
              <a:rPr dirty="0" sz="1300" spc="65">
                <a:latin typeface="Verdana"/>
                <a:cs typeface="Verdana"/>
              </a:rPr>
              <a:t>de</a:t>
            </a:r>
            <a:r>
              <a:rPr dirty="0" sz="1300" spc="-85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saúde</a:t>
            </a:r>
            <a:endParaRPr sz="1300">
              <a:latin typeface="Verdana"/>
              <a:cs typeface="Verdana"/>
            </a:endParaRPr>
          </a:p>
          <a:p>
            <a:pPr marL="298450" marR="5080" indent="-285750">
              <a:lnSpc>
                <a:spcPct val="80000"/>
              </a:lnSpc>
              <a:spcBef>
                <a:spcPts val="1150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300" spc="-65">
                <a:latin typeface="Verdana"/>
                <a:cs typeface="Verdana"/>
              </a:rPr>
              <a:t>Persistente </a:t>
            </a:r>
            <a:r>
              <a:rPr dirty="0" sz="1300" spc="50">
                <a:latin typeface="Verdana"/>
                <a:cs typeface="Verdana"/>
              </a:rPr>
              <a:t>carga</a:t>
            </a:r>
            <a:r>
              <a:rPr dirty="0" sz="1300" spc="-80">
                <a:latin typeface="Verdana"/>
                <a:cs typeface="Verdana"/>
              </a:rPr>
              <a:t> </a:t>
            </a:r>
            <a:r>
              <a:rPr dirty="0" sz="1300" spc="65">
                <a:latin typeface="Verdana"/>
                <a:cs typeface="Verdana"/>
              </a:rPr>
              <a:t>de</a:t>
            </a:r>
            <a:r>
              <a:rPr dirty="0" sz="1300" spc="-65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doenças </a:t>
            </a:r>
            <a:r>
              <a:rPr dirty="0" sz="1300">
                <a:latin typeface="Verdana"/>
                <a:cs typeface="Verdana"/>
              </a:rPr>
              <a:t>crônicas</a:t>
            </a:r>
            <a:r>
              <a:rPr dirty="0" sz="1300" spc="-50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não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-95">
                <a:latin typeface="Verdana"/>
                <a:cs typeface="Verdana"/>
              </a:rPr>
              <a:t>transmissíveis</a:t>
            </a:r>
            <a:r>
              <a:rPr dirty="0" sz="1300" spc="-50">
                <a:latin typeface="Verdana"/>
                <a:cs typeface="Verdana"/>
              </a:rPr>
              <a:t> </a:t>
            </a:r>
            <a:r>
              <a:rPr dirty="0" sz="1300" spc="-190">
                <a:latin typeface="Verdana"/>
                <a:cs typeface="Verdana"/>
              </a:rPr>
              <a:t>–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35">
                <a:latin typeface="Verdana"/>
                <a:cs typeface="Verdana"/>
              </a:rPr>
              <a:t>como </a:t>
            </a:r>
            <a:r>
              <a:rPr dirty="0" sz="1300">
                <a:latin typeface="Verdana"/>
                <a:cs typeface="Verdana"/>
              </a:rPr>
              <a:t>doenças</a:t>
            </a:r>
            <a:r>
              <a:rPr dirty="0" sz="1300" spc="125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cardiovasculares,</a:t>
            </a:r>
            <a:endParaRPr sz="1300">
              <a:latin typeface="Verdana"/>
              <a:cs typeface="Verdana"/>
            </a:endParaRPr>
          </a:p>
          <a:p>
            <a:pPr marL="298450" marR="100330">
              <a:lnSpc>
                <a:spcPct val="76900"/>
              </a:lnSpc>
              <a:spcBef>
                <a:spcPts val="95"/>
              </a:spcBef>
            </a:pPr>
            <a:r>
              <a:rPr dirty="0" sz="1300" spc="-60">
                <a:latin typeface="Verdana"/>
                <a:cs typeface="Verdana"/>
              </a:rPr>
              <a:t>respiratórias</a:t>
            </a:r>
            <a:r>
              <a:rPr dirty="0" sz="1300" spc="-5">
                <a:latin typeface="Verdana"/>
                <a:cs typeface="Verdana"/>
              </a:rPr>
              <a:t> </a:t>
            </a:r>
            <a:r>
              <a:rPr dirty="0" sz="1300" spc="-20">
                <a:latin typeface="Verdana"/>
                <a:cs typeface="Verdana"/>
              </a:rPr>
              <a:t>crônicas,</a:t>
            </a:r>
            <a:r>
              <a:rPr dirty="0" sz="1300" spc="5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cânceres </a:t>
            </a:r>
            <a:r>
              <a:rPr dirty="0" sz="1300" spc="15">
                <a:latin typeface="Verdana"/>
                <a:cs typeface="Verdana"/>
              </a:rPr>
              <a:t>e </a:t>
            </a:r>
            <a:r>
              <a:rPr dirty="0" sz="1300" spc="-10">
                <a:latin typeface="Verdana"/>
                <a:cs typeface="Verdana"/>
              </a:rPr>
              <a:t>diabetes</a:t>
            </a:r>
            <a:endParaRPr sz="1300">
              <a:latin typeface="Verdana"/>
              <a:cs typeface="Verdana"/>
            </a:endParaRPr>
          </a:p>
          <a:p>
            <a:pPr marL="298450" marR="267970" indent="-285750">
              <a:lnSpc>
                <a:spcPct val="76900"/>
              </a:lnSpc>
              <a:spcBef>
                <a:spcPts val="1300"/>
              </a:spcBef>
              <a:buFont typeface="Arial MT"/>
              <a:buChar char="•"/>
              <a:tabLst>
                <a:tab pos="298450" algn="l"/>
              </a:tabLst>
            </a:pPr>
            <a:r>
              <a:rPr dirty="0" sz="1300" spc="-10">
                <a:latin typeface="Verdana"/>
                <a:cs typeface="Verdana"/>
              </a:rPr>
              <a:t>Desigualdades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-50">
                <a:latin typeface="Verdana"/>
                <a:cs typeface="Verdana"/>
              </a:rPr>
              <a:t>significativas</a:t>
            </a:r>
            <a:r>
              <a:rPr dirty="0" sz="1300" spc="-40">
                <a:latin typeface="Verdana"/>
                <a:cs typeface="Verdana"/>
              </a:rPr>
              <a:t> </a:t>
            </a:r>
            <a:r>
              <a:rPr dirty="0" sz="1300" spc="40">
                <a:latin typeface="Verdana"/>
                <a:cs typeface="Verdana"/>
              </a:rPr>
              <a:t>de </a:t>
            </a:r>
            <a:r>
              <a:rPr dirty="0" sz="1300">
                <a:latin typeface="Verdana"/>
                <a:cs typeface="Verdana"/>
              </a:rPr>
              <a:t>acesso</a:t>
            </a:r>
            <a:r>
              <a:rPr dirty="0" sz="1300" spc="-80">
                <a:latin typeface="Verdana"/>
                <a:cs typeface="Verdana"/>
              </a:rPr>
              <a:t> </a:t>
            </a:r>
            <a:r>
              <a:rPr dirty="0" sz="1300" spc="80">
                <a:latin typeface="Verdana"/>
                <a:cs typeface="Verdana"/>
              </a:rPr>
              <a:t>ao</a:t>
            </a:r>
            <a:r>
              <a:rPr dirty="0" sz="1300" spc="-80">
                <a:latin typeface="Verdana"/>
                <a:cs typeface="Verdana"/>
              </a:rPr>
              <a:t> </a:t>
            </a:r>
            <a:r>
              <a:rPr dirty="0" sz="1300">
                <a:latin typeface="Verdana"/>
                <a:cs typeface="Verdana"/>
              </a:rPr>
              <a:t>saneamento</a:t>
            </a:r>
            <a:r>
              <a:rPr dirty="0" sz="1300" spc="-75">
                <a:latin typeface="Verdana"/>
                <a:cs typeface="Verdana"/>
              </a:rPr>
              <a:t> </a:t>
            </a:r>
            <a:r>
              <a:rPr dirty="0" sz="1300" spc="-10">
                <a:latin typeface="Verdana"/>
                <a:cs typeface="Verdana"/>
              </a:rPr>
              <a:t>básico</a:t>
            </a:r>
            <a:endParaRPr sz="1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343581" y="1996527"/>
            <a:ext cx="4697095" cy="3488690"/>
            <a:chOff x="4343581" y="1996527"/>
            <a:chExt cx="4697095" cy="348869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43581" y="1996527"/>
              <a:ext cx="4696893" cy="34881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4917" y="2080026"/>
              <a:ext cx="4675557" cy="3222518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4825767" y="976883"/>
            <a:ext cx="4102100" cy="110490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75"/>
              </a:spcBef>
            </a:pP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ODS</a:t>
            </a:r>
            <a:r>
              <a:rPr dirty="0" sz="1400" spc="-2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8.5</a:t>
            </a:r>
            <a:r>
              <a:rPr dirty="0" sz="1400" spc="26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Alcançar</a:t>
            </a:r>
            <a:r>
              <a:rPr dirty="0" sz="1400" spc="-2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o</a:t>
            </a:r>
            <a:r>
              <a:rPr dirty="0" sz="1400" spc="-3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emprego</a:t>
            </a:r>
            <a:r>
              <a:rPr dirty="0" sz="1400" spc="-3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pleno</a:t>
            </a:r>
            <a:r>
              <a:rPr dirty="0" sz="1400" spc="-3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e</a:t>
            </a:r>
            <a:r>
              <a:rPr dirty="0" sz="1400" spc="-3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01D35"/>
                </a:solidFill>
                <a:latin typeface="Calibri"/>
                <a:cs typeface="Calibri"/>
              </a:rPr>
              <a:t>produtivo,</a:t>
            </a:r>
            <a:r>
              <a:rPr dirty="0" sz="1400" spc="-2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e</a:t>
            </a:r>
            <a:r>
              <a:rPr dirty="0" sz="1400" spc="-2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o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trabalho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decente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para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todas</a:t>
            </a:r>
            <a:r>
              <a:rPr dirty="0" sz="1400" spc="-4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e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todos,</a:t>
            </a:r>
            <a:r>
              <a:rPr dirty="0" sz="1400" spc="-4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incluindo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jovens</a:t>
            </a:r>
            <a:r>
              <a:rPr dirty="0" sz="1400" spc="-4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spc="-50" b="1">
                <a:solidFill>
                  <a:srgbClr val="001D35"/>
                </a:solidFill>
                <a:latin typeface="Calibri"/>
                <a:cs typeface="Calibri"/>
              </a:rPr>
              <a:t>e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pessoas</a:t>
            </a:r>
            <a:r>
              <a:rPr dirty="0" sz="1400" spc="-2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com</a:t>
            </a:r>
            <a:r>
              <a:rPr dirty="0" sz="1400" spc="-2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01D35"/>
                </a:solidFill>
                <a:latin typeface="Calibri"/>
                <a:cs typeface="Calibri"/>
              </a:rPr>
              <a:t>deficiência,</a:t>
            </a:r>
            <a:r>
              <a:rPr dirty="0" sz="1400" spc="-20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001D35"/>
                </a:solidFill>
                <a:latin typeface="Calibri"/>
                <a:cs typeface="Calibri"/>
              </a:rPr>
              <a:t>até</a:t>
            </a:r>
            <a:r>
              <a:rPr dirty="0" sz="1400" spc="-25" b="1">
                <a:solidFill>
                  <a:srgbClr val="001D35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001D35"/>
                </a:solidFill>
                <a:latin typeface="Calibri"/>
                <a:cs typeface="Calibri"/>
              </a:rPr>
              <a:t>2030.</a:t>
            </a:r>
            <a:endParaRPr sz="1400">
              <a:latin typeface="Calibri"/>
              <a:cs typeface="Calibri"/>
            </a:endParaRPr>
          </a:p>
          <a:p>
            <a:pPr marL="12700" marR="133350">
              <a:lnSpc>
                <a:spcPct val="101400"/>
              </a:lnSpc>
            </a:pP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Desafio:</a:t>
            </a:r>
            <a:r>
              <a:rPr dirty="0" sz="1400" spc="-3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80350E"/>
                </a:solidFill>
                <a:latin typeface="Calibri"/>
                <a:cs typeface="Calibri"/>
              </a:rPr>
              <a:t>sustentar</a:t>
            </a:r>
            <a:r>
              <a:rPr dirty="0" sz="1400" spc="-20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a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80350E"/>
                </a:solidFill>
                <a:latin typeface="Calibri"/>
                <a:cs typeface="Calibri"/>
              </a:rPr>
              <a:t>taxa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de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80350E"/>
                </a:solidFill>
                <a:latin typeface="Calibri"/>
                <a:cs typeface="Calibri"/>
              </a:rPr>
              <a:t>crescimento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do</a:t>
            </a:r>
            <a:r>
              <a:rPr dirty="0" sz="1400" spc="-20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80350E"/>
                </a:solidFill>
                <a:latin typeface="Calibri"/>
                <a:cs typeface="Calibri"/>
              </a:rPr>
              <a:t>emprego: </a:t>
            </a: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melhor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em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80350E"/>
                </a:solidFill>
                <a:latin typeface="Calibri"/>
                <a:cs typeface="Calibri"/>
              </a:rPr>
              <a:t>10</a:t>
            </a:r>
            <a:r>
              <a:rPr dirty="0" sz="1400" spc="-25" b="1">
                <a:solidFill>
                  <a:srgbClr val="80350E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80350E"/>
                </a:solidFill>
                <a:latin typeface="Calibri"/>
                <a:cs typeface="Calibri"/>
              </a:rPr>
              <a:t>anos.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12051" y="20828"/>
            <a:ext cx="4580255" cy="845819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algn="ctr" marL="12700" marR="5080">
              <a:lnSpc>
                <a:spcPct val="99400"/>
              </a:lnSpc>
              <a:spcBef>
                <a:spcPts val="110"/>
              </a:spcBef>
            </a:pPr>
            <a:r>
              <a:rPr dirty="0" b="1">
                <a:latin typeface="Palatino Linotype"/>
                <a:cs typeface="Palatino Linotype"/>
              </a:rPr>
              <a:t>Principais</a:t>
            </a:r>
            <a:r>
              <a:rPr dirty="0" spc="-55" b="1">
                <a:latin typeface="Palatino Linotype"/>
                <a:cs typeface="Palatino Linotype"/>
              </a:rPr>
              <a:t> </a:t>
            </a:r>
            <a:r>
              <a:rPr dirty="0" spc="-20" b="1">
                <a:latin typeface="Palatino Linotype"/>
                <a:cs typeface="Palatino Linotype"/>
              </a:rPr>
              <a:t>Avanços</a:t>
            </a:r>
            <a:r>
              <a:rPr dirty="0" spc="-5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e</a:t>
            </a:r>
            <a:r>
              <a:rPr dirty="0" spc="-5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Retrocessos</a:t>
            </a:r>
            <a:r>
              <a:rPr dirty="0" spc="-50" b="1">
                <a:latin typeface="Palatino Linotype"/>
                <a:cs typeface="Palatino Linotype"/>
              </a:rPr>
              <a:t> </a:t>
            </a:r>
            <a:r>
              <a:rPr dirty="0" spc="-10" b="1">
                <a:latin typeface="Palatino Linotype"/>
                <a:cs typeface="Palatino Linotype"/>
              </a:rPr>
              <a:t>Dimensão </a:t>
            </a:r>
            <a:r>
              <a:rPr dirty="0" b="1">
                <a:latin typeface="Palatino Linotype"/>
                <a:cs typeface="Palatino Linotype"/>
              </a:rPr>
              <a:t>Econômica</a:t>
            </a:r>
            <a:r>
              <a:rPr dirty="0" spc="-45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ODS</a:t>
            </a:r>
            <a:r>
              <a:rPr dirty="0" spc="-45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8</a:t>
            </a:r>
            <a:r>
              <a:rPr dirty="0" spc="-45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Crescimento</a:t>
            </a:r>
            <a:r>
              <a:rPr dirty="0" spc="-50" b="1">
                <a:latin typeface="Palatino Linotype"/>
                <a:cs typeface="Palatino Linotype"/>
              </a:rPr>
              <a:t> </a:t>
            </a:r>
            <a:r>
              <a:rPr dirty="0" b="1">
                <a:latin typeface="Palatino Linotype"/>
                <a:cs typeface="Palatino Linotype"/>
              </a:rPr>
              <a:t>Inclusivo</a:t>
            </a:r>
            <a:r>
              <a:rPr dirty="0" spc="-50" b="1">
                <a:latin typeface="Palatino Linotype"/>
                <a:cs typeface="Palatino Linotype"/>
              </a:rPr>
              <a:t> e </a:t>
            </a:r>
            <a:r>
              <a:rPr dirty="0" spc="-20" b="1">
                <a:latin typeface="Palatino Linotype"/>
                <a:cs typeface="Palatino Linotype"/>
              </a:rPr>
              <a:t>Trabalho</a:t>
            </a:r>
            <a:r>
              <a:rPr dirty="0" spc="-35" b="1">
                <a:latin typeface="Palatino Linotype"/>
                <a:cs typeface="Palatino Linotype"/>
              </a:rPr>
              <a:t> </a:t>
            </a:r>
            <a:r>
              <a:rPr dirty="0" spc="-10" b="1">
                <a:latin typeface="Palatino Linotype"/>
                <a:cs typeface="Palatino Linotype"/>
              </a:rPr>
              <a:t>Decente</a:t>
            </a:r>
          </a:p>
        </p:txBody>
      </p:sp>
      <p:sp>
        <p:nvSpPr>
          <p:cNvPr id="7" name="object 7" descr=""/>
          <p:cNvSpPr/>
          <p:nvPr/>
        </p:nvSpPr>
        <p:spPr>
          <a:xfrm>
            <a:off x="5208494" y="2268016"/>
            <a:ext cx="567055" cy="219710"/>
          </a:xfrm>
          <a:custGeom>
            <a:avLst/>
            <a:gdLst/>
            <a:ahLst/>
            <a:cxnLst/>
            <a:rect l="l" t="t" r="r" b="b"/>
            <a:pathLst>
              <a:path w="567054" h="219710">
                <a:moveTo>
                  <a:pt x="0" y="109701"/>
                </a:moveTo>
                <a:lnTo>
                  <a:pt x="28795" y="61457"/>
                </a:lnTo>
                <a:lnTo>
                  <a:pt x="62239" y="41088"/>
                </a:lnTo>
                <a:lnTo>
                  <a:pt x="106113" y="24100"/>
                </a:lnTo>
                <a:lnTo>
                  <a:pt x="158716" y="11150"/>
                </a:lnTo>
                <a:lnTo>
                  <a:pt x="218348" y="2897"/>
                </a:lnTo>
                <a:lnTo>
                  <a:pt x="283308" y="0"/>
                </a:lnTo>
                <a:lnTo>
                  <a:pt x="348267" y="2897"/>
                </a:lnTo>
                <a:lnTo>
                  <a:pt x="407899" y="11150"/>
                </a:lnTo>
                <a:lnTo>
                  <a:pt x="460502" y="24100"/>
                </a:lnTo>
                <a:lnTo>
                  <a:pt x="504376" y="41088"/>
                </a:lnTo>
                <a:lnTo>
                  <a:pt x="537820" y="61457"/>
                </a:lnTo>
                <a:lnTo>
                  <a:pt x="566616" y="109701"/>
                </a:lnTo>
                <a:lnTo>
                  <a:pt x="559133" y="134855"/>
                </a:lnTo>
                <a:lnTo>
                  <a:pt x="504376" y="178314"/>
                </a:lnTo>
                <a:lnTo>
                  <a:pt x="460502" y="195302"/>
                </a:lnTo>
                <a:lnTo>
                  <a:pt x="407899" y="208252"/>
                </a:lnTo>
                <a:lnTo>
                  <a:pt x="348267" y="216505"/>
                </a:lnTo>
                <a:lnTo>
                  <a:pt x="283308" y="219403"/>
                </a:lnTo>
                <a:lnTo>
                  <a:pt x="218348" y="216505"/>
                </a:lnTo>
                <a:lnTo>
                  <a:pt x="158716" y="208252"/>
                </a:lnTo>
                <a:lnTo>
                  <a:pt x="106113" y="195302"/>
                </a:lnTo>
                <a:lnTo>
                  <a:pt x="62239" y="178314"/>
                </a:lnTo>
                <a:lnTo>
                  <a:pt x="28795" y="157945"/>
                </a:lnTo>
                <a:lnTo>
                  <a:pt x="0" y="109701"/>
                </a:lnTo>
                <a:close/>
              </a:path>
            </a:pathLst>
          </a:custGeom>
          <a:ln w="19050">
            <a:solidFill>
              <a:srgbClr val="042433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94000" y="1987002"/>
            <a:ext cx="4120515" cy="3213100"/>
            <a:chOff x="94000" y="1987002"/>
            <a:chExt cx="4120515" cy="3213100"/>
          </a:xfrm>
        </p:grpSpPr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524" y="1996527"/>
              <a:ext cx="4100920" cy="3194037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98762" y="1991765"/>
              <a:ext cx="4110990" cy="3203575"/>
            </a:xfrm>
            <a:custGeom>
              <a:avLst/>
              <a:gdLst/>
              <a:ahLst/>
              <a:cxnLst/>
              <a:rect l="l" t="t" r="r" b="b"/>
              <a:pathLst>
                <a:path w="4110990" h="3203575">
                  <a:moveTo>
                    <a:pt x="0" y="0"/>
                  </a:moveTo>
                  <a:lnTo>
                    <a:pt x="4110446" y="0"/>
                  </a:lnTo>
                  <a:lnTo>
                    <a:pt x="4110446" y="3203563"/>
                  </a:lnTo>
                  <a:lnTo>
                    <a:pt x="0" y="320356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33382" y="941323"/>
            <a:ext cx="3886200" cy="85788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50"/>
              </a:spcBef>
            </a:pPr>
            <a:r>
              <a:rPr dirty="0" sz="1800">
                <a:latin typeface="Palatino Linotype"/>
                <a:cs typeface="Palatino Linotype"/>
              </a:rPr>
              <a:t>8.1. -</a:t>
            </a:r>
            <a:r>
              <a:rPr dirty="0" sz="1800" spc="25">
                <a:latin typeface="Palatino Linotype"/>
                <a:cs typeface="Palatino Linotype"/>
              </a:rPr>
              <a:t> </a:t>
            </a:r>
            <a:r>
              <a:rPr dirty="0" sz="1200" spc="-125" b="1">
                <a:latin typeface="Verdana"/>
                <a:cs typeface="Verdana"/>
              </a:rPr>
              <a:t>Taxa</a:t>
            </a:r>
            <a:r>
              <a:rPr dirty="0" sz="1200" spc="-80" b="1">
                <a:latin typeface="Verdana"/>
                <a:cs typeface="Verdana"/>
              </a:rPr>
              <a:t> </a:t>
            </a:r>
            <a:r>
              <a:rPr dirty="0" sz="1200" spc="-85" b="1">
                <a:latin typeface="Verdana"/>
                <a:cs typeface="Verdana"/>
              </a:rPr>
              <a:t>média</a:t>
            </a:r>
            <a:r>
              <a:rPr dirty="0" sz="1200" spc="-75" b="1">
                <a:latin typeface="Verdana"/>
                <a:cs typeface="Verdana"/>
              </a:rPr>
              <a:t> </a:t>
            </a:r>
            <a:r>
              <a:rPr dirty="0" sz="1200" spc="-90" b="1">
                <a:latin typeface="Verdana"/>
                <a:cs typeface="Verdana"/>
              </a:rPr>
              <a:t>anual</a:t>
            </a:r>
            <a:r>
              <a:rPr dirty="0" sz="1200" spc="-65" b="1">
                <a:latin typeface="Verdana"/>
                <a:cs typeface="Verdana"/>
              </a:rPr>
              <a:t> </a:t>
            </a:r>
            <a:r>
              <a:rPr dirty="0" sz="1200" spc="-45" b="1">
                <a:latin typeface="Verdana"/>
                <a:cs typeface="Verdana"/>
              </a:rPr>
              <a:t>de</a:t>
            </a:r>
            <a:r>
              <a:rPr dirty="0" sz="1200" spc="-70" b="1">
                <a:latin typeface="Verdana"/>
                <a:cs typeface="Verdana"/>
              </a:rPr>
              <a:t> </a:t>
            </a:r>
            <a:r>
              <a:rPr dirty="0" sz="1200" spc="-114" b="1">
                <a:latin typeface="Verdana"/>
                <a:cs typeface="Verdana"/>
              </a:rPr>
              <a:t>crescimento</a:t>
            </a:r>
            <a:r>
              <a:rPr dirty="0" sz="1200" spc="-85" b="1">
                <a:latin typeface="Verdana"/>
                <a:cs typeface="Verdana"/>
              </a:rPr>
              <a:t> </a:t>
            </a:r>
            <a:r>
              <a:rPr dirty="0" sz="1200" spc="-105" b="1">
                <a:latin typeface="Verdana"/>
                <a:cs typeface="Verdana"/>
              </a:rPr>
              <a:t>real</a:t>
            </a:r>
            <a:r>
              <a:rPr dirty="0" sz="1200" spc="-75" b="1">
                <a:latin typeface="Verdana"/>
                <a:cs typeface="Verdana"/>
              </a:rPr>
              <a:t> </a:t>
            </a:r>
            <a:r>
              <a:rPr dirty="0" sz="1200" spc="-70" b="1">
                <a:latin typeface="Verdana"/>
                <a:cs typeface="Verdana"/>
              </a:rPr>
              <a:t>do</a:t>
            </a:r>
            <a:r>
              <a:rPr dirty="0" sz="1200" spc="-65" b="1">
                <a:latin typeface="Verdana"/>
                <a:cs typeface="Verdana"/>
              </a:rPr>
              <a:t> </a:t>
            </a:r>
            <a:r>
              <a:rPr dirty="0" sz="1200" spc="-200" b="1">
                <a:latin typeface="Verdana"/>
                <a:cs typeface="Verdana"/>
              </a:rPr>
              <a:t>PIB </a:t>
            </a:r>
            <a:r>
              <a:rPr dirty="0" sz="1200" spc="-114" b="1">
                <a:latin typeface="Verdana"/>
                <a:cs typeface="Verdana"/>
              </a:rPr>
              <a:t>per</a:t>
            </a:r>
            <a:r>
              <a:rPr dirty="0" sz="1200" spc="-30" b="1">
                <a:latin typeface="Verdana"/>
                <a:cs typeface="Verdana"/>
              </a:rPr>
              <a:t> </a:t>
            </a:r>
            <a:r>
              <a:rPr dirty="0" sz="1200" spc="-65" b="1">
                <a:latin typeface="Verdana"/>
                <a:cs typeface="Verdana"/>
              </a:rPr>
              <a:t>capita</a:t>
            </a:r>
            <a:r>
              <a:rPr dirty="0" sz="1200" spc="-55" b="1">
                <a:latin typeface="Verdana"/>
                <a:cs typeface="Verdana"/>
              </a:rPr>
              <a:t> </a:t>
            </a:r>
            <a:r>
              <a:rPr dirty="0" sz="1200" spc="-165" b="1">
                <a:latin typeface="Verdana"/>
                <a:cs typeface="Verdana"/>
              </a:rPr>
              <a:t>2016-</a:t>
            </a:r>
            <a:r>
              <a:rPr dirty="0" sz="1200" spc="-185" b="1">
                <a:latin typeface="Verdana"/>
                <a:cs typeface="Verdana"/>
              </a:rPr>
              <a:t>2022</a:t>
            </a:r>
            <a:r>
              <a:rPr dirty="0" sz="1200" spc="-55" b="1">
                <a:latin typeface="Verdana"/>
                <a:cs typeface="Verdana"/>
              </a:rPr>
              <a:t> </a:t>
            </a:r>
            <a:r>
              <a:rPr dirty="0" sz="1200" spc="-345" b="1">
                <a:latin typeface="Verdana"/>
                <a:cs typeface="Verdana"/>
              </a:rPr>
              <a:t>(%)</a:t>
            </a:r>
            <a:endParaRPr sz="1200">
              <a:latin typeface="Verdana"/>
              <a:cs typeface="Verdana"/>
            </a:endParaRPr>
          </a:p>
          <a:p>
            <a:pPr marL="12700" marR="40640">
              <a:lnSpc>
                <a:spcPts val="1390"/>
              </a:lnSpc>
              <a:spcBef>
                <a:spcPts val="160"/>
              </a:spcBef>
            </a:pPr>
            <a:r>
              <a:rPr dirty="0" sz="1200" spc="-150" b="1">
                <a:solidFill>
                  <a:srgbClr val="80350E"/>
                </a:solidFill>
                <a:latin typeface="Verdana"/>
                <a:cs typeface="Verdana"/>
              </a:rPr>
              <a:t>Desafio:</a:t>
            </a:r>
            <a:r>
              <a:rPr dirty="0" sz="1200" spc="-9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80" b="1">
                <a:solidFill>
                  <a:srgbClr val="80350E"/>
                </a:solidFill>
                <a:latin typeface="Verdana"/>
                <a:cs typeface="Verdana"/>
              </a:rPr>
              <a:t>Sustentar</a:t>
            </a:r>
            <a:r>
              <a:rPr dirty="0" sz="1200" spc="-8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0" b="1">
                <a:solidFill>
                  <a:srgbClr val="80350E"/>
                </a:solidFill>
                <a:latin typeface="Verdana"/>
                <a:cs typeface="Verdana"/>
              </a:rPr>
              <a:t>a</a:t>
            </a:r>
            <a:r>
              <a:rPr dirty="0" sz="1200" spc="-9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14" b="1">
                <a:solidFill>
                  <a:srgbClr val="80350E"/>
                </a:solidFill>
                <a:latin typeface="Verdana"/>
                <a:cs typeface="Verdana"/>
              </a:rPr>
              <a:t>taxa</a:t>
            </a:r>
            <a:r>
              <a:rPr dirty="0" sz="1200" spc="-9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65" b="1">
                <a:solidFill>
                  <a:srgbClr val="80350E"/>
                </a:solidFill>
                <a:latin typeface="Verdana"/>
                <a:cs typeface="Verdana"/>
              </a:rPr>
              <a:t>de</a:t>
            </a:r>
            <a:r>
              <a:rPr dirty="0" sz="1200" spc="-9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25" b="1">
                <a:solidFill>
                  <a:srgbClr val="80350E"/>
                </a:solidFill>
                <a:latin typeface="Verdana"/>
                <a:cs typeface="Verdana"/>
              </a:rPr>
              <a:t>crescimento</a:t>
            </a:r>
            <a:r>
              <a:rPr dirty="0" sz="1200" spc="-9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40" b="1">
                <a:solidFill>
                  <a:srgbClr val="80350E"/>
                </a:solidFill>
                <a:latin typeface="Verdana"/>
                <a:cs typeface="Verdana"/>
              </a:rPr>
              <a:t>e</a:t>
            </a:r>
            <a:r>
              <a:rPr dirty="0" sz="1200" spc="-9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30" b="1">
                <a:solidFill>
                  <a:srgbClr val="80350E"/>
                </a:solidFill>
                <a:latin typeface="Verdana"/>
                <a:cs typeface="Verdana"/>
              </a:rPr>
              <a:t>ganhos</a:t>
            </a:r>
            <a:r>
              <a:rPr dirty="0" sz="1200" spc="-9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25" b="1">
                <a:solidFill>
                  <a:srgbClr val="80350E"/>
                </a:solidFill>
                <a:latin typeface="Verdana"/>
                <a:cs typeface="Verdana"/>
              </a:rPr>
              <a:t>de </a:t>
            </a:r>
            <a:r>
              <a:rPr dirty="0" sz="1200" spc="-125" b="1">
                <a:solidFill>
                  <a:srgbClr val="80350E"/>
                </a:solidFill>
                <a:latin typeface="Verdana"/>
                <a:cs typeface="Verdana"/>
              </a:rPr>
              <a:t>produtividade</a:t>
            </a:r>
            <a:r>
              <a:rPr dirty="0" sz="1200" spc="-10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95" b="1">
                <a:solidFill>
                  <a:srgbClr val="80350E"/>
                </a:solidFill>
                <a:latin typeface="Verdana"/>
                <a:cs typeface="Verdana"/>
              </a:rPr>
              <a:t>(</a:t>
            </a:r>
            <a:r>
              <a:rPr dirty="0" sz="1200" spc="-10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55" b="1">
                <a:solidFill>
                  <a:srgbClr val="80350E"/>
                </a:solidFill>
                <a:latin typeface="Verdana"/>
                <a:cs typeface="Verdana"/>
              </a:rPr>
              <a:t>sem</a:t>
            </a:r>
            <a:r>
              <a:rPr dirty="0" sz="1200" spc="-10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35" b="1">
                <a:solidFill>
                  <a:srgbClr val="80350E"/>
                </a:solidFill>
                <a:latin typeface="Verdana"/>
                <a:cs typeface="Verdana"/>
              </a:rPr>
              <a:t>sucesso</a:t>
            </a:r>
            <a:r>
              <a:rPr dirty="0" sz="1200" spc="-100" b="1">
                <a:solidFill>
                  <a:srgbClr val="80350E"/>
                </a:solidFill>
                <a:latin typeface="Verdana"/>
                <a:cs typeface="Verdana"/>
              </a:rPr>
              <a:t> desde</a:t>
            </a:r>
            <a:r>
              <a:rPr dirty="0" sz="1200" spc="-9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45" b="1">
                <a:solidFill>
                  <a:srgbClr val="80350E"/>
                </a:solidFill>
                <a:latin typeface="Verdana"/>
                <a:cs typeface="Verdana"/>
              </a:rPr>
              <a:t>os</a:t>
            </a:r>
            <a:r>
              <a:rPr dirty="0" sz="1200" spc="-10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125" b="1">
                <a:solidFill>
                  <a:srgbClr val="80350E"/>
                </a:solidFill>
                <a:latin typeface="Verdana"/>
                <a:cs typeface="Verdana"/>
              </a:rPr>
              <a:t>anos</a:t>
            </a:r>
            <a:r>
              <a:rPr dirty="0" sz="1200" spc="-10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200" spc="-35" b="1">
                <a:solidFill>
                  <a:srgbClr val="80350E"/>
                </a:solidFill>
                <a:latin typeface="Verdana"/>
                <a:cs typeface="Verdana"/>
              </a:rPr>
              <a:t>80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2845" y="5175503"/>
            <a:ext cx="3719829" cy="894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99900"/>
              </a:lnSpc>
              <a:spcBef>
                <a:spcPts val="100"/>
              </a:spcBef>
            </a:pPr>
            <a:r>
              <a:rPr dirty="0" sz="1100" spc="-135" b="1">
                <a:latin typeface="Verdana"/>
                <a:cs typeface="Verdana"/>
              </a:rPr>
              <a:t>Fontes:</a:t>
            </a:r>
            <a:r>
              <a:rPr dirty="0" sz="1100" spc="-45" b="1">
                <a:latin typeface="Verdana"/>
                <a:cs typeface="Verdana"/>
              </a:rPr>
              <a:t> </a:t>
            </a:r>
            <a:r>
              <a:rPr dirty="0" sz="1100" spc="-95">
                <a:latin typeface="Verdana"/>
                <a:cs typeface="Verdana"/>
              </a:rPr>
              <a:t>IBGE</a:t>
            </a:r>
            <a:r>
              <a:rPr dirty="0" sz="1100" spc="-55">
                <a:latin typeface="Verdana"/>
                <a:cs typeface="Verdana"/>
              </a:rPr>
              <a:t> </a:t>
            </a:r>
            <a:r>
              <a:rPr dirty="0" sz="1100" spc="-95">
                <a:latin typeface="Verdana"/>
                <a:cs typeface="Verdana"/>
              </a:rPr>
              <a:t>(Brasil)</a:t>
            </a:r>
            <a:r>
              <a:rPr dirty="0" sz="1100" spc="-60">
                <a:latin typeface="Verdana"/>
                <a:cs typeface="Verdana"/>
              </a:rPr>
              <a:t> </a:t>
            </a:r>
            <a:r>
              <a:rPr dirty="0" sz="1100" spc="55">
                <a:latin typeface="Verdana"/>
                <a:cs typeface="Verdana"/>
              </a:rPr>
              <a:t>e</a:t>
            </a:r>
            <a:r>
              <a:rPr dirty="0" sz="1100" spc="-7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Banco</a:t>
            </a:r>
            <a:r>
              <a:rPr dirty="0" sz="1100" spc="-4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Mundial</a:t>
            </a:r>
            <a:r>
              <a:rPr dirty="0" sz="1100" spc="-60">
                <a:latin typeface="Verdana"/>
                <a:cs typeface="Verdana"/>
              </a:rPr>
              <a:t> </a:t>
            </a:r>
            <a:r>
              <a:rPr dirty="0" sz="1100" spc="-105">
                <a:latin typeface="Verdana"/>
                <a:cs typeface="Verdana"/>
              </a:rPr>
              <a:t>(187</a:t>
            </a:r>
            <a:r>
              <a:rPr dirty="0" sz="1100" spc="-55">
                <a:latin typeface="Verdana"/>
                <a:cs typeface="Verdana"/>
              </a:rPr>
              <a:t> </a:t>
            </a:r>
            <a:r>
              <a:rPr dirty="0" sz="1100" spc="-40">
                <a:latin typeface="Verdana"/>
                <a:cs typeface="Verdana"/>
              </a:rPr>
              <a:t>países</a:t>
            </a:r>
            <a:r>
              <a:rPr dirty="0" sz="1100" spc="-50">
                <a:latin typeface="Verdana"/>
                <a:cs typeface="Verdana"/>
              </a:rPr>
              <a:t> </a:t>
            </a:r>
            <a:r>
              <a:rPr dirty="0" sz="1100" spc="5">
                <a:latin typeface="Verdana"/>
                <a:cs typeface="Verdana"/>
              </a:rPr>
              <a:t>e </a:t>
            </a:r>
            <a:r>
              <a:rPr dirty="0" sz="1100" spc="-20">
                <a:latin typeface="Verdana"/>
                <a:cs typeface="Verdana"/>
              </a:rPr>
              <a:t>médias</a:t>
            </a:r>
            <a:r>
              <a:rPr dirty="0" sz="1100" spc="-90">
                <a:latin typeface="Verdana"/>
                <a:cs typeface="Verdana"/>
              </a:rPr>
              <a:t> </a:t>
            </a:r>
            <a:r>
              <a:rPr dirty="0" sz="1100" spc="55">
                <a:latin typeface="Verdana"/>
                <a:cs typeface="Verdana"/>
              </a:rPr>
              <a:t>do</a:t>
            </a:r>
            <a:r>
              <a:rPr dirty="0" sz="1100" spc="-75">
                <a:latin typeface="Verdana"/>
                <a:cs typeface="Verdana"/>
              </a:rPr>
              <a:t> </a:t>
            </a:r>
            <a:r>
              <a:rPr dirty="0" sz="1100" spc="-25">
                <a:latin typeface="Verdana"/>
                <a:cs typeface="Verdana"/>
              </a:rPr>
              <a:t>mundo,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100" spc="70">
                <a:latin typeface="Verdana"/>
                <a:cs typeface="Verdana"/>
              </a:rPr>
              <a:t>da</a:t>
            </a:r>
            <a:r>
              <a:rPr dirty="0" sz="1100" spc="-8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América</a:t>
            </a:r>
            <a:r>
              <a:rPr dirty="0" sz="1100" spc="-100">
                <a:latin typeface="Verdana"/>
                <a:cs typeface="Verdana"/>
              </a:rPr>
              <a:t> </a:t>
            </a:r>
            <a:r>
              <a:rPr dirty="0" sz="1100" spc="-25">
                <a:latin typeface="Verdana"/>
                <a:cs typeface="Verdana"/>
              </a:rPr>
              <a:t>Latina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100" spc="55">
                <a:latin typeface="Verdana"/>
                <a:cs typeface="Verdana"/>
              </a:rPr>
              <a:t>e</a:t>
            </a:r>
            <a:r>
              <a:rPr dirty="0" sz="1100" spc="-8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Caribe</a:t>
            </a:r>
            <a:r>
              <a:rPr dirty="0" sz="1100" spc="-90">
                <a:latin typeface="Verdana"/>
                <a:cs typeface="Verdana"/>
              </a:rPr>
              <a:t> </a:t>
            </a:r>
            <a:r>
              <a:rPr dirty="0" sz="1100" spc="55">
                <a:latin typeface="Verdana"/>
                <a:cs typeface="Verdana"/>
              </a:rPr>
              <a:t>e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100" spc="-25">
                <a:latin typeface="Verdana"/>
                <a:cs typeface="Verdana"/>
              </a:rPr>
              <a:t>dos </a:t>
            </a:r>
            <a:r>
              <a:rPr dirty="0" sz="1100" spc="-40">
                <a:latin typeface="Verdana"/>
                <a:cs typeface="Verdana"/>
              </a:rPr>
              <a:t>países</a:t>
            </a:r>
            <a:r>
              <a:rPr dirty="0" sz="1100" spc="-65">
                <a:latin typeface="Verdana"/>
                <a:cs typeface="Verdana"/>
              </a:rPr>
              <a:t> </a:t>
            </a:r>
            <a:r>
              <a:rPr dirty="0" sz="1100" spc="55">
                <a:latin typeface="Verdana"/>
                <a:cs typeface="Verdana"/>
              </a:rPr>
              <a:t>de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renda</a:t>
            </a:r>
            <a:r>
              <a:rPr dirty="0" sz="1100" spc="-90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média</a:t>
            </a:r>
            <a:r>
              <a:rPr dirty="0" sz="1100" spc="-95">
                <a:latin typeface="Verdana"/>
                <a:cs typeface="Verdana"/>
              </a:rPr>
              <a:t> </a:t>
            </a:r>
            <a:r>
              <a:rPr dirty="0" sz="1100" spc="-45">
                <a:latin typeface="Verdana"/>
                <a:cs typeface="Verdana"/>
              </a:rPr>
              <a:t>alta).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100" spc="-55">
                <a:latin typeface="Verdana"/>
                <a:cs typeface="Verdana"/>
              </a:rPr>
              <a:t>Notas:</a:t>
            </a:r>
            <a:r>
              <a:rPr dirty="0" sz="1100" spc="-7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PPA</a:t>
            </a:r>
            <a:r>
              <a:rPr dirty="0" sz="1100" spc="-8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(média</a:t>
            </a:r>
            <a:r>
              <a:rPr dirty="0" sz="1100" spc="-8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2023- </a:t>
            </a:r>
            <a:r>
              <a:rPr dirty="0" sz="1100" spc="-120">
                <a:latin typeface="Verdana"/>
                <a:cs typeface="Verdana"/>
              </a:rPr>
              <a:t>2027):</a:t>
            </a:r>
            <a:r>
              <a:rPr dirty="0" sz="1100" spc="-9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Cenário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100">
                <a:latin typeface="Verdana"/>
                <a:cs typeface="Verdana"/>
              </a:rPr>
              <a:t>base</a:t>
            </a:r>
            <a:r>
              <a:rPr dirty="0" sz="1100" spc="-80">
                <a:latin typeface="Verdana"/>
                <a:cs typeface="Verdana"/>
              </a:rPr>
              <a:t> </a:t>
            </a:r>
            <a:r>
              <a:rPr dirty="0" sz="1100" spc="-240">
                <a:latin typeface="Verdana"/>
                <a:cs typeface="Verdana"/>
              </a:rPr>
              <a:t>=</a:t>
            </a:r>
            <a:r>
              <a:rPr dirty="0" sz="1100" spc="-95">
                <a:latin typeface="Verdana"/>
                <a:cs typeface="Verdana"/>
              </a:rPr>
              <a:t> </a:t>
            </a:r>
            <a:r>
              <a:rPr dirty="0" sz="1100" spc="-165">
                <a:latin typeface="Verdana"/>
                <a:cs typeface="Verdana"/>
              </a:rPr>
              <a:t>0,9%</a:t>
            </a:r>
            <a:r>
              <a:rPr dirty="0" sz="1100" spc="-80">
                <a:latin typeface="Verdana"/>
                <a:cs typeface="Verdana"/>
              </a:rPr>
              <a:t> </a:t>
            </a:r>
            <a:r>
              <a:rPr dirty="0" sz="1100" spc="-10">
                <a:latin typeface="Verdana"/>
                <a:cs typeface="Verdana"/>
              </a:rPr>
              <a:t>a.a.</a:t>
            </a:r>
            <a:r>
              <a:rPr dirty="0" sz="1100" spc="-85">
                <a:latin typeface="Verdana"/>
                <a:cs typeface="Verdana"/>
              </a:rPr>
              <a:t> </a:t>
            </a:r>
            <a:r>
              <a:rPr dirty="0" sz="1200" spc="-10">
                <a:latin typeface="Verdana"/>
                <a:cs typeface="Verdana"/>
              </a:rPr>
              <a:t>Desejado</a:t>
            </a:r>
            <a:r>
              <a:rPr dirty="0" sz="1200" spc="-80">
                <a:latin typeface="Verdana"/>
                <a:cs typeface="Verdana"/>
              </a:rPr>
              <a:t> </a:t>
            </a:r>
            <a:r>
              <a:rPr dirty="0" sz="1200" spc="-270">
                <a:latin typeface="Verdana"/>
                <a:cs typeface="Verdana"/>
              </a:rPr>
              <a:t>=</a:t>
            </a:r>
            <a:r>
              <a:rPr dirty="0" sz="1200" spc="-85">
                <a:latin typeface="Verdana"/>
                <a:cs typeface="Verdana"/>
              </a:rPr>
              <a:t> </a:t>
            </a:r>
            <a:r>
              <a:rPr dirty="0" sz="1200" spc="-180">
                <a:latin typeface="Verdana"/>
                <a:cs typeface="Verdana"/>
              </a:rPr>
              <a:t>2,9%</a:t>
            </a:r>
            <a:r>
              <a:rPr dirty="0" sz="1200" spc="-8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a.a. </a:t>
            </a:r>
            <a:r>
              <a:rPr dirty="0" sz="1200" spc="-30">
                <a:latin typeface="Verdana"/>
                <a:cs typeface="Verdana"/>
              </a:rPr>
              <a:t>Resultado</a:t>
            </a:r>
            <a:r>
              <a:rPr dirty="0" sz="1200" spc="-60">
                <a:latin typeface="Verdana"/>
                <a:cs typeface="Verdana"/>
              </a:rPr>
              <a:t> </a:t>
            </a:r>
            <a:r>
              <a:rPr dirty="0" sz="1200">
                <a:latin typeface="Verdana"/>
                <a:cs typeface="Verdana"/>
              </a:rPr>
              <a:t>em</a:t>
            </a:r>
            <a:r>
              <a:rPr dirty="0" sz="1200" spc="-70">
                <a:latin typeface="Verdana"/>
                <a:cs typeface="Verdana"/>
              </a:rPr>
              <a:t> </a:t>
            </a:r>
            <a:r>
              <a:rPr dirty="0" sz="1200" spc="-135">
                <a:latin typeface="Verdana"/>
                <a:cs typeface="Verdana"/>
              </a:rPr>
              <a:t>2023:</a:t>
            </a:r>
            <a:r>
              <a:rPr dirty="0" sz="1200" spc="-80">
                <a:latin typeface="Verdana"/>
                <a:cs typeface="Verdana"/>
              </a:rPr>
              <a:t> </a:t>
            </a:r>
            <a:r>
              <a:rPr dirty="0" sz="1200" spc="-20">
                <a:latin typeface="Verdana"/>
                <a:cs typeface="Verdana"/>
              </a:rPr>
              <a:t>2,2%.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0841" y="473963"/>
            <a:ext cx="6875145" cy="598805"/>
          </a:xfrm>
          <a:prstGeom prst="rect"/>
        </p:spPr>
        <p:txBody>
          <a:bodyPr wrap="square" lIns="0" tIns="52069" rIns="0" bIns="0" rtlCol="0" vert="horz">
            <a:spAutoFit/>
          </a:bodyPr>
          <a:lstStyle/>
          <a:p>
            <a:pPr marL="2499995" marR="5080" indent="-2487930">
              <a:lnSpc>
                <a:spcPts val="2110"/>
              </a:lnSpc>
              <a:spcBef>
                <a:spcPts val="409"/>
              </a:spcBef>
            </a:pPr>
            <a:r>
              <a:rPr dirty="0" sz="2000" spc="-200" b="1">
                <a:latin typeface="Verdana"/>
                <a:cs typeface="Verdana"/>
              </a:rPr>
              <a:t>Principais</a:t>
            </a:r>
            <a:r>
              <a:rPr dirty="0" sz="2000" spc="-105" b="1">
                <a:latin typeface="Verdana"/>
                <a:cs typeface="Verdana"/>
              </a:rPr>
              <a:t> </a:t>
            </a:r>
            <a:r>
              <a:rPr dirty="0" sz="2000" spc="-125" b="1">
                <a:latin typeface="Verdana"/>
                <a:cs typeface="Verdana"/>
              </a:rPr>
              <a:t>Avanços</a:t>
            </a:r>
            <a:r>
              <a:rPr dirty="0" sz="2000" spc="-105" b="1">
                <a:latin typeface="Verdana"/>
                <a:cs typeface="Verdana"/>
              </a:rPr>
              <a:t> </a:t>
            </a:r>
            <a:r>
              <a:rPr dirty="0" sz="2000" spc="-60" b="1">
                <a:latin typeface="Verdana"/>
                <a:cs typeface="Verdana"/>
              </a:rPr>
              <a:t>e</a:t>
            </a:r>
            <a:r>
              <a:rPr dirty="0" sz="2000" spc="-105" b="1">
                <a:latin typeface="Verdana"/>
                <a:cs typeface="Verdana"/>
              </a:rPr>
              <a:t> </a:t>
            </a:r>
            <a:r>
              <a:rPr dirty="0" sz="2000" spc="-210" b="1">
                <a:latin typeface="Verdana"/>
                <a:cs typeface="Verdana"/>
              </a:rPr>
              <a:t>Retrocessos</a:t>
            </a:r>
            <a:r>
              <a:rPr dirty="0" sz="2000" spc="-105" b="1">
                <a:latin typeface="Verdana"/>
                <a:cs typeface="Verdana"/>
              </a:rPr>
              <a:t> </a:t>
            </a:r>
            <a:r>
              <a:rPr dirty="0" sz="2000" spc="-190" b="1">
                <a:latin typeface="Verdana"/>
                <a:cs typeface="Verdana"/>
              </a:rPr>
              <a:t>Dimensão</a:t>
            </a:r>
            <a:r>
              <a:rPr dirty="0" sz="2000" spc="-105" b="1">
                <a:latin typeface="Verdana"/>
                <a:cs typeface="Verdana"/>
              </a:rPr>
              <a:t> </a:t>
            </a:r>
            <a:r>
              <a:rPr dirty="0" sz="2000" spc="-90" b="1">
                <a:latin typeface="Verdana"/>
                <a:cs typeface="Verdana"/>
              </a:rPr>
              <a:t>Econômica </a:t>
            </a:r>
            <a:r>
              <a:rPr dirty="0" sz="2000" spc="-235" b="1">
                <a:latin typeface="Verdana"/>
                <a:cs typeface="Verdana"/>
              </a:rPr>
              <a:t>ODS</a:t>
            </a:r>
            <a:r>
              <a:rPr dirty="0" sz="2000" spc="-120" b="1">
                <a:latin typeface="Verdana"/>
                <a:cs typeface="Verdana"/>
              </a:rPr>
              <a:t> </a:t>
            </a:r>
            <a:r>
              <a:rPr dirty="0" sz="2000" spc="-315" b="1">
                <a:latin typeface="Verdana"/>
                <a:cs typeface="Verdana"/>
              </a:rPr>
              <a:t>13</a:t>
            </a:r>
            <a:r>
              <a:rPr dirty="0" sz="2000" spc="-110" b="1">
                <a:latin typeface="Verdana"/>
                <a:cs typeface="Verdana"/>
              </a:rPr>
              <a:t> </a:t>
            </a:r>
            <a:r>
              <a:rPr dirty="0" sz="2000" spc="-430" b="1">
                <a:latin typeface="Verdana"/>
                <a:cs typeface="Verdana"/>
              </a:rPr>
              <a:t>–</a:t>
            </a:r>
            <a:r>
              <a:rPr dirty="0" sz="2000" spc="-120" b="1">
                <a:latin typeface="Verdana"/>
                <a:cs typeface="Verdana"/>
              </a:rPr>
              <a:t> </a:t>
            </a:r>
            <a:r>
              <a:rPr dirty="0" sz="2000" spc="-10" b="1">
                <a:latin typeface="Verdana"/>
                <a:cs typeface="Verdana"/>
              </a:rPr>
              <a:t>Clima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69611" y="981963"/>
            <a:ext cx="7893050" cy="504571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170" b="1">
                <a:latin typeface="Verdana"/>
                <a:cs typeface="Verdana"/>
              </a:rPr>
              <a:t>Riscos</a:t>
            </a:r>
            <a:r>
              <a:rPr dirty="0" sz="1600" spc="-85" b="1">
                <a:latin typeface="Verdana"/>
                <a:cs typeface="Verdana"/>
              </a:rPr>
              <a:t> </a:t>
            </a:r>
            <a:r>
              <a:rPr dirty="0" sz="1600" spc="-145" b="1">
                <a:latin typeface="Verdana"/>
                <a:cs typeface="Verdana"/>
              </a:rPr>
              <a:t>Ambientais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40" b="1">
                <a:latin typeface="Verdana"/>
                <a:cs typeface="Verdana"/>
              </a:rPr>
              <a:t>aumentaram</a:t>
            </a:r>
            <a:endParaRPr sz="1600">
              <a:latin typeface="Verdana"/>
              <a:cs typeface="Verdana"/>
            </a:endParaRPr>
          </a:p>
          <a:p>
            <a:pPr algn="just" marL="698500" marR="5080" indent="-228600">
              <a:lnSpc>
                <a:spcPct val="90400"/>
              </a:lnSpc>
              <a:spcBef>
                <a:spcPts val="475"/>
              </a:spcBef>
              <a:buFont typeface="Arial MT"/>
              <a:buChar char="•"/>
              <a:tabLst>
                <a:tab pos="698500" algn="l"/>
                <a:tab pos="700405" algn="l"/>
              </a:tabLst>
            </a:pPr>
            <a:r>
              <a:rPr dirty="0" sz="1600">
                <a:latin typeface="Verdana"/>
                <a:cs typeface="Verdana"/>
              </a:rPr>
              <a:t>	Danos</a:t>
            </a:r>
            <a:r>
              <a:rPr dirty="0" sz="1600" spc="-20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patrimoniais,</a:t>
            </a:r>
            <a:r>
              <a:rPr dirty="0" sz="1600" spc="-1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no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período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 spc="-150">
                <a:latin typeface="Verdana"/>
                <a:cs typeface="Verdana"/>
              </a:rPr>
              <a:t>2016-</a:t>
            </a:r>
            <a:r>
              <a:rPr dirty="0" sz="1600" spc="-140">
                <a:latin typeface="Verdana"/>
                <a:cs typeface="Verdana"/>
              </a:rPr>
              <a:t>2022,</a:t>
            </a:r>
            <a:r>
              <a:rPr dirty="0" sz="1600">
                <a:latin typeface="Verdana"/>
                <a:cs typeface="Verdana"/>
              </a:rPr>
              <a:t> </a:t>
            </a:r>
            <a:r>
              <a:rPr dirty="0" sz="1600" spc="-30">
                <a:latin typeface="Verdana"/>
                <a:cs typeface="Verdana"/>
              </a:rPr>
              <a:t>estimados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em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 spc="-50">
                <a:latin typeface="Verdana"/>
                <a:cs typeface="Verdana"/>
              </a:rPr>
              <a:t>mais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125">
                <a:latin typeface="Verdana"/>
                <a:cs typeface="Verdana"/>
              </a:rPr>
              <a:t>R$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22 </a:t>
            </a:r>
            <a:r>
              <a:rPr dirty="0" sz="1600">
                <a:latin typeface="Verdana"/>
                <a:cs typeface="Verdana"/>
              </a:rPr>
              <a:t>bilhões,</a:t>
            </a:r>
            <a:r>
              <a:rPr dirty="0" sz="1600" spc="330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e</a:t>
            </a:r>
            <a:r>
              <a:rPr dirty="0" sz="1600" spc="335">
                <a:latin typeface="Verdana"/>
                <a:cs typeface="Verdana"/>
              </a:rPr>
              <a:t> </a:t>
            </a:r>
            <a:r>
              <a:rPr dirty="0" sz="1600" spc="80">
                <a:solidFill>
                  <a:srgbClr val="4EA72E"/>
                </a:solidFill>
                <a:latin typeface="Verdana"/>
                <a:cs typeface="Verdana"/>
              </a:rPr>
              <a:t>cerca</a:t>
            </a:r>
            <a:r>
              <a:rPr dirty="0" sz="1600" spc="33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85">
                <a:solidFill>
                  <a:srgbClr val="4EA72E"/>
                </a:solidFill>
                <a:latin typeface="Verdana"/>
                <a:cs typeface="Verdana"/>
              </a:rPr>
              <a:t>de</a:t>
            </a:r>
            <a:r>
              <a:rPr dirty="0" sz="1600" spc="3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4</a:t>
            </a:r>
            <a:r>
              <a:rPr dirty="0" sz="1600" spc="3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milhões</a:t>
            </a:r>
            <a:r>
              <a:rPr dirty="0" sz="1600" spc="34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85">
                <a:solidFill>
                  <a:srgbClr val="4EA72E"/>
                </a:solidFill>
                <a:latin typeface="Verdana"/>
                <a:cs typeface="Verdana"/>
              </a:rPr>
              <a:t>de</a:t>
            </a:r>
            <a:r>
              <a:rPr dirty="0" sz="1600" spc="34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pessoas</a:t>
            </a:r>
            <a:r>
              <a:rPr dirty="0" sz="1600" spc="34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foram</a:t>
            </a:r>
            <a:r>
              <a:rPr dirty="0" sz="1600" spc="3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desabrigadas</a:t>
            </a:r>
            <a:r>
              <a:rPr dirty="0" sz="1600" spc="34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25">
                <a:solidFill>
                  <a:srgbClr val="4EA72E"/>
                </a:solidFill>
                <a:latin typeface="Verdana"/>
                <a:cs typeface="Verdana"/>
              </a:rPr>
              <a:t>ou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desalojadas</a:t>
            </a:r>
            <a:r>
              <a:rPr dirty="0" sz="1600" spc="14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por</a:t>
            </a:r>
            <a:r>
              <a:rPr dirty="0" sz="1600" spc="14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>
                <a:solidFill>
                  <a:srgbClr val="4EA72E"/>
                </a:solidFill>
                <a:latin typeface="Verdana"/>
                <a:cs typeface="Verdana"/>
              </a:rPr>
              <a:t>força</a:t>
            </a:r>
            <a:r>
              <a:rPr dirty="0" sz="1600" spc="1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85">
                <a:solidFill>
                  <a:srgbClr val="4EA72E"/>
                </a:solidFill>
                <a:latin typeface="Verdana"/>
                <a:cs typeface="Verdana"/>
              </a:rPr>
              <a:t>de</a:t>
            </a:r>
            <a:r>
              <a:rPr dirty="0" sz="1600" spc="13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105" b="1">
                <a:solidFill>
                  <a:srgbClr val="4EA72E"/>
                </a:solidFill>
                <a:latin typeface="Verdana"/>
                <a:cs typeface="Verdana"/>
              </a:rPr>
              <a:t>eventos</a:t>
            </a:r>
            <a:r>
              <a:rPr dirty="0" sz="1600" spc="150" b="1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90" b="1">
                <a:solidFill>
                  <a:srgbClr val="4EA72E"/>
                </a:solidFill>
                <a:latin typeface="Verdana"/>
                <a:cs typeface="Verdana"/>
              </a:rPr>
              <a:t>climáticos</a:t>
            </a:r>
            <a:r>
              <a:rPr dirty="0" sz="1600" spc="150" b="1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145" b="1">
                <a:solidFill>
                  <a:srgbClr val="4EA72E"/>
                </a:solidFill>
                <a:latin typeface="Verdana"/>
                <a:cs typeface="Verdana"/>
              </a:rPr>
              <a:t>extremos</a:t>
            </a:r>
            <a:r>
              <a:rPr dirty="0" sz="1600" spc="150" b="1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25" b="1">
                <a:solidFill>
                  <a:srgbClr val="4EA72E"/>
                </a:solidFill>
                <a:latin typeface="Verdana"/>
                <a:cs typeface="Verdana"/>
              </a:rPr>
              <a:t>(</a:t>
            </a:r>
            <a:r>
              <a:rPr dirty="0" sz="1600" spc="-25">
                <a:solidFill>
                  <a:srgbClr val="4EA72E"/>
                </a:solidFill>
                <a:latin typeface="Verdana"/>
                <a:cs typeface="Verdana"/>
              </a:rPr>
              <a:t>tempestades, </a:t>
            </a:r>
            <a:r>
              <a:rPr dirty="0" sz="1600" spc="-20">
                <a:solidFill>
                  <a:srgbClr val="4EA72E"/>
                </a:solidFill>
                <a:latin typeface="Verdana"/>
                <a:cs typeface="Verdana"/>
              </a:rPr>
              <a:t>alagamentos,</a:t>
            </a:r>
            <a:r>
              <a:rPr dirty="0" sz="1600" spc="-8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20">
                <a:solidFill>
                  <a:srgbClr val="4EA72E"/>
                </a:solidFill>
                <a:latin typeface="Verdana"/>
                <a:cs typeface="Verdana"/>
              </a:rPr>
              <a:t>incêndios</a:t>
            </a:r>
            <a:r>
              <a:rPr dirty="0" sz="1600" spc="-6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85">
                <a:solidFill>
                  <a:srgbClr val="4EA72E"/>
                </a:solidFill>
                <a:latin typeface="Verdana"/>
                <a:cs typeface="Verdana"/>
              </a:rPr>
              <a:t>e</a:t>
            </a:r>
            <a:r>
              <a:rPr dirty="0" sz="1600" spc="-7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55">
                <a:solidFill>
                  <a:srgbClr val="4EA72E"/>
                </a:solidFill>
                <a:latin typeface="Verdana"/>
                <a:cs typeface="Verdana"/>
              </a:rPr>
              <a:t>deslizamentos</a:t>
            </a:r>
            <a:r>
              <a:rPr dirty="0" sz="1600" spc="-70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85">
                <a:solidFill>
                  <a:srgbClr val="4EA72E"/>
                </a:solidFill>
                <a:latin typeface="Verdana"/>
                <a:cs typeface="Verdana"/>
              </a:rPr>
              <a:t>de</a:t>
            </a:r>
            <a:r>
              <a:rPr dirty="0" sz="1600" spc="-75">
                <a:solidFill>
                  <a:srgbClr val="4EA72E"/>
                </a:solidFill>
                <a:latin typeface="Verdana"/>
                <a:cs typeface="Verdana"/>
              </a:rPr>
              <a:t> </a:t>
            </a:r>
            <a:r>
              <a:rPr dirty="0" sz="1600" spc="-10">
                <a:solidFill>
                  <a:srgbClr val="4EA72E"/>
                </a:solidFill>
                <a:latin typeface="Verdana"/>
                <a:cs typeface="Verdana"/>
              </a:rPr>
              <a:t>terra</a:t>
            </a:r>
            <a:r>
              <a:rPr dirty="0" sz="1600" spc="-10">
                <a:latin typeface="Verdana"/>
                <a:cs typeface="Verdana"/>
              </a:rPr>
              <a:t>).</a:t>
            </a:r>
            <a:endParaRPr sz="1600">
              <a:latin typeface="Verdana"/>
              <a:cs typeface="Verdana"/>
            </a:endParaRPr>
          </a:p>
          <a:p>
            <a:pPr algn="just" marL="12700" marR="6985">
              <a:lnSpc>
                <a:spcPts val="1700"/>
              </a:lnSpc>
              <a:spcBef>
                <a:spcPts val="1005"/>
              </a:spcBef>
            </a:pPr>
            <a:r>
              <a:rPr dirty="0" sz="1600" spc="125">
                <a:latin typeface="Verdana"/>
                <a:cs typeface="Verdana"/>
              </a:rPr>
              <a:t>O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país</a:t>
            </a:r>
            <a:r>
              <a:rPr dirty="0" sz="1600" spc="-3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ainda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 spc="-20">
                <a:latin typeface="Verdana"/>
                <a:cs typeface="Verdana"/>
              </a:rPr>
              <a:t>enfrenta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graves</a:t>
            </a:r>
            <a:r>
              <a:rPr dirty="0" sz="1600" spc="-3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problemas</a:t>
            </a:r>
            <a:r>
              <a:rPr dirty="0" sz="1600" spc="-3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no</a:t>
            </a:r>
            <a:r>
              <a:rPr dirty="0" sz="1600" spc="-30">
                <a:latin typeface="Verdana"/>
                <a:cs typeface="Verdana"/>
              </a:rPr>
              <a:t> </a:t>
            </a:r>
            <a:r>
              <a:rPr dirty="0" sz="1600" spc="55">
                <a:latin typeface="Verdana"/>
                <a:cs typeface="Verdana"/>
              </a:rPr>
              <a:t>combate</a:t>
            </a:r>
            <a:r>
              <a:rPr dirty="0" sz="1600" spc="-3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às</a:t>
            </a:r>
            <a:r>
              <a:rPr dirty="0" sz="1600" spc="-3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mudanças</a:t>
            </a:r>
            <a:r>
              <a:rPr dirty="0" sz="1600" spc="-3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climáticas </a:t>
            </a:r>
            <a:r>
              <a:rPr dirty="0" sz="1600" spc="-40">
                <a:latin typeface="Verdana"/>
                <a:cs typeface="Verdana"/>
              </a:rPr>
              <a:t>e,</a:t>
            </a:r>
            <a:r>
              <a:rPr dirty="0" sz="1600" spc="-10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em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muitas</a:t>
            </a:r>
            <a:r>
              <a:rPr dirty="0" sz="1600" spc="-90">
                <a:latin typeface="Verdana"/>
                <a:cs typeface="Verdana"/>
              </a:rPr>
              <a:t> </a:t>
            </a:r>
            <a:r>
              <a:rPr dirty="0" sz="1600" spc="-45">
                <a:latin typeface="Verdana"/>
                <a:cs typeface="Verdana"/>
              </a:rPr>
              <a:t>situações,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 spc="-50">
                <a:latin typeface="Verdana"/>
                <a:cs typeface="Verdana"/>
              </a:rPr>
              <a:t>as</a:t>
            </a:r>
            <a:r>
              <a:rPr dirty="0" sz="1600" spc="-90">
                <a:latin typeface="Verdana"/>
                <a:cs typeface="Verdana"/>
              </a:rPr>
              <a:t> </a:t>
            </a:r>
            <a:r>
              <a:rPr dirty="0" sz="1600" spc="-30">
                <a:latin typeface="Verdana"/>
                <a:cs typeface="Verdana"/>
              </a:rPr>
              <a:t>políticas</a:t>
            </a:r>
            <a:r>
              <a:rPr dirty="0" sz="1600" spc="-9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apresentaram</a:t>
            </a:r>
            <a:r>
              <a:rPr dirty="0" sz="1600" spc="-9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pioras.</a:t>
            </a:r>
            <a:endParaRPr sz="1600">
              <a:latin typeface="Verdana"/>
              <a:cs typeface="Verdana"/>
            </a:endParaRPr>
          </a:p>
          <a:p>
            <a:pPr algn="just" marL="698500" marR="5080" indent="-228600">
              <a:lnSpc>
                <a:spcPct val="89500"/>
              </a:lnSpc>
              <a:spcBef>
                <a:spcPts val="570"/>
              </a:spcBef>
              <a:buFont typeface="Arial MT"/>
              <a:buChar char="•"/>
              <a:tabLst>
                <a:tab pos="698500" algn="l"/>
                <a:tab pos="700405" algn="l"/>
              </a:tabLst>
            </a:pPr>
            <a:r>
              <a:rPr dirty="0" sz="1600">
                <a:latin typeface="Verdana"/>
                <a:cs typeface="Verdana"/>
              </a:rPr>
              <a:t>	Houve</a:t>
            </a:r>
            <a:r>
              <a:rPr dirty="0" sz="1600" spc="4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aumento</a:t>
            </a:r>
            <a:r>
              <a:rPr dirty="0" sz="1600" spc="5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no</a:t>
            </a:r>
            <a:r>
              <a:rPr dirty="0" sz="1600" spc="5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volume</a:t>
            </a:r>
            <a:r>
              <a:rPr dirty="0" sz="1600" spc="50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50">
                <a:latin typeface="Verdana"/>
                <a:cs typeface="Verdana"/>
              </a:rPr>
              <a:t> </a:t>
            </a:r>
            <a:r>
              <a:rPr dirty="0" sz="1600" spc="-55">
                <a:latin typeface="Verdana"/>
                <a:cs typeface="Verdana"/>
              </a:rPr>
              <a:t>emissões</a:t>
            </a:r>
            <a:r>
              <a:rPr dirty="0" sz="1600" spc="55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50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GEEs,</a:t>
            </a:r>
            <a:r>
              <a:rPr dirty="0" sz="1600" spc="4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não</a:t>
            </a:r>
            <a:r>
              <a:rPr dirty="0" sz="1600" spc="5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obstante</a:t>
            </a:r>
            <a:r>
              <a:rPr dirty="0" sz="1600" spc="5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ainda </a:t>
            </a:r>
            <a:r>
              <a:rPr dirty="0" sz="1600">
                <a:latin typeface="Verdana"/>
                <a:cs typeface="Verdana"/>
              </a:rPr>
              <a:t>estar</a:t>
            </a:r>
            <a:r>
              <a:rPr dirty="0" sz="1600" spc="31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abaixo</a:t>
            </a:r>
            <a:r>
              <a:rPr dirty="0" sz="1600" spc="315">
                <a:latin typeface="Verdana"/>
                <a:cs typeface="Verdana"/>
              </a:rPr>
              <a:t> </a:t>
            </a:r>
            <a:r>
              <a:rPr dirty="0" sz="1600" spc="75">
                <a:latin typeface="Verdana"/>
                <a:cs typeface="Verdana"/>
              </a:rPr>
              <a:t>do</a:t>
            </a:r>
            <a:r>
              <a:rPr dirty="0" sz="1600" spc="315">
                <a:latin typeface="Verdana"/>
                <a:cs typeface="Verdana"/>
              </a:rPr>
              <a:t> </a:t>
            </a:r>
            <a:r>
              <a:rPr dirty="0" sz="1600" spc="55">
                <a:latin typeface="Verdana"/>
                <a:cs typeface="Verdana"/>
              </a:rPr>
              <a:t>pico</a:t>
            </a:r>
            <a:r>
              <a:rPr dirty="0" sz="1600" spc="315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31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2003.</a:t>
            </a:r>
            <a:r>
              <a:rPr dirty="0" sz="1600" spc="31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Principalmente,</a:t>
            </a:r>
            <a:r>
              <a:rPr dirty="0" sz="1600" spc="30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entre</a:t>
            </a:r>
            <a:r>
              <a:rPr dirty="0" sz="1600" spc="31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2018</a:t>
            </a:r>
            <a:r>
              <a:rPr dirty="0" sz="1600" spc="315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e</a:t>
            </a:r>
            <a:r>
              <a:rPr dirty="0" sz="1600" spc="310">
                <a:latin typeface="Verdana"/>
                <a:cs typeface="Verdana"/>
              </a:rPr>
              <a:t> </a:t>
            </a:r>
            <a:r>
              <a:rPr dirty="0" sz="1600" spc="-70">
                <a:latin typeface="Verdana"/>
                <a:cs typeface="Verdana"/>
              </a:rPr>
              <a:t>2020, </a:t>
            </a:r>
            <a:r>
              <a:rPr dirty="0" sz="1600">
                <a:latin typeface="Verdana"/>
                <a:cs typeface="Verdana"/>
              </a:rPr>
              <a:t>puxado</a:t>
            </a:r>
            <a:r>
              <a:rPr dirty="0" sz="1600" spc="10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pelos</a:t>
            </a:r>
            <a:r>
              <a:rPr dirty="0" sz="1600" spc="105">
                <a:latin typeface="Verdana"/>
                <a:cs typeface="Verdana"/>
              </a:rPr>
              <a:t> </a:t>
            </a:r>
            <a:r>
              <a:rPr dirty="0" sz="1600" spc="-20">
                <a:latin typeface="Verdana"/>
                <a:cs typeface="Verdana"/>
              </a:rPr>
              <a:t>setores</a:t>
            </a:r>
            <a:r>
              <a:rPr dirty="0" sz="1600" spc="105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100">
                <a:latin typeface="Verdana"/>
                <a:cs typeface="Verdana"/>
              </a:rPr>
              <a:t> </a:t>
            </a:r>
            <a:r>
              <a:rPr dirty="0" sz="1600" spc="-90" b="1">
                <a:latin typeface="Verdana"/>
                <a:cs typeface="Verdana"/>
              </a:rPr>
              <a:t>Uso</a:t>
            </a:r>
            <a:r>
              <a:rPr dirty="0" sz="1600" spc="12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da</a:t>
            </a:r>
            <a:r>
              <a:rPr dirty="0" sz="1600" spc="130" b="1">
                <a:latin typeface="Verdana"/>
                <a:cs typeface="Verdana"/>
              </a:rPr>
              <a:t> </a:t>
            </a:r>
            <a:r>
              <a:rPr dirty="0" sz="1600" spc="-155" b="1">
                <a:latin typeface="Verdana"/>
                <a:cs typeface="Verdana"/>
              </a:rPr>
              <a:t>Terra,</a:t>
            </a:r>
            <a:r>
              <a:rPr dirty="0" sz="1600" spc="120" b="1">
                <a:latin typeface="Verdana"/>
                <a:cs typeface="Verdana"/>
              </a:rPr>
              <a:t> </a:t>
            </a:r>
            <a:r>
              <a:rPr dirty="0" sz="1600" spc="-10" b="1">
                <a:latin typeface="Verdana"/>
                <a:cs typeface="Verdana"/>
              </a:rPr>
              <a:t>Mudança</a:t>
            </a:r>
            <a:r>
              <a:rPr dirty="0" sz="1600" spc="13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do</a:t>
            </a:r>
            <a:r>
              <a:rPr dirty="0" sz="1600" spc="120" b="1">
                <a:latin typeface="Verdana"/>
                <a:cs typeface="Verdana"/>
              </a:rPr>
              <a:t> </a:t>
            </a:r>
            <a:r>
              <a:rPr dirty="0" sz="1600" spc="-90" b="1">
                <a:latin typeface="Verdana"/>
                <a:cs typeface="Verdana"/>
              </a:rPr>
              <a:t>Uso</a:t>
            </a:r>
            <a:r>
              <a:rPr dirty="0" sz="1600" spc="12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da</a:t>
            </a:r>
            <a:r>
              <a:rPr dirty="0" sz="1600" spc="125" b="1">
                <a:latin typeface="Verdana"/>
                <a:cs typeface="Verdana"/>
              </a:rPr>
              <a:t> </a:t>
            </a:r>
            <a:r>
              <a:rPr dirty="0" sz="1600" spc="-165" b="1">
                <a:latin typeface="Verdana"/>
                <a:cs typeface="Verdana"/>
              </a:rPr>
              <a:t>Terra</a:t>
            </a:r>
            <a:r>
              <a:rPr dirty="0" sz="1600" spc="130" b="1">
                <a:latin typeface="Verdana"/>
                <a:cs typeface="Verdana"/>
              </a:rPr>
              <a:t> </a:t>
            </a:r>
            <a:r>
              <a:rPr dirty="0" sz="1600" spc="-50" b="1">
                <a:latin typeface="Verdana"/>
                <a:cs typeface="Verdana"/>
              </a:rPr>
              <a:t>e </a:t>
            </a:r>
            <a:r>
              <a:rPr dirty="0" sz="1600" spc="-85" b="1">
                <a:latin typeface="Verdana"/>
                <a:cs typeface="Verdana"/>
              </a:rPr>
              <a:t>Florestas</a:t>
            </a:r>
            <a:r>
              <a:rPr dirty="0" sz="1600" spc="-10" b="1">
                <a:latin typeface="Verdana"/>
                <a:cs typeface="Verdana"/>
              </a:rPr>
              <a:t>  </a:t>
            </a:r>
            <a:r>
              <a:rPr dirty="0" sz="1600" spc="-140" b="1">
                <a:latin typeface="Verdana"/>
                <a:cs typeface="Verdana"/>
              </a:rPr>
              <a:t>(LULUCF)</a:t>
            </a:r>
            <a:r>
              <a:rPr dirty="0" sz="1600" spc="-10" b="1">
                <a:latin typeface="Verdana"/>
                <a:cs typeface="Verdana"/>
              </a:rPr>
              <a:t>  </a:t>
            </a:r>
            <a:r>
              <a:rPr dirty="0" sz="1600" b="1">
                <a:latin typeface="Verdana"/>
                <a:cs typeface="Verdana"/>
              </a:rPr>
              <a:t>e</a:t>
            </a:r>
            <a:r>
              <a:rPr dirty="0" sz="1600" spc="-5" b="1">
                <a:latin typeface="Verdana"/>
                <a:cs typeface="Verdana"/>
              </a:rPr>
              <a:t>  </a:t>
            </a:r>
            <a:r>
              <a:rPr dirty="0" sz="1600" spc="-30" b="1">
                <a:latin typeface="Verdana"/>
                <a:cs typeface="Verdana"/>
              </a:rPr>
              <a:t>agropecuária</a:t>
            </a:r>
            <a:r>
              <a:rPr dirty="0" sz="1600" spc="-30">
                <a:latin typeface="Verdana"/>
                <a:cs typeface="Verdana"/>
              </a:rPr>
              <a:t>,</a:t>
            </a:r>
            <a:r>
              <a:rPr dirty="0" sz="1600" spc="-25">
                <a:latin typeface="Verdana"/>
                <a:cs typeface="Verdana"/>
              </a:rPr>
              <a:t>  </a:t>
            </a:r>
            <a:r>
              <a:rPr dirty="0" sz="1600" spc="65">
                <a:latin typeface="Verdana"/>
                <a:cs typeface="Verdana"/>
              </a:rPr>
              <a:t>o</a:t>
            </a:r>
            <a:r>
              <a:rPr dirty="0" sz="1600" spc="-25">
                <a:latin typeface="Verdana"/>
                <a:cs typeface="Verdana"/>
              </a:rPr>
              <a:t>  </a:t>
            </a:r>
            <a:r>
              <a:rPr dirty="0" sz="1600">
                <a:latin typeface="Verdana"/>
                <a:cs typeface="Verdana"/>
              </a:rPr>
              <a:t>que</a:t>
            </a:r>
            <a:r>
              <a:rPr dirty="0" sz="1600" spc="-25">
                <a:latin typeface="Verdana"/>
                <a:cs typeface="Verdana"/>
              </a:rPr>
              <a:t>  </a:t>
            </a:r>
            <a:r>
              <a:rPr dirty="0" sz="1600">
                <a:latin typeface="Verdana"/>
                <a:cs typeface="Verdana"/>
              </a:rPr>
              <a:t>sugere</a:t>
            </a:r>
            <a:r>
              <a:rPr dirty="0" sz="1600" spc="-25">
                <a:latin typeface="Verdana"/>
                <a:cs typeface="Verdana"/>
              </a:rPr>
              <a:t>  </a:t>
            </a:r>
            <a:r>
              <a:rPr dirty="0" sz="1600">
                <a:latin typeface="Verdana"/>
                <a:cs typeface="Verdana"/>
              </a:rPr>
              <a:t>um</a:t>
            </a:r>
            <a:r>
              <a:rPr dirty="0" sz="1600" spc="-25">
                <a:latin typeface="Verdana"/>
                <a:cs typeface="Verdana"/>
              </a:rPr>
              <a:t>  </a:t>
            </a:r>
            <a:r>
              <a:rPr dirty="0" sz="1600" spc="-10">
                <a:latin typeface="Verdana"/>
                <a:cs typeface="Verdana"/>
              </a:rPr>
              <a:t>ambiente </a:t>
            </a:r>
            <a:r>
              <a:rPr dirty="0" sz="1600" spc="-40">
                <a:latin typeface="Verdana"/>
                <a:cs typeface="Verdana"/>
              </a:rPr>
              <a:t>institucional</a:t>
            </a:r>
            <a:r>
              <a:rPr dirty="0" sz="1600" spc="5">
                <a:latin typeface="Verdana"/>
                <a:cs typeface="Verdana"/>
              </a:rPr>
              <a:t> </a:t>
            </a:r>
            <a:r>
              <a:rPr dirty="0" sz="1600" spc="-45">
                <a:latin typeface="Verdana"/>
                <a:cs typeface="Verdana"/>
              </a:rPr>
              <a:t>mais</a:t>
            </a:r>
            <a:r>
              <a:rPr dirty="0" sz="1600" spc="1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permissivo</a:t>
            </a:r>
            <a:r>
              <a:rPr dirty="0" sz="1600" spc="10">
                <a:latin typeface="Verdana"/>
                <a:cs typeface="Verdana"/>
              </a:rPr>
              <a:t> </a:t>
            </a:r>
            <a:r>
              <a:rPr dirty="0" sz="1600" spc="125">
                <a:latin typeface="Verdana"/>
                <a:cs typeface="Verdana"/>
              </a:rPr>
              <a:t>à</a:t>
            </a:r>
            <a:r>
              <a:rPr dirty="0" sz="1600">
                <a:latin typeface="Verdana"/>
                <a:cs typeface="Verdana"/>
              </a:rPr>
              <a:t> </a:t>
            </a:r>
            <a:r>
              <a:rPr dirty="0" sz="1600" spc="70">
                <a:latin typeface="Verdana"/>
                <a:cs typeface="Verdana"/>
              </a:rPr>
              <a:t>degradação</a:t>
            </a:r>
            <a:r>
              <a:rPr dirty="0" sz="1600" spc="10">
                <a:latin typeface="Verdana"/>
                <a:cs typeface="Verdana"/>
              </a:rPr>
              <a:t> </a:t>
            </a:r>
            <a:r>
              <a:rPr dirty="0" sz="1600" spc="105">
                <a:latin typeface="Verdana"/>
                <a:cs typeface="Verdana"/>
              </a:rPr>
              <a:t>da</a:t>
            </a:r>
            <a:r>
              <a:rPr dirty="0" sz="1600" spc="-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biodiversidade</a:t>
            </a:r>
            <a:r>
              <a:rPr dirty="0" sz="1600" spc="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para </a:t>
            </a:r>
            <a:r>
              <a:rPr dirty="0" sz="1600" spc="-30">
                <a:latin typeface="Verdana"/>
                <a:cs typeface="Verdana"/>
              </a:rPr>
              <a:t>fins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-2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exploração</a:t>
            </a:r>
            <a:r>
              <a:rPr dirty="0" sz="1600" spc="-10">
                <a:latin typeface="Verdana"/>
                <a:cs typeface="Verdana"/>
              </a:rPr>
              <a:t> econômica.</a:t>
            </a:r>
            <a:endParaRPr sz="1600">
              <a:latin typeface="Verdana"/>
              <a:cs typeface="Verdana"/>
            </a:endParaRPr>
          </a:p>
          <a:p>
            <a:pPr algn="just" marL="12700" marR="6350">
              <a:lnSpc>
                <a:spcPct val="91200"/>
              </a:lnSpc>
              <a:spcBef>
                <a:spcPts val="960"/>
              </a:spcBef>
            </a:pPr>
            <a:r>
              <a:rPr dirty="0" sz="1600" spc="-200" b="1">
                <a:latin typeface="Verdana"/>
                <a:cs typeface="Verdana"/>
              </a:rPr>
              <a:t>Porém:</a:t>
            </a:r>
            <a:r>
              <a:rPr dirty="0" sz="1600" spc="60" b="1">
                <a:latin typeface="Verdana"/>
                <a:cs typeface="Verdana"/>
              </a:rPr>
              <a:t> </a:t>
            </a:r>
            <a:r>
              <a:rPr dirty="0" sz="1600" spc="75">
                <a:latin typeface="Verdana"/>
                <a:cs typeface="Verdana"/>
              </a:rPr>
              <a:t>A</a:t>
            </a:r>
            <a:r>
              <a:rPr dirty="0" sz="1600" spc="-11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recente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 spc="50">
                <a:latin typeface="Verdana"/>
                <a:cs typeface="Verdana"/>
              </a:rPr>
              <a:t>mudança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gestão</a:t>
            </a:r>
            <a:r>
              <a:rPr dirty="0" sz="1600" spc="-3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no</a:t>
            </a:r>
            <a:r>
              <a:rPr dirty="0" sz="1600" spc="-3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governo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federal</a:t>
            </a:r>
            <a:r>
              <a:rPr dirty="0" sz="1600" spc="-30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brasileiro</a:t>
            </a:r>
            <a:r>
              <a:rPr dirty="0" sz="1600" spc="-3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alterou</a:t>
            </a:r>
            <a:r>
              <a:rPr dirty="0" sz="1600" spc="-4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as prioridades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das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 spc="-20">
                <a:latin typeface="Verdana"/>
                <a:cs typeface="Verdana"/>
              </a:rPr>
              <a:t>políticas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 spc="-30">
                <a:latin typeface="Verdana"/>
                <a:cs typeface="Verdana"/>
              </a:rPr>
              <a:t>públicas;</a:t>
            </a:r>
            <a:r>
              <a:rPr dirty="0" sz="1600" spc="-55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com</a:t>
            </a:r>
            <a:r>
              <a:rPr dirty="0" sz="1600" spc="-50">
                <a:latin typeface="Verdana"/>
                <a:cs typeface="Verdana"/>
              </a:rPr>
              <a:t> </a:t>
            </a:r>
            <a:r>
              <a:rPr dirty="0" sz="1600" spc="-135">
                <a:latin typeface="Verdana"/>
                <a:cs typeface="Verdana"/>
              </a:rPr>
              <a:t>isso,</a:t>
            </a:r>
            <a:r>
              <a:rPr dirty="0" sz="1600" spc="-10">
                <a:latin typeface="Verdana"/>
                <a:cs typeface="Verdana"/>
              </a:rPr>
              <a:t> </a:t>
            </a:r>
            <a:r>
              <a:rPr dirty="0" sz="1600" spc="-30">
                <a:latin typeface="Verdana"/>
                <a:cs typeface="Verdana"/>
              </a:rPr>
              <a:t>os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 spc="-80">
                <a:latin typeface="Verdana"/>
                <a:cs typeface="Verdana"/>
              </a:rPr>
              <a:t>ODS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voltaram</a:t>
            </a:r>
            <a:r>
              <a:rPr dirty="0" sz="1600" spc="-50">
                <a:latin typeface="Verdana"/>
                <a:cs typeface="Verdana"/>
              </a:rPr>
              <a:t> </a:t>
            </a:r>
            <a:r>
              <a:rPr dirty="0" sz="1600" spc="125">
                <a:latin typeface="Verdana"/>
                <a:cs typeface="Verdana"/>
              </a:rPr>
              <a:t>a</a:t>
            </a:r>
            <a:r>
              <a:rPr dirty="0" sz="1600" spc="-55">
                <a:latin typeface="Verdana"/>
                <a:cs typeface="Verdana"/>
              </a:rPr>
              <a:t> </a:t>
            </a:r>
            <a:r>
              <a:rPr dirty="0" sz="1600" spc="-60">
                <a:latin typeface="Verdana"/>
                <a:cs typeface="Verdana"/>
              </a:rPr>
              <a:t>estar</a:t>
            </a:r>
            <a:r>
              <a:rPr dirty="0" sz="1600" spc="-4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alinhados </a:t>
            </a:r>
            <a:r>
              <a:rPr dirty="0" sz="1600" spc="65">
                <a:latin typeface="Verdana"/>
                <a:cs typeface="Verdana"/>
              </a:rPr>
              <a:t>com</a:t>
            </a:r>
            <a:r>
              <a:rPr dirty="0" sz="1600" spc="-85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o</a:t>
            </a:r>
            <a:r>
              <a:rPr dirty="0" sz="1600" spc="-75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planejamento</a:t>
            </a:r>
            <a:r>
              <a:rPr dirty="0" sz="1600" spc="-80">
                <a:latin typeface="Verdana"/>
                <a:cs typeface="Verdana"/>
              </a:rPr>
              <a:t> </a:t>
            </a:r>
            <a:r>
              <a:rPr dirty="0" sz="1600" spc="-25">
                <a:latin typeface="Verdana"/>
                <a:cs typeface="Verdana"/>
              </a:rPr>
              <a:t>governamental,</a:t>
            </a:r>
            <a:r>
              <a:rPr dirty="0" sz="1600" spc="-85">
                <a:latin typeface="Verdana"/>
                <a:cs typeface="Verdana"/>
              </a:rPr>
              <a:t> </a:t>
            </a:r>
            <a:r>
              <a:rPr dirty="0" sz="1600" spc="-30">
                <a:latin typeface="Verdana"/>
                <a:cs typeface="Verdana"/>
              </a:rPr>
              <a:t>particularmente</a:t>
            </a:r>
            <a:r>
              <a:rPr dirty="0" sz="1600" spc="-85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com</a:t>
            </a:r>
            <a:r>
              <a:rPr dirty="0" sz="1600" spc="-80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o</a:t>
            </a:r>
            <a:r>
              <a:rPr dirty="0" sz="1600" spc="-8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PPA</a:t>
            </a:r>
            <a:r>
              <a:rPr dirty="0" sz="1600" spc="-75">
                <a:latin typeface="Verdana"/>
                <a:cs typeface="Verdana"/>
              </a:rPr>
              <a:t> </a:t>
            </a:r>
            <a:r>
              <a:rPr dirty="0" sz="1600" spc="-150">
                <a:latin typeface="Verdana"/>
                <a:cs typeface="Verdana"/>
              </a:rPr>
              <a:t>2024-</a:t>
            </a:r>
            <a:r>
              <a:rPr dirty="0" sz="1600" spc="-10">
                <a:latin typeface="Verdana"/>
                <a:cs typeface="Verdana"/>
              </a:rPr>
              <a:t>2027.</a:t>
            </a:r>
            <a:endParaRPr sz="1600">
              <a:latin typeface="Verdana"/>
              <a:cs typeface="Verdana"/>
            </a:endParaRPr>
          </a:p>
          <a:p>
            <a:pPr algn="just" marL="698500" marR="5715" indent="-228600">
              <a:lnSpc>
                <a:spcPct val="91200"/>
              </a:lnSpc>
              <a:spcBef>
                <a:spcPts val="434"/>
              </a:spcBef>
              <a:buFont typeface="Arial MT"/>
              <a:buChar char="•"/>
              <a:tabLst>
                <a:tab pos="698500" algn="l"/>
                <a:tab pos="700405" algn="l"/>
              </a:tabLst>
            </a:pPr>
            <a:r>
              <a:rPr dirty="0" sz="1600">
                <a:latin typeface="Verdana"/>
                <a:cs typeface="Verdana"/>
              </a:rPr>
              <a:t>	ODS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13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 spc="-20">
                <a:latin typeface="Verdana"/>
                <a:cs typeface="Verdana"/>
              </a:rPr>
              <a:t>relaciona-</a:t>
            </a:r>
            <a:r>
              <a:rPr dirty="0" sz="1600">
                <a:latin typeface="Verdana"/>
                <a:cs typeface="Verdana"/>
              </a:rPr>
              <a:t>se</a:t>
            </a:r>
            <a:r>
              <a:rPr dirty="0" sz="1600" spc="120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com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o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atual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plano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desde</a:t>
            </a:r>
            <a:r>
              <a:rPr dirty="0" sz="1600" spc="12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sua</a:t>
            </a:r>
            <a:r>
              <a:rPr dirty="0" sz="1600" spc="120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visão</a:t>
            </a:r>
            <a:r>
              <a:rPr dirty="0" sz="1600" spc="125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120">
                <a:latin typeface="Verdana"/>
                <a:cs typeface="Verdana"/>
              </a:rPr>
              <a:t> </a:t>
            </a:r>
            <a:r>
              <a:rPr dirty="0" sz="1600" spc="-10">
                <a:latin typeface="Verdana"/>
                <a:cs typeface="Verdana"/>
              </a:rPr>
              <a:t>futuro</a:t>
            </a:r>
            <a:r>
              <a:rPr dirty="0" sz="1600" spc="130">
                <a:latin typeface="Verdana"/>
                <a:cs typeface="Verdana"/>
              </a:rPr>
              <a:t> </a:t>
            </a:r>
            <a:r>
              <a:rPr dirty="0" sz="1600" spc="35">
                <a:latin typeface="Verdana"/>
                <a:cs typeface="Verdana"/>
              </a:rPr>
              <a:t>e </a:t>
            </a:r>
            <a:r>
              <a:rPr dirty="0" sz="1600">
                <a:latin typeface="Verdana"/>
                <a:cs typeface="Verdana"/>
              </a:rPr>
              <a:t>objetivos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>
                <a:latin typeface="Verdana"/>
                <a:cs typeface="Verdana"/>
              </a:rPr>
              <a:t>estratégicos</a:t>
            </a:r>
            <a:r>
              <a:rPr dirty="0" sz="1600" spc="-5">
                <a:latin typeface="Verdana"/>
                <a:cs typeface="Verdana"/>
              </a:rPr>
              <a:t>  </a:t>
            </a:r>
            <a:r>
              <a:rPr dirty="0" sz="1600">
                <a:latin typeface="Verdana"/>
                <a:cs typeface="Verdana"/>
              </a:rPr>
              <a:t>até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 spc="125">
                <a:latin typeface="Verdana"/>
                <a:cs typeface="Verdana"/>
              </a:rPr>
              <a:t>a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 spc="105">
                <a:latin typeface="Verdana"/>
                <a:cs typeface="Verdana"/>
              </a:rPr>
              <a:t>adoção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 spc="85">
                <a:latin typeface="Verdana"/>
                <a:cs typeface="Verdana"/>
              </a:rPr>
              <a:t>de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>
                <a:latin typeface="Verdana"/>
                <a:cs typeface="Verdana"/>
              </a:rPr>
              <a:t>uma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 spc="65">
                <a:latin typeface="Verdana"/>
                <a:cs typeface="Verdana"/>
              </a:rPr>
              <a:t>Agenda</a:t>
            </a:r>
            <a:r>
              <a:rPr dirty="0" sz="1600" spc="-10">
                <a:latin typeface="Verdana"/>
                <a:cs typeface="Verdana"/>
              </a:rPr>
              <a:t>  </a:t>
            </a:r>
            <a:r>
              <a:rPr dirty="0" sz="1600" spc="-75">
                <a:latin typeface="Verdana"/>
                <a:cs typeface="Verdana"/>
              </a:rPr>
              <a:t>Transversal </a:t>
            </a:r>
            <a:r>
              <a:rPr dirty="0" sz="1600" spc="-10">
                <a:latin typeface="Verdana"/>
                <a:cs typeface="Verdana"/>
              </a:rPr>
              <a:t>Ambiental</a:t>
            </a:r>
            <a:r>
              <a:rPr dirty="0" sz="1600" spc="-90">
                <a:latin typeface="Verdana"/>
                <a:cs typeface="Verdana"/>
              </a:rPr>
              <a:t> </a:t>
            </a:r>
            <a:r>
              <a:rPr dirty="0" sz="1600" spc="85">
                <a:latin typeface="Verdana"/>
                <a:cs typeface="Verdana"/>
              </a:rPr>
              <a:t>e</a:t>
            </a:r>
            <a:r>
              <a:rPr dirty="0" sz="1600" spc="-105">
                <a:latin typeface="Verdana"/>
                <a:cs typeface="Verdana"/>
              </a:rPr>
              <a:t> </a:t>
            </a:r>
            <a:r>
              <a:rPr dirty="0" sz="1600" spc="125">
                <a:latin typeface="Verdana"/>
                <a:cs typeface="Verdana"/>
              </a:rPr>
              <a:t>a</a:t>
            </a:r>
            <a:r>
              <a:rPr dirty="0" sz="1600" spc="-105">
                <a:latin typeface="Verdana"/>
                <a:cs typeface="Verdana"/>
              </a:rPr>
              <a:t> </a:t>
            </a:r>
            <a:r>
              <a:rPr dirty="0" sz="1600">
                <a:latin typeface="Verdana"/>
                <a:cs typeface="Verdana"/>
              </a:rPr>
              <a:t>interação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 spc="65">
                <a:latin typeface="Verdana"/>
                <a:cs typeface="Verdana"/>
              </a:rPr>
              <a:t>com</a:t>
            </a:r>
            <a:r>
              <a:rPr dirty="0" sz="1600" spc="-100">
                <a:latin typeface="Verdana"/>
                <a:cs typeface="Verdana"/>
              </a:rPr>
              <a:t> </a:t>
            </a:r>
            <a:r>
              <a:rPr dirty="0" sz="1600" spc="-75">
                <a:latin typeface="Verdana"/>
                <a:cs typeface="Verdana"/>
              </a:rPr>
              <a:t>vários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 spc="-35">
                <a:latin typeface="Verdana"/>
                <a:cs typeface="Verdana"/>
              </a:rPr>
              <a:t>programas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 spc="75">
                <a:latin typeface="Verdana"/>
                <a:cs typeface="Verdana"/>
              </a:rPr>
              <a:t>do</a:t>
            </a:r>
            <a:r>
              <a:rPr dirty="0" sz="1600" spc="-95">
                <a:latin typeface="Verdana"/>
                <a:cs typeface="Verdana"/>
              </a:rPr>
              <a:t> </a:t>
            </a:r>
            <a:r>
              <a:rPr dirty="0" sz="1600" spc="-20">
                <a:latin typeface="Verdana"/>
                <a:cs typeface="Verdana"/>
              </a:rPr>
              <a:t>PPA</a:t>
            </a:r>
            <a:r>
              <a:rPr dirty="0" sz="1200" spc="-20"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  <a:p>
            <a:pPr algn="just" marL="243204" indent="-230504">
              <a:lnSpc>
                <a:spcPct val="100000"/>
              </a:lnSpc>
              <a:spcBef>
                <a:spcPts val="790"/>
              </a:spcBef>
              <a:buFont typeface="Arial MT"/>
              <a:buChar char="•"/>
              <a:tabLst>
                <a:tab pos="243204" algn="l"/>
              </a:tabLst>
            </a:pPr>
            <a:r>
              <a:rPr dirty="0" sz="1600" spc="-185" b="1">
                <a:latin typeface="Verdana"/>
                <a:cs typeface="Verdana"/>
              </a:rPr>
              <a:t>Importante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spc="-195" b="1">
                <a:latin typeface="Verdana"/>
                <a:cs typeface="Verdana"/>
              </a:rPr>
              <a:t>trazer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b="1">
                <a:latin typeface="Verdana"/>
                <a:cs typeface="Verdana"/>
              </a:rPr>
              <a:t>a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85" b="1">
                <a:latin typeface="Verdana"/>
                <a:cs typeface="Verdana"/>
              </a:rPr>
              <a:t>mudança</a:t>
            </a:r>
            <a:r>
              <a:rPr dirty="0" sz="1600" spc="-70" b="1">
                <a:latin typeface="Verdana"/>
                <a:cs typeface="Verdana"/>
              </a:rPr>
              <a:t> </a:t>
            </a:r>
            <a:r>
              <a:rPr dirty="0" sz="1600" spc="-95" b="1">
                <a:latin typeface="Verdana"/>
                <a:cs typeface="Verdana"/>
              </a:rPr>
              <a:t>climática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10" b="1">
                <a:latin typeface="Verdana"/>
                <a:cs typeface="Verdana"/>
              </a:rPr>
              <a:t>para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80" b="1">
                <a:latin typeface="Verdana"/>
                <a:cs typeface="Verdana"/>
              </a:rPr>
              <a:t>o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35" b="1">
                <a:latin typeface="Verdana"/>
                <a:cs typeface="Verdana"/>
              </a:rPr>
              <a:t>centro</a:t>
            </a:r>
            <a:r>
              <a:rPr dirty="0" sz="1600" spc="-80" b="1">
                <a:latin typeface="Verdana"/>
                <a:cs typeface="Verdana"/>
              </a:rPr>
              <a:t> </a:t>
            </a:r>
            <a:r>
              <a:rPr dirty="0" sz="1600" spc="-50" b="1">
                <a:latin typeface="Verdana"/>
                <a:cs typeface="Verdana"/>
              </a:rPr>
              <a:t>da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10" b="1">
                <a:latin typeface="Verdana"/>
                <a:cs typeface="Verdana"/>
              </a:rPr>
              <a:t>política</a:t>
            </a:r>
            <a:r>
              <a:rPr dirty="0" sz="1600" spc="-75" b="1">
                <a:latin typeface="Verdana"/>
                <a:cs typeface="Verdana"/>
              </a:rPr>
              <a:t> </a:t>
            </a:r>
            <a:r>
              <a:rPr dirty="0" sz="1600" spc="-10" b="1">
                <a:latin typeface="Verdana"/>
                <a:cs typeface="Verdana"/>
              </a:rPr>
              <a:t>pública.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8968" y="491235"/>
            <a:ext cx="506412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240"/>
              </a:lnSpc>
              <a:spcBef>
                <a:spcPts val="100"/>
              </a:spcBef>
            </a:pPr>
            <a:r>
              <a:rPr dirty="0" sz="2800" spc="-235" b="1">
                <a:solidFill>
                  <a:srgbClr val="0070C0"/>
                </a:solidFill>
                <a:latin typeface="Verdana"/>
                <a:cs typeface="Verdana"/>
              </a:rPr>
              <a:t>Quais</a:t>
            </a:r>
            <a:r>
              <a:rPr dirty="0" sz="2800" spc="-145" b="1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dirty="0" sz="2800" spc="-290" b="1">
                <a:solidFill>
                  <a:srgbClr val="0070C0"/>
                </a:solidFill>
                <a:latin typeface="Verdana"/>
                <a:cs typeface="Verdana"/>
              </a:rPr>
              <a:t>os</a:t>
            </a:r>
            <a:r>
              <a:rPr dirty="0" sz="2800" spc="-140" b="1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dirty="0" sz="2800" spc="-135" b="1">
                <a:solidFill>
                  <a:srgbClr val="0070C0"/>
                </a:solidFill>
                <a:latin typeface="Verdana"/>
                <a:cs typeface="Verdana"/>
              </a:rPr>
              <a:t>principais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ts val="3240"/>
              </a:lnSpc>
            </a:pPr>
            <a:r>
              <a:rPr dirty="0" sz="2800" spc="-275" b="1">
                <a:latin typeface="Verdana"/>
                <a:cs typeface="Verdana"/>
              </a:rPr>
              <a:t>temas</a:t>
            </a:r>
            <a:r>
              <a:rPr dirty="0" sz="2800" spc="-150" b="1">
                <a:latin typeface="Verdana"/>
                <a:cs typeface="Verdana"/>
              </a:rPr>
              <a:t> </a:t>
            </a:r>
            <a:r>
              <a:rPr dirty="0" sz="2800" spc="-210" b="1">
                <a:latin typeface="Verdana"/>
                <a:cs typeface="Verdana"/>
              </a:rPr>
              <a:t>das</a:t>
            </a:r>
            <a:r>
              <a:rPr dirty="0" sz="2800" spc="-150" b="1">
                <a:latin typeface="Verdana"/>
                <a:cs typeface="Verdana"/>
              </a:rPr>
              <a:t> </a:t>
            </a:r>
            <a:r>
              <a:rPr dirty="0" sz="2800" spc="-275" b="1">
                <a:latin typeface="Verdana"/>
                <a:cs typeface="Verdana"/>
              </a:rPr>
              <a:t>metas</a:t>
            </a:r>
            <a:r>
              <a:rPr dirty="0" sz="2800" spc="-150" b="1">
                <a:latin typeface="Verdana"/>
                <a:cs typeface="Verdana"/>
              </a:rPr>
              <a:t> </a:t>
            </a:r>
            <a:r>
              <a:rPr dirty="0" sz="2800" spc="-145" b="1">
                <a:latin typeface="Verdana"/>
                <a:cs typeface="Verdana"/>
              </a:rPr>
              <a:t>do</a:t>
            </a:r>
            <a:r>
              <a:rPr dirty="0" sz="2800" spc="-165" b="1">
                <a:latin typeface="Verdana"/>
                <a:cs typeface="Verdana"/>
              </a:rPr>
              <a:t> </a:t>
            </a:r>
            <a:r>
              <a:rPr dirty="0" sz="2800" spc="-315" b="1">
                <a:latin typeface="Verdana"/>
                <a:cs typeface="Verdana"/>
              </a:rPr>
              <a:t>ODS</a:t>
            </a:r>
            <a:r>
              <a:rPr dirty="0" sz="2800" spc="-160" b="1">
                <a:latin typeface="Verdana"/>
                <a:cs typeface="Verdana"/>
              </a:rPr>
              <a:t> </a:t>
            </a:r>
            <a:r>
              <a:rPr dirty="0" sz="2800" spc="-385" b="1">
                <a:latin typeface="Verdana"/>
                <a:cs typeface="Verdana"/>
              </a:rPr>
              <a:t>17?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23866" y="1752091"/>
            <a:ext cx="7288530" cy="409765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2700" marR="5080">
              <a:lnSpc>
                <a:spcPct val="98500"/>
              </a:lnSpc>
              <a:spcBef>
                <a:spcPts val="130"/>
              </a:spcBef>
            </a:pPr>
            <a:r>
              <a:rPr dirty="0" sz="1800" b="1">
                <a:latin typeface="Verdana"/>
                <a:cs typeface="Verdana"/>
              </a:rPr>
              <a:t>As</a:t>
            </a:r>
            <a:r>
              <a:rPr dirty="0" sz="1800" spc="-60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metas</a:t>
            </a:r>
            <a:r>
              <a:rPr dirty="0" sz="1800" spc="-55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do</a:t>
            </a:r>
            <a:r>
              <a:rPr dirty="0" sz="1800" spc="-55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ODS</a:t>
            </a:r>
            <a:r>
              <a:rPr dirty="0" sz="1800" spc="-55" b="1">
                <a:latin typeface="Verdana"/>
                <a:cs typeface="Verdana"/>
              </a:rPr>
              <a:t>  </a:t>
            </a:r>
            <a:r>
              <a:rPr dirty="0" sz="1800" spc="-270" b="1">
                <a:latin typeface="Verdana"/>
                <a:cs typeface="Verdana"/>
              </a:rPr>
              <a:t>17</a:t>
            </a:r>
            <a:r>
              <a:rPr dirty="0" sz="1800" spc="-50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visam</a:t>
            </a:r>
            <a:r>
              <a:rPr dirty="0" sz="1800" spc="495" b="1">
                <a:latin typeface="Verdana"/>
                <a:cs typeface="Verdana"/>
              </a:rPr>
              <a:t> </a:t>
            </a:r>
            <a:r>
              <a:rPr dirty="0" sz="1800" spc="-40" b="1">
                <a:latin typeface="Verdana"/>
                <a:cs typeface="Verdana"/>
              </a:rPr>
              <a:t>garantir</a:t>
            </a:r>
            <a:r>
              <a:rPr dirty="0" sz="1800" spc="-55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que</a:t>
            </a:r>
            <a:r>
              <a:rPr dirty="0" sz="1800" spc="-55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os</a:t>
            </a:r>
            <a:r>
              <a:rPr dirty="0" sz="1800" spc="-55" b="1">
                <a:latin typeface="Verdana"/>
                <a:cs typeface="Verdana"/>
              </a:rPr>
              <a:t>  </a:t>
            </a:r>
            <a:r>
              <a:rPr dirty="0" sz="1800" b="1">
                <a:latin typeface="Verdana"/>
                <a:cs typeface="Verdana"/>
              </a:rPr>
              <a:t>meios</a:t>
            </a:r>
            <a:r>
              <a:rPr dirty="0" sz="1800" spc="-60" b="1">
                <a:latin typeface="Verdana"/>
                <a:cs typeface="Verdana"/>
              </a:rPr>
              <a:t>  </a:t>
            </a:r>
            <a:r>
              <a:rPr dirty="0" sz="1800" spc="-25" b="1">
                <a:latin typeface="Verdana"/>
                <a:cs typeface="Verdana"/>
              </a:rPr>
              <a:t>de </a:t>
            </a:r>
            <a:r>
              <a:rPr dirty="0" sz="1800" spc="-70" b="1">
                <a:latin typeface="Verdana"/>
                <a:cs typeface="Verdana"/>
              </a:rPr>
              <a:t>implementação</a:t>
            </a:r>
            <a:r>
              <a:rPr dirty="0" sz="1800" spc="140" b="1">
                <a:latin typeface="Verdana"/>
                <a:cs typeface="Verdana"/>
              </a:rPr>
              <a:t> </a:t>
            </a:r>
            <a:r>
              <a:rPr dirty="0" sz="1800" spc="-85" b="1">
                <a:latin typeface="Verdana"/>
                <a:cs typeface="Verdana"/>
              </a:rPr>
              <a:t>essenciais</a:t>
            </a:r>
            <a:r>
              <a:rPr dirty="0" sz="1800" spc="140" b="1">
                <a:latin typeface="Verdana"/>
                <a:cs typeface="Verdana"/>
              </a:rPr>
              <a:t> </a:t>
            </a:r>
            <a:r>
              <a:rPr dirty="0" sz="1800" b="1">
                <a:latin typeface="Verdana"/>
                <a:cs typeface="Verdana"/>
              </a:rPr>
              <a:t>para</a:t>
            </a:r>
            <a:r>
              <a:rPr dirty="0" sz="1800" spc="145" b="1">
                <a:latin typeface="Verdana"/>
                <a:cs typeface="Verdana"/>
              </a:rPr>
              <a:t> </a:t>
            </a:r>
            <a:r>
              <a:rPr dirty="0" sz="1800" b="1">
                <a:latin typeface="Verdana"/>
                <a:cs typeface="Verdana"/>
              </a:rPr>
              <a:t>o</a:t>
            </a:r>
            <a:r>
              <a:rPr dirty="0" sz="1800" spc="140" b="1">
                <a:latin typeface="Verdana"/>
                <a:cs typeface="Verdana"/>
              </a:rPr>
              <a:t> </a:t>
            </a:r>
            <a:r>
              <a:rPr dirty="0" sz="1800" spc="-70" b="1">
                <a:latin typeface="Verdana"/>
                <a:cs typeface="Verdana"/>
              </a:rPr>
              <a:t>sucesso</a:t>
            </a:r>
            <a:r>
              <a:rPr dirty="0" sz="1800" spc="145" b="1">
                <a:latin typeface="Verdana"/>
                <a:cs typeface="Verdana"/>
              </a:rPr>
              <a:t> </a:t>
            </a:r>
            <a:r>
              <a:rPr dirty="0" sz="1800" b="1">
                <a:latin typeface="Verdana"/>
                <a:cs typeface="Verdana"/>
              </a:rPr>
              <a:t>da</a:t>
            </a:r>
            <a:r>
              <a:rPr dirty="0" sz="1800" spc="140" b="1">
                <a:latin typeface="Verdana"/>
                <a:cs typeface="Verdana"/>
              </a:rPr>
              <a:t> </a:t>
            </a:r>
            <a:r>
              <a:rPr dirty="0" sz="1800" b="1">
                <a:latin typeface="Verdana"/>
                <a:cs typeface="Verdana"/>
              </a:rPr>
              <a:t>Agenda</a:t>
            </a:r>
            <a:r>
              <a:rPr dirty="0" sz="1800" spc="145" b="1">
                <a:latin typeface="Verdana"/>
                <a:cs typeface="Verdana"/>
              </a:rPr>
              <a:t> </a:t>
            </a:r>
            <a:r>
              <a:rPr dirty="0" sz="1800" spc="-290" b="1">
                <a:latin typeface="Verdana"/>
                <a:cs typeface="Verdana"/>
              </a:rPr>
              <a:t>2030 </a:t>
            </a:r>
            <a:r>
              <a:rPr dirty="0" sz="1800" spc="-130" b="1">
                <a:latin typeface="Verdana"/>
                <a:cs typeface="Verdana"/>
              </a:rPr>
              <a:t>sejam</a:t>
            </a:r>
            <a:r>
              <a:rPr dirty="0" sz="1800" spc="-25" b="1">
                <a:latin typeface="Verdana"/>
                <a:cs typeface="Verdana"/>
              </a:rPr>
              <a:t> </a:t>
            </a:r>
            <a:r>
              <a:rPr dirty="0" sz="1800" spc="-150" b="1">
                <a:latin typeface="Verdana"/>
                <a:cs typeface="Verdana"/>
              </a:rPr>
              <a:t>garantidos.</a:t>
            </a:r>
            <a:r>
              <a:rPr dirty="0" sz="1800" spc="15" b="1">
                <a:latin typeface="Verdana"/>
                <a:cs typeface="Verdana"/>
              </a:rPr>
              <a:t> </a:t>
            </a:r>
            <a:r>
              <a:rPr dirty="0" sz="1800" spc="-215" b="1">
                <a:latin typeface="Verdana"/>
                <a:cs typeface="Verdana"/>
              </a:rPr>
              <a:t>Essas</a:t>
            </a:r>
            <a:r>
              <a:rPr dirty="0" sz="1800" spc="65" b="1">
                <a:latin typeface="Verdana"/>
                <a:cs typeface="Verdana"/>
              </a:rPr>
              <a:t> </a:t>
            </a:r>
            <a:r>
              <a:rPr dirty="0" sz="1800" spc="-140" b="1">
                <a:latin typeface="Verdana"/>
                <a:cs typeface="Verdana"/>
              </a:rPr>
              <a:t>metas</a:t>
            </a:r>
            <a:r>
              <a:rPr dirty="0" sz="1800" spc="25" b="1">
                <a:latin typeface="Verdana"/>
                <a:cs typeface="Verdana"/>
              </a:rPr>
              <a:t> </a:t>
            </a:r>
            <a:r>
              <a:rPr dirty="0" sz="1800" spc="-40" b="1">
                <a:latin typeface="Verdana"/>
                <a:cs typeface="Verdana"/>
              </a:rPr>
              <a:t>são</a:t>
            </a:r>
            <a:r>
              <a:rPr dirty="0" sz="1800" spc="30" b="1">
                <a:latin typeface="Verdana"/>
                <a:cs typeface="Verdana"/>
              </a:rPr>
              <a:t> </a:t>
            </a:r>
            <a:r>
              <a:rPr dirty="0" sz="1800" spc="-200" b="1">
                <a:latin typeface="Verdana"/>
                <a:cs typeface="Verdana"/>
              </a:rPr>
              <a:t>transversais,</a:t>
            </a:r>
            <a:r>
              <a:rPr dirty="0" sz="1800" spc="45" b="1">
                <a:latin typeface="Verdana"/>
                <a:cs typeface="Verdana"/>
              </a:rPr>
              <a:t> </a:t>
            </a:r>
            <a:r>
              <a:rPr dirty="0" sz="1800" spc="-105" b="1">
                <a:latin typeface="Verdana"/>
                <a:cs typeface="Verdana"/>
              </a:rPr>
              <a:t>abrangendo</a:t>
            </a:r>
            <a:r>
              <a:rPr dirty="0" sz="1800" spc="30" b="1">
                <a:latin typeface="Verdana"/>
                <a:cs typeface="Verdana"/>
              </a:rPr>
              <a:t> </a:t>
            </a:r>
            <a:r>
              <a:rPr dirty="0" sz="1800" spc="-295" b="1">
                <a:latin typeface="Verdana"/>
                <a:cs typeface="Verdana"/>
              </a:rPr>
              <a:t>19 </a:t>
            </a:r>
            <a:r>
              <a:rPr dirty="0" sz="1800" spc="-175" b="1">
                <a:latin typeface="Verdana"/>
                <a:cs typeface="Verdana"/>
              </a:rPr>
              <a:t>objetivos.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200" b="1">
                <a:latin typeface="Verdana"/>
                <a:cs typeface="Verdana"/>
              </a:rPr>
              <a:t>Elas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114" b="1">
                <a:latin typeface="Verdana"/>
                <a:cs typeface="Verdana"/>
              </a:rPr>
              <a:t>podem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235" b="1">
                <a:latin typeface="Verdana"/>
                <a:cs typeface="Verdana"/>
              </a:rPr>
              <a:t>ser</a:t>
            </a:r>
            <a:r>
              <a:rPr dirty="0" sz="1800" spc="-80" b="1">
                <a:latin typeface="Verdana"/>
                <a:cs typeface="Verdana"/>
              </a:rPr>
              <a:t> </a:t>
            </a:r>
            <a:r>
              <a:rPr dirty="0" sz="1800" spc="-145" b="1">
                <a:latin typeface="Verdana"/>
                <a:cs typeface="Verdana"/>
              </a:rPr>
              <a:t>divididas</a:t>
            </a:r>
            <a:r>
              <a:rPr dirty="0" sz="1800" spc="-95" b="1">
                <a:latin typeface="Verdana"/>
                <a:cs typeface="Verdana"/>
              </a:rPr>
              <a:t> </a:t>
            </a:r>
            <a:r>
              <a:rPr dirty="0" sz="1800" spc="-150" b="1">
                <a:latin typeface="Verdana"/>
                <a:cs typeface="Verdana"/>
              </a:rPr>
              <a:t>em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180" b="1">
                <a:latin typeface="Verdana"/>
                <a:cs typeface="Verdana"/>
              </a:rPr>
              <a:t>sete</a:t>
            </a:r>
            <a:r>
              <a:rPr dirty="0" sz="1800" spc="-85" b="1">
                <a:latin typeface="Verdana"/>
                <a:cs typeface="Verdana"/>
              </a:rPr>
              <a:t> </a:t>
            </a:r>
            <a:r>
              <a:rPr dirty="0" sz="1800" spc="-110" b="1">
                <a:latin typeface="Verdana"/>
                <a:cs typeface="Verdana"/>
              </a:rPr>
              <a:t>blocos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40" b="1">
                <a:latin typeface="Verdana"/>
                <a:cs typeface="Verdana"/>
              </a:rPr>
              <a:t>temáticos: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945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80" b="1">
                <a:latin typeface="Verdana"/>
                <a:cs typeface="Verdana"/>
              </a:rPr>
              <a:t>Financiamento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055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190" b="1">
                <a:latin typeface="Verdana"/>
                <a:cs typeface="Verdana"/>
              </a:rPr>
              <a:t>Transferência</a:t>
            </a:r>
            <a:r>
              <a:rPr dirty="0" sz="1800" spc="-75" b="1">
                <a:latin typeface="Verdana"/>
                <a:cs typeface="Verdana"/>
              </a:rPr>
              <a:t> </a:t>
            </a:r>
            <a:r>
              <a:rPr dirty="0" sz="1800" spc="-70" b="1">
                <a:latin typeface="Verdana"/>
                <a:cs typeface="Verdana"/>
              </a:rPr>
              <a:t>de</a:t>
            </a:r>
            <a:r>
              <a:rPr dirty="0" sz="1800" spc="-75" b="1">
                <a:latin typeface="Verdana"/>
                <a:cs typeface="Verdana"/>
              </a:rPr>
              <a:t> </a:t>
            </a:r>
            <a:r>
              <a:rPr dirty="0" sz="1800" spc="-10" b="1">
                <a:latin typeface="Verdana"/>
                <a:cs typeface="Verdana"/>
              </a:rPr>
              <a:t>tecnologia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130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145" b="1">
                <a:latin typeface="Verdana"/>
                <a:cs typeface="Verdana"/>
              </a:rPr>
              <a:t>Construção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70" b="1">
                <a:latin typeface="Verdana"/>
                <a:cs typeface="Verdana"/>
              </a:rPr>
              <a:t>de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10" b="1">
                <a:latin typeface="Verdana"/>
                <a:cs typeface="Verdana"/>
              </a:rPr>
              <a:t>capacidades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030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120" b="1">
                <a:latin typeface="Verdana"/>
                <a:cs typeface="Verdana"/>
              </a:rPr>
              <a:t>Acesso </a:t>
            </a:r>
            <a:r>
              <a:rPr dirty="0" sz="1800" b="1">
                <a:latin typeface="Verdana"/>
                <a:cs typeface="Verdana"/>
              </a:rPr>
              <a:t>a</a:t>
            </a:r>
            <a:r>
              <a:rPr dirty="0" sz="1800" spc="-120" b="1">
                <a:latin typeface="Verdana"/>
                <a:cs typeface="Verdana"/>
              </a:rPr>
              <a:t> </a:t>
            </a:r>
            <a:r>
              <a:rPr dirty="0" sz="1800" spc="-10" b="1">
                <a:latin typeface="Verdana"/>
                <a:cs typeface="Verdana"/>
              </a:rPr>
              <a:t>mercados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055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90" b="1">
                <a:latin typeface="Verdana"/>
                <a:cs typeface="Verdana"/>
              </a:rPr>
              <a:t>Coerência</a:t>
            </a:r>
            <a:r>
              <a:rPr dirty="0" sz="1800" spc="-105" b="1">
                <a:latin typeface="Verdana"/>
                <a:cs typeface="Verdana"/>
              </a:rPr>
              <a:t> </a:t>
            </a:r>
            <a:r>
              <a:rPr dirty="0" sz="1800" spc="-70" b="1">
                <a:latin typeface="Verdana"/>
                <a:cs typeface="Verdana"/>
              </a:rPr>
              <a:t>de</a:t>
            </a:r>
            <a:r>
              <a:rPr dirty="0" sz="1800" spc="-100" b="1">
                <a:latin typeface="Verdana"/>
                <a:cs typeface="Verdana"/>
              </a:rPr>
              <a:t> </a:t>
            </a:r>
            <a:r>
              <a:rPr dirty="0" sz="1800" spc="-140" b="1">
                <a:latin typeface="Verdana"/>
                <a:cs typeface="Verdana"/>
              </a:rPr>
              <a:t>políticas</a:t>
            </a:r>
            <a:r>
              <a:rPr dirty="0" sz="1800" spc="-100" b="1">
                <a:latin typeface="Verdana"/>
                <a:cs typeface="Verdana"/>
              </a:rPr>
              <a:t> </a:t>
            </a:r>
            <a:r>
              <a:rPr dirty="0" sz="1800" spc="-50" b="1">
                <a:latin typeface="Verdana"/>
                <a:cs typeface="Verdana"/>
              </a:rPr>
              <a:t>e</a:t>
            </a:r>
            <a:r>
              <a:rPr dirty="0" sz="1800" spc="-100" b="1">
                <a:latin typeface="Verdana"/>
                <a:cs typeface="Verdana"/>
              </a:rPr>
              <a:t> institucional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130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170" b="1">
                <a:latin typeface="Verdana"/>
                <a:cs typeface="Verdana"/>
              </a:rPr>
              <a:t>Parcerias</a:t>
            </a:r>
            <a:r>
              <a:rPr dirty="0" sz="1800" spc="-70" b="1">
                <a:latin typeface="Verdana"/>
                <a:cs typeface="Verdana"/>
              </a:rPr>
              <a:t> </a:t>
            </a:r>
            <a:r>
              <a:rPr dirty="0" sz="1800" spc="-130" b="1">
                <a:latin typeface="Verdana"/>
                <a:cs typeface="Verdana"/>
              </a:rPr>
              <a:t>multisetoriais</a:t>
            </a:r>
            <a:endParaRPr sz="1800">
              <a:latin typeface="Verdana"/>
              <a:cs typeface="Verdana"/>
            </a:endParaRPr>
          </a:p>
          <a:p>
            <a:pPr marL="183515" indent="-170815">
              <a:lnSpc>
                <a:spcPct val="100000"/>
              </a:lnSpc>
              <a:spcBef>
                <a:spcPts val="1055"/>
              </a:spcBef>
              <a:buFont typeface="Arial MT"/>
              <a:buChar char="•"/>
              <a:tabLst>
                <a:tab pos="183515" algn="l"/>
              </a:tabLst>
            </a:pPr>
            <a:r>
              <a:rPr dirty="0" sz="1800" spc="-150" b="1">
                <a:latin typeface="Verdana"/>
                <a:cs typeface="Verdana"/>
              </a:rPr>
              <a:t>Dados,</a:t>
            </a:r>
            <a:r>
              <a:rPr dirty="0" sz="1800" spc="-95" b="1">
                <a:latin typeface="Verdana"/>
                <a:cs typeface="Verdana"/>
              </a:rPr>
              <a:t> </a:t>
            </a:r>
            <a:r>
              <a:rPr dirty="0" sz="1800" spc="-185" b="1">
                <a:latin typeface="Verdana"/>
                <a:cs typeface="Verdana"/>
              </a:rPr>
              <a:t>monitoramento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50" b="1">
                <a:latin typeface="Verdana"/>
                <a:cs typeface="Verdana"/>
              </a:rPr>
              <a:t>e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125" b="1">
                <a:latin typeface="Verdana"/>
                <a:cs typeface="Verdana"/>
              </a:rPr>
              <a:t>prestação</a:t>
            </a:r>
            <a:r>
              <a:rPr dirty="0" sz="1800" spc="-85" b="1">
                <a:latin typeface="Verdana"/>
                <a:cs typeface="Verdana"/>
              </a:rPr>
              <a:t> </a:t>
            </a:r>
            <a:r>
              <a:rPr dirty="0" sz="1800" spc="-70" b="1">
                <a:latin typeface="Verdana"/>
                <a:cs typeface="Verdana"/>
              </a:rPr>
              <a:t>de</a:t>
            </a:r>
            <a:r>
              <a:rPr dirty="0" sz="1800" spc="-90" b="1">
                <a:latin typeface="Verdana"/>
                <a:cs typeface="Verdana"/>
              </a:rPr>
              <a:t> </a:t>
            </a:r>
            <a:r>
              <a:rPr dirty="0" sz="1800" spc="-10" b="1">
                <a:latin typeface="Verdana"/>
                <a:cs typeface="Verdana"/>
              </a:rPr>
              <a:t>contas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57200"/>
            <a:ext cx="4288155" cy="6314440"/>
          </a:xfrm>
          <a:custGeom>
            <a:avLst/>
            <a:gdLst/>
            <a:ahLst/>
            <a:cxnLst/>
            <a:rect l="l" t="t" r="r" b="b"/>
            <a:pathLst>
              <a:path w="4288155" h="6314440">
                <a:moveTo>
                  <a:pt x="0" y="6314301"/>
                </a:moveTo>
                <a:lnTo>
                  <a:pt x="0" y="0"/>
                </a:lnTo>
                <a:lnTo>
                  <a:pt x="4287794" y="0"/>
                </a:lnTo>
                <a:lnTo>
                  <a:pt x="4287794" y="6314301"/>
                </a:lnTo>
                <a:lnTo>
                  <a:pt x="0" y="631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281662" y="388725"/>
            <a:ext cx="20523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40">
                <a:solidFill>
                  <a:srgbClr val="005678"/>
                </a:solidFill>
                <a:latin typeface="Tahoma"/>
                <a:cs typeface="Tahoma"/>
              </a:rPr>
              <a:t>QUADRO </a:t>
            </a:r>
            <a:r>
              <a:rPr dirty="0" sz="1000" spc="-50">
                <a:solidFill>
                  <a:srgbClr val="005678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000" spc="-140" b="1">
                <a:solidFill>
                  <a:srgbClr val="231F20"/>
                </a:solidFill>
                <a:latin typeface="Tahoma"/>
                <a:cs typeface="Tahoma"/>
              </a:rPr>
              <a:t>Metas,</a:t>
            </a:r>
            <a:r>
              <a:rPr dirty="0" sz="1000" spc="-8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140" b="1">
                <a:solidFill>
                  <a:srgbClr val="231F20"/>
                </a:solidFill>
                <a:latin typeface="Tahoma"/>
                <a:cs typeface="Tahoma"/>
              </a:rPr>
              <a:t>indicadores</a:t>
            </a:r>
            <a:r>
              <a:rPr dirty="0" sz="1000" spc="-8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150" b="1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dirty="0" sz="1000" spc="-8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150" b="1">
                <a:solidFill>
                  <a:srgbClr val="231F20"/>
                </a:solidFill>
                <a:latin typeface="Tahoma"/>
                <a:cs typeface="Tahoma"/>
              </a:rPr>
              <a:t>avaliação</a:t>
            </a:r>
            <a:r>
              <a:rPr dirty="0" sz="1000" spc="-8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000" spc="-190" b="1">
                <a:solidFill>
                  <a:srgbClr val="231F20"/>
                </a:solidFill>
                <a:latin typeface="Tahoma"/>
                <a:cs typeface="Tahoma"/>
              </a:rPr>
              <a:t>(2016-</a:t>
            </a:r>
            <a:r>
              <a:rPr dirty="0" sz="1000" spc="-130" b="1">
                <a:solidFill>
                  <a:srgbClr val="231F20"/>
                </a:solidFill>
                <a:latin typeface="Tahoma"/>
                <a:cs typeface="Tahoma"/>
              </a:rPr>
              <a:t>2022)</a:t>
            </a:r>
            <a:endParaRPr sz="1000">
              <a:latin typeface="Tahoma"/>
              <a:cs typeface="Tahoma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4707" y="767375"/>
          <a:ext cx="4269740" cy="5984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225"/>
                <a:gridCol w="1537335"/>
                <a:gridCol w="469264"/>
                <a:gridCol w="635000"/>
              </a:tblGrid>
              <a:tr h="334010">
                <a:tc gridSpan="4">
                  <a:txBody>
                    <a:bodyPr/>
                    <a:lstStyle/>
                    <a:p>
                      <a:pPr marL="1125855" marR="838835" indent="-2800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Objetivo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6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Fortalecer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7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os</a:t>
                      </a: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14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meios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implementação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revitalizar</a:t>
                      </a: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900" spc="5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parceria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global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14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desenvolvimento</a:t>
                      </a:r>
                      <a:r>
                        <a:rPr dirty="0" sz="900" spc="-6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sustentável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1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Meta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Indicador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735" marR="33655" indent="1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Evolução</a:t>
                      </a:r>
                      <a:r>
                        <a:rPr dirty="0" sz="900" spc="-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dos </a:t>
                      </a:r>
                      <a:r>
                        <a:rPr dirty="0" sz="900" spc="-15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indicadores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marL="121285" marR="113664" indent="1524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900" spc="-1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Avaliação</a:t>
                      </a:r>
                      <a:r>
                        <a:rPr dirty="0" sz="900" spc="5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9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das</a:t>
                      </a:r>
                      <a:r>
                        <a:rPr dirty="0" sz="900" spc="-10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metas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</a:tr>
              <a:tr h="471170">
                <a:tc rowSpan="2">
                  <a:txBody>
                    <a:bodyPr/>
                    <a:lstStyle/>
                    <a:p>
                      <a:pPr algn="just" marL="38735" marR="3111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Fortalecer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mobilização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recursos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internos,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inclusive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meio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apoio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internacional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aos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melhorar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capacidade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nacional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arrecadação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impostos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outras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receitas.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59055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8735" marR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17.1.1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Total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das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receitas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governo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percentagem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[produto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interno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bruto]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PIB,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fonte.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9209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4711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9055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8735" marR="311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17.1.2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Percentagem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orçamento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governo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financiada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impostos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cobrados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internamente.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9209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1156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just" marL="38735" marR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17.2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desenvolvidos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implementarem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plenamente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seus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compromissos</a:t>
                      </a:r>
                      <a:r>
                        <a:rPr dirty="0" sz="9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matéria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assistência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oficial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ao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inclusive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fornecer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0,7%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renda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nacional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bruta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AOD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aos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8735" marR="304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17.2.1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Assistência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oficial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ao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líquida,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total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desenvolvidos,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como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proporção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Rendimento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Nacional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Bruto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(RNB)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 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doadores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Comitê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Ajuda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ao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Organização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Cooperação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Econômico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(OCDE).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9209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5708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just" marL="38735" marR="31115">
                        <a:lnSpc>
                          <a:spcPct val="100000"/>
                        </a:lnSpc>
                      </a:pP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17.3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Mobilizar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recursos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financeiros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adicionais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partir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múltiplas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fontes.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8735" marR="3048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17.3.1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Recursos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financeiros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adicionais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mobilizados</a:t>
                      </a:r>
                      <a:r>
                        <a:rPr dirty="0" sz="900" spc="-2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2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2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2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múltiplas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fontes.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7874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4711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8735" marR="3238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17.3.2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Volume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remessas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(em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dólares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Estados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Unidos)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como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proporção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PIB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total.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9209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1293495">
                <a:tc>
                  <a:txBody>
                    <a:bodyPr/>
                    <a:lstStyle/>
                    <a:p>
                      <a:pPr algn="just" marL="38735" marR="304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17.4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Ajudar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alcançar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sustentabilidade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dívida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longo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prazo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meio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políticas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coordenadas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destinadas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promover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financiamento,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redução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reestruturação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dívida,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conforme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apropriado,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tratar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dívida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externa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pobres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altamente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endividados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reduzir o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superendividamento.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8735" marR="30480">
                        <a:lnSpc>
                          <a:spcPct val="100000"/>
                        </a:lnSpc>
                      </a:pP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17.4.1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Serviço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dívida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como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proporçã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das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exportações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bens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e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serviços.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745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just" marL="38735" marR="311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17.5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–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Adotar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implementar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regimes</a:t>
                      </a:r>
                      <a:r>
                        <a:rPr dirty="0" sz="9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 promoção de investimentos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desenvolvidos.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8735" marR="304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17.5.1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Número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que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adota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implementam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regimes de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promoção</a:t>
                      </a:r>
                      <a:r>
                        <a:rPr dirty="0" sz="9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investimentos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incluindo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desenvolvidos.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9209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</a:tbl>
          </a:graphicData>
        </a:graphic>
      </p:graphicFrame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974" y="1740547"/>
            <a:ext cx="104830" cy="143910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3843267" y="1980162"/>
            <a:ext cx="229870" cy="140335"/>
            <a:chOff x="3843267" y="1980162"/>
            <a:chExt cx="229870" cy="140335"/>
          </a:xfrm>
        </p:grpSpPr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3267" y="1983970"/>
              <a:ext cx="104821" cy="13629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7394" y="1980162"/>
              <a:ext cx="105503" cy="136292"/>
            </a:xfrm>
            <a:prstGeom prst="rect">
              <a:avLst/>
            </a:prstGeom>
          </p:spPr>
        </p:pic>
      </p:grpSp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52974" y="2212155"/>
            <a:ext cx="104830" cy="143910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3601" y="3027328"/>
            <a:ext cx="103524" cy="142110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06000" y="3027328"/>
            <a:ext cx="103524" cy="142110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58703" y="3898332"/>
            <a:ext cx="93376" cy="128156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05373" y="4126259"/>
            <a:ext cx="104830" cy="14390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352974" y="4411814"/>
            <a:ext cx="104830" cy="143907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52974" y="5294621"/>
            <a:ext cx="104830" cy="143908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905373" y="5294621"/>
            <a:ext cx="104830" cy="143908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358703" y="6322372"/>
            <a:ext cx="93376" cy="128157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911101" y="6322372"/>
            <a:ext cx="93376" cy="128157"/>
          </a:xfrm>
          <a:prstGeom prst="rect">
            <a:avLst/>
          </a:prstGeom>
        </p:spPr>
      </p:pic>
      <p:graphicFrame>
        <p:nvGraphicFramePr>
          <p:cNvPr id="19" name="object 19" descr=""/>
          <p:cNvGraphicFramePr>
            <a:graphicFrameLocks noGrp="1"/>
          </p:cNvGraphicFramePr>
          <p:nvPr/>
        </p:nvGraphicFramePr>
        <p:xfrm>
          <a:off x="4921791" y="559730"/>
          <a:ext cx="4298950" cy="6198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7655"/>
                <a:gridCol w="1548765"/>
                <a:gridCol w="472439"/>
                <a:gridCol w="639445"/>
              </a:tblGrid>
              <a:tr h="272415">
                <a:tc gridSpan="4">
                  <a:txBody>
                    <a:bodyPr/>
                    <a:lstStyle/>
                    <a:p>
                      <a:pPr marL="1134745" marR="845185" indent="-281940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Objetivo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1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Fortalecer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os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meios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implementação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4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revitalizar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5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700" spc="5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parceria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global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para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700" spc="-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desenvolvimento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sustentável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Meta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Indicador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3683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" marR="34290" indent="1905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Evolução </a:t>
                      </a:r>
                      <a:r>
                        <a:rPr dirty="0" sz="700" spc="-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dos</a:t>
                      </a:r>
                      <a:r>
                        <a:rPr dirty="0" sz="700" spc="5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6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indicadores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114935" indent="15240">
                        <a:lnSpc>
                          <a:spcPct val="104700"/>
                        </a:lnSpc>
                        <a:spcBef>
                          <a:spcPts val="620"/>
                        </a:spcBef>
                      </a:pP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Avaliação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das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metas</a:t>
                      </a:r>
                      <a:endParaRPr sz="700">
                        <a:latin typeface="Trebuchet MS"/>
                        <a:cs typeface="Trebuchet MS"/>
                      </a:endParaRPr>
                    </a:p>
                  </a:txBody>
                  <a:tcPr marL="0" marR="0" marB="0" marT="7874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</a:tr>
              <a:tr h="1276985">
                <a:tc>
                  <a:txBody>
                    <a:bodyPr/>
                    <a:lstStyle/>
                    <a:p>
                      <a:pPr algn="just" marL="39370" marR="30480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17.6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Melhorar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cooperação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Norte-Sul,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Sul-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Sul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triangular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regional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internacional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acesso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à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ciência,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tecnologia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inovação,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aumentar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compartilhamento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conhecimentos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termos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mutuamente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acordados,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inclusive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meio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uma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melhor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coordenação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entre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mecanismos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existentes,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particularmente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nível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das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Nações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Unidas,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meio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um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mecanismo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facilitação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tecnologia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global.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39370" marR="31750">
                        <a:lnSpc>
                          <a:spcPct val="104700"/>
                        </a:lnSpc>
                      </a:pP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17.6.1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Subscrições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Internet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banda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larga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rede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fixa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habitantes,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velocidade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ligação.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830580">
                <a:tc>
                  <a:txBody>
                    <a:bodyPr/>
                    <a:lstStyle/>
                    <a:p>
                      <a:pPr algn="just" marL="39370" marR="31115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17.7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Promover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transferência,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disseminação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difusão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de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tecnologias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ambientalmente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corretas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para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condições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favoráveis,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inclusive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condições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concessionais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preferenciais,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conforme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mutuamente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acordado.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39370" marR="31750">
                        <a:lnSpc>
                          <a:spcPct val="104700"/>
                        </a:lnSpc>
                      </a:pP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17.7.1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Montante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total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financiamento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promover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transferência,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disseminação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difusão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tecnologias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ambientalmente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seguras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racionais.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32384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942340">
                <a:tc>
                  <a:txBody>
                    <a:bodyPr/>
                    <a:lstStyle/>
                    <a:p>
                      <a:pPr algn="just" marL="39370" marR="30480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17.8</a:t>
                      </a:r>
                      <a:r>
                        <a:rPr dirty="0" sz="700" spc="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Operacionalizar</a:t>
                      </a:r>
                      <a:r>
                        <a:rPr dirty="0" sz="700" spc="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plenamente</a:t>
                      </a:r>
                      <a:r>
                        <a:rPr dirty="0" sz="700" spc="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Banco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Tecnologia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mecanismo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capacitação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ciência,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tecnologia 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inovação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os 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desenvolvidos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até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2017,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aumentar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uso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tecnologias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capacitação,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particular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tecnologias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informação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comunicação.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9370" marR="31115">
                        <a:lnSpc>
                          <a:spcPct val="104700"/>
                        </a:lnSpc>
                        <a:spcBef>
                          <a:spcPts val="5"/>
                        </a:spcBef>
                      </a:pP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17.8.1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Proporção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indivíduos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que</a:t>
                      </a:r>
                      <a:r>
                        <a:rPr dirty="0" sz="700" spc="5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utilizam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Internet.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942340">
                <a:tc>
                  <a:txBody>
                    <a:bodyPr/>
                    <a:lstStyle/>
                    <a:p>
                      <a:pPr algn="just" marL="39370" marR="30480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17.9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Reforçar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apoio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internacional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implementação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eficaz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orientada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capacitação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fim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apoiar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planos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nacionais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implementar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todos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objetivos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sustentável,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inclusive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meio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cooperação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Norte-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Sul,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Sul-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Sul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triangular.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39370" marR="30480">
                        <a:lnSpc>
                          <a:spcPct val="104700"/>
                        </a:lnSpc>
                        <a:spcBef>
                          <a:spcPts val="5"/>
                        </a:spcBef>
                      </a:pPr>
                      <a:r>
                        <a:rPr dirty="0" sz="700" spc="-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17.9.1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Valor,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dólares,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assistência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técnica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financeira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(incluindo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cooperação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Norte-Sul,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Sul-Sul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triangular)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destinada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830580">
                <a:tc>
                  <a:txBody>
                    <a:bodyPr/>
                    <a:lstStyle/>
                    <a:p>
                      <a:pPr algn="just" marL="39370" marR="30480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17.10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Promover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um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sistema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multilateral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comércio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universal,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baseado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regras,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aberto,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não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discriminatório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equitativo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âmbito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Organização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Mundial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Comércio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[OMC],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inclusive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meio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conclusão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das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negociações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âmbito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sua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Doha.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9370" marR="32384">
                        <a:lnSpc>
                          <a:spcPct val="104700"/>
                        </a:lnSpc>
                        <a:spcBef>
                          <a:spcPts val="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17.10.1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Média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ponderada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tarifas aduaneiras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à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escala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mundial.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  <a:tr h="718820">
                <a:tc>
                  <a:txBody>
                    <a:bodyPr/>
                    <a:lstStyle/>
                    <a:p>
                      <a:pPr algn="just" marL="39370" marR="31750">
                        <a:lnSpc>
                          <a:spcPct val="104700"/>
                        </a:lnSpc>
                        <a:spcBef>
                          <a:spcPts val="180"/>
                        </a:spcBef>
                      </a:pPr>
                      <a:r>
                        <a:rPr dirty="0" sz="7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17.11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Aumentar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significativamente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as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exportações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desenvolvimento,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particular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objetivo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duplicar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participação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desenvolvidos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nas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exportações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globais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até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2020.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39370" marR="31115">
                        <a:lnSpc>
                          <a:spcPct val="104700"/>
                        </a:lnSpc>
                      </a:pPr>
                      <a:r>
                        <a:rPr dirty="0" sz="7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17.11.1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Participação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exportações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provenientes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vias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desenvolvimento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dos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 desenvolvidos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nas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exportações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globais.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B="0" marT="32384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</a:tr>
            </a:tbl>
          </a:graphicData>
        </a:graphic>
      </p:graphicFrame>
      <p:pic>
        <p:nvPicPr>
          <p:cNvPr id="20" name="object 20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214854" y="1799186"/>
            <a:ext cx="105625" cy="117237"/>
          </a:xfrm>
          <a:prstGeom prst="rect">
            <a:avLst/>
          </a:prstGeom>
        </p:spPr>
      </p:pic>
      <p:grpSp>
        <p:nvGrpSpPr>
          <p:cNvPr id="21" name="object 21" descr=""/>
          <p:cNvGrpSpPr/>
          <p:nvPr/>
        </p:nvGrpSpPr>
        <p:grpSpPr>
          <a:xfrm>
            <a:off x="8708867" y="1802289"/>
            <a:ext cx="231775" cy="114300"/>
            <a:chOff x="8708867" y="1802289"/>
            <a:chExt cx="231775" cy="114300"/>
          </a:xfrm>
        </p:grpSpPr>
        <p:pic>
          <p:nvPicPr>
            <p:cNvPr id="22" name="object 22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708867" y="1805392"/>
              <a:ext cx="105617" cy="111042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833937" y="1802289"/>
              <a:ext cx="106296" cy="111032"/>
            </a:xfrm>
            <a:prstGeom prst="rect">
              <a:avLst/>
            </a:prstGeom>
          </p:spPr>
        </p:pic>
      </p:grpSp>
      <p:pic>
        <p:nvPicPr>
          <p:cNvPr id="24" name="object 24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20627" y="2859778"/>
            <a:ext cx="94084" cy="104405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777216" y="2859778"/>
            <a:ext cx="94085" cy="104405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214854" y="3740045"/>
            <a:ext cx="105625" cy="117236"/>
          </a:xfrm>
          <a:prstGeom prst="rect">
            <a:avLst/>
          </a:prstGeom>
        </p:spPr>
      </p:pic>
      <p:grpSp>
        <p:nvGrpSpPr>
          <p:cNvPr id="27" name="object 27" descr=""/>
          <p:cNvGrpSpPr/>
          <p:nvPr/>
        </p:nvGrpSpPr>
        <p:grpSpPr>
          <a:xfrm>
            <a:off x="8708867" y="3743148"/>
            <a:ext cx="231775" cy="114300"/>
            <a:chOff x="8708867" y="3743148"/>
            <a:chExt cx="231775" cy="114300"/>
          </a:xfrm>
        </p:grpSpPr>
        <p:pic>
          <p:nvPicPr>
            <p:cNvPr id="28" name="object 28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708867" y="3746254"/>
              <a:ext cx="105617" cy="111031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833937" y="3743148"/>
              <a:ext cx="106296" cy="111032"/>
            </a:xfrm>
            <a:prstGeom prst="rect">
              <a:avLst/>
            </a:prstGeom>
          </p:spPr>
        </p:pic>
      </p:grpSp>
      <p:pic>
        <p:nvPicPr>
          <p:cNvPr id="30" name="object 30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220627" y="4688976"/>
            <a:ext cx="94084" cy="104404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777216" y="4688976"/>
            <a:ext cx="94085" cy="104404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220627" y="5575659"/>
            <a:ext cx="94084" cy="104404"/>
          </a:xfrm>
          <a:prstGeom prst="rect">
            <a:avLst/>
          </a:prstGeom>
        </p:spPr>
      </p:pic>
      <p:pic>
        <p:nvPicPr>
          <p:cNvPr id="33" name="object 33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777216" y="5575659"/>
            <a:ext cx="94085" cy="104404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220627" y="6350679"/>
            <a:ext cx="94084" cy="104404"/>
          </a:xfrm>
          <a:prstGeom prst="rect">
            <a:avLst/>
          </a:prstGeom>
        </p:spPr>
      </p:pic>
      <p:pic>
        <p:nvPicPr>
          <p:cNvPr id="35" name="object 35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777216" y="6350679"/>
            <a:ext cx="94085" cy="104404"/>
          </a:xfrm>
          <a:prstGeom prst="rect">
            <a:avLst/>
          </a:prstGeom>
        </p:spPr>
      </p:pic>
      <p:sp>
        <p:nvSpPr>
          <p:cNvPr id="36" name="object 36" descr=""/>
          <p:cNvSpPr/>
          <p:nvPr/>
        </p:nvSpPr>
        <p:spPr>
          <a:xfrm>
            <a:off x="4921793" y="461241"/>
            <a:ext cx="327660" cy="69215"/>
          </a:xfrm>
          <a:custGeom>
            <a:avLst/>
            <a:gdLst/>
            <a:ahLst/>
            <a:cxnLst/>
            <a:rect l="l" t="t" r="r" b="b"/>
            <a:pathLst>
              <a:path w="327660" h="69215">
                <a:moveTo>
                  <a:pt x="8924" y="0"/>
                </a:moveTo>
                <a:lnTo>
                  <a:pt x="5384" y="7560"/>
                </a:lnTo>
                <a:lnTo>
                  <a:pt x="2554" y="15588"/>
                </a:lnTo>
                <a:lnTo>
                  <a:pt x="679" y="23928"/>
                </a:lnTo>
                <a:lnTo>
                  <a:pt x="0" y="32424"/>
                </a:lnTo>
                <a:lnTo>
                  <a:pt x="679" y="40920"/>
                </a:lnTo>
                <a:lnTo>
                  <a:pt x="2554" y="49260"/>
                </a:lnTo>
                <a:lnTo>
                  <a:pt x="5384" y="57288"/>
                </a:lnTo>
                <a:lnTo>
                  <a:pt x="8924" y="64847"/>
                </a:lnTo>
                <a:lnTo>
                  <a:pt x="12054" y="64413"/>
                </a:lnTo>
                <a:lnTo>
                  <a:pt x="9013" y="56738"/>
                </a:lnTo>
                <a:lnTo>
                  <a:pt x="6454" y="48880"/>
                </a:lnTo>
                <a:lnTo>
                  <a:pt x="4690" y="40791"/>
                </a:lnTo>
                <a:lnTo>
                  <a:pt x="4033" y="32424"/>
                </a:lnTo>
                <a:lnTo>
                  <a:pt x="4690" y="24057"/>
                </a:lnTo>
                <a:lnTo>
                  <a:pt x="6454" y="15967"/>
                </a:lnTo>
                <a:lnTo>
                  <a:pt x="9013" y="8109"/>
                </a:lnTo>
                <a:lnTo>
                  <a:pt x="12054" y="434"/>
                </a:lnTo>
                <a:lnTo>
                  <a:pt x="8924" y="0"/>
                </a:lnTo>
                <a:close/>
              </a:path>
              <a:path w="327660" h="69215">
                <a:moveTo>
                  <a:pt x="39507" y="3691"/>
                </a:moveTo>
                <a:lnTo>
                  <a:pt x="37158" y="3691"/>
                </a:lnTo>
                <a:lnTo>
                  <a:pt x="28189" y="5838"/>
                </a:lnTo>
                <a:lnTo>
                  <a:pt x="22125" y="11540"/>
                </a:lnTo>
                <a:lnTo>
                  <a:pt x="18689" y="19686"/>
                </a:lnTo>
                <a:lnTo>
                  <a:pt x="17606" y="29166"/>
                </a:lnTo>
                <a:lnTo>
                  <a:pt x="18722" y="38946"/>
                </a:lnTo>
                <a:lnTo>
                  <a:pt x="22190" y="47264"/>
                </a:lnTo>
                <a:lnTo>
                  <a:pt x="28189" y="53045"/>
                </a:lnTo>
                <a:lnTo>
                  <a:pt x="36898" y="55211"/>
                </a:lnTo>
                <a:lnTo>
                  <a:pt x="40680" y="55211"/>
                </a:lnTo>
                <a:lnTo>
                  <a:pt x="44658" y="53619"/>
                </a:lnTo>
                <a:lnTo>
                  <a:pt x="44553" y="51023"/>
                </a:lnTo>
                <a:lnTo>
                  <a:pt x="36767" y="51023"/>
                </a:lnTo>
                <a:lnTo>
                  <a:pt x="32244" y="50104"/>
                </a:lnTo>
                <a:lnTo>
                  <a:pt x="27378" y="46762"/>
                </a:lnTo>
                <a:lnTo>
                  <a:pt x="23490" y="40123"/>
                </a:lnTo>
                <a:lnTo>
                  <a:pt x="21901" y="29311"/>
                </a:lnTo>
                <a:lnTo>
                  <a:pt x="23785" y="17623"/>
                </a:lnTo>
                <a:lnTo>
                  <a:pt x="28169" y="11182"/>
                </a:lnTo>
                <a:lnTo>
                  <a:pt x="33152" y="8448"/>
                </a:lnTo>
                <a:lnTo>
                  <a:pt x="36832" y="7879"/>
                </a:lnTo>
                <a:lnTo>
                  <a:pt x="44690" y="7879"/>
                </a:lnTo>
                <a:lnTo>
                  <a:pt x="44787" y="5355"/>
                </a:lnTo>
                <a:lnTo>
                  <a:pt x="42636" y="4198"/>
                </a:lnTo>
                <a:lnTo>
                  <a:pt x="39507" y="3691"/>
                </a:lnTo>
                <a:close/>
              </a:path>
              <a:path w="327660" h="69215">
                <a:moveTo>
                  <a:pt x="44462" y="48780"/>
                </a:moveTo>
                <a:lnTo>
                  <a:pt x="40223" y="51023"/>
                </a:lnTo>
                <a:lnTo>
                  <a:pt x="44553" y="51023"/>
                </a:lnTo>
                <a:lnTo>
                  <a:pt x="44462" y="48780"/>
                </a:lnTo>
                <a:close/>
              </a:path>
              <a:path w="327660" h="69215">
                <a:moveTo>
                  <a:pt x="44690" y="7879"/>
                </a:moveTo>
                <a:lnTo>
                  <a:pt x="40093" y="7879"/>
                </a:lnTo>
                <a:lnTo>
                  <a:pt x="43353" y="9254"/>
                </a:lnTo>
                <a:lnTo>
                  <a:pt x="44592" y="10411"/>
                </a:lnTo>
                <a:lnTo>
                  <a:pt x="44690" y="7879"/>
                </a:lnTo>
                <a:close/>
              </a:path>
              <a:path w="327660" h="69215">
                <a:moveTo>
                  <a:pt x="73740" y="17297"/>
                </a:moveTo>
                <a:lnTo>
                  <a:pt x="54309" y="17297"/>
                </a:lnTo>
                <a:lnTo>
                  <a:pt x="51579" y="26984"/>
                </a:lnTo>
                <a:lnTo>
                  <a:pt x="51579" y="45523"/>
                </a:lnTo>
                <a:lnTo>
                  <a:pt x="54309" y="55211"/>
                </a:lnTo>
                <a:lnTo>
                  <a:pt x="73740" y="55211"/>
                </a:lnTo>
                <a:lnTo>
                  <a:pt x="74842" y="51313"/>
                </a:lnTo>
                <a:lnTo>
                  <a:pt x="55613" y="51313"/>
                </a:lnTo>
                <a:lnTo>
                  <a:pt x="55613" y="21195"/>
                </a:lnTo>
                <a:lnTo>
                  <a:pt x="74842" y="21195"/>
                </a:lnTo>
                <a:lnTo>
                  <a:pt x="73740" y="17297"/>
                </a:lnTo>
                <a:close/>
              </a:path>
              <a:path w="327660" h="69215">
                <a:moveTo>
                  <a:pt x="74842" y="21195"/>
                </a:moveTo>
                <a:lnTo>
                  <a:pt x="72445" y="21195"/>
                </a:lnTo>
                <a:lnTo>
                  <a:pt x="72445" y="51313"/>
                </a:lnTo>
                <a:lnTo>
                  <a:pt x="74842" y="51313"/>
                </a:lnTo>
                <a:lnTo>
                  <a:pt x="76479" y="45523"/>
                </a:lnTo>
                <a:lnTo>
                  <a:pt x="76479" y="26984"/>
                </a:lnTo>
                <a:lnTo>
                  <a:pt x="74842" y="21195"/>
                </a:lnTo>
                <a:close/>
              </a:path>
              <a:path w="327660" h="69215">
                <a:moveTo>
                  <a:pt x="86846" y="17804"/>
                </a:moveTo>
                <a:lnTo>
                  <a:pt x="83334" y="17804"/>
                </a:lnTo>
                <a:lnTo>
                  <a:pt x="83382" y="20554"/>
                </a:lnTo>
                <a:lnTo>
                  <a:pt x="83483" y="23221"/>
                </a:lnTo>
                <a:lnTo>
                  <a:pt x="83596" y="54705"/>
                </a:lnTo>
                <a:lnTo>
                  <a:pt x="87368" y="54705"/>
                </a:lnTo>
                <a:lnTo>
                  <a:pt x="87368" y="26045"/>
                </a:lnTo>
                <a:lnTo>
                  <a:pt x="89076" y="23221"/>
                </a:lnTo>
                <a:lnTo>
                  <a:pt x="87108" y="23221"/>
                </a:lnTo>
                <a:lnTo>
                  <a:pt x="87041" y="20554"/>
                </a:lnTo>
                <a:lnTo>
                  <a:pt x="86846" y="17804"/>
                </a:lnTo>
                <a:close/>
              </a:path>
              <a:path w="327660" h="69215">
                <a:moveTo>
                  <a:pt x="104909" y="21195"/>
                </a:moveTo>
                <a:lnTo>
                  <a:pt x="101136" y="21195"/>
                </a:lnTo>
                <a:lnTo>
                  <a:pt x="101136" y="54705"/>
                </a:lnTo>
                <a:lnTo>
                  <a:pt x="104909" y="54705"/>
                </a:lnTo>
                <a:lnTo>
                  <a:pt x="104909" y="21195"/>
                </a:lnTo>
                <a:close/>
              </a:path>
              <a:path w="327660" h="69215">
                <a:moveTo>
                  <a:pt x="104909" y="17297"/>
                </a:moveTo>
                <a:lnTo>
                  <a:pt x="90172" y="17297"/>
                </a:lnTo>
                <a:lnTo>
                  <a:pt x="87238" y="23221"/>
                </a:lnTo>
                <a:lnTo>
                  <a:pt x="89076" y="23221"/>
                </a:lnTo>
                <a:lnTo>
                  <a:pt x="90303" y="21195"/>
                </a:lnTo>
                <a:lnTo>
                  <a:pt x="104909" y="21195"/>
                </a:lnTo>
                <a:lnTo>
                  <a:pt x="104909" y="17297"/>
                </a:lnTo>
                <a:close/>
              </a:path>
              <a:path w="327660" h="69215">
                <a:moveTo>
                  <a:pt x="119255" y="21701"/>
                </a:moveTo>
                <a:lnTo>
                  <a:pt x="115482" y="21701"/>
                </a:lnTo>
                <a:lnTo>
                  <a:pt x="115571" y="51313"/>
                </a:lnTo>
                <a:lnTo>
                  <a:pt x="116776" y="55211"/>
                </a:lnTo>
                <a:lnTo>
                  <a:pt x="123428" y="55211"/>
                </a:lnTo>
                <a:lnTo>
                  <a:pt x="125124" y="55067"/>
                </a:lnTo>
                <a:lnTo>
                  <a:pt x="126036" y="54705"/>
                </a:lnTo>
                <a:lnTo>
                  <a:pt x="126036" y="51313"/>
                </a:lnTo>
                <a:lnTo>
                  <a:pt x="119711" y="51313"/>
                </a:lnTo>
                <a:lnTo>
                  <a:pt x="119255" y="48708"/>
                </a:lnTo>
                <a:lnTo>
                  <a:pt x="119255" y="21701"/>
                </a:lnTo>
                <a:close/>
              </a:path>
              <a:path w="327660" h="69215">
                <a:moveTo>
                  <a:pt x="126036" y="50516"/>
                </a:moveTo>
                <a:lnTo>
                  <a:pt x="125319" y="50878"/>
                </a:lnTo>
                <a:lnTo>
                  <a:pt x="124667" y="51313"/>
                </a:lnTo>
                <a:lnTo>
                  <a:pt x="126036" y="51313"/>
                </a:lnTo>
                <a:lnTo>
                  <a:pt x="126036" y="50516"/>
                </a:lnTo>
                <a:close/>
              </a:path>
              <a:path w="327660" h="69215">
                <a:moveTo>
                  <a:pt x="126036" y="17804"/>
                </a:moveTo>
                <a:lnTo>
                  <a:pt x="110526" y="17804"/>
                </a:lnTo>
                <a:lnTo>
                  <a:pt x="110526" y="21701"/>
                </a:lnTo>
                <a:lnTo>
                  <a:pt x="126036" y="21701"/>
                </a:lnTo>
                <a:lnTo>
                  <a:pt x="126036" y="17804"/>
                </a:lnTo>
                <a:close/>
              </a:path>
              <a:path w="327660" h="69215">
                <a:moveTo>
                  <a:pt x="119255" y="9119"/>
                </a:moveTo>
                <a:lnTo>
                  <a:pt x="115482" y="10422"/>
                </a:lnTo>
                <a:lnTo>
                  <a:pt x="115482" y="17804"/>
                </a:lnTo>
                <a:lnTo>
                  <a:pt x="119255" y="17804"/>
                </a:lnTo>
                <a:lnTo>
                  <a:pt x="119255" y="9119"/>
                </a:lnTo>
                <a:close/>
              </a:path>
              <a:path w="327660" h="69215">
                <a:moveTo>
                  <a:pt x="136013" y="17804"/>
                </a:moveTo>
                <a:lnTo>
                  <a:pt x="132240" y="17804"/>
                </a:lnTo>
                <a:lnTo>
                  <a:pt x="132240" y="54705"/>
                </a:lnTo>
                <a:lnTo>
                  <a:pt x="136013" y="54705"/>
                </a:lnTo>
                <a:lnTo>
                  <a:pt x="136013" y="17804"/>
                </a:lnTo>
                <a:close/>
              </a:path>
              <a:path w="327660" h="69215">
                <a:moveTo>
                  <a:pt x="136404" y="3112"/>
                </a:moveTo>
                <a:lnTo>
                  <a:pt x="131848" y="3112"/>
                </a:lnTo>
                <a:lnTo>
                  <a:pt x="131848" y="9616"/>
                </a:lnTo>
                <a:lnTo>
                  <a:pt x="136404" y="9616"/>
                </a:lnTo>
                <a:lnTo>
                  <a:pt x="136404" y="3112"/>
                </a:lnTo>
                <a:close/>
              </a:path>
              <a:path w="327660" h="69215">
                <a:moveTo>
                  <a:pt x="148468" y="17804"/>
                </a:moveTo>
                <a:lnTo>
                  <a:pt x="144956" y="17804"/>
                </a:lnTo>
                <a:lnTo>
                  <a:pt x="145002" y="20554"/>
                </a:lnTo>
                <a:lnTo>
                  <a:pt x="145103" y="23221"/>
                </a:lnTo>
                <a:lnTo>
                  <a:pt x="145216" y="54705"/>
                </a:lnTo>
                <a:lnTo>
                  <a:pt x="148990" y="54705"/>
                </a:lnTo>
                <a:lnTo>
                  <a:pt x="148990" y="26045"/>
                </a:lnTo>
                <a:lnTo>
                  <a:pt x="150697" y="23221"/>
                </a:lnTo>
                <a:lnTo>
                  <a:pt x="148728" y="23221"/>
                </a:lnTo>
                <a:lnTo>
                  <a:pt x="148663" y="20554"/>
                </a:lnTo>
                <a:lnTo>
                  <a:pt x="148468" y="17804"/>
                </a:lnTo>
                <a:close/>
              </a:path>
              <a:path w="327660" h="69215">
                <a:moveTo>
                  <a:pt x="166530" y="21195"/>
                </a:moveTo>
                <a:lnTo>
                  <a:pt x="162756" y="21195"/>
                </a:lnTo>
                <a:lnTo>
                  <a:pt x="162756" y="54705"/>
                </a:lnTo>
                <a:lnTo>
                  <a:pt x="166530" y="54705"/>
                </a:lnTo>
                <a:lnTo>
                  <a:pt x="166530" y="21195"/>
                </a:lnTo>
                <a:close/>
              </a:path>
              <a:path w="327660" h="69215">
                <a:moveTo>
                  <a:pt x="166530" y="17297"/>
                </a:moveTo>
                <a:lnTo>
                  <a:pt x="151792" y="17297"/>
                </a:lnTo>
                <a:lnTo>
                  <a:pt x="148859" y="23221"/>
                </a:lnTo>
                <a:lnTo>
                  <a:pt x="150697" y="23221"/>
                </a:lnTo>
                <a:lnTo>
                  <a:pt x="151923" y="21195"/>
                </a:lnTo>
                <a:lnTo>
                  <a:pt x="166530" y="21195"/>
                </a:lnTo>
                <a:lnTo>
                  <a:pt x="166530" y="17297"/>
                </a:lnTo>
                <a:close/>
              </a:path>
              <a:path w="327660" h="69215">
                <a:moveTo>
                  <a:pt x="179180" y="17804"/>
                </a:moveTo>
                <a:lnTo>
                  <a:pt x="175407" y="17804"/>
                </a:lnTo>
                <a:lnTo>
                  <a:pt x="175407" y="49432"/>
                </a:lnTo>
                <a:lnTo>
                  <a:pt x="177354" y="55211"/>
                </a:lnTo>
                <a:lnTo>
                  <a:pt x="190135" y="55211"/>
                </a:lnTo>
                <a:lnTo>
                  <a:pt x="192432" y="51313"/>
                </a:lnTo>
                <a:lnTo>
                  <a:pt x="179180" y="51313"/>
                </a:lnTo>
                <a:lnTo>
                  <a:pt x="179180" y="17804"/>
                </a:lnTo>
                <a:close/>
              </a:path>
              <a:path w="327660" h="69215">
                <a:moveTo>
                  <a:pt x="196835" y="49287"/>
                </a:moveTo>
                <a:lnTo>
                  <a:pt x="193200" y="49287"/>
                </a:lnTo>
                <a:lnTo>
                  <a:pt x="193264" y="51954"/>
                </a:lnTo>
                <a:lnTo>
                  <a:pt x="193460" y="54705"/>
                </a:lnTo>
                <a:lnTo>
                  <a:pt x="196982" y="54705"/>
                </a:lnTo>
                <a:lnTo>
                  <a:pt x="196917" y="50868"/>
                </a:lnTo>
                <a:lnTo>
                  <a:pt x="196835" y="49287"/>
                </a:lnTo>
                <a:close/>
              </a:path>
              <a:path w="327660" h="69215">
                <a:moveTo>
                  <a:pt x="196721" y="17804"/>
                </a:moveTo>
                <a:lnTo>
                  <a:pt x="192948" y="17804"/>
                </a:lnTo>
                <a:lnTo>
                  <a:pt x="192948" y="46464"/>
                </a:lnTo>
                <a:lnTo>
                  <a:pt x="190004" y="51313"/>
                </a:lnTo>
                <a:lnTo>
                  <a:pt x="192432" y="51313"/>
                </a:lnTo>
                <a:lnTo>
                  <a:pt x="192690" y="50868"/>
                </a:lnTo>
                <a:lnTo>
                  <a:pt x="193079" y="49287"/>
                </a:lnTo>
                <a:lnTo>
                  <a:pt x="196835" y="49287"/>
                </a:lnTo>
                <a:lnTo>
                  <a:pt x="196721" y="17804"/>
                </a:lnTo>
                <a:close/>
              </a:path>
              <a:path w="327660" h="69215">
                <a:moveTo>
                  <a:pt x="225803" y="21195"/>
                </a:moveTo>
                <a:lnTo>
                  <a:pt x="222291" y="21195"/>
                </a:lnTo>
                <a:lnTo>
                  <a:pt x="222291" y="32496"/>
                </a:lnTo>
                <a:lnTo>
                  <a:pt x="215110" y="32496"/>
                </a:lnTo>
                <a:lnTo>
                  <a:pt x="203837" y="32713"/>
                </a:lnTo>
                <a:lnTo>
                  <a:pt x="203892" y="50580"/>
                </a:lnTo>
                <a:lnTo>
                  <a:pt x="207937" y="55211"/>
                </a:lnTo>
                <a:lnTo>
                  <a:pt x="217392" y="55211"/>
                </a:lnTo>
                <a:lnTo>
                  <a:pt x="220130" y="53484"/>
                </a:lnTo>
                <a:lnTo>
                  <a:pt x="221358" y="51313"/>
                </a:lnTo>
                <a:lnTo>
                  <a:pt x="209957" y="51313"/>
                </a:lnTo>
                <a:lnTo>
                  <a:pt x="207871" y="47622"/>
                </a:lnTo>
                <a:lnTo>
                  <a:pt x="207871" y="36104"/>
                </a:lnTo>
                <a:lnTo>
                  <a:pt x="225803" y="36104"/>
                </a:lnTo>
                <a:lnTo>
                  <a:pt x="225803" y="21195"/>
                </a:lnTo>
                <a:close/>
              </a:path>
              <a:path w="327660" h="69215">
                <a:moveTo>
                  <a:pt x="225819" y="49432"/>
                </a:moveTo>
                <a:lnTo>
                  <a:pt x="222543" y="49432"/>
                </a:lnTo>
                <a:lnTo>
                  <a:pt x="222803" y="54705"/>
                </a:lnTo>
                <a:lnTo>
                  <a:pt x="226194" y="54705"/>
                </a:lnTo>
                <a:lnTo>
                  <a:pt x="225819" y="49432"/>
                </a:lnTo>
                <a:close/>
              </a:path>
              <a:path w="327660" h="69215">
                <a:moveTo>
                  <a:pt x="221772" y="50580"/>
                </a:moveTo>
                <a:lnTo>
                  <a:pt x="215761" y="51313"/>
                </a:lnTo>
                <a:lnTo>
                  <a:pt x="221358" y="51313"/>
                </a:lnTo>
                <a:lnTo>
                  <a:pt x="221772" y="50580"/>
                </a:lnTo>
                <a:close/>
              </a:path>
              <a:path w="327660" h="69215">
                <a:moveTo>
                  <a:pt x="222291" y="49661"/>
                </a:moveTo>
                <a:lnTo>
                  <a:pt x="221772" y="50580"/>
                </a:lnTo>
                <a:lnTo>
                  <a:pt x="222291" y="50516"/>
                </a:lnTo>
                <a:lnTo>
                  <a:pt x="222291" y="49661"/>
                </a:lnTo>
                <a:close/>
              </a:path>
              <a:path w="327660" h="69215">
                <a:moveTo>
                  <a:pt x="225803" y="36104"/>
                </a:moveTo>
                <a:lnTo>
                  <a:pt x="222291" y="36104"/>
                </a:lnTo>
                <a:lnTo>
                  <a:pt x="222291" y="49661"/>
                </a:lnTo>
                <a:lnTo>
                  <a:pt x="222421" y="49432"/>
                </a:lnTo>
                <a:lnTo>
                  <a:pt x="225819" y="49432"/>
                </a:lnTo>
                <a:lnTo>
                  <a:pt x="225803" y="36104"/>
                </a:lnTo>
                <a:close/>
              </a:path>
              <a:path w="327660" h="69215">
                <a:moveTo>
                  <a:pt x="225803" y="17297"/>
                </a:moveTo>
                <a:lnTo>
                  <a:pt x="211914" y="17297"/>
                </a:lnTo>
                <a:lnTo>
                  <a:pt x="209566" y="18672"/>
                </a:lnTo>
                <a:lnTo>
                  <a:pt x="206437" y="20544"/>
                </a:lnTo>
                <a:lnTo>
                  <a:pt x="207023" y="25031"/>
                </a:lnTo>
                <a:lnTo>
                  <a:pt x="207415" y="24669"/>
                </a:lnTo>
                <a:lnTo>
                  <a:pt x="210936" y="21195"/>
                </a:lnTo>
                <a:lnTo>
                  <a:pt x="225803" y="21195"/>
                </a:lnTo>
                <a:lnTo>
                  <a:pt x="225803" y="17297"/>
                </a:lnTo>
                <a:close/>
              </a:path>
              <a:path w="327660" h="69215">
                <a:moveTo>
                  <a:pt x="238975" y="66005"/>
                </a:moveTo>
                <a:lnTo>
                  <a:pt x="238323" y="68031"/>
                </a:lnTo>
                <a:lnTo>
                  <a:pt x="239692" y="69034"/>
                </a:lnTo>
                <a:lnTo>
                  <a:pt x="242235" y="69179"/>
                </a:lnTo>
                <a:lnTo>
                  <a:pt x="247256" y="69179"/>
                </a:lnTo>
                <a:lnTo>
                  <a:pt x="250908" y="67597"/>
                </a:lnTo>
                <a:lnTo>
                  <a:pt x="250908" y="67019"/>
                </a:lnTo>
                <a:lnTo>
                  <a:pt x="241518" y="67019"/>
                </a:lnTo>
                <a:lnTo>
                  <a:pt x="240671" y="66657"/>
                </a:lnTo>
                <a:lnTo>
                  <a:pt x="238975" y="66005"/>
                </a:lnTo>
                <a:close/>
              </a:path>
              <a:path w="327660" h="69215">
                <a:moveTo>
                  <a:pt x="250908" y="60639"/>
                </a:moveTo>
                <a:lnTo>
                  <a:pt x="245756" y="60639"/>
                </a:lnTo>
                <a:lnTo>
                  <a:pt x="247270" y="61579"/>
                </a:lnTo>
                <a:lnTo>
                  <a:pt x="247387" y="66440"/>
                </a:lnTo>
                <a:lnTo>
                  <a:pt x="245365" y="67019"/>
                </a:lnTo>
                <a:lnTo>
                  <a:pt x="250908" y="67019"/>
                </a:lnTo>
                <a:lnTo>
                  <a:pt x="250908" y="60639"/>
                </a:lnTo>
                <a:close/>
              </a:path>
              <a:path w="327660" h="69215">
                <a:moveTo>
                  <a:pt x="249213" y="17297"/>
                </a:moveTo>
                <a:lnTo>
                  <a:pt x="237280" y="17297"/>
                </a:lnTo>
                <a:lnTo>
                  <a:pt x="232780" y="25114"/>
                </a:lnTo>
                <a:lnTo>
                  <a:pt x="232780" y="47622"/>
                </a:lnTo>
                <a:lnTo>
                  <a:pt x="237931" y="53619"/>
                </a:lnTo>
                <a:lnTo>
                  <a:pt x="243996" y="54922"/>
                </a:lnTo>
                <a:lnTo>
                  <a:pt x="240344" y="60567"/>
                </a:lnTo>
                <a:lnTo>
                  <a:pt x="241192" y="61579"/>
                </a:lnTo>
                <a:lnTo>
                  <a:pt x="242169" y="61145"/>
                </a:lnTo>
                <a:lnTo>
                  <a:pt x="243149" y="60639"/>
                </a:lnTo>
                <a:lnTo>
                  <a:pt x="250908" y="60639"/>
                </a:lnTo>
                <a:lnTo>
                  <a:pt x="250908" y="60060"/>
                </a:lnTo>
                <a:lnTo>
                  <a:pt x="248946" y="58840"/>
                </a:lnTo>
                <a:lnTo>
                  <a:pt x="243735" y="58840"/>
                </a:lnTo>
                <a:lnTo>
                  <a:pt x="243759" y="58478"/>
                </a:lnTo>
                <a:lnTo>
                  <a:pt x="246082" y="55211"/>
                </a:lnTo>
                <a:lnTo>
                  <a:pt x="248951" y="55211"/>
                </a:lnTo>
                <a:lnTo>
                  <a:pt x="251429" y="54632"/>
                </a:lnTo>
                <a:lnTo>
                  <a:pt x="253060" y="53836"/>
                </a:lnTo>
                <a:lnTo>
                  <a:pt x="252867" y="51013"/>
                </a:lnTo>
                <a:lnTo>
                  <a:pt x="243540" y="51013"/>
                </a:lnTo>
                <a:lnTo>
                  <a:pt x="236823" y="48698"/>
                </a:lnTo>
                <a:lnTo>
                  <a:pt x="236823" y="25393"/>
                </a:lnTo>
                <a:lnTo>
                  <a:pt x="241453" y="21484"/>
                </a:lnTo>
                <a:lnTo>
                  <a:pt x="252615" y="21484"/>
                </a:lnTo>
                <a:lnTo>
                  <a:pt x="252733" y="18600"/>
                </a:lnTo>
                <a:lnTo>
                  <a:pt x="251169" y="17876"/>
                </a:lnTo>
                <a:lnTo>
                  <a:pt x="249213" y="17297"/>
                </a:lnTo>
                <a:close/>
              </a:path>
              <a:path w="327660" h="69215">
                <a:moveTo>
                  <a:pt x="248365" y="58478"/>
                </a:moveTo>
                <a:lnTo>
                  <a:pt x="244909" y="58478"/>
                </a:lnTo>
                <a:lnTo>
                  <a:pt x="244387" y="58623"/>
                </a:lnTo>
                <a:lnTo>
                  <a:pt x="243735" y="58840"/>
                </a:lnTo>
                <a:lnTo>
                  <a:pt x="248946" y="58840"/>
                </a:lnTo>
                <a:lnTo>
                  <a:pt x="248365" y="58478"/>
                </a:lnTo>
                <a:close/>
              </a:path>
              <a:path w="327660" h="69215">
                <a:moveTo>
                  <a:pt x="252733" y="49060"/>
                </a:moveTo>
                <a:lnTo>
                  <a:pt x="251625" y="50506"/>
                </a:lnTo>
                <a:lnTo>
                  <a:pt x="248626" y="51013"/>
                </a:lnTo>
                <a:lnTo>
                  <a:pt x="252867" y="51013"/>
                </a:lnTo>
                <a:lnTo>
                  <a:pt x="252733" y="49060"/>
                </a:lnTo>
                <a:close/>
              </a:path>
              <a:path w="327660" h="69215">
                <a:moveTo>
                  <a:pt x="252615" y="21484"/>
                </a:moveTo>
                <a:lnTo>
                  <a:pt x="248495" y="21484"/>
                </a:lnTo>
                <a:lnTo>
                  <a:pt x="251038" y="21991"/>
                </a:lnTo>
                <a:lnTo>
                  <a:pt x="252538" y="23366"/>
                </a:lnTo>
                <a:lnTo>
                  <a:pt x="252615" y="21484"/>
                </a:lnTo>
                <a:close/>
              </a:path>
              <a:path w="327660" h="69215">
                <a:moveTo>
                  <a:pt x="278881" y="21195"/>
                </a:moveTo>
                <a:lnTo>
                  <a:pt x="275361" y="21195"/>
                </a:lnTo>
                <a:lnTo>
                  <a:pt x="275361" y="32496"/>
                </a:lnTo>
                <a:lnTo>
                  <a:pt x="268188" y="32496"/>
                </a:lnTo>
                <a:lnTo>
                  <a:pt x="256907" y="32713"/>
                </a:lnTo>
                <a:lnTo>
                  <a:pt x="256962" y="50579"/>
                </a:lnTo>
                <a:lnTo>
                  <a:pt x="261015" y="55211"/>
                </a:lnTo>
                <a:lnTo>
                  <a:pt x="270470" y="55211"/>
                </a:lnTo>
                <a:lnTo>
                  <a:pt x="273208" y="53484"/>
                </a:lnTo>
                <a:lnTo>
                  <a:pt x="274431" y="51313"/>
                </a:lnTo>
                <a:lnTo>
                  <a:pt x="263037" y="51313"/>
                </a:lnTo>
                <a:lnTo>
                  <a:pt x="260950" y="47622"/>
                </a:lnTo>
                <a:lnTo>
                  <a:pt x="260950" y="36104"/>
                </a:lnTo>
                <a:lnTo>
                  <a:pt x="278881" y="36104"/>
                </a:lnTo>
                <a:lnTo>
                  <a:pt x="278881" y="21195"/>
                </a:lnTo>
                <a:close/>
              </a:path>
              <a:path w="327660" h="69215">
                <a:moveTo>
                  <a:pt x="278898" y="49432"/>
                </a:moveTo>
                <a:lnTo>
                  <a:pt x="275621" y="49432"/>
                </a:lnTo>
                <a:lnTo>
                  <a:pt x="275882" y="54705"/>
                </a:lnTo>
                <a:lnTo>
                  <a:pt x="279273" y="54705"/>
                </a:lnTo>
                <a:lnTo>
                  <a:pt x="278898" y="49432"/>
                </a:lnTo>
                <a:close/>
              </a:path>
              <a:path w="327660" h="69215">
                <a:moveTo>
                  <a:pt x="274844" y="50579"/>
                </a:moveTo>
                <a:lnTo>
                  <a:pt x="268839" y="51313"/>
                </a:lnTo>
                <a:lnTo>
                  <a:pt x="274431" y="51313"/>
                </a:lnTo>
                <a:lnTo>
                  <a:pt x="274844" y="50579"/>
                </a:lnTo>
                <a:close/>
              </a:path>
              <a:path w="327660" h="69215">
                <a:moveTo>
                  <a:pt x="275361" y="49662"/>
                </a:moveTo>
                <a:lnTo>
                  <a:pt x="274844" y="50579"/>
                </a:lnTo>
                <a:lnTo>
                  <a:pt x="275361" y="50516"/>
                </a:lnTo>
                <a:lnTo>
                  <a:pt x="275361" y="49662"/>
                </a:lnTo>
                <a:close/>
              </a:path>
              <a:path w="327660" h="69215">
                <a:moveTo>
                  <a:pt x="278881" y="36104"/>
                </a:moveTo>
                <a:lnTo>
                  <a:pt x="275361" y="36104"/>
                </a:lnTo>
                <a:lnTo>
                  <a:pt x="275361" y="49662"/>
                </a:lnTo>
                <a:lnTo>
                  <a:pt x="275490" y="49432"/>
                </a:lnTo>
                <a:lnTo>
                  <a:pt x="278898" y="49432"/>
                </a:lnTo>
                <a:lnTo>
                  <a:pt x="278881" y="36104"/>
                </a:lnTo>
                <a:close/>
              </a:path>
              <a:path w="327660" h="69215">
                <a:moveTo>
                  <a:pt x="278881" y="17297"/>
                </a:moveTo>
                <a:lnTo>
                  <a:pt x="264993" y="17297"/>
                </a:lnTo>
                <a:lnTo>
                  <a:pt x="262646" y="18672"/>
                </a:lnTo>
                <a:lnTo>
                  <a:pt x="259515" y="20544"/>
                </a:lnTo>
                <a:lnTo>
                  <a:pt x="260102" y="25031"/>
                </a:lnTo>
                <a:lnTo>
                  <a:pt x="260493" y="24669"/>
                </a:lnTo>
                <a:lnTo>
                  <a:pt x="264015" y="21195"/>
                </a:lnTo>
                <a:lnTo>
                  <a:pt x="278881" y="21195"/>
                </a:lnTo>
                <a:lnTo>
                  <a:pt x="278881" y="17297"/>
                </a:lnTo>
                <a:close/>
              </a:path>
              <a:path w="327660" h="69215">
                <a:moveTo>
                  <a:pt x="266753" y="3764"/>
                </a:moveTo>
                <a:lnTo>
                  <a:pt x="260493" y="3764"/>
                </a:lnTo>
                <a:lnTo>
                  <a:pt x="260077" y="8830"/>
                </a:lnTo>
                <a:lnTo>
                  <a:pt x="259971" y="10918"/>
                </a:lnTo>
                <a:lnTo>
                  <a:pt x="262710" y="10928"/>
                </a:lnTo>
                <a:lnTo>
                  <a:pt x="262710" y="10060"/>
                </a:lnTo>
                <a:lnTo>
                  <a:pt x="263493" y="7382"/>
                </a:lnTo>
                <a:lnTo>
                  <a:pt x="276964" y="7382"/>
                </a:lnTo>
                <a:lnTo>
                  <a:pt x="277070" y="6938"/>
                </a:lnTo>
                <a:lnTo>
                  <a:pt x="271644" y="6938"/>
                </a:lnTo>
                <a:lnTo>
                  <a:pt x="270601" y="6214"/>
                </a:lnTo>
                <a:lnTo>
                  <a:pt x="266753" y="3764"/>
                </a:lnTo>
                <a:close/>
              </a:path>
              <a:path w="327660" h="69215">
                <a:moveTo>
                  <a:pt x="276964" y="7382"/>
                </a:moveTo>
                <a:lnTo>
                  <a:pt x="266035" y="7382"/>
                </a:lnTo>
                <a:lnTo>
                  <a:pt x="266623" y="7599"/>
                </a:lnTo>
                <a:lnTo>
                  <a:pt x="270666" y="10556"/>
                </a:lnTo>
                <a:lnTo>
                  <a:pt x="276208" y="10556"/>
                </a:lnTo>
                <a:lnTo>
                  <a:pt x="276964" y="7382"/>
                </a:lnTo>
                <a:close/>
              </a:path>
              <a:path w="327660" h="69215">
                <a:moveTo>
                  <a:pt x="277448" y="3402"/>
                </a:moveTo>
                <a:lnTo>
                  <a:pt x="274708" y="3402"/>
                </a:lnTo>
                <a:lnTo>
                  <a:pt x="274708" y="5572"/>
                </a:lnTo>
                <a:lnTo>
                  <a:pt x="273470" y="6938"/>
                </a:lnTo>
                <a:lnTo>
                  <a:pt x="277070" y="6938"/>
                </a:lnTo>
                <a:lnTo>
                  <a:pt x="277396" y="5572"/>
                </a:lnTo>
                <a:lnTo>
                  <a:pt x="277448" y="3402"/>
                </a:lnTo>
                <a:close/>
              </a:path>
              <a:path w="327660" h="69215">
                <a:moveTo>
                  <a:pt x="308029" y="17297"/>
                </a:moveTo>
                <a:lnTo>
                  <a:pt x="288598" y="17297"/>
                </a:lnTo>
                <a:lnTo>
                  <a:pt x="285859" y="26984"/>
                </a:lnTo>
                <a:lnTo>
                  <a:pt x="285859" y="45523"/>
                </a:lnTo>
                <a:lnTo>
                  <a:pt x="288598" y="55211"/>
                </a:lnTo>
                <a:lnTo>
                  <a:pt x="308029" y="55211"/>
                </a:lnTo>
                <a:lnTo>
                  <a:pt x="309127" y="51313"/>
                </a:lnTo>
                <a:lnTo>
                  <a:pt x="289892" y="51313"/>
                </a:lnTo>
                <a:lnTo>
                  <a:pt x="289892" y="21195"/>
                </a:lnTo>
                <a:lnTo>
                  <a:pt x="309127" y="21195"/>
                </a:lnTo>
                <a:lnTo>
                  <a:pt x="308029" y="17297"/>
                </a:lnTo>
                <a:close/>
              </a:path>
              <a:path w="327660" h="69215">
                <a:moveTo>
                  <a:pt x="309127" y="21195"/>
                </a:moveTo>
                <a:lnTo>
                  <a:pt x="306725" y="21195"/>
                </a:lnTo>
                <a:lnTo>
                  <a:pt x="306725" y="51313"/>
                </a:lnTo>
                <a:lnTo>
                  <a:pt x="309127" y="51313"/>
                </a:lnTo>
                <a:lnTo>
                  <a:pt x="310758" y="45523"/>
                </a:lnTo>
                <a:lnTo>
                  <a:pt x="310758" y="26984"/>
                </a:lnTo>
                <a:lnTo>
                  <a:pt x="309127" y="21195"/>
                </a:lnTo>
                <a:close/>
              </a:path>
              <a:path w="327660" h="69215">
                <a:moveTo>
                  <a:pt x="318397" y="0"/>
                </a:moveTo>
                <a:lnTo>
                  <a:pt x="315267" y="434"/>
                </a:lnTo>
                <a:lnTo>
                  <a:pt x="318309" y="8109"/>
                </a:lnTo>
                <a:lnTo>
                  <a:pt x="320867" y="15967"/>
                </a:lnTo>
                <a:lnTo>
                  <a:pt x="322631" y="24057"/>
                </a:lnTo>
                <a:lnTo>
                  <a:pt x="323288" y="32424"/>
                </a:lnTo>
                <a:lnTo>
                  <a:pt x="322631" y="40791"/>
                </a:lnTo>
                <a:lnTo>
                  <a:pt x="320867" y="48880"/>
                </a:lnTo>
                <a:lnTo>
                  <a:pt x="318309" y="56738"/>
                </a:lnTo>
                <a:lnTo>
                  <a:pt x="315267" y="64413"/>
                </a:lnTo>
                <a:lnTo>
                  <a:pt x="318397" y="64847"/>
                </a:lnTo>
                <a:lnTo>
                  <a:pt x="321938" y="57288"/>
                </a:lnTo>
                <a:lnTo>
                  <a:pt x="324767" y="49260"/>
                </a:lnTo>
                <a:lnTo>
                  <a:pt x="326643" y="40920"/>
                </a:lnTo>
                <a:lnTo>
                  <a:pt x="327322" y="32424"/>
                </a:lnTo>
                <a:lnTo>
                  <a:pt x="326643" y="23928"/>
                </a:lnTo>
                <a:lnTo>
                  <a:pt x="324767" y="15588"/>
                </a:lnTo>
                <a:lnTo>
                  <a:pt x="321938" y="7560"/>
                </a:lnTo>
                <a:lnTo>
                  <a:pt x="31839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Capítulo</a:t>
            </a:r>
            <a:r>
              <a:rPr dirty="0" spc="-30"/>
              <a:t> </a:t>
            </a:r>
            <a:r>
              <a:rPr dirty="0"/>
              <a:t>VI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/>
              <a:t>Meios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Implementação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/>
              <a:t>ODS</a:t>
            </a:r>
            <a:r>
              <a:rPr dirty="0" spc="-25"/>
              <a:t> 17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11875" y="109219"/>
            <a:ext cx="49771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Palatino Linotype"/>
                <a:cs typeface="Palatino Linotype"/>
              </a:rPr>
              <a:t>Capítulo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VI</a:t>
            </a:r>
            <a:r>
              <a:rPr dirty="0" sz="1800" spc="-2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–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Meios</a:t>
            </a:r>
            <a:r>
              <a:rPr dirty="0" sz="1800" spc="-3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de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Implementação</a:t>
            </a:r>
            <a:r>
              <a:rPr dirty="0" sz="1800" spc="-2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–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ODS</a:t>
            </a:r>
            <a:r>
              <a:rPr dirty="0" sz="1800" spc="-25">
                <a:latin typeface="Palatino Linotype"/>
                <a:cs typeface="Palatino Linotype"/>
              </a:rPr>
              <a:t> 17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26987" y="998330"/>
            <a:ext cx="1743710" cy="5821680"/>
          </a:xfrm>
          <a:custGeom>
            <a:avLst/>
            <a:gdLst/>
            <a:ahLst/>
            <a:cxnLst/>
            <a:rect l="l" t="t" r="r" b="b"/>
            <a:pathLst>
              <a:path w="1743710" h="5821680">
                <a:moveTo>
                  <a:pt x="1743184" y="0"/>
                </a:moveTo>
                <a:lnTo>
                  <a:pt x="0" y="0"/>
                </a:lnTo>
                <a:lnTo>
                  <a:pt x="0" y="5821682"/>
                </a:lnTo>
                <a:lnTo>
                  <a:pt x="1743184" y="5821682"/>
                </a:lnTo>
                <a:lnTo>
                  <a:pt x="1743184" y="0"/>
                </a:lnTo>
                <a:close/>
              </a:path>
            </a:pathLst>
          </a:custGeom>
          <a:solidFill>
            <a:srgbClr val="E6EE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770164" y="998334"/>
            <a:ext cx="2979420" cy="5821680"/>
          </a:xfrm>
          <a:custGeom>
            <a:avLst/>
            <a:gdLst/>
            <a:ahLst/>
            <a:cxnLst/>
            <a:rect l="l" t="t" r="r" b="b"/>
            <a:pathLst>
              <a:path w="2979420" h="5821680">
                <a:moveTo>
                  <a:pt x="2978886" y="0"/>
                </a:moveTo>
                <a:lnTo>
                  <a:pt x="2262555" y="0"/>
                </a:lnTo>
                <a:lnTo>
                  <a:pt x="1733334" y="0"/>
                </a:lnTo>
                <a:lnTo>
                  <a:pt x="0" y="0"/>
                </a:lnTo>
                <a:lnTo>
                  <a:pt x="0" y="5821680"/>
                </a:lnTo>
                <a:lnTo>
                  <a:pt x="1733334" y="5821680"/>
                </a:lnTo>
                <a:lnTo>
                  <a:pt x="2262555" y="5821680"/>
                </a:lnTo>
                <a:lnTo>
                  <a:pt x="2978886" y="5821680"/>
                </a:lnTo>
                <a:lnTo>
                  <a:pt x="2978886" y="0"/>
                </a:lnTo>
                <a:close/>
              </a:path>
            </a:pathLst>
          </a:custGeom>
          <a:solidFill>
            <a:srgbClr val="E6EEF2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24382" y="369826"/>
          <a:ext cx="4803775" cy="6444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3075"/>
                <a:gridCol w="1732914"/>
                <a:gridCol w="528954"/>
                <a:gridCol w="716279"/>
              </a:tblGrid>
              <a:tr h="259715">
                <a:tc gridSpan="4">
                  <a:txBody>
                    <a:bodyPr/>
                    <a:lstStyle/>
                    <a:p>
                      <a:pPr marL="1269365" marR="946785" indent="-3155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Objetivo </a:t>
                      </a:r>
                      <a:r>
                        <a:rPr dirty="0" sz="700" spc="-5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17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9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–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Fortalecer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os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meios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implementação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2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revitalizar</a:t>
                      </a: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a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parceria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global para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o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desenvolvimento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sustentável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-2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Meta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Indicador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3815" marR="40005" indent="25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Evolução </a:t>
                      </a:r>
                      <a:r>
                        <a:rPr dirty="0" sz="700" spc="-2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dos</a:t>
                      </a:r>
                      <a:r>
                        <a:rPr dirty="0" sz="700" spc="5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indicadores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130175" indent="1714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Avaliação </a:t>
                      </a:r>
                      <a:r>
                        <a:rPr dirty="0" sz="70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das</a:t>
                      </a:r>
                      <a:r>
                        <a:rPr dirty="0" sz="700" spc="-15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005678"/>
                          </a:solidFill>
                          <a:latin typeface="Lucida Sans Unicode"/>
                          <a:cs typeface="Lucida Sans Unicode"/>
                        </a:rPr>
                        <a:t>metas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75565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</a:tr>
              <a:tr h="1217295"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7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17.12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Concretizar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implementação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oportuna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acesso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mercados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livres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cotas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taxas,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forma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duradoura,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todos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menos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desenvolvidos,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acordo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decisões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OMC,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inclusive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por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meio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garantias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regras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origem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preferenciais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aplicáveis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às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importações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provenientes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menos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desenvolvidos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sejam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transparentes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simples,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contribuam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facilitar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acesso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ao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mercado.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43815" marR="36195">
                        <a:lnSpc>
                          <a:spcPct val="100000"/>
                        </a:lnSpc>
                      </a:pP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17.12.1</a:t>
                      </a:r>
                      <a:r>
                        <a:rPr dirty="0" sz="700" spc="-1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1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Média</a:t>
                      </a:r>
                      <a:r>
                        <a:rPr dirty="0" sz="700" spc="-1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ponderada</a:t>
                      </a:r>
                      <a:r>
                        <a:rPr dirty="0" sz="700" spc="-1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tarifas</a:t>
                      </a:r>
                      <a:r>
                        <a:rPr dirty="0" sz="700" spc="-1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aduaneiras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aplicadas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aos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em</a:t>
                      </a:r>
                      <a:r>
                        <a:rPr dirty="0" sz="700" spc="-1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desenvolvimento,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menos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desenvolvidos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pequenos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Estados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insulares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em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desenvolvimento.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just" marL="43815" marR="361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17.13</a:t>
                      </a:r>
                      <a:r>
                        <a:rPr dirty="0" sz="700" spc="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Aumentar</a:t>
                      </a:r>
                      <a:r>
                        <a:rPr dirty="0" sz="700" spc="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estabilidade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macroeconômica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global,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inclusive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por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meio da coordenação 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coerência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7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políticas.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3815" marR="35560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17.13.1</a:t>
                      </a:r>
                      <a:r>
                        <a:rPr dirty="0" sz="700" spc="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Painel</a:t>
                      </a:r>
                      <a:r>
                        <a:rPr dirty="0" sz="700" spc="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7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114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indicadores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macroeconômicos.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667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3815" marR="37465">
                        <a:lnSpc>
                          <a:spcPct val="100000"/>
                        </a:lnSpc>
                      </a:pP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17.14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Aumentar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coerência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das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políticas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desenvolvimento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sustentável.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17.14.1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Número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com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mecanismos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em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vigor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reforçar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coerência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política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do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desenvolvimento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sustentável.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2225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</a:tr>
              <a:tr h="685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43815" marR="34925">
                        <a:lnSpc>
                          <a:spcPct val="100000"/>
                        </a:lnSpc>
                      </a:pPr>
                      <a:r>
                        <a:rPr dirty="0" sz="700" spc="-8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17.15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Respeitar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espaço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político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liderança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cada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estabelecer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implementar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políticas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erradicação</a:t>
                      </a:r>
                      <a:r>
                        <a:rPr dirty="0" sz="700" spc="-1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pobreza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desenvolvimento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sustentável.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667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6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17.15.1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–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Extensão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recurso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quadros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resultados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instrumentos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700" spc="-1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planejamento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delineado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s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pelo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s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beneficiários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[</a:t>
                      </a:r>
                      <a:r>
                        <a:rPr dirty="0" sz="700" spc="3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country</a:t>
                      </a:r>
                      <a:r>
                        <a:rPr dirty="0" sz="700" spc="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8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ownership</a:t>
                      </a:r>
                      <a:r>
                        <a:rPr dirty="0" sz="700" spc="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],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por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parte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dos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países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fornecedores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cooperação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desenvolvimento.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225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</a:tr>
              <a:tr h="1004569"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17.16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–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Reforçar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parceria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global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para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desenvolvimento</a:t>
                      </a:r>
                      <a:r>
                        <a:rPr dirty="0" sz="700" spc="-1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sustentável,</a:t>
                      </a:r>
                      <a:r>
                        <a:rPr dirty="0" sz="700" spc="-1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complementada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por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parcerias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multissetoriais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que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mobilizem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compartilhem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conhecimento,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expertise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,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tecnologia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recursos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financeiros,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para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apoiar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realização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dos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Objetivos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do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Desenvolvimento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Sustentável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em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todos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países,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particularmente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nos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países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em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desenvolvimento.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43815" marR="36195">
                        <a:lnSpc>
                          <a:spcPct val="100000"/>
                        </a:lnSpc>
                      </a:pPr>
                      <a:r>
                        <a:rPr dirty="0" sz="700" spc="-9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17.16.1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Número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reportam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progressos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na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eficácia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dos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quadros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monitoramento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múltiplos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atores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que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apoiam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cumprimento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dos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objetivos</a:t>
                      </a: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desenvolvimento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sustentável.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9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17.17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Incentivar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promover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parcerias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públicas,</a:t>
                      </a:r>
                      <a:r>
                        <a:rPr dirty="0" sz="700" spc="-1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público-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privadas</a:t>
                      </a:r>
                      <a:r>
                        <a:rPr dirty="0" sz="700" spc="-1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1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</a:t>
                      </a:r>
                      <a:r>
                        <a:rPr dirty="0" sz="700" spc="-1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1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sociedade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civil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eficazes,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partir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experiência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estratégias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mobilização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recursos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dessas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parcerias.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2225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just" marL="43815" marR="36195">
                        <a:lnSpc>
                          <a:spcPct val="100000"/>
                        </a:lnSpc>
                      </a:pP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17.17.1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Montante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dólares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nos</a:t>
                      </a:r>
                      <a:r>
                        <a:rPr dirty="0" sz="700" spc="-1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Estados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Unidos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destinados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parcerias</a:t>
                      </a:r>
                      <a:r>
                        <a:rPr dirty="0" sz="700" spc="-9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público-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privadas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infraestrutura.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667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</a:tr>
              <a:tr h="443230">
                <a:tc rowSpan="3"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17.18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–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Até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2020,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reforçar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apoio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à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7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capacitação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para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os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6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países</a:t>
                      </a:r>
                      <a:r>
                        <a:rPr dirty="0" sz="700" spc="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7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em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desenvolvimento,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inclusive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para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os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países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menos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desenvolvidos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-9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pequenos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Estados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insulares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em</a:t>
                      </a:r>
                      <a:r>
                        <a:rPr dirty="0" sz="700" spc="-8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desenvolvimento,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para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aumentar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significativamente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disponibilidade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dados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alta</a:t>
                      </a:r>
                      <a:r>
                        <a:rPr dirty="0" sz="700" spc="-114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qualidade,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atuais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confiáveis,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desagregados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por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renda,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gênero,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idade,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raça,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etnia,</a:t>
                      </a:r>
                      <a:r>
                        <a:rPr dirty="0" sz="700" spc="-8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dirty="0" sz="700" spc="5" i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migratório,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deficiência,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localização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geográfica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5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outras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características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relevantes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em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contextos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Lucida Sans Unicode"/>
                          <a:cs typeface="Lucida Sans Unicode"/>
                        </a:rPr>
                        <a:t>nacionais.</a:t>
                      </a:r>
                      <a:endParaRPr sz="70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5461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3815" marR="3619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700" spc="-1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17.18.1</a:t>
                      </a:r>
                      <a:r>
                        <a:rPr dirty="0" sz="700" spc="-1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1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Indicador</a:t>
                      </a:r>
                      <a:r>
                        <a:rPr dirty="0" sz="700" spc="-1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capacidade</a:t>
                      </a:r>
                      <a:r>
                        <a:rPr dirty="0" sz="700" spc="-1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6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estatística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monitoramento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dos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Objetivos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do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Desenvolvimento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Sustentável.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6096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461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8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17.18.2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4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Número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dirty="0" sz="700" spc="-1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possuem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legislação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estatística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nacional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3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dirty="0" sz="700" spc="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cumpre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princípios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fundamentais</a:t>
                      </a:r>
                      <a:r>
                        <a:rPr dirty="0" sz="700" spc="-1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da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estatísticas</a:t>
                      </a:r>
                      <a:r>
                        <a:rPr dirty="0" sz="700" spc="-7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oficiais.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2225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</a:tr>
              <a:tr h="4724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461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3815" marR="3556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700" spc="-5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17.18.3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–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Número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países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com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um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plano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estatístico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nacional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totalmente</a:t>
                      </a:r>
                      <a:r>
                        <a:rPr dirty="0" sz="700" spc="1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financiado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em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1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execução,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por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3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fonte</a:t>
                      </a:r>
                      <a:r>
                        <a:rPr dirty="0" sz="700" spc="-10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dirty="0" sz="700" spc="5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700" spc="-2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financiamento.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B="0" marT="22225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5481" y="1557469"/>
            <a:ext cx="105272" cy="99524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38256" y="1557469"/>
            <a:ext cx="105271" cy="99524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15481" y="2402709"/>
            <a:ext cx="105272" cy="99526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38256" y="2402709"/>
            <a:ext cx="105271" cy="99526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09022" y="2869280"/>
            <a:ext cx="118187" cy="11175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31797" y="2869280"/>
            <a:ext cx="118187" cy="11175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09022" y="3448411"/>
            <a:ext cx="118187" cy="11175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31797" y="3448411"/>
            <a:ext cx="118187" cy="111757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09022" y="4293652"/>
            <a:ext cx="118187" cy="111757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31797" y="4293652"/>
            <a:ext cx="118187" cy="111757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15481" y="5091789"/>
            <a:ext cx="105272" cy="99524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38256" y="5091789"/>
            <a:ext cx="105271" cy="99524"/>
          </a:xfrm>
          <a:prstGeom prst="rect">
            <a:avLst/>
          </a:prstGeom>
        </p:spPr>
      </p:pic>
      <p:pic>
        <p:nvPicPr>
          <p:cNvPr id="18" name="object 18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709022" y="5596995"/>
            <a:ext cx="118187" cy="111758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31797" y="6069683"/>
            <a:ext cx="118187" cy="111757"/>
          </a:xfrm>
          <a:prstGeom prst="rect">
            <a:avLst/>
          </a:prstGeom>
        </p:spPr>
      </p:pic>
      <p:pic>
        <p:nvPicPr>
          <p:cNvPr id="20" name="object 20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709022" y="6055096"/>
            <a:ext cx="118187" cy="111757"/>
          </a:xfrm>
          <a:prstGeom prst="rect">
            <a:avLst/>
          </a:prstGeom>
        </p:spPr>
      </p:pic>
      <p:pic>
        <p:nvPicPr>
          <p:cNvPr id="21" name="object 21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709022" y="6527785"/>
            <a:ext cx="118187" cy="111757"/>
          </a:xfrm>
          <a:prstGeom prst="rect">
            <a:avLst/>
          </a:prstGeom>
        </p:spPr>
      </p:pic>
      <p:sp>
        <p:nvSpPr>
          <p:cNvPr id="22" name="object 22" descr=""/>
          <p:cNvSpPr/>
          <p:nvPr/>
        </p:nvSpPr>
        <p:spPr>
          <a:xfrm>
            <a:off x="33888" y="336883"/>
            <a:ext cx="347345" cy="5080"/>
          </a:xfrm>
          <a:custGeom>
            <a:avLst/>
            <a:gdLst/>
            <a:ahLst/>
            <a:cxnLst/>
            <a:rect l="l" t="t" r="r" b="b"/>
            <a:pathLst>
              <a:path w="347345" h="5079">
                <a:moveTo>
                  <a:pt x="3768" y="0"/>
                </a:moveTo>
                <a:lnTo>
                  <a:pt x="0" y="0"/>
                </a:lnTo>
                <a:lnTo>
                  <a:pt x="480" y="874"/>
                </a:lnTo>
                <a:lnTo>
                  <a:pt x="3982" y="460"/>
                </a:lnTo>
                <a:lnTo>
                  <a:pt x="3768" y="0"/>
                </a:lnTo>
                <a:close/>
              </a:path>
              <a:path w="347345" h="5079">
                <a:moveTo>
                  <a:pt x="257886" y="1977"/>
                </a:moveTo>
                <a:lnTo>
                  <a:pt x="257157" y="3909"/>
                </a:lnTo>
                <a:lnTo>
                  <a:pt x="258689" y="4865"/>
                </a:lnTo>
                <a:lnTo>
                  <a:pt x="261534" y="5002"/>
                </a:lnTo>
                <a:lnTo>
                  <a:pt x="267152" y="5002"/>
                </a:lnTo>
                <a:lnTo>
                  <a:pt x="271238" y="3495"/>
                </a:lnTo>
                <a:lnTo>
                  <a:pt x="271238" y="2942"/>
                </a:lnTo>
                <a:lnTo>
                  <a:pt x="260732" y="2942"/>
                </a:lnTo>
                <a:lnTo>
                  <a:pt x="259783" y="2598"/>
                </a:lnTo>
                <a:lnTo>
                  <a:pt x="257886" y="1977"/>
                </a:lnTo>
                <a:close/>
              </a:path>
              <a:path w="347345" h="5079">
                <a:moveTo>
                  <a:pt x="271238" y="0"/>
                </a:moveTo>
                <a:lnTo>
                  <a:pt x="267298" y="0"/>
                </a:lnTo>
                <a:lnTo>
                  <a:pt x="267298" y="2391"/>
                </a:lnTo>
                <a:lnTo>
                  <a:pt x="265036" y="2942"/>
                </a:lnTo>
                <a:lnTo>
                  <a:pt x="271238" y="2942"/>
                </a:lnTo>
                <a:lnTo>
                  <a:pt x="271238" y="0"/>
                </a:lnTo>
                <a:close/>
              </a:path>
              <a:path w="347345" h="5079">
                <a:moveTo>
                  <a:pt x="347233" y="0"/>
                </a:moveTo>
                <a:lnTo>
                  <a:pt x="343465" y="0"/>
                </a:lnTo>
                <a:lnTo>
                  <a:pt x="343251" y="460"/>
                </a:lnTo>
                <a:lnTo>
                  <a:pt x="346753" y="874"/>
                </a:lnTo>
                <a:lnTo>
                  <a:pt x="34723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3" name="object 23" descr=""/>
          <p:cNvGraphicFramePr>
            <a:graphicFrameLocks noGrp="1"/>
          </p:cNvGraphicFramePr>
          <p:nvPr/>
        </p:nvGraphicFramePr>
        <p:xfrm>
          <a:off x="4927389" y="336550"/>
          <a:ext cx="4070985" cy="2221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9075"/>
                <a:gridCol w="1480820"/>
                <a:gridCol w="452119"/>
                <a:gridCol w="567054"/>
              </a:tblGrid>
              <a:tr h="329565">
                <a:tc gridSpan="4">
                  <a:txBody>
                    <a:bodyPr/>
                    <a:lstStyle/>
                    <a:p>
                      <a:pPr marL="1084580" marR="762635" indent="-26987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00" spc="-14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Objetivo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4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5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Fortalecer</a:t>
                      </a: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9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os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meios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4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implementação</a:t>
                      </a:r>
                      <a:r>
                        <a:rPr dirty="0" sz="900" spc="-8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4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4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revitalizar</a:t>
                      </a: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9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900" spc="5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parceria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global</a:t>
                      </a:r>
                      <a:r>
                        <a:rPr dirty="0" sz="900" spc="-6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4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para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dirty="0" sz="900" spc="-6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4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desenvolvimento</a:t>
                      </a:r>
                      <a:r>
                        <a:rPr dirty="0" sz="900" spc="-7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3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sustentável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5678"/>
                      </a:solidFill>
                      <a:prstDash val="solid"/>
                    </a:lnL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0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Meta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Indicador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7465" marR="32384" indent="19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00" spc="-8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Evolução</a:t>
                      </a:r>
                      <a:r>
                        <a:rPr dirty="0" sz="900" spc="-2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dos </a:t>
                      </a:r>
                      <a:r>
                        <a:rPr dirty="0" sz="900" spc="-16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indicadores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28575">
                    <a:lnL w="6350">
                      <a:solidFill>
                        <a:srgbClr val="005678"/>
                      </a:solidFill>
                      <a:prstDash val="solid"/>
                    </a:lnL>
                    <a:lnR w="6350">
                      <a:solidFill>
                        <a:srgbClr val="005678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64769" indent="14604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900" spc="-12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Avaliação</a:t>
                      </a:r>
                      <a:r>
                        <a:rPr dirty="0" sz="900" spc="500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900" spc="-10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das </a:t>
                      </a:r>
                      <a:r>
                        <a:rPr dirty="0" sz="900" spc="-145">
                          <a:solidFill>
                            <a:srgbClr val="005678"/>
                          </a:solidFill>
                          <a:latin typeface="Trebuchet MS"/>
                          <a:cs typeface="Trebuchet MS"/>
                        </a:rPr>
                        <a:t>metas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5678"/>
                      </a:solidFill>
                      <a:prstDash val="solid"/>
                    </a:lnL>
                    <a:lnT w="6350">
                      <a:solidFill>
                        <a:srgbClr val="005678"/>
                      </a:solidFill>
                      <a:prstDash val="solid"/>
                    </a:lnT>
                    <a:lnB w="6350">
                      <a:solidFill>
                        <a:srgbClr val="005678"/>
                      </a:solidFill>
                      <a:prstDash val="solid"/>
                    </a:lnB>
                    <a:solidFill>
                      <a:srgbClr val="99BBC9"/>
                    </a:solidFill>
                  </a:tcPr>
                </a:tc>
              </a:tr>
              <a:tr h="6076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just" marL="37465" marR="29209">
                        <a:lnSpc>
                          <a:spcPct val="100000"/>
                        </a:lnSpc>
                      </a:pP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17.19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Até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2030,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valer-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de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iniciativas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existentes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desenvolver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medidas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progresso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do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sustentável</a:t>
                      </a:r>
                      <a:r>
                        <a:rPr dirty="0" sz="900" spc="-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6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que</a:t>
                      </a: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complementem</a:t>
                      </a: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produto</a:t>
                      </a: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interno</a:t>
                      </a:r>
                      <a:r>
                        <a:rPr dirty="0" sz="900" spc="-19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bruto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[PIB]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apoiem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capacitação</a:t>
                      </a:r>
                      <a:r>
                        <a:rPr dirty="0" sz="900" spc="-1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estatística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nos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7465" marR="29209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17.19.1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– Valor 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em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dólares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todos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recursos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disponibilizados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para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fortalecer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capacidade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estatística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nos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2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dirty="0" sz="900" spc="-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desenvolvimento.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28575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lnB w="3175">
                      <a:solidFill>
                        <a:srgbClr val="BFD5DD"/>
                      </a:solidFill>
                      <a:prstDash val="solid"/>
                    </a:lnB>
                    <a:solidFill>
                      <a:srgbClr val="E6EE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T w="6350">
                      <a:solidFill>
                        <a:srgbClr val="005678"/>
                      </a:solidFill>
                      <a:prstDash val="solid"/>
                    </a:lnT>
                    <a:solidFill>
                      <a:srgbClr val="E6EEF2"/>
                    </a:solidFill>
                  </a:tcPr>
                </a:tc>
              </a:tr>
              <a:tr h="813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5678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6350">
                      <a:solidFill>
                        <a:srgbClr val="005678"/>
                      </a:solidFill>
                      <a:prstDash val="solid"/>
                    </a:lnT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37465" marR="2920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17.19.2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–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Proporção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países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que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(a)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realizaram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pelo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menos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um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5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recenseamento</a:t>
                      </a:r>
                      <a:r>
                        <a:rPr dirty="0" sz="900" spc="-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população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da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habitação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nos</a:t>
                      </a:r>
                      <a:r>
                        <a:rPr dirty="0" sz="900" spc="-1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últimos</a:t>
                      </a:r>
                      <a:r>
                        <a:rPr dirty="0" sz="900" spc="-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7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anos;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3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(b)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atingiram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21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100%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4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8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2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registros</a:t>
                      </a:r>
                      <a:r>
                        <a:rPr dirty="0" sz="900" spc="-7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nascimento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e </a:t>
                      </a:r>
                      <a:r>
                        <a:rPr dirty="0" sz="900" spc="-18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80%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registros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14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dirty="0" sz="900" spc="-6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900" spc="-105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óbitos.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B="0" marT="3175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solidFill>
                      <a:srgbClr val="E6EE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R w="3175">
                      <a:solidFill>
                        <a:srgbClr val="BFD5DD"/>
                      </a:solidFill>
                      <a:prstDash val="solid"/>
                    </a:lnR>
                    <a:lnT w="3175">
                      <a:solidFill>
                        <a:srgbClr val="BFD5DD"/>
                      </a:solidFill>
                      <a:prstDash val="solid"/>
                    </a:lnT>
                    <a:solidFill>
                      <a:srgbClr val="E6EE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175">
                      <a:solidFill>
                        <a:srgbClr val="BFD5DD"/>
                      </a:solidFill>
                      <a:prstDash val="solid"/>
                    </a:lnL>
                    <a:lnT w="6350">
                      <a:solidFill>
                        <a:srgbClr val="005678"/>
                      </a:solidFill>
                      <a:prstDash val="solid"/>
                    </a:lnT>
                    <a:solidFill>
                      <a:srgbClr val="E6EEF2"/>
                    </a:solidFill>
                  </a:tcPr>
                </a:tc>
              </a:tr>
            </a:tbl>
          </a:graphicData>
        </a:graphic>
      </p:graphicFrame>
      <p:pic>
        <p:nvPicPr>
          <p:cNvPr id="24" name="object 24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075554" y="1369677"/>
            <a:ext cx="100978" cy="143752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607655" y="1810599"/>
            <a:ext cx="100978" cy="143753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075554" y="2114608"/>
            <a:ext cx="100978" cy="143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5563" y="93979"/>
            <a:ext cx="6083935" cy="720725"/>
          </a:xfrm>
          <a:prstGeom prst="rect"/>
        </p:spPr>
        <p:txBody>
          <a:bodyPr wrap="square" lIns="0" tIns="53975" rIns="0" bIns="0" rtlCol="0" vert="horz">
            <a:spAutoFit/>
          </a:bodyPr>
          <a:lstStyle/>
          <a:p>
            <a:pPr marL="121285" marR="5080" indent="-109220">
              <a:lnSpc>
                <a:spcPts val="2590"/>
              </a:lnSpc>
              <a:spcBef>
                <a:spcPts val="425"/>
              </a:spcBef>
              <a:tabLst>
                <a:tab pos="2807970" algn="l"/>
              </a:tabLst>
            </a:pPr>
            <a:r>
              <a:rPr dirty="0" sz="2400" spc="-320" b="1">
                <a:latin typeface="Verdana"/>
                <a:cs typeface="Verdana"/>
              </a:rPr>
              <a:t>RNV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515" b="1">
                <a:latin typeface="Verdana"/>
                <a:cs typeface="Verdana"/>
              </a:rPr>
              <a:t>–</a:t>
            </a:r>
            <a:r>
              <a:rPr dirty="0" sz="2400" spc="-125" b="1">
                <a:latin typeface="Verdana"/>
                <a:cs typeface="Verdana"/>
              </a:rPr>
              <a:t> </a:t>
            </a:r>
            <a:r>
              <a:rPr dirty="0" sz="2400" spc="-165" b="1">
                <a:latin typeface="Verdana"/>
                <a:cs typeface="Verdana"/>
              </a:rPr>
              <a:t>Capítulo</a:t>
            </a:r>
            <a:r>
              <a:rPr dirty="0" sz="2400" spc="-125" b="1">
                <a:latin typeface="Verdana"/>
                <a:cs typeface="Verdana"/>
              </a:rPr>
              <a:t> </a:t>
            </a:r>
            <a:r>
              <a:rPr dirty="0" sz="2400" spc="-400" b="1">
                <a:latin typeface="Verdana"/>
                <a:cs typeface="Verdana"/>
              </a:rPr>
              <a:t>06</a:t>
            </a:r>
            <a:r>
              <a:rPr dirty="0" sz="2400" b="1">
                <a:latin typeface="Verdana"/>
                <a:cs typeface="Verdana"/>
              </a:rPr>
              <a:t>	</a:t>
            </a:r>
            <a:r>
              <a:rPr dirty="0" sz="2400" spc="-515" b="1">
                <a:latin typeface="Verdana"/>
                <a:cs typeface="Verdana"/>
              </a:rPr>
              <a:t>–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spc="-275" b="1">
                <a:latin typeface="Verdana"/>
                <a:cs typeface="Verdana"/>
              </a:rPr>
              <a:t>Progresso</a:t>
            </a:r>
            <a:r>
              <a:rPr dirty="0" sz="2400" spc="-130" b="1">
                <a:latin typeface="Verdana"/>
                <a:cs typeface="Verdana"/>
              </a:rPr>
              <a:t> </a:t>
            </a:r>
            <a:r>
              <a:rPr dirty="0" sz="2400" spc="-170" b="1">
                <a:latin typeface="Verdana"/>
                <a:cs typeface="Verdana"/>
              </a:rPr>
              <a:t>das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spc="-185" b="1">
                <a:latin typeface="Verdana"/>
                <a:cs typeface="Verdana"/>
              </a:rPr>
              <a:t>Metas </a:t>
            </a:r>
            <a:r>
              <a:rPr dirty="0" sz="2400" spc="-70" b="1">
                <a:latin typeface="Verdana"/>
                <a:cs typeface="Verdana"/>
              </a:rPr>
              <a:t>e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160" b="1">
                <a:latin typeface="Verdana"/>
                <a:cs typeface="Verdana"/>
              </a:rPr>
              <a:t>Capítulo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265" b="1">
                <a:latin typeface="Verdana"/>
                <a:cs typeface="Verdana"/>
              </a:rPr>
              <a:t>7-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200" b="1">
                <a:latin typeface="Verdana"/>
                <a:cs typeface="Verdana"/>
              </a:rPr>
              <a:t>Meios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spc="-85" b="1">
                <a:latin typeface="Verdana"/>
                <a:cs typeface="Verdana"/>
              </a:rPr>
              <a:t>de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110" b="1">
                <a:latin typeface="Verdana"/>
                <a:cs typeface="Verdana"/>
              </a:rPr>
              <a:t>Implementação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1851" y="880363"/>
            <a:ext cx="7809865" cy="178435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469265" marR="5080" indent="-457200">
              <a:lnSpc>
                <a:spcPts val="1900"/>
              </a:lnSpc>
              <a:spcBef>
                <a:spcPts val="380"/>
              </a:spcBef>
              <a:buAutoNum type="arabicPeriod"/>
              <a:tabLst>
                <a:tab pos="469265" algn="l"/>
                <a:tab pos="2187575" algn="l"/>
                <a:tab pos="2632075" algn="l"/>
                <a:tab pos="3324860" algn="l"/>
                <a:tab pos="3978910" algn="l"/>
                <a:tab pos="5442585" algn="l"/>
                <a:tab pos="6570345" algn="l"/>
                <a:tab pos="7224395" algn="l"/>
              </a:tabLst>
            </a:pPr>
            <a:r>
              <a:rPr dirty="0" sz="1800" spc="-10" b="1">
                <a:solidFill>
                  <a:srgbClr val="E97132"/>
                </a:solidFill>
                <a:latin typeface="Verdana"/>
                <a:cs typeface="Verdana"/>
              </a:rPr>
              <a:t>Coordenação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25" b="1">
                <a:solidFill>
                  <a:srgbClr val="E97132"/>
                </a:solidFill>
                <a:latin typeface="Verdana"/>
                <a:cs typeface="Verdana"/>
              </a:rPr>
              <a:t>do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285" b="1">
                <a:solidFill>
                  <a:srgbClr val="E97132"/>
                </a:solidFill>
                <a:latin typeface="Verdana"/>
                <a:cs typeface="Verdana"/>
              </a:rPr>
              <a:t>IPEA,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25" b="1">
                <a:solidFill>
                  <a:srgbClr val="E97132"/>
                </a:solidFill>
                <a:latin typeface="Verdana"/>
                <a:cs typeface="Verdana"/>
              </a:rPr>
              <a:t>com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10" b="1">
                <a:solidFill>
                  <a:srgbClr val="E97132"/>
                </a:solidFill>
                <a:latin typeface="Verdana"/>
                <a:cs typeface="Verdana"/>
              </a:rPr>
              <a:t>elaboração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20" b="1">
                <a:solidFill>
                  <a:srgbClr val="E97132"/>
                </a:solidFill>
                <a:latin typeface="Verdana"/>
                <a:cs typeface="Verdana"/>
              </a:rPr>
              <a:t>conjunta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25" b="1">
                <a:solidFill>
                  <a:srgbClr val="E97132"/>
                </a:solidFill>
                <a:latin typeface="Verdana"/>
                <a:cs typeface="Verdana"/>
              </a:rPr>
              <a:t>com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	</a:t>
            </a:r>
            <a:r>
              <a:rPr dirty="0" sz="1800" spc="-254" b="1">
                <a:solidFill>
                  <a:srgbClr val="E97132"/>
                </a:solidFill>
                <a:latin typeface="Verdana"/>
                <a:cs typeface="Verdana"/>
              </a:rPr>
              <a:t>IBGE, </a:t>
            </a:r>
            <a:r>
              <a:rPr dirty="0" sz="1800" spc="-190" b="1">
                <a:solidFill>
                  <a:srgbClr val="E97132"/>
                </a:solidFill>
                <a:latin typeface="Verdana"/>
                <a:cs typeface="Verdana"/>
              </a:rPr>
              <a:t>Fiocruz</a:t>
            </a:r>
            <a:r>
              <a:rPr dirty="0" sz="1800" spc="-85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50" b="1">
                <a:solidFill>
                  <a:srgbClr val="E97132"/>
                </a:solidFill>
                <a:latin typeface="Verdana"/>
                <a:cs typeface="Verdana"/>
              </a:rPr>
              <a:t>e</a:t>
            </a:r>
            <a:r>
              <a:rPr dirty="0" sz="1800" spc="-80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114" b="1">
                <a:solidFill>
                  <a:srgbClr val="E97132"/>
                </a:solidFill>
                <a:latin typeface="Verdana"/>
                <a:cs typeface="Verdana"/>
              </a:rPr>
              <a:t>equipe</a:t>
            </a:r>
            <a:r>
              <a:rPr dirty="0" sz="1800" spc="-80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160" b="1">
                <a:solidFill>
                  <a:srgbClr val="E97132"/>
                </a:solidFill>
                <a:latin typeface="Verdana"/>
                <a:cs typeface="Verdana"/>
              </a:rPr>
              <a:t>Secretaria-</a:t>
            </a:r>
            <a:r>
              <a:rPr dirty="0" sz="1800" spc="-155" b="1">
                <a:solidFill>
                  <a:srgbClr val="E97132"/>
                </a:solidFill>
                <a:latin typeface="Verdana"/>
                <a:cs typeface="Verdana"/>
              </a:rPr>
              <a:t>Executiva</a:t>
            </a:r>
            <a:r>
              <a:rPr dirty="0" sz="1800" spc="-80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60" b="1">
                <a:solidFill>
                  <a:srgbClr val="E97132"/>
                </a:solidFill>
                <a:latin typeface="Verdana"/>
                <a:cs typeface="Verdana"/>
              </a:rPr>
              <a:t>da</a:t>
            </a:r>
            <a:r>
              <a:rPr dirty="0" sz="1800" spc="-80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10" b="1">
                <a:solidFill>
                  <a:srgbClr val="E97132"/>
                </a:solidFill>
                <a:latin typeface="Verdana"/>
                <a:cs typeface="Verdana"/>
              </a:rPr>
              <a:t>CNODS.</a:t>
            </a:r>
            <a:endParaRPr sz="1800">
              <a:latin typeface="Verdana"/>
              <a:cs typeface="Verdana"/>
            </a:endParaRPr>
          </a:p>
          <a:p>
            <a:pPr marL="469265" marR="5080" indent="-457200">
              <a:lnSpc>
                <a:spcPts val="1989"/>
              </a:lnSpc>
              <a:spcBef>
                <a:spcPts val="925"/>
              </a:spcBef>
              <a:buAutoNum type="arabicPeriod"/>
              <a:tabLst>
                <a:tab pos="469265" algn="l"/>
              </a:tabLst>
            </a:pP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O</a:t>
            </a:r>
            <a:r>
              <a:rPr dirty="0" sz="1800" spc="-30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229" b="1">
                <a:solidFill>
                  <a:srgbClr val="E97132"/>
                </a:solidFill>
                <a:latin typeface="Verdana"/>
                <a:cs typeface="Verdana"/>
              </a:rPr>
              <a:t>Brasil</a:t>
            </a:r>
            <a:r>
              <a:rPr dirty="0" sz="1800" spc="-25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e</a:t>
            </a:r>
            <a:r>
              <a:rPr dirty="0" sz="1800" spc="-30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b="1">
                <a:solidFill>
                  <a:srgbClr val="E97132"/>
                </a:solidFill>
                <a:latin typeface="Verdana"/>
                <a:cs typeface="Verdana"/>
              </a:rPr>
              <a:t>o</a:t>
            </a:r>
            <a:r>
              <a:rPr dirty="0" sz="1800" spc="-35" b="1">
                <a:solidFill>
                  <a:srgbClr val="E97132"/>
                </a:solidFill>
                <a:latin typeface="Verdana"/>
                <a:cs typeface="Verdana"/>
              </a:rPr>
              <a:t> </a:t>
            </a:r>
            <a:r>
              <a:rPr dirty="0" sz="1800" spc="-240" b="1">
                <a:solidFill>
                  <a:srgbClr val="E97132"/>
                </a:solidFill>
                <a:latin typeface="Verdana"/>
                <a:cs typeface="Verdana"/>
              </a:rPr>
              <a:t>ODS</a:t>
            </a:r>
            <a:r>
              <a:rPr dirty="0" sz="1800" spc="-240">
                <a:latin typeface="Verdana"/>
                <a:cs typeface="Verdana"/>
              </a:rPr>
              <a:t>:</a:t>
            </a:r>
            <a:r>
              <a:rPr dirty="0" sz="1800" spc="-40">
                <a:latin typeface="Verdana"/>
                <a:cs typeface="Verdana"/>
              </a:rPr>
              <a:t> </a:t>
            </a:r>
            <a:r>
              <a:rPr dirty="0" sz="1800" spc="-25">
                <a:latin typeface="Verdana"/>
                <a:cs typeface="Verdana"/>
              </a:rPr>
              <a:t>Importância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 spc="95">
                <a:latin typeface="Verdana"/>
                <a:cs typeface="Verdana"/>
              </a:rPr>
              <a:t>do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tema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 spc="95">
                <a:latin typeface="Verdana"/>
                <a:cs typeface="Verdana"/>
              </a:rPr>
              <a:t>do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 spc="-90">
                <a:latin typeface="Verdana"/>
                <a:cs typeface="Verdana"/>
              </a:rPr>
              <a:t>ODS</a:t>
            </a:r>
            <a:r>
              <a:rPr dirty="0" sz="1800" spc="-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específico</a:t>
            </a:r>
            <a:r>
              <a:rPr dirty="0" sz="1800" spc="-5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para</a:t>
            </a:r>
            <a:r>
              <a:rPr dirty="0" sz="1800" spc="-55">
                <a:latin typeface="Verdana"/>
                <a:cs typeface="Verdana"/>
              </a:rPr>
              <a:t> </a:t>
            </a:r>
            <a:r>
              <a:rPr dirty="0" sz="1800" spc="35">
                <a:latin typeface="Verdana"/>
                <a:cs typeface="Verdana"/>
              </a:rPr>
              <a:t>o </a:t>
            </a:r>
            <a:r>
              <a:rPr dirty="0" sz="1800" spc="-10">
                <a:latin typeface="Verdana"/>
                <a:cs typeface="Verdana"/>
              </a:rPr>
              <a:t>Brasil.</a:t>
            </a:r>
            <a:endParaRPr sz="1800">
              <a:latin typeface="Verdana"/>
              <a:cs typeface="Verdana"/>
            </a:endParaRPr>
          </a:p>
          <a:p>
            <a:pPr marL="469265" marR="5715" indent="-457200">
              <a:lnSpc>
                <a:spcPts val="1989"/>
              </a:lnSpc>
              <a:spcBef>
                <a:spcPts val="920"/>
              </a:spcBef>
              <a:buAutoNum type="arabicPeriod"/>
              <a:tabLst>
                <a:tab pos="469265" algn="l"/>
              </a:tabLst>
            </a:pPr>
            <a:r>
              <a:rPr dirty="0" sz="1800" spc="-130" b="1">
                <a:solidFill>
                  <a:srgbClr val="FFC000"/>
                </a:solidFill>
                <a:latin typeface="Verdana"/>
                <a:cs typeface="Verdana"/>
              </a:rPr>
              <a:t>Análise</a:t>
            </a:r>
            <a:r>
              <a:rPr dirty="0" sz="1800" spc="55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800" b="1">
                <a:solidFill>
                  <a:srgbClr val="FFC000"/>
                </a:solidFill>
                <a:latin typeface="Verdana"/>
                <a:cs typeface="Verdana"/>
              </a:rPr>
              <a:t>do</a:t>
            </a:r>
            <a:r>
              <a:rPr dirty="0" sz="1800" spc="55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800" spc="-180" b="1">
                <a:solidFill>
                  <a:srgbClr val="FFC000"/>
                </a:solidFill>
                <a:latin typeface="Verdana"/>
                <a:cs typeface="Verdana"/>
              </a:rPr>
              <a:t>progresso</a:t>
            </a:r>
            <a:r>
              <a:rPr dirty="0" sz="1800" spc="6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800" spc="-80" b="1">
                <a:solidFill>
                  <a:srgbClr val="FFC000"/>
                </a:solidFill>
                <a:latin typeface="Verdana"/>
                <a:cs typeface="Verdana"/>
              </a:rPr>
              <a:t>das</a:t>
            </a:r>
            <a:r>
              <a:rPr dirty="0" sz="1800" spc="50" b="1">
                <a:solidFill>
                  <a:srgbClr val="FFC000"/>
                </a:solidFill>
                <a:latin typeface="Verdana"/>
                <a:cs typeface="Verdana"/>
              </a:rPr>
              <a:t> </a:t>
            </a:r>
            <a:r>
              <a:rPr dirty="0" sz="1800" spc="-190" b="1">
                <a:solidFill>
                  <a:srgbClr val="FFC000"/>
                </a:solidFill>
                <a:latin typeface="Verdana"/>
                <a:cs typeface="Verdana"/>
              </a:rPr>
              <a:t>metas</a:t>
            </a:r>
            <a:r>
              <a:rPr dirty="0" sz="1800" spc="-190">
                <a:latin typeface="Verdana"/>
                <a:cs typeface="Verdana"/>
              </a:rPr>
              <a:t>:</a:t>
            </a:r>
            <a:r>
              <a:rPr dirty="0" sz="1800" spc="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quadro</a:t>
            </a:r>
            <a:r>
              <a:rPr dirty="0" sz="1800" spc="35">
                <a:latin typeface="Verdana"/>
                <a:cs typeface="Verdana"/>
              </a:rPr>
              <a:t> </a:t>
            </a:r>
            <a:r>
              <a:rPr dirty="0" sz="1800" spc="45">
                <a:latin typeface="Verdana"/>
                <a:cs typeface="Verdana"/>
              </a:rPr>
              <a:t>contendo</a:t>
            </a:r>
            <a:r>
              <a:rPr dirty="0" sz="1800" spc="3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todas</a:t>
            </a:r>
            <a:r>
              <a:rPr dirty="0" sz="1800" spc="4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metas </a:t>
            </a:r>
            <a:r>
              <a:rPr dirty="0" sz="1800" spc="70">
                <a:latin typeface="Verdana"/>
                <a:cs typeface="Verdana"/>
              </a:rPr>
              <a:t>com</a:t>
            </a:r>
            <a:r>
              <a:rPr dirty="0" sz="1800" spc="-114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uma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breve</a:t>
            </a:r>
            <a:r>
              <a:rPr dirty="0" sz="1800" spc="-110">
                <a:latin typeface="Verdana"/>
                <a:cs typeface="Verdana"/>
              </a:rPr>
              <a:t> </a:t>
            </a:r>
            <a:r>
              <a:rPr dirty="0" sz="1800" spc="55">
                <a:latin typeface="Verdana"/>
                <a:cs typeface="Verdana"/>
              </a:rPr>
              <a:t>avaliação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20">
                <a:latin typeface="Verdana"/>
                <a:cs typeface="Verdana"/>
              </a:rPr>
              <a:t>dos</a:t>
            </a:r>
            <a:r>
              <a:rPr dirty="0" sz="1800" spc="-114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indicadores</a:t>
            </a:r>
            <a:r>
              <a:rPr dirty="0" sz="1800" spc="-110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e</a:t>
            </a:r>
            <a:r>
              <a:rPr dirty="0" sz="1800" spc="-110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sinalização: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81851" y="3483355"/>
            <a:ext cx="7809865" cy="290322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just" marL="466725" marR="5080" indent="-454659">
              <a:lnSpc>
                <a:spcPct val="90600"/>
              </a:lnSpc>
              <a:spcBef>
                <a:spcPts val="300"/>
              </a:spcBef>
              <a:buAutoNum type="arabicPeriod" startAt="4"/>
              <a:tabLst>
                <a:tab pos="469265" algn="l"/>
              </a:tabLst>
            </a:pPr>
            <a:r>
              <a:rPr dirty="0" sz="1800" spc="-170" b="1">
                <a:solidFill>
                  <a:srgbClr val="0F9ED5"/>
                </a:solidFill>
                <a:latin typeface="Verdana"/>
                <a:cs typeface="Verdana"/>
              </a:rPr>
              <a:t>Metas</a:t>
            </a:r>
            <a:r>
              <a:rPr dirty="0" sz="1800" spc="15" b="1">
                <a:solidFill>
                  <a:srgbClr val="0F9ED5"/>
                </a:solidFill>
                <a:latin typeface="Verdana"/>
                <a:cs typeface="Verdana"/>
              </a:rPr>
              <a:t> </a:t>
            </a:r>
            <a:r>
              <a:rPr dirty="0" sz="1800" spc="-240" b="1">
                <a:solidFill>
                  <a:srgbClr val="0F9ED5"/>
                </a:solidFill>
                <a:latin typeface="Verdana"/>
                <a:cs typeface="Verdana"/>
              </a:rPr>
              <a:t>Prioritárias</a:t>
            </a:r>
            <a:r>
              <a:rPr dirty="0" sz="1800" spc="-240">
                <a:latin typeface="Verdana"/>
                <a:cs typeface="Verdana"/>
              </a:rPr>
              <a:t>:</a:t>
            </a:r>
            <a:r>
              <a:rPr dirty="0" sz="1800" spc="8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Maior</a:t>
            </a:r>
            <a:r>
              <a:rPr dirty="0" sz="1800" spc="-8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diálogo</a:t>
            </a:r>
            <a:r>
              <a:rPr dirty="0" sz="1800" spc="-5">
                <a:latin typeface="Verdana"/>
                <a:cs typeface="Verdana"/>
              </a:rPr>
              <a:t> </a:t>
            </a:r>
            <a:r>
              <a:rPr dirty="0" sz="1800" spc="70">
                <a:latin typeface="Verdana"/>
                <a:cs typeface="Verdana"/>
              </a:rPr>
              <a:t>com</a:t>
            </a:r>
            <a:r>
              <a:rPr dirty="0" sz="1800" spc="-5">
                <a:latin typeface="Verdana"/>
                <a:cs typeface="Verdana"/>
              </a:rPr>
              <a:t> </a:t>
            </a:r>
            <a:r>
              <a:rPr dirty="0" sz="1800" spc="-90">
                <a:latin typeface="Verdana"/>
                <a:cs typeface="Verdana"/>
              </a:rPr>
              <a:t>os</a:t>
            </a:r>
            <a:r>
              <a:rPr dirty="0" sz="1800" spc="5">
                <a:latin typeface="Verdana"/>
                <a:cs typeface="Verdana"/>
              </a:rPr>
              <a:t> </a:t>
            </a:r>
            <a:r>
              <a:rPr dirty="0" sz="1800" spc="-155">
                <a:latin typeface="Verdana"/>
                <a:cs typeface="Verdana"/>
              </a:rPr>
              <a:t>Eixos</a:t>
            </a:r>
            <a:r>
              <a:rPr dirty="0" sz="1800" spc="5">
                <a:latin typeface="Verdana"/>
                <a:cs typeface="Verdana"/>
              </a:rPr>
              <a:t> </a:t>
            </a:r>
            <a:r>
              <a:rPr dirty="0" sz="1800" spc="-55">
                <a:latin typeface="Verdana"/>
                <a:cs typeface="Verdana"/>
              </a:rPr>
              <a:t>Estratégicos</a:t>
            </a:r>
            <a:r>
              <a:rPr dirty="0" sz="1800">
                <a:latin typeface="Verdana"/>
                <a:cs typeface="Verdana"/>
              </a:rPr>
              <a:t> </a:t>
            </a:r>
            <a:r>
              <a:rPr dirty="0" sz="1800" spc="95">
                <a:latin typeface="Verdana"/>
                <a:cs typeface="Verdana"/>
              </a:rPr>
              <a:t>do</a:t>
            </a:r>
            <a:r>
              <a:rPr dirty="0" sz="1800">
                <a:latin typeface="Verdana"/>
                <a:cs typeface="Verdana"/>
              </a:rPr>
              <a:t> </a:t>
            </a:r>
            <a:r>
              <a:rPr dirty="0" sz="1800" spc="-25">
                <a:latin typeface="Verdana"/>
                <a:cs typeface="Verdana"/>
              </a:rPr>
              <a:t>PPA </a:t>
            </a:r>
            <a:r>
              <a:rPr dirty="0" sz="1800" spc="-25">
                <a:latin typeface="Verdana"/>
                <a:cs typeface="Verdana"/>
              </a:rPr>
              <a:t>	</a:t>
            </a:r>
            <a:r>
              <a:rPr dirty="0" sz="1800" spc="-180">
                <a:latin typeface="Verdana"/>
                <a:cs typeface="Verdana"/>
              </a:rPr>
              <a:t>2024-</a:t>
            </a:r>
            <a:r>
              <a:rPr dirty="0" sz="1800" spc="-20">
                <a:latin typeface="Verdana"/>
                <a:cs typeface="Verdana"/>
              </a:rPr>
              <a:t>2027,</a:t>
            </a:r>
            <a:r>
              <a:rPr dirty="0" sz="1800" spc="390">
                <a:latin typeface="Verdana"/>
                <a:cs typeface="Verdana"/>
              </a:rPr>
              <a:t> </a:t>
            </a:r>
            <a:r>
              <a:rPr dirty="0" sz="1800" spc="70">
                <a:latin typeface="Verdana"/>
                <a:cs typeface="Verdana"/>
              </a:rPr>
              <a:t>com</a:t>
            </a:r>
            <a:r>
              <a:rPr dirty="0" sz="1800" spc="38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os</a:t>
            </a:r>
            <a:r>
              <a:rPr dirty="0" sz="1800" spc="39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temas</a:t>
            </a:r>
            <a:r>
              <a:rPr dirty="0" sz="1800" spc="390">
                <a:latin typeface="Verdana"/>
                <a:cs typeface="Verdana"/>
              </a:rPr>
              <a:t> </a:t>
            </a:r>
            <a:r>
              <a:rPr dirty="0" sz="1800" spc="-50">
                <a:latin typeface="Verdana"/>
                <a:cs typeface="Verdana"/>
              </a:rPr>
              <a:t>transversais,</a:t>
            </a:r>
            <a:r>
              <a:rPr dirty="0" sz="1800" spc="39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gênero,</a:t>
            </a:r>
            <a:r>
              <a:rPr dirty="0" sz="1800" spc="39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raça,</a:t>
            </a:r>
            <a:r>
              <a:rPr dirty="0" sz="1800" spc="390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e</a:t>
            </a:r>
            <a:r>
              <a:rPr dirty="0" sz="1800" spc="395">
                <a:latin typeface="Verdana"/>
                <a:cs typeface="Verdana"/>
              </a:rPr>
              <a:t> </a:t>
            </a:r>
            <a:r>
              <a:rPr dirty="0" sz="1800" spc="-20">
                <a:latin typeface="Verdana"/>
                <a:cs typeface="Verdana"/>
              </a:rPr>
              <a:t>meio </a:t>
            </a:r>
            <a:r>
              <a:rPr dirty="0" sz="1800" spc="-20">
                <a:latin typeface="Verdana"/>
                <a:cs typeface="Verdana"/>
              </a:rPr>
              <a:t>	</a:t>
            </a:r>
            <a:r>
              <a:rPr dirty="0" sz="1800" spc="-10">
                <a:latin typeface="Verdana"/>
                <a:cs typeface="Verdana"/>
              </a:rPr>
              <a:t>ambiente</a:t>
            </a:r>
            <a:endParaRPr sz="1800">
              <a:latin typeface="Verdana"/>
              <a:cs typeface="Verdana"/>
            </a:endParaRPr>
          </a:p>
          <a:p>
            <a:pPr algn="just" marL="466725" marR="5080" indent="-454659">
              <a:lnSpc>
                <a:spcPts val="2020"/>
              </a:lnSpc>
              <a:spcBef>
                <a:spcPts val="905"/>
              </a:spcBef>
              <a:buAutoNum type="arabicPeriod" startAt="4"/>
              <a:tabLst>
                <a:tab pos="469265" algn="l"/>
              </a:tabLst>
            </a:pPr>
            <a:r>
              <a:rPr dirty="0" sz="1800" spc="-114" b="1">
                <a:solidFill>
                  <a:srgbClr val="C00000"/>
                </a:solidFill>
                <a:latin typeface="Verdana"/>
                <a:cs typeface="Verdana"/>
              </a:rPr>
              <a:t>Principais</a:t>
            </a:r>
            <a:r>
              <a:rPr dirty="0" sz="1800" spc="35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800" spc="-65" b="1">
                <a:solidFill>
                  <a:srgbClr val="C00000"/>
                </a:solidFill>
                <a:latin typeface="Verdana"/>
                <a:cs typeface="Verdana"/>
              </a:rPr>
              <a:t>políticas</a:t>
            </a:r>
            <a:r>
              <a:rPr dirty="0" sz="1800" spc="35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e</a:t>
            </a:r>
            <a:r>
              <a:rPr dirty="0" sz="1800" spc="345">
                <a:latin typeface="Verdana"/>
                <a:cs typeface="Verdana"/>
              </a:rPr>
              <a:t> </a:t>
            </a:r>
            <a:r>
              <a:rPr dirty="0" sz="1800" spc="55">
                <a:latin typeface="Verdana"/>
                <a:cs typeface="Verdana"/>
              </a:rPr>
              <a:t>ações</a:t>
            </a:r>
            <a:r>
              <a:rPr dirty="0" sz="1800" spc="3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governamentais</a:t>
            </a:r>
            <a:r>
              <a:rPr dirty="0" sz="1800" spc="34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que</a:t>
            </a:r>
            <a:r>
              <a:rPr dirty="0" sz="1800" spc="34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Contribuem </a:t>
            </a:r>
            <a:r>
              <a:rPr dirty="0" sz="1800" spc="-10">
                <a:latin typeface="Verdana"/>
                <a:cs typeface="Verdana"/>
              </a:rPr>
              <a:t>	</a:t>
            </a:r>
            <a:r>
              <a:rPr dirty="0" sz="1800">
                <a:latin typeface="Verdana"/>
                <a:cs typeface="Verdana"/>
              </a:rPr>
              <a:t>para</a:t>
            </a:r>
            <a:r>
              <a:rPr dirty="0" sz="1800" spc="-95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o</a:t>
            </a:r>
            <a:r>
              <a:rPr dirty="0" sz="1800" spc="-90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alcance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-20">
                <a:latin typeface="Verdana"/>
                <a:cs typeface="Verdana"/>
              </a:rPr>
              <a:t>dos</a:t>
            </a:r>
            <a:r>
              <a:rPr dirty="0" sz="1800" spc="-85">
                <a:latin typeface="Verdana"/>
                <a:cs typeface="Verdana"/>
              </a:rPr>
              <a:t> </a:t>
            </a:r>
            <a:r>
              <a:rPr dirty="0" sz="1800" spc="-25">
                <a:latin typeface="Verdana"/>
                <a:cs typeface="Verdana"/>
              </a:rPr>
              <a:t>ODS</a:t>
            </a:r>
            <a:endParaRPr sz="1800">
              <a:latin typeface="Verdana"/>
              <a:cs typeface="Verdana"/>
            </a:endParaRPr>
          </a:p>
          <a:p>
            <a:pPr algn="just" marL="467359" indent="-454659">
              <a:lnSpc>
                <a:spcPct val="100000"/>
              </a:lnSpc>
              <a:spcBef>
                <a:spcPts val="695"/>
              </a:spcBef>
              <a:buAutoNum type="arabicPeriod" startAt="4"/>
              <a:tabLst>
                <a:tab pos="467359" algn="l"/>
              </a:tabLst>
            </a:pPr>
            <a:r>
              <a:rPr dirty="0" sz="1800" spc="-114" b="1">
                <a:solidFill>
                  <a:srgbClr val="3B7D23"/>
                </a:solidFill>
                <a:latin typeface="Verdana"/>
                <a:cs typeface="Verdana"/>
              </a:rPr>
              <a:t>Avanços</a:t>
            </a:r>
            <a:r>
              <a:rPr dirty="0" sz="1800" spc="-100" b="1">
                <a:solidFill>
                  <a:srgbClr val="3B7D23"/>
                </a:solidFill>
                <a:latin typeface="Verdana"/>
                <a:cs typeface="Verdana"/>
              </a:rPr>
              <a:t> </a:t>
            </a:r>
            <a:r>
              <a:rPr dirty="0" sz="1800" spc="-50" b="1">
                <a:solidFill>
                  <a:srgbClr val="3B7D23"/>
                </a:solidFill>
                <a:latin typeface="Verdana"/>
                <a:cs typeface="Verdana"/>
              </a:rPr>
              <a:t>e</a:t>
            </a:r>
            <a:r>
              <a:rPr dirty="0" sz="1800" spc="-100" b="1">
                <a:solidFill>
                  <a:srgbClr val="3B7D23"/>
                </a:solidFill>
                <a:latin typeface="Verdana"/>
                <a:cs typeface="Verdana"/>
              </a:rPr>
              <a:t> </a:t>
            </a:r>
            <a:r>
              <a:rPr dirty="0" sz="1800" spc="-180" b="1">
                <a:solidFill>
                  <a:srgbClr val="3B7D23"/>
                </a:solidFill>
                <a:latin typeface="Verdana"/>
                <a:cs typeface="Verdana"/>
              </a:rPr>
              <a:t>Desafios</a:t>
            </a:r>
            <a:r>
              <a:rPr dirty="0" sz="1800" spc="-100" b="1">
                <a:solidFill>
                  <a:srgbClr val="3B7D23"/>
                </a:solidFill>
                <a:latin typeface="Verdana"/>
                <a:cs typeface="Verdana"/>
              </a:rPr>
              <a:t> </a:t>
            </a:r>
            <a:r>
              <a:rPr dirty="0" sz="1800" spc="-50" b="1">
                <a:solidFill>
                  <a:srgbClr val="3B7D23"/>
                </a:solidFill>
                <a:latin typeface="Verdana"/>
                <a:cs typeface="Verdana"/>
              </a:rPr>
              <a:t>e</a:t>
            </a:r>
            <a:r>
              <a:rPr dirty="0" sz="1800" spc="-100" b="1">
                <a:solidFill>
                  <a:srgbClr val="3B7D23"/>
                </a:solidFill>
                <a:latin typeface="Verdana"/>
                <a:cs typeface="Verdana"/>
              </a:rPr>
              <a:t> </a:t>
            </a:r>
            <a:r>
              <a:rPr dirty="0" sz="1800" spc="-145" b="1">
                <a:solidFill>
                  <a:srgbClr val="3B7D23"/>
                </a:solidFill>
                <a:latin typeface="Verdana"/>
                <a:cs typeface="Verdana"/>
              </a:rPr>
              <a:t>Dificuldades</a:t>
            </a:r>
            <a:r>
              <a:rPr dirty="0" sz="1800" spc="-100" b="1">
                <a:solidFill>
                  <a:srgbClr val="3B7D23"/>
                </a:solidFill>
                <a:latin typeface="Verdana"/>
                <a:cs typeface="Verdana"/>
              </a:rPr>
              <a:t> </a:t>
            </a:r>
            <a:r>
              <a:rPr dirty="0" sz="1800" spc="-10" b="1">
                <a:solidFill>
                  <a:srgbClr val="3B7D23"/>
                </a:solidFill>
                <a:latin typeface="Verdana"/>
                <a:cs typeface="Verdana"/>
              </a:rPr>
              <a:t>Críticas</a:t>
            </a:r>
            <a:endParaRPr sz="1800">
              <a:latin typeface="Verdana"/>
              <a:cs typeface="Verdana"/>
            </a:endParaRPr>
          </a:p>
          <a:p>
            <a:pPr algn="just" marL="466725" marR="5080" indent="-454659">
              <a:lnSpc>
                <a:spcPct val="89300"/>
              </a:lnSpc>
              <a:spcBef>
                <a:spcPts val="1075"/>
              </a:spcBef>
              <a:buAutoNum type="arabicPeriod" startAt="4"/>
              <a:tabLst>
                <a:tab pos="469265" algn="l"/>
              </a:tabLst>
            </a:pPr>
            <a:r>
              <a:rPr dirty="0" sz="1800" spc="-200" b="1">
                <a:solidFill>
                  <a:srgbClr val="7030A0"/>
                </a:solidFill>
                <a:latin typeface="Verdana"/>
                <a:cs typeface="Verdana"/>
              </a:rPr>
              <a:t>Dois</a:t>
            </a:r>
            <a:r>
              <a:rPr dirty="0" sz="1800" spc="-60" b="1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dirty="0" sz="1800" spc="-190" b="1">
                <a:solidFill>
                  <a:srgbClr val="7030A0"/>
                </a:solidFill>
                <a:latin typeface="Verdana"/>
                <a:cs typeface="Verdana"/>
              </a:rPr>
              <a:t>Boxes</a:t>
            </a:r>
            <a:r>
              <a:rPr dirty="0" sz="1800" spc="-65" b="1">
                <a:solidFill>
                  <a:srgbClr val="7030A0"/>
                </a:solidFill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–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5">
                <a:latin typeface="Verdana"/>
                <a:cs typeface="Verdana"/>
              </a:rPr>
              <a:t>Diálogo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-45">
                <a:latin typeface="Verdana"/>
                <a:cs typeface="Verdana"/>
              </a:rPr>
              <a:t>Relatório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-135">
                <a:latin typeface="Verdana"/>
                <a:cs typeface="Verdana"/>
              </a:rPr>
              <a:t>Luz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e</a:t>
            </a:r>
            <a:r>
              <a:rPr dirty="0" sz="1800" spc="-70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o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-45">
                <a:latin typeface="Verdana"/>
                <a:cs typeface="Verdana"/>
              </a:rPr>
              <a:t>outro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10">
                <a:latin typeface="Verdana"/>
                <a:cs typeface="Verdana"/>
              </a:rPr>
              <a:t>uma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145">
                <a:latin typeface="Verdana"/>
                <a:cs typeface="Verdana"/>
              </a:rPr>
              <a:t>ação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programa</a:t>
            </a:r>
            <a:r>
              <a:rPr dirty="0" sz="1800" spc="85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	</a:t>
            </a:r>
            <a:r>
              <a:rPr dirty="0" sz="1800" spc="40">
                <a:latin typeface="Verdana"/>
                <a:cs typeface="Verdana"/>
              </a:rPr>
              <a:t>que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-10">
                <a:latin typeface="Verdana"/>
                <a:cs typeface="Verdana"/>
              </a:rPr>
              <a:t>reforce</a:t>
            </a:r>
            <a:r>
              <a:rPr dirty="0" sz="1800" spc="-70">
                <a:latin typeface="Verdana"/>
                <a:cs typeface="Verdana"/>
              </a:rPr>
              <a:t> </a:t>
            </a:r>
            <a:r>
              <a:rPr dirty="0" sz="1800" spc="-60">
                <a:latin typeface="Verdana"/>
                <a:cs typeface="Verdana"/>
              </a:rPr>
              <a:t>um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-20">
                <a:latin typeface="Verdana"/>
                <a:cs typeface="Verdana"/>
              </a:rPr>
              <a:t>dos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-50">
                <a:latin typeface="Verdana"/>
                <a:cs typeface="Verdana"/>
              </a:rPr>
              <a:t>princípios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-20">
                <a:latin typeface="Verdana"/>
                <a:cs typeface="Verdana"/>
              </a:rPr>
              <a:t>dos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-145">
                <a:latin typeface="Verdana"/>
                <a:cs typeface="Verdana"/>
              </a:rPr>
              <a:t>ODS:</a:t>
            </a:r>
            <a:r>
              <a:rPr dirty="0" sz="1800" spc="-75">
                <a:latin typeface="Verdana"/>
                <a:cs typeface="Verdana"/>
              </a:rPr>
              <a:t> </a:t>
            </a:r>
            <a:r>
              <a:rPr dirty="0" sz="1800" spc="65">
                <a:latin typeface="Verdana"/>
                <a:cs typeface="Verdana"/>
              </a:rPr>
              <a:t>“Não</a:t>
            </a:r>
            <a:r>
              <a:rPr dirty="0" sz="1800" spc="-85">
                <a:latin typeface="Verdana"/>
                <a:cs typeface="Verdana"/>
              </a:rPr>
              <a:t> </a:t>
            </a:r>
            <a:r>
              <a:rPr dirty="0" sz="1800" spc="-40">
                <a:latin typeface="Verdana"/>
                <a:cs typeface="Verdana"/>
              </a:rPr>
              <a:t>deixar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 spc="-30">
                <a:latin typeface="Verdana"/>
                <a:cs typeface="Verdana"/>
              </a:rPr>
              <a:t>ninguém</a:t>
            </a:r>
            <a:r>
              <a:rPr dirty="0" sz="1800" spc="-8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pra</a:t>
            </a:r>
            <a:r>
              <a:rPr dirty="0" sz="1800" spc="85">
                <a:latin typeface="Verdana"/>
                <a:cs typeface="Verdana"/>
              </a:rPr>
              <a:t> </a:t>
            </a:r>
            <a:r>
              <a:rPr dirty="0" sz="1800" spc="85">
                <a:latin typeface="Verdana"/>
                <a:cs typeface="Verdana"/>
              </a:rPr>
              <a:t>	</a:t>
            </a:r>
            <a:r>
              <a:rPr dirty="0" sz="1800" spc="-90">
                <a:latin typeface="Verdana"/>
                <a:cs typeface="Verdana"/>
              </a:rPr>
              <a:t>trás”,</a:t>
            </a:r>
            <a:r>
              <a:rPr dirty="0" sz="1800" spc="138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“prosperidade</a:t>
            </a:r>
            <a:r>
              <a:rPr dirty="0" sz="1800" spc="1385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compartilhada”,</a:t>
            </a:r>
            <a:r>
              <a:rPr dirty="0" sz="1800" spc="1380">
                <a:latin typeface="Verdana"/>
                <a:cs typeface="Verdana"/>
              </a:rPr>
              <a:t> </a:t>
            </a:r>
            <a:r>
              <a:rPr dirty="0" sz="1800" spc="20">
                <a:latin typeface="Verdana"/>
                <a:cs typeface="Verdana"/>
              </a:rPr>
              <a:t>integração</a:t>
            </a:r>
            <a:r>
              <a:rPr dirty="0" sz="1800" spc="1380">
                <a:latin typeface="Verdana"/>
                <a:cs typeface="Verdana"/>
              </a:rPr>
              <a:t> </a:t>
            </a:r>
            <a:r>
              <a:rPr dirty="0" sz="1800" spc="-5">
                <a:latin typeface="Verdana"/>
                <a:cs typeface="Verdana"/>
              </a:rPr>
              <a:t>das</a:t>
            </a:r>
            <a:r>
              <a:rPr dirty="0" sz="1800" spc="1385">
                <a:latin typeface="Verdana"/>
                <a:cs typeface="Verdana"/>
              </a:rPr>
              <a:t> </a:t>
            </a:r>
            <a:r>
              <a:rPr dirty="0" sz="1800" spc="-125">
                <a:latin typeface="Verdana"/>
                <a:cs typeface="Verdana"/>
              </a:rPr>
              <a:t>três</a:t>
            </a:r>
            <a:r>
              <a:rPr dirty="0" sz="1800" spc="-170">
                <a:latin typeface="Verdana"/>
                <a:cs typeface="Verdana"/>
              </a:rPr>
              <a:t> </a:t>
            </a:r>
            <a:r>
              <a:rPr dirty="0" sz="1800" spc="-170">
                <a:latin typeface="Verdana"/>
                <a:cs typeface="Verdana"/>
              </a:rPr>
              <a:t>	</a:t>
            </a:r>
            <a:r>
              <a:rPr dirty="0" sz="1800" spc="-55">
                <a:latin typeface="Verdana"/>
                <a:cs typeface="Verdana"/>
              </a:rPr>
              <a:t>dimensões.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8177" y="2757129"/>
            <a:ext cx="166345" cy="227161"/>
          </a:xfrm>
          <a:prstGeom prst="rect">
            <a:avLst/>
          </a:prstGeom>
        </p:spPr>
      </p:pic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553534" y="2789907"/>
          <a:ext cx="6420485" cy="57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750"/>
                <a:gridCol w="2052320"/>
                <a:gridCol w="2863215"/>
              </a:tblGrid>
              <a:tr h="280035">
                <a:tc>
                  <a:txBody>
                    <a:bodyPr/>
                    <a:lstStyle/>
                    <a:p>
                      <a:pPr marL="31750">
                        <a:lnSpc>
                          <a:spcPts val="1655"/>
                        </a:lnSpc>
                      </a:pP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Evolução</a:t>
                      </a:r>
                      <a:r>
                        <a:rPr dirty="0" sz="1400" spc="-1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positiva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1645"/>
                        </a:lnSpc>
                      </a:pPr>
                      <a:r>
                        <a:rPr dirty="0" sz="1400" spc="-1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Sem</a:t>
                      </a: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evolução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ts val="1650"/>
                        </a:lnSpc>
                      </a:pPr>
                      <a:r>
                        <a:rPr dirty="0" sz="1400" spc="-1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Meta</a:t>
                      </a:r>
                      <a:r>
                        <a:rPr dirty="0" sz="1400" spc="-1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global</a:t>
                      </a:r>
                      <a:r>
                        <a:rPr dirty="0" sz="1400" spc="-14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4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atingida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0"/>
                </a:tc>
              </a:tr>
              <a:tr h="2914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Evolução</a:t>
                      </a:r>
                      <a:r>
                        <a:rPr dirty="0" sz="1400" spc="-1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negativa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400" spc="-1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Impactado</a:t>
                      </a:r>
                      <a:r>
                        <a:rPr dirty="0" sz="1400" spc="-12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8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pela</a:t>
                      </a:r>
                      <a:r>
                        <a:rPr dirty="0" sz="1400" spc="-114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5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covid-</a:t>
                      </a:r>
                      <a:r>
                        <a:rPr dirty="0" sz="1400" spc="-2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50800"/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Sem</a:t>
                      </a:r>
                      <a:r>
                        <a:rPr dirty="0" sz="1400" spc="-1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indicadores</a:t>
                      </a: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série </a:t>
                      </a:r>
                      <a:r>
                        <a:rPr dirty="0" sz="1400" spc="-18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curta</a:t>
                      </a:r>
                      <a:r>
                        <a:rPr dirty="0" sz="1400" spc="-16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7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dirty="0" sz="1400" spc="-165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3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irregular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43815"/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93312" y="2758542"/>
            <a:ext cx="164263" cy="224325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30845" y="2757216"/>
            <a:ext cx="166288" cy="226242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88197" y="3097891"/>
            <a:ext cx="166315" cy="227117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93012" y="3103886"/>
            <a:ext cx="167411" cy="21513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32132" y="3110306"/>
            <a:ext cx="145492" cy="20137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8236" y="186435"/>
            <a:ext cx="24282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75" b="1">
                <a:latin typeface="Verdana"/>
                <a:cs typeface="Verdana"/>
              </a:rPr>
              <a:t>Concluindo</a:t>
            </a:r>
            <a:r>
              <a:rPr dirty="0" sz="2800" spc="-165" b="1">
                <a:latin typeface="Verdana"/>
                <a:cs typeface="Verdana"/>
              </a:rPr>
              <a:t> </a:t>
            </a:r>
            <a:r>
              <a:rPr dirty="0" sz="2800" spc="-185" b="1">
                <a:latin typeface="Verdana"/>
                <a:cs typeface="Verdana"/>
              </a:rPr>
              <a:t>...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49124" y="743711"/>
            <a:ext cx="73710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1700" spc="90">
                <a:latin typeface="Verdana"/>
                <a:cs typeface="Verdana"/>
              </a:rPr>
              <a:t>A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25">
                <a:latin typeface="Verdana"/>
                <a:cs typeface="Verdana"/>
              </a:rPr>
              <a:t>análise</a:t>
            </a:r>
            <a:r>
              <a:rPr dirty="0" sz="1700" spc="-60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65">
                <a:latin typeface="Verdana"/>
                <a:cs typeface="Verdana"/>
              </a:rPr>
              <a:t>progresso </a:t>
            </a:r>
            <a:r>
              <a:rPr dirty="0" sz="1700">
                <a:latin typeface="Verdana"/>
                <a:cs typeface="Verdana"/>
              </a:rPr>
              <a:t>em</a:t>
            </a:r>
            <a:r>
              <a:rPr dirty="0" sz="1700" spc="-5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direção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30">
                <a:latin typeface="Verdana"/>
                <a:cs typeface="Verdana"/>
              </a:rPr>
              <a:t>às</a:t>
            </a:r>
            <a:r>
              <a:rPr dirty="0" sz="1700" spc="-50">
                <a:latin typeface="Verdana"/>
                <a:cs typeface="Verdana"/>
              </a:rPr>
              <a:t> </a:t>
            </a:r>
            <a:r>
              <a:rPr dirty="0" sz="1700" spc="-30">
                <a:latin typeface="Verdana"/>
                <a:cs typeface="Verdana"/>
              </a:rPr>
              <a:t>metas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75">
                <a:latin typeface="Verdana"/>
                <a:cs typeface="Verdana"/>
              </a:rPr>
              <a:t>mostra</a:t>
            </a:r>
            <a:r>
              <a:rPr dirty="0" sz="1700" spc="-50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a</a:t>
            </a:r>
            <a:r>
              <a:rPr dirty="0" sz="1700" spc="-5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persistência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92024" y="920495"/>
            <a:ext cx="702754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9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desigualdades</a:t>
            </a:r>
            <a:r>
              <a:rPr dirty="0" sz="1700" spc="100">
                <a:latin typeface="Verdana"/>
                <a:cs typeface="Verdana"/>
              </a:rPr>
              <a:t> </a:t>
            </a:r>
            <a:r>
              <a:rPr dirty="0" sz="1700" spc="-50">
                <a:latin typeface="Verdana"/>
                <a:cs typeface="Verdana"/>
              </a:rPr>
              <a:t>históricas</a:t>
            </a:r>
            <a:r>
              <a:rPr dirty="0" sz="1700" spc="10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nas</a:t>
            </a:r>
            <a:r>
              <a:rPr dirty="0" sz="1700" spc="10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taxas</a:t>
            </a:r>
            <a:r>
              <a:rPr dirty="0" sz="1700" spc="105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9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pobreza</a:t>
            </a:r>
            <a:r>
              <a:rPr dirty="0" sz="1700" spc="10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entre</a:t>
            </a:r>
            <a:r>
              <a:rPr dirty="0" sz="1700" spc="10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grupos,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392024" y="1097279"/>
            <a:ext cx="702754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Verdana"/>
                <a:cs typeface="Verdana"/>
              </a:rPr>
              <a:t>no</a:t>
            </a:r>
            <a:r>
              <a:rPr dirty="0" sz="1700" spc="13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acesso</a:t>
            </a:r>
            <a:r>
              <a:rPr dirty="0" sz="1700" spc="140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à</a:t>
            </a:r>
            <a:r>
              <a:rPr dirty="0" sz="1700" spc="135">
                <a:latin typeface="Verdana"/>
                <a:cs typeface="Verdana"/>
              </a:rPr>
              <a:t> </a:t>
            </a:r>
            <a:r>
              <a:rPr dirty="0" sz="1700" spc="110">
                <a:latin typeface="Verdana"/>
                <a:cs typeface="Verdana"/>
              </a:rPr>
              <a:t>educação</a:t>
            </a:r>
            <a:r>
              <a:rPr dirty="0" sz="1700" spc="140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13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qualidade,</a:t>
            </a:r>
            <a:r>
              <a:rPr dirty="0" sz="1700" spc="14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no</a:t>
            </a:r>
            <a:r>
              <a:rPr dirty="0" sz="1700" spc="14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acesso</a:t>
            </a:r>
            <a:r>
              <a:rPr dirty="0" sz="1700" spc="135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à</a:t>
            </a:r>
            <a:r>
              <a:rPr dirty="0" sz="1700" spc="14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saúde,</a:t>
            </a:r>
            <a:r>
              <a:rPr dirty="0" sz="1700" spc="140">
                <a:latin typeface="Verdana"/>
                <a:cs typeface="Verdana"/>
              </a:rPr>
              <a:t> </a:t>
            </a:r>
            <a:r>
              <a:rPr dirty="0" sz="1700" spc="40">
                <a:latin typeface="Verdana"/>
                <a:cs typeface="Verdana"/>
              </a:rPr>
              <a:t>com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92024" y="1289303"/>
            <a:ext cx="702881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Verdana"/>
                <a:cs typeface="Verdana"/>
              </a:rPr>
              <a:t>porcentagens</a:t>
            </a:r>
            <a:r>
              <a:rPr dirty="0" sz="1700" spc="-70">
                <a:latin typeface="Verdana"/>
                <a:cs typeface="Verdana"/>
              </a:rPr>
              <a:t> </a:t>
            </a:r>
            <a:r>
              <a:rPr dirty="0" sz="1700" spc="-60">
                <a:latin typeface="Verdana"/>
                <a:cs typeface="Verdana"/>
              </a:rPr>
              <a:t>muito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-50">
                <a:latin typeface="Verdana"/>
                <a:cs typeface="Verdana"/>
              </a:rPr>
              <a:t>maiores</a:t>
            </a:r>
            <a:r>
              <a:rPr dirty="0" sz="1700" spc="-70">
                <a:latin typeface="Verdana"/>
                <a:cs typeface="Verdana"/>
              </a:rPr>
              <a:t> </a:t>
            </a:r>
            <a:r>
              <a:rPr dirty="0" sz="1700" spc="-40">
                <a:latin typeface="Verdana"/>
                <a:cs typeface="Verdana"/>
              </a:rPr>
              <a:t>entre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-55">
                <a:latin typeface="Verdana"/>
                <a:cs typeface="Verdana"/>
              </a:rPr>
              <a:t>indivíduos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-60">
                <a:latin typeface="Verdana"/>
                <a:cs typeface="Verdana"/>
              </a:rPr>
              <a:t>pretos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evidências</a:t>
            </a:r>
            <a:r>
              <a:rPr dirty="0" sz="1700" spc="-70">
                <a:latin typeface="Verdana"/>
                <a:cs typeface="Verdana"/>
              </a:rPr>
              <a:t> </a:t>
            </a:r>
            <a:r>
              <a:rPr dirty="0" sz="1700" spc="60">
                <a:latin typeface="Verdana"/>
                <a:cs typeface="Verdana"/>
              </a:rPr>
              <a:t>de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392024" y="1466088"/>
            <a:ext cx="524002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0">
                <a:latin typeface="Verdana"/>
                <a:cs typeface="Verdana"/>
              </a:rPr>
              <a:t>maiores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-55">
                <a:latin typeface="Verdana"/>
                <a:cs typeface="Verdana"/>
              </a:rPr>
              <a:t>taxas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homicídio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-45">
                <a:latin typeface="Verdana"/>
                <a:cs typeface="Verdana"/>
              </a:rPr>
              <a:t>entre</a:t>
            </a:r>
            <a:r>
              <a:rPr dirty="0" sz="1700" spc="-114">
                <a:latin typeface="Verdana"/>
                <a:cs typeface="Verdana"/>
              </a:rPr>
              <a:t> </a:t>
            </a:r>
            <a:r>
              <a:rPr dirty="0" sz="1700" spc="-50">
                <a:latin typeface="Verdana"/>
                <a:cs typeface="Verdana"/>
              </a:rPr>
              <a:t>pessoas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negras.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49124" y="1770888"/>
            <a:ext cx="73710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1700">
                <a:latin typeface="Verdana"/>
                <a:cs typeface="Verdana"/>
              </a:rPr>
              <a:t>As</a:t>
            </a:r>
            <a:r>
              <a:rPr dirty="0" sz="1700" spc="85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dimensões</a:t>
            </a:r>
            <a:r>
              <a:rPr dirty="0" sz="1700" spc="8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das</a:t>
            </a:r>
            <a:r>
              <a:rPr dirty="0" sz="1700" spc="8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desvantagens</a:t>
            </a:r>
            <a:r>
              <a:rPr dirty="0" sz="1700" spc="85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sociais</a:t>
            </a:r>
            <a:r>
              <a:rPr dirty="0" sz="1700" spc="85">
                <a:latin typeface="Verdana"/>
                <a:cs typeface="Verdana"/>
              </a:rPr>
              <a:t> </a:t>
            </a:r>
            <a:r>
              <a:rPr dirty="0" sz="1700" spc="50">
                <a:latin typeface="Verdana"/>
                <a:cs typeface="Verdana"/>
              </a:rPr>
              <a:t>não</a:t>
            </a:r>
            <a:r>
              <a:rPr dirty="0" sz="1700" spc="8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são</a:t>
            </a:r>
            <a:r>
              <a:rPr dirty="0" sz="1700" spc="8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independentes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92024" y="1947671"/>
            <a:ext cx="70281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6460" algn="l"/>
                <a:tab pos="1398905" algn="l"/>
                <a:tab pos="3023870" algn="l"/>
                <a:tab pos="3496310" algn="l"/>
                <a:tab pos="5104130" algn="l"/>
                <a:tab pos="5716270" algn="l"/>
              </a:tabLst>
            </a:pPr>
            <a:r>
              <a:rPr dirty="0" sz="1700" spc="-10">
                <a:latin typeface="Verdana"/>
                <a:cs typeface="Verdana"/>
              </a:rPr>
              <a:t>entre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25">
                <a:latin typeface="Verdana"/>
                <a:cs typeface="Verdana"/>
              </a:rPr>
              <a:t>si,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destacando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80">
                <a:latin typeface="Verdana"/>
                <a:cs typeface="Verdana"/>
              </a:rPr>
              <a:t>a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importância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65">
                <a:latin typeface="Verdana"/>
                <a:cs typeface="Verdana"/>
              </a:rPr>
              <a:t>de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abordagens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92024" y="2139696"/>
            <a:ext cx="653097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40">
                <a:latin typeface="Verdana"/>
                <a:cs typeface="Verdana"/>
              </a:rPr>
              <a:t>interseccionais</a:t>
            </a:r>
            <a:r>
              <a:rPr dirty="0" sz="1700" spc="-6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para</a:t>
            </a:r>
            <a:r>
              <a:rPr dirty="0" sz="1700" spc="-55">
                <a:latin typeface="Verdana"/>
                <a:cs typeface="Verdana"/>
              </a:rPr>
              <a:t> lidar </a:t>
            </a:r>
            <a:r>
              <a:rPr dirty="0" sz="1700" spc="65">
                <a:latin typeface="Verdana"/>
                <a:cs typeface="Verdana"/>
              </a:rPr>
              <a:t>com</a:t>
            </a:r>
            <a:r>
              <a:rPr dirty="0" sz="1700" spc="-50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a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desigualdade</a:t>
            </a:r>
            <a:r>
              <a:rPr dirty="0" sz="1700" spc="-6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racial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no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85">
                <a:latin typeface="Verdana"/>
                <a:cs typeface="Verdana"/>
              </a:rPr>
              <a:t>Brasil.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049124" y="2444496"/>
            <a:ext cx="73710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 sz="1700" spc="130">
                <a:latin typeface="Verdana"/>
                <a:cs typeface="Verdana"/>
              </a:rPr>
              <a:t>O</a:t>
            </a:r>
            <a:r>
              <a:rPr dirty="0" sz="1700" spc="25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alcance</a:t>
            </a:r>
            <a:r>
              <a:rPr dirty="0" sz="1700" spc="2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das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metas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para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a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maioria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dos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ODS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no</a:t>
            </a:r>
            <a:r>
              <a:rPr dirty="0" sz="1700" spc="30">
                <a:latin typeface="Verdana"/>
                <a:cs typeface="Verdana"/>
              </a:rPr>
              <a:t> </a:t>
            </a:r>
            <a:r>
              <a:rPr dirty="0" sz="1700" spc="-114">
                <a:latin typeface="Verdana"/>
                <a:cs typeface="Verdana"/>
              </a:rPr>
              <a:t>Brasil</a:t>
            </a:r>
            <a:r>
              <a:rPr dirty="0" sz="1700" spc="2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até</a:t>
            </a:r>
            <a:r>
              <a:rPr dirty="0" sz="1700" spc="20">
                <a:latin typeface="Verdana"/>
                <a:cs typeface="Verdana"/>
              </a:rPr>
              <a:t> </a:t>
            </a:r>
            <a:r>
              <a:rPr dirty="0" sz="1700" spc="-70">
                <a:latin typeface="Verdana"/>
                <a:cs typeface="Verdana"/>
              </a:rPr>
              <a:t>2030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392024" y="2621279"/>
            <a:ext cx="70281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9535" algn="l"/>
                <a:tab pos="3094990" algn="l"/>
                <a:tab pos="3524250" algn="l"/>
                <a:tab pos="4679315" algn="l"/>
                <a:tab pos="5284470" algn="l"/>
                <a:tab pos="5932805" algn="l"/>
                <a:tab pos="6298565" algn="l"/>
              </a:tabLst>
            </a:pPr>
            <a:r>
              <a:rPr dirty="0" sz="1700" spc="-10">
                <a:latin typeface="Verdana"/>
                <a:cs typeface="Verdana"/>
              </a:rPr>
              <a:t>dependerá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principalmente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55">
                <a:latin typeface="Verdana"/>
                <a:cs typeface="Verdana"/>
              </a:rPr>
              <a:t>do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progresso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feito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20">
                <a:latin typeface="Verdana"/>
                <a:cs typeface="Verdana"/>
              </a:rPr>
              <a:t>para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25">
                <a:latin typeface="Verdana"/>
                <a:cs typeface="Verdana"/>
              </a:rPr>
              <a:t>os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35">
                <a:latin typeface="Verdana"/>
                <a:cs typeface="Verdana"/>
              </a:rPr>
              <a:t>grupos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92024" y="2813303"/>
            <a:ext cx="702754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5">
                <a:latin typeface="Verdana"/>
                <a:cs typeface="Verdana"/>
              </a:rPr>
              <a:t>pretos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e</a:t>
            </a:r>
            <a:r>
              <a:rPr dirty="0" sz="1700" spc="-85">
                <a:latin typeface="Verdana"/>
                <a:cs typeface="Verdana"/>
              </a:rPr>
              <a:t> </a:t>
            </a:r>
            <a:r>
              <a:rPr dirty="0" sz="1700" spc="-25">
                <a:latin typeface="Verdana"/>
                <a:cs typeface="Verdana"/>
              </a:rPr>
              <a:t>pardos.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-60">
                <a:latin typeface="Verdana"/>
                <a:cs typeface="Verdana"/>
              </a:rPr>
              <a:t>Por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exemplo,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-30">
                <a:latin typeface="Verdana"/>
                <a:cs typeface="Verdana"/>
              </a:rPr>
              <a:t>as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-55">
                <a:latin typeface="Verdana"/>
                <a:cs typeface="Verdana"/>
              </a:rPr>
              <a:t>taxas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-8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pobreza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-45">
                <a:latin typeface="Verdana"/>
                <a:cs typeface="Verdana"/>
              </a:rPr>
              <a:t>já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são</a:t>
            </a:r>
            <a:r>
              <a:rPr dirty="0" sz="1700" spc="-85">
                <a:latin typeface="Verdana"/>
                <a:cs typeface="Verdana"/>
              </a:rPr>
              <a:t> </a:t>
            </a:r>
            <a:r>
              <a:rPr dirty="0" sz="1700" spc="-35">
                <a:latin typeface="Verdana"/>
                <a:cs typeface="Verdana"/>
              </a:rPr>
              <a:t>mínimas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392024" y="2990088"/>
            <a:ext cx="481965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Verdana"/>
                <a:cs typeface="Verdana"/>
              </a:rPr>
              <a:t>para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-55">
                <a:latin typeface="Verdana"/>
                <a:cs typeface="Verdana"/>
              </a:rPr>
              <a:t>as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categorias</a:t>
            </a:r>
            <a:r>
              <a:rPr dirty="0" sz="1700" spc="-70">
                <a:latin typeface="Verdana"/>
                <a:cs typeface="Verdana"/>
              </a:rPr>
              <a:t> mais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-40">
                <a:latin typeface="Verdana"/>
                <a:cs typeface="Verdana"/>
              </a:rPr>
              <a:t>privilegiadas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país.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49124" y="3294888"/>
            <a:ext cx="737044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1700" spc="-25" b="1">
                <a:solidFill>
                  <a:srgbClr val="C00000"/>
                </a:solidFill>
                <a:latin typeface="Verdana"/>
                <a:cs typeface="Verdana"/>
              </a:rPr>
              <a:t>1.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200" b="1">
                <a:solidFill>
                  <a:srgbClr val="C00000"/>
                </a:solidFill>
                <a:latin typeface="Verdana"/>
                <a:cs typeface="Verdana"/>
              </a:rPr>
              <a:t>Dar</a:t>
            </a:r>
            <a:r>
              <a:rPr dirty="0" sz="1700" spc="-3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75" b="1">
                <a:solidFill>
                  <a:srgbClr val="C00000"/>
                </a:solidFill>
                <a:latin typeface="Verdana"/>
                <a:cs typeface="Verdana"/>
              </a:rPr>
              <a:t>prosseguimento</a:t>
            </a: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à</a:t>
            </a: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35" b="1">
                <a:solidFill>
                  <a:srgbClr val="C00000"/>
                </a:solidFill>
                <a:latin typeface="Verdana"/>
                <a:cs typeface="Verdana"/>
              </a:rPr>
              <a:t>construção</a:t>
            </a: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dirty="0" sz="1700" spc="-2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55" b="1">
                <a:solidFill>
                  <a:srgbClr val="C00000"/>
                </a:solidFill>
                <a:latin typeface="Verdana"/>
                <a:cs typeface="Verdana"/>
              </a:rPr>
              <a:t>pactuação</a:t>
            </a:r>
            <a:r>
              <a:rPr dirty="0" sz="1700" spc="-2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45" b="1">
                <a:solidFill>
                  <a:srgbClr val="C00000"/>
                </a:solidFill>
                <a:latin typeface="Verdana"/>
                <a:cs typeface="Verdana"/>
              </a:rPr>
              <a:t>dos</a:t>
            </a: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75" b="1">
                <a:solidFill>
                  <a:srgbClr val="C00000"/>
                </a:solidFill>
                <a:latin typeface="Verdana"/>
                <a:cs typeface="Verdana"/>
              </a:rPr>
              <a:t>indicadores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392024" y="3471672"/>
            <a:ext cx="702754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5" b="1">
                <a:solidFill>
                  <a:srgbClr val="C00000"/>
                </a:solidFill>
                <a:latin typeface="Verdana"/>
                <a:cs typeface="Verdana"/>
              </a:rPr>
              <a:t>nacionais</a:t>
            </a:r>
            <a:r>
              <a:rPr dirty="0" sz="1700" spc="-4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60" b="1">
                <a:solidFill>
                  <a:srgbClr val="C00000"/>
                </a:solidFill>
                <a:latin typeface="Verdana"/>
                <a:cs typeface="Verdana"/>
              </a:rPr>
              <a:t>para</a:t>
            </a:r>
            <a:r>
              <a:rPr dirty="0" sz="1700" spc="-7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35" b="1">
                <a:solidFill>
                  <a:srgbClr val="C00000"/>
                </a:solidFill>
                <a:latin typeface="Verdana"/>
                <a:cs typeface="Verdana"/>
              </a:rPr>
              <a:t>analisar</a:t>
            </a:r>
            <a:r>
              <a:rPr dirty="0" sz="1700" spc="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o</a:t>
            </a:r>
            <a:r>
              <a:rPr dirty="0" sz="1700" spc="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65" b="1">
                <a:solidFill>
                  <a:srgbClr val="C00000"/>
                </a:solidFill>
                <a:latin typeface="Verdana"/>
                <a:cs typeface="Verdana"/>
              </a:rPr>
              <a:t>progresso</a:t>
            </a:r>
            <a:r>
              <a:rPr dirty="0" sz="1700" spc="2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50" b="1">
                <a:solidFill>
                  <a:srgbClr val="C00000"/>
                </a:solidFill>
                <a:latin typeface="Verdana"/>
                <a:cs typeface="Verdana"/>
              </a:rPr>
              <a:t>das</a:t>
            </a:r>
            <a:r>
              <a:rPr dirty="0" sz="1700" spc="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40" b="1">
                <a:solidFill>
                  <a:srgbClr val="C00000"/>
                </a:solidFill>
                <a:latin typeface="Verdana"/>
                <a:cs typeface="Verdana"/>
              </a:rPr>
              <a:t>metas</a:t>
            </a:r>
            <a:r>
              <a:rPr dirty="0" sz="1700" spc="1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280" b="1">
                <a:solidFill>
                  <a:srgbClr val="C00000"/>
                </a:solidFill>
                <a:latin typeface="Verdana"/>
                <a:cs typeface="Verdana"/>
              </a:rPr>
              <a:t>(71</a:t>
            </a:r>
            <a:r>
              <a:rPr dirty="0" sz="1700" spc="12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40" b="1">
                <a:solidFill>
                  <a:srgbClr val="C00000"/>
                </a:solidFill>
                <a:latin typeface="Verdana"/>
                <a:cs typeface="Verdana"/>
              </a:rPr>
              <a:t>sem</a:t>
            </a:r>
            <a:r>
              <a:rPr dirty="0" sz="1700" spc="1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70" b="1">
                <a:solidFill>
                  <a:srgbClr val="C00000"/>
                </a:solidFill>
                <a:latin typeface="Verdana"/>
                <a:cs typeface="Verdana"/>
              </a:rPr>
              <a:t>dados</a:t>
            </a:r>
            <a:r>
              <a:rPr dirty="0" sz="1700" spc="1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50" b="1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392024" y="3663696"/>
            <a:ext cx="702881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65" b="1">
                <a:solidFill>
                  <a:srgbClr val="C00000"/>
                </a:solidFill>
                <a:latin typeface="Verdana"/>
                <a:cs typeface="Verdana"/>
              </a:rPr>
              <a:t>partir</a:t>
            </a:r>
            <a:r>
              <a:rPr dirty="0" sz="1700" spc="3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da</a:t>
            </a:r>
            <a:r>
              <a:rPr dirty="0" sz="1700" spc="4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00" b="1">
                <a:solidFill>
                  <a:srgbClr val="C00000"/>
                </a:solidFill>
                <a:latin typeface="Verdana"/>
                <a:cs typeface="Verdana"/>
              </a:rPr>
              <a:t>metodologia</a:t>
            </a:r>
            <a:r>
              <a:rPr dirty="0" sz="1700" spc="4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55" b="1">
                <a:solidFill>
                  <a:srgbClr val="C00000"/>
                </a:solidFill>
                <a:latin typeface="Verdana"/>
                <a:cs typeface="Verdana"/>
              </a:rPr>
              <a:t>dos</a:t>
            </a:r>
            <a:r>
              <a:rPr dirty="0" sz="1700" spc="4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05" b="1">
                <a:solidFill>
                  <a:srgbClr val="C00000"/>
                </a:solidFill>
                <a:latin typeface="Verdana"/>
                <a:cs typeface="Verdana"/>
              </a:rPr>
              <a:t>indicadores</a:t>
            </a:r>
            <a:r>
              <a:rPr dirty="0" sz="1700" spc="4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20" b="1">
                <a:solidFill>
                  <a:srgbClr val="C00000"/>
                </a:solidFill>
                <a:latin typeface="Verdana"/>
                <a:cs typeface="Verdana"/>
              </a:rPr>
              <a:t>globais),</a:t>
            </a:r>
            <a:r>
              <a:rPr dirty="0" sz="1700" spc="3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com</a:t>
            </a:r>
            <a:r>
              <a:rPr dirty="0" sz="1700" spc="4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80" b="1">
                <a:solidFill>
                  <a:srgbClr val="C00000"/>
                </a:solidFill>
                <a:latin typeface="Verdana"/>
                <a:cs typeface="Verdana"/>
              </a:rPr>
              <a:t>prioridade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392024" y="3840479"/>
            <a:ext cx="702881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4055" algn="l"/>
                <a:tab pos="2451735" algn="l"/>
                <a:tab pos="3133725" algn="l"/>
                <a:tab pos="4697730" algn="l"/>
                <a:tab pos="5025390" algn="l"/>
                <a:tab pos="6733540" algn="l"/>
              </a:tabLst>
            </a:pP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para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10" b="1">
                <a:solidFill>
                  <a:srgbClr val="C00000"/>
                </a:solidFill>
                <a:latin typeface="Verdana"/>
                <a:cs typeface="Verdana"/>
              </a:rPr>
              <a:t>desagregação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20" b="1">
                <a:solidFill>
                  <a:srgbClr val="C00000"/>
                </a:solidFill>
                <a:latin typeface="Verdana"/>
                <a:cs typeface="Verdana"/>
              </a:rPr>
              <a:t>para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10" b="1">
                <a:solidFill>
                  <a:srgbClr val="C00000"/>
                </a:solidFill>
                <a:latin typeface="Verdana"/>
                <a:cs typeface="Verdana"/>
              </a:rPr>
              <a:t>acompanhar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50" b="1">
                <a:solidFill>
                  <a:srgbClr val="C00000"/>
                </a:solidFill>
                <a:latin typeface="Verdana"/>
                <a:cs typeface="Verdana"/>
              </a:rPr>
              <a:t>a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10" b="1">
                <a:solidFill>
                  <a:srgbClr val="C00000"/>
                </a:solidFill>
                <a:latin typeface="Verdana"/>
                <a:cs typeface="Verdana"/>
              </a:rPr>
              <a:t>desigualdade,</a:t>
            </a:r>
            <a:r>
              <a:rPr dirty="0" sz="1700" b="1">
                <a:solidFill>
                  <a:srgbClr val="C00000"/>
                </a:solidFill>
                <a:latin typeface="Verdana"/>
                <a:cs typeface="Verdana"/>
              </a:rPr>
              <a:t>	</a:t>
            </a:r>
            <a:r>
              <a:rPr dirty="0" sz="1700" spc="-25" b="1">
                <a:solidFill>
                  <a:srgbClr val="C00000"/>
                </a:solidFill>
                <a:latin typeface="Verdana"/>
                <a:cs typeface="Verdana"/>
              </a:rPr>
              <a:t>de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49124" y="3974591"/>
            <a:ext cx="7371080" cy="149796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459"/>
              </a:spcBef>
            </a:pPr>
            <a:r>
              <a:rPr dirty="0" sz="1700" spc="-135" b="1">
                <a:solidFill>
                  <a:srgbClr val="C00000"/>
                </a:solidFill>
                <a:latin typeface="Verdana"/>
                <a:cs typeface="Verdana"/>
              </a:rPr>
              <a:t>gênero,</a:t>
            </a:r>
            <a:r>
              <a:rPr dirty="0" sz="1700" spc="-7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80" b="1">
                <a:solidFill>
                  <a:srgbClr val="C00000"/>
                </a:solidFill>
                <a:latin typeface="Verdana"/>
                <a:cs typeface="Verdana"/>
              </a:rPr>
              <a:t>raça</a:t>
            </a:r>
            <a:r>
              <a:rPr dirty="0" sz="1700" spc="-60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50" b="1">
                <a:solidFill>
                  <a:srgbClr val="C00000"/>
                </a:solidFill>
                <a:latin typeface="Verdana"/>
                <a:cs typeface="Verdana"/>
              </a:rPr>
              <a:t>e</a:t>
            </a:r>
            <a:r>
              <a:rPr dirty="0" sz="1700" spc="-65" b="1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dirty="0" sz="1700" spc="-155" b="1">
                <a:solidFill>
                  <a:srgbClr val="C00000"/>
                </a:solidFill>
                <a:latin typeface="Verdana"/>
                <a:cs typeface="Verdana"/>
              </a:rPr>
              <a:t>urbano-</a:t>
            </a:r>
            <a:r>
              <a:rPr dirty="0" sz="1700" spc="-10" b="1">
                <a:solidFill>
                  <a:srgbClr val="C00000"/>
                </a:solidFill>
                <a:latin typeface="Verdana"/>
                <a:cs typeface="Verdana"/>
              </a:rPr>
              <a:t>rural.</a:t>
            </a:r>
            <a:endParaRPr sz="1700">
              <a:latin typeface="Verdana"/>
              <a:cs typeface="Verdana"/>
            </a:endParaRPr>
          </a:p>
          <a:p>
            <a:pPr algn="just" marL="355600" marR="5080" indent="-342900">
              <a:lnSpc>
                <a:spcPct val="70600"/>
              </a:lnSpc>
              <a:spcBef>
                <a:spcPts val="960"/>
              </a:spcBef>
              <a:buAutoNum type="arabicPeriod" startAt="2"/>
              <a:tabLst>
                <a:tab pos="355600" algn="l"/>
              </a:tabLst>
            </a:pP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Revisão</a:t>
            </a:r>
            <a:r>
              <a:rPr dirty="0" sz="1700" spc="5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das</a:t>
            </a:r>
            <a:r>
              <a:rPr dirty="0" sz="1700" spc="6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metas</a:t>
            </a:r>
            <a:r>
              <a:rPr dirty="0" sz="1700" spc="6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nacionais,</a:t>
            </a:r>
            <a:r>
              <a:rPr dirty="0" sz="1700" spc="5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considerando</a:t>
            </a:r>
            <a:r>
              <a:rPr dirty="0" sz="1700" spc="5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novo</a:t>
            </a:r>
            <a:r>
              <a:rPr dirty="0" sz="1700" spc="55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spc="-10" b="1">
                <a:solidFill>
                  <a:srgbClr val="FFC000"/>
                </a:solidFill>
                <a:latin typeface="Arial"/>
                <a:cs typeface="Arial"/>
              </a:rPr>
              <a:t>contexto-político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dirty="0" sz="1700" spc="20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socioeconômico,</a:t>
            </a:r>
            <a:r>
              <a:rPr dirty="0" sz="1700" spc="25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dirty="0" sz="1700" spc="25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fim</a:t>
            </a:r>
            <a:r>
              <a:rPr dirty="0" sz="1700" spc="20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de</a:t>
            </a:r>
            <a:r>
              <a:rPr dirty="0" sz="1700" spc="25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estreitar</a:t>
            </a:r>
            <a:r>
              <a:rPr dirty="0" sz="1700" spc="25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dirty="0" sz="1700" spc="20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diálogo</a:t>
            </a:r>
            <a:r>
              <a:rPr dirty="0" sz="1700" spc="20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entre</a:t>
            </a:r>
            <a:r>
              <a:rPr dirty="0" sz="1700" spc="25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Planos</a:t>
            </a:r>
            <a:r>
              <a:rPr dirty="0" sz="1700" spc="25" b="1">
                <a:solidFill>
                  <a:srgbClr val="FFC000"/>
                </a:solidFill>
                <a:latin typeface="Arial"/>
                <a:cs typeface="Arial"/>
              </a:rPr>
              <a:t>  </a:t>
            </a:r>
            <a:r>
              <a:rPr dirty="0" sz="1700" spc="-50" b="1">
                <a:solidFill>
                  <a:srgbClr val="FFC000"/>
                </a:solidFill>
                <a:latin typeface="Arial"/>
                <a:cs typeface="Arial"/>
              </a:rPr>
              <a:t>e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Programas</a:t>
            </a:r>
            <a:r>
              <a:rPr dirty="0" sz="1700" spc="-4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Nacionais</a:t>
            </a:r>
            <a:r>
              <a:rPr dirty="0" sz="1700" spc="-4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dirty="0" sz="1700" spc="-4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FFC000"/>
                </a:solidFill>
                <a:latin typeface="Arial"/>
                <a:cs typeface="Arial"/>
              </a:rPr>
              <a:t>os</a:t>
            </a:r>
            <a:r>
              <a:rPr dirty="0" sz="1700" spc="-40" b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700" spc="-25" b="1">
                <a:solidFill>
                  <a:srgbClr val="FFC000"/>
                </a:solidFill>
                <a:latin typeface="Arial"/>
                <a:cs typeface="Arial"/>
              </a:rPr>
              <a:t>ODS</a:t>
            </a:r>
            <a:endParaRPr sz="1700">
              <a:latin typeface="Arial"/>
              <a:cs typeface="Arial"/>
            </a:endParaRPr>
          </a:p>
          <a:p>
            <a:pPr algn="just" marL="355600" marR="5715" indent="-342900">
              <a:lnSpc>
                <a:spcPct val="74100"/>
              </a:lnSpc>
              <a:spcBef>
                <a:spcPts val="885"/>
              </a:spcBef>
              <a:buAutoNum type="arabicPeriod" startAt="2"/>
              <a:tabLst>
                <a:tab pos="355600" algn="l"/>
              </a:tabLst>
            </a:pP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Manter</a:t>
            </a:r>
            <a:r>
              <a:rPr dirty="0" sz="1700" spc="-20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a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Prioridade</a:t>
            </a:r>
            <a:r>
              <a:rPr dirty="0" sz="1700" spc="-10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na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estruturação</a:t>
            </a:r>
            <a:r>
              <a:rPr dirty="0" sz="1700" spc="-20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do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ODS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18,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objetivos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e</a:t>
            </a:r>
            <a:r>
              <a:rPr dirty="0" sz="1700" spc="-10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metas</a:t>
            </a:r>
            <a:r>
              <a:rPr dirty="0" sz="1700" spc="-1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spc="-50" b="1">
                <a:solidFill>
                  <a:srgbClr val="3B7D23"/>
                </a:solidFill>
                <a:latin typeface="Arial"/>
                <a:cs typeface="Arial"/>
              </a:rPr>
              <a:t>e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indicadores</a:t>
            </a:r>
            <a:r>
              <a:rPr dirty="0" sz="1700" spc="-60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b="1">
                <a:solidFill>
                  <a:srgbClr val="3B7D23"/>
                </a:solidFill>
                <a:latin typeface="Arial"/>
                <a:cs typeface="Arial"/>
              </a:rPr>
              <a:t>para</a:t>
            </a:r>
            <a:r>
              <a:rPr dirty="0" sz="1700" spc="-55" b="1">
                <a:solidFill>
                  <a:srgbClr val="3B7D23"/>
                </a:solidFill>
                <a:latin typeface="Arial"/>
                <a:cs typeface="Arial"/>
              </a:rPr>
              <a:t> </a:t>
            </a:r>
            <a:r>
              <a:rPr dirty="0" sz="1700" spc="-10" b="1">
                <a:solidFill>
                  <a:srgbClr val="3B7D23"/>
                </a:solidFill>
                <a:latin typeface="Arial"/>
                <a:cs typeface="Arial"/>
              </a:rPr>
              <a:t>acompanhamento.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229" y="2111755"/>
            <a:ext cx="2393950" cy="84581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Muito</a:t>
            </a:r>
            <a:r>
              <a:rPr dirty="0" spc="-40"/>
              <a:t> </a:t>
            </a:r>
            <a:r>
              <a:rPr dirty="0" spc="-10"/>
              <a:t>Obrigada!</a:t>
            </a:r>
          </a:p>
          <a:p>
            <a:pPr marL="12700">
              <a:lnSpc>
                <a:spcPct val="100000"/>
              </a:lnSpc>
              <a:spcBef>
                <a:spcPts val="2135"/>
              </a:spcBef>
            </a:pPr>
            <a:r>
              <a:rPr dirty="0" spc="-10">
                <a:hlinkClick r:id="rId2"/>
              </a:rPr>
              <a:t>enid.rocha@ipea.gov.br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0268" y="279907"/>
            <a:ext cx="6162040" cy="720725"/>
          </a:xfrm>
          <a:prstGeom prst="rect"/>
        </p:spPr>
        <p:txBody>
          <a:bodyPr wrap="square" lIns="0" tIns="53975" rIns="0" bIns="0" rtlCol="0" vert="horz">
            <a:spAutoFit/>
          </a:bodyPr>
          <a:lstStyle/>
          <a:p>
            <a:pPr marL="422909" marR="5080" indent="-410845">
              <a:lnSpc>
                <a:spcPts val="2590"/>
              </a:lnSpc>
              <a:spcBef>
                <a:spcPts val="425"/>
              </a:spcBef>
            </a:pPr>
            <a:r>
              <a:rPr dirty="0" sz="2400" spc="-240" b="1">
                <a:latin typeface="Verdana"/>
                <a:cs typeface="Verdana"/>
              </a:rPr>
              <a:t>Estratégia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b="1">
                <a:latin typeface="Verdana"/>
                <a:cs typeface="Verdana"/>
              </a:rPr>
              <a:t>a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270" b="1">
                <a:latin typeface="Verdana"/>
                <a:cs typeface="Verdana"/>
              </a:rPr>
              <a:t>partir</a:t>
            </a:r>
            <a:r>
              <a:rPr dirty="0" sz="2400" spc="-145" b="1">
                <a:latin typeface="Verdana"/>
                <a:cs typeface="Verdana"/>
              </a:rPr>
              <a:t> </a:t>
            </a:r>
            <a:r>
              <a:rPr dirty="0" sz="2400" spc="-85" b="1">
                <a:latin typeface="Verdana"/>
                <a:cs typeface="Verdana"/>
              </a:rPr>
              <a:t>de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spc="-360" b="1">
                <a:latin typeface="Verdana"/>
                <a:cs typeface="Verdana"/>
              </a:rPr>
              <a:t>2023: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185" b="1">
                <a:latin typeface="Verdana"/>
                <a:cs typeface="Verdana"/>
              </a:rPr>
              <a:t>Reconstrução, </a:t>
            </a:r>
            <a:r>
              <a:rPr dirty="0" sz="2400" spc="-204" b="1">
                <a:latin typeface="Verdana"/>
                <a:cs typeface="Verdana"/>
              </a:rPr>
              <a:t>Justiça</a:t>
            </a:r>
            <a:r>
              <a:rPr dirty="0" sz="2400" spc="-125" b="1">
                <a:latin typeface="Verdana"/>
                <a:cs typeface="Verdana"/>
              </a:rPr>
              <a:t> </a:t>
            </a:r>
            <a:r>
              <a:rPr dirty="0" sz="2400" spc="-165" b="1">
                <a:latin typeface="Verdana"/>
                <a:cs typeface="Verdana"/>
              </a:rPr>
              <a:t>Social</a:t>
            </a:r>
            <a:r>
              <a:rPr dirty="0" sz="2400" spc="-125" b="1">
                <a:latin typeface="Verdana"/>
                <a:cs typeface="Verdana"/>
              </a:rPr>
              <a:t> </a:t>
            </a:r>
            <a:r>
              <a:rPr dirty="0" sz="2400" spc="-110" b="1">
                <a:latin typeface="Verdana"/>
                <a:cs typeface="Verdana"/>
              </a:rPr>
              <a:t>com</a:t>
            </a:r>
            <a:r>
              <a:rPr dirty="0" sz="2400" spc="-135" b="1">
                <a:latin typeface="Verdana"/>
                <a:cs typeface="Verdana"/>
              </a:rPr>
              <a:t> </a:t>
            </a:r>
            <a:r>
              <a:rPr dirty="0" sz="2400" spc="-150" b="1">
                <a:latin typeface="Verdana"/>
                <a:cs typeface="Verdana"/>
              </a:rPr>
              <a:t>Sustentabilidade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59027" y="1215135"/>
            <a:ext cx="7571105" cy="538353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710565">
              <a:lnSpc>
                <a:spcPts val="2090"/>
              </a:lnSpc>
              <a:spcBef>
                <a:spcPts val="325"/>
              </a:spcBef>
              <a:tabLst>
                <a:tab pos="1094105" algn="l"/>
              </a:tabLst>
            </a:pPr>
            <a:r>
              <a:rPr dirty="0" sz="1900" spc="-50">
                <a:latin typeface="Verdana"/>
                <a:cs typeface="Verdana"/>
              </a:rPr>
              <a:t>Retorno</a:t>
            </a:r>
            <a:r>
              <a:rPr dirty="0" sz="1900" spc="-105">
                <a:latin typeface="Verdana"/>
                <a:cs typeface="Verdana"/>
              </a:rPr>
              <a:t> </a:t>
            </a:r>
            <a:r>
              <a:rPr dirty="0" sz="1900" spc="95">
                <a:latin typeface="Verdana"/>
                <a:cs typeface="Verdana"/>
              </a:rPr>
              <a:t>do</a:t>
            </a:r>
            <a:r>
              <a:rPr dirty="0" sz="1900" spc="-105">
                <a:latin typeface="Verdana"/>
                <a:cs typeface="Verdana"/>
              </a:rPr>
              <a:t> </a:t>
            </a:r>
            <a:r>
              <a:rPr dirty="0" sz="1900" spc="-215" b="1">
                <a:latin typeface="Verdana"/>
                <a:cs typeface="Verdana"/>
              </a:rPr>
              <a:t>Projeto</a:t>
            </a:r>
            <a:r>
              <a:rPr dirty="0" sz="1900" spc="-75" b="1">
                <a:latin typeface="Verdana"/>
                <a:cs typeface="Verdana"/>
              </a:rPr>
              <a:t> </a:t>
            </a:r>
            <a:r>
              <a:rPr dirty="0" sz="1900" spc="-135" b="1">
                <a:latin typeface="Verdana"/>
                <a:cs typeface="Verdana"/>
              </a:rPr>
              <a:t>Democrático-</a:t>
            </a:r>
            <a:r>
              <a:rPr dirty="0" sz="1900" spc="-175" b="1">
                <a:latin typeface="Verdana"/>
                <a:cs typeface="Verdana"/>
              </a:rPr>
              <a:t>Participativo</a:t>
            </a:r>
            <a:r>
              <a:rPr dirty="0" sz="1900" spc="-85" b="1">
                <a:latin typeface="Verdana"/>
                <a:cs typeface="Verdana"/>
              </a:rPr>
              <a:t> </a:t>
            </a:r>
            <a:r>
              <a:rPr dirty="0" sz="1900" spc="125">
                <a:latin typeface="Verdana"/>
                <a:cs typeface="Verdana"/>
              </a:rPr>
              <a:t>ao</a:t>
            </a:r>
            <a:r>
              <a:rPr dirty="0" sz="1900" spc="-100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Governo Federal,</a:t>
            </a:r>
            <a:r>
              <a:rPr dirty="0" sz="1900">
                <a:latin typeface="Verdana"/>
                <a:cs typeface="Verdana"/>
              </a:rPr>
              <a:t>	</a:t>
            </a:r>
            <a:r>
              <a:rPr dirty="0" sz="1900" spc="-85">
                <a:latin typeface="Verdana"/>
                <a:cs typeface="Verdana"/>
              </a:rPr>
              <a:t>partir</a:t>
            </a:r>
            <a:r>
              <a:rPr dirty="0" sz="1900" spc="-140">
                <a:latin typeface="Verdana"/>
                <a:cs typeface="Verdana"/>
              </a:rPr>
              <a:t> </a:t>
            </a:r>
            <a:r>
              <a:rPr dirty="0" sz="1900" spc="95">
                <a:latin typeface="Verdana"/>
                <a:cs typeface="Verdana"/>
              </a:rPr>
              <a:t>de</a:t>
            </a:r>
            <a:r>
              <a:rPr dirty="0" sz="1900" spc="-135">
                <a:latin typeface="Verdana"/>
                <a:cs typeface="Verdana"/>
              </a:rPr>
              <a:t> </a:t>
            </a:r>
            <a:r>
              <a:rPr dirty="0" sz="1900" spc="-20">
                <a:latin typeface="Verdana"/>
                <a:cs typeface="Verdana"/>
              </a:rPr>
              <a:t>2023</a:t>
            </a:r>
            <a:endParaRPr sz="1900">
              <a:latin typeface="Verdana"/>
              <a:cs typeface="Verdana"/>
            </a:endParaRPr>
          </a:p>
          <a:p>
            <a:pPr marL="12700" marR="1522730">
              <a:lnSpc>
                <a:spcPts val="3100"/>
              </a:lnSpc>
              <a:spcBef>
                <a:spcPts val="100"/>
              </a:spcBef>
            </a:pPr>
            <a:r>
              <a:rPr dirty="0" sz="1900" spc="-150" b="1">
                <a:latin typeface="Verdana"/>
                <a:cs typeface="Verdana"/>
              </a:rPr>
              <a:t>Reafirmação</a:t>
            </a:r>
            <a:r>
              <a:rPr dirty="0" sz="1900" spc="-110" b="1">
                <a:latin typeface="Verdana"/>
                <a:cs typeface="Verdana"/>
              </a:rPr>
              <a:t> </a:t>
            </a:r>
            <a:r>
              <a:rPr dirty="0" sz="1900" spc="-95" b="1">
                <a:latin typeface="Verdana"/>
                <a:cs typeface="Verdana"/>
              </a:rPr>
              <a:t>do</a:t>
            </a:r>
            <a:r>
              <a:rPr dirty="0" sz="1900" spc="-100" b="1">
                <a:latin typeface="Verdana"/>
                <a:cs typeface="Verdana"/>
              </a:rPr>
              <a:t> </a:t>
            </a:r>
            <a:r>
              <a:rPr dirty="0" sz="1900" spc="-175" b="1">
                <a:latin typeface="Verdana"/>
                <a:cs typeface="Verdana"/>
              </a:rPr>
              <a:t>Compromisso</a:t>
            </a:r>
            <a:r>
              <a:rPr dirty="0" sz="1900" spc="-100" b="1">
                <a:latin typeface="Verdana"/>
                <a:cs typeface="Verdana"/>
              </a:rPr>
              <a:t> </a:t>
            </a:r>
            <a:r>
              <a:rPr dirty="0" sz="1900" spc="-90" b="1">
                <a:latin typeface="Verdana"/>
                <a:cs typeface="Verdana"/>
              </a:rPr>
              <a:t>com</a:t>
            </a:r>
            <a:r>
              <a:rPr dirty="0" sz="1900" spc="-95" b="1">
                <a:latin typeface="Verdana"/>
                <a:cs typeface="Verdana"/>
              </a:rPr>
              <a:t> </a:t>
            </a:r>
            <a:r>
              <a:rPr dirty="0" sz="1900" b="1">
                <a:latin typeface="Verdana"/>
                <a:cs typeface="Verdana"/>
              </a:rPr>
              <a:t>a</a:t>
            </a:r>
            <a:r>
              <a:rPr dirty="0" sz="1900" spc="-100" b="1">
                <a:latin typeface="Verdana"/>
                <a:cs typeface="Verdana"/>
              </a:rPr>
              <a:t> </a:t>
            </a:r>
            <a:r>
              <a:rPr dirty="0" sz="1900" spc="-95" b="1">
                <a:latin typeface="Verdana"/>
                <a:cs typeface="Verdana"/>
              </a:rPr>
              <a:t>Agenda </a:t>
            </a:r>
            <a:r>
              <a:rPr dirty="0" sz="1900" spc="-325" b="1">
                <a:latin typeface="Verdana"/>
                <a:cs typeface="Verdana"/>
              </a:rPr>
              <a:t>2030 </a:t>
            </a:r>
            <a:r>
              <a:rPr dirty="0" sz="1900" spc="-250" b="1">
                <a:latin typeface="Verdana"/>
                <a:cs typeface="Verdana"/>
              </a:rPr>
              <a:t>PPA</a:t>
            </a:r>
            <a:r>
              <a:rPr dirty="0" sz="1900" spc="-80" b="1">
                <a:latin typeface="Verdana"/>
                <a:cs typeface="Verdana"/>
              </a:rPr>
              <a:t> </a:t>
            </a:r>
            <a:r>
              <a:rPr dirty="0" sz="1900" spc="-270" b="1">
                <a:latin typeface="Verdana"/>
                <a:cs typeface="Verdana"/>
              </a:rPr>
              <a:t>2024-</a:t>
            </a:r>
            <a:r>
              <a:rPr dirty="0" sz="1900" spc="-325" b="1">
                <a:latin typeface="Verdana"/>
                <a:cs typeface="Verdana"/>
              </a:rPr>
              <a:t>2027</a:t>
            </a:r>
            <a:r>
              <a:rPr dirty="0" sz="1900" spc="-325">
                <a:latin typeface="Verdana"/>
                <a:cs typeface="Verdana"/>
              </a:rPr>
              <a:t>:</a:t>
            </a:r>
            <a:endParaRPr sz="1900">
              <a:latin typeface="Verdana"/>
              <a:cs typeface="Verdana"/>
            </a:endParaRPr>
          </a:p>
          <a:p>
            <a:pPr algn="just" marL="12700" marR="5080">
              <a:lnSpc>
                <a:spcPct val="90000"/>
              </a:lnSpc>
              <a:spcBef>
                <a:spcPts val="705"/>
              </a:spcBef>
            </a:pPr>
            <a:r>
              <a:rPr dirty="0" sz="1900" spc="-50" b="1">
                <a:latin typeface="Verdana"/>
                <a:cs typeface="Verdana"/>
              </a:rPr>
              <a:t>Reconstrução</a:t>
            </a:r>
            <a:r>
              <a:rPr dirty="0" sz="1900" spc="155" b="1">
                <a:latin typeface="Verdana"/>
                <a:cs typeface="Verdana"/>
              </a:rPr>
              <a:t>  </a:t>
            </a:r>
            <a:r>
              <a:rPr dirty="0" sz="1900" spc="90">
                <a:latin typeface="Verdana"/>
                <a:cs typeface="Verdana"/>
              </a:rPr>
              <a:t>do</a:t>
            </a:r>
            <a:r>
              <a:rPr dirty="0" sz="1900" spc="140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país</a:t>
            </a:r>
            <a:r>
              <a:rPr dirty="0" sz="1900" spc="140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após</a:t>
            </a:r>
            <a:r>
              <a:rPr dirty="0" sz="1900" spc="135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os</a:t>
            </a:r>
            <a:r>
              <a:rPr dirty="0" sz="1900" spc="140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impactos</a:t>
            </a:r>
            <a:r>
              <a:rPr dirty="0" sz="1900" spc="140">
                <a:latin typeface="Verdana"/>
                <a:cs typeface="Verdana"/>
              </a:rPr>
              <a:t> </a:t>
            </a:r>
            <a:r>
              <a:rPr dirty="0" sz="1900" spc="125">
                <a:latin typeface="Verdana"/>
                <a:cs typeface="Verdana"/>
              </a:rPr>
              <a:t>da</a:t>
            </a:r>
            <a:r>
              <a:rPr dirty="0" sz="1900" spc="140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pandemia</a:t>
            </a:r>
            <a:r>
              <a:rPr dirty="0" sz="1900" spc="145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e</a:t>
            </a:r>
            <a:r>
              <a:rPr dirty="0" sz="1900" spc="140">
                <a:latin typeface="Verdana"/>
                <a:cs typeface="Verdana"/>
              </a:rPr>
              <a:t> </a:t>
            </a:r>
            <a:r>
              <a:rPr dirty="0" sz="1900" spc="-25">
                <a:latin typeface="Verdana"/>
                <a:cs typeface="Verdana"/>
              </a:rPr>
              <a:t>no </a:t>
            </a:r>
            <a:r>
              <a:rPr dirty="0" sz="1900">
                <a:latin typeface="Verdana"/>
                <a:cs typeface="Verdana"/>
              </a:rPr>
              <a:t>enfrentamento dos  </a:t>
            </a:r>
            <a:r>
              <a:rPr dirty="0" sz="1900" spc="-10">
                <a:latin typeface="Verdana"/>
                <a:cs typeface="Verdana"/>
              </a:rPr>
              <a:t>desafios</a:t>
            </a:r>
            <a:r>
              <a:rPr dirty="0" sz="1900" spc="10">
                <a:latin typeface="Verdana"/>
                <a:cs typeface="Verdana"/>
              </a:rPr>
              <a:t> </a:t>
            </a:r>
            <a:r>
              <a:rPr dirty="0" sz="1900" spc="-114">
                <a:latin typeface="Verdana"/>
                <a:cs typeface="Verdana"/>
              </a:rPr>
              <a:t>estruturais,</a:t>
            </a:r>
            <a:r>
              <a:rPr dirty="0" sz="1900" spc="5">
                <a:latin typeface="Verdana"/>
                <a:cs typeface="Verdana"/>
              </a:rPr>
              <a:t> </a:t>
            </a:r>
            <a:r>
              <a:rPr dirty="0" sz="1900" spc="85">
                <a:latin typeface="Verdana"/>
                <a:cs typeface="Verdana"/>
              </a:rPr>
              <a:t>como</a:t>
            </a:r>
            <a:r>
              <a:rPr dirty="0" sz="1900" spc="10">
                <a:latin typeface="Verdana"/>
                <a:cs typeface="Verdana"/>
              </a:rPr>
              <a:t> </a:t>
            </a:r>
            <a:r>
              <a:rPr dirty="0" sz="1900" spc="155">
                <a:latin typeface="Verdana"/>
                <a:cs typeface="Verdana"/>
              </a:rPr>
              <a:t>a</a:t>
            </a:r>
            <a:r>
              <a:rPr dirty="0" sz="1900" spc="5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desigualdade </a:t>
            </a:r>
            <a:r>
              <a:rPr dirty="0" sz="1900" spc="-20">
                <a:latin typeface="Verdana"/>
                <a:cs typeface="Verdana"/>
              </a:rPr>
              <a:t>social</a:t>
            </a:r>
            <a:r>
              <a:rPr dirty="0" sz="1900" spc="-130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e</a:t>
            </a:r>
            <a:r>
              <a:rPr dirty="0" sz="1900" spc="-125">
                <a:latin typeface="Verdana"/>
                <a:cs typeface="Verdana"/>
              </a:rPr>
              <a:t> </a:t>
            </a:r>
            <a:r>
              <a:rPr dirty="0" sz="1900" spc="155">
                <a:latin typeface="Verdana"/>
                <a:cs typeface="Verdana"/>
              </a:rPr>
              <a:t>a</a:t>
            </a:r>
            <a:r>
              <a:rPr dirty="0" sz="1900" spc="-120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pobreza</a:t>
            </a:r>
            <a:r>
              <a:rPr dirty="0" sz="1900" spc="-125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e</a:t>
            </a:r>
            <a:r>
              <a:rPr dirty="0" sz="1900" spc="-120">
                <a:latin typeface="Verdana"/>
                <a:cs typeface="Verdana"/>
              </a:rPr>
              <a:t> </a:t>
            </a:r>
            <a:r>
              <a:rPr dirty="0" sz="1900" spc="70">
                <a:latin typeface="Verdana"/>
                <a:cs typeface="Verdana"/>
              </a:rPr>
              <a:t>combate</a:t>
            </a:r>
            <a:r>
              <a:rPr dirty="0" sz="1900" spc="-125">
                <a:latin typeface="Verdana"/>
                <a:cs typeface="Verdana"/>
              </a:rPr>
              <a:t> </a:t>
            </a:r>
            <a:r>
              <a:rPr dirty="0" sz="1900" spc="125">
                <a:latin typeface="Verdana"/>
                <a:cs typeface="Verdana"/>
              </a:rPr>
              <a:t>ao</a:t>
            </a:r>
            <a:r>
              <a:rPr dirty="0" sz="1900" spc="-114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racismo.</a:t>
            </a:r>
            <a:endParaRPr sz="1900">
              <a:latin typeface="Verdana"/>
              <a:cs typeface="Verdana"/>
            </a:endParaRPr>
          </a:p>
          <a:p>
            <a:pPr algn="just" marL="12700" marR="5080">
              <a:lnSpc>
                <a:spcPct val="90000"/>
              </a:lnSpc>
              <a:spcBef>
                <a:spcPts val="1045"/>
              </a:spcBef>
            </a:pPr>
            <a:r>
              <a:rPr dirty="0" sz="1900" spc="-155" b="1">
                <a:latin typeface="Verdana"/>
                <a:cs typeface="Verdana"/>
              </a:rPr>
              <a:t>Promoção</a:t>
            </a:r>
            <a:r>
              <a:rPr dirty="0" sz="1900" spc="-10" b="1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do</a:t>
            </a:r>
            <a:r>
              <a:rPr dirty="0" sz="1900" spc="-105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crescimento</a:t>
            </a:r>
            <a:r>
              <a:rPr dirty="0" sz="1900" spc="-60">
                <a:latin typeface="Verdana"/>
                <a:cs typeface="Verdana"/>
              </a:rPr>
              <a:t> </a:t>
            </a:r>
            <a:r>
              <a:rPr dirty="0" sz="1900" spc="60">
                <a:latin typeface="Verdana"/>
                <a:cs typeface="Verdana"/>
              </a:rPr>
              <a:t>econômico</a:t>
            </a:r>
            <a:r>
              <a:rPr dirty="0" sz="1900" spc="-60">
                <a:latin typeface="Verdana"/>
                <a:cs typeface="Verdana"/>
              </a:rPr>
              <a:t> </a:t>
            </a:r>
            <a:r>
              <a:rPr dirty="0" sz="1900" spc="-75">
                <a:latin typeface="Verdana"/>
                <a:cs typeface="Verdana"/>
              </a:rPr>
              <a:t>inclusivo,</a:t>
            </a:r>
            <a:r>
              <a:rPr dirty="0" sz="1900" spc="-65">
                <a:latin typeface="Verdana"/>
                <a:cs typeface="Verdana"/>
              </a:rPr>
              <a:t> </a:t>
            </a:r>
            <a:r>
              <a:rPr dirty="0" sz="1900" spc="155">
                <a:latin typeface="Verdana"/>
                <a:cs typeface="Verdana"/>
              </a:rPr>
              <a:t>a</a:t>
            </a:r>
            <a:r>
              <a:rPr dirty="0" sz="1900" spc="-60">
                <a:latin typeface="Verdana"/>
                <a:cs typeface="Verdana"/>
              </a:rPr>
              <a:t> </a:t>
            </a:r>
            <a:r>
              <a:rPr dirty="0" sz="1900" spc="55">
                <a:latin typeface="Verdana"/>
                <a:cs typeface="Verdana"/>
              </a:rPr>
              <a:t>redução</a:t>
            </a:r>
            <a:r>
              <a:rPr dirty="0" sz="1900" spc="-60">
                <a:latin typeface="Verdana"/>
                <a:cs typeface="Verdana"/>
              </a:rPr>
              <a:t> </a:t>
            </a:r>
            <a:r>
              <a:rPr dirty="0" sz="1900" spc="-25">
                <a:latin typeface="Verdana"/>
                <a:cs typeface="Verdana"/>
              </a:rPr>
              <a:t>das </a:t>
            </a:r>
            <a:r>
              <a:rPr dirty="0" sz="1900">
                <a:latin typeface="Verdana"/>
                <a:cs typeface="Verdana"/>
              </a:rPr>
              <a:t>desigualdades</a:t>
            </a:r>
            <a:r>
              <a:rPr dirty="0" sz="1900" spc="409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e</a:t>
            </a:r>
            <a:r>
              <a:rPr dirty="0" sz="1900" spc="415">
                <a:latin typeface="Verdana"/>
                <a:cs typeface="Verdana"/>
              </a:rPr>
              <a:t> </a:t>
            </a:r>
            <a:r>
              <a:rPr dirty="0" sz="1900" spc="155">
                <a:latin typeface="Verdana"/>
                <a:cs typeface="Verdana"/>
              </a:rPr>
              <a:t>a</a:t>
            </a:r>
            <a:r>
              <a:rPr dirty="0" sz="1900" spc="409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sustentabilidade</a:t>
            </a:r>
            <a:r>
              <a:rPr dirty="0" sz="1900" spc="415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ambiental,</a:t>
            </a:r>
            <a:r>
              <a:rPr dirty="0" sz="1900" spc="405">
                <a:latin typeface="Verdana"/>
                <a:cs typeface="Verdana"/>
              </a:rPr>
              <a:t> </a:t>
            </a:r>
            <a:r>
              <a:rPr dirty="0" sz="1900" spc="-25">
                <a:latin typeface="Verdana"/>
                <a:cs typeface="Verdana"/>
              </a:rPr>
              <a:t>alinhando-se </a:t>
            </a:r>
            <a:r>
              <a:rPr dirty="0" sz="1900">
                <a:latin typeface="Verdana"/>
                <a:cs typeface="Verdana"/>
              </a:rPr>
              <a:t>aos</a:t>
            </a:r>
            <a:r>
              <a:rPr dirty="0" sz="1900" spc="-145">
                <a:latin typeface="Verdana"/>
                <a:cs typeface="Verdana"/>
              </a:rPr>
              <a:t> </a:t>
            </a:r>
            <a:r>
              <a:rPr dirty="0" sz="1900" spc="-90">
                <a:latin typeface="Verdana"/>
                <a:cs typeface="Verdana"/>
              </a:rPr>
              <a:t>ODS</a:t>
            </a:r>
            <a:r>
              <a:rPr dirty="0" sz="1900" spc="-135">
                <a:latin typeface="Verdana"/>
                <a:cs typeface="Verdana"/>
              </a:rPr>
              <a:t> </a:t>
            </a:r>
            <a:r>
              <a:rPr dirty="0" sz="1900" spc="125">
                <a:latin typeface="Verdana"/>
                <a:cs typeface="Verdana"/>
              </a:rPr>
              <a:t>da</a:t>
            </a:r>
            <a:r>
              <a:rPr dirty="0" sz="1900" spc="-140">
                <a:latin typeface="Verdana"/>
                <a:cs typeface="Verdana"/>
              </a:rPr>
              <a:t> </a:t>
            </a:r>
            <a:r>
              <a:rPr dirty="0" sz="1900" spc="75">
                <a:latin typeface="Verdana"/>
                <a:cs typeface="Verdana"/>
              </a:rPr>
              <a:t>Agenda</a:t>
            </a:r>
            <a:r>
              <a:rPr dirty="0" sz="1900" spc="-140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2030.</a:t>
            </a:r>
            <a:endParaRPr sz="1900">
              <a:latin typeface="Verdana"/>
              <a:cs typeface="Verdana"/>
            </a:endParaRPr>
          </a:p>
          <a:p>
            <a:pPr algn="just" marL="12700">
              <a:lnSpc>
                <a:spcPct val="100000"/>
              </a:lnSpc>
              <a:spcBef>
                <a:spcPts val="815"/>
              </a:spcBef>
            </a:pPr>
            <a:r>
              <a:rPr dirty="0" sz="1900" spc="-185" b="1">
                <a:latin typeface="Verdana"/>
                <a:cs typeface="Verdana"/>
              </a:rPr>
              <a:t>Principais</a:t>
            </a:r>
            <a:r>
              <a:rPr dirty="0" sz="1900" spc="-80" b="1">
                <a:latin typeface="Verdana"/>
                <a:cs typeface="Verdana"/>
              </a:rPr>
              <a:t> </a:t>
            </a:r>
            <a:r>
              <a:rPr dirty="0" sz="1900" spc="-10" b="1">
                <a:latin typeface="Verdana"/>
                <a:cs typeface="Verdana"/>
              </a:rPr>
              <a:t>pontos</a:t>
            </a:r>
            <a:endParaRPr sz="1900">
              <a:latin typeface="Verdana"/>
              <a:cs typeface="Verdana"/>
            </a:endParaRPr>
          </a:p>
          <a:p>
            <a:pPr algn="just" marL="469900" marR="5080" indent="-457200">
              <a:lnSpc>
                <a:spcPct val="90000"/>
              </a:lnSpc>
              <a:spcBef>
                <a:spcPts val="950"/>
              </a:spcBef>
            </a:pPr>
            <a:r>
              <a:rPr dirty="0" sz="1900" b="1">
                <a:latin typeface="Verdana"/>
                <a:cs typeface="Verdana"/>
              </a:rPr>
              <a:t>1.</a:t>
            </a:r>
            <a:r>
              <a:rPr dirty="0" sz="1900" spc="150" b="1">
                <a:latin typeface="Verdana"/>
                <a:cs typeface="Verdana"/>
              </a:rPr>
              <a:t>  </a:t>
            </a:r>
            <a:r>
              <a:rPr dirty="0" sz="1900" spc="-110" b="1">
                <a:latin typeface="Verdana"/>
                <a:cs typeface="Verdana"/>
              </a:rPr>
              <a:t>Retomada</a:t>
            </a:r>
            <a:r>
              <a:rPr dirty="0" sz="1900" spc="120" b="1">
                <a:latin typeface="Verdana"/>
                <a:cs typeface="Verdana"/>
              </a:rPr>
              <a:t> </a:t>
            </a:r>
            <a:r>
              <a:rPr dirty="0" sz="1900" b="1">
                <a:latin typeface="Verdana"/>
                <a:cs typeface="Verdana"/>
              </a:rPr>
              <a:t>do</a:t>
            </a:r>
            <a:r>
              <a:rPr dirty="0" sz="1900" spc="114" b="1">
                <a:latin typeface="Verdana"/>
                <a:cs typeface="Verdana"/>
              </a:rPr>
              <a:t> </a:t>
            </a:r>
            <a:r>
              <a:rPr dirty="0" sz="1900" spc="-120" b="1">
                <a:latin typeface="Verdana"/>
                <a:cs typeface="Verdana"/>
              </a:rPr>
              <a:t>Crescimento</a:t>
            </a:r>
            <a:r>
              <a:rPr dirty="0" sz="1900" spc="114" b="1">
                <a:latin typeface="Verdana"/>
                <a:cs typeface="Verdana"/>
              </a:rPr>
              <a:t> </a:t>
            </a:r>
            <a:r>
              <a:rPr dirty="0" sz="1900" spc="-100" b="1">
                <a:latin typeface="Verdana"/>
                <a:cs typeface="Verdana"/>
              </a:rPr>
              <a:t>Econômico:</a:t>
            </a:r>
            <a:r>
              <a:rPr dirty="0" sz="1900" spc="120" b="1">
                <a:latin typeface="Verdana"/>
                <a:cs typeface="Verdana"/>
              </a:rPr>
              <a:t> </a:t>
            </a:r>
            <a:r>
              <a:rPr dirty="0" sz="1900" spc="55">
                <a:latin typeface="Verdana"/>
                <a:cs typeface="Verdana"/>
              </a:rPr>
              <a:t>Foco</a:t>
            </a:r>
            <a:r>
              <a:rPr dirty="0" sz="1900" spc="105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em</a:t>
            </a:r>
            <a:r>
              <a:rPr dirty="0" sz="1900" spc="105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políticas </a:t>
            </a:r>
            <a:r>
              <a:rPr dirty="0" sz="1900">
                <a:latin typeface="Verdana"/>
                <a:cs typeface="Verdana"/>
              </a:rPr>
              <a:t>que</a:t>
            </a:r>
            <a:r>
              <a:rPr dirty="0" sz="1900" spc="445">
                <a:latin typeface="Verdana"/>
                <a:cs typeface="Verdana"/>
              </a:rPr>
              <a:t>  </a:t>
            </a:r>
            <a:r>
              <a:rPr dirty="0" sz="1900">
                <a:latin typeface="Verdana"/>
                <a:cs typeface="Verdana"/>
              </a:rPr>
              <a:t>impulsionem</a:t>
            </a:r>
            <a:r>
              <a:rPr dirty="0" sz="1900" spc="445">
                <a:latin typeface="Verdana"/>
                <a:cs typeface="Verdana"/>
              </a:rPr>
              <a:t>  </a:t>
            </a:r>
            <a:r>
              <a:rPr dirty="0" sz="1900" spc="90">
                <a:latin typeface="Verdana"/>
                <a:cs typeface="Verdana"/>
              </a:rPr>
              <a:t>o</a:t>
            </a:r>
            <a:r>
              <a:rPr dirty="0" sz="1900" spc="445">
                <a:latin typeface="Verdana"/>
                <a:cs typeface="Verdana"/>
              </a:rPr>
              <a:t>  </a:t>
            </a:r>
            <a:r>
              <a:rPr dirty="0" sz="1900">
                <a:latin typeface="Verdana"/>
                <a:cs typeface="Verdana"/>
              </a:rPr>
              <a:t>crescimento</a:t>
            </a:r>
            <a:r>
              <a:rPr dirty="0" sz="1900" spc="445">
                <a:latin typeface="Verdana"/>
                <a:cs typeface="Verdana"/>
              </a:rPr>
              <a:t>  </a:t>
            </a:r>
            <a:r>
              <a:rPr dirty="0" sz="1900">
                <a:latin typeface="Verdana"/>
                <a:cs typeface="Verdana"/>
              </a:rPr>
              <a:t>sustentável,</a:t>
            </a:r>
            <a:r>
              <a:rPr dirty="0" sz="1900" spc="445">
                <a:latin typeface="Verdana"/>
                <a:cs typeface="Verdana"/>
              </a:rPr>
              <a:t>  </a:t>
            </a:r>
            <a:r>
              <a:rPr dirty="0" sz="1900" spc="55">
                <a:latin typeface="Verdana"/>
                <a:cs typeface="Verdana"/>
              </a:rPr>
              <a:t>com </a:t>
            </a:r>
            <a:r>
              <a:rPr dirty="0" sz="1900" spc="-25">
                <a:latin typeface="Verdana"/>
                <a:cs typeface="Verdana"/>
              </a:rPr>
              <a:t>investimentos</a:t>
            </a:r>
            <a:r>
              <a:rPr dirty="0" sz="1900" spc="325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em</a:t>
            </a:r>
            <a:r>
              <a:rPr dirty="0" sz="1900" spc="330">
                <a:latin typeface="Verdana"/>
                <a:cs typeface="Verdana"/>
              </a:rPr>
              <a:t> </a:t>
            </a:r>
            <a:r>
              <a:rPr dirty="0" sz="1900" spc="-45">
                <a:latin typeface="Verdana"/>
                <a:cs typeface="Verdana"/>
              </a:rPr>
              <a:t>infraestrutura,</a:t>
            </a:r>
            <a:r>
              <a:rPr dirty="0" sz="1900" spc="320">
                <a:latin typeface="Verdana"/>
                <a:cs typeface="Verdana"/>
              </a:rPr>
              <a:t> </a:t>
            </a:r>
            <a:r>
              <a:rPr dirty="0" sz="1900" spc="55">
                <a:latin typeface="Verdana"/>
                <a:cs typeface="Verdana"/>
              </a:rPr>
              <a:t>inovação</a:t>
            </a:r>
            <a:r>
              <a:rPr dirty="0" sz="1900" spc="330">
                <a:latin typeface="Verdana"/>
                <a:cs typeface="Verdana"/>
              </a:rPr>
              <a:t> </a:t>
            </a:r>
            <a:r>
              <a:rPr dirty="0" sz="1900" spc="45">
                <a:latin typeface="Verdana"/>
                <a:cs typeface="Verdana"/>
              </a:rPr>
              <a:t>tecnológica</a:t>
            </a:r>
            <a:r>
              <a:rPr dirty="0" sz="1900" spc="325">
                <a:latin typeface="Verdana"/>
                <a:cs typeface="Verdana"/>
              </a:rPr>
              <a:t> </a:t>
            </a:r>
            <a:r>
              <a:rPr dirty="0" sz="1900" spc="40">
                <a:latin typeface="Verdana"/>
                <a:cs typeface="Verdana"/>
              </a:rPr>
              <a:t>e </a:t>
            </a:r>
            <a:r>
              <a:rPr dirty="0" sz="1900" spc="-10">
                <a:latin typeface="Verdana"/>
                <a:cs typeface="Verdana"/>
              </a:rPr>
              <a:t>setores</a:t>
            </a:r>
            <a:r>
              <a:rPr dirty="0" sz="1900" spc="185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estratégicos,</a:t>
            </a:r>
            <a:r>
              <a:rPr dirty="0" sz="1900" spc="185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visando</a:t>
            </a:r>
            <a:r>
              <a:rPr dirty="0" sz="1900" spc="190">
                <a:latin typeface="Verdana"/>
                <a:cs typeface="Verdana"/>
              </a:rPr>
              <a:t> </a:t>
            </a:r>
            <a:r>
              <a:rPr dirty="0" sz="1900" spc="155">
                <a:latin typeface="Verdana"/>
                <a:cs typeface="Verdana"/>
              </a:rPr>
              <a:t>a</a:t>
            </a:r>
            <a:r>
              <a:rPr dirty="0" sz="1900" spc="195">
                <a:latin typeface="Verdana"/>
                <a:cs typeface="Verdana"/>
              </a:rPr>
              <a:t> </a:t>
            </a:r>
            <a:r>
              <a:rPr dirty="0" sz="1900" spc="65">
                <a:latin typeface="Verdana"/>
                <a:cs typeface="Verdana"/>
              </a:rPr>
              <a:t>criação</a:t>
            </a:r>
            <a:r>
              <a:rPr dirty="0" sz="1900" spc="190">
                <a:latin typeface="Verdana"/>
                <a:cs typeface="Verdana"/>
              </a:rPr>
              <a:t> </a:t>
            </a:r>
            <a:r>
              <a:rPr dirty="0" sz="1900" spc="100">
                <a:latin typeface="Verdana"/>
                <a:cs typeface="Verdana"/>
              </a:rPr>
              <a:t>de</a:t>
            </a:r>
            <a:r>
              <a:rPr dirty="0" sz="1900" spc="190">
                <a:latin typeface="Verdana"/>
                <a:cs typeface="Verdana"/>
              </a:rPr>
              <a:t> </a:t>
            </a:r>
            <a:r>
              <a:rPr dirty="0" sz="1900">
                <a:latin typeface="Verdana"/>
                <a:cs typeface="Verdana"/>
              </a:rPr>
              <a:t>empregos</a:t>
            </a:r>
            <a:r>
              <a:rPr dirty="0" sz="1900" spc="185">
                <a:latin typeface="Verdana"/>
                <a:cs typeface="Verdana"/>
              </a:rPr>
              <a:t> </a:t>
            </a:r>
            <a:r>
              <a:rPr dirty="0" sz="1900" spc="70">
                <a:latin typeface="Verdana"/>
                <a:cs typeface="Verdana"/>
              </a:rPr>
              <a:t>de </a:t>
            </a:r>
            <a:r>
              <a:rPr dirty="0" sz="1900">
                <a:latin typeface="Verdana"/>
                <a:cs typeface="Verdana"/>
              </a:rPr>
              <a:t>qualidade</a:t>
            </a:r>
            <a:r>
              <a:rPr dirty="0" sz="1900" spc="-65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e</a:t>
            </a:r>
            <a:r>
              <a:rPr dirty="0" sz="1900" spc="-70">
                <a:latin typeface="Verdana"/>
                <a:cs typeface="Verdana"/>
              </a:rPr>
              <a:t> </a:t>
            </a:r>
            <a:r>
              <a:rPr dirty="0" sz="1900" spc="90">
                <a:latin typeface="Verdana"/>
                <a:cs typeface="Verdana"/>
              </a:rPr>
              <a:t>o</a:t>
            </a:r>
            <a:r>
              <a:rPr dirty="0" sz="1900" spc="-65">
                <a:latin typeface="Verdana"/>
                <a:cs typeface="Verdana"/>
              </a:rPr>
              <a:t> </a:t>
            </a:r>
            <a:r>
              <a:rPr dirty="0" sz="1900" spc="-20">
                <a:latin typeface="Verdana"/>
                <a:cs typeface="Verdana"/>
              </a:rPr>
              <a:t>fortalecimento</a:t>
            </a:r>
            <a:r>
              <a:rPr dirty="0" sz="1900" spc="-65">
                <a:latin typeface="Verdana"/>
                <a:cs typeface="Verdana"/>
              </a:rPr>
              <a:t> </a:t>
            </a:r>
            <a:r>
              <a:rPr dirty="0" sz="1900" spc="125">
                <a:latin typeface="Verdana"/>
                <a:cs typeface="Verdana"/>
              </a:rPr>
              <a:t>da</a:t>
            </a:r>
            <a:r>
              <a:rPr dirty="0" sz="1900" spc="-70">
                <a:latin typeface="Verdana"/>
                <a:cs typeface="Verdana"/>
              </a:rPr>
              <a:t> </a:t>
            </a:r>
            <a:r>
              <a:rPr dirty="0" sz="1900" spc="45">
                <a:latin typeface="Verdana"/>
                <a:cs typeface="Verdana"/>
              </a:rPr>
              <a:t>economia</a:t>
            </a:r>
            <a:r>
              <a:rPr dirty="0" sz="1900" spc="-70">
                <a:latin typeface="Verdana"/>
                <a:cs typeface="Verdana"/>
              </a:rPr>
              <a:t> </a:t>
            </a:r>
            <a:r>
              <a:rPr dirty="0" sz="1900" spc="-10">
                <a:latin typeface="Verdana"/>
                <a:cs typeface="Verdana"/>
              </a:rPr>
              <a:t>nacional.</a:t>
            </a:r>
            <a:endParaRPr sz="1900">
              <a:latin typeface="Verdana"/>
              <a:cs typeface="Verdana"/>
            </a:endParaRPr>
          </a:p>
          <a:p>
            <a:pPr algn="r" marR="259079">
              <a:lnSpc>
                <a:spcPct val="100000"/>
              </a:lnSpc>
              <a:spcBef>
                <a:spcPts val="715"/>
              </a:spcBef>
            </a:pPr>
            <a:r>
              <a:rPr dirty="0" sz="2000" spc="-10" b="1">
                <a:solidFill>
                  <a:srgbClr val="E97132"/>
                </a:solidFill>
                <a:latin typeface="Verdana"/>
                <a:cs typeface="Verdana"/>
              </a:rPr>
              <a:t>Cont.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3115" y="6278211"/>
            <a:ext cx="254000" cy="25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9427" y="2540"/>
            <a:ext cx="5009515" cy="1052830"/>
          </a:xfrm>
          <a:prstGeom prst="rect"/>
        </p:spPr>
        <p:txBody>
          <a:bodyPr wrap="square" lIns="0" tIns="47625" rIns="0" bIns="0" rtlCol="0" vert="horz">
            <a:spAutoFit/>
          </a:bodyPr>
          <a:lstStyle/>
          <a:p>
            <a:pPr algn="ctr" marL="12700" marR="5080" indent="-635">
              <a:lnSpc>
                <a:spcPct val="90400"/>
              </a:lnSpc>
              <a:spcBef>
                <a:spcPts val="375"/>
              </a:spcBef>
            </a:pPr>
            <a:r>
              <a:rPr dirty="0" sz="2400" spc="-240" b="1">
                <a:latin typeface="Verdana"/>
                <a:cs typeface="Verdana"/>
              </a:rPr>
              <a:t>Estratégia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b="1">
                <a:latin typeface="Verdana"/>
                <a:cs typeface="Verdana"/>
              </a:rPr>
              <a:t>a</a:t>
            </a:r>
            <a:r>
              <a:rPr dirty="0" sz="2400" spc="-140" b="1">
                <a:latin typeface="Verdana"/>
                <a:cs typeface="Verdana"/>
              </a:rPr>
              <a:t> </a:t>
            </a:r>
            <a:r>
              <a:rPr dirty="0" sz="2400" spc="-270" b="1">
                <a:latin typeface="Verdana"/>
                <a:cs typeface="Verdana"/>
              </a:rPr>
              <a:t>partir</a:t>
            </a:r>
            <a:r>
              <a:rPr dirty="0" sz="2400" spc="-145" b="1">
                <a:latin typeface="Verdana"/>
                <a:cs typeface="Verdana"/>
              </a:rPr>
              <a:t> </a:t>
            </a:r>
            <a:r>
              <a:rPr dirty="0" sz="2400" spc="-85" b="1">
                <a:latin typeface="Verdana"/>
                <a:cs typeface="Verdana"/>
              </a:rPr>
              <a:t>de</a:t>
            </a:r>
            <a:r>
              <a:rPr dirty="0" sz="2400" spc="-145" b="1">
                <a:latin typeface="Verdana"/>
                <a:cs typeface="Verdana"/>
              </a:rPr>
              <a:t> </a:t>
            </a:r>
            <a:r>
              <a:rPr dirty="0" sz="2400" spc="-370" b="1">
                <a:latin typeface="Verdana"/>
                <a:cs typeface="Verdana"/>
              </a:rPr>
              <a:t>2023: </a:t>
            </a:r>
            <a:r>
              <a:rPr dirty="0" sz="2400" spc="-195" b="1">
                <a:latin typeface="Verdana"/>
                <a:cs typeface="Verdana"/>
              </a:rPr>
              <a:t>Reconstrução,</a:t>
            </a:r>
            <a:r>
              <a:rPr dirty="0" sz="2400" spc="-110" b="1">
                <a:latin typeface="Verdana"/>
                <a:cs typeface="Verdana"/>
              </a:rPr>
              <a:t> </a:t>
            </a:r>
            <a:r>
              <a:rPr dirty="0" sz="2400" spc="-204" b="1">
                <a:latin typeface="Verdana"/>
                <a:cs typeface="Verdana"/>
              </a:rPr>
              <a:t>Justiça</a:t>
            </a:r>
            <a:r>
              <a:rPr dirty="0" sz="2400" spc="-105" b="1">
                <a:latin typeface="Verdana"/>
                <a:cs typeface="Verdana"/>
              </a:rPr>
              <a:t> </a:t>
            </a:r>
            <a:r>
              <a:rPr dirty="0" sz="2400" spc="-170" b="1">
                <a:latin typeface="Verdana"/>
                <a:cs typeface="Verdana"/>
              </a:rPr>
              <a:t>Social</a:t>
            </a:r>
            <a:r>
              <a:rPr dirty="0" sz="2400" spc="-105" b="1">
                <a:latin typeface="Verdana"/>
                <a:cs typeface="Verdana"/>
              </a:rPr>
              <a:t> </a:t>
            </a:r>
            <a:r>
              <a:rPr dirty="0" sz="2400" spc="-60" b="1">
                <a:latin typeface="Verdana"/>
                <a:cs typeface="Verdana"/>
              </a:rPr>
              <a:t>com </a:t>
            </a:r>
            <a:r>
              <a:rPr dirty="0" sz="2400" spc="-155" b="1">
                <a:latin typeface="Verdana"/>
                <a:cs typeface="Verdana"/>
              </a:rPr>
              <a:t>Sustentabilidade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6670" rIns="0" bIns="0" rtlCol="0" vert="horz">
            <a:spAutoFit/>
          </a:bodyPr>
          <a:lstStyle/>
          <a:p>
            <a:pPr marL="12700" marR="2134870">
              <a:lnSpc>
                <a:spcPts val="2110"/>
              </a:lnSpc>
              <a:spcBef>
                <a:spcPts val="210"/>
              </a:spcBef>
            </a:pPr>
            <a:r>
              <a:rPr dirty="0"/>
              <a:t>Principais</a:t>
            </a:r>
            <a:r>
              <a:rPr dirty="0" spc="-45"/>
              <a:t> </a:t>
            </a:r>
            <a:r>
              <a:rPr dirty="0"/>
              <a:t>pontos</a:t>
            </a:r>
            <a:r>
              <a:rPr dirty="0" spc="-40"/>
              <a:t> </a:t>
            </a:r>
            <a:r>
              <a:rPr dirty="0"/>
              <a:t>do</a:t>
            </a:r>
            <a:r>
              <a:rPr dirty="0" spc="-45"/>
              <a:t> </a:t>
            </a:r>
            <a:r>
              <a:rPr dirty="0" spc="-25"/>
              <a:t>PPA</a:t>
            </a:r>
            <a:r>
              <a:rPr dirty="0" spc="-45"/>
              <a:t> </a:t>
            </a:r>
            <a:r>
              <a:rPr dirty="0"/>
              <a:t>que</a:t>
            </a:r>
            <a:r>
              <a:rPr dirty="0" spc="-40"/>
              <a:t> </a:t>
            </a:r>
            <a:r>
              <a:rPr dirty="0"/>
              <a:t>contribuem</a:t>
            </a:r>
            <a:r>
              <a:rPr dirty="0" spc="-40"/>
              <a:t> </a:t>
            </a:r>
            <a:r>
              <a:rPr dirty="0"/>
              <a:t>para</a:t>
            </a:r>
            <a:r>
              <a:rPr dirty="0" spc="-45"/>
              <a:t> </a:t>
            </a:r>
            <a:r>
              <a:rPr dirty="0"/>
              <a:t>os</a:t>
            </a:r>
            <a:r>
              <a:rPr dirty="0" spc="-40"/>
              <a:t> </a:t>
            </a:r>
            <a:r>
              <a:rPr dirty="0" spc="-25"/>
              <a:t>ODS </a:t>
            </a:r>
            <a:r>
              <a:rPr dirty="0"/>
              <a:t>Focos</a:t>
            </a:r>
            <a:r>
              <a:rPr dirty="0" spc="-35"/>
              <a:t> </a:t>
            </a:r>
            <a:r>
              <a:rPr dirty="0"/>
              <a:t>em</a:t>
            </a:r>
            <a:r>
              <a:rPr dirty="0" spc="-40"/>
              <a:t> </a:t>
            </a:r>
            <a:r>
              <a:rPr dirty="0"/>
              <a:t>políticas</a:t>
            </a:r>
            <a:r>
              <a:rPr dirty="0" spc="385"/>
              <a:t> </a:t>
            </a:r>
            <a:r>
              <a:rPr dirty="0"/>
              <a:t>públicas</a:t>
            </a:r>
            <a:r>
              <a:rPr dirty="0" spc="-35"/>
              <a:t> </a:t>
            </a:r>
            <a:r>
              <a:rPr dirty="0"/>
              <a:t>que</a:t>
            </a:r>
            <a:r>
              <a:rPr dirty="0" spc="-35"/>
              <a:t> </a:t>
            </a:r>
            <a:r>
              <a:rPr dirty="0" spc="-10"/>
              <a:t>impulsionam:</a:t>
            </a:r>
          </a:p>
          <a:p>
            <a:pPr marL="297815" indent="-285115">
              <a:lnSpc>
                <a:spcPts val="2125"/>
              </a:lnSpc>
              <a:buFont typeface="Arial MT"/>
              <a:buChar char="•"/>
              <a:tabLst>
                <a:tab pos="297815" algn="l"/>
              </a:tabLst>
            </a:pPr>
            <a:r>
              <a:rPr dirty="0">
                <a:solidFill>
                  <a:srgbClr val="00B050"/>
                </a:solidFill>
              </a:rPr>
              <a:t>crescimento</a:t>
            </a:r>
            <a:r>
              <a:rPr dirty="0" spc="235">
                <a:solidFill>
                  <a:srgbClr val="00B050"/>
                </a:solidFill>
              </a:rPr>
              <a:t> </a:t>
            </a:r>
            <a:r>
              <a:rPr dirty="0">
                <a:solidFill>
                  <a:srgbClr val="00B050"/>
                </a:solidFill>
              </a:rPr>
              <a:t>sustentável</a:t>
            </a:r>
            <a:r>
              <a:rPr dirty="0" b="0">
                <a:latin typeface="Palatino Linotype"/>
                <a:cs typeface="Palatino Linotype"/>
              </a:rPr>
              <a:t>,</a:t>
            </a:r>
            <a:r>
              <a:rPr dirty="0" spc="24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com</a:t>
            </a:r>
            <a:r>
              <a:rPr dirty="0" spc="24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investimentos</a:t>
            </a:r>
            <a:r>
              <a:rPr dirty="0" spc="23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em</a:t>
            </a:r>
            <a:r>
              <a:rPr dirty="0" spc="23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infraestrutura,</a:t>
            </a:r>
            <a:r>
              <a:rPr dirty="0" spc="245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inovação</a:t>
            </a:r>
          </a:p>
          <a:p>
            <a:pPr marL="297815">
              <a:lnSpc>
                <a:spcPts val="2125"/>
              </a:lnSpc>
              <a:spcBef>
                <a:spcPts val="50"/>
              </a:spcBef>
            </a:pPr>
            <a:r>
              <a:rPr dirty="0" b="0">
                <a:latin typeface="Palatino Linotype"/>
                <a:cs typeface="Palatino Linotype"/>
              </a:rPr>
              <a:t>tecnológica</a:t>
            </a:r>
            <a:r>
              <a:rPr dirty="0" spc="-4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-4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setores</a:t>
            </a:r>
            <a:r>
              <a:rPr dirty="0" spc="-4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estratégicos</a:t>
            </a:r>
            <a:r>
              <a:rPr dirty="0" spc="-4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-3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geração</a:t>
            </a:r>
            <a:r>
              <a:rPr dirty="0" spc="-4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-4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emprego</a:t>
            </a:r>
            <a:r>
              <a:rPr dirty="0" spc="-4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-40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qualidade;</a:t>
            </a:r>
          </a:p>
          <a:p>
            <a:pPr algn="just" marL="297815" indent="-285115">
              <a:lnSpc>
                <a:spcPts val="2125"/>
              </a:lnSpc>
              <a:buFont typeface="Arial MT"/>
              <a:buChar char="•"/>
              <a:tabLst>
                <a:tab pos="297815" algn="l"/>
              </a:tabLst>
            </a:pPr>
            <a:r>
              <a:rPr dirty="0">
                <a:solidFill>
                  <a:srgbClr val="C00000"/>
                </a:solidFill>
              </a:rPr>
              <a:t>Inclusão</a:t>
            </a:r>
            <a:r>
              <a:rPr dirty="0" spc="5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social</a:t>
            </a:r>
            <a:r>
              <a:rPr dirty="0" spc="1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e</a:t>
            </a:r>
            <a:r>
              <a:rPr dirty="0" spc="1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redução</a:t>
            </a:r>
            <a:r>
              <a:rPr dirty="0" spc="1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das</a:t>
            </a:r>
            <a:r>
              <a:rPr dirty="0" spc="1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desigualdades</a:t>
            </a:r>
            <a:r>
              <a:rPr dirty="0" spc="10">
                <a:solidFill>
                  <a:srgbClr val="C00000"/>
                </a:solidFill>
              </a:rPr>
              <a:t> </a:t>
            </a:r>
            <a:r>
              <a:rPr dirty="0" b="0">
                <a:latin typeface="Palatino Linotype"/>
                <a:cs typeface="Palatino Linotype"/>
              </a:rPr>
              <a:t>regionais</a:t>
            </a:r>
            <a:r>
              <a:rPr dirty="0" spc="1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1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sociais</a:t>
            </a:r>
            <a:r>
              <a:rPr dirty="0" spc="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10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inclusão</a:t>
            </a:r>
          </a:p>
          <a:p>
            <a:pPr algn="just" marL="297815" marR="5080">
              <a:lnSpc>
                <a:spcPct val="99400"/>
              </a:lnSpc>
              <a:spcBef>
                <a:spcPts val="60"/>
              </a:spcBef>
            </a:pP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3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populações</a:t>
            </a:r>
            <a:r>
              <a:rPr dirty="0" spc="3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vulneráveis</a:t>
            </a:r>
            <a:r>
              <a:rPr dirty="0" spc="3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por</a:t>
            </a:r>
            <a:r>
              <a:rPr dirty="0" spc="3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meio</a:t>
            </a:r>
            <a:r>
              <a:rPr dirty="0" spc="37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36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programas</a:t>
            </a:r>
            <a:r>
              <a:rPr dirty="0" spc="3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3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transferência</a:t>
            </a:r>
            <a:r>
              <a:rPr dirty="0" spc="365" b="0">
                <a:latin typeface="Palatino Linotype"/>
                <a:cs typeface="Palatino Linotype"/>
              </a:rPr>
              <a:t> </a:t>
            </a:r>
            <a:r>
              <a:rPr dirty="0" spc="-25" b="0">
                <a:latin typeface="Palatino Linotype"/>
                <a:cs typeface="Palatino Linotype"/>
              </a:rPr>
              <a:t>de </a:t>
            </a:r>
            <a:r>
              <a:rPr dirty="0" b="0">
                <a:latin typeface="Palatino Linotype"/>
                <a:cs typeface="Palatino Linotype"/>
              </a:rPr>
              <a:t>renda,</a:t>
            </a:r>
            <a:r>
              <a:rPr dirty="0" spc="17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acesso</a:t>
            </a:r>
            <a:r>
              <a:rPr dirty="0" spc="18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à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educação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saúde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qualidade,</a:t>
            </a:r>
            <a:r>
              <a:rPr dirty="0" spc="17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políticas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habitacionais, </a:t>
            </a:r>
            <a:r>
              <a:rPr dirty="0" b="0">
                <a:latin typeface="Palatino Linotype"/>
                <a:cs typeface="Palatino Linotype"/>
              </a:rPr>
              <a:t>entre</a:t>
            </a:r>
            <a:r>
              <a:rPr dirty="0" spc="-50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outras;</a:t>
            </a:r>
          </a:p>
          <a:p>
            <a:pPr algn="just" marL="297815" marR="5080" indent="-285750">
              <a:lnSpc>
                <a:spcPct val="98900"/>
              </a:lnSpc>
              <a:spcBef>
                <a:spcPts val="70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>
                <a:solidFill>
                  <a:srgbClr val="275317"/>
                </a:solidFill>
              </a:rPr>
              <a:t>Transição</a:t>
            </a:r>
            <a:r>
              <a:rPr dirty="0" spc="210">
                <a:solidFill>
                  <a:srgbClr val="275317"/>
                </a:solidFill>
              </a:rPr>
              <a:t> </a:t>
            </a:r>
            <a:r>
              <a:rPr dirty="0">
                <a:solidFill>
                  <a:srgbClr val="275317"/>
                </a:solidFill>
              </a:rPr>
              <a:t>Ecológica</a:t>
            </a:r>
            <a:r>
              <a:rPr dirty="0" spc="210">
                <a:solidFill>
                  <a:srgbClr val="275317"/>
                </a:solidFill>
              </a:rPr>
              <a:t> </a:t>
            </a:r>
            <a:r>
              <a:rPr dirty="0">
                <a:solidFill>
                  <a:srgbClr val="275317"/>
                </a:solidFill>
              </a:rPr>
              <a:t>e</a:t>
            </a:r>
            <a:r>
              <a:rPr dirty="0" spc="215">
                <a:solidFill>
                  <a:srgbClr val="275317"/>
                </a:solidFill>
              </a:rPr>
              <a:t> </a:t>
            </a:r>
            <a:r>
              <a:rPr dirty="0">
                <a:solidFill>
                  <a:srgbClr val="275317"/>
                </a:solidFill>
              </a:rPr>
              <a:t>Sustentável</a:t>
            </a:r>
            <a:r>
              <a:rPr dirty="0" b="0">
                <a:latin typeface="Palatino Linotype"/>
                <a:cs typeface="Palatino Linotype"/>
              </a:rPr>
              <a:t>:</a:t>
            </a:r>
            <a:r>
              <a:rPr dirty="0" spc="21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para</a:t>
            </a:r>
            <a:r>
              <a:rPr dirty="0" spc="21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uma</a:t>
            </a:r>
            <a:r>
              <a:rPr dirty="0" spc="21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economia</a:t>
            </a:r>
            <a:r>
              <a:rPr dirty="0" spc="21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verde,</a:t>
            </a:r>
            <a:r>
              <a:rPr dirty="0" spc="204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com</a:t>
            </a:r>
            <a:r>
              <a:rPr dirty="0" spc="215" b="0">
                <a:latin typeface="Palatino Linotype"/>
                <a:cs typeface="Palatino Linotype"/>
              </a:rPr>
              <a:t> </a:t>
            </a:r>
            <a:r>
              <a:rPr dirty="0" spc="-20" b="0">
                <a:latin typeface="Palatino Linotype"/>
                <a:cs typeface="Palatino Linotype"/>
              </a:rPr>
              <a:t>foco </a:t>
            </a:r>
            <a:r>
              <a:rPr dirty="0" b="0">
                <a:latin typeface="Palatino Linotype"/>
                <a:cs typeface="Palatino Linotype"/>
              </a:rPr>
              <a:t>em</a:t>
            </a:r>
            <a:r>
              <a:rPr dirty="0" spc="3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energias</a:t>
            </a:r>
            <a:r>
              <a:rPr dirty="0" spc="38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renováveis,</a:t>
            </a:r>
            <a:r>
              <a:rPr dirty="0" spc="38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agricultura</a:t>
            </a:r>
            <a:r>
              <a:rPr dirty="0" spc="38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sustentável</a:t>
            </a:r>
            <a:r>
              <a:rPr dirty="0" spc="38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38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preservação</a:t>
            </a:r>
            <a:r>
              <a:rPr dirty="0" spc="39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do</a:t>
            </a:r>
            <a:r>
              <a:rPr dirty="0" spc="390" b="0">
                <a:latin typeface="Palatino Linotype"/>
                <a:cs typeface="Palatino Linotype"/>
              </a:rPr>
              <a:t> </a:t>
            </a:r>
            <a:r>
              <a:rPr dirty="0" spc="-20" b="0">
                <a:latin typeface="Palatino Linotype"/>
                <a:cs typeface="Palatino Linotype"/>
              </a:rPr>
              <a:t>meio </a:t>
            </a:r>
            <a:r>
              <a:rPr dirty="0" b="0">
                <a:latin typeface="Palatino Linotype"/>
                <a:cs typeface="Palatino Linotype"/>
              </a:rPr>
              <a:t>ambiente,</a:t>
            </a:r>
            <a:r>
              <a:rPr dirty="0" spc="415" b="0">
                <a:latin typeface="Palatino Linotype"/>
                <a:cs typeface="Palatino Linotype"/>
              </a:rPr>
              <a:t>  </a:t>
            </a:r>
            <a:r>
              <a:rPr dirty="0" b="0">
                <a:latin typeface="Palatino Linotype"/>
                <a:cs typeface="Palatino Linotype"/>
              </a:rPr>
              <a:t>buscando</a:t>
            </a:r>
            <a:r>
              <a:rPr dirty="0" spc="420" b="0">
                <a:latin typeface="Palatino Linotype"/>
                <a:cs typeface="Palatino Linotype"/>
              </a:rPr>
              <a:t>  </a:t>
            </a:r>
            <a:r>
              <a:rPr dirty="0" b="0">
                <a:latin typeface="Palatino Linotype"/>
                <a:cs typeface="Palatino Linotype"/>
              </a:rPr>
              <a:t>harmonizar</a:t>
            </a:r>
            <a:r>
              <a:rPr dirty="0" spc="420" b="0">
                <a:latin typeface="Palatino Linotype"/>
                <a:cs typeface="Palatino Linotype"/>
              </a:rPr>
              <a:t>  </a:t>
            </a:r>
            <a:r>
              <a:rPr dirty="0" b="0">
                <a:latin typeface="Palatino Linotype"/>
                <a:cs typeface="Palatino Linotype"/>
              </a:rPr>
              <a:t>desenvolvimento</a:t>
            </a:r>
            <a:r>
              <a:rPr dirty="0" spc="420" b="0">
                <a:latin typeface="Palatino Linotype"/>
                <a:cs typeface="Palatino Linotype"/>
              </a:rPr>
              <a:t>  </a:t>
            </a:r>
            <a:r>
              <a:rPr dirty="0" b="0">
                <a:latin typeface="Palatino Linotype"/>
                <a:cs typeface="Palatino Linotype"/>
              </a:rPr>
              <a:t>econômico</a:t>
            </a:r>
            <a:r>
              <a:rPr dirty="0" spc="425" b="0">
                <a:latin typeface="Palatino Linotype"/>
                <a:cs typeface="Palatino Linotype"/>
              </a:rPr>
              <a:t>  </a:t>
            </a:r>
            <a:r>
              <a:rPr dirty="0" spc="-25" b="0">
                <a:latin typeface="Palatino Linotype"/>
                <a:cs typeface="Palatino Linotype"/>
              </a:rPr>
              <a:t>com </a:t>
            </a:r>
            <a:r>
              <a:rPr dirty="0" spc="-10" b="0">
                <a:latin typeface="Palatino Linotype"/>
                <a:cs typeface="Palatino Linotype"/>
              </a:rPr>
              <a:t>sustentabilidade</a:t>
            </a:r>
            <a:r>
              <a:rPr dirty="0" spc="-2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ambiental;</a:t>
            </a:r>
            <a:r>
              <a:rPr dirty="0" spc="-15" b="0">
                <a:latin typeface="Palatino Linotype"/>
                <a:cs typeface="Palatino Linotype"/>
              </a:rPr>
              <a:t> </a:t>
            </a:r>
            <a:r>
              <a:rPr dirty="0" spc="-50" b="0">
                <a:latin typeface="Palatino Linotype"/>
                <a:cs typeface="Palatino Linotype"/>
              </a:rPr>
              <a:t>e</a:t>
            </a:r>
          </a:p>
          <a:p>
            <a:pPr algn="just" marL="297815" marR="5080" indent="-285750">
              <a:lnSpc>
                <a:spcPct val="99700"/>
              </a:lnSpc>
              <a:spcBef>
                <a:spcPts val="30"/>
              </a:spcBef>
              <a:buFont typeface="Arial MT"/>
              <a:buChar char="•"/>
              <a:tabLst>
                <a:tab pos="297815" algn="l"/>
              </a:tabLst>
            </a:pPr>
            <a:r>
              <a:rPr dirty="0">
                <a:solidFill>
                  <a:srgbClr val="78206E"/>
                </a:solidFill>
              </a:rPr>
              <a:t>Fortalecimento</a:t>
            </a:r>
            <a:r>
              <a:rPr dirty="0" spc="100">
                <a:solidFill>
                  <a:srgbClr val="78206E"/>
                </a:solidFill>
              </a:rPr>
              <a:t>  </a:t>
            </a:r>
            <a:r>
              <a:rPr dirty="0">
                <a:solidFill>
                  <a:srgbClr val="78206E"/>
                </a:solidFill>
              </a:rPr>
              <a:t>das</a:t>
            </a:r>
            <a:r>
              <a:rPr dirty="0" spc="100">
                <a:solidFill>
                  <a:srgbClr val="78206E"/>
                </a:solidFill>
              </a:rPr>
              <a:t>  </a:t>
            </a:r>
            <a:r>
              <a:rPr dirty="0">
                <a:solidFill>
                  <a:srgbClr val="78206E"/>
                </a:solidFill>
              </a:rPr>
              <a:t>Instituições</a:t>
            </a:r>
            <a:r>
              <a:rPr dirty="0" spc="105">
                <a:solidFill>
                  <a:srgbClr val="78206E"/>
                </a:solidFill>
              </a:rPr>
              <a:t>  </a:t>
            </a:r>
            <a:r>
              <a:rPr dirty="0"/>
              <a:t>e</a:t>
            </a:r>
            <a:r>
              <a:rPr dirty="0" spc="100"/>
              <a:t>  </a:t>
            </a:r>
            <a:r>
              <a:rPr dirty="0" b="0">
                <a:latin typeface="Palatino Linotype"/>
                <a:cs typeface="Palatino Linotype"/>
              </a:rPr>
              <a:t>modernização</a:t>
            </a:r>
            <a:r>
              <a:rPr dirty="0" spc="105" b="0">
                <a:latin typeface="Palatino Linotype"/>
                <a:cs typeface="Palatino Linotype"/>
              </a:rPr>
              <a:t>  </a:t>
            </a:r>
            <a:r>
              <a:rPr dirty="0" b="0">
                <a:latin typeface="Palatino Linotype"/>
                <a:cs typeface="Palatino Linotype"/>
              </a:rPr>
              <a:t>dos</a:t>
            </a:r>
            <a:r>
              <a:rPr dirty="0" spc="100" b="0">
                <a:latin typeface="Palatino Linotype"/>
                <a:cs typeface="Palatino Linotype"/>
              </a:rPr>
              <a:t>  </a:t>
            </a:r>
            <a:r>
              <a:rPr dirty="0" b="0">
                <a:latin typeface="Palatino Linotype"/>
                <a:cs typeface="Palatino Linotype"/>
              </a:rPr>
              <a:t>mecanismos</a:t>
            </a:r>
            <a:r>
              <a:rPr dirty="0" spc="100" b="0">
                <a:latin typeface="Palatino Linotype"/>
                <a:cs typeface="Palatino Linotype"/>
              </a:rPr>
              <a:t>  </a:t>
            </a:r>
            <a:r>
              <a:rPr dirty="0" spc="-25" b="0">
                <a:latin typeface="Palatino Linotype"/>
                <a:cs typeface="Palatino Linotype"/>
              </a:rPr>
              <a:t>de </a:t>
            </a:r>
            <a:r>
              <a:rPr dirty="0" b="0">
                <a:latin typeface="Palatino Linotype"/>
                <a:cs typeface="Palatino Linotype"/>
              </a:rPr>
              <a:t>governança,</a:t>
            </a:r>
            <a:r>
              <a:rPr dirty="0" spc="17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incluindo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a</a:t>
            </a:r>
            <a:r>
              <a:rPr dirty="0" spc="17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participação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social</a:t>
            </a:r>
            <a:r>
              <a:rPr dirty="0" spc="17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o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monitoramento</a:t>
            </a:r>
            <a:r>
              <a:rPr dirty="0" spc="18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por</a:t>
            </a:r>
            <a:r>
              <a:rPr dirty="0" spc="175" b="0">
                <a:latin typeface="Palatino Linotype"/>
                <a:cs typeface="Palatino Linotype"/>
              </a:rPr>
              <a:t> </a:t>
            </a:r>
            <a:r>
              <a:rPr dirty="0" spc="-20" b="0">
                <a:latin typeface="Palatino Linotype"/>
                <a:cs typeface="Palatino Linotype"/>
              </a:rPr>
              <a:t>meio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30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painéis</a:t>
            </a:r>
            <a:r>
              <a:rPr dirty="0" spc="29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30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acompanhamento</a:t>
            </a:r>
            <a:r>
              <a:rPr dirty="0" spc="30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das</a:t>
            </a:r>
            <a:r>
              <a:rPr dirty="0" spc="29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metas</a:t>
            </a:r>
            <a:r>
              <a:rPr dirty="0" spc="29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30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forma</a:t>
            </a:r>
            <a:r>
              <a:rPr dirty="0" spc="29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transversal,</a:t>
            </a:r>
            <a:r>
              <a:rPr dirty="0" spc="300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dando </a:t>
            </a:r>
            <a:r>
              <a:rPr dirty="0" b="0">
                <a:latin typeface="Palatino Linotype"/>
                <a:cs typeface="Palatino Linotype"/>
              </a:rPr>
              <a:t>visibilidade</a:t>
            </a:r>
            <a:r>
              <a:rPr dirty="0" spc="2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às</a:t>
            </a:r>
            <a:r>
              <a:rPr dirty="0" spc="26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interseccionalidades</a:t>
            </a:r>
            <a:r>
              <a:rPr dirty="0" spc="26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de</a:t>
            </a:r>
            <a:r>
              <a:rPr dirty="0" spc="26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gênero,</a:t>
            </a:r>
            <a:r>
              <a:rPr dirty="0" spc="26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raça,</a:t>
            </a:r>
            <a:r>
              <a:rPr dirty="0" spc="26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etnia</a:t>
            </a:r>
            <a:r>
              <a:rPr dirty="0" spc="27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260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perspectivas </a:t>
            </a:r>
            <a:r>
              <a:rPr dirty="0" b="0">
                <a:latin typeface="Palatino Linotype"/>
                <a:cs typeface="Palatino Linotype"/>
              </a:rPr>
              <a:t>ambientais</a:t>
            </a:r>
            <a:r>
              <a:rPr dirty="0" spc="-3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40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geracionais</a:t>
            </a:r>
            <a:r>
              <a:rPr dirty="0" spc="-3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(</a:t>
            </a:r>
            <a:r>
              <a:rPr dirty="0" spc="-2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C&amp;A,</a:t>
            </a:r>
            <a:r>
              <a:rPr dirty="0" spc="-25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J</a:t>
            </a:r>
            <a:r>
              <a:rPr dirty="0" spc="-20" b="0">
                <a:latin typeface="Palatino Linotype"/>
                <a:cs typeface="Palatino Linotype"/>
              </a:rPr>
              <a:t> </a:t>
            </a:r>
            <a:r>
              <a:rPr dirty="0" b="0">
                <a:latin typeface="Palatino Linotype"/>
                <a:cs typeface="Palatino Linotype"/>
              </a:rPr>
              <a:t>e</a:t>
            </a:r>
            <a:r>
              <a:rPr dirty="0" spc="-25" b="0">
                <a:latin typeface="Palatino Linotype"/>
                <a:cs typeface="Palatino Linotype"/>
              </a:rPr>
              <a:t> </a:t>
            </a:r>
            <a:r>
              <a:rPr dirty="0" spc="-10" b="0">
                <a:latin typeface="Palatino Linotype"/>
                <a:cs typeface="Palatino Linotype"/>
              </a:rPr>
              <a:t>Idoso)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532" y="447052"/>
            <a:ext cx="4403430" cy="54737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5899" y="395271"/>
            <a:ext cx="200850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830" b="1">
                <a:latin typeface="Verdana"/>
                <a:cs typeface="Verdana"/>
              </a:rPr>
              <a:t>Alguns</a:t>
            </a:r>
            <a:r>
              <a:rPr dirty="0" sz="2800" spc="-434" b="1">
                <a:latin typeface="Verdana"/>
                <a:cs typeface="Verdana"/>
              </a:rPr>
              <a:t> </a:t>
            </a:r>
            <a:r>
              <a:rPr dirty="0" sz="2800" spc="-835" b="1">
                <a:latin typeface="Verdana"/>
                <a:cs typeface="Verdana"/>
              </a:rPr>
              <a:t>Resultados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48046" y="1097113"/>
            <a:ext cx="4224655" cy="4352290"/>
            <a:chOff x="448046" y="1097113"/>
            <a:chExt cx="4224655" cy="4352290"/>
          </a:xfrm>
        </p:grpSpPr>
        <p:sp>
          <p:nvSpPr>
            <p:cNvPr id="5" name="object 5" descr=""/>
            <p:cNvSpPr/>
            <p:nvPr/>
          </p:nvSpPr>
          <p:spPr>
            <a:xfrm>
              <a:off x="448046" y="1097113"/>
              <a:ext cx="4224655" cy="4352290"/>
            </a:xfrm>
            <a:custGeom>
              <a:avLst/>
              <a:gdLst/>
              <a:ahLst/>
              <a:cxnLst/>
              <a:rect l="l" t="t" r="r" b="b"/>
              <a:pathLst>
                <a:path w="4224655" h="4352290">
                  <a:moveTo>
                    <a:pt x="4224378" y="0"/>
                  </a:moveTo>
                  <a:lnTo>
                    <a:pt x="0" y="0"/>
                  </a:lnTo>
                  <a:lnTo>
                    <a:pt x="0" y="4351888"/>
                  </a:lnTo>
                  <a:lnTo>
                    <a:pt x="4224378" y="4351888"/>
                  </a:lnTo>
                  <a:lnTo>
                    <a:pt x="42243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80295" y="3936495"/>
              <a:ext cx="246379" cy="460375"/>
            </a:xfrm>
            <a:custGeom>
              <a:avLst/>
              <a:gdLst/>
              <a:ahLst/>
              <a:cxnLst/>
              <a:rect l="l" t="t" r="r" b="b"/>
              <a:pathLst>
                <a:path w="246380" h="460375">
                  <a:moveTo>
                    <a:pt x="246027" y="0"/>
                  </a:moveTo>
                  <a:lnTo>
                    <a:pt x="0" y="0"/>
                  </a:lnTo>
                  <a:lnTo>
                    <a:pt x="0" y="459844"/>
                  </a:lnTo>
                  <a:lnTo>
                    <a:pt x="246027" y="459844"/>
                  </a:lnTo>
                  <a:lnTo>
                    <a:pt x="246027" y="0"/>
                  </a:lnTo>
                  <a:close/>
                </a:path>
              </a:pathLst>
            </a:custGeom>
            <a:solidFill>
              <a:srgbClr val="D1D1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665123" y="3246725"/>
              <a:ext cx="246379" cy="1149985"/>
            </a:xfrm>
            <a:custGeom>
              <a:avLst/>
              <a:gdLst/>
              <a:ahLst/>
              <a:cxnLst/>
              <a:rect l="l" t="t" r="r" b="b"/>
              <a:pathLst>
                <a:path w="246380" h="1149985">
                  <a:moveTo>
                    <a:pt x="246027" y="0"/>
                  </a:moveTo>
                  <a:lnTo>
                    <a:pt x="0" y="0"/>
                  </a:lnTo>
                  <a:lnTo>
                    <a:pt x="0" y="1149614"/>
                  </a:lnTo>
                  <a:lnTo>
                    <a:pt x="246027" y="1149614"/>
                  </a:lnTo>
                  <a:lnTo>
                    <a:pt x="246027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449951" y="3542340"/>
              <a:ext cx="246379" cy="854075"/>
            </a:xfrm>
            <a:custGeom>
              <a:avLst/>
              <a:gdLst/>
              <a:ahLst/>
              <a:cxnLst/>
              <a:rect l="l" t="t" r="r" b="b"/>
              <a:pathLst>
                <a:path w="246380" h="854075">
                  <a:moveTo>
                    <a:pt x="246027" y="0"/>
                  </a:moveTo>
                  <a:lnTo>
                    <a:pt x="0" y="0"/>
                  </a:lnTo>
                  <a:lnTo>
                    <a:pt x="0" y="853999"/>
                  </a:lnTo>
                  <a:lnTo>
                    <a:pt x="246027" y="853999"/>
                  </a:lnTo>
                  <a:lnTo>
                    <a:pt x="2460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234780" y="3640879"/>
              <a:ext cx="246379" cy="755650"/>
            </a:xfrm>
            <a:custGeom>
              <a:avLst/>
              <a:gdLst/>
              <a:ahLst/>
              <a:cxnLst/>
              <a:rect l="l" t="t" r="r" b="b"/>
              <a:pathLst>
                <a:path w="246379" h="755650">
                  <a:moveTo>
                    <a:pt x="246027" y="0"/>
                  </a:moveTo>
                  <a:lnTo>
                    <a:pt x="0" y="0"/>
                  </a:lnTo>
                  <a:lnTo>
                    <a:pt x="0" y="755460"/>
                  </a:lnTo>
                  <a:lnTo>
                    <a:pt x="246027" y="755460"/>
                  </a:lnTo>
                  <a:lnTo>
                    <a:pt x="2460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019608" y="2064265"/>
              <a:ext cx="246379" cy="2332355"/>
            </a:xfrm>
            <a:custGeom>
              <a:avLst/>
              <a:gdLst/>
              <a:ahLst/>
              <a:cxnLst/>
              <a:rect l="l" t="t" r="r" b="b"/>
              <a:pathLst>
                <a:path w="246379" h="2332354">
                  <a:moveTo>
                    <a:pt x="246027" y="0"/>
                  </a:moveTo>
                  <a:lnTo>
                    <a:pt x="0" y="0"/>
                  </a:lnTo>
                  <a:lnTo>
                    <a:pt x="0" y="2332074"/>
                  </a:lnTo>
                  <a:lnTo>
                    <a:pt x="246027" y="2332074"/>
                  </a:lnTo>
                  <a:lnTo>
                    <a:pt x="246027" y="0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10894" y="4396339"/>
              <a:ext cx="3924300" cy="0"/>
            </a:xfrm>
            <a:custGeom>
              <a:avLst/>
              <a:gdLst/>
              <a:ahLst/>
              <a:cxnLst/>
              <a:rect l="l" t="t" r="r" b="b"/>
              <a:pathLst>
                <a:path w="3924300" h="0">
                  <a:moveTo>
                    <a:pt x="0" y="0"/>
                  </a:moveTo>
                  <a:lnTo>
                    <a:pt x="3924142" y="1"/>
                  </a:lnTo>
                </a:path>
              </a:pathLst>
            </a:custGeom>
            <a:ln w="9529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954812" y="3672525"/>
            <a:ext cx="1098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00" b="1">
                <a:latin typeface="Palatino Linotype"/>
                <a:cs typeface="Palatino Linotype"/>
              </a:rPr>
              <a:t>14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739640" y="2983325"/>
            <a:ext cx="1098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00" b="1">
                <a:latin typeface="Palatino Linotype"/>
                <a:cs typeface="Palatino Linotype"/>
              </a:rPr>
              <a:t>35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309297" y="3376718"/>
            <a:ext cx="1098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00" b="1">
                <a:latin typeface="Palatino Linotype"/>
                <a:cs typeface="Palatino Linotype"/>
              </a:rPr>
              <a:t>23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094125" y="1800099"/>
            <a:ext cx="10985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00" b="1">
                <a:latin typeface="Palatino Linotype"/>
                <a:cs typeface="Palatino Linotype"/>
              </a:rPr>
              <a:t>71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63663" y="3969856"/>
            <a:ext cx="93980" cy="48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5">
                <a:latin typeface="Palatino Linotype"/>
                <a:cs typeface="Palatino Linotype"/>
              </a:rPr>
              <a:t>10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900">
              <a:latin typeface="Palatino Linotype"/>
              <a:cs typeface="Palatino Linotype"/>
            </a:endParaRPr>
          </a:p>
          <a:p>
            <a:pPr marL="36195">
              <a:lnSpc>
                <a:spcPct val="100000"/>
              </a:lnSpc>
            </a:pPr>
            <a:r>
              <a:rPr dirty="0" sz="900" spc="-50">
                <a:latin typeface="Palatino Linotype"/>
                <a:cs typeface="Palatino Linotype"/>
              </a:rPr>
              <a:t>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3663" y="3640504"/>
            <a:ext cx="939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5">
                <a:latin typeface="Palatino Linotype"/>
                <a:cs typeface="Palatino Linotype"/>
              </a:rPr>
              <a:t>20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3663" y="3279132"/>
            <a:ext cx="21710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060575" algn="l"/>
              </a:tabLst>
            </a:pPr>
            <a:r>
              <a:rPr dirty="0" baseline="3086" sz="1350" spc="-37">
                <a:latin typeface="Palatino Linotype"/>
                <a:cs typeface="Palatino Linotype"/>
              </a:rPr>
              <a:t>30</a:t>
            </a:r>
            <a:r>
              <a:rPr dirty="0" baseline="3086" sz="1350">
                <a:latin typeface="Palatino Linotype"/>
                <a:cs typeface="Palatino Linotype"/>
              </a:rPr>
              <a:t>	</a:t>
            </a:r>
            <a:r>
              <a:rPr dirty="0" sz="1200" spc="-190" b="1">
                <a:latin typeface="Palatino Linotype"/>
                <a:cs typeface="Palatino Linotype"/>
              </a:rPr>
              <a:t>26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63663" y="1996796"/>
            <a:ext cx="93980" cy="1148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5">
                <a:latin typeface="Palatino Linotype"/>
                <a:cs typeface="Palatino Linotype"/>
              </a:rPr>
              <a:t>70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900" spc="-105">
                <a:latin typeface="Palatino Linotype"/>
                <a:cs typeface="Palatino Linotype"/>
              </a:rPr>
              <a:t>60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105">
                <a:latin typeface="Palatino Linotype"/>
                <a:cs typeface="Palatino Linotype"/>
              </a:rPr>
              <a:t>50</a:t>
            </a: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9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</a:pPr>
            <a:r>
              <a:rPr dirty="0" sz="900" spc="-105">
                <a:latin typeface="Palatino Linotype"/>
                <a:cs typeface="Palatino Linotype"/>
              </a:rPr>
              <a:t>40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63663" y="1670493"/>
            <a:ext cx="9398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-105">
                <a:latin typeface="Palatino Linotype"/>
                <a:cs typeface="Palatino Linotype"/>
              </a:rPr>
              <a:t>80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56543" y="4502002"/>
            <a:ext cx="222948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60">
                <a:latin typeface="Palatino Linotype"/>
                <a:cs typeface="Palatino Linotype"/>
              </a:rPr>
              <a:t>Meta</a:t>
            </a:r>
            <a:r>
              <a:rPr dirty="0" sz="1200" spc="-110">
                <a:latin typeface="Palatino Linotype"/>
                <a:cs typeface="Palatino Linotype"/>
              </a:rPr>
              <a:t> </a:t>
            </a:r>
            <a:r>
              <a:rPr dirty="0" sz="1200" spc="-240">
                <a:latin typeface="Palatino Linotype"/>
                <a:cs typeface="Palatino Linotype"/>
              </a:rPr>
              <a:t>Alcançada</a:t>
            </a:r>
            <a:r>
              <a:rPr dirty="0" sz="1200" spc="114">
                <a:latin typeface="Palatino Linotype"/>
                <a:cs typeface="Palatino Linotype"/>
              </a:rPr>
              <a:t> </a:t>
            </a:r>
            <a:r>
              <a:rPr dirty="0" sz="1200" spc="-235">
                <a:latin typeface="Palatino Linotype"/>
                <a:cs typeface="Palatino Linotype"/>
              </a:rPr>
              <a:t>Evolução</a:t>
            </a:r>
            <a:r>
              <a:rPr dirty="0" sz="1200" spc="-145">
                <a:latin typeface="Palatino Linotype"/>
                <a:cs typeface="Palatino Linotype"/>
              </a:rPr>
              <a:t> </a:t>
            </a:r>
            <a:r>
              <a:rPr dirty="0" sz="1200" spc="-170">
                <a:latin typeface="Palatino Linotype"/>
                <a:cs typeface="Palatino Linotype"/>
              </a:rPr>
              <a:t>Positiva</a:t>
            </a:r>
            <a:r>
              <a:rPr dirty="0" sz="1200" spc="450">
                <a:latin typeface="Palatino Linotype"/>
                <a:cs typeface="Palatino Linotype"/>
              </a:rPr>
              <a:t> </a:t>
            </a:r>
            <a:r>
              <a:rPr dirty="0" sz="1200" spc="-280">
                <a:latin typeface="Palatino Linotype"/>
                <a:cs typeface="Palatino Linotype"/>
              </a:rPr>
              <a:t>Sem</a:t>
            </a:r>
            <a:r>
              <a:rPr dirty="0" sz="1200" spc="-85">
                <a:latin typeface="Palatino Linotype"/>
                <a:cs typeface="Palatino Linotype"/>
              </a:rPr>
              <a:t> </a:t>
            </a:r>
            <a:r>
              <a:rPr dirty="0" sz="1200" spc="-210">
                <a:latin typeface="Palatino Linotype"/>
                <a:cs typeface="Palatino Linotype"/>
              </a:rPr>
              <a:t>Evolução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158718" y="4477606"/>
            <a:ext cx="413384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" marR="5080" indent="-3175">
              <a:lnSpc>
                <a:spcPct val="113399"/>
              </a:lnSpc>
              <a:spcBef>
                <a:spcPts val="100"/>
              </a:spcBef>
            </a:pPr>
            <a:r>
              <a:rPr dirty="0" sz="1200" spc="-235">
                <a:latin typeface="Palatino Linotype"/>
                <a:cs typeface="Palatino Linotype"/>
              </a:rPr>
              <a:t>Evolução</a:t>
            </a:r>
            <a:r>
              <a:rPr dirty="0" sz="1200" spc="500">
                <a:latin typeface="Palatino Linotype"/>
                <a:cs typeface="Palatino Linotype"/>
              </a:rPr>
              <a:t> </a:t>
            </a:r>
            <a:r>
              <a:rPr dirty="0" sz="1200" spc="-225">
                <a:latin typeface="Palatino Linotype"/>
                <a:cs typeface="Palatino Linotype"/>
              </a:rPr>
              <a:t>Negativa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348894" y="1162741"/>
            <a:ext cx="243586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95985" marR="5080" indent="-896619">
              <a:lnSpc>
                <a:spcPct val="111200"/>
              </a:lnSpc>
              <a:spcBef>
                <a:spcPts val="100"/>
              </a:spcBef>
            </a:pPr>
            <a:r>
              <a:rPr dirty="0" sz="1800" spc="-290" b="1">
                <a:latin typeface="Palatino Linotype"/>
                <a:cs typeface="Palatino Linotype"/>
              </a:rPr>
              <a:t>Brasil-</a:t>
            </a:r>
            <a:r>
              <a:rPr dirty="0" sz="1800" spc="-425" b="1">
                <a:latin typeface="Palatino Linotype"/>
                <a:cs typeface="Palatino Linotype"/>
              </a:rPr>
              <a:t>ODS:</a:t>
            </a:r>
            <a:r>
              <a:rPr dirty="0" sz="1800" spc="-145" b="1">
                <a:latin typeface="Palatino Linotype"/>
                <a:cs typeface="Palatino Linotype"/>
              </a:rPr>
              <a:t> </a:t>
            </a:r>
            <a:r>
              <a:rPr dirty="0" sz="1800" spc="-405" b="1">
                <a:latin typeface="Palatino Linotype"/>
                <a:cs typeface="Palatino Linotype"/>
              </a:rPr>
              <a:t>Desempenho</a:t>
            </a:r>
            <a:r>
              <a:rPr dirty="0" sz="1800" spc="-140" b="1">
                <a:latin typeface="Palatino Linotype"/>
                <a:cs typeface="Palatino Linotype"/>
              </a:rPr>
              <a:t> </a:t>
            </a:r>
            <a:r>
              <a:rPr dirty="0" sz="1800" spc="-350" b="1">
                <a:latin typeface="Palatino Linotype"/>
                <a:cs typeface="Palatino Linotype"/>
              </a:rPr>
              <a:t>das</a:t>
            </a:r>
            <a:r>
              <a:rPr dirty="0" sz="1800" spc="-145" b="1">
                <a:latin typeface="Palatino Linotype"/>
                <a:cs typeface="Palatino Linotype"/>
              </a:rPr>
              <a:t> </a:t>
            </a:r>
            <a:r>
              <a:rPr dirty="0" sz="1800" spc="-380" b="1">
                <a:latin typeface="Palatino Linotype"/>
                <a:cs typeface="Palatino Linotype"/>
              </a:rPr>
              <a:t>Metas</a:t>
            </a:r>
            <a:r>
              <a:rPr dirty="0" sz="1800" spc="500" b="1">
                <a:latin typeface="Palatino Linotype"/>
                <a:cs typeface="Palatino Linotype"/>
              </a:rPr>
              <a:t> </a:t>
            </a:r>
            <a:r>
              <a:rPr dirty="0" sz="1800" spc="-315" b="1">
                <a:latin typeface="Palatino Linotype"/>
                <a:cs typeface="Palatino Linotype"/>
              </a:rPr>
              <a:t>2016-</a:t>
            </a:r>
            <a:r>
              <a:rPr dirty="0" sz="1800" spc="-355" b="1">
                <a:latin typeface="Palatino Linotype"/>
                <a:cs typeface="Palatino Linotype"/>
              </a:rPr>
              <a:t>2022</a:t>
            </a:r>
            <a:endParaRPr sz="1800">
              <a:latin typeface="Palatino Linotype"/>
              <a:cs typeface="Palatino Linotype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48046" y="1097114"/>
            <a:ext cx="4224655" cy="4352290"/>
          </a:xfrm>
          <a:custGeom>
            <a:avLst/>
            <a:gdLst/>
            <a:ahLst/>
            <a:cxnLst/>
            <a:rect l="l" t="t" r="r" b="b"/>
            <a:pathLst>
              <a:path w="4224655" h="4352290">
                <a:moveTo>
                  <a:pt x="0" y="0"/>
                </a:moveTo>
                <a:lnTo>
                  <a:pt x="4224377" y="0"/>
                </a:lnTo>
                <a:lnTo>
                  <a:pt x="4224377" y="4351887"/>
                </a:lnTo>
                <a:lnTo>
                  <a:pt x="0" y="4351887"/>
                </a:lnTo>
                <a:lnTo>
                  <a:pt x="0" y="0"/>
                </a:lnTo>
                <a:close/>
              </a:path>
            </a:pathLst>
          </a:custGeom>
          <a:ln w="30977">
            <a:solidFill>
              <a:srgbClr val="E97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870509" y="5074302"/>
            <a:ext cx="255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305" b="1">
                <a:latin typeface="Palatino Linotype"/>
                <a:cs typeface="Palatino Linotype"/>
              </a:rPr>
              <a:t>8,3%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662243" y="5127161"/>
            <a:ext cx="26860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225" b="1">
                <a:latin typeface="Palatino Linotype"/>
                <a:cs typeface="Palatino Linotype"/>
              </a:rPr>
              <a:t>20,7%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27605" y="5107847"/>
            <a:ext cx="311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290" b="1">
                <a:latin typeface="Palatino Linotype"/>
                <a:cs typeface="Palatino Linotype"/>
              </a:rPr>
              <a:t>15,4%</a:t>
            </a:r>
            <a:endParaRPr sz="1400">
              <a:latin typeface="Palatino Linotype"/>
              <a:cs typeface="Palatino Linotype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739867" y="1354702"/>
            <a:ext cx="3612515" cy="2302510"/>
            <a:chOff x="739867" y="1354702"/>
            <a:chExt cx="3612515" cy="2302510"/>
          </a:xfrm>
        </p:grpSpPr>
        <p:pic>
          <p:nvPicPr>
            <p:cNvPr id="29" name="object 2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867" y="3203733"/>
              <a:ext cx="387671" cy="452901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7541" y="2612921"/>
              <a:ext cx="480987" cy="400416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90077" y="2825597"/>
              <a:ext cx="354341" cy="511869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0058" y="2863894"/>
              <a:ext cx="609366" cy="518876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94082" y="1354702"/>
              <a:ext cx="457922" cy="404812"/>
            </a:xfrm>
            <a:prstGeom prst="rect">
              <a:avLst/>
            </a:prstGeom>
          </p:spPr>
        </p:pic>
      </p:grpSp>
      <p:sp>
        <p:nvSpPr>
          <p:cNvPr id="34" name="object 34" descr=""/>
          <p:cNvSpPr txBox="1"/>
          <p:nvPr/>
        </p:nvSpPr>
        <p:spPr>
          <a:xfrm>
            <a:off x="3828511" y="4477606"/>
            <a:ext cx="637540" cy="855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5080">
              <a:lnSpc>
                <a:spcPct val="112599"/>
              </a:lnSpc>
              <a:spcBef>
                <a:spcPts val="110"/>
              </a:spcBef>
            </a:pPr>
            <a:r>
              <a:rPr dirty="0" sz="1200" spc="-280">
                <a:latin typeface="Palatino Linotype"/>
                <a:cs typeface="Palatino Linotype"/>
              </a:rPr>
              <a:t>Sem</a:t>
            </a:r>
            <a:r>
              <a:rPr dirty="0" sz="1200" spc="130">
                <a:latin typeface="Palatino Linotype"/>
                <a:cs typeface="Palatino Linotype"/>
              </a:rPr>
              <a:t> </a:t>
            </a:r>
            <a:r>
              <a:rPr dirty="0" sz="1200" spc="-250">
                <a:latin typeface="Palatino Linotype"/>
                <a:cs typeface="Palatino Linotype"/>
              </a:rPr>
              <a:t>dados</a:t>
            </a:r>
            <a:r>
              <a:rPr dirty="0" sz="1200" spc="-105">
                <a:latin typeface="Palatino Linotype"/>
                <a:cs typeface="Palatino Linotype"/>
              </a:rPr>
              <a:t> </a:t>
            </a:r>
            <a:r>
              <a:rPr dirty="0" sz="1200" spc="-300">
                <a:latin typeface="Palatino Linotype"/>
                <a:cs typeface="Palatino Linotype"/>
              </a:rPr>
              <a:t>ou</a:t>
            </a:r>
            <a:r>
              <a:rPr dirty="0" sz="1200" spc="500">
                <a:latin typeface="Palatino Linotype"/>
                <a:cs typeface="Palatino Linotype"/>
              </a:rPr>
              <a:t> </a:t>
            </a:r>
            <a:r>
              <a:rPr dirty="0" sz="1200" spc="-195">
                <a:latin typeface="Palatino Linotype"/>
                <a:cs typeface="Palatino Linotype"/>
              </a:rPr>
              <a:t>série</a:t>
            </a:r>
            <a:r>
              <a:rPr dirty="0" sz="1200" spc="-55">
                <a:latin typeface="Palatino Linotype"/>
                <a:cs typeface="Palatino Linotype"/>
              </a:rPr>
              <a:t> </a:t>
            </a:r>
            <a:r>
              <a:rPr dirty="0" sz="1200" spc="-215">
                <a:latin typeface="Palatino Linotype"/>
                <a:cs typeface="Palatino Linotype"/>
              </a:rPr>
              <a:t>curta</a:t>
            </a:r>
            <a:r>
              <a:rPr dirty="0" sz="1200" spc="-65">
                <a:latin typeface="Palatino Linotype"/>
                <a:cs typeface="Palatino Linotype"/>
              </a:rPr>
              <a:t> </a:t>
            </a:r>
            <a:r>
              <a:rPr dirty="0" sz="1200" spc="-75">
                <a:latin typeface="Palatino Linotype"/>
                <a:cs typeface="Palatino Linotype"/>
              </a:rPr>
              <a:t>ou </a:t>
            </a:r>
            <a:r>
              <a:rPr dirty="0" sz="1200" spc="-95">
                <a:latin typeface="Palatino Linotype"/>
                <a:cs typeface="Palatino Linotype"/>
              </a:rPr>
              <a:t>irregular</a:t>
            </a:r>
            <a:endParaRPr sz="1200">
              <a:latin typeface="Palatino Linotype"/>
              <a:cs typeface="Palatino Linotype"/>
            </a:endParaRPr>
          </a:p>
          <a:p>
            <a:pPr algn="ctr" marR="73660">
              <a:lnSpc>
                <a:spcPct val="100000"/>
              </a:lnSpc>
              <a:spcBef>
                <a:spcPts val="340"/>
              </a:spcBef>
            </a:pPr>
            <a:r>
              <a:rPr dirty="0" sz="1100" spc="-290" b="1">
                <a:latin typeface="Palatino Linotype"/>
                <a:cs typeface="Palatino Linotype"/>
              </a:rPr>
              <a:t>42%</a:t>
            </a:r>
            <a:endParaRPr sz="1100">
              <a:latin typeface="Palatino Linotype"/>
              <a:cs typeface="Palatino Linotype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4920792" y="612843"/>
            <a:ext cx="3714750" cy="5632450"/>
          </a:xfrm>
          <a:custGeom>
            <a:avLst/>
            <a:gdLst/>
            <a:ahLst/>
            <a:cxnLst/>
            <a:rect l="l" t="t" r="r" b="b"/>
            <a:pathLst>
              <a:path w="3714750" h="5632450">
                <a:moveTo>
                  <a:pt x="0" y="0"/>
                </a:moveTo>
                <a:lnTo>
                  <a:pt x="3714160" y="0"/>
                </a:lnTo>
                <a:lnTo>
                  <a:pt x="3714160" y="5632311"/>
                </a:lnTo>
                <a:lnTo>
                  <a:pt x="0" y="5632311"/>
                </a:lnTo>
                <a:lnTo>
                  <a:pt x="0" y="0"/>
                </a:lnTo>
                <a:close/>
              </a:path>
            </a:pathLst>
          </a:custGeom>
          <a:ln w="28575">
            <a:solidFill>
              <a:srgbClr val="E97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4999532" y="633476"/>
            <a:ext cx="3554729" cy="5506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25"/>
              </a:lnSpc>
              <a:spcBef>
                <a:spcPts val="100"/>
              </a:spcBef>
            </a:pPr>
            <a:r>
              <a:rPr dirty="0" sz="1800" b="1">
                <a:solidFill>
                  <a:srgbClr val="4EA72E"/>
                </a:solidFill>
                <a:latin typeface="Palatino Linotype"/>
                <a:cs typeface="Palatino Linotype"/>
              </a:rPr>
              <a:t>No</a:t>
            </a:r>
            <a:r>
              <a:rPr dirty="0" sz="1800" spc="-30" b="1">
                <a:solidFill>
                  <a:srgbClr val="4EA72E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4EA72E"/>
                </a:solidFill>
                <a:latin typeface="Palatino Linotype"/>
                <a:cs typeface="Palatino Linotype"/>
              </a:rPr>
              <a:t>Brasil</a:t>
            </a:r>
            <a:r>
              <a:rPr dirty="0" sz="1800" spc="-10" b="1">
                <a:latin typeface="Palatino Linotype"/>
                <a:cs typeface="Palatino Linotype"/>
              </a:rPr>
              <a:t>:</a:t>
            </a: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ts val="2125"/>
              </a:lnSpc>
            </a:pPr>
            <a:r>
              <a:rPr dirty="0" sz="1800">
                <a:latin typeface="Palatino Linotype"/>
                <a:cs typeface="Palatino Linotype"/>
              </a:rPr>
              <a:t>Metas</a:t>
            </a:r>
            <a:r>
              <a:rPr dirty="0" sz="1800" spc="-5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analisadas:</a:t>
            </a:r>
            <a:r>
              <a:rPr dirty="0" sz="1800" spc="-45">
                <a:latin typeface="Palatino Linotype"/>
                <a:cs typeface="Palatino Linotype"/>
              </a:rPr>
              <a:t> </a:t>
            </a:r>
            <a:r>
              <a:rPr dirty="0" sz="1800" spc="-25">
                <a:latin typeface="Palatino Linotype"/>
                <a:cs typeface="Palatino Linotype"/>
              </a:rPr>
              <a:t>98</a:t>
            </a:r>
            <a:endParaRPr sz="1800">
              <a:latin typeface="Palatino Linotype"/>
              <a:cs typeface="Palatino Linotype"/>
            </a:endParaRPr>
          </a:p>
          <a:p>
            <a:pPr marL="12700" marR="115570">
              <a:lnSpc>
                <a:spcPct val="102200"/>
              </a:lnSpc>
            </a:pPr>
            <a:r>
              <a:rPr dirty="0" sz="1800">
                <a:latin typeface="Palatino Linotype"/>
                <a:cs typeface="Palatino Linotype"/>
              </a:rPr>
              <a:t>36%</a:t>
            </a:r>
            <a:r>
              <a:rPr dirty="0" sz="1800" spc="-5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:</a:t>
            </a:r>
            <a:r>
              <a:rPr dirty="0" sz="1800" spc="-5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Evolução</a:t>
            </a:r>
            <a:r>
              <a:rPr dirty="0" sz="1800" spc="-55">
                <a:latin typeface="Palatino Linotype"/>
                <a:cs typeface="Palatino Linotype"/>
              </a:rPr>
              <a:t> </a:t>
            </a:r>
            <a:r>
              <a:rPr dirty="0" sz="1800" spc="-10">
                <a:latin typeface="Palatino Linotype"/>
                <a:cs typeface="Palatino Linotype"/>
              </a:rPr>
              <a:t>Positiva</a:t>
            </a:r>
            <a:r>
              <a:rPr dirty="0" sz="1800" spc="-55"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4EA72E"/>
                </a:solidFill>
                <a:latin typeface="Palatino Linotype"/>
                <a:cs typeface="Palatino Linotype"/>
              </a:rPr>
              <a:t>(caminho certo)</a:t>
            </a: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ts val="2090"/>
              </a:lnSpc>
            </a:pPr>
            <a:r>
              <a:rPr dirty="0" sz="1800">
                <a:latin typeface="Palatino Linotype"/>
                <a:cs typeface="Palatino Linotype"/>
              </a:rPr>
              <a:t>14%</a:t>
            </a:r>
            <a:r>
              <a:rPr dirty="0" sz="1800" spc="-2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:</a:t>
            </a:r>
            <a:r>
              <a:rPr dirty="0" sz="1800" spc="-2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Metas</a:t>
            </a:r>
            <a:r>
              <a:rPr dirty="0" sz="1800" spc="-85">
                <a:latin typeface="Palatino Linotype"/>
                <a:cs typeface="Palatino Linotype"/>
              </a:rPr>
              <a:t> </a:t>
            </a:r>
            <a:r>
              <a:rPr dirty="0" sz="1800" spc="-10">
                <a:latin typeface="Palatino Linotype"/>
                <a:cs typeface="Palatino Linotype"/>
              </a:rPr>
              <a:t>Alcançadas</a:t>
            </a:r>
            <a:endParaRPr sz="1800">
              <a:latin typeface="Palatino Linotype"/>
              <a:cs typeface="Palatino Linotype"/>
            </a:endParaRPr>
          </a:p>
          <a:p>
            <a:pPr marL="12700" marR="5080">
              <a:lnSpc>
                <a:spcPts val="2090"/>
              </a:lnSpc>
              <a:spcBef>
                <a:spcPts val="175"/>
              </a:spcBef>
            </a:pP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50%:</a:t>
            </a:r>
            <a:r>
              <a:rPr dirty="0" sz="1800" spc="-35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estagnadas</a:t>
            </a:r>
            <a:r>
              <a:rPr dirty="0" sz="1800" spc="-4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dirty="0" sz="1800" spc="-35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>
                <a:solidFill>
                  <a:srgbClr val="FF0000"/>
                </a:solidFill>
                <a:latin typeface="Palatino Linotype"/>
                <a:cs typeface="Palatino Linotype"/>
              </a:rPr>
              <a:t>evolução </a:t>
            </a: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negativa</a:t>
            </a:r>
            <a:r>
              <a:rPr dirty="0" sz="1800" spc="-2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: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ODS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1;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2;</a:t>
            </a:r>
            <a:r>
              <a:rPr dirty="0" sz="1800" spc="-2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3;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6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ODS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10;</a:t>
            </a:r>
            <a:r>
              <a:rPr dirty="0" sz="1800" spc="-15">
                <a:latin typeface="Palatino Linotype"/>
                <a:cs typeface="Palatino Linotype"/>
              </a:rPr>
              <a:t> </a:t>
            </a:r>
            <a:r>
              <a:rPr dirty="0" sz="1800" spc="-25">
                <a:latin typeface="Palatino Linotype"/>
                <a:cs typeface="Palatino Linotype"/>
              </a:rPr>
              <a:t>13</a:t>
            </a:r>
            <a:endParaRPr sz="1800">
              <a:latin typeface="Palatino Linotype"/>
              <a:cs typeface="Palatino Linotype"/>
            </a:endParaRPr>
          </a:p>
          <a:p>
            <a:pPr marL="12700" marR="244475">
              <a:lnSpc>
                <a:spcPts val="2210"/>
              </a:lnSpc>
              <a:spcBef>
                <a:spcPts val="20"/>
              </a:spcBef>
            </a:pPr>
            <a:r>
              <a:rPr dirty="0" sz="1800">
                <a:latin typeface="Palatino Linotype"/>
                <a:cs typeface="Palatino Linotype"/>
              </a:rPr>
              <a:t>Dificuldades</a:t>
            </a:r>
            <a:r>
              <a:rPr dirty="0" sz="1800" spc="-6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de</a:t>
            </a:r>
            <a:r>
              <a:rPr dirty="0" sz="1800" spc="-55">
                <a:latin typeface="Palatino Linotype"/>
                <a:cs typeface="Palatino Linotype"/>
              </a:rPr>
              <a:t> </a:t>
            </a:r>
            <a:r>
              <a:rPr dirty="0" sz="1800" spc="-10">
                <a:latin typeface="Palatino Linotype"/>
                <a:cs typeface="Palatino Linotype"/>
              </a:rPr>
              <a:t>monitoramento: </a:t>
            </a:r>
            <a:r>
              <a:rPr dirty="0" sz="1800">
                <a:latin typeface="Palatino Linotype"/>
                <a:cs typeface="Palatino Linotype"/>
              </a:rPr>
              <a:t>ODS</a:t>
            </a:r>
            <a:r>
              <a:rPr dirty="0" sz="1800" spc="-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12,</a:t>
            </a:r>
            <a:r>
              <a:rPr dirty="0" sz="1800" spc="-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13,</a:t>
            </a:r>
            <a:r>
              <a:rPr dirty="0" sz="1800" spc="-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14,</a:t>
            </a:r>
            <a:r>
              <a:rPr dirty="0" sz="1800" spc="-5">
                <a:latin typeface="Palatino Linotype"/>
                <a:cs typeface="Palatino Linotype"/>
              </a:rPr>
              <a:t> </a:t>
            </a:r>
            <a:r>
              <a:rPr dirty="0" sz="1800" spc="-25">
                <a:latin typeface="Palatino Linotype"/>
                <a:cs typeface="Palatino Linotype"/>
              </a:rPr>
              <a:t>15.</a:t>
            </a:r>
            <a:endParaRPr sz="1800">
              <a:latin typeface="Palatino Linotype"/>
              <a:cs typeface="Palatino Linotype"/>
            </a:endParaRPr>
          </a:p>
          <a:p>
            <a:pPr marL="12700">
              <a:lnSpc>
                <a:spcPts val="2005"/>
              </a:lnSpc>
            </a:pPr>
            <a:r>
              <a:rPr dirty="0" sz="1800" b="1">
                <a:solidFill>
                  <a:srgbClr val="7030A0"/>
                </a:solidFill>
                <a:latin typeface="Palatino Linotype"/>
                <a:cs typeface="Palatino Linotype"/>
              </a:rPr>
              <a:t>No</a:t>
            </a:r>
            <a:r>
              <a:rPr dirty="0" sz="1800" spc="-20" b="1">
                <a:solidFill>
                  <a:srgbClr val="7030A0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 b="1">
                <a:solidFill>
                  <a:srgbClr val="7030A0"/>
                </a:solidFill>
                <a:latin typeface="Palatino Linotype"/>
                <a:cs typeface="Palatino Linotype"/>
              </a:rPr>
              <a:t>Mundo</a:t>
            </a:r>
            <a:endParaRPr sz="1800">
              <a:latin typeface="Palatino Linotype"/>
              <a:cs typeface="Palatino Linotype"/>
            </a:endParaRPr>
          </a:p>
          <a:p>
            <a:pPr marL="12700" marR="52705">
              <a:lnSpc>
                <a:spcPct val="99800"/>
              </a:lnSpc>
              <a:spcBef>
                <a:spcPts val="50"/>
              </a:spcBef>
            </a:pP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Menos</a:t>
            </a:r>
            <a:r>
              <a:rPr dirty="0" sz="1800" spc="-35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de</a:t>
            </a:r>
            <a:r>
              <a:rPr dirty="0" sz="1800" spc="-25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FF0000"/>
                </a:solidFill>
                <a:latin typeface="Palatino Linotype"/>
                <a:cs typeface="Palatino Linotype"/>
              </a:rPr>
              <a:t>20%</a:t>
            </a:r>
            <a:r>
              <a:rPr dirty="0" sz="1800" spc="-25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das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metas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estão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 spc="-25">
                <a:latin typeface="Palatino Linotype"/>
                <a:cs typeface="Palatino Linotype"/>
              </a:rPr>
              <a:t>no </a:t>
            </a:r>
            <a:r>
              <a:rPr dirty="0" sz="1800">
                <a:latin typeface="Palatino Linotype"/>
                <a:cs typeface="Palatino Linotype"/>
              </a:rPr>
              <a:t>caminho</a:t>
            </a:r>
            <a:r>
              <a:rPr dirty="0" sz="1800" spc="-4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certo</a:t>
            </a:r>
            <a:r>
              <a:rPr dirty="0" sz="1800" spc="-3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para</a:t>
            </a:r>
            <a:r>
              <a:rPr dirty="0" sz="1800" spc="-40">
                <a:latin typeface="Palatino Linotype"/>
                <a:cs typeface="Palatino Linotype"/>
              </a:rPr>
              <a:t> </a:t>
            </a:r>
            <a:r>
              <a:rPr dirty="0" sz="1800" spc="-20">
                <a:latin typeface="Palatino Linotype"/>
                <a:cs typeface="Palatino Linotype"/>
              </a:rPr>
              <a:t>serem </a:t>
            </a:r>
            <a:r>
              <a:rPr dirty="0" sz="1800">
                <a:latin typeface="Palatino Linotype"/>
                <a:cs typeface="Palatino Linotype"/>
              </a:rPr>
              <a:t>cumpridas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até</a:t>
            </a:r>
            <a:r>
              <a:rPr dirty="0" sz="1800" spc="-2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2030,</a:t>
            </a:r>
            <a:r>
              <a:rPr dirty="0" sz="1800" spc="-2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e</a:t>
            </a:r>
            <a:r>
              <a:rPr dirty="0" sz="1800" spc="-25">
                <a:latin typeface="Palatino Linotype"/>
                <a:cs typeface="Palatino Linotype"/>
              </a:rPr>
              <a:t> </a:t>
            </a:r>
            <a:r>
              <a:rPr dirty="0" sz="1800" spc="-20">
                <a:solidFill>
                  <a:srgbClr val="78206E"/>
                </a:solidFill>
                <a:latin typeface="Palatino Linotype"/>
                <a:cs typeface="Palatino Linotype"/>
              </a:rPr>
              <a:t>quase </a:t>
            </a:r>
            <a:r>
              <a:rPr dirty="0" sz="1800">
                <a:solidFill>
                  <a:srgbClr val="78206E"/>
                </a:solidFill>
                <a:latin typeface="Palatino Linotype"/>
                <a:cs typeface="Palatino Linotype"/>
              </a:rPr>
              <a:t>metade</a:t>
            </a:r>
            <a:r>
              <a:rPr dirty="0" sz="1800" spc="-50">
                <a:solidFill>
                  <a:srgbClr val="78206E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mostra</a:t>
            </a:r>
            <a:r>
              <a:rPr dirty="0" sz="1800" spc="-5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progresso</a:t>
            </a:r>
            <a:r>
              <a:rPr dirty="0" sz="1800" spc="-45">
                <a:latin typeface="Palatino Linotype"/>
                <a:cs typeface="Palatino Linotype"/>
              </a:rPr>
              <a:t> </a:t>
            </a:r>
            <a:r>
              <a:rPr dirty="0" sz="1800" spc="-10">
                <a:latin typeface="Palatino Linotype"/>
                <a:cs typeface="Palatino Linotype"/>
              </a:rPr>
              <a:t>mínimo </a:t>
            </a:r>
            <a:r>
              <a:rPr dirty="0" sz="1800">
                <a:latin typeface="Palatino Linotype"/>
                <a:cs typeface="Palatino Linotype"/>
              </a:rPr>
              <a:t>ou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moderado.</a:t>
            </a:r>
            <a:r>
              <a:rPr dirty="0" sz="1800" spc="-35"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C00000"/>
                </a:solidFill>
                <a:latin typeface="Palatino Linotype"/>
                <a:cs typeface="Palatino Linotype"/>
              </a:rPr>
              <a:t>Um</a:t>
            </a:r>
            <a:r>
              <a:rPr dirty="0" sz="1800" spc="-35">
                <a:solidFill>
                  <a:srgbClr val="C0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C00000"/>
                </a:solidFill>
                <a:latin typeface="Palatino Linotype"/>
                <a:cs typeface="Palatino Linotype"/>
              </a:rPr>
              <a:t>terço</a:t>
            </a:r>
            <a:r>
              <a:rPr dirty="0" sz="1800" spc="-30">
                <a:solidFill>
                  <a:srgbClr val="C00000"/>
                </a:solidFill>
                <a:latin typeface="Palatino Linotype"/>
                <a:cs typeface="Palatino Linotype"/>
              </a:rPr>
              <a:t> </a:t>
            </a:r>
            <a:r>
              <a:rPr dirty="0" sz="1800">
                <a:solidFill>
                  <a:srgbClr val="C00000"/>
                </a:solidFill>
                <a:latin typeface="Palatino Linotype"/>
                <a:cs typeface="Palatino Linotype"/>
              </a:rPr>
              <a:t>das</a:t>
            </a:r>
            <a:r>
              <a:rPr dirty="0" sz="1800" spc="-35">
                <a:solidFill>
                  <a:srgbClr val="C00000"/>
                </a:solidFill>
                <a:latin typeface="Palatino Linotype"/>
                <a:cs typeface="Palatino Linotype"/>
              </a:rPr>
              <a:t> </a:t>
            </a:r>
            <a:r>
              <a:rPr dirty="0" sz="1800" spc="-10">
                <a:solidFill>
                  <a:srgbClr val="C00000"/>
                </a:solidFill>
                <a:latin typeface="Palatino Linotype"/>
                <a:cs typeface="Palatino Linotype"/>
              </a:rPr>
              <a:t>metas </a:t>
            </a:r>
            <a:r>
              <a:rPr dirty="0" sz="1800">
                <a:latin typeface="Palatino Linotype"/>
                <a:cs typeface="Palatino Linotype"/>
              </a:rPr>
              <a:t>está</a:t>
            </a:r>
            <a:r>
              <a:rPr dirty="0" sz="1800" spc="-3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parado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ou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até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 spc="-20">
                <a:latin typeface="Palatino Linotype"/>
                <a:cs typeface="Palatino Linotype"/>
              </a:rPr>
              <a:t>mesmo </a:t>
            </a:r>
            <a:r>
              <a:rPr dirty="0" sz="1800">
                <a:latin typeface="Palatino Linotype"/>
                <a:cs typeface="Palatino Linotype"/>
              </a:rPr>
              <a:t>regredindo,</a:t>
            </a:r>
            <a:r>
              <a:rPr dirty="0" sz="1800" spc="-9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especialmente</a:t>
            </a:r>
            <a:r>
              <a:rPr dirty="0" sz="1800" spc="-90">
                <a:latin typeface="Palatino Linotype"/>
                <a:cs typeface="Palatino Linotype"/>
              </a:rPr>
              <a:t> </a:t>
            </a:r>
            <a:r>
              <a:rPr dirty="0" sz="1800" spc="-25">
                <a:latin typeface="Palatino Linotype"/>
                <a:cs typeface="Palatino Linotype"/>
              </a:rPr>
              <a:t>em </a:t>
            </a:r>
            <a:r>
              <a:rPr dirty="0" sz="1800">
                <a:latin typeface="Palatino Linotype"/>
                <a:cs typeface="Palatino Linotype"/>
              </a:rPr>
              <a:t>áreas</a:t>
            </a:r>
            <a:r>
              <a:rPr dirty="0" sz="1800" spc="-35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como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combate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à</a:t>
            </a:r>
            <a:r>
              <a:rPr dirty="0" sz="1800" spc="-30">
                <a:latin typeface="Palatino Linotype"/>
                <a:cs typeface="Palatino Linotype"/>
              </a:rPr>
              <a:t> </a:t>
            </a:r>
            <a:r>
              <a:rPr dirty="0" sz="1800" spc="-20">
                <a:latin typeface="Palatino Linotype"/>
                <a:cs typeface="Palatino Linotype"/>
              </a:rPr>
              <a:t>fome, </a:t>
            </a:r>
            <a:r>
              <a:rPr dirty="0" sz="1800">
                <a:latin typeface="Palatino Linotype"/>
                <a:cs typeface="Palatino Linotype"/>
              </a:rPr>
              <a:t>mudança</a:t>
            </a:r>
            <a:r>
              <a:rPr dirty="0" sz="1800" spc="-60">
                <a:latin typeface="Palatino Linotype"/>
                <a:cs typeface="Palatino Linotype"/>
              </a:rPr>
              <a:t> </a:t>
            </a:r>
            <a:r>
              <a:rPr dirty="0" sz="1800">
                <a:latin typeface="Palatino Linotype"/>
                <a:cs typeface="Palatino Linotype"/>
              </a:rPr>
              <a:t>climática</a:t>
            </a:r>
            <a:r>
              <a:rPr dirty="0" sz="1800" spc="-60">
                <a:latin typeface="Palatino Linotype"/>
                <a:cs typeface="Palatino Linotype"/>
              </a:rPr>
              <a:t> </a:t>
            </a:r>
            <a:r>
              <a:rPr dirty="0" sz="1800" spc="-50">
                <a:latin typeface="Palatino Linotype"/>
                <a:cs typeface="Palatino Linotype"/>
              </a:rPr>
              <a:t>e </a:t>
            </a:r>
            <a:r>
              <a:rPr dirty="0" sz="1800" spc="-10">
                <a:latin typeface="Palatino Linotype"/>
                <a:cs typeface="Palatino Linotype"/>
              </a:rPr>
              <a:t>desigualdades.</a:t>
            </a:r>
            <a:endParaRPr sz="18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067513"/>
            <a:ext cx="0" cy="790575"/>
          </a:xfrm>
          <a:custGeom>
            <a:avLst/>
            <a:gdLst/>
            <a:ahLst/>
            <a:cxnLst/>
            <a:rect l="l" t="t" r="r" b="b"/>
            <a:pathLst>
              <a:path w="0" h="790575">
                <a:moveTo>
                  <a:pt x="0" y="0"/>
                </a:moveTo>
                <a:lnTo>
                  <a:pt x="1" y="790486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399696" y="262567"/>
          <a:ext cx="6743700" cy="6113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590"/>
                <a:gridCol w="3174365"/>
                <a:gridCol w="2689225"/>
              </a:tblGrid>
              <a:tr h="186055">
                <a:tc gridSpan="3">
                  <a:txBody>
                    <a:bodyPr/>
                    <a:lstStyle/>
                    <a:p>
                      <a:pPr marL="7391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50" b="1">
                          <a:latin typeface="Calibri"/>
                          <a:cs typeface="Calibri"/>
                        </a:rPr>
                        <a:t>Brasil</a:t>
                      </a:r>
                      <a:r>
                        <a:rPr dirty="0" sz="1100" spc="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 spc="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85" b="1">
                          <a:latin typeface="Calibri"/>
                          <a:cs typeface="Calibri"/>
                        </a:rPr>
                        <a:t>Agenda</a:t>
                      </a:r>
                      <a:r>
                        <a:rPr dirty="0" sz="1100" spc="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2030,</a:t>
                      </a:r>
                      <a:r>
                        <a:rPr dirty="0" sz="1100" spc="4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75" b="1">
                          <a:latin typeface="Calibri"/>
                          <a:cs typeface="Calibri"/>
                        </a:rPr>
                        <a:t>Metas</a:t>
                      </a:r>
                      <a:r>
                        <a:rPr dirty="0" sz="11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65" b="1">
                          <a:latin typeface="Calibri"/>
                          <a:cs typeface="Calibri"/>
                        </a:rPr>
                        <a:t>Alcançadas,</a:t>
                      </a:r>
                      <a:r>
                        <a:rPr dirty="0" sz="1100" spc="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75" b="1">
                          <a:latin typeface="Calibri"/>
                          <a:cs typeface="Calibri"/>
                        </a:rPr>
                        <a:t>segundo</a:t>
                      </a:r>
                      <a:r>
                        <a:rPr dirty="0" sz="11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75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110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6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70" b="1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1100" spc="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70" b="1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30" b="1">
                          <a:latin typeface="Calibri"/>
                          <a:cs typeface="Calibri"/>
                        </a:rPr>
                        <a:t>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50" spc="40" b="1">
                          <a:latin typeface="Calibri"/>
                          <a:cs typeface="Calibri"/>
                        </a:rPr>
                        <a:t>ODS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50" spc="65" b="1">
                          <a:latin typeface="Calibri"/>
                          <a:cs typeface="Calibri"/>
                        </a:rPr>
                        <a:t>Metas</a:t>
                      </a:r>
                      <a:r>
                        <a:rPr dirty="0" sz="95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50" spc="45" b="1">
                          <a:latin typeface="Calibri"/>
                          <a:cs typeface="Calibri"/>
                        </a:rPr>
                        <a:t>Alcançadas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50" spc="55" b="1">
                          <a:latin typeface="Calibri"/>
                          <a:cs typeface="Calibri"/>
                        </a:rPr>
                        <a:t>Indicadores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07950">
                        <a:lnSpc>
                          <a:spcPct val="113900"/>
                        </a:lnSpc>
                        <a:spcBef>
                          <a:spcPts val="160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2.b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Corrigir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prevenir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restrições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ao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comércio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distorções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nos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mercados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agrícolas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mundiais,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inclusive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eliminação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paralela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todas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formas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subsídios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à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exportação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todas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medidas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exportação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efeito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equivalente,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acordo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mandato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5">
                          <a:latin typeface="Arial MT"/>
                          <a:cs typeface="Arial MT"/>
                        </a:rPr>
                        <a:t>Rodada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Desenvolvimento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Doha.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800" spc="30">
                          <a:latin typeface="Calibri"/>
                          <a:cs typeface="Calibri"/>
                        </a:rPr>
                        <a:t>2.b.1</a:t>
                      </a:r>
                      <a:r>
                        <a:rPr dirty="0" sz="8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6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8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45">
                          <a:latin typeface="Calibri"/>
                          <a:cs typeface="Calibri"/>
                        </a:rPr>
                        <a:t>Subsídios</a:t>
                      </a:r>
                      <a:r>
                        <a:rPr dirty="0" sz="8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55">
                          <a:latin typeface="Calibri"/>
                          <a:cs typeface="Calibri"/>
                        </a:rPr>
                        <a:t>às</a:t>
                      </a:r>
                      <a:r>
                        <a:rPr dirty="0" sz="8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30">
                          <a:latin typeface="Calibri"/>
                          <a:cs typeface="Calibri"/>
                        </a:rPr>
                        <a:t>exportações</a:t>
                      </a:r>
                      <a:r>
                        <a:rPr dirty="0" sz="8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40">
                          <a:latin typeface="Calibri"/>
                          <a:cs typeface="Calibri"/>
                        </a:rPr>
                        <a:t>agrícolas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441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32410">
                        <a:lnSpc>
                          <a:spcPct val="113900"/>
                        </a:lnSpc>
                        <a:spcBef>
                          <a:spcPts val="105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3.1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reduzir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taxa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mortalidade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materna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global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5">
                          <a:latin typeface="Arial MT"/>
                          <a:cs typeface="Arial MT"/>
                        </a:rPr>
                        <a:t>menos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70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mortes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100.000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nascidos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vivos.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3.1.1</a:t>
                      </a:r>
                      <a:r>
                        <a:rPr dirty="0" sz="8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Razão</a:t>
                      </a:r>
                      <a:r>
                        <a:rPr dirty="0" sz="8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8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mortalidade</a:t>
                      </a:r>
                      <a:r>
                        <a:rPr dirty="0" sz="8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materna.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884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66040">
                        <a:lnSpc>
                          <a:spcPct val="113900"/>
                        </a:lnSpc>
                        <a:spcBef>
                          <a:spcPts val="309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3.2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acabar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mortes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evitáveis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recém-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nascidos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crianças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menores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5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anos,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todos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os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objetivando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reduzir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mortalidade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neonatal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para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pelo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5">
                          <a:latin typeface="Arial MT"/>
                          <a:cs typeface="Arial MT"/>
                        </a:rPr>
                        <a:t>menos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12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1.000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nascidos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vivos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mortalidade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crianças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menores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5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anos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pelo </a:t>
                      </a:r>
                      <a:r>
                        <a:rPr dirty="0" sz="800" spc="85">
                          <a:latin typeface="Arial MT"/>
                          <a:cs typeface="Arial MT"/>
                        </a:rPr>
                        <a:t>menos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25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1.000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nascidos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vivos.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39369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30" marR="210820">
                        <a:lnSpc>
                          <a:spcPct val="113900"/>
                        </a:lnSpc>
                        <a:tabLst>
                          <a:tab pos="152336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3.2.1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Taxa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mortalidade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95">
                          <a:latin typeface="Arial MT"/>
                          <a:cs typeface="Arial MT"/>
                        </a:rPr>
                        <a:t>em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menores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5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anos.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3.2.2</a:t>
                      </a:r>
                      <a:r>
                        <a:rPr dirty="0" sz="800" spc="11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11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Taxa</a:t>
                      </a:r>
                      <a:r>
                        <a:rPr dirty="0" sz="800" spc="11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de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800" spc="65">
                          <a:latin typeface="Arial MT"/>
                          <a:cs typeface="Arial MT"/>
                        </a:rPr>
                        <a:t>mortalidade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neonatal.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107314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589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81915">
                        <a:lnSpc>
                          <a:spcPct val="113900"/>
                        </a:lnSpc>
                        <a:spcBef>
                          <a:spcPts val="170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4.3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assegurar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igualdade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para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todos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5">
                          <a:latin typeface="Arial MT"/>
                          <a:cs typeface="Arial MT"/>
                        </a:rPr>
                        <a:t>homens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mulheres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à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educação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técnica,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profissional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superior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qualidade,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preços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acessíveis,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incluindo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universidade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09855">
                        <a:lnSpc>
                          <a:spcPct val="113900"/>
                        </a:lnSpc>
                        <a:spcBef>
                          <a:spcPts val="60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4.3.1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Taxa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participação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jovens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adultos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na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educação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formal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não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formal,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nos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últimos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doze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meses,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sexo.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1327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4130" marR="104775">
                        <a:lnSpc>
                          <a:spcPct val="113900"/>
                        </a:lnSpc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4.a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Construir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melhorar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instalações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físicas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para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educação,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apropriadas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crianças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sensíveis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às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deficiências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ao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gênero,</a:t>
                      </a:r>
                      <a:r>
                        <a:rPr dirty="0" sz="8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proporcionem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ambientes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aprendizagem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seguros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não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violentos,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inclusivos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eficazes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todos.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45415">
                        <a:lnSpc>
                          <a:spcPct val="113900"/>
                        </a:lnSpc>
                        <a:spcBef>
                          <a:spcPts val="740"/>
                        </a:spcBef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4.a.1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Proporção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 de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escolas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a: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(a)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eletricidade;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(b)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internet</a:t>
                      </a:r>
                      <a:r>
                        <a:rPr dirty="0" sz="8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fins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pedagógicos;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24130" marR="70485">
                        <a:lnSpc>
                          <a:spcPct val="113900"/>
                        </a:lnSpc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(c)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computadores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fins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pedagógicos;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(d)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infraestrutura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materiais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adaptados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alunos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deficiência;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(e)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água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potável;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(f)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instalações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sanitárias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separadas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por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sexo;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(g)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instalações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básicas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lavagem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5">
                          <a:latin typeface="Arial MT"/>
                          <a:cs typeface="Arial MT"/>
                        </a:rPr>
                        <a:t>mãos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(de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acordo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com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definições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indicadores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WASH).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9398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737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lvl="1" marL="24130" marR="170180" indent="194945">
                        <a:lnSpc>
                          <a:spcPct val="113900"/>
                        </a:lnSpc>
                        <a:buAutoNum type="arabicPeriod"/>
                        <a:tabLst>
                          <a:tab pos="219075" algn="l"/>
                        </a:tabLst>
                      </a:pP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assegurar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o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universal,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confiável,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moderno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preços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acessíveis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serviços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energia.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vl="2" marL="24130" marR="24765" indent="292100">
                        <a:lnSpc>
                          <a:spcPct val="113900"/>
                        </a:lnSpc>
                        <a:spcBef>
                          <a:spcPts val="55"/>
                        </a:spcBef>
                        <a:buAutoNum type="arabicPeriod"/>
                        <a:tabLst>
                          <a:tab pos="316230" algn="l"/>
                        </a:tabLst>
                      </a:pP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Percentagem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população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à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eletricidade.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lvl="2" marL="24130" marR="632460" indent="292100">
                        <a:lnSpc>
                          <a:spcPct val="113900"/>
                        </a:lnSpc>
                        <a:buAutoNum type="arabicPeriod"/>
                        <a:tabLst>
                          <a:tab pos="316230" algn="l"/>
                        </a:tabLst>
                      </a:pP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Percentagem</a:t>
                      </a:r>
                      <a:r>
                        <a:rPr dirty="0" sz="8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população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primário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combustíveis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tecnologias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limpos.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4419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49530">
                        <a:lnSpc>
                          <a:spcPct val="113900"/>
                        </a:lnSpc>
                        <a:spcBef>
                          <a:spcPts val="535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7.2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–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aumentar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substancialmente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participação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energias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renováveis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na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matriz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energética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global.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52400">
                        <a:lnSpc>
                          <a:spcPct val="113900"/>
                        </a:lnSpc>
                        <a:spcBef>
                          <a:spcPts val="535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7.2.1-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Participação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das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energias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renováveis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na 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OIE.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29908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800" spc="80" b="1">
                          <a:latin typeface="Calibri"/>
                          <a:cs typeface="Calibri"/>
                        </a:rPr>
                        <a:t>ODS </a:t>
                      </a:r>
                      <a:r>
                        <a:rPr dirty="0" sz="800" spc="15" b="1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411480">
                        <a:lnSpc>
                          <a:spcPts val="1090"/>
                        </a:lnSpc>
                        <a:spcBef>
                          <a:spcPts val="50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7.3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dobrar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taxa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global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melhoria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da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eficiência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energética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economia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brasileira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80645">
                        <a:lnSpc>
                          <a:spcPts val="1090"/>
                        </a:lnSpc>
                        <a:spcBef>
                          <a:spcPts val="50"/>
                        </a:spcBef>
                      </a:pPr>
                      <a:r>
                        <a:rPr dirty="0" sz="800" spc="50">
                          <a:latin typeface="Arial MT"/>
                          <a:cs typeface="Arial MT"/>
                        </a:rPr>
                        <a:t>7.3.1-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Intensidade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energética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80">
                          <a:latin typeface="Arial MT"/>
                          <a:cs typeface="Arial MT"/>
                        </a:rPr>
                        <a:t>medida</a:t>
                      </a:r>
                      <a:r>
                        <a:rPr dirty="0" sz="8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95">
                          <a:latin typeface="Arial MT"/>
                          <a:cs typeface="Arial MT"/>
                        </a:rPr>
                        <a:t>em</a:t>
                      </a:r>
                      <a:r>
                        <a:rPr dirty="0" sz="8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50">
                          <a:latin typeface="Arial MT"/>
                          <a:cs typeface="Arial MT"/>
                        </a:rPr>
                        <a:t>termos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0">
                          <a:latin typeface="Arial MT"/>
                          <a:cs typeface="Arial MT"/>
                        </a:rPr>
                        <a:t>energia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5">
                          <a:latin typeface="Arial MT"/>
                          <a:cs typeface="Arial MT"/>
                        </a:rPr>
                        <a:t>primária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60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8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7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20">
                          <a:latin typeface="Arial MT"/>
                          <a:cs typeface="Arial MT"/>
                        </a:rPr>
                        <a:t>PIB.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635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875">
                <a:tc gridSpan="3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00" spc="20" b="1">
                          <a:latin typeface="Calibri"/>
                          <a:cs typeface="Calibri"/>
                        </a:rPr>
                        <a:t>Fonte:</a:t>
                      </a:r>
                      <a:r>
                        <a:rPr dirty="0" sz="8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20" b="1">
                          <a:latin typeface="Calibri"/>
                          <a:cs typeface="Calibri"/>
                        </a:rPr>
                        <a:t>IPEA</a:t>
                      </a:r>
                      <a:r>
                        <a:rPr dirty="0" sz="800" spc="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2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1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20" b="1">
                          <a:latin typeface="Calibri"/>
                          <a:cs typeface="Calibri"/>
                        </a:rPr>
                        <a:t>Cadernos</a:t>
                      </a:r>
                      <a:r>
                        <a:rPr dirty="0" sz="800" spc="1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8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800" spc="1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2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00" spc="1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45" b="1">
                          <a:latin typeface="Calibri"/>
                          <a:cs typeface="Calibri"/>
                        </a:rPr>
                        <a:t>Elaboração</a:t>
                      </a:r>
                      <a:r>
                        <a:rPr dirty="0" sz="800" spc="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 b="1">
                          <a:latin typeface="Calibri"/>
                          <a:cs typeface="Calibri"/>
                        </a:rPr>
                        <a:t>Própria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6067513"/>
            <a:ext cx="0" cy="790575"/>
          </a:xfrm>
          <a:custGeom>
            <a:avLst/>
            <a:gdLst/>
            <a:ahLst/>
            <a:cxnLst/>
            <a:rect l="l" t="t" r="r" b="b"/>
            <a:pathLst>
              <a:path w="0" h="790575">
                <a:moveTo>
                  <a:pt x="0" y="0"/>
                </a:moveTo>
                <a:lnTo>
                  <a:pt x="1" y="790486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512809" y="502423"/>
          <a:ext cx="6753225" cy="5600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"/>
                <a:gridCol w="3178810"/>
                <a:gridCol w="2693035"/>
              </a:tblGrid>
              <a:tr h="144145">
                <a:tc gridSpan="3">
                  <a:txBody>
                    <a:bodyPr/>
                    <a:lstStyle/>
                    <a:p>
                      <a:pPr marL="740410">
                        <a:lnSpc>
                          <a:spcPts val="1015"/>
                        </a:lnSpc>
                        <a:spcBef>
                          <a:spcPts val="20"/>
                        </a:spcBef>
                      </a:pPr>
                      <a:r>
                        <a:rPr dirty="0" sz="850" spc="140" b="1">
                          <a:latin typeface="Calibri"/>
                          <a:cs typeface="Calibri"/>
                        </a:rPr>
                        <a:t>Brasil</a:t>
                      </a:r>
                      <a:r>
                        <a:rPr dirty="0" sz="85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14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850" spc="1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220" b="1">
                          <a:latin typeface="Calibri"/>
                          <a:cs typeface="Calibri"/>
                        </a:rPr>
                        <a:t>Agenda</a:t>
                      </a:r>
                      <a:r>
                        <a:rPr dirty="0" sz="850" spc="1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70" b="1">
                          <a:latin typeface="Calibri"/>
                          <a:cs typeface="Calibri"/>
                        </a:rPr>
                        <a:t>2030,</a:t>
                      </a:r>
                      <a:r>
                        <a:rPr dirty="0" sz="850" spc="4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204" b="1">
                          <a:latin typeface="Calibri"/>
                          <a:cs typeface="Calibri"/>
                        </a:rPr>
                        <a:t>Metas</a:t>
                      </a:r>
                      <a:r>
                        <a:rPr dirty="0" sz="850" spc="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75" b="1">
                          <a:latin typeface="Calibri"/>
                          <a:cs typeface="Calibri"/>
                        </a:rPr>
                        <a:t>Alcançadas,</a:t>
                      </a:r>
                      <a:r>
                        <a:rPr dirty="0" sz="850" spc="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204" b="1">
                          <a:latin typeface="Calibri"/>
                          <a:cs typeface="Calibri"/>
                        </a:rPr>
                        <a:t>segundo</a:t>
                      </a:r>
                      <a:r>
                        <a:rPr dirty="0" sz="850" spc="1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225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850" spc="1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9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850" spc="114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80" b="1">
                          <a:latin typeface="Calibri"/>
                          <a:cs typeface="Calibri"/>
                        </a:rPr>
                        <a:t>Indicadores</a:t>
                      </a:r>
                      <a:r>
                        <a:rPr dirty="0" sz="850" spc="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80" b="1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85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170" b="1">
                          <a:latin typeface="Calibri"/>
                          <a:cs typeface="Calibri"/>
                        </a:rPr>
                        <a:t>2023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39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160" b="1">
                          <a:latin typeface="Calibri"/>
                          <a:cs typeface="Calibri"/>
                        </a:rPr>
                        <a:t>ODS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165" b="1">
                          <a:latin typeface="Calibri"/>
                          <a:cs typeface="Calibri"/>
                        </a:rPr>
                        <a:t>Metas</a:t>
                      </a:r>
                      <a:r>
                        <a:rPr dirty="0" sz="75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50" spc="140" b="1">
                          <a:latin typeface="Calibri"/>
                          <a:cs typeface="Calibri"/>
                        </a:rPr>
                        <a:t>Alcançadas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750" spc="145" b="1">
                          <a:latin typeface="Calibri"/>
                          <a:cs typeface="Calibri"/>
                        </a:rPr>
                        <a:t>Indicadores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8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600" spc="20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11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130" marR="114935">
                        <a:lnSpc>
                          <a:spcPct val="117600"/>
                        </a:lnSpc>
                      </a:pPr>
                      <a:r>
                        <a:rPr dirty="0" sz="600" spc="160">
                          <a:latin typeface="Arial MT"/>
                          <a:cs typeface="Arial MT"/>
                        </a:rPr>
                        <a:t>11.a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Apoiar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relações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econômicas,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sociais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ambientais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positivas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entre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áreas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urbanas,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periurbanas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rurais,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reforçando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planejamento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nacional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regional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desenvolvimento.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83820">
                        <a:lnSpc>
                          <a:spcPct val="117600"/>
                        </a:lnSpc>
                        <a:spcBef>
                          <a:spcPts val="120"/>
                        </a:spcBef>
                      </a:pPr>
                      <a:r>
                        <a:rPr dirty="0" sz="600" spc="150">
                          <a:latin typeface="Arial MT"/>
                          <a:cs typeface="Arial MT"/>
                        </a:rPr>
                        <a:t>11.a.1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Existência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políticas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urbanas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nacionais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ou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planos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desenvolvimento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regional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(a)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respondem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à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dinâmica populacional;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(b)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garantem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35">
                          <a:latin typeface="Arial MT"/>
                          <a:cs typeface="Arial MT"/>
                        </a:rPr>
                        <a:t>um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desenvolvimento </a:t>
                      </a:r>
                      <a:r>
                        <a:rPr dirty="0" sz="600" spc="114">
                          <a:latin typeface="Arial MT"/>
                          <a:cs typeface="Arial MT"/>
                        </a:rPr>
                        <a:t>territorial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equilibrado;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(c)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possuem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responsabilidade</a:t>
                      </a:r>
                      <a:r>
                        <a:rPr dirty="0" sz="600" spc="11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10">
                          <a:latin typeface="Arial MT"/>
                          <a:cs typeface="Arial MT"/>
                        </a:rPr>
                        <a:t>fiscal.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1376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20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11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130" marR="39370">
                        <a:lnSpc>
                          <a:spcPct val="117600"/>
                        </a:lnSpc>
                      </a:pPr>
                      <a:r>
                        <a:rPr dirty="0" sz="600" spc="160">
                          <a:latin typeface="Arial MT"/>
                          <a:cs typeface="Arial MT"/>
                        </a:rPr>
                        <a:t>11.b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2020,</a:t>
                      </a:r>
                      <a:r>
                        <a:rPr dirty="0" sz="6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aumentar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substancialmente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número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cidades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assentamentos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0">
                          <a:latin typeface="Arial MT"/>
                          <a:cs typeface="Arial MT"/>
                        </a:rPr>
                        <a:t>humanos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adotando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implementando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políticas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planos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integrados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inclusão,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eficiência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recursos,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mitigação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adaptação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às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mudanças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climáticas,</a:t>
                      </a:r>
                      <a:r>
                        <a:rPr dirty="0" sz="6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resiliência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desastres;</a:t>
                      </a:r>
                      <a:r>
                        <a:rPr dirty="0" sz="6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desenvolver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implementar,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acordo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4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Marco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Sendai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Redução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Risco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Desastres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2015-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gerenciamento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0">
                          <a:latin typeface="Arial MT"/>
                          <a:cs typeface="Arial MT"/>
                        </a:rPr>
                        <a:t>holístico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risco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desastres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10">
                          <a:latin typeface="Arial MT"/>
                          <a:cs typeface="Arial MT"/>
                        </a:rPr>
                        <a:t>em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todos</a:t>
                      </a:r>
                      <a:r>
                        <a:rPr dirty="0" sz="60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os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níveis.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32715">
                        <a:lnSpc>
                          <a:spcPct val="117600"/>
                        </a:lnSpc>
                        <a:spcBef>
                          <a:spcPts val="250"/>
                        </a:spcBef>
                      </a:pPr>
                      <a:r>
                        <a:rPr dirty="0" sz="600" spc="150">
                          <a:latin typeface="Arial MT"/>
                          <a:cs typeface="Arial MT"/>
                        </a:rPr>
                        <a:t>11.b.1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0">
                          <a:latin typeface="Arial MT"/>
                          <a:cs typeface="Arial MT"/>
                        </a:rPr>
                        <a:t>Número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adotam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implementam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estratégias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nacionais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redução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risco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desastres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35">
                          <a:latin typeface="Arial MT"/>
                          <a:cs typeface="Arial MT"/>
                        </a:rPr>
                        <a:t>em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linha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4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Marco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Sendai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Redução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Risco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Desastres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2015-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2030.</a:t>
                      </a:r>
                      <a:endParaRPr sz="600">
                        <a:latin typeface="Arial MT"/>
                        <a:cs typeface="Arial MT"/>
                      </a:endParaRPr>
                    </a:p>
                    <a:p>
                      <a:pPr marL="24130" marR="377825">
                        <a:lnSpc>
                          <a:spcPct val="117600"/>
                        </a:lnSpc>
                      </a:pPr>
                      <a:r>
                        <a:rPr dirty="0" sz="600" spc="150">
                          <a:latin typeface="Arial MT"/>
                          <a:cs typeface="Arial MT"/>
                        </a:rPr>
                        <a:t>11.a.1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Existência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políticas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urbanas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ou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planos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desenvolvimento</a:t>
                      </a:r>
                      <a:endParaRPr sz="600">
                        <a:latin typeface="Arial MT"/>
                        <a:cs typeface="Arial MT"/>
                      </a:endParaRPr>
                    </a:p>
                    <a:p>
                      <a:pPr marL="24130" marR="554355">
                        <a:lnSpc>
                          <a:spcPct val="117600"/>
                        </a:lnSpc>
                      </a:pPr>
                      <a:r>
                        <a:rPr dirty="0" sz="600" spc="155">
                          <a:latin typeface="Arial MT"/>
                          <a:cs typeface="Arial MT"/>
                        </a:rPr>
                        <a:t>regional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(a)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respondem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à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dinâmica populacional;</a:t>
                      </a:r>
                      <a:r>
                        <a:rPr dirty="0" sz="6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(b)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garantem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10">
                          <a:latin typeface="Arial MT"/>
                          <a:cs typeface="Arial MT"/>
                        </a:rPr>
                        <a:t>um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desenvolvimento</a:t>
                      </a:r>
                      <a:r>
                        <a:rPr dirty="0" sz="600" spc="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14">
                          <a:latin typeface="Arial MT"/>
                          <a:cs typeface="Arial MT"/>
                        </a:rPr>
                        <a:t>territorial</a:t>
                      </a:r>
                      <a:r>
                        <a:rPr dirty="0" sz="600" spc="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equilibrado;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(c)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possuem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responsabilidade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10">
                          <a:latin typeface="Arial MT"/>
                          <a:cs typeface="Arial MT"/>
                        </a:rPr>
                        <a:t>fiscal.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10795">
                        <a:lnSpc>
                          <a:spcPct val="100000"/>
                        </a:lnSpc>
                      </a:pPr>
                      <a:r>
                        <a:rPr dirty="0" sz="600" spc="20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14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0320">
                        <a:lnSpc>
                          <a:spcPct val="117600"/>
                        </a:lnSpc>
                        <a:spcBef>
                          <a:spcPts val="40"/>
                        </a:spcBef>
                      </a:pPr>
                      <a:r>
                        <a:rPr dirty="0" sz="600" spc="160">
                          <a:latin typeface="Arial MT"/>
                          <a:cs typeface="Arial MT"/>
                        </a:rPr>
                        <a:t>14.5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2020,</a:t>
                      </a:r>
                      <a:r>
                        <a:rPr dirty="0" sz="6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conservar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pelo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4">
                          <a:latin typeface="Arial MT"/>
                          <a:cs typeface="Arial MT"/>
                        </a:rPr>
                        <a:t>menos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25">
                          <a:latin typeface="Arial MT"/>
                          <a:cs typeface="Arial MT"/>
                        </a:rPr>
                        <a:t>10%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das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zonas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costeiras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marinhas,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acordo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4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legislação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nacional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internacional,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4">
                          <a:latin typeface="Arial MT"/>
                          <a:cs typeface="Arial MT"/>
                        </a:rPr>
                        <a:t>com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base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na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melhor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informação</a:t>
                      </a:r>
                      <a:r>
                        <a:rPr dirty="0" sz="60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científica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disponível.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508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130" marR="32384">
                        <a:lnSpc>
                          <a:spcPct val="117600"/>
                        </a:lnSpc>
                      </a:pPr>
                      <a:r>
                        <a:rPr dirty="0" sz="600" spc="150">
                          <a:latin typeface="Arial MT"/>
                          <a:cs typeface="Arial MT"/>
                        </a:rPr>
                        <a:t>14.5.1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Cobertura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áreas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marinhas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protegidas </a:t>
                      </a:r>
                      <a:r>
                        <a:rPr dirty="0" sz="600" spc="235">
                          <a:latin typeface="Arial MT"/>
                          <a:cs typeface="Arial MT"/>
                        </a:rPr>
                        <a:t>em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relação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às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áreas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marinhas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24765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920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600" spc="20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14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98425">
                        <a:lnSpc>
                          <a:spcPct val="117600"/>
                        </a:lnSpc>
                        <a:spcBef>
                          <a:spcPts val="145"/>
                        </a:spcBef>
                      </a:pPr>
                      <a:r>
                        <a:rPr dirty="0" sz="600" spc="160">
                          <a:latin typeface="Arial MT"/>
                          <a:cs typeface="Arial MT"/>
                        </a:rPr>
                        <a:t>14.6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2020,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proibir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certas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formas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subsídios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à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pesca,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contribuem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sobrecapacidade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sobrepesca,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eliminar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os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subsídios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contribuam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para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pesca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ilegal,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não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reportada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não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regulamentada,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abster-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introduzir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novos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subsídios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0">
                          <a:latin typeface="Arial MT"/>
                          <a:cs typeface="Arial MT"/>
                        </a:rPr>
                        <a:t>como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estes,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reconhecendo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tratamento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especial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diferenciado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adequado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eficaz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35">
                          <a:latin typeface="Arial MT"/>
                          <a:cs typeface="Arial MT"/>
                        </a:rPr>
                        <a:t>em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desenvolvimento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menos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130" marR="93345">
                        <a:lnSpc>
                          <a:spcPct val="117300"/>
                        </a:lnSpc>
                      </a:pPr>
                      <a:r>
                        <a:rPr dirty="0" sz="600" spc="150">
                          <a:latin typeface="Arial MT"/>
                          <a:cs typeface="Arial MT"/>
                        </a:rPr>
                        <a:t>14.6.1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Progresso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países,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relativamente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ao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grau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implementação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instrumentos internacionais,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visando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ao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combate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pesca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ilegal,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não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registrada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(declarada)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não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regulamentada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(</a:t>
                      </a:r>
                      <a:r>
                        <a:rPr dirty="0" sz="450" spc="85" i="1">
                          <a:latin typeface="Arial"/>
                          <a:cs typeface="Arial"/>
                        </a:rPr>
                        <a:t>illegal,</a:t>
                      </a:r>
                      <a:r>
                        <a:rPr dirty="0" sz="450" spc="16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50" spc="114" i="1">
                          <a:latin typeface="Arial"/>
                          <a:cs typeface="Arial"/>
                        </a:rPr>
                        <a:t>unreported</a:t>
                      </a:r>
                      <a:r>
                        <a:rPr dirty="0" sz="450" spc="1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50" spc="130" i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450" spc="1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50" spc="114" i="1">
                          <a:latin typeface="Arial"/>
                          <a:cs typeface="Arial"/>
                        </a:rPr>
                        <a:t>unregulated</a:t>
                      </a:r>
                      <a:r>
                        <a:rPr dirty="0" sz="450" spc="2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50" spc="13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450" spc="1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450" spc="110">
                          <a:latin typeface="Arial MT"/>
                          <a:cs typeface="Arial MT"/>
                        </a:rPr>
                        <a:t>IUU </a:t>
                      </a:r>
                      <a:r>
                        <a:rPr dirty="0" sz="450" spc="105" i="1">
                          <a:latin typeface="Arial"/>
                          <a:cs typeface="Arial"/>
                        </a:rPr>
                        <a:t>fishing</a:t>
                      </a:r>
                      <a:r>
                        <a:rPr dirty="0" sz="450" spc="-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50" spc="30">
                          <a:latin typeface="Arial MT"/>
                          <a:cs typeface="Arial MT"/>
                        </a:rPr>
                        <a:t>)</a:t>
                      </a:r>
                      <a:endParaRPr sz="450">
                        <a:latin typeface="Arial MT"/>
                        <a:cs typeface="Arial MT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10795">
                        <a:lnSpc>
                          <a:spcPct val="100000"/>
                        </a:lnSpc>
                      </a:pPr>
                      <a:r>
                        <a:rPr dirty="0" sz="600" spc="20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14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130" marR="105410">
                        <a:lnSpc>
                          <a:spcPct val="117600"/>
                        </a:lnSpc>
                      </a:pPr>
                      <a:r>
                        <a:rPr dirty="0" sz="600" spc="160">
                          <a:latin typeface="Arial MT"/>
                          <a:cs typeface="Arial MT"/>
                        </a:rPr>
                        <a:t>14.b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Proporcionar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pescadores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artesanais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pequena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escala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aos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recursos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marinhos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mercados.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09855">
                        <a:lnSpc>
                          <a:spcPct val="117600"/>
                        </a:lnSpc>
                        <a:spcBef>
                          <a:spcPts val="90"/>
                        </a:spcBef>
                      </a:pPr>
                      <a:r>
                        <a:rPr dirty="0" sz="600" spc="150">
                          <a:latin typeface="Arial MT"/>
                          <a:cs typeface="Arial MT"/>
                        </a:rPr>
                        <a:t>14.b.1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Progresso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relativamente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ao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grau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aplicação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15">
                          <a:latin typeface="Arial MT"/>
                          <a:cs typeface="Arial MT"/>
                        </a:rPr>
                        <a:t>uma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0">
                          <a:latin typeface="Arial MT"/>
                          <a:cs typeface="Arial MT"/>
                        </a:rPr>
                        <a:t>estrutura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(enquadramento)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legal,</a:t>
                      </a:r>
                      <a:r>
                        <a:rPr dirty="0" sz="6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regulamentar,</a:t>
                      </a:r>
                      <a:r>
                        <a:rPr dirty="0" sz="60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0">
                          <a:latin typeface="Arial MT"/>
                          <a:cs typeface="Arial MT"/>
                        </a:rPr>
                        <a:t>político</a:t>
                      </a:r>
                      <a:r>
                        <a:rPr dirty="0" sz="600" spc="114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institucional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reconheça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proteja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0">
                          <a:latin typeface="Arial MT"/>
                          <a:cs typeface="Arial MT"/>
                        </a:rPr>
                        <a:t>direitos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acesso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pescadores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5">
                          <a:latin typeface="Arial MT"/>
                          <a:cs typeface="Arial MT"/>
                        </a:rPr>
                        <a:t>pequena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escala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11430">
                    <a:lnL w="12700">
                      <a:solidFill>
                        <a:srgbClr val="D4D4D4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4D4D4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8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600" spc="200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17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130" marR="157480">
                        <a:lnSpc>
                          <a:spcPct val="117600"/>
                        </a:lnSpc>
                      </a:pPr>
                      <a:r>
                        <a:rPr dirty="0" sz="600" spc="165">
                          <a:latin typeface="Arial MT"/>
                          <a:cs typeface="Arial MT"/>
                        </a:rPr>
                        <a:t>17.19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Até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2030,</a:t>
                      </a:r>
                      <a:r>
                        <a:rPr dirty="0" sz="6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valer-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se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iniciativas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existentes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para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desenvolver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medidas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progresso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desenvolvimento </a:t>
                      </a:r>
                      <a:r>
                        <a:rPr dirty="0" sz="600" spc="150">
                          <a:latin typeface="Arial MT"/>
                          <a:cs typeface="Arial MT"/>
                        </a:rPr>
                        <a:t>sustentável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complementem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produto</a:t>
                      </a:r>
                      <a:r>
                        <a:rPr dirty="0" sz="600" spc="1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5">
                          <a:latin typeface="Arial MT"/>
                          <a:cs typeface="Arial MT"/>
                        </a:rPr>
                        <a:t>interno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bruto [PIB]</a:t>
                      </a:r>
                      <a:r>
                        <a:rPr dirty="0" sz="6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apoiem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capacitação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estatística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nos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10">
                          <a:latin typeface="Arial MT"/>
                          <a:cs typeface="Arial MT"/>
                        </a:rPr>
                        <a:t>em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desenvolvimento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vl="2" marL="24130" marR="492759" indent="428625">
                        <a:lnSpc>
                          <a:spcPct val="117600"/>
                        </a:lnSpc>
                        <a:spcBef>
                          <a:spcPts val="225"/>
                        </a:spcBef>
                        <a:buAutoNum type="arabicPeriod"/>
                        <a:tabLst>
                          <a:tab pos="452755" algn="l"/>
                        </a:tabLst>
                      </a:pP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Valor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35">
                          <a:latin typeface="Arial MT"/>
                          <a:cs typeface="Arial MT"/>
                        </a:rPr>
                        <a:t>em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dólares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todos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os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recursos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disponibilizados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600" spc="1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fortalecer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capacidade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25">
                          <a:latin typeface="Arial MT"/>
                          <a:cs typeface="Arial MT"/>
                        </a:rPr>
                        <a:t>estatística</a:t>
                      </a:r>
                      <a:r>
                        <a:rPr dirty="0" sz="60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nos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10">
                          <a:latin typeface="Arial MT"/>
                          <a:cs typeface="Arial MT"/>
                        </a:rPr>
                        <a:t>em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desenvolvimento.</a:t>
                      </a:r>
                      <a:endParaRPr sz="600">
                        <a:latin typeface="Arial MT"/>
                        <a:cs typeface="Arial MT"/>
                      </a:endParaRPr>
                    </a:p>
                    <a:p>
                      <a:pPr lvl="2" marL="24130" marR="377825" indent="428625">
                        <a:lnSpc>
                          <a:spcPct val="117600"/>
                        </a:lnSpc>
                        <a:buAutoNum type="arabicPeriod"/>
                        <a:tabLst>
                          <a:tab pos="452755" algn="l"/>
                        </a:tabLst>
                      </a:pPr>
                      <a:r>
                        <a:rPr dirty="0" sz="600" spc="175">
                          <a:latin typeface="Arial MT"/>
                          <a:cs typeface="Arial MT"/>
                        </a:rPr>
                        <a:t>–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Proporção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países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90">
                          <a:latin typeface="Arial MT"/>
                          <a:cs typeface="Arial MT"/>
                        </a:rPr>
                        <a:t>que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10">
                          <a:latin typeface="Arial MT"/>
                          <a:cs typeface="Arial MT"/>
                        </a:rPr>
                        <a:t>(a)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realizaram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pelo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04">
                          <a:latin typeface="Arial MT"/>
                          <a:cs typeface="Arial MT"/>
                        </a:rPr>
                        <a:t>menos</a:t>
                      </a:r>
                      <a:r>
                        <a:rPr dirty="0" sz="60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35">
                          <a:latin typeface="Arial MT"/>
                          <a:cs typeface="Arial MT"/>
                        </a:rPr>
                        <a:t>um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recenseamento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0">
                          <a:latin typeface="Arial MT"/>
                          <a:cs typeface="Arial MT"/>
                        </a:rPr>
                        <a:t>população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da</a:t>
                      </a:r>
                      <a:r>
                        <a:rPr dirty="0" sz="600" spc="8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5">
                          <a:latin typeface="Arial MT"/>
                          <a:cs typeface="Arial MT"/>
                        </a:rPr>
                        <a:t>habitação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nos</a:t>
                      </a:r>
                      <a:r>
                        <a:rPr dirty="0" sz="60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últimos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10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anos;</a:t>
                      </a:r>
                      <a:r>
                        <a:rPr dirty="0" sz="60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5">
                          <a:latin typeface="Arial MT"/>
                          <a:cs typeface="Arial MT"/>
                        </a:rPr>
                        <a:t>(b)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55">
                          <a:latin typeface="Arial MT"/>
                          <a:cs typeface="Arial MT"/>
                        </a:rPr>
                        <a:t>atingiram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20">
                          <a:latin typeface="Arial MT"/>
                          <a:cs typeface="Arial MT"/>
                        </a:rPr>
                        <a:t>100%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30">
                          <a:latin typeface="Arial MT"/>
                          <a:cs typeface="Arial MT"/>
                        </a:rPr>
                        <a:t>registros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0">
                          <a:latin typeface="Arial MT"/>
                          <a:cs typeface="Arial MT"/>
                        </a:rPr>
                        <a:t>nascimento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75">
                          <a:latin typeface="Arial MT"/>
                          <a:cs typeface="Arial MT"/>
                        </a:rPr>
                        <a:t>e</a:t>
                      </a:r>
                      <a:r>
                        <a:rPr dirty="0" sz="60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225">
                          <a:latin typeface="Arial MT"/>
                          <a:cs typeface="Arial MT"/>
                        </a:rPr>
                        <a:t>80%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8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00" spc="9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40">
                          <a:latin typeface="Arial MT"/>
                          <a:cs typeface="Arial MT"/>
                        </a:rPr>
                        <a:t>registros</a:t>
                      </a:r>
                      <a:r>
                        <a:rPr dirty="0" sz="60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00" spc="160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600" spc="130">
                          <a:latin typeface="Arial MT"/>
                          <a:cs typeface="Arial MT"/>
                        </a:rPr>
                        <a:t>óbitos.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D4D4D4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1130">
                <a:tc gridSpan="3"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600" spc="130" b="1">
                          <a:latin typeface="Calibri"/>
                          <a:cs typeface="Calibri"/>
                        </a:rPr>
                        <a:t>Fonte:</a:t>
                      </a:r>
                      <a:r>
                        <a:rPr dirty="0" sz="600" spc="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40" b="1">
                          <a:latin typeface="Calibri"/>
                          <a:cs typeface="Calibri"/>
                        </a:rPr>
                        <a:t>IPEA</a:t>
                      </a:r>
                      <a:r>
                        <a:rPr dirty="0" sz="600" spc="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95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 Cadernos</a:t>
                      </a:r>
                      <a:r>
                        <a:rPr dirty="0" sz="600" spc="1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95" b="1">
                          <a:latin typeface="Calibri"/>
                          <a:cs typeface="Calibri"/>
                        </a:rPr>
                        <a:t>ODS</a:t>
                      </a:r>
                      <a:r>
                        <a:rPr dirty="0" sz="600" spc="1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95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600" spc="1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40" b="1">
                          <a:latin typeface="Calibri"/>
                          <a:cs typeface="Calibri"/>
                        </a:rPr>
                        <a:t>Elaboração</a:t>
                      </a:r>
                      <a:r>
                        <a:rPr dirty="0" sz="600" spc="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600" spc="105" b="1">
                          <a:latin typeface="Calibri"/>
                          <a:cs typeface="Calibri"/>
                        </a:rPr>
                        <a:t>Própria</a:t>
                      </a:r>
                      <a:endParaRPr sz="600">
                        <a:latin typeface="Calibri"/>
                        <a:cs typeface="Calibri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D4D4D4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4D4D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7086" y="10667"/>
            <a:ext cx="3679190" cy="672465"/>
          </a:xfrm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4810" marR="5080" indent="-372745">
              <a:lnSpc>
                <a:spcPts val="2590"/>
              </a:lnSpc>
              <a:spcBef>
                <a:spcPts val="25"/>
              </a:spcBef>
            </a:pPr>
            <a:r>
              <a:rPr dirty="0" sz="2000" spc="-200" b="1">
                <a:latin typeface="Verdana"/>
                <a:cs typeface="Verdana"/>
              </a:rPr>
              <a:t>Principais</a:t>
            </a:r>
            <a:r>
              <a:rPr dirty="0" sz="2000" spc="-105" b="1">
                <a:latin typeface="Verdana"/>
                <a:cs typeface="Verdana"/>
              </a:rPr>
              <a:t> </a:t>
            </a:r>
            <a:r>
              <a:rPr dirty="0" sz="2000" spc="-125" b="1">
                <a:latin typeface="Verdana"/>
                <a:cs typeface="Verdana"/>
              </a:rPr>
              <a:t>Avanços</a:t>
            </a:r>
            <a:r>
              <a:rPr dirty="0" sz="2000" spc="-100" b="1">
                <a:latin typeface="Verdana"/>
                <a:cs typeface="Verdana"/>
              </a:rPr>
              <a:t> </a:t>
            </a:r>
            <a:r>
              <a:rPr dirty="0" sz="2000" spc="-60" b="1">
                <a:latin typeface="Verdana"/>
                <a:cs typeface="Verdana"/>
              </a:rPr>
              <a:t>e</a:t>
            </a:r>
            <a:r>
              <a:rPr dirty="0" sz="2000" spc="-100" b="1">
                <a:latin typeface="Verdana"/>
                <a:cs typeface="Verdana"/>
              </a:rPr>
              <a:t> </a:t>
            </a:r>
            <a:r>
              <a:rPr dirty="0" sz="2000" spc="-185" b="1">
                <a:latin typeface="Verdana"/>
                <a:cs typeface="Verdana"/>
              </a:rPr>
              <a:t>Desafios </a:t>
            </a:r>
            <a:r>
              <a:rPr dirty="0" sz="2000" spc="-190" b="1">
                <a:latin typeface="Verdana"/>
                <a:cs typeface="Verdana"/>
              </a:rPr>
              <a:t>Dimensão</a:t>
            </a:r>
            <a:r>
              <a:rPr dirty="0" sz="2000" spc="-120" b="1">
                <a:latin typeface="Verdana"/>
                <a:cs typeface="Verdana"/>
              </a:rPr>
              <a:t> </a:t>
            </a:r>
            <a:r>
              <a:rPr dirty="0" sz="2000" spc="-150" b="1">
                <a:latin typeface="Verdana"/>
                <a:cs typeface="Verdana"/>
              </a:rPr>
              <a:t>Social</a:t>
            </a:r>
            <a:r>
              <a:rPr dirty="0" sz="2000" spc="-114" b="1">
                <a:latin typeface="Verdana"/>
                <a:cs typeface="Verdana"/>
              </a:rPr>
              <a:t> </a:t>
            </a:r>
            <a:r>
              <a:rPr dirty="0" sz="2000" spc="-229" b="1">
                <a:latin typeface="Verdana"/>
                <a:cs typeface="Verdana"/>
              </a:rPr>
              <a:t>ODS</a:t>
            </a:r>
            <a:r>
              <a:rPr dirty="0" sz="2000" spc="25" b="1">
                <a:latin typeface="Verdana"/>
                <a:cs typeface="Verdana"/>
              </a:rPr>
              <a:t> </a:t>
            </a:r>
            <a:r>
              <a:rPr dirty="0" sz="2500" spc="-455" b="1">
                <a:latin typeface="Verdana"/>
                <a:cs typeface="Verdana"/>
              </a:rPr>
              <a:t>1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39856" y="892384"/>
            <a:ext cx="2865755" cy="280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ts val="1015"/>
              </a:lnSpc>
              <a:spcBef>
                <a:spcPts val="135"/>
              </a:spcBef>
            </a:pPr>
            <a:r>
              <a:rPr dirty="0" sz="850" spc="-180" b="1">
                <a:solidFill>
                  <a:srgbClr val="231F20"/>
                </a:solidFill>
                <a:latin typeface="Tahoma"/>
                <a:cs typeface="Tahoma"/>
              </a:rPr>
              <a:t>Incidência</a:t>
            </a:r>
            <a:r>
              <a:rPr dirty="0" sz="850" spc="-9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95" b="1">
                <a:solidFill>
                  <a:srgbClr val="231F20"/>
                </a:solidFill>
                <a:latin typeface="Tahoma"/>
                <a:cs typeface="Tahoma"/>
              </a:rPr>
              <a:t>da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85" b="1">
                <a:solidFill>
                  <a:srgbClr val="231F20"/>
                </a:solidFill>
                <a:latin typeface="Tahoma"/>
                <a:cs typeface="Tahoma"/>
              </a:rPr>
              <a:t>pobreza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85" b="1">
                <a:solidFill>
                  <a:srgbClr val="231F20"/>
                </a:solidFill>
                <a:latin typeface="Tahoma"/>
                <a:cs typeface="Tahoma"/>
              </a:rPr>
              <a:t>para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90" b="1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75" b="1">
                <a:solidFill>
                  <a:srgbClr val="231F20"/>
                </a:solidFill>
                <a:latin typeface="Tahoma"/>
                <a:cs typeface="Tahoma"/>
              </a:rPr>
              <a:t>linha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85" b="1">
                <a:solidFill>
                  <a:srgbClr val="231F20"/>
                </a:solidFill>
                <a:latin typeface="Tahoma"/>
                <a:cs typeface="Tahoma"/>
              </a:rPr>
              <a:t>de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75" b="1">
                <a:solidFill>
                  <a:srgbClr val="231F20"/>
                </a:solidFill>
                <a:latin typeface="Tahoma"/>
                <a:cs typeface="Tahoma"/>
              </a:rPr>
              <a:t>$2,15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45" b="1" i="1">
                <a:solidFill>
                  <a:srgbClr val="231F20"/>
                </a:solidFill>
                <a:latin typeface="Arial"/>
                <a:cs typeface="Arial"/>
              </a:rPr>
              <a:t>per</a:t>
            </a:r>
            <a:r>
              <a:rPr dirty="0" sz="850" spc="-7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-140" b="1" i="1">
                <a:solidFill>
                  <a:srgbClr val="231F20"/>
                </a:solidFill>
                <a:latin typeface="Arial"/>
                <a:cs typeface="Arial"/>
              </a:rPr>
              <a:t>capita</a:t>
            </a:r>
            <a:r>
              <a:rPr dirty="0" sz="850" spc="-75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850" spc="-180" b="1">
                <a:solidFill>
                  <a:srgbClr val="231F20"/>
                </a:solidFill>
                <a:latin typeface="Tahoma"/>
                <a:cs typeface="Tahoma"/>
              </a:rPr>
              <a:t>por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70" b="1">
                <a:solidFill>
                  <a:srgbClr val="231F20"/>
                </a:solidFill>
                <a:latin typeface="Tahoma"/>
                <a:cs typeface="Tahoma"/>
              </a:rPr>
              <a:t>dia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80" b="1">
                <a:solidFill>
                  <a:srgbClr val="231F20"/>
                </a:solidFill>
                <a:latin typeface="Tahoma"/>
                <a:cs typeface="Tahoma"/>
              </a:rPr>
              <a:t>–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55" b="1">
                <a:solidFill>
                  <a:srgbClr val="231F20"/>
                </a:solidFill>
                <a:latin typeface="Tahoma"/>
                <a:cs typeface="Tahoma"/>
              </a:rPr>
              <a:t>Brasil</a:t>
            </a:r>
            <a:r>
              <a:rPr dirty="0" sz="850" spc="-9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95" b="1">
                <a:solidFill>
                  <a:srgbClr val="231F20"/>
                </a:solidFill>
                <a:latin typeface="Tahoma"/>
                <a:cs typeface="Tahoma"/>
              </a:rPr>
              <a:t>(2012-</a:t>
            </a:r>
            <a:r>
              <a:rPr dirty="0" sz="850" spc="-130" b="1">
                <a:solidFill>
                  <a:srgbClr val="231F20"/>
                </a:solidFill>
                <a:latin typeface="Tahoma"/>
                <a:cs typeface="Tahoma"/>
              </a:rPr>
              <a:t>2022)</a:t>
            </a:r>
            <a:endParaRPr sz="850">
              <a:latin typeface="Tahoma"/>
              <a:cs typeface="Tahoma"/>
            </a:endParaRPr>
          </a:p>
          <a:p>
            <a:pPr marL="12700">
              <a:lnSpc>
                <a:spcPts val="955"/>
              </a:lnSpc>
            </a:pPr>
            <a:r>
              <a:rPr dirty="0" sz="800" spc="-185">
                <a:solidFill>
                  <a:srgbClr val="231F20"/>
                </a:solidFill>
                <a:latin typeface="Tahoma"/>
                <a:cs typeface="Tahoma"/>
              </a:rPr>
              <a:t>(Em</a:t>
            </a:r>
            <a:r>
              <a:rPr dirty="0" sz="800" spc="-12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ahoma"/>
                <a:cs typeface="Tahoma"/>
              </a:rPr>
              <a:t>%)</a:t>
            </a:r>
            <a:endParaRPr sz="800">
              <a:latin typeface="Tahoma"/>
              <a:cs typeface="Tahoma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821633" y="1266967"/>
            <a:ext cx="3006725" cy="2125980"/>
            <a:chOff x="821633" y="1266967"/>
            <a:chExt cx="3006725" cy="2125980"/>
          </a:xfrm>
        </p:grpSpPr>
        <p:sp>
          <p:nvSpPr>
            <p:cNvPr id="5" name="object 5" descr=""/>
            <p:cNvSpPr/>
            <p:nvPr/>
          </p:nvSpPr>
          <p:spPr>
            <a:xfrm>
              <a:off x="824491" y="2966459"/>
              <a:ext cx="3001010" cy="0"/>
            </a:xfrm>
            <a:custGeom>
              <a:avLst/>
              <a:gdLst/>
              <a:ahLst/>
              <a:cxnLst/>
              <a:rect l="l" t="t" r="r" b="b"/>
              <a:pathLst>
                <a:path w="3001010" h="0">
                  <a:moveTo>
                    <a:pt x="0" y="0"/>
                  </a:moveTo>
                  <a:lnTo>
                    <a:pt x="3000653" y="0"/>
                  </a:lnTo>
                </a:path>
              </a:pathLst>
            </a:custGeom>
            <a:ln w="561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4491" y="2542301"/>
              <a:ext cx="3001010" cy="0"/>
            </a:xfrm>
            <a:custGeom>
              <a:avLst/>
              <a:gdLst/>
              <a:ahLst/>
              <a:cxnLst/>
              <a:rect l="l" t="t" r="r" b="b"/>
              <a:pathLst>
                <a:path w="3001010" h="0">
                  <a:moveTo>
                    <a:pt x="0" y="0"/>
                  </a:moveTo>
                  <a:lnTo>
                    <a:pt x="3000653" y="0"/>
                  </a:lnTo>
                </a:path>
              </a:pathLst>
            </a:custGeom>
            <a:ln w="561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24491" y="2118141"/>
              <a:ext cx="3001010" cy="0"/>
            </a:xfrm>
            <a:custGeom>
              <a:avLst/>
              <a:gdLst/>
              <a:ahLst/>
              <a:cxnLst/>
              <a:rect l="l" t="t" r="r" b="b"/>
              <a:pathLst>
                <a:path w="3001010" h="0">
                  <a:moveTo>
                    <a:pt x="0" y="0"/>
                  </a:moveTo>
                  <a:lnTo>
                    <a:pt x="3000653" y="0"/>
                  </a:lnTo>
                </a:path>
              </a:pathLst>
            </a:custGeom>
            <a:ln w="561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24491" y="1693983"/>
              <a:ext cx="3001010" cy="0"/>
            </a:xfrm>
            <a:custGeom>
              <a:avLst/>
              <a:gdLst/>
              <a:ahLst/>
              <a:cxnLst/>
              <a:rect l="l" t="t" r="r" b="b"/>
              <a:pathLst>
                <a:path w="3001010" h="0">
                  <a:moveTo>
                    <a:pt x="0" y="0"/>
                  </a:moveTo>
                  <a:lnTo>
                    <a:pt x="3000653" y="0"/>
                  </a:lnTo>
                </a:path>
              </a:pathLst>
            </a:custGeom>
            <a:ln w="561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824491" y="1269824"/>
              <a:ext cx="3001010" cy="0"/>
            </a:xfrm>
            <a:custGeom>
              <a:avLst/>
              <a:gdLst/>
              <a:ahLst/>
              <a:cxnLst/>
              <a:rect l="l" t="t" r="r" b="b"/>
              <a:pathLst>
                <a:path w="3001010" h="0">
                  <a:moveTo>
                    <a:pt x="0" y="0"/>
                  </a:moveTo>
                  <a:lnTo>
                    <a:pt x="3000653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825148" y="1269215"/>
              <a:ext cx="0" cy="2122170"/>
            </a:xfrm>
            <a:custGeom>
              <a:avLst/>
              <a:gdLst/>
              <a:ahLst/>
              <a:cxnLst/>
              <a:rect l="l" t="t" r="r" b="b"/>
              <a:pathLst>
                <a:path w="0" h="2122170">
                  <a:moveTo>
                    <a:pt x="0" y="2121824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824491" y="1269215"/>
              <a:ext cx="0" cy="2122170"/>
            </a:xfrm>
            <a:custGeom>
              <a:avLst/>
              <a:gdLst/>
              <a:ahLst/>
              <a:cxnLst/>
              <a:rect l="l" t="t" r="r" b="b"/>
              <a:pathLst>
                <a:path w="0" h="2122170">
                  <a:moveTo>
                    <a:pt x="0" y="2121824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46150" y="1458251"/>
              <a:ext cx="2757805" cy="853440"/>
            </a:xfrm>
            <a:custGeom>
              <a:avLst/>
              <a:gdLst/>
              <a:ahLst/>
              <a:cxnLst/>
              <a:rect l="l" t="t" r="r" b="b"/>
              <a:pathLst>
                <a:path w="2757804" h="853439">
                  <a:moveTo>
                    <a:pt x="29387" y="532485"/>
                  </a:moveTo>
                  <a:lnTo>
                    <a:pt x="28232" y="523201"/>
                  </a:lnTo>
                  <a:lnTo>
                    <a:pt x="25082" y="515620"/>
                  </a:lnTo>
                  <a:lnTo>
                    <a:pt x="20408" y="510501"/>
                  </a:lnTo>
                  <a:lnTo>
                    <a:pt x="14693" y="508635"/>
                  </a:lnTo>
                  <a:lnTo>
                    <a:pt x="8978" y="510501"/>
                  </a:lnTo>
                  <a:lnTo>
                    <a:pt x="4305" y="515620"/>
                  </a:lnTo>
                  <a:lnTo>
                    <a:pt x="1143" y="523201"/>
                  </a:lnTo>
                  <a:lnTo>
                    <a:pt x="0" y="532485"/>
                  </a:lnTo>
                  <a:lnTo>
                    <a:pt x="1143" y="541769"/>
                  </a:lnTo>
                  <a:lnTo>
                    <a:pt x="4305" y="549351"/>
                  </a:lnTo>
                  <a:lnTo>
                    <a:pt x="8978" y="554456"/>
                  </a:lnTo>
                  <a:lnTo>
                    <a:pt x="14693" y="556336"/>
                  </a:lnTo>
                  <a:lnTo>
                    <a:pt x="20408" y="554456"/>
                  </a:lnTo>
                  <a:lnTo>
                    <a:pt x="25082" y="549351"/>
                  </a:lnTo>
                  <a:lnTo>
                    <a:pt x="28232" y="541769"/>
                  </a:lnTo>
                  <a:lnTo>
                    <a:pt x="29387" y="532485"/>
                  </a:lnTo>
                  <a:close/>
                </a:path>
                <a:path w="2757804" h="853439">
                  <a:moveTo>
                    <a:pt x="302285" y="702538"/>
                  </a:moveTo>
                  <a:lnTo>
                    <a:pt x="301129" y="693254"/>
                  </a:lnTo>
                  <a:lnTo>
                    <a:pt x="297980" y="685673"/>
                  </a:lnTo>
                  <a:lnTo>
                    <a:pt x="293306" y="680554"/>
                  </a:lnTo>
                  <a:lnTo>
                    <a:pt x="287578" y="678688"/>
                  </a:lnTo>
                  <a:lnTo>
                    <a:pt x="281863" y="680554"/>
                  </a:lnTo>
                  <a:lnTo>
                    <a:pt x="277190" y="685673"/>
                  </a:lnTo>
                  <a:lnTo>
                    <a:pt x="274040" y="693254"/>
                  </a:lnTo>
                  <a:lnTo>
                    <a:pt x="272884" y="702538"/>
                  </a:lnTo>
                  <a:lnTo>
                    <a:pt x="274040" y="711822"/>
                  </a:lnTo>
                  <a:lnTo>
                    <a:pt x="277190" y="719404"/>
                  </a:lnTo>
                  <a:lnTo>
                    <a:pt x="281863" y="724509"/>
                  </a:lnTo>
                  <a:lnTo>
                    <a:pt x="287578" y="726389"/>
                  </a:lnTo>
                  <a:lnTo>
                    <a:pt x="293306" y="724509"/>
                  </a:lnTo>
                  <a:lnTo>
                    <a:pt x="297980" y="719404"/>
                  </a:lnTo>
                  <a:lnTo>
                    <a:pt x="301129" y="711822"/>
                  </a:lnTo>
                  <a:lnTo>
                    <a:pt x="302285" y="702538"/>
                  </a:lnTo>
                  <a:close/>
                </a:path>
                <a:path w="2757804" h="853439">
                  <a:moveTo>
                    <a:pt x="574827" y="829564"/>
                  </a:moveTo>
                  <a:lnTo>
                    <a:pt x="573671" y="820293"/>
                  </a:lnTo>
                  <a:lnTo>
                    <a:pt x="570522" y="812711"/>
                  </a:lnTo>
                  <a:lnTo>
                    <a:pt x="565848" y="807593"/>
                  </a:lnTo>
                  <a:lnTo>
                    <a:pt x="560133" y="805713"/>
                  </a:lnTo>
                  <a:lnTo>
                    <a:pt x="554405" y="807593"/>
                  </a:lnTo>
                  <a:lnTo>
                    <a:pt x="549732" y="812711"/>
                  </a:lnTo>
                  <a:lnTo>
                    <a:pt x="546582" y="820293"/>
                  </a:lnTo>
                  <a:lnTo>
                    <a:pt x="545426" y="829564"/>
                  </a:lnTo>
                  <a:lnTo>
                    <a:pt x="546582" y="838847"/>
                  </a:lnTo>
                  <a:lnTo>
                    <a:pt x="549732" y="846429"/>
                  </a:lnTo>
                  <a:lnTo>
                    <a:pt x="554405" y="851547"/>
                  </a:lnTo>
                  <a:lnTo>
                    <a:pt x="560133" y="853414"/>
                  </a:lnTo>
                  <a:lnTo>
                    <a:pt x="565848" y="851547"/>
                  </a:lnTo>
                  <a:lnTo>
                    <a:pt x="570522" y="846429"/>
                  </a:lnTo>
                  <a:lnTo>
                    <a:pt x="573671" y="838847"/>
                  </a:lnTo>
                  <a:lnTo>
                    <a:pt x="574827" y="829564"/>
                  </a:lnTo>
                  <a:close/>
                </a:path>
                <a:path w="2757804" h="853439">
                  <a:moveTo>
                    <a:pt x="847712" y="744537"/>
                  </a:moveTo>
                  <a:lnTo>
                    <a:pt x="846556" y="735253"/>
                  </a:lnTo>
                  <a:lnTo>
                    <a:pt x="843407" y="727671"/>
                  </a:lnTo>
                  <a:lnTo>
                    <a:pt x="838733" y="722566"/>
                  </a:lnTo>
                  <a:lnTo>
                    <a:pt x="833018" y="720686"/>
                  </a:lnTo>
                  <a:lnTo>
                    <a:pt x="827290" y="722566"/>
                  </a:lnTo>
                  <a:lnTo>
                    <a:pt x="822617" y="727671"/>
                  </a:lnTo>
                  <a:lnTo>
                    <a:pt x="819467" y="735253"/>
                  </a:lnTo>
                  <a:lnTo>
                    <a:pt x="818311" y="744537"/>
                  </a:lnTo>
                  <a:lnTo>
                    <a:pt x="819467" y="753821"/>
                  </a:lnTo>
                  <a:lnTo>
                    <a:pt x="822617" y="761403"/>
                  </a:lnTo>
                  <a:lnTo>
                    <a:pt x="827290" y="766521"/>
                  </a:lnTo>
                  <a:lnTo>
                    <a:pt x="833018" y="768388"/>
                  </a:lnTo>
                  <a:lnTo>
                    <a:pt x="838733" y="766521"/>
                  </a:lnTo>
                  <a:lnTo>
                    <a:pt x="843407" y="761403"/>
                  </a:lnTo>
                  <a:lnTo>
                    <a:pt x="846556" y="753821"/>
                  </a:lnTo>
                  <a:lnTo>
                    <a:pt x="847712" y="744537"/>
                  </a:lnTo>
                  <a:close/>
                </a:path>
                <a:path w="2757804" h="853439">
                  <a:moveTo>
                    <a:pt x="1120597" y="511479"/>
                  </a:moveTo>
                  <a:lnTo>
                    <a:pt x="1119441" y="502196"/>
                  </a:lnTo>
                  <a:lnTo>
                    <a:pt x="1116291" y="494614"/>
                  </a:lnTo>
                  <a:lnTo>
                    <a:pt x="1111631" y="489508"/>
                  </a:lnTo>
                  <a:lnTo>
                    <a:pt x="1105903" y="487629"/>
                  </a:lnTo>
                  <a:lnTo>
                    <a:pt x="1100188" y="489508"/>
                  </a:lnTo>
                  <a:lnTo>
                    <a:pt x="1095514" y="494614"/>
                  </a:lnTo>
                  <a:lnTo>
                    <a:pt x="1092365" y="502196"/>
                  </a:lnTo>
                  <a:lnTo>
                    <a:pt x="1091209" y="511479"/>
                  </a:lnTo>
                  <a:lnTo>
                    <a:pt x="1092365" y="520763"/>
                  </a:lnTo>
                  <a:lnTo>
                    <a:pt x="1095514" y="528345"/>
                  </a:lnTo>
                  <a:lnTo>
                    <a:pt x="1100188" y="533463"/>
                  </a:lnTo>
                  <a:lnTo>
                    <a:pt x="1105903" y="535330"/>
                  </a:lnTo>
                  <a:lnTo>
                    <a:pt x="1111631" y="533463"/>
                  </a:lnTo>
                  <a:lnTo>
                    <a:pt x="1116291" y="528345"/>
                  </a:lnTo>
                  <a:lnTo>
                    <a:pt x="1119441" y="520763"/>
                  </a:lnTo>
                  <a:lnTo>
                    <a:pt x="1120597" y="511479"/>
                  </a:lnTo>
                  <a:close/>
                </a:path>
                <a:path w="2757804" h="853439">
                  <a:moveTo>
                    <a:pt x="1393151" y="383933"/>
                  </a:moveTo>
                  <a:lnTo>
                    <a:pt x="1391996" y="374662"/>
                  </a:lnTo>
                  <a:lnTo>
                    <a:pt x="1388846" y="367080"/>
                  </a:lnTo>
                  <a:lnTo>
                    <a:pt x="1384173" y="361962"/>
                  </a:lnTo>
                  <a:lnTo>
                    <a:pt x="1378458" y="360083"/>
                  </a:lnTo>
                  <a:lnTo>
                    <a:pt x="1372730" y="361962"/>
                  </a:lnTo>
                  <a:lnTo>
                    <a:pt x="1368056" y="367080"/>
                  </a:lnTo>
                  <a:lnTo>
                    <a:pt x="1364907" y="374662"/>
                  </a:lnTo>
                  <a:lnTo>
                    <a:pt x="1363751" y="383933"/>
                  </a:lnTo>
                  <a:lnTo>
                    <a:pt x="1364907" y="393230"/>
                  </a:lnTo>
                  <a:lnTo>
                    <a:pt x="1368056" y="400799"/>
                  </a:lnTo>
                  <a:lnTo>
                    <a:pt x="1372730" y="405917"/>
                  </a:lnTo>
                  <a:lnTo>
                    <a:pt x="1378458" y="407784"/>
                  </a:lnTo>
                  <a:lnTo>
                    <a:pt x="1384173" y="405917"/>
                  </a:lnTo>
                  <a:lnTo>
                    <a:pt x="1388846" y="400799"/>
                  </a:lnTo>
                  <a:lnTo>
                    <a:pt x="1391996" y="393230"/>
                  </a:lnTo>
                  <a:lnTo>
                    <a:pt x="1393151" y="383933"/>
                  </a:lnTo>
                  <a:close/>
                </a:path>
                <a:path w="2757804" h="853439">
                  <a:moveTo>
                    <a:pt x="1666036" y="362940"/>
                  </a:moveTo>
                  <a:lnTo>
                    <a:pt x="1664881" y="353656"/>
                  </a:lnTo>
                  <a:lnTo>
                    <a:pt x="1661731" y="346075"/>
                  </a:lnTo>
                  <a:lnTo>
                    <a:pt x="1657057" y="340956"/>
                  </a:lnTo>
                  <a:lnTo>
                    <a:pt x="1651342" y="339090"/>
                  </a:lnTo>
                  <a:lnTo>
                    <a:pt x="1645615" y="340956"/>
                  </a:lnTo>
                  <a:lnTo>
                    <a:pt x="1640941" y="346075"/>
                  </a:lnTo>
                  <a:lnTo>
                    <a:pt x="1637792" y="353656"/>
                  </a:lnTo>
                  <a:lnTo>
                    <a:pt x="1636636" y="362940"/>
                  </a:lnTo>
                  <a:lnTo>
                    <a:pt x="1637792" y="372224"/>
                  </a:lnTo>
                  <a:lnTo>
                    <a:pt x="1640941" y="379806"/>
                  </a:lnTo>
                  <a:lnTo>
                    <a:pt x="1645615" y="384911"/>
                  </a:lnTo>
                  <a:lnTo>
                    <a:pt x="1651342" y="386791"/>
                  </a:lnTo>
                  <a:lnTo>
                    <a:pt x="1657057" y="384911"/>
                  </a:lnTo>
                  <a:lnTo>
                    <a:pt x="1661731" y="379806"/>
                  </a:lnTo>
                  <a:lnTo>
                    <a:pt x="1664881" y="372224"/>
                  </a:lnTo>
                  <a:lnTo>
                    <a:pt x="1666036" y="362940"/>
                  </a:lnTo>
                  <a:close/>
                </a:path>
                <a:path w="2757804" h="853439">
                  <a:moveTo>
                    <a:pt x="1938921" y="383933"/>
                  </a:moveTo>
                  <a:lnTo>
                    <a:pt x="1937766" y="374662"/>
                  </a:lnTo>
                  <a:lnTo>
                    <a:pt x="1934616" y="367080"/>
                  </a:lnTo>
                  <a:lnTo>
                    <a:pt x="1929942" y="361962"/>
                  </a:lnTo>
                  <a:lnTo>
                    <a:pt x="1924227" y="360083"/>
                  </a:lnTo>
                  <a:lnTo>
                    <a:pt x="1918500" y="361962"/>
                  </a:lnTo>
                  <a:lnTo>
                    <a:pt x="1913826" y="367080"/>
                  </a:lnTo>
                  <a:lnTo>
                    <a:pt x="1910676" y="374662"/>
                  </a:lnTo>
                  <a:lnTo>
                    <a:pt x="1909521" y="383933"/>
                  </a:lnTo>
                  <a:lnTo>
                    <a:pt x="1910676" y="393230"/>
                  </a:lnTo>
                  <a:lnTo>
                    <a:pt x="1913826" y="400799"/>
                  </a:lnTo>
                  <a:lnTo>
                    <a:pt x="1918500" y="405917"/>
                  </a:lnTo>
                  <a:lnTo>
                    <a:pt x="1924227" y="407784"/>
                  </a:lnTo>
                  <a:lnTo>
                    <a:pt x="1929942" y="405917"/>
                  </a:lnTo>
                  <a:lnTo>
                    <a:pt x="1934616" y="400799"/>
                  </a:lnTo>
                  <a:lnTo>
                    <a:pt x="1937766" y="393230"/>
                  </a:lnTo>
                  <a:lnTo>
                    <a:pt x="1938921" y="383933"/>
                  </a:lnTo>
                  <a:close/>
                </a:path>
                <a:path w="2757804" h="853439">
                  <a:moveTo>
                    <a:pt x="2211806" y="660019"/>
                  </a:moveTo>
                  <a:lnTo>
                    <a:pt x="2210651" y="650748"/>
                  </a:lnTo>
                  <a:lnTo>
                    <a:pt x="2207501" y="643166"/>
                  </a:lnTo>
                  <a:lnTo>
                    <a:pt x="2202840" y="638048"/>
                  </a:lnTo>
                  <a:lnTo>
                    <a:pt x="2197112" y="636168"/>
                  </a:lnTo>
                  <a:lnTo>
                    <a:pt x="2191397" y="638048"/>
                  </a:lnTo>
                  <a:lnTo>
                    <a:pt x="2186724" y="643166"/>
                  </a:lnTo>
                  <a:lnTo>
                    <a:pt x="2183574" y="650748"/>
                  </a:lnTo>
                  <a:lnTo>
                    <a:pt x="2182418" y="660019"/>
                  </a:lnTo>
                  <a:lnTo>
                    <a:pt x="2183574" y="669315"/>
                  </a:lnTo>
                  <a:lnTo>
                    <a:pt x="2186724" y="676884"/>
                  </a:lnTo>
                  <a:lnTo>
                    <a:pt x="2191397" y="682002"/>
                  </a:lnTo>
                  <a:lnTo>
                    <a:pt x="2197112" y="683869"/>
                  </a:lnTo>
                  <a:lnTo>
                    <a:pt x="2202840" y="682002"/>
                  </a:lnTo>
                  <a:lnTo>
                    <a:pt x="2207501" y="676884"/>
                  </a:lnTo>
                  <a:lnTo>
                    <a:pt x="2210651" y="669315"/>
                  </a:lnTo>
                  <a:lnTo>
                    <a:pt x="2211806" y="660019"/>
                  </a:lnTo>
                  <a:close/>
                </a:path>
                <a:path w="2757804" h="853439">
                  <a:moveTo>
                    <a:pt x="2484361" y="23850"/>
                  </a:moveTo>
                  <a:lnTo>
                    <a:pt x="2483205" y="14566"/>
                  </a:lnTo>
                  <a:lnTo>
                    <a:pt x="2480056" y="6985"/>
                  </a:lnTo>
                  <a:lnTo>
                    <a:pt x="2475382" y="1866"/>
                  </a:lnTo>
                  <a:lnTo>
                    <a:pt x="2469667" y="0"/>
                  </a:lnTo>
                  <a:lnTo>
                    <a:pt x="2463939" y="1866"/>
                  </a:lnTo>
                  <a:lnTo>
                    <a:pt x="2459266" y="6985"/>
                  </a:lnTo>
                  <a:lnTo>
                    <a:pt x="2456116" y="14566"/>
                  </a:lnTo>
                  <a:lnTo>
                    <a:pt x="2454960" y="23850"/>
                  </a:lnTo>
                  <a:lnTo>
                    <a:pt x="2456116" y="33134"/>
                  </a:lnTo>
                  <a:lnTo>
                    <a:pt x="2459266" y="40716"/>
                  </a:lnTo>
                  <a:lnTo>
                    <a:pt x="2463939" y="45834"/>
                  </a:lnTo>
                  <a:lnTo>
                    <a:pt x="2469667" y="47701"/>
                  </a:lnTo>
                  <a:lnTo>
                    <a:pt x="2475382" y="45834"/>
                  </a:lnTo>
                  <a:lnTo>
                    <a:pt x="2480056" y="40716"/>
                  </a:lnTo>
                  <a:lnTo>
                    <a:pt x="2483205" y="33134"/>
                  </a:lnTo>
                  <a:lnTo>
                    <a:pt x="2484361" y="23850"/>
                  </a:lnTo>
                  <a:close/>
                </a:path>
                <a:path w="2757804" h="853439">
                  <a:moveTo>
                    <a:pt x="2757246" y="681024"/>
                  </a:moveTo>
                  <a:lnTo>
                    <a:pt x="2756090" y="671741"/>
                  </a:lnTo>
                  <a:lnTo>
                    <a:pt x="2752941" y="664159"/>
                  </a:lnTo>
                  <a:lnTo>
                    <a:pt x="2748267" y="659041"/>
                  </a:lnTo>
                  <a:lnTo>
                    <a:pt x="2742552" y="657174"/>
                  </a:lnTo>
                  <a:lnTo>
                    <a:pt x="2736824" y="659041"/>
                  </a:lnTo>
                  <a:lnTo>
                    <a:pt x="2732151" y="664159"/>
                  </a:lnTo>
                  <a:lnTo>
                    <a:pt x="2729001" y="671741"/>
                  </a:lnTo>
                  <a:lnTo>
                    <a:pt x="2727845" y="681024"/>
                  </a:lnTo>
                  <a:lnTo>
                    <a:pt x="2729001" y="690308"/>
                  </a:lnTo>
                  <a:lnTo>
                    <a:pt x="2732151" y="697890"/>
                  </a:lnTo>
                  <a:lnTo>
                    <a:pt x="2736824" y="702995"/>
                  </a:lnTo>
                  <a:lnTo>
                    <a:pt x="2742552" y="704875"/>
                  </a:lnTo>
                  <a:lnTo>
                    <a:pt x="2748267" y="702995"/>
                  </a:lnTo>
                  <a:lnTo>
                    <a:pt x="2752941" y="697890"/>
                  </a:lnTo>
                  <a:lnTo>
                    <a:pt x="2756090" y="690308"/>
                  </a:lnTo>
                  <a:lnTo>
                    <a:pt x="2757246" y="681024"/>
                  </a:lnTo>
                  <a:close/>
                </a:path>
              </a:pathLst>
            </a:custGeom>
            <a:solidFill>
              <a:srgbClr val="6E15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60906" y="1481875"/>
              <a:ext cx="2727960" cy="806450"/>
            </a:xfrm>
            <a:custGeom>
              <a:avLst/>
              <a:gdLst/>
              <a:ahLst/>
              <a:cxnLst/>
              <a:rect l="l" t="t" r="r" b="b"/>
              <a:pathLst>
                <a:path w="2727960" h="806450">
                  <a:moveTo>
                    <a:pt x="0" y="509023"/>
                  </a:moveTo>
                  <a:lnTo>
                    <a:pt x="272769" y="678652"/>
                  </a:lnTo>
                  <a:lnTo>
                    <a:pt x="545553" y="805933"/>
                  </a:lnTo>
                  <a:lnTo>
                    <a:pt x="818350" y="721090"/>
                  </a:lnTo>
                  <a:lnTo>
                    <a:pt x="1091127" y="487815"/>
                  </a:lnTo>
                  <a:lnTo>
                    <a:pt x="1363896" y="360556"/>
                  </a:lnTo>
                  <a:lnTo>
                    <a:pt x="1636700" y="339348"/>
                  </a:lnTo>
                  <a:lnTo>
                    <a:pt x="1909477" y="360556"/>
                  </a:lnTo>
                  <a:lnTo>
                    <a:pt x="2182274" y="636259"/>
                  </a:lnTo>
                  <a:lnTo>
                    <a:pt x="2455051" y="0"/>
                  </a:lnTo>
                  <a:lnTo>
                    <a:pt x="2727828" y="657489"/>
                  </a:lnTo>
                </a:path>
              </a:pathLst>
            </a:custGeom>
            <a:ln w="8058">
              <a:solidFill>
                <a:srgbClr val="6E151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907547" y="1787067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6,6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180295" y="1956741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5,8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453088" y="2128836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5,2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725881" y="1999142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5,6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998629" y="1765866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6,7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271422" y="1638595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7,3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544215" y="1617394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7,4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817008" y="1638595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7,3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089846" y="1914272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6,0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362639" y="1278049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9,0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635387" y="1935472"/>
            <a:ext cx="88265" cy="1066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00" spc="-55">
                <a:solidFill>
                  <a:srgbClr val="231F20"/>
                </a:solidFill>
                <a:latin typeface="Arial MT"/>
                <a:cs typeface="Arial MT"/>
              </a:rPr>
              <a:t>5,9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20134" y="3328577"/>
            <a:ext cx="55244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60">
                <a:solidFill>
                  <a:srgbClr val="231F20"/>
                </a:solidFill>
                <a:latin typeface="Arial MT"/>
                <a:cs typeface="Arial MT"/>
              </a:rPr>
              <a:t>0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20134" y="2904014"/>
            <a:ext cx="55244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60">
                <a:solidFill>
                  <a:srgbClr val="231F20"/>
                </a:solidFill>
                <a:latin typeface="Arial MT"/>
                <a:cs typeface="Arial MT"/>
              </a:rPr>
              <a:t>2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20134" y="2479451"/>
            <a:ext cx="55244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60">
                <a:solidFill>
                  <a:srgbClr val="231F20"/>
                </a:solidFill>
                <a:latin typeface="Arial MT"/>
                <a:cs typeface="Arial MT"/>
              </a:rPr>
              <a:t>4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20134" y="2054888"/>
            <a:ext cx="55244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60">
                <a:solidFill>
                  <a:srgbClr val="231F20"/>
                </a:solidFill>
                <a:latin typeface="Arial MT"/>
                <a:cs typeface="Arial MT"/>
              </a:rPr>
              <a:t>6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20134" y="1630325"/>
            <a:ext cx="55244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60">
                <a:solidFill>
                  <a:srgbClr val="231F20"/>
                </a:solidFill>
                <a:latin typeface="Arial MT"/>
                <a:cs typeface="Arial MT"/>
              </a:rPr>
              <a:t>8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90540" y="1210909"/>
            <a:ext cx="84455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80">
                <a:solidFill>
                  <a:srgbClr val="231F20"/>
                </a:solidFill>
                <a:latin typeface="Arial MT"/>
                <a:cs typeface="Arial MT"/>
              </a:rPr>
              <a:t>10</a:t>
            </a:r>
            <a:endParaRPr sz="600">
              <a:latin typeface="Arial MT"/>
              <a:cs typeface="Arial MT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89575" y="3456693"/>
            <a:ext cx="2870835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85115" algn="l"/>
                <a:tab pos="558165" algn="l"/>
                <a:tab pos="830580" algn="l"/>
                <a:tab pos="1103630" algn="l"/>
                <a:tab pos="1376045" algn="l"/>
                <a:tab pos="1649095" algn="l"/>
                <a:tab pos="1921510" algn="l"/>
                <a:tab pos="2194560" algn="l"/>
                <a:tab pos="2467610" algn="l"/>
                <a:tab pos="2740025" algn="l"/>
              </a:tabLst>
            </a:pP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2012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2013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2014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2015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2016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2017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2018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2019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2020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20">
                <a:solidFill>
                  <a:srgbClr val="231F20"/>
                </a:solidFill>
                <a:latin typeface="Arial MT"/>
                <a:cs typeface="Arial MT"/>
              </a:rPr>
              <a:t>2021</a:t>
            </a:r>
            <a:r>
              <a:rPr dirty="0" sz="600">
                <a:solidFill>
                  <a:srgbClr val="231F20"/>
                </a:solidFill>
                <a:latin typeface="Arial MT"/>
                <a:cs typeface="Arial MT"/>
              </a:rPr>
              <a:t>	</a:t>
            </a:r>
            <a:r>
              <a:rPr dirty="0" sz="600" spc="-100">
                <a:solidFill>
                  <a:srgbClr val="231F20"/>
                </a:solidFill>
                <a:latin typeface="Arial MT"/>
                <a:cs typeface="Arial MT"/>
              </a:rPr>
              <a:t>2022</a:t>
            </a:r>
            <a:endParaRPr sz="600">
              <a:latin typeface="Arial MT"/>
              <a:cs typeface="Arial MT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781766" y="1266410"/>
            <a:ext cx="3045460" cy="2188210"/>
            <a:chOff x="781766" y="1266410"/>
            <a:chExt cx="3045460" cy="2188210"/>
          </a:xfrm>
        </p:grpSpPr>
        <p:sp>
          <p:nvSpPr>
            <p:cNvPr id="33" name="object 33" descr=""/>
            <p:cNvSpPr/>
            <p:nvPr/>
          </p:nvSpPr>
          <p:spPr>
            <a:xfrm>
              <a:off x="824491" y="3390619"/>
              <a:ext cx="3001010" cy="0"/>
            </a:xfrm>
            <a:custGeom>
              <a:avLst/>
              <a:gdLst/>
              <a:ahLst/>
              <a:cxnLst/>
              <a:rect l="l" t="t" r="r" b="b"/>
              <a:pathLst>
                <a:path w="3001010" h="0">
                  <a:moveTo>
                    <a:pt x="0" y="0"/>
                  </a:moveTo>
                  <a:lnTo>
                    <a:pt x="3000653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81766" y="339103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 h="0">
                  <a:moveTo>
                    <a:pt x="0" y="0"/>
                  </a:moveTo>
                  <a:lnTo>
                    <a:pt x="42725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24491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60906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233680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506454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779229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2052002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2324776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597551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870325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3143098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3415873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3688647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3825148" y="3390622"/>
              <a:ext cx="0" cy="64135"/>
            </a:xfrm>
            <a:custGeom>
              <a:avLst/>
              <a:gdLst/>
              <a:ahLst/>
              <a:cxnLst/>
              <a:rect l="l" t="t" r="r" b="b"/>
              <a:pathLst>
                <a:path w="0" h="64135">
                  <a:moveTo>
                    <a:pt x="0" y="63589"/>
                  </a:moveTo>
                  <a:lnTo>
                    <a:pt x="0" y="0"/>
                  </a:lnTo>
                </a:path>
              </a:pathLst>
            </a:custGeom>
            <a:ln w="34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81766" y="296645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 h="0">
                  <a:moveTo>
                    <a:pt x="0" y="0"/>
                  </a:moveTo>
                  <a:lnTo>
                    <a:pt x="42725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81766" y="2541879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 h="0">
                  <a:moveTo>
                    <a:pt x="0" y="0"/>
                  </a:moveTo>
                  <a:lnTo>
                    <a:pt x="42725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81766" y="2117298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 h="0">
                  <a:moveTo>
                    <a:pt x="0" y="0"/>
                  </a:moveTo>
                  <a:lnTo>
                    <a:pt x="42725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81766" y="1692720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 h="0">
                  <a:moveTo>
                    <a:pt x="0" y="0"/>
                  </a:moveTo>
                  <a:lnTo>
                    <a:pt x="42725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781766" y="1269217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 h="0">
                  <a:moveTo>
                    <a:pt x="0" y="0"/>
                  </a:moveTo>
                  <a:lnTo>
                    <a:pt x="42725" y="0"/>
                  </a:lnTo>
                </a:path>
              </a:pathLst>
            </a:custGeom>
            <a:ln w="561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 descr=""/>
          <p:cNvSpPr txBox="1"/>
          <p:nvPr/>
        </p:nvSpPr>
        <p:spPr>
          <a:xfrm>
            <a:off x="4482236" y="758685"/>
            <a:ext cx="366077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185" b="1">
                <a:solidFill>
                  <a:srgbClr val="231F20"/>
                </a:solidFill>
                <a:latin typeface="Tahoma"/>
                <a:cs typeface="Tahoma"/>
              </a:rPr>
              <a:t>Incidência</a:t>
            </a:r>
            <a:r>
              <a:rPr dirty="0" sz="950" spc="-1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95" b="1">
                <a:solidFill>
                  <a:srgbClr val="231F20"/>
                </a:solidFill>
                <a:latin typeface="Tahoma"/>
                <a:cs typeface="Tahoma"/>
              </a:rPr>
              <a:t>da</a:t>
            </a:r>
            <a:r>
              <a:rPr dirty="0" sz="950" spc="-1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90" b="1">
                <a:solidFill>
                  <a:srgbClr val="231F20"/>
                </a:solidFill>
                <a:latin typeface="Tahoma"/>
                <a:cs typeface="Tahoma"/>
              </a:rPr>
              <a:t>pobreza</a:t>
            </a:r>
            <a:r>
              <a:rPr dirty="0" sz="950" spc="-1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90" b="1">
                <a:solidFill>
                  <a:srgbClr val="231F20"/>
                </a:solidFill>
                <a:latin typeface="Tahoma"/>
                <a:cs typeface="Tahoma"/>
              </a:rPr>
              <a:t>para</a:t>
            </a:r>
            <a:r>
              <a:rPr dirty="0" sz="950" spc="-1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80" b="1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dirty="0" sz="950" spc="-1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80" b="1">
                <a:solidFill>
                  <a:srgbClr val="231F20"/>
                </a:solidFill>
                <a:latin typeface="Tahoma"/>
                <a:cs typeface="Tahoma"/>
              </a:rPr>
              <a:t>linha</a:t>
            </a:r>
            <a:r>
              <a:rPr dirty="0" sz="950" spc="-1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85" b="1">
                <a:solidFill>
                  <a:srgbClr val="231F20"/>
                </a:solidFill>
                <a:latin typeface="Tahoma"/>
                <a:cs typeface="Tahoma"/>
              </a:rPr>
              <a:t>de</a:t>
            </a:r>
            <a:r>
              <a:rPr dirty="0" sz="950" spc="-1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85" b="1">
                <a:solidFill>
                  <a:srgbClr val="231F20"/>
                </a:solidFill>
                <a:latin typeface="Tahoma"/>
                <a:cs typeface="Tahoma"/>
              </a:rPr>
              <a:t>$2,15</a:t>
            </a:r>
            <a:r>
              <a:rPr dirty="0" sz="950" spc="-13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45" b="1" i="1">
                <a:solidFill>
                  <a:srgbClr val="231F20"/>
                </a:solidFill>
                <a:latin typeface="Arial"/>
                <a:cs typeface="Arial"/>
              </a:rPr>
              <a:t>per</a:t>
            </a:r>
            <a:r>
              <a:rPr dirty="0" sz="950" spc="-110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40" b="1" i="1">
                <a:solidFill>
                  <a:srgbClr val="231F20"/>
                </a:solidFill>
                <a:latin typeface="Arial"/>
                <a:cs typeface="Arial"/>
              </a:rPr>
              <a:t>capita</a:t>
            </a:r>
            <a:r>
              <a:rPr dirty="0" sz="950" spc="-110" b="1" i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50" spc="-185" b="1">
                <a:solidFill>
                  <a:srgbClr val="231F20"/>
                </a:solidFill>
                <a:latin typeface="Tahoma"/>
                <a:cs typeface="Tahoma"/>
              </a:rPr>
              <a:t>por</a:t>
            </a:r>
            <a:r>
              <a:rPr dirty="0" sz="950" spc="-1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75" b="1">
                <a:solidFill>
                  <a:srgbClr val="231F20"/>
                </a:solidFill>
                <a:latin typeface="Tahoma"/>
                <a:cs typeface="Tahoma"/>
              </a:rPr>
              <a:t>dia</a:t>
            </a:r>
            <a:r>
              <a:rPr dirty="0" sz="950" spc="-1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85" b="1">
                <a:solidFill>
                  <a:srgbClr val="231F20"/>
                </a:solidFill>
                <a:latin typeface="Tahoma"/>
                <a:cs typeface="Tahoma"/>
              </a:rPr>
              <a:t>por</a:t>
            </a:r>
            <a:r>
              <a:rPr dirty="0" sz="950" spc="-1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95" b="1">
                <a:solidFill>
                  <a:srgbClr val="231F20"/>
                </a:solidFill>
                <a:latin typeface="Tahoma"/>
                <a:cs typeface="Tahoma"/>
              </a:rPr>
              <a:t>subgrupos</a:t>
            </a:r>
            <a:r>
              <a:rPr dirty="0" sz="950" spc="-1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80" b="1">
                <a:solidFill>
                  <a:srgbClr val="231F20"/>
                </a:solidFill>
                <a:latin typeface="Tahoma"/>
                <a:cs typeface="Tahoma"/>
              </a:rPr>
              <a:t>populacionais</a:t>
            </a:r>
            <a:r>
              <a:rPr dirty="0" sz="950" spc="-1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50" b="1">
                <a:solidFill>
                  <a:srgbClr val="231F20"/>
                </a:solidFill>
                <a:latin typeface="Tahoma"/>
                <a:cs typeface="Tahoma"/>
              </a:rPr>
              <a:t>–</a:t>
            </a:r>
            <a:endParaRPr sz="950">
              <a:latin typeface="Tahoma"/>
              <a:cs typeface="Tahoma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482236" y="906249"/>
            <a:ext cx="814069" cy="5060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145" b="1">
                <a:solidFill>
                  <a:srgbClr val="231F20"/>
                </a:solidFill>
                <a:latin typeface="Tahoma"/>
                <a:cs typeface="Tahoma"/>
              </a:rPr>
              <a:t>Brasil</a:t>
            </a:r>
            <a:r>
              <a:rPr dirty="0" sz="95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50" spc="-195" b="1">
                <a:solidFill>
                  <a:srgbClr val="231F20"/>
                </a:solidFill>
                <a:latin typeface="Tahoma"/>
                <a:cs typeface="Tahoma"/>
              </a:rPr>
              <a:t>(2012-</a:t>
            </a:r>
            <a:r>
              <a:rPr dirty="0" sz="950" spc="-150" b="1">
                <a:solidFill>
                  <a:srgbClr val="231F20"/>
                </a:solidFill>
                <a:latin typeface="Tahoma"/>
                <a:cs typeface="Tahoma"/>
              </a:rPr>
              <a:t>2022)</a:t>
            </a:r>
            <a:endParaRPr sz="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50" spc="-145">
                <a:solidFill>
                  <a:srgbClr val="231F20"/>
                </a:solidFill>
                <a:latin typeface="Tahoma"/>
                <a:cs typeface="Tahoma"/>
              </a:rPr>
              <a:t>(Em</a:t>
            </a:r>
            <a:r>
              <a:rPr dirty="0" sz="850" spc="-10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Tahoma"/>
                <a:cs typeface="Tahoma"/>
              </a:rPr>
              <a:t>%)</a:t>
            </a:r>
            <a:endParaRPr sz="8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850" spc="-140">
                <a:solidFill>
                  <a:srgbClr val="231F20"/>
                </a:solidFill>
                <a:latin typeface="Tahoma"/>
                <a:cs typeface="Tahoma"/>
              </a:rPr>
              <a:t>2A</a:t>
            </a:r>
            <a:r>
              <a:rPr dirty="0" sz="850" spc="-114">
                <a:solidFill>
                  <a:srgbClr val="231F20"/>
                </a:solidFill>
                <a:latin typeface="Tahoma"/>
                <a:cs typeface="Tahoma"/>
              </a:rPr>
              <a:t> – </a:t>
            </a:r>
            <a:r>
              <a:rPr dirty="0" sz="850" spc="-110">
                <a:solidFill>
                  <a:srgbClr val="231F20"/>
                </a:solidFill>
                <a:latin typeface="Tahoma"/>
                <a:cs typeface="Tahoma"/>
              </a:rPr>
              <a:t>Por</a:t>
            </a:r>
            <a:r>
              <a:rPr dirty="0" sz="850" spc="-114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ahoma"/>
                <a:cs typeface="Tahoma"/>
              </a:rPr>
              <a:t>região</a:t>
            </a:r>
            <a:endParaRPr sz="850">
              <a:latin typeface="Tahoma"/>
              <a:cs typeface="Tahoma"/>
            </a:endParaRPr>
          </a:p>
        </p:txBody>
      </p:sp>
      <p:grpSp>
        <p:nvGrpSpPr>
          <p:cNvPr id="55" name="object 55" descr=""/>
          <p:cNvGrpSpPr/>
          <p:nvPr/>
        </p:nvGrpSpPr>
        <p:grpSpPr>
          <a:xfrm>
            <a:off x="4406578" y="1497586"/>
            <a:ext cx="3695065" cy="1785620"/>
            <a:chOff x="4406578" y="1497586"/>
            <a:chExt cx="3695065" cy="1785620"/>
          </a:xfrm>
        </p:grpSpPr>
        <p:sp>
          <p:nvSpPr>
            <p:cNvPr id="56" name="object 56" descr=""/>
            <p:cNvSpPr/>
            <p:nvPr/>
          </p:nvSpPr>
          <p:spPr>
            <a:xfrm>
              <a:off x="4460821" y="3040148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4460821" y="2869106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4460821" y="2698062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4460821" y="2527020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4460821" y="2355940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4460821" y="2184897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4460821" y="2013854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4460821" y="1842810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4460821" y="1671768"/>
              <a:ext cx="3637915" cy="0"/>
            </a:xfrm>
            <a:custGeom>
              <a:avLst/>
              <a:gdLst/>
              <a:ahLst/>
              <a:cxnLst/>
              <a:rect l="l" t="t" r="r" b="b"/>
              <a:pathLst>
                <a:path w="3637915" h="0">
                  <a:moveTo>
                    <a:pt x="0" y="0"/>
                  </a:moveTo>
                  <a:lnTo>
                    <a:pt x="3637568" y="0"/>
                  </a:lnTo>
                </a:path>
              </a:pathLst>
            </a:custGeom>
            <a:ln w="6148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4409753" y="3211192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4460821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4626171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4956724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5287277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5617832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5948385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278938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6609491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6940044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7270597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601150" y="3211196"/>
              <a:ext cx="0" cy="69850"/>
            </a:xfrm>
            <a:custGeom>
              <a:avLst/>
              <a:gdLst/>
              <a:ahLst/>
              <a:cxnLst/>
              <a:rect l="l" t="t" r="r" b="b"/>
              <a:pathLst>
                <a:path w="0" h="69850">
                  <a:moveTo>
                    <a:pt x="0" y="69711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933084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8098388" y="3211195"/>
              <a:ext cx="0" cy="61594"/>
            </a:xfrm>
            <a:custGeom>
              <a:avLst/>
              <a:gdLst/>
              <a:ahLst/>
              <a:cxnLst/>
              <a:rect l="l" t="t" r="r" b="b"/>
              <a:pathLst>
                <a:path w="0" h="61595">
                  <a:moveTo>
                    <a:pt x="0" y="61189"/>
                  </a:moveTo>
                  <a:lnTo>
                    <a:pt x="0" y="0"/>
                  </a:lnTo>
                </a:path>
              </a:pathLst>
            </a:custGeom>
            <a:ln w="421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4409753" y="304014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4409753" y="2869106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4409753" y="2698062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4409753" y="2527020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409753" y="2355976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4409753" y="2184934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4409753" y="2013891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409753" y="184284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4409753" y="1671805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4409753" y="1500761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5" h="0">
                  <a:moveTo>
                    <a:pt x="0" y="0"/>
                  </a:moveTo>
                  <a:lnTo>
                    <a:pt x="51068" y="0"/>
                  </a:lnTo>
                </a:path>
              </a:pathLst>
            </a:custGeom>
            <a:ln w="614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460824" y="1500764"/>
              <a:ext cx="3637915" cy="1710689"/>
            </a:xfrm>
            <a:custGeom>
              <a:avLst/>
              <a:gdLst/>
              <a:ahLst/>
              <a:cxnLst/>
              <a:rect l="l" t="t" r="r" b="b"/>
              <a:pathLst>
                <a:path w="3637915" h="1710689">
                  <a:moveTo>
                    <a:pt x="0" y="1710430"/>
                  </a:moveTo>
                  <a:lnTo>
                    <a:pt x="3637568" y="1710430"/>
                  </a:lnTo>
                  <a:lnTo>
                    <a:pt x="3637568" y="0"/>
                  </a:lnTo>
                  <a:lnTo>
                    <a:pt x="0" y="0"/>
                  </a:lnTo>
                  <a:lnTo>
                    <a:pt x="0" y="1710430"/>
                  </a:lnTo>
                  <a:close/>
                </a:path>
              </a:pathLst>
            </a:custGeom>
            <a:ln w="579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4607966" y="1996300"/>
              <a:ext cx="3343275" cy="557530"/>
            </a:xfrm>
            <a:custGeom>
              <a:avLst/>
              <a:gdLst/>
              <a:ahLst/>
              <a:cxnLst/>
              <a:rect l="l" t="t" r="r" b="b"/>
              <a:pathLst>
                <a:path w="3343275" h="557530">
                  <a:moveTo>
                    <a:pt x="35864" y="257340"/>
                  </a:moveTo>
                  <a:lnTo>
                    <a:pt x="34455" y="247154"/>
                  </a:lnTo>
                  <a:lnTo>
                    <a:pt x="30607" y="238848"/>
                  </a:lnTo>
                  <a:lnTo>
                    <a:pt x="24904" y="233248"/>
                  </a:lnTo>
                  <a:lnTo>
                    <a:pt x="17932" y="231190"/>
                  </a:lnTo>
                  <a:lnTo>
                    <a:pt x="10947" y="233248"/>
                  </a:lnTo>
                  <a:lnTo>
                    <a:pt x="5245" y="238848"/>
                  </a:lnTo>
                  <a:lnTo>
                    <a:pt x="1409" y="247154"/>
                  </a:lnTo>
                  <a:lnTo>
                    <a:pt x="0" y="257340"/>
                  </a:lnTo>
                  <a:lnTo>
                    <a:pt x="1409" y="267512"/>
                  </a:lnTo>
                  <a:lnTo>
                    <a:pt x="5245" y="275818"/>
                  </a:lnTo>
                  <a:lnTo>
                    <a:pt x="10947" y="281419"/>
                  </a:lnTo>
                  <a:lnTo>
                    <a:pt x="17932" y="283476"/>
                  </a:lnTo>
                  <a:lnTo>
                    <a:pt x="24904" y="281419"/>
                  </a:lnTo>
                  <a:lnTo>
                    <a:pt x="30607" y="275818"/>
                  </a:lnTo>
                  <a:lnTo>
                    <a:pt x="34455" y="267512"/>
                  </a:lnTo>
                  <a:lnTo>
                    <a:pt x="35864" y="257340"/>
                  </a:lnTo>
                  <a:close/>
                </a:path>
                <a:path w="3343275" h="557530">
                  <a:moveTo>
                    <a:pt x="366737" y="359498"/>
                  </a:moveTo>
                  <a:lnTo>
                    <a:pt x="365328" y="349326"/>
                  </a:lnTo>
                  <a:lnTo>
                    <a:pt x="361492" y="341020"/>
                  </a:lnTo>
                  <a:lnTo>
                    <a:pt x="355790" y="335407"/>
                  </a:lnTo>
                  <a:lnTo>
                    <a:pt x="348805" y="333362"/>
                  </a:lnTo>
                  <a:lnTo>
                    <a:pt x="341833" y="335407"/>
                  </a:lnTo>
                  <a:lnTo>
                    <a:pt x="336130" y="341020"/>
                  </a:lnTo>
                  <a:lnTo>
                    <a:pt x="332282" y="349326"/>
                  </a:lnTo>
                  <a:lnTo>
                    <a:pt x="330873" y="359498"/>
                  </a:lnTo>
                  <a:lnTo>
                    <a:pt x="332282" y="369671"/>
                  </a:lnTo>
                  <a:lnTo>
                    <a:pt x="336130" y="377990"/>
                  </a:lnTo>
                  <a:lnTo>
                    <a:pt x="341833" y="383590"/>
                  </a:lnTo>
                  <a:lnTo>
                    <a:pt x="348805" y="385648"/>
                  </a:lnTo>
                  <a:lnTo>
                    <a:pt x="355790" y="383590"/>
                  </a:lnTo>
                  <a:lnTo>
                    <a:pt x="361492" y="377990"/>
                  </a:lnTo>
                  <a:lnTo>
                    <a:pt x="365328" y="369671"/>
                  </a:lnTo>
                  <a:lnTo>
                    <a:pt x="366737" y="359498"/>
                  </a:lnTo>
                  <a:close/>
                </a:path>
                <a:path w="3343275" h="557530">
                  <a:moveTo>
                    <a:pt x="697623" y="437007"/>
                  </a:moveTo>
                  <a:lnTo>
                    <a:pt x="696214" y="426821"/>
                  </a:lnTo>
                  <a:lnTo>
                    <a:pt x="692365" y="418515"/>
                  </a:lnTo>
                  <a:lnTo>
                    <a:pt x="686663" y="412915"/>
                  </a:lnTo>
                  <a:lnTo>
                    <a:pt x="679691" y="410857"/>
                  </a:lnTo>
                  <a:lnTo>
                    <a:pt x="672706" y="412915"/>
                  </a:lnTo>
                  <a:lnTo>
                    <a:pt x="667016" y="418515"/>
                  </a:lnTo>
                  <a:lnTo>
                    <a:pt x="663168" y="426821"/>
                  </a:lnTo>
                  <a:lnTo>
                    <a:pt x="661758" y="437007"/>
                  </a:lnTo>
                  <a:lnTo>
                    <a:pt x="663168" y="447179"/>
                  </a:lnTo>
                  <a:lnTo>
                    <a:pt x="667016" y="455485"/>
                  </a:lnTo>
                  <a:lnTo>
                    <a:pt x="672706" y="461086"/>
                  </a:lnTo>
                  <a:lnTo>
                    <a:pt x="679691" y="463143"/>
                  </a:lnTo>
                  <a:lnTo>
                    <a:pt x="686663" y="461086"/>
                  </a:lnTo>
                  <a:lnTo>
                    <a:pt x="692365" y="455485"/>
                  </a:lnTo>
                  <a:lnTo>
                    <a:pt x="696214" y="447179"/>
                  </a:lnTo>
                  <a:lnTo>
                    <a:pt x="697623" y="437007"/>
                  </a:lnTo>
                  <a:close/>
                </a:path>
                <a:path w="3343275" h="557530">
                  <a:moveTo>
                    <a:pt x="1028496" y="317220"/>
                  </a:moveTo>
                  <a:lnTo>
                    <a:pt x="1027087" y="307047"/>
                  </a:lnTo>
                  <a:lnTo>
                    <a:pt x="1023251" y="298742"/>
                  </a:lnTo>
                  <a:lnTo>
                    <a:pt x="1017549" y="293141"/>
                  </a:lnTo>
                  <a:lnTo>
                    <a:pt x="1010577" y="291084"/>
                  </a:lnTo>
                  <a:lnTo>
                    <a:pt x="1003592" y="293141"/>
                  </a:lnTo>
                  <a:lnTo>
                    <a:pt x="997889" y="298742"/>
                  </a:lnTo>
                  <a:lnTo>
                    <a:pt x="994054" y="307047"/>
                  </a:lnTo>
                  <a:lnTo>
                    <a:pt x="992644" y="317220"/>
                  </a:lnTo>
                  <a:lnTo>
                    <a:pt x="994054" y="327406"/>
                  </a:lnTo>
                  <a:lnTo>
                    <a:pt x="997889" y="335711"/>
                  </a:lnTo>
                  <a:lnTo>
                    <a:pt x="1003592" y="341312"/>
                  </a:lnTo>
                  <a:lnTo>
                    <a:pt x="1010577" y="343369"/>
                  </a:lnTo>
                  <a:lnTo>
                    <a:pt x="1017549" y="341312"/>
                  </a:lnTo>
                  <a:lnTo>
                    <a:pt x="1023251" y="335711"/>
                  </a:lnTo>
                  <a:lnTo>
                    <a:pt x="1027087" y="327406"/>
                  </a:lnTo>
                  <a:lnTo>
                    <a:pt x="1028496" y="317220"/>
                  </a:lnTo>
                  <a:close/>
                </a:path>
                <a:path w="3343275" h="557530">
                  <a:moveTo>
                    <a:pt x="1358836" y="197446"/>
                  </a:moveTo>
                  <a:lnTo>
                    <a:pt x="1357426" y="187274"/>
                  </a:lnTo>
                  <a:lnTo>
                    <a:pt x="1353591" y="178955"/>
                  </a:lnTo>
                  <a:lnTo>
                    <a:pt x="1347889" y="173355"/>
                  </a:lnTo>
                  <a:lnTo>
                    <a:pt x="1340904" y="171297"/>
                  </a:lnTo>
                  <a:lnTo>
                    <a:pt x="1333931" y="173355"/>
                  </a:lnTo>
                  <a:lnTo>
                    <a:pt x="1328229" y="178955"/>
                  </a:lnTo>
                  <a:lnTo>
                    <a:pt x="1324381" y="187274"/>
                  </a:lnTo>
                  <a:lnTo>
                    <a:pt x="1322984" y="197446"/>
                  </a:lnTo>
                  <a:lnTo>
                    <a:pt x="1324381" y="207619"/>
                  </a:lnTo>
                  <a:lnTo>
                    <a:pt x="1328229" y="215938"/>
                  </a:lnTo>
                  <a:lnTo>
                    <a:pt x="1333931" y="221538"/>
                  </a:lnTo>
                  <a:lnTo>
                    <a:pt x="1340904" y="223596"/>
                  </a:lnTo>
                  <a:lnTo>
                    <a:pt x="1347889" y="221538"/>
                  </a:lnTo>
                  <a:lnTo>
                    <a:pt x="1353591" y="215938"/>
                  </a:lnTo>
                  <a:lnTo>
                    <a:pt x="1357426" y="207619"/>
                  </a:lnTo>
                  <a:lnTo>
                    <a:pt x="1358836" y="197446"/>
                  </a:lnTo>
                  <a:close/>
                </a:path>
                <a:path w="3343275" h="557530">
                  <a:moveTo>
                    <a:pt x="1689176" y="222986"/>
                  </a:moveTo>
                  <a:lnTo>
                    <a:pt x="1687766" y="212813"/>
                  </a:lnTo>
                  <a:lnTo>
                    <a:pt x="1683931" y="204508"/>
                  </a:lnTo>
                  <a:lnTo>
                    <a:pt x="1678228" y="198894"/>
                  </a:lnTo>
                  <a:lnTo>
                    <a:pt x="1671243" y="196850"/>
                  </a:lnTo>
                  <a:lnTo>
                    <a:pt x="1664271" y="198894"/>
                  </a:lnTo>
                  <a:lnTo>
                    <a:pt x="1658569" y="204508"/>
                  </a:lnTo>
                  <a:lnTo>
                    <a:pt x="1654721" y="212813"/>
                  </a:lnTo>
                  <a:lnTo>
                    <a:pt x="1653324" y="222986"/>
                  </a:lnTo>
                  <a:lnTo>
                    <a:pt x="1654721" y="233159"/>
                  </a:lnTo>
                  <a:lnTo>
                    <a:pt x="1658569" y="241477"/>
                  </a:lnTo>
                  <a:lnTo>
                    <a:pt x="1664271" y="247078"/>
                  </a:lnTo>
                  <a:lnTo>
                    <a:pt x="1671243" y="249135"/>
                  </a:lnTo>
                  <a:lnTo>
                    <a:pt x="1678228" y="247078"/>
                  </a:lnTo>
                  <a:lnTo>
                    <a:pt x="1683931" y="241477"/>
                  </a:lnTo>
                  <a:lnTo>
                    <a:pt x="1687766" y="233159"/>
                  </a:lnTo>
                  <a:lnTo>
                    <a:pt x="1689176" y="222986"/>
                  </a:lnTo>
                  <a:close/>
                </a:path>
                <a:path w="3343275" h="557530">
                  <a:moveTo>
                    <a:pt x="2020062" y="163093"/>
                  </a:moveTo>
                  <a:lnTo>
                    <a:pt x="2018652" y="152920"/>
                  </a:lnTo>
                  <a:lnTo>
                    <a:pt x="2014804" y="144614"/>
                  </a:lnTo>
                  <a:lnTo>
                    <a:pt x="2009114" y="139014"/>
                  </a:lnTo>
                  <a:lnTo>
                    <a:pt x="2002129" y="136956"/>
                  </a:lnTo>
                  <a:lnTo>
                    <a:pt x="1995144" y="139014"/>
                  </a:lnTo>
                  <a:lnTo>
                    <a:pt x="1989455" y="144614"/>
                  </a:lnTo>
                  <a:lnTo>
                    <a:pt x="1985606" y="152920"/>
                  </a:lnTo>
                  <a:lnTo>
                    <a:pt x="1984197" y="163093"/>
                  </a:lnTo>
                  <a:lnTo>
                    <a:pt x="1985606" y="173278"/>
                  </a:lnTo>
                  <a:lnTo>
                    <a:pt x="1989455" y="181584"/>
                  </a:lnTo>
                  <a:lnTo>
                    <a:pt x="1995144" y="187185"/>
                  </a:lnTo>
                  <a:lnTo>
                    <a:pt x="2002129" y="189242"/>
                  </a:lnTo>
                  <a:lnTo>
                    <a:pt x="2009114" y="187185"/>
                  </a:lnTo>
                  <a:lnTo>
                    <a:pt x="2014804" y="181584"/>
                  </a:lnTo>
                  <a:lnTo>
                    <a:pt x="2018652" y="173278"/>
                  </a:lnTo>
                  <a:lnTo>
                    <a:pt x="2020062" y="163093"/>
                  </a:lnTo>
                  <a:close/>
                </a:path>
                <a:path w="3343275" h="557530">
                  <a:moveTo>
                    <a:pt x="2350947" y="103212"/>
                  </a:moveTo>
                  <a:lnTo>
                    <a:pt x="2349538" y="93040"/>
                  </a:lnTo>
                  <a:lnTo>
                    <a:pt x="2345690" y="84721"/>
                  </a:lnTo>
                  <a:lnTo>
                    <a:pt x="2339987" y="79121"/>
                  </a:lnTo>
                  <a:lnTo>
                    <a:pt x="2333015" y="77063"/>
                  </a:lnTo>
                  <a:lnTo>
                    <a:pt x="2326030" y="79121"/>
                  </a:lnTo>
                  <a:lnTo>
                    <a:pt x="2320328" y="84721"/>
                  </a:lnTo>
                  <a:lnTo>
                    <a:pt x="2316492" y="93040"/>
                  </a:lnTo>
                  <a:lnTo>
                    <a:pt x="2315083" y="103212"/>
                  </a:lnTo>
                  <a:lnTo>
                    <a:pt x="2316492" y="113385"/>
                  </a:lnTo>
                  <a:lnTo>
                    <a:pt x="2320328" y="121691"/>
                  </a:lnTo>
                  <a:lnTo>
                    <a:pt x="2326030" y="127304"/>
                  </a:lnTo>
                  <a:lnTo>
                    <a:pt x="2333015" y="129349"/>
                  </a:lnTo>
                  <a:lnTo>
                    <a:pt x="2339987" y="127304"/>
                  </a:lnTo>
                  <a:lnTo>
                    <a:pt x="2345690" y="121691"/>
                  </a:lnTo>
                  <a:lnTo>
                    <a:pt x="2349538" y="113385"/>
                  </a:lnTo>
                  <a:lnTo>
                    <a:pt x="2350947" y="103212"/>
                  </a:lnTo>
                  <a:close/>
                </a:path>
                <a:path w="3343275" h="557530">
                  <a:moveTo>
                    <a:pt x="2681821" y="437007"/>
                  </a:moveTo>
                  <a:lnTo>
                    <a:pt x="2680411" y="426821"/>
                  </a:lnTo>
                  <a:lnTo>
                    <a:pt x="2676575" y="418515"/>
                  </a:lnTo>
                  <a:lnTo>
                    <a:pt x="2670873" y="412915"/>
                  </a:lnTo>
                  <a:lnTo>
                    <a:pt x="2663888" y="410857"/>
                  </a:lnTo>
                  <a:lnTo>
                    <a:pt x="2656916" y="412915"/>
                  </a:lnTo>
                  <a:lnTo>
                    <a:pt x="2651214" y="418515"/>
                  </a:lnTo>
                  <a:lnTo>
                    <a:pt x="2647365" y="426821"/>
                  </a:lnTo>
                  <a:lnTo>
                    <a:pt x="2645956" y="437007"/>
                  </a:lnTo>
                  <a:lnTo>
                    <a:pt x="2647365" y="447179"/>
                  </a:lnTo>
                  <a:lnTo>
                    <a:pt x="2651214" y="455485"/>
                  </a:lnTo>
                  <a:lnTo>
                    <a:pt x="2656916" y="461086"/>
                  </a:lnTo>
                  <a:lnTo>
                    <a:pt x="2663888" y="463143"/>
                  </a:lnTo>
                  <a:lnTo>
                    <a:pt x="2670873" y="461086"/>
                  </a:lnTo>
                  <a:lnTo>
                    <a:pt x="2676575" y="455485"/>
                  </a:lnTo>
                  <a:lnTo>
                    <a:pt x="2680411" y="447179"/>
                  </a:lnTo>
                  <a:lnTo>
                    <a:pt x="2681821" y="437007"/>
                  </a:lnTo>
                  <a:close/>
                </a:path>
                <a:path w="3343275" h="557530">
                  <a:moveTo>
                    <a:pt x="3012706" y="26149"/>
                  </a:moveTo>
                  <a:lnTo>
                    <a:pt x="3011297" y="15976"/>
                  </a:lnTo>
                  <a:lnTo>
                    <a:pt x="3007449" y="7658"/>
                  </a:lnTo>
                  <a:lnTo>
                    <a:pt x="3001746" y="2057"/>
                  </a:lnTo>
                  <a:lnTo>
                    <a:pt x="2994774" y="0"/>
                  </a:lnTo>
                  <a:lnTo>
                    <a:pt x="2987789" y="2057"/>
                  </a:lnTo>
                  <a:lnTo>
                    <a:pt x="2982099" y="7658"/>
                  </a:lnTo>
                  <a:lnTo>
                    <a:pt x="2978251" y="15976"/>
                  </a:lnTo>
                  <a:lnTo>
                    <a:pt x="2976842" y="26149"/>
                  </a:lnTo>
                  <a:lnTo>
                    <a:pt x="2978251" y="36322"/>
                  </a:lnTo>
                  <a:lnTo>
                    <a:pt x="2982099" y="44627"/>
                  </a:lnTo>
                  <a:lnTo>
                    <a:pt x="2987789" y="50241"/>
                  </a:lnTo>
                  <a:lnTo>
                    <a:pt x="2994774" y="52285"/>
                  </a:lnTo>
                  <a:lnTo>
                    <a:pt x="3001746" y="50241"/>
                  </a:lnTo>
                  <a:lnTo>
                    <a:pt x="3007449" y="44627"/>
                  </a:lnTo>
                  <a:lnTo>
                    <a:pt x="3011297" y="36322"/>
                  </a:lnTo>
                  <a:lnTo>
                    <a:pt x="3012706" y="26149"/>
                  </a:lnTo>
                  <a:close/>
                </a:path>
                <a:path w="3343275" h="557530">
                  <a:moveTo>
                    <a:pt x="3343046" y="530796"/>
                  </a:moveTo>
                  <a:lnTo>
                    <a:pt x="3341636" y="520623"/>
                  </a:lnTo>
                  <a:lnTo>
                    <a:pt x="3337788" y="512318"/>
                  </a:lnTo>
                  <a:lnTo>
                    <a:pt x="3332086" y="506717"/>
                  </a:lnTo>
                  <a:lnTo>
                    <a:pt x="3325114" y="504659"/>
                  </a:lnTo>
                  <a:lnTo>
                    <a:pt x="3318129" y="506717"/>
                  </a:lnTo>
                  <a:lnTo>
                    <a:pt x="3312426" y="512318"/>
                  </a:lnTo>
                  <a:lnTo>
                    <a:pt x="3308591" y="520623"/>
                  </a:lnTo>
                  <a:lnTo>
                    <a:pt x="3307181" y="530796"/>
                  </a:lnTo>
                  <a:lnTo>
                    <a:pt x="3308591" y="540969"/>
                  </a:lnTo>
                  <a:lnTo>
                    <a:pt x="3312426" y="549287"/>
                  </a:lnTo>
                  <a:lnTo>
                    <a:pt x="3318129" y="554888"/>
                  </a:lnTo>
                  <a:lnTo>
                    <a:pt x="3325114" y="556945"/>
                  </a:lnTo>
                  <a:lnTo>
                    <a:pt x="3332086" y="554888"/>
                  </a:lnTo>
                  <a:lnTo>
                    <a:pt x="3337788" y="549287"/>
                  </a:lnTo>
                  <a:lnTo>
                    <a:pt x="3341636" y="540969"/>
                  </a:lnTo>
                  <a:lnTo>
                    <a:pt x="3343046" y="530796"/>
                  </a:lnTo>
                  <a:close/>
                </a:path>
              </a:pathLst>
            </a:custGeom>
            <a:solidFill>
              <a:srgbClr val="6E15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4608233" y="1679828"/>
              <a:ext cx="3343275" cy="634365"/>
            </a:xfrm>
            <a:custGeom>
              <a:avLst/>
              <a:gdLst/>
              <a:ahLst/>
              <a:cxnLst/>
              <a:rect l="l" t="t" r="r" b="b"/>
              <a:pathLst>
                <a:path w="3343275" h="634364">
                  <a:moveTo>
                    <a:pt x="35864" y="316928"/>
                  </a:moveTo>
                  <a:lnTo>
                    <a:pt x="34455" y="306755"/>
                  </a:lnTo>
                  <a:lnTo>
                    <a:pt x="30607" y="298450"/>
                  </a:lnTo>
                  <a:lnTo>
                    <a:pt x="24917" y="292836"/>
                  </a:lnTo>
                  <a:lnTo>
                    <a:pt x="17932" y="290791"/>
                  </a:lnTo>
                  <a:lnTo>
                    <a:pt x="10947" y="292836"/>
                  </a:lnTo>
                  <a:lnTo>
                    <a:pt x="5257" y="298450"/>
                  </a:lnTo>
                  <a:lnTo>
                    <a:pt x="1409" y="306755"/>
                  </a:lnTo>
                  <a:lnTo>
                    <a:pt x="0" y="316928"/>
                  </a:lnTo>
                  <a:lnTo>
                    <a:pt x="1409" y="327101"/>
                  </a:lnTo>
                  <a:lnTo>
                    <a:pt x="5257" y="335419"/>
                  </a:lnTo>
                  <a:lnTo>
                    <a:pt x="10947" y="341020"/>
                  </a:lnTo>
                  <a:lnTo>
                    <a:pt x="17932" y="343077"/>
                  </a:lnTo>
                  <a:lnTo>
                    <a:pt x="24917" y="341020"/>
                  </a:lnTo>
                  <a:lnTo>
                    <a:pt x="30607" y="335419"/>
                  </a:lnTo>
                  <a:lnTo>
                    <a:pt x="34455" y="327101"/>
                  </a:lnTo>
                  <a:lnTo>
                    <a:pt x="35864" y="316928"/>
                  </a:lnTo>
                  <a:close/>
                </a:path>
                <a:path w="3343275" h="634364">
                  <a:moveTo>
                    <a:pt x="366560" y="453771"/>
                  </a:moveTo>
                  <a:lnTo>
                    <a:pt x="365150" y="443598"/>
                  </a:lnTo>
                  <a:lnTo>
                    <a:pt x="361315" y="435292"/>
                  </a:lnTo>
                  <a:lnTo>
                    <a:pt x="355612" y="429679"/>
                  </a:lnTo>
                  <a:lnTo>
                    <a:pt x="348627" y="427634"/>
                  </a:lnTo>
                  <a:lnTo>
                    <a:pt x="341655" y="429679"/>
                  </a:lnTo>
                  <a:lnTo>
                    <a:pt x="335953" y="435292"/>
                  </a:lnTo>
                  <a:lnTo>
                    <a:pt x="332105" y="443598"/>
                  </a:lnTo>
                  <a:lnTo>
                    <a:pt x="330708" y="453771"/>
                  </a:lnTo>
                  <a:lnTo>
                    <a:pt x="332105" y="463943"/>
                  </a:lnTo>
                  <a:lnTo>
                    <a:pt x="335953" y="472262"/>
                  </a:lnTo>
                  <a:lnTo>
                    <a:pt x="341655" y="477862"/>
                  </a:lnTo>
                  <a:lnTo>
                    <a:pt x="348627" y="479920"/>
                  </a:lnTo>
                  <a:lnTo>
                    <a:pt x="355612" y="477862"/>
                  </a:lnTo>
                  <a:lnTo>
                    <a:pt x="361315" y="472262"/>
                  </a:lnTo>
                  <a:lnTo>
                    <a:pt x="365150" y="463943"/>
                  </a:lnTo>
                  <a:lnTo>
                    <a:pt x="366560" y="453771"/>
                  </a:lnTo>
                  <a:close/>
                </a:path>
                <a:path w="3343275" h="634364">
                  <a:moveTo>
                    <a:pt x="697268" y="607720"/>
                  </a:moveTo>
                  <a:lnTo>
                    <a:pt x="695858" y="597535"/>
                  </a:lnTo>
                  <a:lnTo>
                    <a:pt x="692010" y="589229"/>
                  </a:lnTo>
                  <a:lnTo>
                    <a:pt x="686308" y="583628"/>
                  </a:lnTo>
                  <a:lnTo>
                    <a:pt x="679335" y="581571"/>
                  </a:lnTo>
                  <a:lnTo>
                    <a:pt x="672350" y="583628"/>
                  </a:lnTo>
                  <a:lnTo>
                    <a:pt x="666648" y="589229"/>
                  </a:lnTo>
                  <a:lnTo>
                    <a:pt x="662813" y="597535"/>
                  </a:lnTo>
                  <a:lnTo>
                    <a:pt x="661403" y="607720"/>
                  </a:lnTo>
                  <a:lnTo>
                    <a:pt x="662813" y="617893"/>
                  </a:lnTo>
                  <a:lnTo>
                    <a:pt x="666648" y="626198"/>
                  </a:lnTo>
                  <a:lnTo>
                    <a:pt x="672350" y="631799"/>
                  </a:lnTo>
                  <a:lnTo>
                    <a:pt x="679335" y="633857"/>
                  </a:lnTo>
                  <a:lnTo>
                    <a:pt x="686308" y="631799"/>
                  </a:lnTo>
                  <a:lnTo>
                    <a:pt x="692010" y="626198"/>
                  </a:lnTo>
                  <a:lnTo>
                    <a:pt x="695858" y="617893"/>
                  </a:lnTo>
                  <a:lnTo>
                    <a:pt x="697268" y="607720"/>
                  </a:lnTo>
                  <a:close/>
                </a:path>
                <a:path w="3343275" h="634364">
                  <a:moveTo>
                    <a:pt x="1027963" y="522173"/>
                  </a:moveTo>
                  <a:lnTo>
                    <a:pt x="1026553" y="512000"/>
                  </a:lnTo>
                  <a:lnTo>
                    <a:pt x="1022718" y="503694"/>
                  </a:lnTo>
                  <a:lnTo>
                    <a:pt x="1017016" y="498081"/>
                  </a:lnTo>
                  <a:lnTo>
                    <a:pt x="1010031" y="496036"/>
                  </a:lnTo>
                  <a:lnTo>
                    <a:pt x="1003058" y="498081"/>
                  </a:lnTo>
                  <a:lnTo>
                    <a:pt x="997356" y="503694"/>
                  </a:lnTo>
                  <a:lnTo>
                    <a:pt x="993508" y="512000"/>
                  </a:lnTo>
                  <a:lnTo>
                    <a:pt x="992098" y="522173"/>
                  </a:lnTo>
                  <a:lnTo>
                    <a:pt x="993508" y="532345"/>
                  </a:lnTo>
                  <a:lnTo>
                    <a:pt x="997356" y="540664"/>
                  </a:lnTo>
                  <a:lnTo>
                    <a:pt x="1003058" y="546265"/>
                  </a:lnTo>
                  <a:lnTo>
                    <a:pt x="1010031" y="548322"/>
                  </a:lnTo>
                  <a:lnTo>
                    <a:pt x="1017016" y="546265"/>
                  </a:lnTo>
                  <a:lnTo>
                    <a:pt x="1022718" y="540664"/>
                  </a:lnTo>
                  <a:lnTo>
                    <a:pt x="1026553" y="532345"/>
                  </a:lnTo>
                  <a:lnTo>
                    <a:pt x="1027963" y="522173"/>
                  </a:lnTo>
                  <a:close/>
                </a:path>
                <a:path w="3343275" h="634364">
                  <a:moveTo>
                    <a:pt x="1358620" y="359676"/>
                  </a:moveTo>
                  <a:lnTo>
                    <a:pt x="1357210" y="349504"/>
                  </a:lnTo>
                  <a:lnTo>
                    <a:pt x="1353362" y="341198"/>
                  </a:lnTo>
                  <a:lnTo>
                    <a:pt x="1347673" y="335597"/>
                  </a:lnTo>
                  <a:lnTo>
                    <a:pt x="1340688" y="333540"/>
                  </a:lnTo>
                  <a:lnTo>
                    <a:pt x="1333703" y="335597"/>
                  </a:lnTo>
                  <a:lnTo>
                    <a:pt x="1328013" y="341198"/>
                  </a:lnTo>
                  <a:lnTo>
                    <a:pt x="1324165" y="349504"/>
                  </a:lnTo>
                  <a:lnTo>
                    <a:pt x="1322755" y="359676"/>
                  </a:lnTo>
                  <a:lnTo>
                    <a:pt x="1324165" y="369862"/>
                  </a:lnTo>
                  <a:lnTo>
                    <a:pt x="1328013" y="378167"/>
                  </a:lnTo>
                  <a:lnTo>
                    <a:pt x="1333703" y="383768"/>
                  </a:lnTo>
                  <a:lnTo>
                    <a:pt x="1340688" y="385826"/>
                  </a:lnTo>
                  <a:lnTo>
                    <a:pt x="1347673" y="383768"/>
                  </a:lnTo>
                  <a:lnTo>
                    <a:pt x="1353362" y="378167"/>
                  </a:lnTo>
                  <a:lnTo>
                    <a:pt x="1357210" y="369862"/>
                  </a:lnTo>
                  <a:lnTo>
                    <a:pt x="1358620" y="359676"/>
                  </a:lnTo>
                  <a:close/>
                </a:path>
                <a:path w="3343275" h="634364">
                  <a:moveTo>
                    <a:pt x="1689315" y="231432"/>
                  </a:moveTo>
                  <a:lnTo>
                    <a:pt x="1687906" y="221259"/>
                  </a:lnTo>
                  <a:lnTo>
                    <a:pt x="1684070" y="212940"/>
                  </a:lnTo>
                  <a:lnTo>
                    <a:pt x="1678368" y="207340"/>
                  </a:lnTo>
                  <a:lnTo>
                    <a:pt x="1671383" y="205282"/>
                  </a:lnTo>
                  <a:lnTo>
                    <a:pt x="1664411" y="207340"/>
                  </a:lnTo>
                  <a:lnTo>
                    <a:pt x="1658708" y="212940"/>
                  </a:lnTo>
                  <a:lnTo>
                    <a:pt x="1654860" y="221259"/>
                  </a:lnTo>
                  <a:lnTo>
                    <a:pt x="1653463" y="231432"/>
                  </a:lnTo>
                  <a:lnTo>
                    <a:pt x="1654860" y="241604"/>
                  </a:lnTo>
                  <a:lnTo>
                    <a:pt x="1658708" y="249910"/>
                  </a:lnTo>
                  <a:lnTo>
                    <a:pt x="1664411" y="255511"/>
                  </a:lnTo>
                  <a:lnTo>
                    <a:pt x="1671383" y="257568"/>
                  </a:lnTo>
                  <a:lnTo>
                    <a:pt x="1678368" y="255511"/>
                  </a:lnTo>
                  <a:lnTo>
                    <a:pt x="1684070" y="249910"/>
                  </a:lnTo>
                  <a:lnTo>
                    <a:pt x="1687906" y="241604"/>
                  </a:lnTo>
                  <a:lnTo>
                    <a:pt x="1689315" y="231432"/>
                  </a:lnTo>
                  <a:close/>
                </a:path>
                <a:path w="3343275" h="634364">
                  <a:moveTo>
                    <a:pt x="2020023" y="222872"/>
                  </a:moveTo>
                  <a:lnTo>
                    <a:pt x="2018614" y="212699"/>
                  </a:lnTo>
                  <a:lnTo>
                    <a:pt x="2014766" y="204393"/>
                  </a:lnTo>
                  <a:lnTo>
                    <a:pt x="2009063" y="198793"/>
                  </a:lnTo>
                  <a:lnTo>
                    <a:pt x="2002091" y="196735"/>
                  </a:lnTo>
                  <a:lnTo>
                    <a:pt x="1995106" y="198793"/>
                  </a:lnTo>
                  <a:lnTo>
                    <a:pt x="1989404" y="204393"/>
                  </a:lnTo>
                  <a:lnTo>
                    <a:pt x="1985568" y="212699"/>
                  </a:lnTo>
                  <a:lnTo>
                    <a:pt x="1984159" y="222872"/>
                  </a:lnTo>
                  <a:lnTo>
                    <a:pt x="1985568" y="233057"/>
                  </a:lnTo>
                  <a:lnTo>
                    <a:pt x="1989404" y="241363"/>
                  </a:lnTo>
                  <a:lnTo>
                    <a:pt x="1995106" y="246964"/>
                  </a:lnTo>
                  <a:lnTo>
                    <a:pt x="2002091" y="249021"/>
                  </a:lnTo>
                  <a:lnTo>
                    <a:pt x="2009063" y="246964"/>
                  </a:lnTo>
                  <a:lnTo>
                    <a:pt x="2014766" y="241363"/>
                  </a:lnTo>
                  <a:lnTo>
                    <a:pt x="2018614" y="233057"/>
                  </a:lnTo>
                  <a:lnTo>
                    <a:pt x="2020023" y="222872"/>
                  </a:lnTo>
                  <a:close/>
                </a:path>
                <a:path w="3343275" h="634364">
                  <a:moveTo>
                    <a:pt x="2350681" y="222872"/>
                  </a:moveTo>
                  <a:lnTo>
                    <a:pt x="2349271" y="212699"/>
                  </a:lnTo>
                  <a:lnTo>
                    <a:pt x="2345423" y="204393"/>
                  </a:lnTo>
                  <a:lnTo>
                    <a:pt x="2339721" y="198793"/>
                  </a:lnTo>
                  <a:lnTo>
                    <a:pt x="2332748" y="196735"/>
                  </a:lnTo>
                  <a:lnTo>
                    <a:pt x="2325763" y="198793"/>
                  </a:lnTo>
                  <a:lnTo>
                    <a:pt x="2320061" y="204393"/>
                  </a:lnTo>
                  <a:lnTo>
                    <a:pt x="2316226" y="212699"/>
                  </a:lnTo>
                  <a:lnTo>
                    <a:pt x="2314816" y="222872"/>
                  </a:lnTo>
                  <a:lnTo>
                    <a:pt x="2316226" y="233057"/>
                  </a:lnTo>
                  <a:lnTo>
                    <a:pt x="2320061" y="241363"/>
                  </a:lnTo>
                  <a:lnTo>
                    <a:pt x="2325763" y="246964"/>
                  </a:lnTo>
                  <a:lnTo>
                    <a:pt x="2332748" y="249021"/>
                  </a:lnTo>
                  <a:lnTo>
                    <a:pt x="2339721" y="246964"/>
                  </a:lnTo>
                  <a:lnTo>
                    <a:pt x="2345423" y="241363"/>
                  </a:lnTo>
                  <a:lnTo>
                    <a:pt x="2349271" y="233057"/>
                  </a:lnTo>
                  <a:lnTo>
                    <a:pt x="2350681" y="222872"/>
                  </a:lnTo>
                  <a:close/>
                </a:path>
                <a:path w="3343275" h="634364">
                  <a:moveTo>
                    <a:pt x="2681376" y="599160"/>
                  </a:moveTo>
                  <a:lnTo>
                    <a:pt x="2679966" y="588987"/>
                  </a:lnTo>
                  <a:lnTo>
                    <a:pt x="2676118" y="580682"/>
                  </a:lnTo>
                  <a:lnTo>
                    <a:pt x="2670429" y="575081"/>
                  </a:lnTo>
                  <a:lnTo>
                    <a:pt x="2663444" y="573024"/>
                  </a:lnTo>
                  <a:lnTo>
                    <a:pt x="2656459" y="575081"/>
                  </a:lnTo>
                  <a:lnTo>
                    <a:pt x="2650769" y="580682"/>
                  </a:lnTo>
                  <a:lnTo>
                    <a:pt x="2646921" y="588987"/>
                  </a:lnTo>
                  <a:lnTo>
                    <a:pt x="2645511" y="599160"/>
                  </a:lnTo>
                  <a:lnTo>
                    <a:pt x="2646921" y="609346"/>
                  </a:lnTo>
                  <a:lnTo>
                    <a:pt x="2650769" y="617651"/>
                  </a:lnTo>
                  <a:lnTo>
                    <a:pt x="2656459" y="623252"/>
                  </a:lnTo>
                  <a:lnTo>
                    <a:pt x="2663444" y="625309"/>
                  </a:lnTo>
                  <a:lnTo>
                    <a:pt x="2670429" y="623252"/>
                  </a:lnTo>
                  <a:lnTo>
                    <a:pt x="2676118" y="617651"/>
                  </a:lnTo>
                  <a:lnTo>
                    <a:pt x="2679966" y="609346"/>
                  </a:lnTo>
                  <a:lnTo>
                    <a:pt x="2681376" y="599160"/>
                  </a:lnTo>
                  <a:close/>
                </a:path>
                <a:path w="3343275" h="634364">
                  <a:moveTo>
                    <a:pt x="3012071" y="26149"/>
                  </a:moveTo>
                  <a:lnTo>
                    <a:pt x="3010662" y="15976"/>
                  </a:lnTo>
                  <a:lnTo>
                    <a:pt x="3006826" y="7658"/>
                  </a:lnTo>
                  <a:lnTo>
                    <a:pt x="3001124" y="2057"/>
                  </a:lnTo>
                  <a:lnTo>
                    <a:pt x="2994139" y="0"/>
                  </a:lnTo>
                  <a:lnTo>
                    <a:pt x="2987167" y="2057"/>
                  </a:lnTo>
                  <a:lnTo>
                    <a:pt x="2981464" y="7658"/>
                  </a:lnTo>
                  <a:lnTo>
                    <a:pt x="2977616" y="15976"/>
                  </a:lnTo>
                  <a:lnTo>
                    <a:pt x="2976207" y="26149"/>
                  </a:lnTo>
                  <a:lnTo>
                    <a:pt x="2977616" y="36322"/>
                  </a:lnTo>
                  <a:lnTo>
                    <a:pt x="2981464" y="44627"/>
                  </a:lnTo>
                  <a:lnTo>
                    <a:pt x="2987167" y="50241"/>
                  </a:lnTo>
                  <a:lnTo>
                    <a:pt x="2994139" y="52285"/>
                  </a:lnTo>
                  <a:lnTo>
                    <a:pt x="3001124" y="50241"/>
                  </a:lnTo>
                  <a:lnTo>
                    <a:pt x="3006826" y="44627"/>
                  </a:lnTo>
                  <a:lnTo>
                    <a:pt x="3010662" y="36322"/>
                  </a:lnTo>
                  <a:lnTo>
                    <a:pt x="3012071" y="26149"/>
                  </a:lnTo>
                  <a:close/>
                </a:path>
                <a:path w="3343275" h="634364">
                  <a:moveTo>
                    <a:pt x="3342779" y="522173"/>
                  </a:moveTo>
                  <a:lnTo>
                    <a:pt x="3341370" y="512000"/>
                  </a:lnTo>
                  <a:lnTo>
                    <a:pt x="3337522" y="503694"/>
                  </a:lnTo>
                  <a:lnTo>
                    <a:pt x="3331819" y="498081"/>
                  </a:lnTo>
                  <a:lnTo>
                    <a:pt x="3324847" y="496036"/>
                  </a:lnTo>
                  <a:lnTo>
                    <a:pt x="3317862" y="498081"/>
                  </a:lnTo>
                  <a:lnTo>
                    <a:pt x="3312160" y="503694"/>
                  </a:lnTo>
                  <a:lnTo>
                    <a:pt x="3308324" y="512000"/>
                  </a:lnTo>
                  <a:lnTo>
                    <a:pt x="3306915" y="522173"/>
                  </a:lnTo>
                  <a:lnTo>
                    <a:pt x="3308324" y="532345"/>
                  </a:lnTo>
                  <a:lnTo>
                    <a:pt x="3312160" y="540664"/>
                  </a:lnTo>
                  <a:lnTo>
                    <a:pt x="3317862" y="546265"/>
                  </a:lnTo>
                  <a:lnTo>
                    <a:pt x="3324847" y="548322"/>
                  </a:lnTo>
                  <a:lnTo>
                    <a:pt x="3331819" y="546265"/>
                  </a:lnTo>
                  <a:lnTo>
                    <a:pt x="3337522" y="540664"/>
                  </a:lnTo>
                  <a:lnTo>
                    <a:pt x="3341370" y="532345"/>
                  </a:lnTo>
                  <a:lnTo>
                    <a:pt x="3342779" y="522173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4608233" y="2723222"/>
              <a:ext cx="3343275" cy="300355"/>
            </a:xfrm>
            <a:custGeom>
              <a:avLst/>
              <a:gdLst/>
              <a:ahLst/>
              <a:cxnLst/>
              <a:rect l="l" t="t" r="r" b="b"/>
              <a:pathLst>
                <a:path w="3343275" h="300355">
                  <a:moveTo>
                    <a:pt x="35864" y="231394"/>
                  </a:moveTo>
                  <a:lnTo>
                    <a:pt x="34455" y="221221"/>
                  </a:lnTo>
                  <a:lnTo>
                    <a:pt x="30607" y="212902"/>
                  </a:lnTo>
                  <a:lnTo>
                    <a:pt x="24917" y="207302"/>
                  </a:lnTo>
                  <a:lnTo>
                    <a:pt x="17932" y="205244"/>
                  </a:lnTo>
                  <a:lnTo>
                    <a:pt x="10947" y="207302"/>
                  </a:lnTo>
                  <a:lnTo>
                    <a:pt x="5257" y="212902"/>
                  </a:lnTo>
                  <a:lnTo>
                    <a:pt x="1409" y="221221"/>
                  </a:lnTo>
                  <a:lnTo>
                    <a:pt x="0" y="231394"/>
                  </a:lnTo>
                  <a:lnTo>
                    <a:pt x="1409" y="241566"/>
                  </a:lnTo>
                  <a:lnTo>
                    <a:pt x="5257" y="249872"/>
                  </a:lnTo>
                  <a:lnTo>
                    <a:pt x="10947" y="255485"/>
                  </a:lnTo>
                  <a:lnTo>
                    <a:pt x="17932" y="257530"/>
                  </a:lnTo>
                  <a:lnTo>
                    <a:pt x="24917" y="255485"/>
                  </a:lnTo>
                  <a:lnTo>
                    <a:pt x="30607" y="249872"/>
                  </a:lnTo>
                  <a:lnTo>
                    <a:pt x="34455" y="241566"/>
                  </a:lnTo>
                  <a:lnTo>
                    <a:pt x="35864" y="231394"/>
                  </a:lnTo>
                  <a:close/>
                </a:path>
                <a:path w="3343275" h="300355">
                  <a:moveTo>
                    <a:pt x="366560" y="257048"/>
                  </a:moveTo>
                  <a:lnTo>
                    <a:pt x="365150" y="246875"/>
                  </a:lnTo>
                  <a:lnTo>
                    <a:pt x="361315" y="238556"/>
                  </a:lnTo>
                  <a:lnTo>
                    <a:pt x="355612" y="232956"/>
                  </a:lnTo>
                  <a:lnTo>
                    <a:pt x="348627" y="230898"/>
                  </a:lnTo>
                  <a:lnTo>
                    <a:pt x="341655" y="232956"/>
                  </a:lnTo>
                  <a:lnTo>
                    <a:pt x="335953" y="238556"/>
                  </a:lnTo>
                  <a:lnTo>
                    <a:pt x="332105" y="246875"/>
                  </a:lnTo>
                  <a:lnTo>
                    <a:pt x="330708" y="257048"/>
                  </a:lnTo>
                  <a:lnTo>
                    <a:pt x="332105" y="267220"/>
                  </a:lnTo>
                  <a:lnTo>
                    <a:pt x="335953" y="275526"/>
                  </a:lnTo>
                  <a:lnTo>
                    <a:pt x="341655" y="281127"/>
                  </a:lnTo>
                  <a:lnTo>
                    <a:pt x="348627" y="283184"/>
                  </a:lnTo>
                  <a:lnTo>
                    <a:pt x="355612" y="281127"/>
                  </a:lnTo>
                  <a:lnTo>
                    <a:pt x="361315" y="275526"/>
                  </a:lnTo>
                  <a:lnTo>
                    <a:pt x="365150" y="267220"/>
                  </a:lnTo>
                  <a:lnTo>
                    <a:pt x="366560" y="257048"/>
                  </a:lnTo>
                  <a:close/>
                </a:path>
                <a:path w="3343275" h="300355">
                  <a:moveTo>
                    <a:pt x="697268" y="274167"/>
                  </a:moveTo>
                  <a:lnTo>
                    <a:pt x="696887" y="271487"/>
                  </a:lnTo>
                  <a:lnTo>
                    <a:pt x="697242" y="268973"/>
                  </a:lnTo>
                  <a:lnTo>
                    <a:pt x="695833" y="258800"/>
                  </a:lnTo>
                  <a:lnTo>
                    <a:pt x="691984" y="250482"/>
                  </a:lnTo>
                  <a:lnTo>
                    <a:pt x="686295" y="244881"/>
                  </a:lnTo>
                  <a:lnTo>
                    <a:pt x="679310" y="242824"/>
                  </a:lnTo>
                  <a:lnTo>
                    <a:pt x="672325" y="244881"/>
                  </a:lnTo>
                  <a:lnTo>
                    <a:pt x="666635" y="250482"/>
                  </a:lnTo>
                  <a:lnTo>
                    <a:pt x="662787" y="258800"/>
                  </a:lnTo>
                  <a:lnTo>
                    <a:pt x="661377" y="268973"/>
                  </a:lnTo>
                  <a:lnTo>
                    <a:pt x="661746" y="271665"/>
                  </a:lnTo>
                  <a:lnTo>
                    <a:pt x="661403" y="274167"/>
                  </a:lnTo>
                  <a:lnTo>
                    <a:pt x="662813" y="284340"/>
                  </a:lnTo>
                  <a:lnTo>
                    <a:pt x="666648" y="292646"/>
                  </a:lnTo>
                  <a:lnTo>
                    <a:pt x="672350" y="298246"/>
                  </a:lnTo>
                  <a:lnTo>
                    <a:pt x="679335" y="300304"/>
                  </a:lnTo>
                  <a:lnTo>
                    <a:pt x="686308" y="298246"/>
                  </a:lnTo>
                  <a:lnTo>
                    <a:pt x="692010" y="292646"/>
                  </a:lnTo>
                  <a:lnTo>
                    <a:pt x="695858" y="284340"/>
                  </a:lnTo>
                  <a:lnTo>
                    <a:pt x="697268" y="274167"/>
                  </a:lnTo>
                  <a:close/>
                </a:path>
                <a:path w="3343275" h="300355">
                  <a:moveTo>
                    <a:pt x="1027938" y="258914"/>
                  </a:moveTo>
                  <a:lnTo>
                    <a:pt x="1026528" y="248742"/>
                  </a:lnTo>
                  <a:lnTo>
                    <a:pt x="1022692" y="240436"/>
                  </a:lnTo>
                  <a:lnTo>
                    <a:pt x="1016990" y="234823"/>
                  </a:lnTo>
                  <a:lnTo>
                    <a:pt x="1010005" y="232778"/>
                  </a:lnTo>
                  <a:lnTo>
                    <a:pt x="1003033" y="234823"/>
                  </a:lnTo>
                  <a:lnTo>
                    <a:pt x="997331" y="240436"/>
                  </a:lnTo>
                  <a:lnTo>
                    <a:pt x="993482" y="248742"/>
                  </a:lnTo>
                  <a:lnTo>
                    <a:pt x="992085" y="258914"/>
                  </a:lnTo>
                  <a:lnTo>
                    <a:pt x="992543" y="262255"/>
                  </a:lnTo>
                  <a:lnTo>
                    <a:pt x="992085" y="265595"/>
                  </a:lnTo>
                  <a:lnTo>
                    <a:pt x="993482" y="275767"/>
                  </a:lnTo>
                  <a:lnTo>
                    <a:pt x="997331" y="284073"/>
                  </a:lnTo>
                  <a:lnTo>
                    <a:pt x="1003033" y="289687"/>
                  </a:lnTo>
                  <a:lnTo>
                    <a:pt x="1010005" y="291731"/>
                  </a:lnTo>
                  <a:lnTo>
                    <a:pt x="1016990" y="289687"/>
                  </a:lnTo>
                  <a:lnTo>
                    <a:pt x="1022692" y="284073"/>
                  </a:lnTo>
                  <a:lnTo>
                    <a:pt x="1026528" y="275767"/>
                  </a:lnTo>
                  <a:lnTo>
                    <a:pt x="1027938" y="265595"/>
                  </a:lnTo>
                  <a:lnTo>
                    <a:pt x="1027468" y="262255"/>
                  </a:lnTo>
                  <a:lnTo>
                    <a:pt x="1027938" y="258914"/>
                  </a:lnTo>
                  <a:close/>
                </a:path>
                <a:path w="3343275" h="300355">
                  <a:moveTo>
                    <a:pt x="1358620" y="197192"/>
                  </a:moveTo>
                  <a:lnTo>
                    <a:pt x="1357210" y="187020"/>
                  </a:lnTo>
                  <a:lnTo>
                    <a:pt x="1353362" y="178701"/>
                  </a:lnTo>
                  <a:lnTo>
                    <a:pt x="1347673" y="173101"/>
                  </a:lnTo>
                  <a:lnTo>
                    <a:pt x="1340688" y="171043"/>
                  </a:lnTo>
                  <a:lnTo>
                    <a:pt x="1333703" y="173101"/>
                  </a:lnTo>
                  <a:lnTo>
                    <a:pt x="1328013" y="178701"/>
                  </a:lnTo>
                  <a:lnTo>
                    <a:pt x="1324165" y="187020"/>
                  </a:lnTo>
                  <a:lnTo>
                    <a:pt x="1322755" y="197192"/>
                  </a:lnTo>
                  <a:lnTo>
                    <a:pt x="1324165" y="207365"/>
                  </a:lnTo>
                  <a:lnTo>
                    <a:pt x="1328013" y="215684"/>
                  </a:lnTo>
                  <a:lnTo>
                    <a:pt x="1333703" y="221284"/>
                  </a:lnTo>
                  <a:lnTo>
                    <a:pt x="1340688" y="223329"/>
                  </a:lnTo>
                  <a:lnTo>
                    <a:pt x="1347673" y="221284"/>
                  </a:lnTo>
                  <a:lnTo>
                    <a:pt x="1353362" y="215684"/>
                  </a:lnTo>
                  <a:lnTo>
                    <a:pt x="1357210" y="207365"/>
                  </a:lnTo>
                  <a:lnTo>
                    <a:pt x="1358620" y="197192"/>
                  </a:lnTo>
                  <a:close/>
                </a:path>
                <a:path w="3343275" h="300355">
                  <a:moveTo>
                    <a:pt x="1689315" y="180086"/>
                  </a:moveTo>
                  <a:lnTo>
                    <a:pt x="1687906" y="169913"/>
                  </a:lnTo>
                  <a:lnTo>
                    <a:pt x="1684070" y="161607"/>
                  </a:lnTo>
                  <a:lnTo>
                    <a:pt x="1678368" y="156006"/>
                  </a:lnTo>
                  <a:lnTo>
                    <a:pt x="1671383" y="153949"/>
                  </a:lnTo>
                  <a:lnTo>
                    <a:pt x="1664411" y="156006"/>
                  </a:lnTo>
                  <a:lnTo>
                    <a:pt x="1658708" y="161607"/>
                  </a:lnTo>
                  <a:lnTo>
                    <a:pt x="1654860" y="169913"/>
                  </a:lnTo>
                  <a:lnTo>
                    <a:pt x="1653463" y="180086"/>
                  </a:lnTo>
                  <a:lnTo>
                    <a:pt x="1654860" y="190271"/>
                  </a:lnTo>
                  <a:lnTo>
                    <a:pt x="1658708" y="198577"/>
                  </a:lnTo>
                  <a:lnTo>
                    <a:pt x="1664411" y="204177"/>
                  </a:lnTo>
                  <a:lnTo>
                    <a:pt x="1671383" y="206235"/>
                  </a:lnTo>
                  <a:lnTo>
                    <a:pt x="1678368" y="204177"/>
                  </a:lnTo>
                  <a:lnTo>
                    <a:pt x="1684070" y="198577"/>
                  </a:lnTo>
                  <a:lnTo>
                    <a:pt x="1687906" y="190271"/>
                  </a:lnTo>
                  <a:lnTo>
                    <a:pt x="1689315" y="180086"/>
                  </a:lnTo>
                  <a:close/>
                </a:path>
                <a:path w="3343275" h="300355">
                  <a:moveTo>
                    <a:pt x="2020023" y="180086"/>
                  </a:moveTo>
                  <a:lnTo>
                    <a:pt x="2018614" y="169913"/>
                  </a:lnTo>
                  <a:lnTo>
                    <a:pt x="2014766" y="161607"/>
                  </a:lnTo>
                  <a:lnTo>
                    <a:pt x="2009063" y="156006"/>
                  </a:lnTo>
                  <a:lnTo>
                    <a:pt x="2002091" y="153949"/>
                  </a:lnTo>
                  <a:lnTo>
                    <a:pt x="1995106" y="156006"/>
                  </a:lnTo>
                  <a:lnTo>
                    <a:pt x="1989404" y="161607"/>
                  </a:lnTo>
                  <a:lnTo>
                    <a:pt x="1985568" y="169913"/>
                  </a:lnTo>
                  <a:lnTo>
                    <a:pt x="1984159" y="180086"/>
                  </a:lnTo>
                  <a:lnTo>
                    <a:pt x="1985568" y="190271"/>
                  </a:lnTo>
                  <a:lnTo>
                    <a:pt x="1989404" y="198577"/>
                  </a:lnTo>
                  <a:lnTo>
                    <a:pt x="1995106" y="204177"/>
                  </a:lnTo>
                  <a:lnTo>
                    <a:pt x="2002091" y="206235"/>
                  </a:lnTo>
                  <a:lnTo>
                    <a:pt x="2009063" y="204177"/>
                  </a:lnTo>
                  <a:lnTo>
                    <a:pt x="2014766" y="198577"/>
                  </a:lnTo>
                  <a:lnTo>
                    <a:pt x="2018614" y="190271"/>
                  </a:lnTo>
                  <a:lnTo>
                    <a:pt x="2020023" y="180086"/>
                  </a:lnTo>
                  <a:close/>
                </a:path>
                <a:path w="3343275" h="300355">
                  <a:moveTo>
                    <a:pt x="2350681" y="188645"/>
                  </a:moveTo>
                  <a:lnTo>
                    <a:pt x="2349271" y="178460"/>
                  </a:lnTo>
                  <a:lnTo>
                    <a:pt x="2345423" y="170154"/>
                  </a:lnTo>
                  <a:lnTo>
                    <a:pt x="2339721" y="164553"/>
                  </a:lnTo>
                  <a:lnTo>
                    <a:pt x="2332748" y="162496"/>
                  </a:lnTo>
                  <a:lnTo>
                    <a:pt x="2325763" y="164553"/>
                  </a:lnTo>
                  <a:lnTo>
                    <a:pt x="2320061" y="170154"/>
                  </a:lnTo>
                  <a:lnTo>
                    <a:pt x="2316226" y="178460"/>
                  </a:lnTo>
                  <a:lnTo>
                    <a:pt x="2314816" y="188645"/>
                  </a:lnTo>
                  <a:lnTo>
                    <a:pt x="2316226" y="198818"/>
                  </a:lnTo>
                  <a:lnTo>
                    <a:pt x="2320061" y="207124"/>
                  </a:lnTo>
                  <a:lnTo>
                    <a:pt x="2325763" y="212725"/>
                  </a:lnTo>
                  <a:lnTo>
                    <a:pt x="2332748" y="214782"/>
                  </a:lnTo>
                  <a:lnTo>
                    <a:pt x="2339721" y="212725"/>
                  </a:lnTo>
                  <a:lnTo>
                    <a:pt x="2345423" y="207124"/>
                  </a:lnTo>
                  <a:lnTo>
                    <a:pt x="2349271" y="198818"/>
                  </a:lnTo>
                  <a:lnTo>
                    <a:pt x="2350681" y="188645"/>
                  </a:lnTo>
                  <a:close/>
                </a:path>
                <a:path w="3343275" h="300355">
                  <a:moveTo>
                    <a:pt x="2681376" y="154444"/>
                  </a:moveTo>
                  <a:lnTo>
                    <a:pt x="2679966" y="144272"/>
                  </a:lnTo>
                  <a:lnTo>
                    <a:pt x="2676118" y="135953"/>
                  </a:lnTo>
                  <a:lnTo>
                    <a:pt x="2670429" y="130352"/>
                  </a:lnTo>
                  <a:lnTo>
                    <a:pt x="2663444" y="128295"/>
                  </a:lnTo>
                  <a:lnTo>
                    <a:pt x="2656459" y="130352"/>
                  </a:lnTo>
                  <a:lnTo>
                    <a:pt x="2650769" y="135953"/>
                  </a:lnTo>
                  <a:lnTo>
                    <a:pt x="2646921" y="144272"/>
                  </a:lnTo>
                  <a:lnTo>
                    <a:pt x="2645511" y="154444"/>
                  </a:lnTo>
                  <a:lnTo>
                    <a:pt x="2646921" y="164617"/>
                  </a:lnTo>
                  <a:lnTo>
                    <a:pt x="2650769" y="172923"/>
                  </a:lnTo>
                  <a:lnTo>
                    <a:pt x="2656459" y="178523"/>
                  </a:lnTo>
                  <a:lnTo>
                    <a:pt x="2663444" y="180581"/>
                  </a:lnTo>
                  <a:lnTo>
                    <a:pt x="2670429" y="178523"/>
                  </a:lnTo>
                  <a:lnTo>
                    <a:pt x="2676118" y="172923"/>
                  </a:lnTo>
                  <a:lnTo>
                    <a:pt x="2679966" y="164617"/>
                  </a:lnTo>
                  <a:lnTo>
                    <a:pt x="2681376" y="154444"/>
                  </a:lnTo>
                  <a:close/>
                </a:path>
                <a:path w="3343275" h="300355">
                  <a:moveTo>
                    <a:pt x="3012071" y="26149"/>
                  </a:moveTo>
                  <a:lnTo>
                    <a:pt x="3010662" y="15976"/>
                  </a:lnTo>
                  <a:lnTo>
                    <a:pt x="3006826" y="7658"/>
                  </a:lnTo>
                  <a:lnTo>
                    <a:pt x="3001124" y="2057"/>
                  </a:lnTo>
                  <a:lnTo>
                    <a:pt x="2994139" y="0"/>
                  </a:lnTo>
                  <a:lnTo>
                    <a:pt x="2987167" y="2057"/>
                  </a:lnTo>
                  <a:lnTo>
                    <a:pt x="2981464" y="7658"/>
                  </a:lnTo>
                  <a:lnTo>
                    <a:pt x="2977616" y="15976"/>
                  </a:lnTo>
                  <a:lnTo>
                    <a:pt x="2976207" y="26149"/>
                  </a:lnTo>
                  <a:lnTo>
                    <a:pt x="2977616" y="36322"/>
                  </a:lnTo>
                  <a:lnTo>
                    <a:pt x="2981464" y="44640"/>
                  </a:lnTo>
                  <a:lnTo>
                    <a:pt x="2987167" y="50241"/>
                  </a:lnTo>
                  <a:lnTo>
                    <a:pt x="2994139" y="52298"/>
                  </a:lnTo>
                  <a:lnTo>
                    <a:pt x="3001124" y="50241"/>
                  </a:lnTo>
                  <a:lnTo>
                    <a:pt x="3006826" y="44640"/>
                  </a:lnTo>
                  <a:lnTo>
                    <a:pt x="3010662" y="36322"/>
                  </a:lnTo>
                  <a:lnTo>
                    <a:pt x="3012071" y="26149"/>
                  </a:lnTo>
                  <a:close/>
                </a:path>
                <a:path w="3343275" h="300355">
                  <a:moveTo>
                    <a:pt x="3342754" y="205740"/>
                  </a:moveTo>
                  <a:lnTo>
                    <a:pt x="3341344" y="195567"/>
                  </a:lnTo>
                  <a:lnTo>
                    <a:pt x="3337496" y="187261"/>
                  </a:lnTo>
                  <a:lnTo>
                    <a:pt x="3331807" y="181648"/>
                  </a:lnTo>
                  <a:lnTo>
                    <a:pt x="3324822" y="179603"/>
                  </a:lnTo>
                  <a:lnTo>
                    <a:pt x="3317837" y="181648"/>
                  </a:lnTo>
                  <a:lnTo>
                    <a:pt x="3312147" y="187261"/>
                  </a:lnTo>
                  <a:lnTo>
                    <a:pt x="3308299" y="195567"/>
                  </a:lnTo>
                  <a:lnTo>
                    <a:pt x="3306889" y="205740"/>
                  </a:lnTo>
                  <a:lnTo>
                    <a:pt x="3308299" y="215912"/>
                  </a:lnTo>
                  <a:lnTo>
                    <a:pt x="3312147" y="224231"/>
                  </a:lnTo>
                  <a:lnTo>
                    <a:pt x="3317837" y="229831"/>
                  </a:lnTo>
                  <a:lnTo>
                    <a:pt x="3324822" y="231889"/>
                  </a:lnTo>
                  <a:lnTo>
                    <a:pt x="3331807" y="229831"/>
                  </a:lnTo>
                  <a:lnTo>
                    <a:pt x="3337496" y="224231"/>
                  </a:lnTo>
                  <a:lnTo>
                    <a:pt x="3341344" y="215912"/>
                  </a:lnTo>
                  <a:lnTo>
                    <a:pt x="3342754" y="205740"/>
                  </a:lnTo>
                  <a:close/>
                </a:path>
              </a:pathLst>
            </a:custGeom>
            <a:solidFill>
              <a:srgbClr val="EC9A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4608233" y="2910865"/>
              <a:ext cx="3343275" cy="179070"/>
            </a:xfrm>
            <a:custGeom>
              <a:avLst/>
              <a:gdLst/>
              <a:ahLst/>
              <a:cxnLst/>
              <a:rect l="l" t="t" r="r" b="b"/>
              <a:pathLst>
                <a:path w="3343275" h="179069">
                  <a:moveTo>
                    <a:pt x="35864" y="109588"/>
                  </a:moveTo>
                  <a:lnTo>
                    <a:pt x="34455" y="99415"/>
                  </a:lnTo>
                  <a:lnTo>
                    <a:pt x="30607" y="91097"/>
                  </a:lnTo>
                  <a:lnTo>
                    <a:pt x="24917" y="85496"/>
                  </a:lnTo>
                  <a:lnTo>
                    <a:pt x="17932" y="83439"/>
                  </a:lnTo>
                  <a:lnTo>
                    <a:pt x="10947" y="85496"/>
                  </a:lnTo>
                  <a:lnTo>
                    <a:pt x="5257" y="91097"/>
                  </a:lnTo>
                  <a:lnTo>
                    <a:pt x="1409" y="99415"/>
                  </a:lnTo>
                  <a:lnTo>
                    <a:pt x="0" y="109588"/>
                  </a:lnTo>
                  <a:lnTo>
                    <a:pt x="1409" y="119761"/>
                  </a:lnTo>
                  <a:lnTo>
                    <a:pt x="5257" y="128066"/>
                  </a:lnTo>
                  <a:lnTo>
                    <a:pt x="10947" y="133667"/>
                  </a:lnTo>
                  <a:lnTo>
                    <a:pt x="17932" y="135724"/>
                  </a:lnTo>
                  <a:lnTo>
                    <a:pt x="24917" y="133667"/>
                  </a:lnTo>
                  <a:lnTo>
                    <a:pt x="30607" y="128066"/>
                  </a:lnTo>
                  <a:lnTo>
                    <a:pt x="34455" y="119761"/>
                  </a:lnTo>
                  <a:lnTo>
                    <a:pt x="35864" y="109588"/>
                  </a:lnTo>
                  <a:close/>
                </a:path>
                <a:path w="3343275" h="179069">
                  <a:moveTo>
                    <a:pt x="366560" y="152336"/>
                  </a:moveTo>
                  <a:lnTo>
                    <a:pt x="365150" y="142163"/>
                  </a:lnTo>
                  <a:lnTo>
                    <a:pt x="361315" y="133845"/>
                  </a:lnTo>
                  <a:lnTo>
                    <a:pt x="355612" y="128244"/>
                  </a:lnTo>
                  <a:lnTo>
                    <a:pt x="348627" y="126187"/>
                  </a:lnTo>
                  <a:lnTo>
                    <a:pt x="341655" y="128244"/>
                  </a:lnTo>
                  <a:lnTo>
                    <a:pt x="335953" y="133845"/>
                  </a:lnTo>
                  <a:lnTo>
                    <a:pt x="332105" y="142163"/>
                  </a:lnTo>
                  <a:lnTo>
                    <a:pt x="330708" y="152336"/>
                  </a:lnTo>
                  <a:lnTo>
                    <a:pt x="332105" y="162509"/>
                  </a:lnTo>
                  <a:lnTo>
                    <a:pt x="335953" y="170827"/>
                  </a:lnTo>
                  <a:lnTo>
                    <a:pt x="341655" y="176428"/>
                  </a:lnTo>
                  <a:lnTo>
                    <a:pt x="348627" y="178473"/>
                  </a:lnTo>
                  <a:lnTo>
                    <a:pt x="355612" y="176428"/>
                  </a:lnTo>
                  <a:lnTo>
                    <a:pt x="361315" y="170827"/>
                  </a:lnTo>
                  <a:lnTo>
                    <a:pt x="365150" y="162509"/>
                  </a:lnTo>
                  <a:lnTo>
                    <a:pt x="366560" y="152336"/>
                  </a:lnTo>
                  <a:close/>
                </a:path>
                <a:path w="3343275" h="179069">
                  <a:moveTo>
                    <a:pt x="697268" y="152336"/>
                  </a:moveTo>
                  <a:lnTo>
                    <a:pt x="695858" y="142163"/>
                  </a:lnTo>
                  <a:lnTo>
                    <a:pt x="692010" y="133845"/>
                  </a:lnTo>
                  <a:lnTo>
                    <a:pt x="686308" y="128244"/>
                  </a:lnTo>
                  <a:lnTo>
                    <a:pt x="679335" y="126187"/>
                  </a:lnTo>
                  <a:lnTo>
                    <a:pt x="672350" y="128244"/>
                  </a:lnTo>
                  <a:lnTo>
                    <a:pt x="666648" y="133845"/>
                  </a:lnTo>
                  <a:lnTo>
                    <a:pt x="662813" y="142163"/>
                  </a:lnTo>
                  <a:lnTo>
                    <a:pt x="661403" y="152336"/>
                  </a:lnTo>
                  <a:lnTo>
                    <a:pt x="662813" y="162509"/>
                  </a:lnTo>
                  <a:lnTo>
                    <a:pt x="666648" y="170827"/>
                  </a:lnTo>
                  <a:lnTo>
                    <a:pt x="672350" y="176428"/>
                  </a:lnTo>
                  <a:lnTo>
                    <a:pt x="679335" y="178473"/>
                  </a:lnTo>
                  <a:lnTo>
                    <a:pt x="686308" y="176428"/>
                  </a:lnTo>
                  <a:lnTo>
                    <a:pt x="692010" y="170827"/>
                  </a:lnTo>
                  <a:lnTo>
                    <a:pt x="695858" y="162509"/>
                  </a:lnTo>
                  <a:lnTo>
                    <a:pt x="697268" y="152336"/>
                  </a:lnTo>
                  <a:close/>
                </a:path>
                <a:path w="3343275" h="179069">
                  <a:moveTo>
                    <a:pt x="1027938" y="143789"/>
                  </a:moveTo>
                  <a:lnTo>
                    <a:pt x="1026528" y="133616"/>
                  </a:lnTo>
                  <a:lnTo>
                    <a:pt x="1022692" y="125298"/>
                  </a:lnTo>
                  <a:lnTo>
                    <a:pt x="1016990" y="119697"/>
                  </a:lnTo>
                  <a:lnTo>
                    <a:pt x="1010005" y="117640"/>
                  </a:lnTo>
                  <a:lnTo>
                    <a:pt x="1003033" y="119697"/>
                  </a:lnTo>
                  <a:lnTo>
                    <a:pt x="997331" y="125298"/>
                  </a:lnTo>
                  <a:lnTo>
                    <a:pt x="993482" y="133616"/>
                  </a:lnTo>
                  <a:lnTo>
                    <a:pt x="992085" y="143789"/>
                  </a:lnTo>
                  <a:lnTo>
                    <a:pt x="993482" y="153962"/>
                  </a:lnTo>
                  <a:lnTo>
                    <a:pt x="997331" y="162267"/>
                  </a:lnTo>
                  <a:lnTo>
                    <a:pt x="1003033" y="167881"/>
                  </a:lnTo>
                  <a:lnTo>
                    <a:pt x="1010005" y="169926"/>
                  </a:lnTo>
                  <a:lnTo>
                    <a:pt x="1016990" y="167881"/>
                  </a:lnTo>
                  <a:lnTo>
                    <a:pt x="1022692" y="162267"/>
                  </a:lnTo>
                  <a:lnTo>
                    <a:pt x="1026528" y="153962"/>
                  </a:lnTo>
                  <a:lnTo>
                    <a:pt x="1027938" y="143789"/>
                  </a:lnTo>
                  <a:close/>
                </a:path>
                <a:path w="3343275" h="179069">
                  <a:moveTo>
                    <a:pt x="1358620" y="117360"/>
                  </a:moveTo>
                  <a:lnTo>
                    <a:pt x="1357210" y="107188"/>
                  </a:lnTo>
                  <a:lnTo>
                    <a:pt x="1353362" y="98882"/>
                  </a:lnTo>
                  <a:lnTo>
                    <a:pt x="1347673" y="93281"/>
                  </a:lnTo>
                  <a:lnTo>
                    <a:pt x="1340688" y="91224"/>
                  </a:lnTo>
                  <a:lnTo>
                    <a:pt x="1333703" y="93281"/>
                  </a:lnTo>
                  <a:lnTo>
                    <a:pt x="1328013" y="98882"/>
                  </a:lnTo>
                  <a:lnTo>
                    <a:pt x="1324165" y="107188"/>
                  </a:lnTo>
                  <a:lnTo>
                    <a:pt x="1322755" y="117360"/>
                  </a:lnTo>
                  <a:lnTo>
                    <a:pt x="1324165" y="127546"/>
                  </a:lnTo>
                  <a:lnTo>
                    <a:pt x="1328013" y="135851"/>
                  </a:lnTo>
                  <a:lnTo>
                    <a:pt x="1333703" y="141452"/>
                  </a:lnTo>
                  <a:lnTo>
                    <a:pt x="1340688" y="143510"/>
                  </a:lnTo>
                  <a:lnTo>
                    <a:pt x="1347673" y="141452"/>
                  </a:lnTo>
                  <a:lnTo>
                    <a:pt x="1353362" y="135851"/>
                  </a:lnTo>
                  <a:lnTo>
                    <a:pt x="1357210" y="127546"/>
                  </a:lnTo>
                  <a:lnTo>
                    <a:pt x="1358620" y="117360"/>
                  </a:lnTo>
                  <a:close/>
                </a:path>
                <a:path w="3343275" h="179069">
                  <a:moveTo>
                    <a:pt x="1689315" y="83921"/>
                  </a:moveTo>
                  <a:lnTo>
                    <a:pt x="1687906" y="73736"/>
                  </a:lnTo>
                  <a:lnTo>
                    <a:pt x="1684070" y="65430"/>
                  </a:lnTo>
                  <a:lnTo>
                    <a:pt x="1678368" y="59829"/>
                  </a:lnTo>
                  <a:lnTo>
                    <a:pt x="1671383" y="57772"/>
                  </a:lnTo>
                  <a:lnTo>
                    <a:pt x="1664411" y="59829"/>
                  </a:lnTo>
                  <a:lnTo>
                    <a:pt x="1658708" y="65430"/>
                  </a:lnTo>
                  <a:lnTo>
                    <a:pt x="1654860" y="73736"/>
                  </a:lnTo>
                  <a:lnTo>
                    <a:pt x="1653463" y="83921"/>
                  </a:lnTo>
                  <a:lnTo>
                    <a:pt x="1654860" y="94094"/>
                  </a:lnTo>
                  <a:lnTo>
                    <a:pt x="1658708" y="102400"/>
                  </a:lnTo>
                  <a:lnTo>
                    <a:pt x="1664411" y="108000"/>
                  </a:lnTo>
                  <a:lnTo>
                    <a:pt x="1671383" y="110058"/>
                  </a:lnTo>
                  <a:lnTo>
                    <a:pt x="1678368" y="108000"/>
                  </a:lnTo>
                  <a:lnTo>
                    <a:pt x="1684070" y="102400"/>
                  </a:lnTo>
                  <a:lnTo>
                    <a:pt x="1687906" y="94094"/>
                  </a:lnTo>
                  <a:lnTo>
                    <a:pt x="1689315" y="83921"/>
                  </a:lnTo>
                  <a:close/>
                </a:path>
                <a:path w="3343275" h="179069">
                  <a:moveTo>
                    <a:pt x="2019998" y="86499"/>
                  </a:moveTo>
                  <a:lnTo>
                    <a:pt x="2018588" y="76327"/>
                  </a:lnTo>
                  <a:lnTo>
                    <a:pt x="2014740" y="68021"/>
                  </a:lnTo>
                  <a:lnTo>
                    <a:pt x="2009051" y="62407"/>
                  </a:lnTo>
                  <a:lnTo>
                    <a:pt x="2002066" y="60363"/>
                  </a:lnTo>
                  <a:lnTo>
                    <a:pt x="1995081" y="62407"/>
                  </a:lnTo>
                  <a:lnTo>
                    <a:pt x="1989391" y="68021"/>
                  </a:lnTo>
                  <a:lnTo>
                    <a:pt x="1985543" y="76327"/>
                  </a:lnTo>
                  <a:lnTo>
                    <a:pt x="1984133" y="86499"/>
                  </a:lnTo>
                  <a:lnTo>
                    <a:pt x="1985543" y="96672"/>
                  </a:lnTo>
                  <a:lnTo>
                    <a:pt x="1989391" y="104990"/>
                  </a:lnTo>
                  <a:lnTo>
                    <a:pt x="1995081" y="110591"/>
                  </a:lnTo>
                  <a:lnTo>
                    <a:pt x="2002066" y="112649"/>
                  </a:lnTo>
                  <a:lnTo>
                    <a:pt x="2009051" y="110591"/>
                  </a:lnTo>
                  <a:lnTo>
                    <a:pt x="2014740" y="104990"/>
                  </a:lnTo>
                  <a:lnTo>
                    <a:pt x="2018588" y="96672"/>
                  </a:lnTo>
                  <a:lnTo>
                    <a:pt x="2019998" y="86499"/>
                  </a:lnTo>
                  <a:close/>
                </a:path>
                <a:path w="3343275" h="179069">
                  <a:moveTo>
                    <a:pt x="2350681" y="83921"/>
                  </a:moveTo>
                  <a:lnTo>
                    <a:pt x="2349271" y="73736"/>
                  </a:lnTo>
                  <a:lnTo>
                    <a:pt x="2345423" y="65430"/>
                  </a:lnTo>
                  <a:lnTo>
                    <a:pt x="2339721" y="59829"/>
                  </a:lnTo>
                  <a:lnTo>
                    <a:pt x="2332748" y="57772"/>
                  </a:lnTo>
                  <a:lnTo>
                    <a:pt x="2325763" y="59829"/>
                  </a:lnTo>
                  <a:lnTo>
                    <a:pt x="2320061" y="65430"/>
                  </a:lnTo>
                  <a:lnTo>
                    <a:pt x="2316226" y="73736"/>
                  </a:lnTo>
                  <a:lnTo>
                    <a:pt x="2314816" y="83921"/>
                  </a:lnTo>
                  <a:lnTo>
                    <a:pt x="2316226" y="94094"/>
                  </a:lnTo>
                  <a:lnTo>
                    <a:pt x="2320061" y="102400"/>
                  </a:lnTo>
                  <a:lnTo>
                    <a:pt x="2325763" y="108000"/>
                  </a:lnTo>
                  <a:lnTo>
                    <a:pt x="2332748" y="110058"/>
                  </a:lnTo>
                  <a:lnTo>
                    <a:pt x="2339721" y="108000"/>
                  </a:lnTo>
                  <a:lnTo>
                    <a:pt x="2345423" y="102400"/>
                  </a:lnTo>
                  <a:lnTo>
                    <a:pt x="2349271" y="94094"/>
                  </a:lnTo>
                  <a:lnTo>
                    <a:pt x="2350681" y="83921"/>
                  </a:lnTo>
                  <a:close/>
                </a:path>
                <a:path w="3343275" h="179069">
                  <a:moveTo>
                    <a:pt x="2681376" y="51803"/>
                  </a:moveTo>
                  <a:lnTo>
                    <a:pt x="2679966" y="41630"/>
                  </a:lnTo>
                  <a:lnTo>
                    <a:pt x="2676118" y="33312"/>
                  </a:lnTo>
                  <a:lnTo>
                    <a:pt x="2670429" y="27711"/>
                  </a:lnTo>
                  <a:lnTo>
                    <a:pt x="2663444" y="25654"/>
                  </a:lnTo>
                  <a:lnTo>
                    <a:pt x="2656459" y="27711"/>
                  </a:lnTo>
                  <a:lnTo>
                    <a:pt x="2650769" y="33312"/>
                  </a:lnTo>
                  <a:lnTo>
                    <a:pt x="2646921" y="41630"/>
                  </a:lnTo>
                  <a:lnTo>
                    <a:pt x="2645511" y="51803"/>
                  </a:lnTo>
                  <a:lnTo>
                    <a:pt x="2646921" y="61976"/>
                  </a:lnTo>
                  <a:lnTo>
                    <a:pt x="2650769" y="70281"/>
                  </a:lnTo>
                  <a:lnTo>
                    <a:pt x="2656459" y="75895"/>
                  </a:lnTo>
                  <a:lnTo>
                    <a:pt x="2663444" y="77939"/>
                  </a:lnTo>
                  <a:lnTo>
                    <a:pt x="2670429" y="75895"/>
                  </a:lnTo>
                  <a:lnTo>
                    <a:pt x="2676118" y="70281"/>
                  </a:lnTo>
                  <a:lnTo>
                    <a:pt x="2679966" y="61976"/>
                  </a:lnTo>
                  <a:lnTo>
                    <a:pt x="2681376" y="51803"/>
                  </a:lnTo>
                  <a:close/>
                </a:path>
                <a:path w="3343275" h="179069">
                  <a:moveTo>
                    <a:pt x="3012071" y="26149"/>
                  </a:moveTo>
                  <a:lnTo>
                    <a:pt x="3010662" y="15976"/>
                  </a:lnTo>
                  <a:lnTo>
                    <a:pt x="3006826" y="7658"/>
                  </a:lnTo>
                  <a:lnTo>
                    <a:pt x="3001124" y="2057"/>
                  </a:lnTo>
                  <a:lnTo>
                    <a:pt x="2994139" y="0"/>
                  </a:lnTo>
                  <a:lnTo>
                    <a:pt x="2987167" y="2057"/>
                  </a:lnTo>
                  <a:lnTo>
                    <a:pt x="2981464" y="7658"/>
                  </a:lnTo>
                  <a:lnTo>
                    <a:pt x="2977616" y="15976"/>
                  </a:lnTo>
                  <a:lnTo>
                    <a:pt x="2976207" y="26149"/>
                  </a:lnTo>
                  <a:lnTo>
                    <a:pt x="2977616" y="36322"/>
                  </a:lnTo>
                  <a:lnTo>
                    <a:pt x="2981464" y="44640"/>
                  </a:lnTo>
                  <a:lnTo>
                    <a:pt x="2987167" y="50241"/>
                  </a:lnTo>
                  <a:lnTo>
                    <a:pt x="2994139" y="52298"/>
                  </a:lnTo>
                  <a:lnTo>
                    <a:pt x="3001124" y="50241"/>
                  </a:lnTo>
                  <a:lnTo>
                    <a:pt x="3006826" y="44640"/>
                  </a:lnTo>
                  <a:lnTo>
                    <a:pt x="3010662" y="36322"/>
                  </a:lnTo>
                  <a:lnTo>
                    <a:pt x="3012071" y="26149"/>
                  </a:lnTo>
                  <a:close/>
                </a:path>
                <a:path w="3343275" h="179069">
                  <a:moveTo>
                    <a:pt x="3342754" y="86004"/>
                  </a:moveTo>
                  <a:lnTo>
                    <a:pt x="3341344" y="75831"/>
                  </a:lnTo>
                  <a:lnTo>
                    <a:pt x="3337496" y="67513"/>
                  </a:lnTo>
                  <a:lnTo>
                    <a:pt x="3331807" y="61912"/>
                  </a:lnTo>
                  <a:lnTo>
                    <a:pt x="3324822" y="59855"/>
                  </a:lnTo>
                  <a:lnTo>
                    <a:pt x="3317837" y="61912"/>
                  </a:lnTo>
                  <a:lnTo>
                    <a:pt x="3312147" y="67513"/>
                  </a:lnTo>
                  <a:lnTo>
                    <a:pt x="3308299" y="75831"/>
                  </a:lnTo>
                  <a:lnTo>
                    <a:pt x="3306889" y="86004"/>
                  </a:lnTo>
                  <a:lnTo>
                    <a:pt x="3308299" y="96177"/>
                  </a:lnTo>
                  <a:lnTo>
                    <a:pt x="3312147" y="104482"/>
                  </a:lnTo>
                  <a:lnTo>
                    <a:pt x="3317837" y="110096"/>
                  </a:lnTo>
                  <a:lnTo>
                    <a:pt x="3324822" y="112141"/>
                  </a:lnTo>
                  <a:lnTo>
                    <a:pt x="3331807" y="110096"/>
                  </a:lnTo>
                  <a:lnTo>
                    <a:pt x="3337496" y="104482"/>
                  </a:lnTo>
                  <a:lnTo>
                    <a:pt x="3341344" y="96177"/>
                  </a:lnTo>
                  <a:lnTo>
                    <a:pt x="3342754" y="86004"/>
                  </a:lnTo>
                  <a:close/>
                </a:path>
              </a:pathLst>
            </a:custGeom>
            <a:solidFill>
              <a:srgbClr val="6430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4938941" y="2871228"/>
              <a:ext cx="2681605" cy="198120"/>
            </a:xfrm>
            <a:custGeom>
              <a:avLst/>
              <a:gdLst/>
              <a:ahLst/>
              <a:cxnLst/>
              <a:rect l="l" t="t" r="r" b="b"/>
              <a:pathLst>
                <a:path w="2681604" h="198119">
                  <a:moveTo>
                    <a:pt x="35852" y="171526"/>
                  </a:moveTo>
                  <a:lnTo>
                    <a:pt x="34442" y="161353"/>
                  </a:lnTo>
                  <a:lnTo>
                    <a:pt x="30607" y="153047"/>
                  </a:lnTo>
                  <a:lnTo>
                    <a:pt x="24904" y="147447"/>
                  </a:lnTo>
                  <a:lnTo>
                    <a:pt x="17919" y="145389"/>
                  </a:lnTo>
                  <a:lnTo>
                    <a:pt x="10947" y="147447"/>
                  </a:lnTo>
                  <a:lnTo>
                    <a:pt x="5245" y="153047"/>
                  </a:lnTo>
                  <a:lnTo>
                    <a:pt x="1397" y="161353"/>
                  </a:lnTo>
                  <a:lnTo>
                    <a:pt x="0" y="171526"/>
                  </a:lnTo>
                  <a:lnTo>
                    <a:pt x="1397" y="181711"/>
                  </a:lnTo>
                  <a:lnTo>
                    <a:pt x="5245" y="190017"/>
                  </a:lnTo>
                  <a:lnTo>
                    <a:pt x="10947" y="195618"/>
                  </a:lnTo>
                  <a:lnTo>
                    <a:pt x="17919" y="197675"/>
                  </a:lnTo>
                  <a:lnTo>
                    <a:pt x="24904" y="195618"/>
                  </a:lnTo>
                  <a:lnTo>
                    <a:pt x="30607" y="190017"/>
                  </a:lnTo>
                  <a:lnTo>
                    <a:pt x="34442" y="181711"/>
                  </a:lnTo>
                  <a:lnTo>
                    <a:pt x="35852" y="171526"/>
                  </a:lnTo>
                  <a:close/>
                </a:path>
                <a:path w="2681604" h="198119">
                  <a:moveTo>
                    <a:pt x="366560" y="171526"/>
                  </a:moveTo>
                  <a:lnTo>
                    <a:pt x="365150" y="161353"/>
                  </a:lnTo>
                  <a:lnTo>
                    <a:pt x="361302" y="153047"/>
                  </a:lnTo>
                  <a:lnTo>
                    <a:pt x="355600" y="147447"/>
                  </a:lnTo>
                  <a:lnTo>
                    <a:pt x="348627" y="145389"/>
                  </a:lnTo>
                  <a:lnTo>
                    <a:pt x="341642" y="147447"/>
                  </a:lnTo>
                  <a:lnTo>
                    <a:pt x="335940" y="153047"/>
                  </a:lnTo>
                  <a:lnTo>
                    <a:pt x="332105" y="161353"/>
                  </a:lnTo>
                  <a:lnTo>
                    <a:pt x="330695" y="171526"/>
                  </a:lnTo>
                  <a:lnTo>
                    <a:pt x="332105" y="181711"/>
                  </a:lnTo>
                  <a:lnTo>
                    <a:pt x="335940" y="190017"/>
                  </a:lnTo>
                  <a:lnTo>
                    <a:pt x="341642" y="195618"/>
                  </a:lnTo>
                  <a:lnTo>
                    <a:pt x="348627" y="197675"/>
                  </a:lnTo>
                  <a:lnTo>
                    <a:pt x="355600" y="195618"/>
                  </a:lnTo>
                  <a:lnTo>
                    <a:pt x="361302" y="190017"/>
                  </a:lnTo>
                  <a:lnTo>
                    <a:pt x="365150" y="181711"/>
                  </a:lnTo>
                  <a:lnTo>
                    <a:pt x="366560" y="171526"/>
                  </a:lnTo>
                  <a:close/>
                </a:path>
                <a:path w="2681604" h="198119">
                  <a:moveTo>
                    <a:pt x="697230" y="154432"/>
                  </a:moveTo>
                  <a:lnTo>
                    <a:pt x="695820" y="144259"/>
                  </a:lnTo>
                  <a:lnTo>
                    <a:pt x="691984" y="135940"/>
                  </a:lnTo>
                  <a:lnTo>
                    <a:pt x="686282" y="130340"/>
                  </a:lnTo>
                  <a:lnTo>
                    <a:pt x="679297" y="128282"/>
                  </a:lnTo>
                  <a:lnTo>
                    <a:pt x="672325" y="130340"/>
                  </a:lnTo>
                  <a:lnTo>
                    <a:pt x="666623" y="135940"/>
                  </a:lnTo>
                  <a:lnTo>
                    <a:pt x="662774" y="144259"/>
                  </a:lnTo>
                  <a:lnTo>
                    <a:pt x="661377" y="154432"/>
                  </a:lnTo>
                  <a:lnTo>
                    <a:pt x="662774" y="164604"/>
                  </a:lnTo>
                  <a:lnTo>
                    <a:pt x="666623" y="172923"/>
                  </a:lnTo>
                  <a:lnTo>
                    <a:pt x="672325" y="178523"/>
                  </a:lnTo>
                  <a:lnTo>
                    <a:pt x="679297" y="180581"/>
                  </a:lnTo>
                  <a:lnTo>
                    <a:pt x="686282" y="178523"/>
                  </a:lnTo>
                  <a:lnTo>
                    <a:pt x="691984" y="172923"/>
                  </a:lnTo>
                  <a:lnTo>
                    <a:pt x="695820" y="164604"/>
                  </a:lnTo>
                  <a:lnTo>
                    <a:pt x="697230" y="154432"/>
                  </a:lnTo>
                  <a:close/>
                </a:path>
                <a:path w="2681604" h="198119">
                  <a:moveTo>
                    <a:pt x="1027912" y="103098"/>
                  </a:moveTo>
                  <a:lnTo>
                    <a:pt x="1026502" y="92913"/>
                  </a:lnTo>
                  <a:lnTo>
                    <a:pt x="1022654" y="84607"/>
                  </a:lnTo>
                  <a:lnTo>
                    <a:pt x="1016965" y="79006"/>
                  </a:lnTo>
                  <a:lnTo>
                    <a:pt x="1009980" y="76949"/>
                  </a:lnTo>
                  <a:lnTo>
                    <a:pt x="1002995" y="79006"/>
                  </a:lnTo>
                  <a:lnTo>
                    <a:pt x="997305" y="84607"/>
                  </a:lnTo>
                  <a:lnTo>
                    <a:pt x="993457" y="92913"/>
                  </a:lnTo>
                  <a:lnTo>
                    <a:pt x="992047" y="103098"/>
                  </a:lnTo>
                  <a:lnTo>
                    <a:pt x="993457" y="113271"/>
                  </a:lnTo>
                  <a:lnTo>
                    <a:pt x="997305" y="121577"/>
                  </a:lnTo>
                  <a:lnTo>
                    <a:pt x="1002995" y="127177"/>
                  </a:lnTo>
                  <a:lnTo>
                    <a:pt x="1009980" y="129235"/>
                  </a:lnTo>
                  <a:lnTo>
                    <a:pt x="1016965" y="127177"/>
                  </a:lnTo>
                  <a:lnTo>
                    <a:pt x="1022654" y="121577"/>
                  </a:lnTo>
                  <a:lnTo>
                    <a:pt x="1026502" y="113271"/>
                  </a:lnTo>
                  <a:lnTo>
                    <a:pt x="1027912" y="103098"/>
                  </a:lnTo>
                  <a:close/>
                </a:path>
                <a:path w="2681604" h="198119">
                  <a:moveTo>
                    <a:pt x="1358607" y="68897"/>
                  </a:moveTo>
                  <a:lnTo>
                    <a:pt x="1357198" y="58712"/>
                  </a:lnTo>
                  <a:lnTo>
                    <a:pt x="1353362" y="50406"/>
                  </a:lnTo>
                  <a:lnTo>
                    <a:pt x="1347660" y="44805"/>
                  </a:lnTo>
                  <a:lnTo>
                    <a:pt x="1340675" y="42748"/>
                  </a:lnTo>
                  <a:lnTo>
                    <a:pt x="1333703" y="44805"/>
                  </a:lnTo>
                  <a:lnTo>
                    <a:pt x="1328000" y="50406"/>
                  </a:lnTo>
                  <a:lnTo>
                    <a:pt x="1324152" y="58712"/>
                  </a:lnTo>
                  <a:lnTo>
                    <a:pt x="1322755" y="68897"/>
                  </a:lnTo>
                  <a:lnTo>
                    <a:pt x="1324152" y="79070"/>
                  </a:lnTo>
                  <a:lnTo>
                    <a:pt x="1328000" y="87376"/>
                  </a:lnTo>
                  <a:lnTo>
                    <a:pt x="1333703" y="92976"/>
                  </a:lnTo>
                  <a:lnTo>
                    <a:pt x="1340675" y="95034"/>
                  </a:lnTo>
                  <a:lnTo>
                    <a:pt x="1347660" y="92976"/>
                  </a:lnTo>
                  <a:lnTo>
                    <a:pt x="1353362" y="87376"/>
                  </a:lnTo>
                  <a:lnTo>
                    <a:pt x="1357198" y="79070"/>
                  </a:lnTo>
                  <a:lnTo>
                    <a:pt x="1358607" y="68897"/>
                  </a:lnTo>
                  <a:close/>
                </a:path>
                <a:path w="2681604" h="198119">
                  <a:moveTo>
                    <a:pt x="1689315" y="77444"/>
                  </a:moveTo>
                  <a:lnTo>
                    <a:pt x="1687906" y="67271"/>
                  </a:lnTo>
                  <a:lnTo>
                    <a:pt x="1684058" y="58953"/>
                  </a:lnTo>
                  <a:lnTo>
                    <a:pt x="1678355" y="53352"/>
                  </a:lnTo>
                  <a:lnTo>
                    <a:pt x="1671383" y="51295"/>
                  </a:lnTo>
                  <a:lnTo>
                    <a:pt x="1664398" y="53352"/>
                  </a:lnTo>
                  <a:lnTo>
                    <a:pt x="1658696" y="58953"/>
                  </a:lnTo>
                  <a:lnTo>
                    <a:pt x="1654860" y="67271"/>
                  </a:lnTo>
                  <a:lnTo>
                    <a:pt x="1653451" y="77444"/>
                  </a:lnTo>
                  <a:lnTo>
                    <a:pt x="1654860" y="87617"/>
                  </a:lnTo>
                  <a:lnTo>
                    <a:pt x="1658696" y="95923"/>
                  </a:lnTo>
                  <a:lnTo>
                    <a:pt x="1664398" y="101536"/>
                  </a:lnTo>
                  <a:lnTo>
                    <a:pt x="1671383" y="103581"/>
                  </a:lnTo>
                  <a:lnTo>
                    <a:pt x="1678355" y="101536"/>
                  </a:lnTo>
                  <a:lnTo>
                    <a:pt x="1684058" y="95923"/>
                  </a:lnTo>
                  <a:lnTo>
                    <a:pt x="1687906" y="87617"/>
                  </a:lnTo>
                  <a:lnTo>
                    <a:pt x="1689315" y="77444"/>
                  </a:lnTo>
                  <a:close/>
                </a:path>
                <a:path w="2681604" h="198119">
                  <a:moveTo>
                    <a:pt x="2019973" y="94538"/>
                  </a:moveTo>
                  <a:lnTo>
                    <a:pt x="2018563" y="84366"/>
                  </a:lnTo>
                  <a:lnTo>
                    <a:pt x="2014715" y="76060"/>
                  </a:lnTo>
                  <a:lnTo>
                    <a:pt x="2009013" y="70459"/>
                  </a:lnTo>
                  <a:lnTo>
                    <a:pt x="2002040" y="68402"/>
                  </a:lnTo>
                  <a:lnTo>
                    <a:pt x="1995055" y="70459"/>
                  </a:lnTo>
                  <a:lnTo>
                    <a:pt x="1989353" y="76060"/>
                  </a:lnTo>
                  <a:lnTo>
                    <a:pt x="1985518" y="84366"/>
                  </a:lnTo>
                  <a:lnTo>
                    <a:pt x="1984108" y="94538"/>
                  </a:lnTo>
                  <a:lnTo>
                    <a:pt x="1985518" y="104724"/>
                  </a:lnTo>
                  <a:lnTo>
                    <a:pt x="1989353" y="113030"/>
                  </a:lnTo>
                  <a:lnTo>
                    <a:pt x="1995055" y="118630"/>
                  </a:lnTo>
                  <a:lnTo>
                    <a:pt x="2002040" y="120688"/>
                  </a:lnTo>
                  <a:lnTo>
                    <a:pt x="2009013" y="118630"/>
                  </a:lnTo>
                  <a:lnTo>
                    <a:pt x="2014715" y="113030"/>
                  </a:lnTo>
                  <a:lnTo>
                    <a:pt x="2018563" y="104724"/>
                  </a:lnTo>
                  <a:lnTo>
                    <a:pt x="2019973" y="94538"/>
                  </a:lnTo>
                  <a:close/>
                </a:path>
                <a:path w="2681604" h="198119">
                  <a:moveTo>
                    <a:pt x="2681363" y="26136"/>
                  </a:moveTo>
                  <a:lnTo>
                    <a:pt x="2679954" y="15963"/>
                  </a:lnTo>
                  <a:lnTo>
                    <a:pt x="2676118" y="7658"/>
                  </a:lnTo>
                  <a:lnTo>
                    <a:pt x="2670416" y="2057"/>
                  </a:lnTo>
                  <a:lnTo>
                    <a:pt x="2663431" y="0"/>
                  </a:lnTo>
                  <a:lnTo>
                    <a:pt x="2656459" y="2057"/>
                  </a:lnTo>
                  <a:lnTo>
                    <a:pt x="2650756" y="7658"/>
                  </a:lnTo>
                  <a:lnTo>
                    <a:pt x="2646908" y="15963"/>
                  </a:lnTo>
                  <a:lnTo>
                    <a:pt x="2645499" y="26136"/>
                  </a:lnTo>
                  <a:lnTo>
                    <a:pt x="2646908" y="36322"/>
                  </a:lnTo>
                  <a:lnTo>
                    <a:pt x="2650756" y="44627"/>
                  </a:lnTo>
                  <a:lnTo>
                    <a:pt x="2656459" y="50228"/>
                  </a:lnTo>
                  <a:lnTo>
                    <a:pt x="2663431" y="52285"/>
                  </a:lnTo>
                  <a:lnTo>
                    <a:pt x="2670416" y="50228"/>
                  </a:lnTo>
                  <a:lnTo>
                    <a:pt x="2676118" y="44627"/>
                  </a:lnTo>
                  <a:lnTo>
                    <a:pt x="2679954" y="36322"/>
                  </a:lnTo>
                  <a:lnTo>
                    <a:pt x="2681363" y="26136"/>
                  </a:lnTo>
                  <a:close/>
                </a:path>
              </a:pathLst>
            </a:custGeom>
            <a:solidFill>
              <a:srgbClr val="CE6A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4626171" y="2022400"/>
              <a:ext cx="3307079" cy="504825"/>
            </a:xfrm>
            <a:custGeom>
              <a:avLst/>
              <a:gdLst/>
              <a:ahLst/>
              <a:cxnLst/>
              <a:rect l="l" t="t" r="r" b="b"/>
              <a:pathLst>
                <a:path w="3307079" h="504825">
                  <a:moveTo>
                    <a:pt x="0" y="230936"/>
                  </a:moveTo>
                  <a:lnTo>
                    <a:pt x="330700" y="333542"/>
                  </a:lnTo>
                  <a:lnTo>
                    <a:pt x="661400" y="410533"/>
                  </a:lnTo>
                  <a:lnTo>
                    <a:pt x="992058" y="290785"/>
                  </a:lnTo>
                  <a:lnTo>
                    <a:pt x="1322759" y="171050"/>
                  </a:lnTo>
                  <a:lnTo>
                    <a:pt x="1653459" y="196738"/>
                  </a:lnTo>
                  <a:lnTo>
                    <a:pt x="1984159" y="136840"/>
                  </a:lnTo>
                  <a:lnTo>
                    <a:pt x="2314809" y="76991"/>
                  </a:lnTo>
                  <a:lnTo>
                    <a:pt x="2645509" y="410533"/>
                  </a:lnTo>
                  <a:lnTo>
                    <a:pt x="2976210" y="0"/>
                  </a:lnTo>
                  <a:lnTo>
                    <a:pt x="3306910" y="504617"/>
                  </a:lnTo>
                </a:path>
              </a:pathLst>
            </a:custGeom>
            <a:ln w="9046">
              <a:solidFill>
                <a:srgbClr val="6E15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4626171" y="1705967"/>
              <a:ext cx="3307079" cy="581660"/>
            </a:xfrm>
            <a:custGeom>
              <a:avLst/>
              <a:gdLst/>
              <a:ahLst/>
              <a:cxnLst/>
              <a:rect l="l" t="t" r="r" b="b"/>
              <a:pathLst>
                <a:path w="3307079" h="581660">
                  <a:moveTo>
                    <a:pt x="0" y="290785"/>
                  </a:moveTo>
                  <a:lnTo>
                    <a:pt x="330700" y="427626"/>
                  </a:lnTo>
                  <a:lnTo>
                    <a:pt x="661400" y="581571"/>
                  </a:lnTo>
                  <a:lnTo>
                    <a:pt x="992058" y="496033"/>
                  </a:lnTo>
                  <a:lnTo>
                    <a:pt x="1322759" y="333542"/>
                  </a:lnTo>
                  <a:lnTo>
                    <a:pt x="1653459" y="205285"/>
                  </a:lnTo>
                  <a:lnTo>
                    <a:pt x="1984159" y="196726"/>
                  </a:lnTo>
                  <a:lnTo>
                    <a:pt x="2314809" y="196726"/>
                  </a:lnTo>
                  <a:lnTo>
                    <a:pt x="2645509" y="573025"/>
                  </a:lnTo>
                  <a:lnTo>
                    <a:pt x="2976210" y="0"/>
                  </a:lnTo>
                  <a:lnTo>
                    <a:pt x="3306910" y="496033"/>
                  </a:lnTo>
                </a:path>
              </a:pathLst>
            </a:custGeom>
            <a:ln w="9026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4626171" y="2749361"/>
              <a:ext cx="3307079" cy="248285"/>
            </a:xfrm>
            <a:custGeom>
              <a:avLst/>
              <a:gdLst/>
              <a:ahLst/>
              <a:cxnLst/>
              <a:rect l="l" t="t" r="r" b="b"/>
              <a:pathLst>
                <a:path w="3307079" h="248285">
                  <a:moveTo>
                    <a:pt x="0" y="205248"/>
                  </a:moveTo>
                  <a:lnTo>
                    <a:pt x="330700" y="230899"/>
                  </a:lnTo>
                  <a:lnTo>
                    <a:pt x="661400" y="248004"/>
                  </a:lnTo>
                  <a:lnTo>
                    <a:pt x="992058" y="239445"/>
                  </a:lnTo>
                  <a:lnTo>
                    <a:pt x="1322759" y="171050"/>
                  </a:lnTo>
                  <a:lnTo>
                    <a:pt x="1653459" y="153945"/>
                  </a:lnTo>
                  <a:lnTo>
                    <a:pt x="1984159" y="153945"/>
                  </a:lnTo>
                  <a:lnTo>
                    <a:pt x="2314809" y="162491"/>
                  </a:lnTo>
                  <a:lnTo>
                    <a:pt x="2645509" y="128293"/>
                  </a:lnTo>
                  <a:lnTo>
                    <a:pt x="2976210" y="0"/>
                  </a:lnTo>
                  <a:lnTo>
                    <a:pt x="3306910" y="179596"/>
                  </a:lnTo>
                </a:path>
              </a:pathLst>
            </a:custGeom>
            <a:ln w="8703">
              <a:solidFill>
                <a:srgbClr val="EB9AC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4626171" y="2937502"/>
              <a:ext cx="3307079" cy="137160"/>
            </a:xfrm>
            <a:custGeom>
              <a:avLst/>
              <a:gdLst/>
              <a:ahLst/>
              <a:cxnLst/>
              <a:rect l="l" t="t" r="r" b="b"/>
              <a:pathLst>
                <a:path w="3307079" h="137160">
                  <a:moveTo>
                    <a:pt x="0" y="94096"/>
                  </a:moveTo>
                  <a:lnTo>
                    <a:pt x="330700" y="136852"/>
                  </a:lnTo>
                  <a:lnTo>
                    <a:pt x="661400" y="136852"/>
                  </a:lnTo>
                  <a:lnTo>
                    <a:pt x="992058" y="128293"/>
                  </a:lnTo>
                  <a:lnTo>
                    <a:pt x="1322759" y="94096"/>
                  </a:lnTo>
                  <a:lnTo>
                    <a:pt x="1653459" y="59861"/>
                  </a:lnTo>
                  <a:lnTo>
                    <a:pt x="1984159" y="59861"/>
                  </a:lnTo>
                  <a:lnTo>
                    <a:pt x="2314809" y="68444"/>
                  </a:lnTo>
                  <a:lnTo>
                    <a:pt x="2645509" y="25651"/>
                  </a:lnTo>
                  <a:lnTo>
                    <a:pt x="2976210" y="0"/>
                  </a:lnTo>
                  <a:lnTo>
                    <a:pt x="3306910" y="59861"/>
                  </a:lnTo>
                </a:path>
              </a:pathLst>
            </a:custGeom>
            <a:ln w="9107">
              <a:solidFill>
                <a:srgbClr val="64304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4626171" y="2886204"/>
              <a:ext cx="3307079" cy="145415"/>
            </a:xfrm>
            <a:custGeom>
              <a:avLst/>
              <a:gdLst/>
              <a:ahLst/>
              <a:cxnLst/>
              <a:rect l="l" t="t" r="r" b="b"/>
              <a:pathLst>
                <a:path w="3307079" h="145414">
                  <a:moveTo>
                    <a:pt x="0" y="128293"/>
                  </a:moveTo>
                  <a:lnTo>
                    <a:pt x="330700" y="145399"/>
                  </a:lnTo>
                  <a:lnTo>
                    <a:pt x="661400" y="145399"/>
                  </a:lnTo>
                  <a:lnTo>
                    <a:pt x="992058" y="128293"/>
                  </a:lnTo>
                  <a:lnTo>
                    <a:pt x="1322759" y="76954"/>
                  </a:lnTo>
                  <a:lnTo>
                    <a:pt x="1653459" y="42756"/>
                  </a:lnTo>
                  <a:lnTo>
                    <a:pt x="1984159" y="51302"/>
                  </a:lnTo>
                  <a:lnTo>
                    <a:pt x="2314809" y="68407"/>
                  </a:lnTo>
                  <a:lnTo>
                    <a:pt x="2645509" y="59849"/>
                  </a:lnTo>
                  <a:lnTo>
                    <a:pt x="2976210" y="0"/>
                  </a:lnTo>
                  <a:lnTo>
                    <a:pt x="3306910" y="85500"/>
                  </a:lnTo>
                </a:path>
              </a:pathLst>
            </a:custGeom>
            <a:ln w="9106">
              <a:solidFill>
                <a:srgbClr val="CD69A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0" name="object 100" descr=""/>
          <p:cNvSpPr txBox="1"/>
          <p:nvPr/>
        </p:nvSpPr>
        <p:spPr>
          <a:xfrm>
            <a:off x="4311305" y="1425677"/>
            <a:ext cx="92075" cy="183959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75">
                <a:solidFill>
                  <a:srgbClr val="231F20"/>
                </a:solidFill>
                <a:latin typeface="Arial MT"/>
                <a:cs typeface="Arial MT"/>
              </a:rPr>
              <a:t>20</a:t>
            </a:r>
            <a:endParaRPr sz="6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650" spc="-75">
                <a:solidFill>
                  <a:srgbClr val="231F20"/>
                </a:solidFill>
                <a:latin typeface="Arial MT"/>
                <a:cs typeface="Arial MT"/>
              </a:rPr>
              <a:t>18</a:t>
            </a:r>
            <a:endParaRPr sz="6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650" spc="-75">
                <a:solidFill>
                  <a:srgbClr val="231F20"/>
                </a:solidFill>
                <a:latin typeface="Arial MT"/>
                <a:cs typeface="Arial MT"/>
              </a:rPr>
              <a:t>16</a:t>
            </a:r>
            <a:endParaRPr sz="6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650" spc="-75">
                <a:solidFill>
                  <a:srgbClr val="231F20"/>
                </a:solidFill>
                <a:latin typeface="Arial MT"/>
                <a:cs typeface="Arial MT"/>
              </a:rPr>
              <a:t>14</a:t>
            </a:r>
            <a:endParaRPr sz="6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650" spc="-75">
                <a:solidFill>
                  <a:srgbClr val="231F20"/>
                </a:solidFill>
                <a:latin typeface="Arial MT"/>
                <a:cs typeface="Arial MT"/>
              </a:rPr>
              <a:t>12</a:t>
            </a:r>
            <a:endParaRPr sz="6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650" spc="-75">
                <a:solidFill>
                  <a:srgbClr val="231F20"/>
                </a:solidFill>
                <a:latin typeface="Arial MT"/>
                <a:cs typeface="Arial MT"/>
              </a:rPr>
              <a:t>10</a:t>
            </a:r>
            <a:endParaRPr sz="650">
              <a:latin typeface="Arial MT"/>
              <a:cs typeface="Arial MT"/>
            </a:endParaRPr>
          </a:p>
          <a:p>
            <a:pPr marL="46355">
              <a:lnSpc>
                <a:spcPct val="100000"/>
              </a:lnSpc>
              <a:spcBef>
                <a:spcPts val="565"/>
              </a:spcBef>
            </a:pPr>
            <a:r>
              <a:rPr dirty="0" sz="650" spc="-60">
                <a:solidFill>
                  <a:srgbClr val="231F20"/>
                </a:solidFill>
                <a:latin typeface="Arial MT"/>
                <a:cs typeface="Arial MT"/>
              </a:rPr>
              <a:t>8</a:t>
            </a:r>
            <a:endParaRPr sz="650">
              <a:latin typeface="Arial MT"/>
              <a:cs typeface="Arial MT"/>
            </a:endParaRPr>
          </a:p>
          <a:p>
            <a:pPr marL="46355">
              <a:lnSpc>
                <a:spcPct val="100000"/>
              </a:lnSpc>
              <a:spcBef>
                <a:spcPts val="570"/>
              </a:spcBef>
            </a:pPr>
            <a:r>
              <a:rPr dirty="0" sz="650" spc="-60">
                <a:solidFill>
                  <a:srgbClr val="231F20"/>
                </a:solidFill>
                <a:latin typeface="Arial MT"/>
                <a:cs typeface="Arial MT"/>
              </a:rPr>
              <a:t>6</a:t>
            </a:r>
            <a:endParaRPr sz="650">
              <a:latin typeface="Arial MT"/>
              <a:cs typeface="Arial MT"/>
            </a:endParaRPr>
          </a:p>
          <a:p>
            <a:pPr marL="46355">
              <a:lnSpc>
                <a:spcPct val="100000"/>
              </a:lnSpc>
              <a:spcBef>
                <a:spcPts val="565"/>
              </a:spcBef>
            </a:pPr>
            <a:r>
              <a:rPr dirty="0" sz="650" spc="-60">
                <a:solidFill>
                  <a:srgbClr val="231F20"/>
                </a:solidFill>
                <a:latin typeface="Arial MT"/>
                <a:cs typeface="Arial MT"/>
              </a:rPr>
              <a:t>4</a:t>
            </a:r>
            <a:endParaRPr sz="650">
              <a:latin typeface="Arial MT"/>
              <a:cs typeface="Arial MT"/>
            </a:endParaRPr>
          </a:p>
          <a:p>
            <a:pPr marL="46355">
              <a:lnSpc>
                <a:spcPct val="100000"/>
              </a:lnSpc>
              <a:spcBef>
                <a:spcPts val="565"/>
              </a:spcBef>
            </a:pPr>
            <a:r>
              <a:rPr dirty="0" sz="650" spc="-60">
                <a:solidFill>
                  <a:srgbClr val="231F20"/>
                </a:solidFill>
                <a:latin typeface="Arial MT"/>
                <a:cs typeface="Arial MT"/>
              </a:rPr>
              <a:t>2</a:t>
            </a:r>
            <a:endParaRPr sz="650">
              <a:latin typeface="Arial MT"/>
              <a:cs typeface="Arial MT"/>
            </a:endParaRPr>
          </a:p>
          <a:p>
            <a:pPr marL="46355">
              <a:lnSpc>
                <a:spcPct val="100000"/>
              </a:lnSpc>
              <a:spcBef>
                <a:spcPts val="570"/>
              </a:spcBef>
            </a:pPr>
            <a:r>
              <a:rPr dirty="0" sz="650" spc="-60">
                <a:solidFill>
                  <a:srgbClr val="231F20"/>
                </a:solidFill>
                <a:latin typeface="Arial MT"/>
                <a:cs typeface="Arial MT"/>
              </a:rPr>
              <a:t>0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1" name="object 101" descr=""/>
          <p:cNvSpPr/>
          <p:nvPr/>
        </p:nvSpPr>
        <p:spPr>
          <a:xfrm>
            <a:off x="4608233" y="2914421"/>
            <a:ext cx="3343275" cy="120650"/>
          </a:xfrm>
          <a:custGeom>
            <a:avLst/>
            <a:gdLst/>
            <a:ahLst/>
            <a:cxnLst/>
            <a:rect l="l" t="t" r="r" b="b"/>
            <a:pathLst>
              <a:path w="3343275" h="120650">
                <a:moveTo>
                  <a:pt x="35864" y="94132"/>
                </a:moveTo>
                <a:lnTo>
                  <a:pt x="34455" y="83959"/>
                </a:lnTo>
                <a:lnTo>
                  <a:pt x="30607" y="75653"/>
                </a:lnTo>
                <a:lnTo>
                  <a:pt x="24917" y="70053"/>
                </a:lnTo>
                <a:lnTo>
                  <a:pt x="17932" y="67995"/>
                </a:lnTo>
                <a:lnTo>
                  <a:pt x="10947" y="70053"/>
                </a:lnTo>
                <a:lnTo>
                  <a:pt x="5257" y="75653"/>
                </a:lnTo>
                <a:lnTo>
                  <a:pt x="1409" y="83959"/>
                </a:lnTo>
                <a:lnTo>
                  <a:pt x="0" y="94132"/>
                </a:lnTo>
                <a:lnTo>
                  <a:pt x="1409" y="104317"/>
                </a:lnTo>
                <a:lnTo>
                  <a:pt x="5257" y="112623"/>
                </a:lnTo>
                <a:lnTo>
                  <a:pt x="10947" y="118224"/>
                </a:lnTo>
                <a:lnTo>
                  <a:pt x="17932" y="120281"/>
                </a:lnTo>
                <a:lnTo>
                  <a:pt x="24917" y="118224"/>
                </a:lnTo>
                <a:lnTo>
                  <a:pt x="30607" y="112623"/>
                </a:lnTo>
                <a:lnTo>
                  <a:pt x="34455" y="104317"/>
                </a:lnTo>
                <a:lnTo>
                  <a:pt x="35864" y="94132"/>
                </a:lnTo>
                <a:close/>
              </a:path>
              <a:path w="3343275" h="120650">
                <a:moveTo>
                  <a:pt x="2681376" y="26136"/>
                </a:moveTo>
                <a:lnTo>
                  <a:pt x="2679966" y="15963"/>
                </a:lnTo>
                <a:lnTo>
                  <a:pt x="2676118" y="7658"/>
                </a:lnTo>
                <a:lnTo>
                  <a:pt x="2670429" y="2057"/>
                </a:lnTo>
                <a:lnTo>
                  <a:pt x="2663444" y="0"/>
                </a:lnTo>
                <a:lnTo>
                  <a:pt x="2656459" y="2057"/>
                </a:lnTo>
                <a:lnTo>
                  <a:pt x="2650769" y="7658"/>
                </a:lnTo>
                <a:lnTo>
                  <a:pt x="2646921" y="15963"/>
                </a:lnTo>
                <a:lnTo>
                  <a:pt x="2645511" y="26136"/>
                </a:lnTo>
                <a:lnTo>
                  <a:pt x="2646921" y="36309"/>
                </a:lnTo>
                <a:lnTo>
                  <a:pt x="2650769" y="44627"/>
                </a:lnTo>
                <a:lnTo>
                  <a:pt x="2656459" y="50228"/>
                </a:lnTo>
                <a:lnTo>
                  <a:pt x="2663444" y="52285"/>
                </a:lnTo>
                <a:lnTo>
                  <a:pt x="2670429" y="50228"/>
                </a:lnTo>
                <a:lnTo>
                  <a:pt x="2676118" y="44627"/>
                </a:lnTo>
                <a:lnTo>
                  <a:pt x="2679966" y="36309"/>
                </a:lnTo>
                <a:lnTo>
                  <a:pt x="2681376" y="26136"/>
                </a:lnTo>
                <a:close/>
              </a:path>
              <a:path w="3343275" h="120650">
                <a:moveTo>
                  <a:pt x="3342754" y="68453"/>
                </a:moveTo>
                <a:lnTo>
                  <a:pt x="3341344" y="58280"/>
                </a:lnTo>
                <a:lnTo>
                  <a:pt x="3337496" y="49961"/>
                </a:lnTo>
                <a:lnTo>
                  <a:pt x="3331807" y="44361"/>
                </a:lnTo>
                <a:lnTo>
                  <a:pt x="3324822" y="42303"/>
                </a:lnTo>
                <a:lnTo>
                  <a:pt x="3317837" y="44361"/>
                </a:lnTo>
                <a:lnTo>
                  <a:pt x="3312147" y="49961"/>
                </a:lnTo>
                <a:lnTo>
                  <a:pt x="3308299" y="58280"/>
                </a:lnTo>
                <a:lnTo>
                  <a:pt x="3306889" y="68453"/>
                </a:lnTo>
                <a:lnTo>
                  <a:pt x="3308299" y="78625"/>
                </a:lnTo>
                <a:lnTo>
                  <a:pt x="3312147" y="86931"/>
                </a:lnTo>
                <a:lnTo>
                  <a:pt x="3317837" y="92544"/>
                </a:lnTo>
                <a:lnTo>
                  <a:pt x="3324822" y="94589"/>
                </a:lnTo>
                <a:lnTo>
                  <a:pt x="3331807" y="92544"/>
                </a:lnTo>
                <a:lnTo>
                  <a:pt x="3337496" y="86931"/>
                </a:lnTo>
                <a:lnTo>
                  <a:pt x="3341344" y="78625"/>
                </a:lnTo>
                <a:lnTo>
                  <a:pt x="3342754" y="68453"/>
                </a:lnTo>
                <a:close/>
              </a:path>
            </a:pathLst>
          </a:custGeom>
          <a:solidFill>
            <a:srgbClr val="CE6A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 descr=""/>
          <p:cNvSpPr txBox="1"/>
          <p:nvPr/>
        </p:nvSpPr>
        <p:spPr>
          <a:xfrm>
            <a:off x="4556263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2012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3" name="object 103" descr=""/>
          <p:cNvSpPr txBox="1"/>
          <p:nvPr/>
        </p:nvSpPr>
        <p:spPr>
          <a:xfrm>
            <a:off x="4886938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2013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4" name="object 104" descr=""/>
          <p:cNvSpPr txBox="1"/>
          <p:nvPr/>
        </p:nvSpPr>
        <p:spPr>
          <a:xfrm>
            <a:off x="5217614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2014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5879022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2016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6" name="object 106" descr=""/>
          <p:cNvSpPr txBox="1"/>
          <p:nvPr/>
        </p:nvSpPr>
        <p:spPr>
          <a:xfrm>
            <a:off x="6540372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2018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7" name="object 107" descr=""/>
          <p:cNvSpPr txBox="1"/>
          <p:nvPr/>
        </p:nvSpPr>
        <p:spPr>
          <a:xfrm>
            <a:off x="7201782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2020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7863191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2022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5548348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2015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6209698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2017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11" name="object 111" descr=""/>
          <p:cNvSpPr txBox="1"/>
          <p:nvPr/>
        </p:nvSpPr>
        <p:spPr>
          <a:xfrm>
            <a:off x="6871106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2019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12" name="object 112" descr=""/>
          <p:cNvSpPr txBox="1"/>
          <p:nvPr/>
        </p:nvSpPr>
        <p:spPr>
          <a:xfrm>
            <a:off x="7532516" y="3294465"/>
            <a:ext cx="156845" cy="1289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50" spc="-100">
                <a:solidFill>
                  <a:srgbClr val="231F20"/>
                </a:solidFill>
                <a:latin typeface="Arial MT"/>
                <a:cs typeface="Arial MT"/>
              </a:rPr>
              <a:t>2021</a:t>
            </a:r>
            <a:endParaRPr sz="650">
              <a:latin typeface="Arial MT"/>
              <a:cs typeface="Arial MT"/>
            </a:endParaRPr>
          </a:p>
        </p:txBody>
      </p:sp>
      <p:sp>
        <p:nvSpPr>
          <p:cNvPr id="113" name="object 113" descr=""/>
          <p:cNvSpPr txBox="1"/>
          <p:nvPr/>
        </p:nvSpPr>
        <p:spPr>
          <a:xfrm>
            <a:off x="810679" y="3897312"/>
            <a:ext cx="625475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100">
                <a:solidFill>
                  <a:srgbClr val="231F20"/>
                </a:solidFill>
                <a:latin typeface="Trebuchet MS"/>
                <a:cs typeface="Trebuchet MS"/>
              </a:rPr>
              <a:t>2C</a:t>
            </a:r>
            <a:r>
              <a:rPr dirty="0" sz="7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7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10">
                <a:solidFill>
                  <a:srgbClr val="231F20"/>
                </a:solidFill>
                <a:latin typeface="Trebuchet MS"/>
                <a:cs typeface="Trebuchet MS"/>
              </a:rPr>
              <a:t>Por</a:t>
            </a:r>
            <a:r>
              <a:rPr dirty="0" sz="7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10">
                <a:solidFill>
                  <a:srgbClr val="231F20"/>
                </a:solidFill>
                <a:latin typeface="Trebuchet MS"/>
                <a:cs typeface="Trebuchet MS"/>
              </a:rPr>
              <a:t>cor</a:t>
            </a:r>
            <a:r>
              <a:rPr dirty="0" sz="7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12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dirty="0" sz="7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95">
                <a:solidFill>
                  <a:srgbClr val="231F20"/>
                </a:solidFill>
                <a:latin typeface="Trebuchet MS"/>
                <a:cs typeface="Trebuchet MS"/>
              </a:rPr>
              <a:t>raça</a:t>
            </a:r>
            <a:endParaRPr sz="750">
              <a:latin typeface="Trebuchet MS"/>
              <a:cs typeface="Trebuchet MS"/>
            </a:endParaRPr>
          </a:p>
        </p:txBody>
      </p:sp>
      <p:grpSp>
        <p:nvGrpSpPr>
          <p:cNvPr id="114" name="object 114" descr=""/>
          <p:cNvGrpSpPr/>
          <p:nvPr/>
        </p:nvGrpSpPr>
        <p:grpSpPr>
          <a:xfrm>
            <a:off x="755242" y="4082951"/>
            <a:ext cx="3134360" cy="1784985"/>
            <a:chOff x="755242" y="4082951"/>
            <a:chExt cx="3134360" cy="1784985"/>
          </a:xfrm>
        </p:grpSpPr>
        <p:sp>
          <p:nvSpPr>
            <p:cNvPr id="115" name="object 115" descr=""/>
            <p:cNvSpPr/>
            <p:nvPr/>
          </p:nvSpPr>
          <p:spPr>
            <a:xfrm>
              <a:off x="802159" y="5805756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802159" y="5634684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802159" y="5463613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802159" y="5292542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802159" y="5121471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802159" y="4950363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802159" y="4779294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802159" y="4608223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802159" y="4437152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802159" y="4266079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3886165" y="4084856"/>
              <a:ext cx="0" cy="1721485"/>
            </a:xfrm>
            <a:custGeom>
              <a:avLst/>
              <a:gdLst/>
              <a:ahLst/>
              <a:cxnLst/>
              <a:rect l="l" t="t" r="r" b="b"/>
              <a:pathLst>
                <a:path w="0" h="1721485">
                  <a:moveTo>
                    <a:pt x="0" y="1720899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802159" y="4093426"/>
              <a:ext cx="0" cy="1712595"/>
            </a:xfrm>
            <a:custGeom>
              <a:avLst/>
              <a:gdLst/>
              <a:ahLst/>
              <a:cxnLst/>
              <a:rect l="l" t="t" r="r" b="b"/>
              <a:pathLst>
                <a:path w="0" h="1712595">
                  <a:moveTo>
                    <a:pt x="0" y="1712330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942373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1226065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1503089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2063804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2624519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3185234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3745951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3886165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802159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758099" y="5805756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758099" y="5634684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758099" y="5463613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758099" y="5292542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758099" y="5121471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758099" y="4950400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758099" y="4779331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758099" y="4608258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758099" y="4437189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758099" y="4266118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 descr=""/>
            <p:cNvSpPr/>
            <p:nvPr/>
          </p:nvSpPr>
          <p:spPr>
            <a:xfrm>
              <a:off x="758099" y="4095046"/>
              <a:ext cx="44450" cy="0"/>
            </a:xfrm>
            <a:custGeom>
              <a:avLst/>
              <a:gdLst/>
              <a:ahLst/>
              <a:cxnLst/>
              <a:rect l="l" t="t" r="r" b="b"/>
              <a:pathLst>
                <a:path w="44450" h="0">
                  <a:moveTo>
                    <a:pt x="0" y="0"/>
                  </a:moveTo>
                  <a:lnTo>
                    <a:pt x="44062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 descr=""/>
            <p:cNvSpPr/>
            <p:nvPr/>
          </p:nvSpPr>
          <p:spPr>
            <a:xfrm>
              <a:off x="926858" y="5330393"/>
              <a:ext cx="2834640" cy="267335"/>
            </a:xfrm>
            <a:custGeom>
              <a:avLst/>
              <a:gdLst/>
              <a:ahLst/>
              <a:cxnLst/>
              <a:rect l="l" t="t" r="r" b="b"/>
              <a:pathLst>
                <a:path w="2834640" h="267335">
                  <a:moveTo>
                    <a:pt x="30530" y="175653"/>
                  </a:moveTo>
                  <a:lnTo>
                    <a:pt x="29337" y="166941"/>
                  </a:lnTo>
                  <a:lnTo>
                    <a:pt x="26060" y="159829"/>
                  </a:lnTo>
                  <a:lnTo>
                    <a:pt x="21209" y="155028"/>
                  </a:lnTo>
                  <a:lnTo>
                    <a:pt x="15265" y="153276"/>
                  </a:lnTo>
                  <a:lnTo>
                    <a:pt x="9321" y="155028"/>
                  </a:lnTo>
                  <a:lnTo>
                    <a:pt x="4470" y="159829"/>
                  </a:lnTo>
                  <a:lnTo>
                    <a:pt x="1206" y="166941"/>
                  </a:lnTo>
                  <a:lnTo>
                    <a:pt x="0" y="175653"/>
                  </a:lnTo>
                  <a:lnTo>
                    <a:pt x="1206" y="184365"/>
                  </a:lnTo>
                  <a:lnTo>
                    <a:pt x="4470" y="191477"/>
                  </a:lnTo>
                  <a:lnTo>
                    <a:pt x="9321" y="196278"/>
                  </a:lnTo>
                  <a:lnTo>
                    <a:pt x="15265" y="198031"/>
                  </a:lnTo>
                  <a:lnTo>
                    <a:pt x="21209" y="196278"/>
                  </a:lnTo>
                  <a:lnTo>
                    <a:pt x="26060" y="191477"/>
                  </a:lnTo>
                  <a:lnTo>
                    <a:pt x="29337" y="184365"/>
                  </a:lnTo>
                  <a:lnTo>
                    <a:pt x="30530" y="175653"/>
                  </a:lnTo>
                  <a:close/>
                </a:path>
                <a:path w="2834640" h="267335">
                  <a:moveTo>
                    <a:pt x="311251" y="227622"/>
                  </a:moveTo>
                  <a:lnTo>
                    <a:pt x="310057" y="218909"/>
                  </a:lnTo>
                  <a:lnTo>
                    <a:pt x="306781" y="211797"/>
                  </a:lnTo>
                  <a:lnTo>
                    <a:pt x="301929" y="207010"/>
                  </a:lnTo>
                  <a:lnTo>
                    <a:pt x="295986" y="205244"/>
                  </a:lnTo>
                  <a:lnTo>
                    <a:pt x="290042" y="207010"/>
                  </a:lnTo>
                  <a:lnTo>
                    <a:pt x="285191" y="211797"/>
                  </a:lnTo>
                  <a:lnTo>
                    <a:pt x="281914" y="218909"/>
                  </a:lnTo>
                  <a:lnTo>
                    <a:pt x="280720" y="227622"/>
                  </a:lnTo>
                  <a:lnTo>
                    <a:pt x="281914" y="236334"/>
                  </a:lnTo>
                  <a:lnTo>
                    <a:pt x="285191" y="243446"/>
                  </a:lnTo>
                  <a:lnTo>
                    <a:pt x="290042" y="248246"/>
                  </a:lnTo>
                  <a:lnTo>
                    <a:pt x="295986" y="250012"/>
                  </a:lnTo>
                  <a:lnTo>
                    <a:pt x="301929" y="248246"/>
                  </a:lnTo>
                  <a:lnTo>
                    <a:pt x="306781" y="243446"/>
                  </a:lnTo>
                  <a:lnTo>
                    <a:pt x="310057" y="236334"/>
                  </a:lnTo>
                  <a:lnTo>
                    <a:pt x="311251" y="227622"/>
                  </a:lnTo>
                  <a:close/>
                </a:path>
                <a:path w="2834640" h="267335">
                  <a:moveTo>
                    <a:pt x="591400" y="244360"/>
                  </a:moveTo>
                  <a:lnTo>
                    <a:pt x="590194" y="235648"/>
                  </a:lnTo>
                  <a:lnTo>
                    <a:pt x="586917" y="228536"/>
                  </a:lnTo>
                  <a:lnTo>
                    <a:pt x="582066" y="223735"/>
                  </a:lnTo>
                  <a:lnTo>
                    <a:pt x="576135" y="221983"/>
                  </a:lnTo>
                  <a:lnTo>
                    <a:pt x="570191" y="223735"/>
                  </a:lnTo>
                  <a:lnTo>
                    <a:pt x="565340" y="228536"/>
                  </a:lnTo>
                  <a:lnTo>
                    <a:pt x="562063" y="235648"/>
                  </a:lnTo>
                  <a:lnTo>
                    <a:pt x="560857" y="244360"/>
                  </a:lnTo>
                  <a:lnTo>
                    <a:pt x="562063" y="253072"/>
                  </a:lnTo>
                  <a:lnTo>
                    <a:pt x="565340" y="260184"/>
                  </a:lnTo>
                  <a:lnTo>
                    <a:pt x="570191" y="264985"/>
                  </a:lnTo>
                  <a:lnTo>
                    <a:pt x="576135" y="266738"/>
                  </a:lnTo>
                  <a:lnTo>
                    <a:pt x="582066" y="264985"/>
                  </a:lnTo>
                  <a:lnTo>
                    <a:pt x="586917" y="260184"/>
                  </a:lnTo>
                  <a:lnTo>
                    <a:pt x="590194" y="253072"/>
                  </a:lnTo>
                  <a:lnTo>
                    <a:pt x="591400" y="244360"/>
                  </a:lnTo>
                  <a:close/>
                </a:path>
                <a:path w="2834640" h="267335">
                  <a:moveTo>
                    <a:pt x="871537" y="227622"/>
                  </a:moveTo>
                  <a:lnTo>
                    <a:pt x="870343" y="218909"/>
                  </a:lnTo>
                  <a:lnTo>
                    <a:pt x="867067" y="211797"/>
                  </a:lnTo>
                  <a:lnTo>
                    <a:pt x="862215" y="207010"/>
                  </a:lnTo>
                  <a:lnTo>
                    <a:pt x="856272" y="205244"/>
                  </a:lnTo>
                  <a:lnTo>
                    <a:pt x="850328" y="207010"/>
                  </a:lnTo>
                  <a:lnTo>
                    <a:pt x="845477" y="211797"/>
                  </a:lnTo>
                  <a:lnTo>
                    <a:pt x="842200" y="218909"/>
                  </a:lnTo>
                  <a:lnTo>
                    <a:pt x="841006" y="227622"/>
                  </a:lnTo>
                  <a:lnTo>
                    <a:pt x="842200" y="236334"/>
                  </a:lnTo>
                  <a:lnTo>
                    <a:pt x="845477" y="243446"/>
                  </a:lnTo>
                  <a:lnTo>
                    <a:pt x="850328" y="248246"/>
                  </a:lnTo>
                  <a:lnTo>
                    <a:pt x="856272" y="250012"/>
                  </a:lnTo>
                  <a:lnTo>
                    <a:pt x="862215" y="248246"/>
                  </a:lnTo>
                  <a:lnTo>
                    <a:pt x="867067" y="243446"/>
                  </a:lnTo>
                  <a:lnTo>
                    <a:pt x="870343" y="236334"/>
                  </a:lnTo>
                  <a:lnTo>
                    <a:pt x="871537" y="227622"/>
                  </a:lnTo>
                  <a:close/>
                </a:path>
                <a:path w="2834640" h="267335">
                  <a:moveTo>
                    <a:pt x="1152258" y="167728"/>
                  </a:moveTo>
                  <a:lnTo>
                    <a:pt x="1151051" y="159016"/>
                  </a:lnTo>
                  <a:lnTo>
                    <a:pt x="1147787" y="151904"/>
                  </a:lnTo>
                  <a:lnTo>
                    <a:pt x="1142923" y="147104"/>
                  </a:lnTo>
                  <a:lnTo>
                    <a:pt x="1136992" y="145351"/>
                  </a:lnTo>
                  <a:lnTo>
                    <a:pt x="1131049" y="147104"/>
                  </a:lnTo>
                  <a:lnTo>
                    <a:pt x="1126197" y="151904"/>
                  </a:lnTo>
                  <a:lnTo>
                    <a:pt x="1122921" y="159016"/>
                  </a:lnTo>
                  <a:lnTo>
                    <a:pt x="1121714" y="167728"/>
                  </a:lnTo>
                  <a:lnTo>
                    <a:pt x="1122921" y="176441"/>
                  </a:lnTo>
                  <a:lnTo>
                    <a:pt x="1126197" y="183553"/>
                  </a:lnTo>
                  <a:lnTo>
                    <a:pt x="1131049" y="188353"/>
                  </a:lnTo>
                  <a:lnTo>
                    <a:pt x="1136992" y="190106"/>
                  </a:lnTo>
                  <a:lnTo>
                    <a:pt x="1142923" y="188353"/>
                  </a:lnTo>
                  <a:lnTo>
                    <a:pt x="1147787" y="183553"/>
                  </a:lnTo>
                  <a:lnTo>
                    <a:pt x="1151051" y="176441"/>
                  </a:lnTo>
                  <a:lnTo>
                    <a:pt x="1152258" y="167728"/>
                  </a:lnTo>
                  <a:close/>
                </a:path>
                <a:path w="2834640" h="267335">
                  <a:moveTo>
                    <a:pt x="1432966" y="141744"/>
                  </a:moveTo>
                  <a:lnTo>
                    <a:pt x="1431772" y="133032"/>
                  </a:lnTo>
                  <a:lnTo>
                    <a:pt x="1428496" y="125920"/>
                  </a:lnTo>
                  <a:lnTo>
                    <a:pt x="1423644" y="121119"/>
                  </a:lnTo>
                  <a:lnTo>
                    <a:pt x="1417701" y="119354"/>
                  </a:lnTo>
                  <a:lnTo>
                    <a:pt x="1411757" y="121119"/>
                  </a:lnTo>
                  <a:lnTo>
                    <a:pt x="1406906" y="125920"/>
                  </a:lnTo>
                  <a:lnTo>
                    <a:pt x="1403642" y="133032"/>
                  </a:lnTo>
                  <a:lnTo>
                    <a:pt x="1402435" y="141744"/>
                  </a:lnTo>
                  <a:lnTo>
                    <a:pt x="1403642" y="150456"/>
                  </a:lnTo>
                  <a:lnTo>
                    <a:pt x="1406906" y="157568"/>
                  </a:lnTo>
                  <a:lnTo>
                    <a:pt x="1411757" y="162356"/>
                  </a:lnTo>
                  <a:lnTo>
                    <a:pt x="1417701" y="164122"/>
                  </a:lnTo>
                  <a:lnTo>
                    <a:pt x="1423644" y="162356"/>
                  </a:lnTo>
                  <a:lnTo>
                    <a:pt x="1428496" y="157568"/>
                  </a:lnTo>
                  <a:lnTo>
                    <a:pt x="1431772" y="150456"/>
                  </a:lnTo>
                  <a:lnTo>
                    <a:pt x="1432966" y="141744"/>
                  </a:lnTo>
                  <a:close/>
                </a:path>
                <a:path w="2834640" h="267335">
                  <a:moveTo>
                    <a:pt x="1712544" y="124561"/>
                  </a:moveTo>
                  <a:lnTo>
                    <a:pt x="1711337" y="115849"/>
                  </a:lnTo>
                  <a:lnTo>
                    <a:pt x="1708073" y="108737"/>
                  </a:lnTo>
                  <a:lnTo>
                    <a:pt x="1703209" y="103949"/>
                  </a:lnTo>
                  <a:lnTo>
                    <a:pt x="1697278" y="102184"/>
                  </a:lnTo>
                  <a:lnTo>
                    <a:pt x="1691335" y="103949"/>
                  </a:lnTo>
                  <a:lnTo>
                    <a:pt x="1686483" y="108737"/>
                  </a:lnTo>
                  <a:lnTo>
                    <a:pt x="1683207" y="115849"/>
                  </a:lnTo>
                  <a:lnTo>
                    <a:pt x="1682000" y="124561"/>
                  </a:lnTo>
                  <a:lnTo>
                    <a:pt x="1683207" y="133273"/>
                  </a:lnTo>
                  <a:lnTo>
                    <a:pt x="1686483" y="140385"/>
                  </a:lnTo>
                  <a:lnTo>
                    <a:pt x="1691335" y="145186"/>
                  </a:lnTo>
                  <a:lnTo>
                    <a:pt x="1697278" y="146939"/>
                  </a:lnTo>
                  <a:lnTo>
                    <a:pt x="1703209" y="145186"/>
                  </a:lnTo>
                  <a:lnTo>
                    <a:pt x="1708073" y="140385"/>
                  </a:lnTo>
                  <a:lnTo>
                    <a:pt x="1711337" y="133273"/>
                  </a:lnTo>
                  <a:lnTo>
                    <a:pt x="1712544" y="124561"/>
                  </a:lnTo>
                  <a:close/>
                </a:path>
                <a:path w="2834640" h="267335">
                  <a:moveTo>
                    <a:pt x="1993252" y="150114"/>
                  </a:moveTo>
                  <a:lnTo>
                    <a:pt x="1992058" y="141401"/>
                  </a:lnTo>
                  <a:lnTo>
                    <a:pt x="1988781" y="134289"/>
                  </a:lnTo>
                  <a:lnTo>
                    <a:pt x="1983930" y="129489"/>
                  </a:lnTo>
                  <a:lnTo>
                    <a:pt x="1977986" y="127723"/>
                  </a:lnTo>
                  <a:lnTo>
                    <a:pt x="1972043" y="129489"/>
                  </a:lnTo>
                  <a:lnTo>
                    <a:pt x="1967191" y="134289"/>
                  </a:lnTo>
                  <a:lnTo>
                    <a:pt x="1963915" y="141401"/>
                  </a:lnTo>
                  <a:lnTo>
                    <a:pt x="1962721" y="150114"/>
                  </a:lnTo>
                  <a:lnTo>
                    <a:pt x="1963915" y="158826"/>
                  </a:lnTo>
                  <a:lnTo>
                    <a:pt x="1967191" y="165938"/>
                  </a:lnTo>
                  <a:lnTo>
                    <a:pt x="1972043" y="170726"/>
                  </a:lnTo>
                  <a:lnTo>
                    <a:pt x="1977986" y="172491"/>
                  </a:lnTo>
                  <a:lnTo>
                    <a:pt x="1983930" y="170726"/>
                  </a:lnTo>
                  <a:lnTo>
                    <a:pt x="1988781" y="165938"/>
                  </a:lnTo>
                  <a:lnTo>
                    <a:pt x="1992058" y="158826"/>
                  </a:lnTo>
                  <a:lnTo>
                    <a:pt x="1993252" y="150114"/>
                  </a:lnTo>
                  <a:close/>
                </a:path>
                <a:path w="2834640" h="267335">
                  <a:moveTo>
                    <a:pt x="2273973" y="158915"/>
                  </a:moveTo>
                  <a:lnTo>
                    <a:pt x="2272766" y="150202"/>
                  </a:lnTo>
                  <a:lnTo>
                    <a:pt x="2269502" y="143090"/>
                  </a:lnTo>
                  <a:lnTo>
                    <a:pt x="2264651" y="138303"/>
                  </a:lnTo>
                  <a:lnTo>
                    <a:pt x="2258707" y="136537"/>
                  </a:lnTo>
                  <a:lnTo>
                    <a:pt x="2252764" y="138303"/>
                  </a:lnTo>
                  <a:lnTo>
                    <a:pt x="2247912" y="143090"/>
                  </a:lnTo>
                  <a:lnTo>
                    <a:pt x="2244636" y="150202"/>
                  </a:lnTo>
                  <a:lnTo>
                    <a:pt x="2243442" y="158915"/>
                  </a:lnTo>
                  <a:lnTo>
                    <a:pt x="2244636" y="167627"/>
                  </a:lnTo>
                  <a:lnTo>
                    <a:pt x="2247912" y="174739"/>
                  </a:lnTo>
                  <a:lnTo>
                    <a:pt x="2252764" y="179539"/>
                  </a:lnTo>
                  <a:lnTo>
                    <a:pt x="2258707" y="181305"/>
                  </a:lnTo>
                  <a:lnTo>
                    <a:pt x="2264651" y="179539"/>
                  </a:lnTo>
                  <a:lnTo>
                    <a:pt x="2269502" y="174739"/>
                  </a:lnTo>
                  <a:lnTo>
                    <a:pt x="2272766" y="167627"/>
                  </a:lnTo>
                  <a:lnTo>
                    <a:pt x="2273973" y="158915"/>
                  </a:lnTo>
                  <a:close/>
                </a:path>
                <a:path w="2834640" h="267335">
                  <a:moveTo>
                    <a:pt x="2553538" y="22390"/>
                  </a:moveTo>
                  <a:lnTo>
                    <a:pt x="2552344" y="13677"/>
                  </a:lnTo>
                  <a:lnTo>
                    <a:pt x="2549067" y="6565"/>
                  </a:lnTo>
                  <a:lnTo>
                    <a:pt x="2544216" y="1765"/>
                  </a:lnTo>
                  <a:lnTo>
                    <a:pt x="2538272" y="0"/>
                  </a:lnTo>
                  <a:lnTo>
                    <a:pt x="2532329" y="1765"/>
                  </a:lnTo>
                  <a:lnTo>
                    <a:pt x="2527477" y="6553"/>
                  </a:lnTo>
                  <a:lnTo>
                    <a:pt x="2524214" y="13677"/>
                  </a:lnTo>
                  <a:lnTo>
                    <a:pt x="2523007" y="22390"/>
                  </a:lnTo>
                  <a:lnTo>
                    <a:pt x="2524214" y="31089"/>
                  </a:lnTo>
                  <a:lnTo>
                    <a:pt x="2527477" y="38214"/>
                  </a:lnTo>
                  <a:lnTo>
                    <a:pt x="2532329" y="43002"/>
                  </a:lnTo>
                  <a:lnTo>
                    <a:pt x="2538272" y="44767"/>
                  </a:lnTo>
                  <a:lnTo>
                    <a:pt x="2544216" y="43002"/>
                  </a:lnTo>
                  <a:lnTo>
                    <a:pt x="2549067" y="38214"/>
                  </a:lnTo>
                  <a:lnTo>
                    <a:pt x="2552344" y="31089"/>
                  </a:lnTo>
                  <a:lnTo>
                    <a:pt x="2553538" y="22390"/>
                  </a:lnTo>
                  <a:close/>
                </a:path>
                <a:path w="2834640" h="267335">
                  <a:moveTo>
                    <a:pt x="2834259" y="175653"/>
                  </a:moveTo>
                  <a:lnTo>
                    <a:pt x="2833052" y="166941"/>
                  </a:lnTo>
                  <a:lnTo>
                    <a:pt x="2829788" y="159829"/>
                  </a:lnTo>
                  <a:lnTo>
                    <a:pt x="2824937" y="155028"/>
                  </a:lnTo>
                  <a:lnTo>
                    <a:pt x="2818993" y="153276"/>
                  </a:lnTo>
                  <a:lnTo>
                    <a:pt x="2813050" y="155028"/>
                  </a:lnTo>
                  <a:lnTo>
                    <a:pt x="2808198" y="159829"/>
                  </a:lnTo>
                  <a:lnTo>
                    <a:pt x="2804922" y="166941"/>
                  </a:lnTo>
                  <a:lnTo>
                    <a:pt x="2803728" y="175653"/>
                  </a:lnTo>
                  <a:lnTo>
                    <a:pt x="2804922" y="184365"/>
                  </a:lnTo>
                  <a:lnTo>
                    <a:pt x="2808198" y="191477"/>
                  </a:lnTo>
                  <a:lnTo>
                    <a:pt x="2813050" y="196278"/>
                  </a:lnTo>
                  <a:lnTo>
                    <a:pt x="2818993" y="198031"/>
                  </a:lnTo>
                  <a:lnTo>
                    <a:pt x="2824937" y="196278"/>
                  </a:lnTo>
                  <a:lnTo>
                    <a:pt x="2829788" y="191477"/>
                  </a:lnTo>
                  <a:lnTo>
                    <a:pt x="2833052" y="184365"/>
                  </a:lnTo>
                  <a:lnTo>
                    <a:pt x="2834259" y="175653"/>
                  </a:lnTo>
                  <a:close/>
                </a:path>
              </a:pathLst>
            </a:custGeom>
            <a:solidFill>
              <a:srgbClr val="6E15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927100" y="4765471"/>
              <a:ext cx="2834640" cy="438784"/>
            </a:xfrm>
            <a:custGeom>
              <a:avLst/>
              <a:gdLst/>
              <a:ahLst/>
              <a:cxnLst/>
              <a:rect l="l" t="t" r="r" b="b"/>
              <a:pathLst>
                <a:path w="2834640" h="438785">
                  <a:moveTo>
                    <a:pt x="30530" y="244792"/>
                  </a:moveTo>
                  <a:lnTo>
                    <a:pt x="29337" y="236080"/>
                  </a:lnTo>
                  <a:lnTo>
                    <a:pt x="26060" y="228968"/>
                  </a:lnTo>
                  <a:lnTo>
                    <a:pt x="21209" y="224180"/>
                  </a:lnTo>
                  <a:lnTo>
                    <a:pt x="15265" y="222415"/>
                  </a:lnTo>
                  <a:lnTo>
                    <a:pt x="9321" y="224180"/>
                  </a:lnTo>
                  <a:lnTo>
                    <a:pt x="4470" y="228968"/>
                  </a:lnTo>
                  <a:lnTo>
                    <a:pt x="1206" y="236080"/>
                  </a:lnTo>
                  <a:lnTo>
                    <a:pt x="0" y="244792"/>
                  </a:lnTo>
                  <a:lnTo>
                    <a:pt x="1206" y="253504"/>
                  </a:lnTo>
                  <a:lnTo>
                    <a:pt x="4470" y="260616"/>
                  </a:lnTo>
                  <a:lnTo>
                    <a:pt x="9321" y="265417"/>
                  </a:lnTo>
                  <a:lnTo>
                    <a:pt x="15265" y="267182"/>
                  </a:lnTo>
                  <a:lnTo>
                    <a:pt x="21209" y="265417"/>
                  </a:lnTo>
                  <a:lnTo>
                    <a:pt x="26060" y="260616"/>
                  </a:lnTo>
                  <a:lnTo>
                    <a:pt x="29337" y="253504"/>
                  </a:lnTo>
                  <a:lnTo>
                    <a:pt x="30530" y="244792"/>
                  </a:lnTo>
                  <a:close/>
                </a:path>
                <a:path w="2834640" h="438785">
                  <a:moveTo>
                    <a:pt x="310870" y="330314"/>
                  </a:moveTo>
                  <a:lnTo>
                    <a:pt x="309664" y="321602"/>
                  </a:lnTo>
                  <a:lnTo>
                    <a:pt x="306400" y="314490"/>
                  </a:lnTo>
                  <a:lnTo>
                    <a:pt x="301548" y="309689"/>
                  </a:lnTo>
                  <a:lnTo>
                    <a:pt x="295605" y="307936"/>
                  </a:lnTo>
                  <a:lnTo>
                    <a:pt x="289661" y="309689"/>
                  </a:lnTo>
                  <a:lnTo>
                    <a:pt x="284810" y="314490"/>
                  </a:lnTo>
                  <a:lnTo>
                    <a:pt x="281533" y="321602"/>
                  </a:lnTo>
                  <a:lnTo>
                    <a:pt x="280339" y="330314"/>
                  </a:lnTo>
                  <a:lnTo>
                    <a:pt x="281533" y="339026"/>
                  </a:lnTo>
                  <a:lnTo>
                    <a:pt x="284810" y="346138"/>
                  </a:lnTo>
                  <a:lnTo>
                    <a:pt x="289661" y="350939"/>
                  </a:lnTo>
                  <a:lnTo>
                    <a:pt x="295605" y="352691"/>
                  </a:lnTo>
                  <a:lnTo>
                    <a:pt x="301548" y="350939"/>
                  </a:lnTo>
                  <a:lnTo>
                    <a:pt x="306400" y="346138"/>
                  </a:lnTo>
                  <a:lnTo>
                    <a:pt x="309664" y="339026"/>
                  </a:lnTo>
                  <a:lnTo>
                    <a:pt x="310870" y="330314"/>
                  </a:lnTo>
                  <a:close/>
                </a:path>
                <a:path w="2834640" h="438785">
                  <a:moveTo>
                    <a:pt x="591248" y="415874"/>
                  </a:moveTo>
                  <a:lnTo>
                    <a:pt x="590054" y="407162"/>
                  </a:lnTo>
                  <a:lnTo>
                    <a:pt x="586778" y="400037"/>
                  </a:lnTo>
                  <a:lnTo>
                    <a:pt x="581926" y="395249"/>
                  </a:lnTo>
                  <a:lnTo>
                    <a:pt x="575983" y="393484"/>
                  </a:lnTo>
                  <a:lnTo>
                    <a:pt x="570039" y="395249"/>
                  </a:lnTo>
                  <a:lnTo>
                    <a:pt x="565188" y="400037"/>
                  </a:lnTo>
                  <a:lnTo>
                    <a:pt x="561911" y="407162"/>
                  </a:lnTo>
                  <a:lnTo>
                    <a:pt x="560717" y="415874"/>
                  </a:lnTo>
                  <a:lnTo>
                    <a:pt x="561911" y="424573"/>
                  </a:lnTo>
                  <a:lnTo>
                    <a:pt x="565188" y="431698"/>
                  </a:lnTo>
                  <a:lnTo>
                    <a:pt x="570039" y="436486"/>
                  </a:lnTo>
                  <a:lnTo>
                    <a:pt x="575983" y="438251"/>
                  </a:lnTo>
                  <a:lnTo>
                    <a:pt x="581926" y="436486"/>
                  </a:lnTo>
                  <a:lnTo>
                    <a:pt x="586778" y="431698"/>
                  </a:lnTo>
                  <a:lnTo>
                    <a:pt x="590054" y="424573"/>
                  </a:lnTo>
                  <a:lnTo>
                    <a:pt x="591248" y="415874"/>
                  </a:lnTo>
                  <a:close/>
                </a:path>
                <a:path w="2834640" h="438785">
                  <a:moveTo>
                    <a:pt x="871639" y="364553"/>
                  </a:moveTo>
                  <a:lnTo>
                    <a:pt x="870432" y="355854"/>
                  </a:lnTo>
                  <a:lnTo>
                    <a:pt x="867156" y="348729"/>
                  </a:lnTo>
                  <a:lnTo>
                    <a:pt x="862304" y="343941"/>
                  </a:lnTo>
                  <a:lnTo>
                    <a:pt x="856361" y="342176"/>
                  </a:lnTo>
                  <a:lnTo>
                    <a:pt x="850417" y="343941"/>
                  </a:lnTo>
                  <a:lnTo>
                    <a:pt x="845566" y="348729"/>
                  </a:lnTo>
                  <a:lnTo>
                    <a:pt x="842302" y="355854"/>
                  </a:lnTo>
                  <a:lnTo>
                    <a:pt x="841095" y="364553"/>
                  </a:lnTo>
                  <a:lnTo>
                    <a:pt x="842302" y="373265"/>
                  </a:lnTo>
                  <a:lnTo>
                    <a:pt x="845566" y="380377"/>
                  </a:lnTo>
                  <a:lnTo>
                    <a:pt x="850417" y="385178"/>
                  </a:lnTo>
                  <a:lnTo>
                    <a:pt x="856361" y="386943"/>
                  </a:lnTo>
                  <a:lnTo>
                    <a:pt x="862304" y="385178"/>
                  </a:lnTo>
                  <a:lnTo>
                    <a:pt x="867156" y="380377"/>
                  </a:lnTo>
                  <a:lnTo>
                    <a:pt x="870432" y="373265"/>
                  </a:lnTo>
                  <a:lnTo>
                    <a:pt x="871639" y="364553"/>
                  </a:lnTo>
                  <a:close/>
                </a:path>
                <a:path w="2834640" h="438785">
                  <a:moveTo>
                    <a:pt x="1151966" y="244792"/>
                  </a:moveTo>
                  <a:lnTo>
                    <a:pt x="1150772" y="236080"/>
                  </a:lnTo>
                  <a:lnTo>
                    <a:pt x="1147495" y="228968"/>
                  </a:lnTo>
                  <a:lnTo>
                    <a:pt x="1142644" y="224180"/>
                  </a:lnTo>
                  <a:lnTo>
                    <a:pt x="1136700" y="222415"/>
                  </a:lnTo>
                  <a:lnTo>
                    <a:pt x="1130757" y="224180"/>
                  </a:lnTo>
                  <a:lnTo>
                    <a:pt x="1125905" y="228968"/>
                  </a:lnTo>
                  <a:lnTo>
                    <a:pt x="1122629" y="236080"/>
                  </a:lnTo>
                  <a:lnTo>
                    <a:pt x="1121435" y="244792"/>
                  </a:lnTo>
                  <a:lnTo>
                    <a:pt x="1122629" y="253504"/>
                  </a:lnTo>
                  <a:lnTo>
                    <a:pt x="1125905" y="260616"/>
                  </a:lnTo>
                  <a:lnTo>
                    <a:pt x="1130757" y="265417"/>
                  </a:lnTo>
                  <a:lnTo>
                    <a:pt x="1136700" y="267182"/>
                  </a:lnTo>
                  <a:lnTo>
                    <a:pt x="1142644" y="265417"/>
                  </a:lnTo>
                  <a:lnTo>
                    <a:pt x="1147495" y="260616"/>
                  </a:lnTo>
                  <a:lnTo>
                    <a:pt x="1150772" y="253504"/>
                  </a:lnTo>
                  <a:lnTo>
                    <a:pt x="1151966" y="244792"/>
                  </a:lnTo>
                  <a:close/>
                </a:path>
                <a:path w="2834640" h="438785">
                  <a:moveTo>
                    <a:pt x="1432344" y="193446"/>
                  </a:moveTo>
                  <a:lnTo>
                    <a:pt x="1431150" y="184734"/>
                  </a:lnTo>
                  <a:lnTo>
                    <a:pt x="1427873" y="177622"/>
                  </a:lnTo>
                  <a:lnTo>
                    <a:pt x="1423022" y="172834"/>
                  </a:lnTo>
                  <a:lnTo>
                    <a:pt x="1417078" y="171069"/>
                  </a:lnTo>
                  <a:lnTo>
                    <a:pt x="1411135" y="172834"/>
                  </a:lnTo>
                  <a:lnTo>
                    <a:pt x="1406283" y="177622"/>
                  </a:lnTo>
                  <a:lnTo>
                    <a:pt x="1403007" y="184734"/>
                  </a:lnTo>
                  <a:lnTo>
                    <a:pt x="1401813" y="193446"/>
                  </a:lnTo>
                  <a:lnTo>
                    <a:pt x="1403007" y="202158"/>
                  </a:lnTo>
                  <a:lnTo>
                    <a:pt x="1406283" y="209270"/>
                  </a:lnTo>
                  <a:lnTo>
                    <a:pt x="1411135" y="214071"/>
                  </a:lnTo>
                  <a:lnTo>
                    <a:pt x="1417078" y="215823"/>
                  </a:lnTo>
                  <a:lnTo>
                    <a:pt x="1423022" y="214071"/>
                  </a:lnTo>
                  <a:lnTo>
                    <a:pt x="1427873" y="209270"/>
                  </a:lnTo>
                  <a:lnTo>
                    <a:pt x="1431150" y="202158"/>
                  </a:lnTo>
                  <a:lnTo>
                    <a:pt x="1432344" y="193446"/>
                  </a:lnTo>
                  <a:close/>
                </a:path>
                <a:path w="2834640" h="438785">
                  <a:moveTo>
                    <a:pt x="1712683" y="202006"/>
                  </a:moveTo>
                  <a:lnTo>
                    <a:pt x="1711477" y="193294"/>
                  </a:lnTo>
                  <a:lnTo>
                    <a:pt x="1708213" y="186182"/>
                  </a:lnTo>
                  <a:lnTo>
                    <a:pt x="1703362" y="181381"/>
                  </a:lnTo>
                  <a:lnTo>
                    <a:pt x="1697418" y="179616"/>
                  </a:lnTo>
                  <a:lnTo>
                    <a:pt x="1691474" y="181381"/>
                  </a:lnTo>
                  <a:lnTo>
                    <a:pt x="1686623" y="186182"/>
                  </a:lnTo>
                  <a:lnTo>
                    <a:pt x="1683346" y="193294"/>
                  </a:lnTo>
                  <a:lnTo>
                    <a:pt x="1682153" y="202006"/>
                  </a:lnTo>
                  <a:lnTo>
                    <a:pt x="1683346" y="210718"/>
                  </a:lnTo>
                  <a:lnTo>
                    <a:pt x="1686623" y="217830"/>
                  </a:lnTo>
                  <a:lnTo>
                    <a:pt x="1691474" y="222618"/>
                  </a:lnTo>
                  <a:lnTo>
                    <a:pt x="1697418" y="224383"/>
                  </a:lnTo>
                  <a:lnTo>
                    <a:pt x="1703362" y="222618"/>
                  </a:lnTo>
                  <a:lnTo>
                    <a:pt x="1708213" y="217830"/>
                  </a:lnTo>
                  <a:lnTo>
                    <a:pt x="1711477" y="210718"/>
                  </a:lnTo>
                  <a:lnTo>
                    <a:pt x="1712683" y="202006"/>
                  </a:lnTo>
                  <a:close/>
                </a:path>
                <a:path w="2834640" h="438785">
                  <a:moveTo>
                    <a:pt x="1993061" y="184899"/>
                  </a:moveTo>
                  <a:lnTo>
                    <a:pt x="1991868" y="176187"/>
                  </a:lnTo>
                  <a:lnTo>
                    <a:pt x="1988591" y="169075"/>
                  </a:lnTo>
                  <a:lnTo>
                    <a:pt x="1983740" y="164274"/>
                  </a:lnTo>
                  <a:lnTo>
                    <a:pt x="1977796" y="162521"/>
                  </a:lnTo>
                  <a:lnTo>
                    <a:pt x="1971852" y="164274"/>
                  </a:lnTo>
                  <a:lnTo>
                    <a:pt x="1967001" y="169075"/>
                  </a:lnTo>
                  <a:lnTo>
                    <a:pt x="1963724" y="176187"/>
                  </a:lnTo>
                  <a:lnTo>
                    <a:pt x="1962531" y="184899"/>
                  </a:lnTo>
                  <a:lnTo>
                    <a:pt x="1963724" y="193611"/>
                  </a:lnTo>
                  <a:lnTo>
                    <a:pt x="1967001" y="200723"/>
                  </a:lnTo>
                  <a:lnTo>
                    <a:pt x="1971852" y="205524"/>
                  </a:lnTo>
                  <a:lnTo>
                    <a:pt x="1977796" y="207276"/>
                  </a:lnTo>
                  <a:lnTo>
                    <a:pt x="1983740" y="205524"/>
                  </a:lnTo>
                  <a:lnTo>
                    <a:pt x="1988591" y="200723"/>
                  </a:lnTo>
                  <a:lnTo>
                    <a:pt x="1991868" y="193611"/>
                  </a:lnTo>
                  <a:lnTo>
                    <a:pt x="1993061" y="184899"/>
                  </a:lnTo>
                  <a:close/>
                </a:path>
                <a:path w="2834640" h="438785">
                  <a:moveTo>
                    <a:pt x="2273401" y="373113"/>
                  </a:moveTo>
                  <a:lnTo>
                    <a:pt x="2272195" y="364401"/>
                  </a:lnTo>
                  <a:lnTo>
                    <a:pt x="2268918" y="357289"/>
                  </a:lnTo>
                  <a:lnTo>
                    <a:pt x="2264067" y="352488"/>
                  </a:lnTo>
                  <a:lnTo>
                    <a:pt x="2258123" y="350723"/>
                  </a:lnTo>
                  <a:lnTo>
                    <a:pt x="2252192" y="352488"/>
                  </a:lnTo>
                  <a:lnTo>
                    <a:pt x="2247328" y="357289"/>
                  </a:lnTo>
                  <a:lnTo>
                    <a:pt x="2244064" y="364401"/>
                  </a:lnTo>
                  <a:lnTo>
                    <a:pt x="2242858" y="373113"/>
                  </a:lnTo>
                  <a:lnTo>
                    <a:pt x="2244064" y="381825"/>
                  </a:lnTo>
                  <a:lnTo>
                    <a:pt x="2247328" y="388937"/>
                  </a:lnTo>
                  <a:lnTo>
                    <a:pt x="2252192" y="393725"/>
                  </a:lnTo>
                  <a:lnTo>
                    <a:pt x="2258123" y="395490"/>
                  </a:lnTo>
                  <a:lnTo>
                    <a:pt x="2264067" y="393725"/>
                  </a:lnTo>
                  <a:lnTo>
                    <a:pt x="2268918" y="388937"/>
                  </a:lnTo>
                  <a:lnTo>
                    <a:pt x="2272195" y="381825"/>
                  </a:lnTo>
                  <a:lnTo>
                    <a:pt x="2273401" y="373113"/>
                  </a:lnTo>
                  <a:close/>
                </a:path>
                <a:path w="2834640" h="438785">
                  <a:moveTo>
                    <a:pt x="2553779" y="22377"/>
                  </a:moveTo>
                  <a:lnTo>
                    <a:pt x="2552573" y="13665"/>
                  </a:lnTo>
                  <a:lnTo>
                    <a:pt x="2549309" y="6553"/>
                  </a:lnTo>
                  <a:lnTo>
                    <a:pt x="2544457" y="1752"/>
                  </a:lnTo>
                  <a:lnTo>
                    <a:pt x="2538514" y="0"/>
                  </a:lnTo>
                  <a:lnTo>
                    <a:pt x="2532570" y="1752"/>
                  </a:lnTo>
                  <a:lnTo>
                    <a:pt x="2527719" y="6553"/>
                  </a:lnTo>
                  <a:lnTo>
                    <a:pt x="2524442" y="13665"/>
                  </a:lnTo>
                  <a:lnTo>
                    <a:pt x="2523248" y="22377"/>
                  </a:lnTo>
                  <a:lnTo>
                    <a:pt x="2524442" y="31089"/>
                  </a:lnTo>
                  <a:lnTo>
                    <a:pt x="2527719" y="38201"/>
                  </a:lnTo>
                  <a:lnTo>
                    <a:pt x="2532570" y="43002"/>
                  </a:lnTo>
                  <a:lnTo>
                    <a:pt x="2538514" y="44754"/>
                  </a:lnTo>
                  <a:lnTo>
                    <a:pt x="2544457" y="43002"/>
                  </a:lnTo>
                  <a:lnTo>
                    <a:pt x="2549309" y="38201"/>
                  </a:lnTo>
                  <a:lnTo>
                    <a:pt x="2552573" y="31089"/>
                  </a:lnTo>
                  <a:lnTo>
                    <a:pt x="2553779" y="22377"/>
                  </a:lnTo>
                  <a:close/>
                </a:path>
                <a:path w="2834640" h="438785">
                  <a:moveTo>
                    <a:pt x="2834157" y="381660"/>
                  </a:moveTo>
                  <a:lnTo>
                    <a:pt x="2832963" y="372948"/>
                  </a:lnTo>
                  <a:lnTo>
                    <a:pt x="2829687" y="365836"/>
                  </a:lnTo>
                  <a:lnTo>
                    <a:pt x="2824835" y="361035"/>
                  </a:lnTo>
                  <a:lnTo>
                    <a:pt x="2818892" y="359283"/>
                  </a:lnTo>
                  <a:lnTo>
                    <a:pt x="2812948" y="361035"/>
                  </a:lnTo>
                  <a:lnTo>
                    <a:pt x="2808097" y="365836"/>
                  </a:lnTo>
                  <a:lnTo>
                    <a:pt x="2804820" y="372948"/>
                  </a:lnTo>
                  <a:lnTo>
                    <a:pt x="2803626" y="381660"/>
                  </a:lnTo>
                  <a:lnTo>
                    <a:pt x="2804820" y="390372"/>
                  </a:lnTo>
                  <a:lnTo>
                    <a:pt x="2808097" y="397484"/>
                  </a:lnTo>
                  <a:lnTo>
                    <a:pt x="2812948" y="402285"/>
                  </a:lnTo>
                  <a:lnTo>
                    <a:pt x="2818892" y="404037"/>
                  </a:lnTo>
                  <a:lnTo>
                    <a:pt x="2824835" y="402285"/>
                  </a:lnTo>
                  <a:lnTo>
                    <a:pt x="2829687" y="397484"/>
                  </a:lnTo>
                  <a:lnTo>
                    <a:pt x="2832963" y="390372"/>
                  </a:lnTo>
                  <a:lnTo>
                    <a:pt x="2834157" y="38166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942373" y="5352402"/>
              <a:ext cx="2804160" cy="222885"/>
            </a:xfrm>
            <a:custGeom>
              <a:avLst/>
              <a:gdLst/>
              <a:ahLst/>
              <a:cxnLst/>
              <a:rect l="l" t="t" r="r" b="b"/>
              <a:pathLst>
                <a:path w="2804160" h="222885">
                  <a:moveTo>
                    <a:pt x="0" y="153969"/>
                  </a:moveTo>
                  <a:lnTo>
                    <a:pt x="280332" y="205278"/>
                  </a:lnTo>
                  <a:lnTo>
                    <a:pt x="560715" y="222385"/>
                  </a:lnTo>
                  <a:lnTo>
                    <a:pt x="841047" y="205278"/>
                  </a:lnTo>
                  <a:lnTo>
                    <a:pt x="1121430" y="145421"/>
                  </a:lnTo>
                  <a:lnTo>
                    <a:pt x="1401813" y="119767"/>
                  </a:lnTo>
                  <a:lnTo>
                    <a:pt x="1682146" y="102660"/>
                  </a:lnTo>
                  <a:lnTo>
                    <a:pt x="1962528" y="128315"/>
                  </a:lnTo>
                  <a:lnTo>
                    <a:pt x="2242861" y="136863"/>
                  </a:lnTo>
                  <a:lnTo>
                    <a:pt x="2523244" y="0"/>
                  </a:lnTo>
                  <a:lnTo>
                    <a:pt x="2803576" y="153969"/>
                  </a:lnTo>
                </a:path>
              </a:pathLst>
            </a:custGeom>
            <a:ln w="7785">
              <a:solidFill>
                <a:srgbClr val="6E15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942373" y="4787844"/>
              <a:ext cx="2804160" cy="393700"/>
            </a:xfrm>
            <a:custGeom>
              <a:avLst/>
              <a:gdLst/>
              <a:ahLst/>
              <a:cxnLst/>
              <a:rect l="l" t="t" r="r" b="b"/>
              <a:pathLst>
                <a:path w="2804160" h="393700">
                  <a:moveTo>
                    <a:pt x="0" y="222416"/>
                  </a:moveTo>
                  <a:lnTo>
                    <a:pt x="280332" y="307939"/>
                  </a:lnTo>
                  <a:lnTo>
                    <a:pt x="560715" y="393493"/>
                  </a:lnTo>
                  <a:lnTo>
                    <a:pt x="841047" y="342173"/>
                  </a:lnTo>
                  <a:lnTo>
                    <a:pt x="1121430" y="222416"/>
                  </a:lnTo>
                  <a:lnTo>
                    <a:pt x="1401813" y="171065"/>
                  </a:lnTo>
                  <a:lnTo>
                    <a:pt x="1682146" y="179655"/>
                  </a:lnTo>
                  <a:lnTo>
                    <a:pt x="1962528" y="162517"/>
                  </a:lnTo>
                  <a:lnTo>
                    <a:pt x="2242861" y="350731"/>
                  </a:lnTo>
                  <a:lnTo>
                    <a:pt x="2523244" y="0"/>
                  </a:lnTo>
                  <a:lnTo>
                    <a:pt x="2803576" y="359279"/>
                  </a:lnTo>
                </a:path>
              </a:pathLst>
            </a:custGeom>
            <a:ln w="7752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1" name="object 151" descr=""/>
          <p:cNvSpPr txBox="1"/>
          <p:nvPr/>
        </p:nvSpPr>
        <p:spPr>
          <a:xfrm>
            <a:off x="690682" y="5732438"/>
            <a:ext cx="5651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2" name="object 152" descr=""/>
          <p:cNvSpPr txBox="1"/>
          <p:nvPr/>
        </p:nvSpPr>
        <p:spPr>
          <a:xfrm>
            <a:off x="690682" y="5561330"/>
            <a:ext cx="5651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3" name="object 153" descr=""/>
          <p:cNvSpPr txBox="1"/>
          <p:nvPr/>
        </p:nvSpPr>
        <p:spPr>
          <a:xfrm>
            <a:off x="690682" y="5390222"/>
            <a:ext cx="5651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4" name="object 154" descr=""/>
          <p:cNvSpPr txBox="1"/>
          <p:nvPr/>
        </p:nvSpPr>
        <p:spPr>
          <a:xfrm>
            <a:off x="690682" y="5219114"/>
            <a:ext cx="5651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5" name="object 155" descr=""/>
          <p:cNvSpPr txBox="1"/>
          <p:nvPr/>
        </p:nvSpPr>
        <p:spPr>
          <a:xfrm>
            <a:off x="690682" y="5048006"/>
            <a:ext cx="5651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6" name="object 156" descr=""/>
          <p:cNvSpPr txBox="1"/>
          <p:nvPr/>
        </p:nvSpPr>
        <p:spPr>
          <a:xfrm>
            <a:off x="659919" y="4876899"/>
            <a:ext cx="86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7" name="object 157" descr=""/>
          <p:cNvSpPr txBox="1"/>
          <p:nvPr/>
        </p:nvSpPr>
        <p:spPr>
          <a:xfrm>
            <a:off x="659919" y="4705791"/>
            <a:ext cx="86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12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8" name="object 158" descr=""/>
          <p:cNvSpPr txBox="1"/>
          <p:nvPr/>
        </p:nvSpPr>
        <p:spPr>
          <a:xfrm>
            <a:off x="659919" y="4534757"/>
            <a:ext cx="86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14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59" name="object 159" descr=""/>
          <p:cNvSpPr txBox="1"/>
          <p:nvPr/>
        </p:nvSpPr>
        <p:spPr>
          <a:xfrm>
            <a:off x="659919" y="4363723"/>
            <a:ext cx="86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16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60" name="object 160" descr=""/>
          <p:cNvSpPr txBox="1"/>
          <p:nvPr/>
        </p:nvSpPr>
        <p:spPr>
          <a:xfrm>
            <a:off x="659919" y="4192615"/>
            <a:ext cx="86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18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61" name="object 161" descr=""/>
          <p:cNvSpPr txBox="1"/>
          <p:nvPr/>
        </p:nvSpPr>
        <p:spPr>
          <a:xfrm>
            <a:off x="659919" y="4021507"/>
            <a:ext cx="8699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62" name="object 162" descr=""/>
          <p:cNvSpPr txBox="1"/>
          <p:nvPr/>
        </p:nvSpPr>
        <p:spPr>
          <a:xfrm>
            <a:off x="868180" y="5858963"/>
            <a:ext cx="14859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40">
                <a:solidFill>
                  <a:srgbClr val="231F20"/>
                </a:solidFill>
                <a:latin typeface="Trebuchet MS"/>
                <a:cs typeface="Trebuchet MS"/>
              </a:rPr>
              <a:t>2012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63" name="object 163" descr=""/>
          <p:cNvSpPr txBox="1"/>
          <p:nvPr/>
        </p:nvSpPr>
        <p:spPr>
          <a:xfrm>
            <a:off x="1151690" y="5858963"/>
            <a:ext cx="426084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89560" algn="l"/>
              </a:tabLst>
            </a:pPr>
            <a:r>
              <a:rPr dirty="0" sz="550" spc="-20">
                <a:solidFill>
                  <a:srgbClr val="231F20"/>
                </a:solidFill>
                <a:latin typeface="Trebuchet MS"/>
                <a:cs typeface="Trebuchet MS"/>
              </a:rPr>
              <a:t>2013</a:t>
            </a:r>
            <a:r>
              <a:rPr dirty="0" sz="5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550" spc="-40">
                <a:solidFill>
                  <a:srgbClr val="231F20"/>
                </a:solidFill>
                <a:latin typeface="Trebuchet MS"/>
                <a:cs typeface="Trebuchet MS"/>
              </a:rPr>
              <a:t>2014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64" name="object 164" descr=""/>
          <p:cNvSpPr/>
          <p:nvPr/>
        </p:nvSpPr>
        <p:spPr>
          <a:xfrm>
            <a:off x="1790956" y="5805758"/>
            <a:ext cx="0" cy="59690"/>
          </a:xfrm>
          <a:custGeom>
            <a:avLst/>
            <a:gdLst/>
            <a:ahLst/>
            <a:cxnLst/>
            <a:rect l="l" t="t" r="r" b="b"/>
            <a:pathLst>
              <a:path w="0" h="59689">
                <a:moveTo>
                  <a:pt x="0" y="59678"/>
                </a:moveTo>
                <a:lnTo>
                  <a:pt x="0" y="0"/>
                </a:lnTo>
              </a:path>
            </a:pathLst>
          </a:custGeom>
          <a:ln w="359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 descr=""/>
          <p:cNvSpPr txBox="1"/>
          <p:nvPr/>
        </p:nvSpPr>
        <p:spPr>
          <a:xfrm>
            <a:off x="1716578" y="5859112"/>
            <a:ext cx="42164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85115" algn="l"/>
              </a:tabLst>
            </a:pPr>
            <a:r>
              <a:rPr dirty="0" sz="550" spc="-20">
                <a:solidFill>
                  <a:srgbClr val="231F20"/>
                </a:solidFill>
                <a:latin typeface="Trebuchet MS"/>
                <a:cs typeface="Trebuchet MS"/>
              </a:rPr>
              <a:t>2015</a:t>
            </a:r>
            <a:r>
              <a:rPr dirty="0" sz="5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550" spc="-40">
                <a:solidFill>
                  <a:srgbClr val="231F20"/>
                </a:solidFill>
                <a:latin typeface="Trebuchet MS"/>
                <a:cs typeface="Trebuchet MS"/>
              </a:rPr>
              <a:t>2016</a:t>
            </a:r>
            <a:endParaRPr sz="550">
              <a:latin typeface="Trebuchet MS"/>
              <a:cs typeface="Trebuchet MS"/>
            </a:endParaRPr>
          </a:p>
        </p:txBody>
      </p:sp>
      <p:grpSp>
        <p:nvGrpSpPr>
          <p:cNvPr id="166" name="object 166" descr=""/>
          <p:cNvGrpSpPr/>
          <p:nvPr/>
        </p:nvGrpSpPr>
        <p:grpSpPr>
          <a:xfrm>
            <a:off x="1929737" y="6072068"/>
            <a:ext cx="85090" cy="45085"/>
            <a:chOff x="1929737" y="6072068"/>
            <a:chExt cx="85090" cy="45085"/>
          </a:xfrm>
        </p:grpSpPr>
        <p:sp>
          <p:nvSpPr>
            <p:cNvPr id="167" name="object 167" descr=""/>
            <p:cNvSpPr/>
            <p:nvPr/>
          </p:nvSpPr>
          <p:spPr>
            <a:xfrm>
              <a:off x="1956743" y="6072068"/>
              <a:ext cx="31115" cy="45085"/>
            </a:xfrm>
            <a:custGeom>
              <a:avLst/>
              <a:gdLst/>
              <a:ahLst/>
              <a:cxnLst/>
              <a:rect l="l" t="t" r="r" b="b"/>
              <a:pathLst>
                <a:path w="31114" h="45085">
                  <a:moveTo>
                    <a:pt x="15266" y="0"/>
                  </a:moveTo>
                  <a:lnTo>
                    <a:pt x="9324" y="1759"/>
                  </a:lnTo>
                  <a:lnTo>
                    <a:pt x="4471" y="6555"/>
                  </a:lnTo>
                  <a:lnTo>
                    <a:pt x="1199" y="13669"/>
                  </a:lnTo>
                  <a:lnTo>
                    <a:pt x="0" y="22380"/>
                  </a:lnTo>
                  <a:lnTo>
                    <a:pt x="1199" y="31091"/>
                  </a:lnTo>
                  <a:lnTo>
                    <a:pt x="4471" y="38205"/>
                  </a:lnTo>
                  <a:lnTo>
                    <a:pt x="9324" y="43002"/>
                  </a:lnTo>
                  <a:lnTo>
                    <a:pt x="15266" y="44761"/>
                  </a:lnTo>
                  <a:lnTo>
                    <a:pt x="21209" y="43002"/>
                  </a:lnTo>
                  <a:lnTo>
                    <a:pt x="26061" y="38205"/>
                  </a:lnTo>
                  <a:lnTo>
                    <a:pt x="29333" y="31091"/>
                  </a:lnTo>
                  <a:lnTo>
                    <a:pt x="30533" y="22380"/>
                  </a:lnTo>
                  <a:lnTo>
                    <a:pt x="29333" y="13669"/>
                  </a:lnTo>
                  <a:lnTo>
                    <a:pt x="26061" y="6555"/>
                  </a:lnTo>
                  <a:lnTo>
                    <a:pt x="21209" y="1759"/>
                  </a:lnTo>
                  <a:lnTo>
                    <a:pt x="15266" y="0"/>
                  </a:lnTo>
                  <a:close/>
                </a:path>
              </a:pathLst>
            </a:custGeom>
            <a:solidFill>
              <a:srgbClr val="6E15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 descr=""/>
            <p:cNvSpPr/>
            <p:nvPr/>
          </p:nvSpPr>
          <p:spPr>
            <a:xfrm>
              <a:off x="1929737" y="6094448"/>
              <a:ext cx="85090" cy="0"/>
            </a:xfrm>
            <a:custGeom>
              <a:avLst/>
              <a:gdLst/>
              <a:ahLst/>
              <a:cxnLst/>
              <a:rect l="l" t="t" r="r" b="b"/>
              <a:pathLst>
                <a:path w="85089" h="0">
                  <a:moveTo>
                    <a:pt x="0" y="0"/>
                  </a:moveTo>
                  <a:lnTo>
                    <a:pt x="84549" y="0"/>
                  </a:lnTo>
                </a:path>
              </a:pathLst>
            </a:custGeom>
            <a:ln w="7800">
              <a:solidFill>
                <a:srgbClr val="6E151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9" name="object 169" descr=""/>
          <p:cNvGrpSpPr/>
          <p:nvPr/>
        </p:nvGrpSpPr>
        <p:grpSpPr>
          <a:xfrm>
            <a:off x="2284114" y="6072068"/>
            <a:ext cx="85090" cy="45085"/>
            <a:chOff x="2284114" y="6072068"/>
            <a:chExt cx="85090" cy="45085"/>
          </a:xfrm>
        </p:grpSpPr>
        <p:sp>
          <p:nvSpPr>
            <p:cNvPr id="170" name="object 170" descr=""/>
            <p:cNvSpPr/>
            <p:nvPr/>
          </p:nvSpPr>
          <p:spPr>
            <a:xfrm>
              <a:off x="2311119" y="6072068"/>
              <a:ext cx="31115" cy="45085"/>
            </a:xfrm>
            <a:custGeom>
              <a:avLst/>
              <a:gdLst/>
              <a:ahLst/>
              <a:cxnLst/>
              <a:rect l="l" t="t" r="r" b="b"/>
              <a:pathLst>
                <a:path w="31114" h="45085">
                  <a:moveTo>
                    <a:pt x="15267" y="0"/>
                  </a:moveTo>
                  <a:lnTo>
                    <a:pt x="9325" y="1759"/>
                  </a:lnTo>
                  <a:lnTo>
                    <a:pt x="4472" y="6555"/>
                  </a:lnTo>
                  <a:lnTo>
                    <a:pt x="1199" y="13669"/>
                  </a:lnTo>
                  <a:lnTo>
                    <a:pt x="0" y="22380"/>
                  </a:lnTo>
                  <a:lnTo>
                    <a:pt x="1199" y="31091"/>
                  </a:lnTo>
                  <a:lnTo>
                    <a:pt x="4472" y="38205"/>
                  </a:lnTo>
                  <a:lnTo>
                    <a:pt x="9325" y="43002"/>
                  </a:lnTo>
                  <a:lnTo>
                    <a:pt x="15267" y="44761"/>
                  </a:lnTo>
                  <a:lnTo>
                    <a:pt x="21209" y="43002"/>
                  </a:lnTo>
                  <a:lnTo>
                    <a:pt x="26062" y="38205"/>
                  </a:lnTo>
                  <a:lnTo>
                    <a:pt x="29334" y="31091"/>
                  </a:lnTo>
                  <a:lnTo>
                    <a:pt x="30534" y="22380"/>
                  </a:lnTo>
                  <a:lnTo>
                    <a:pt x="29334" y="13669"/>
                  </a:lnTo>
                  <a:lnTo>
                    <a:pt x="26062" y="6555"/>
                  </a:lnTo>
                  <a:lnTo>
                    <a:pt x="21209" y="1759"/>
                  </a:lnTo>
                  <a:lnTo>
                    <a:pt x="15267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2284114" y="6094448"/>
              <a:ext cx="85090" cy="0"/>
            </a:xfrm>
            <a:custGeom>
              <a:avLst/>
              <a:gdLst/>
              <a:ahLst/>
              <a:cxnLst/>
              <a:rect l="l" t="t" r="r" b="b"/>
              <a:pathLst>
                <a:path w="85089" h="0">
                  <a:moveTo>
                    <a:pt x="0" y="0"/>
                  </a:moveTo>
                  <a:lnTo>
                    <a:pt x="84549" y="0"/>
                  </a:lnTo>
                </a:path>
              </a:pathLst>
            </a:custGeom>
            <a:ln w="7800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2" name="object 172" descr=""/>
          <p:cNvSpPr txBox="1"/>
          <p:nvPr/>
        </p:nvSpPr>
        <p:spPr>
          <a:xfrm>
            <a:off x="2022724" y="6030137"/>
            <a:ext cx="193675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Branca</a:t>
            </a:r>
            <a:endParaRPr sz="550">
              <a:latin typeface="Trebuchet MS"/>
              <a:cs typeface="Trebuchet MS"/>
            </a:endParaRPr>
          </a:p>
        </p:txBody>
      </p:sp>
      <p:grpSp>
        <p:nvGrpSpPr>
          <p:cNvPr id="173" name="object 173" descr=""/>
          <p:cNvGrpSpPr/>
          <p:nvPr/>
        </p:nvGrpSpPr>
        <p:grpSpPr>
          <a:xfrm>
            <a:off x="799302" y="4092152"/>
            <a:ext cx="3089910" cy="1775460"/>
            <a:chOff x="799302" y="4092152"/>
            <a:chExt cx="3089910" cy="1775460"/>
          </a:xfrm>
        </p:grpSpPr>
        <p:sp>
          <p:nvSpPr>
            <p:cNvPr id="174" name="object 174" descr=""/>
            <p:cNvSpPr/>
            <p:nvPr/>
          </p:nvSpPr>
          <p:spPr>
            <a:xfrm>
              <a:off x="802159" y="4095009"/>
              <a:ext cx="3084195" cy="0"/>
            </a:xfrm>
            <a:custGeom>
              <a:avLst/>
              <a:gdLst/>
              <a:ahLst/>
              <a:cxnLst/>
              <a:rect l="l" t="t" r="r" b="b"/>
              <a:pathLst>
                <a:path w="3084195" h="0">
                  <a:moveTo>
                    <a:pt x="0" y="0"/>
                  </a:moveTo>
                  <a:lnTo>
                    <a:pt x="3084009" y="0"/>
                  </a:lnTo>
                </a:path>
              </a:pathLst>
            </a:custGeom>
            <a:ln w="526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 descr=""/>
            <p:cNvSpPr/>
            <p:nvPr/>
          </p:nvSpPr>
          <p:spPr>
            <a:xfrm>
              <a:off x="2352388" y="5805758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678"/>
                  </a:moveTo>
                  <a:lnTo>
                    <a:pt x="0" y="0"/>
                  </a:lnTo>
                </a:path>
              </a:pathLst>
            </a:custGeom>
            <a:ln w="359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6" name="object 176" descr=""/>
          <p:cNvSpPr txBox="1"/>
          <p:nvPr/>
        </p:nvSpPr>
        <p:spPr>
          <a:xfrm>
            <a:off x="2278011" y="5859112"/>
            <a:ext cx="493395" cy="2851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84480" algn="l"/>
              </a:tabLst>
            </a:pPr>
            <a:r>
              <a:rPr dirty="0" sz="550" spc="-20">
                <a:solidFill>
                  <a:srgbClr val="231F20"/>
                </a:solidFill>
                <a:latin typeface="Trebuchet MS"/>
                <a:cs typeface="Trebuchet MS"/>
              </a:rPr>
              <a:t>2017</a:t>
            </a:r>
            <a:r>
              <a:rPr dirty="0" sz="5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550" spc="-20">
                <a:solidFill>
                  <a:srgbClr val="231F20"/>
                </a:solidFill>
                <a:latin typeface="Trebuchet MS"/>
                <a:cs typeface="Trebuchet MS"/>
              </a:rPr>
              <a:t>2018</a:t>
            </a:r>
            <a:endParaRPr sz="5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Trebuchet MS"/>
              <a:cs typeface="Trebuchet MS"/>
            </a:endParaRPr>
          </a:p>
          <a:p>
            <a:pPr marL="111760">
              <a:lnSpc>
                <a:spcPct val="100000"/>
              </a:lnSpc>
            </a:pPr>
            <a:r>
              <a:rPr dirty="0" sz="550" spc="-70">
                <a:solidFill>
                  <a:srgbClr val="231F20"/>
                </a:solidFill>
                <a:latin typeface="Trebuchet MS"/>
                <a:cs typeface="Trebuchet MS"/>
              </a:rPr>
              <a:t>Preta</a:t>
            </a:r>
            <a:r>
              <a:rPr dirty="0" sz="5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550" spc="-45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dirty="0" sz="5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550" spc="-50">
                <a:solidFill>
                  <a:srgbClr val="231F20"/>
                </a:solidFill>
                <a:latin typeface="Trebuchet MS"/>
                <a:cs typeface="Trebuchet MS"/>
              </a:rPr>
              <a:t>parda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77" name="object 177" descr=""/>
          <p:cNvSpPr/>
          <p:nvPr/>
        </p:nvSpPr>
        <p:spPr>
          <a:xfrm>
            <a:off x="2912673" y="5805758"/>
            <a:ext cx="0" cy="59690"/>
          </a:xfrm>
          <a:custGeom>
            <a:avLst/>
            <a:gdLst/>
            <a:ahLst/>
            <a:cxnLst/>
            <a:rect l="l" t="t" r="r" b="b"/>
            <a:pathLst>
              <a:path w="0" h="59689">
                <a:moveTo>
                  <a:pt x="0" y="59678"/>
                </a:moveTo>
                <a:lnTo>
                  <a:pt x="0" y="0"/>
                </a:lnTo>
              </a:path>
            </a:pathLst>
          </a:custGeom>
          <a:ln w="359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 descr=""/>
          <p:cNvSpPr txBox="1"/>
          <p:nvPr/>
        </p:nvSpPr>
        <p:spPr>
          <a:xfrm>
            <a:off x="2838296" y="5859112"/>
            <a:ext cx="42164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85115" algn="l"/>
              </a:tabLst>
            </a:pPr>
            <a:r>
              <a:rPr dirty="0" sz="550" spc="-20">
                <a:solidFill>
                  <a:srgbClr val="231F20"/>
                </a:solidFill>
                <a:latin typeface="Trebuchet MS"/>
                <a:cs typeface="Trebuchet MS"/>
              </a:rPr>
              <a:t>2019</a:t>
            </a:r>
            <a:r>
              <a:rPr dirty="0" sz="5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550" spc="-40">
                <a:solidFill>
                  <a:srgbClr val="231F20"/>
                </a:solidFill>
                <a:latin typeface="Trebuchet MS"/>
                <a:cs typeface="Trebuchet MS"/>
              </a:rPr>
              <a:t>2020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79" name="object 179" descr=""/>
          <p:cNvSpPr/>
          <p:nvPr/>
        </p:nvSpPr>
        <p:spPr>
          <a:xfrm>
            <a:off x="3472959" y="5805758"/>
            <a:ext cx="0" cy="59690"/>
          </a:xfrm>
          <a:custGeom>
            <a:avLst/>
            <a:gdLst/>
            <a:ahLst/>
            <a:cxnLst/>
            <a:rect l="l" t="t" r="r" b="b"/>
            <a:pathLst>
              <a:path w="0" h="59689">
                <a:moveTo>
                  <a:pt x="0" y="59678"/>
                </a:moveTo>
                <a:lnTo>
                  <a:pt x="0" y="0"/>
                </a:lnTo>
              </a:path>
            </a:pathLst>
          </a:custGeom>
          <a:ln w="359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 descr=""/>
          <p:cNvSpPr txBox="1"/>
          <p:nvPr/>
        </p:nvSpPr>
        <p:spPr>
          <a:xfrm>
            <a:off x="3398583" y="5859112"/>
            <a:ext cx="421640" cy="1143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85750" algn="l"/>
              </a:tabLst>
            </a:pPr>
            <a:r>
              <a:rPr dirty="0" sz="550" spc="-20">
                <a:solidFill>
                  <a:srgbClr val="231F20"/>
                </a:solidFill>
                <a:latin typeface="Trebuchet MS"/>
                <a:cs typeface="Trebuchet MS"/>
              </a:rPr>
              <a:t>2021</a:t>
            </a:r>
            <a:r>
              <a:rPr dirty="0" sz="55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dirty="0" sz="550" spc="-40">
                <a:solidFill>
                  <a:srgbClr val="231F20"/>
                </a:solidFill>
                <a:latin typeface="Trebuchet MS"/>
                <a:cs typeface="Trebuchet MS"/>
              </a:rPr>
              <a:t>2022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181" name="object 181" descr=""/>
          <p:cNvSpPr txBox="1"/>
          <p:nvPr/>
        </p:nvSpPr>
        <p:spPr>
          <a:xfrm>
            <a:off x="3605121" y="5094732"/>
            <a:ext cx="2476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Palatino Linotype"/>
                <a:cs typeface="Palatino Linotype"/>
              </a:rPr>
              <a:t>3,5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182" name="object 182" descr=""/>
          <p:cNvSpPr txBox="1"/>
          <p:nvPr/>
        </p:nvSpPr>
        <p:spPr>
          <a:xfrm>
            <a:off x="3605121" y="4713732"/>
            <a:ext cx="2476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Palatino Linotype"/>
                <a:cs typeface="Palatino Linotype"/>
              </a:rPr>
              <a:t>7,7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183" name="object 183" descr=""/>
          <p:cNvSpPr txBox="1"/>
          <p:nvPr/>
        </p:nvSpPr>
        <p:spPr>
          <a:xfrm>
            <a:off x="4513358" y="3893889"/>
            <a:ext cx="1085215" cy="1422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50" spc="-40">
                <a:solidFill>
                  <a:srgbClr val="231F20"/>
                </a:solidFill>
                <a:latin typeface="Trebuchet MS"/>
                <a:cs typeface="Trebuchet MS"/>
              </a:rPr>
              <a:t>2D</a:t>
            </a:r>
            <a:r>
              <a:rPr dirty="0" sz="75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85">
                <a:solidFill>
                  <a:srgbClr val="231F20"/>
                </a:solidFill>
                <a:latin typeface="Trebuchet MS"/>
                <a:cs typeface="Trebuchet MS"/>
              </a:rPr>
              <a:t>–</a:t>
            </a:r>
            <a:r>
              <a:rPr dirty="0" sz="7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65">
                <a:solidFill>
                  <a:srgbClr val="231F20"/>
                </a:solidFill>
                <a:latin typeface="Trebuchet MS"/>
                <a:cs typeface="Trebuchet MS"/>
              </a:rPr>
              <a:t>Por</a:t>
            </a:r>
            <a:r>
              <a:rPr dirty="0" sz="7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65">
                <a:solidFill>
                  <a:srgbClr val="231F20"/>
                </a:solidFill>
                <a:latin typeface="Trebuchet MS"/>
                <a:cs typeface="Trebuchet MS"/>
              </a:rPr>
              <a:t>situação</a:t>
            </a:r>
            <a:r>
              <a:rPr dirty="0" sz="7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55">
                <a:solidFill>
                  <a:srgbClr val="231F20"/>
                </a:solidFill>
                <a:latin typeface="Trebuchet MS"/>
                <a:cs typeface="Trebuchet MS"/>
              </a:rPr>
              <a:t>do</a:t>
            </a:r>
            <a:r>
              <a:rPr dirty="0" sz="75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50" spc="-60">
                <a:solidFill>
                  <a:srgbClr val="231F20"/>
                </a:solidFill>
                <a:latin typeface="Trebuchet MS"/>
                <a:cs typeface="Trebuchet MS"/>
              </a:rPr>
              <a:t>domicílio</a:t>
            </a:r>
            <a:endParaRPr sz="750">
              <a:latin typeface="Trebuchet MS"/>
              <a:cs typeface="Trebuchet MS"/>
            </a:endParaRPr>
          </a:p>
        </p:txBody>
      </p:sp>
      <p:grpSp>
        <p:nvGrpSpPr>
          <p:cNvPr id="184" name="object 184" descr=""/>
          <p:cNvGrpSpPr/>
          <p:nvPr/>
        </p:nvGrpSpPr>
        <p:grpSpPr>
          <a:xfrm>
            <a:off x="4436558" y="4123677"/>
            <a:ext cx="3754120" cy="1711325"/>
            <a:chOff x="4436558" y="4123677"/>
            <a:chExt cx="3754120" cy="1711325"/>
          </a:xfrm>
        </p:grpSpPr>
        <p:sp>
          <p:nvSpPr>
            <p:cNvPr id="185" name="object 185" descr=""/>
            <p:cNvSpPr/>
            <p:nvPr/>
          </p:nvSpPr>
          <p:spPr>
            <a:xfrm>
              <a:off x="4491601" y="5604772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 descr=""/>
            <p:cNvSpPr/>
            <p:nvPr/>
          </p:nvSpPr>
          <p:spPr>
            <a:xfrm>
              <a:off x="4491601" y="5440523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 descr=""/>
            <p:cNvSpPr/>
            <p:nvPr/>
          </p:nvSpPr>
          <p:spPr>
            <a:xfrm>
              <a:off x="4491601" y="5276274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 descr=""/>
            <p:cNvSpPr/>
            <p:nvPr/>
          </p:nvSpPr>
          <p:spPr>
            <a:xfrm>
              <a:off x="4491601" y="5112026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4491601" y="4947742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 descr=""/>
            <p:cNvSpPr/>
            <p:nvPr/>
          </p:nvSpPr>
          <p:spPr>
            <a:xfrm>
              <a:off x="4491601" y="4783493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 descr=""/>
            <p:cNvSpPr/>
            <p:nvPr/>
          </p:nvSpPr>
          <p:spPr>
            <a:xfrm>
              <a:off x="4491601" y="4619246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 descr=""/>
            <p:cNvSpPr/>
            <p:nvPr/>
          </p:nvSpPr>
          <p:spPr>
            <a:xfrm>
              <a:off x="4491601" y="4454997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4491601" y="4290748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C7C8C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4439415" y="4126500"/>
              <a:ext cx="52705" cy="1706245"/>
            </a:xfrm>
            <a:custGeom>
              <a:avLst/>
              <a:gdLst/>
              <a:ahLst/>
              <a:cxnLst/>
              <a:rect l="l" t="t" r="r" b="b"/>
              <a:pathLst>
                <a:path w="52704" h="1706245">
                  <a:moveTo>
                    <a:pt x="52185" y="1642520"/>
                  </a:moveTo>
                  <a:lnTo>
                    <a:pt x="52185" y="0"/>
                  </a:lnTo>
                </a:path>
                <a:path w="52704" h="1706245">
                  <a:moveTo>
                    <a:pt x="52185" y="1642520"/>
                  </a:moveTo>
                  <a:lnTo>
                    <a:pt x="0" y="1642520"/>
                  </a:lnTo>
                </a:path>
                <a:path w="52704" h="1706245">
                  <a:moveTo>
                    <a:pt x="52185" y="1642520"/>
                  </a:moveTo>
                  <a:lnTo>
                    <a:pt x="52185" y="1705771"/>
                  </a:lnTo>
                </a:path>
              </a:pathLst>
            </a:custGeom>
            <a:ln w="483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 descr=""/>
            <p:cNvSpPr/>
            <p:nvPr/>
          </p:nvSpPr>
          <p:spPr>
            <a:xfrm>
              <a:off x="4659602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 descr=""/>
            <p:cNvSpPr/>
            <p:nvPr/>
          </p:nvSpPr>
          <p:spPr>
            <a:xfrm>
              <a:off x="5331650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 descr=""/>
            <p:cNvSpPr/>
            <p:nvPr/>
          </p:nvSpPr>
          <p:spPr>
            <a:xfrm>
              <a:off x="6003700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 descr=""/>
            <p:cNvSpPr/>
            <p:nvPr/>
          </p:nvSpPr>
          <p:spPr>
            <a:xfrm>
              <a:off x="6675750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 descr=""/>
            <p:cNvSpPr/>
            <p:nvPr/>
          </p:nvSpPr>
          <p:spPr>
            <a:xfrm>
              <a:off x="7347799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 descr=""/>
            <p:cNvSpPr/>
            <p:nvPr/>
          </p:nvSpPr>
          <p:spPr>
            <a:xfrm>
              <a:off x="8019849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 descr=""/>
            <p:cNvSpPr/>
            <p:nvPr/>
          </p:nvSpPr>
          <p:spPr>
            <a:xfrm>
              <a:off x="8187654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 descr=""/>
            <p:cNvSpPr/>
            <p:nvPr/>
          </p:nvSpPr>
          <p:spPr>
            <a:xfrm>
              <a:off x="4439415" y="5604772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 descr=""/>
            <p:cNvSpPr/>
            <p:nvPr/>
          </p:nvSpPr>
          <p:spPr>
            <a:xfrm>
              <a:off x="4439415" y="5440523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 descr=""/>
            <p:cNvSpPr/>
            <p:nvPr/>
          </p:nvSpPr>
          <p:spPr>
            <a:xfrm>
              <a:off x="4439415" y="5276274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 descr=""/>
            <p:cNvSpPr/>
            <p:nvPr/>
          </p:nvSpPr>
          <p:spPr>
            <a:xfrm>
              <a:off x="4439415" y="5112026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 descr=""/>
            <p:cNvSpPr/>
            <p:nvPr/>
          </p:nvSpPr>
          <p:spPr>
            <a:xfrm>
              <a:off x="4439415" y="4947777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4439415" y="4783528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4439415" y="4619280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 descr=""/>
            <p:cNvSpPr/>
            <p:nvPr/>
          </p:nvSpPr>
          <p:spPr>
            <a:xfrm>
              <a:off x="4439415" y="4455033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 descr=""/>
            <p:cNvSpPr/>
            <p:nvPr/>
          </p:nvSpPr>
          <p:spPr>
            <a:xfrm>
              <a:off x="4439415" y="4290783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 descr=""/>
            <p:cNvSpPr/>
            <p:nvPr/>
          </p:nvSpPr>
          <p:spPr>
            <a:xfrm>
              <a:off x="4439415" y="4126534"/>
              <a:ext cx="52705" cy="0"/>
            </a:xfrm>
            <a:custGeom>
              <a:avLst/>
              <a:gdLst/>
              <a:ahLst/>
              <a:cxnLst/>
              <a:rect l="l" t="t" r="r" b="b"/>
              <a:pathLst>
                <a:path w="52704" h="0">
                  <a:moveTo>
                    <a:pt x="52185" y="0"/>
                  </a:moveTo>
                  <a:lnTo>
                    <a:pt x="0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 descr=""/>
            <p:cNvSpPr/>
            <p:nvPr/>
          </p:nvSpPr>
          <p:spPr>
            <a:xfrm>
              <a:off x="8187654" y="4126500"/>
              <a:ext cx="0" cy="1642745"/>
            </a:xfrm>
            <a:custGeom>
              <a:avLst/>
              <a:gdLst/>
              <a:ahLst/>
              <a:cxnLst/>
              <a:rect l="l" t="t" r="r" b="b"/>
              <a:pathLst>
                <a:path w="0" h="1642745">
                  <a:moveTo>
                    <a:pt x="0" y="1642520"/>
                  </a:moveTo>
                  <a:lnTo>
                    <a:pt x="0" y="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 descr=""/>
            <p:cNvSpPr/>
            <p:nvPr/>
          </p:nvSpPr>
          <p:spPr>
            <a:xfrm>
              <a:off x="4641507" y="5154777"/>
              <a:ext cx="3396615" cy="349885"/>
            </a:xfrm>
            <a:custGeom>
              <a:avLst/>
              <a:gdLst/>
              <a:ahLst/>
              <a:cxnLst/>
              <a:rect l="l" t="t" r="r" b="b"/>
              <a:pathLst>
                <a:path w="3396615" h="349885">
                  <a:moveTo>
                    <a:pt x="36283" y="252869"/>
                  </a:moveTo>
                  <a:lnTo>
                    <a:pt x="34848" y="243954"/>
                  </a:lnTo>
                  <a:lnTo>
                    <a:pt x="30962" y="236664"/>
                  </a:lnTo>
                  <a:lnTo>
                    <a:pt x="25196" y="231736"/>
                  </a:lnTo>
                  <a:lnTo>
                    <a:pt x="18135" y="229933"/>
                  </a:lnTo>
                  <a:lnTo>
                    <a:pt x="11074" y="231736"/>
                  </a:lnTo>
                  <a:lnTo>
                    <a:pt x="5308" y="236664"/>
                  </a:lnTo>
                  <a:lnTo>
                    <a:pt x="1422" y="243954"/>
                  </a:lnTo>
                  <a:lnTo>
                    <a:pt x="0" y="252869"/>
                  </a:lnTo>
                  <a:lnTo>
                    <a:pt x="1422" y="261797"/>
                  </a:lnTo>
                  <a:lnTo>
                    <a:pt x="5308" y="269087"/>
                  </a:lnTo>
                  <a:lnTo>
                    <a:pt x="11074" y="274002"/>
                  </a:lnTo>
                  <a:lnTo>
                    <a:pt x="18135" y="275805"/>
                  </a:lnTo>
                  <a:lnTo>
                    <a:pt x="25196" y="274002"/>
                  </a:lnTo>
                  <a:lnTo>
                    <a:pt x="30962" y="269087"/>
                  </a:lnTo>
                  <a:lnTo>
                    <a:pt x="34848" y="261797"/>
                  </a:lnTo>
                  <a:lnTo>
                    <a:pt x="36283" y="252869"/>
                  </a:lnTo>
                  <a:close/>
                </a:path>
                <a:path w="3396615" h="349885">
                  <a:moveTo>
                    <a:pt x="372275" y="302171"/>
                  </a:moveTo>
                  <a:lnTo>
                    <a:pt x="370852" y="293243"/>
                  </a:lnTo>
                  <a:lnTo>
                    <a:pt x="366966" y="285953"/>
                  </a:lnTo>
                  <a:lnTo>
                    <a:pt x="361200" y="281038"/>
                  </a:lnTo>
                  <a:lnTo>
                    <a:pt x="354139" y="279234"/>
                  </a:lnTo>
                  <a:lnTo>
                    <a:pt x="347078" y="281038"/>
                  </a:lnTo>
                  <a:lnTo>
                    <a:pt x="341312" y="285953"/>
                  </a:lnTo>
                  <a:lnTo>
                    <a:pt x="337426" y="293243"/>
                  </a:lnTo>
                  <a:lnTo>
                    <a:pt x="335991" y="302171"/>
                  </a:lnTo>
                  <a:lnTo>
                    <a:pt x="337426" y="311099"/>
                  </a:lnTo>
                  <a:lnTo>
                    <a:pt x="341312" y="318389"/>
                  </a:lnTo>
                  <a:lnTo>
                    <a:pt x="347078" y="323303"/>
                  </a:lnTo>
                  <a:lnTo>
                    <a:pt x="354139" y="325107"/>
                  </a:lnTo>
                  <a:lnTo>
                    <a:pt x="361200" y="323303"/>
                  </a:lnTo>
                  <a:lnTo>
                    <a:pt x="366966" y="318389"/>
                  </a:lnTo>
                  <a:lnTo>
                    <a:pt x="370852" y="311099"/>
                  </a:lnTo>
                  <a:lnTo>
                    <a:pt x="372275" y="302171"/>
                  </a:lnTo>
                  <a:close/>
                </a:path>
                <a:path w="3396615" h="349885">
                  <a:moveTo>
                    <a:pt x="708279" y="326809"/>
                  </a:moveTo>
                  <a:lnTo>
                    <a:pt x="706856" y="317881"/>
                  </a:lnTo>
                  <a:lnTo>
                    <a:pt x="702970" y="310591"/>
                  </a:lnTo>
                  <a:lnTo>
                    <a:pt x="697191" y="305676"/>
                  </a:lnTo>
                  <a:lnTo>
                    <a:pt x="690143" y="303872"/>
                  </a:lnTo>
                  <a:lnTo>
                    <a:pt x="683082" y="305676"/>
                  </a:lnTo>
                  <a:lnTo>
                    <a:pt x="677316" y="310591"/>
                  </a:lnTo>
                  <a:lnTo>
                    <a:pt x="673417" y="317881"/>
                  </a:lnTo>
                  <a:lnTo>
                    <a:pt x="671995" y="326809"/>
                  </a:lnTo>
                  <a:lnTo>
                    <a:pt x="673417" y="335737"/>
                  </a:lnTo>
                  <a:lnTo>
                    <a:pt x="677316" y="343027"/>
                  </a:lnTo>
                  <a:lnTo>
                    <a:pt x="683082" y="347941"/>
                  </a:lnTo>
                  <a:lnTo>
                    <a:pt x="690143" y="349745"/>
                  </a:lnTo>
                  <a:lnTo>
                    <a:pt x="697191" y="347941"/>
                  </a:lnTo>
                  <a:lnTo>
                    <a:pt x="702970" y="343027"/>
                  </a:lnTo>
                  <a:lnTo>
                    <a:pt x="706856" y="335737"/>
                  </a:lnTo>
                  <a:lnTo>
                    <a:pt x="708279" y="326809"/>
                  </a:lnTo>
                  <a:close/>
                </a:path>
                <a:path w="3396615" h="349885">
                  <a:moveTo>
                    <a:pt x="1044282" y="302171"/>
                  </a:moveTo>
                  <a:lnTo>
                    <a:pt x="1042847" y="293243"/>
                  </a:lnTo>
                  <a:lnTo>
                    <a:pt x="1038961" y="285953"/>
                  </a:lnTo>
                  <a:lnTo>
                    <a:pt x="1033195" y="281038"/>
                  </a:lnTo>
                  <a:lnTo>
                    <a:pt x="1026134" y="279234"/>
                  </a:lnTo>
                  <a:lnTo>
                    <a:pt x="1019073" y="281038"/>
                  </a:lnTo>
                  <a:lnTo>
                    <a:pt x="1013307" y="285953"/>
                  </a:lnTo>
                  <a:lnTo>
                    <a:pt x="1009421" y="293243"/>
                  </a:lnTo>
                  <a:lnTo>
                    <a:pt x="1007999" y="302171"/>
                  </a:lnTo>
                  <a:lnTo>
                    <a:pt x="1009421" y="311099"/>
                  </a:lnTo>
                  <a:lnTo>
                    <a:pt x="1013307" y="318389"/>
                  </a:lnTo>
                  <a:lnTo>
                    <a:pt x="1019073" y="323303"/>
                  </a:lnTo>
                  <a:lnTo>
                    <a:pt x="1026134" y="325107"/>
                  </a:lnTo>
                  <a:lnTo>
                    <a:pt x="1033195" y="323303"/>
                  </a:lnTo>
                  <a:lnTo>
                    <a:pt x="1038961" y="318389"/>
                  </a:lnTo>
                  <a:lnTo>
                    <a:pt x="1042847" y="311099"/>
                  </a:lnTo>
                  <a:lnTo>
                    <a:pt x="1044282" y="302171"/>
                  </a:lnTo>
                  <a:close/>
                </a:path>
                <a:path w="3396615" h="349885">
                  <a:moveTo>
                    <a:pt x="1380274" y="220027"/>
                  </a:moveTo>
                  <a:lnTo>
                    <a:pt x="1378851" y="211112"/>
                  </a:lnTo>
                  <a:lnTo>
                    <a:pt x="1374965" y="203822"/>
                  </a:lnTo>
                  <a:lnTo>
                    <a:pt x="1369199" y="198894"/>
                  </a:lnTo>
                  <a:lnTo>
                    <a:pt x="1362138" y="197091"/>
                  </a:lnTo>
                  <a:lnTo>
                    <a:pt x="1355077" y="198894"/>
                  </a:lnTo>
                  <a:lnTo>
                    <a:pt x="1349311" y="203822"/>
                  </a:lnTo>
                  <a:lnTo>
                    <a:pt x="1345425" y="211112"/>
                  </a:lnTo>
                  <a:lnTo>
                    <a:pt x="1344002" y="220027"/>
                  </a:lnTo>
                  <a:lnTo>
                    <a:pt x="1345425" y="228955"/>
                  </a:lnTo>
                  <a:lnTo>
                    <a:pt x="1349311" y="236245"/>
                  </a:lnTo>
                  <a:lnTo>
                    <a:pt x="1355077" y="241160"/>
                  </a:lnTo>
                  <a:lnTo>
                    <a:pt x="1362138" y="242963"/>
                  </a:lnTo>
                  <a:lnTo>
                    <a:pt x="1369199" y="241160"/>
                  </a:lnTo>
                  <a:lnTo>
                    <a:pt x="1374965" y="236245"/>
                  </a:lnTo>
                  <a:lnTo>
                    <a:pt x="1378851" y="228955"/>
                  </a:lnTo>
                  <a:lnTo>
                    <a:pt x="1380274" y="220027"/>
                  </a:lnTo>
                  <a:close/>
                </a:path>
                <a:path w="3396615" h="349885">
                  <a:moveTo>
                    <a:pt x="1716278" y="178981"/>
                  </a:moveTo>
                  <a:lnTo>
                    <a:pt x="1714855" y="170053"/>
                  </a:lnTo>
                  <a:lnTo>
                    <a:pt x="1710969" y="162763"/>
                  </a:lnTo>
                  <a:lnTo>
                    <a:pt x="1705203" y="157848"/>
                  </a:lnTo>
                  <a:lnTo>
                    <a:pt x="1698142" y="156044"/>
                  </a:lnTo>
                  <a:lnTo>
                    <a:pt x="1691081" y="157848"/>
                  </a:lnTo>
                  <a:lnTo>
                    <a:pt x="1685315" y="162763"/>
                  </a:lnTo>
                  <a:lnTo>
                    <a:pt x="1681429" y="170053"/>
                  </a:lnTo>
                  <a:lnTo>
                    <a:pt x="1679994" y="178981"/>
                  </a:lnTo>
                  <a:lnTo>
                    <a:pt x="1681429" y="187909"/>
                  </a:lnTo>
                  <a:lnTo>
                    <a:pt x="1685315" y="195199"/>
                  </a:lnTo>
                  <a:lnTo>
                    <a:pt x="1691081" y="200113"/>
                  </a:lnTo>
                  <a:lnTo>
                    <a:pt x="1698142" y="201917"/>
                  </a:lnTo>
                  <a:lnTo>
                    <a:pt x="1705203" y="200113"/>
                  </a:lnTo>
                  <a:lnTo>
                    <a:pt x="1710969" y="195199"/>
                  </a:lnTo>
                  <a:lnTo>
                    <a:pt x="1714855" y="187909"/>
                  </a:lnTo>
                  <a:lnTo>
                    <a:pt x="1716278" y="178981"/>
                  </a:lnTo>
                  <a:close/>
                </a:path>
                <a:path w="3396615" h="349885">
                  <a:moveTo>
                    <a:pt x="2052281" y="178981"/>
                  </a:moveTo>
                  <a:lnTo>
                    <a:pt x="2050859" y="170053"/>
                  </a:lnTo>
                  <a:lnTo>
                    <a:pt x="2046960" y="162763"/>
                  </a:lnTo>
                  <a:lnTo>
                    <a:pt x="2041194" y="157848"/>
                  </a:lnTo>
                  <a:lnTo>
                    <a:pt x="2034146" y="156044"/>
                  </a:lnTo>
                  <a:lnTo>
                    <a:pt x="2027085" y="157848"/>
                  </a:lnTo>
                  <a:lnTo>
                    <a:pt x="2021319" y="162763"/>
                  </a:lnTo>
                  <a:lnTo>
                    <a:pt x="2017420" y="170053"/>
                  </a:lnTo>
                  <a:lnTo>
                    <a:pt x="2015998" y="178981"/>
                  </a:lnTo>
                  <a:lnTo>
                    <a:pt x="2017420" y="187909"/>
                  </a:lnTo>
                  <a:lnTo>
                    <a:pt x="2021319" y="195199"/>
                  </a:lnTo>
                  <a:lnTo>
                    <a:pt x="2027085" y="200113"/>
                  </a:lnTo>
                  <a:lnTo>
                    <a:pt x="2034146" y="201917"/>
                  </a:lnTo>
                  <a:lnTo>
                    <a:pt x="2041194" y="200113"/>
                  </a:lnTo>
                  <a:lnTo>
                    <a:pt x="2046960" y="195199"/>
                  </a:lnTo>
                  <a:lnTo>
                    <a:pt x="2050859" y="187909"/>
                  </a:lnTo>
                  <a:lnTo>
                    <a:pt x="2052281" y="178981"/>
                  </a:lnTo>
                  <a:close/>
                </a:path>
                <a:path w="3396615" h="349885">
                  <a:moveTo>
                    <a:pt x="2388285" y="178981"/>
                  </a:moveTo>
                  <a:lnTo>
                    <a:pt x="2386850" y="170053"/>
                  </a:lnTo>
                  <a:lnTo>
                    <a:pt x="2382964" y="162763"/>
                  </a:lnTo>
                  <a:lnTo>
                    <a:pt x="2377198" y="157848"/>
                  </a:lnTo>
                  <a:lnTo>
                    <a:pt x="2370137" y="156044"/>
                  </a:lnTo>
                  <a:lnTo>
                    <a:pt x="2363076" y="157848"/>
                  </a:lnTo>
                  <a:lnTo>
                    <a:pt x="2357310" y="162763"/>
                  </a:lnTo>
                  <a:lnTo>
                    <a:pt x="2353424" y="170053"/>
                  </a:lnTo>
                  <a:lnTo>
                    <a:pt x="2352002" y="178981"/>
                  </a:lnTo>
                  <a:lnTo>
                    <a:pt x="2353424" y="187909"/>
                  </a:lnTo>
                  <a:lnTo>
                    <a:pt x="2357310" y="195199"/>
                  </a:lnTo>
                  <a:lnTo>
                    <a:pt x="2363076" y="200113"/>
                  </a:lnTo>
                  <a:lnTo>
                    <a:pt x="2370137" y="201917"/>
                  </a:lnTo>
                  <a:lnTo>
                    <a:pt x="2377198" y="200113"/>
                  </a:lnTo>
                  <a:lnTo>
                    <a:pt x="2382964" y="195199"/>
                  </a:lnTo>
                  <a:lnTo>
                    <a:pt x="2386850" y="187909"/>
                  </a:lnTo>
                  <a:lnTo>
                    <a:pt x="2388285" y="178981"/>
                  </a:lnTo>
                  <a:close/>
                </a:path>
                <a:path w="3396615" h="349885">
                  <a:moveTo>
                    <a:pt x="2724277" y="211823"/>
                  </a:moveTo>
                  <a:lnTo>
                    <a:pt x="2722854" y="202895"/>
                  </a:lnTo>
                  <a:lnTo>
                    <a:pt x="2718968" y="195605"/>
                  </a:lnTo>
                  <a:lnTo>
                    <a:pt x="2713202" y="190690"/>
                  </a:lnTo>
                  <a:lnTo>
                    <a:pt x="2706141" y="188887"/>
                  </a:lnTo>
                  <a:lnTo>
                    <a:pt x="2699080" y="190690"/>
                  </a:lnTo>
                  <a:lnTo>
                    <a:pt x="2693314" y="195605"/>
                  </a:lnTo>
                  <a:lnTo>
                    <a:pt x="2689428" y="202895"/>
                  </a:lnTo>
                  <a:lnTo>
                    <a:pt x="2688005" y="211823"/>
                  </a:lnTo>
                  <a:lnTo>
                    <a:pt x="2689428" y="220751"/>
                  </a:lnTo>
                  <a:lnTo>
                    <a:pt x="2693314" y="228041"/>
                  </a:lnTo>
                  <a:lnTo>
                    <a:pt x="2699080" y="232956"/>
                  </a:lnTo>
                  <a:lnTo>
                    <a:pt x="2706141" y="234759"/>
                  </a:lnTo>
                  <a:lnTo>
                    <a:pt x="2713202" y="232956"/>
                  </a:lnTo>
                  <a:lnTo>
                    <a:pt x="2718968" y="228041"/>
                  </a:lnTo>
                  <a:lnTo>
                    <a:pt x="2722854" y="220751"/>
                  </a:lnTo>
                  <a:lnTo>
                    <a:pt x="2724277" y="211823"/>
                  </a:lnTo>
                  <a:close/>
                </a:path>
                <a:path w="3396615" h="349885">
                  <a:moveTo>
                    <a:pt x="3060281" y="22936"/>
                  </a:moveTo>
                  <a:lnTo>
                    <a:pt x="3058858" y="14008"/>
                  </a:lnTo>
                  <a:lnTo>
                    <a:pt x="3054972" y="6718"/>
                  </a:lnTo>
                  <a:lnTo>
                    <a:pt x="3049206" y="1803"/>
                  </a:lnTo>
                  <a:lnTo>
                    <a:pt x="3042145" y="0"/>
                  </a:lnTo>
                  <a:lnTo>
                    <a:pt x="3035084" y="1803"/>
                  </a:lnTo>
                  <a:lnTo>
                    <a:pt x="3029318" y="6718"/>
                  </a:lnTo>
                  <a:lnTo>
                    <a:pt x="3025419" y="14008"/>
                  </a:lnTo>
                  <a:lnTo>
                    <a:pt x="3023997" y="22936"/>
                  </a:lnTo>
                  <a:lnTo>
                    <a:pt x="3025419" y="31864"/>
                  </a:lnTo>
                  <a:lnTo>
                    <a:pt x="3029318" y="39154"/>
                  </a:lnTo>
                  <a:lnTo>
                    <a:pt x="3035084" y="44069"/>
                  </a:lnTo>
                  <a:lnTo>
                    <a:pt x="3042145" y="45872"/>
                  </a:lnTo>
                  <a:lnTo>
                    <a:pt x="3049206" y="44069"/>
                  </a:lnTo>
                  <a:lnTo>
                    <a:pt x="3054972" y="39154"/>
                  </a:lnTo>
                  <a:lnTo>
                    <a:pt x="3058858" y="31864"/>
                  </a:lnTo>
                  <a:lnTo>
                    <a:pt x="3060281" y="22936"/>
                  </a:lnTo>
                  <a:close/>
                </a:path>
                <a:path w="3396615" h="349885">
                  <a:moveTo>
                    <a:pt x="3396284" y="236448"/>
                  </a:moveTo>
                  <a:lnTo>
                    <a:pt x="3394862" y="227520"/>
                  </a:lnTo>
                  <a:lnTo>
                    <a:pt x="3390963" y="220230"/>
                  </a:lnTo>
                  <a:lnTo>
                    <a:pt x="3385197" y="215315"/>
                  </a:lnTo>
                  <a:lnTo>
                    <a:pt x="3378136" y="213512"/>
                  </a:lnTo>
                  <a:lnTo>
                    <a:pt x="3371075" y="215315"/>
                  </a:lnTo>
                  <a:lnTo>
                    <a:pt x="3365309" y="220230"/>
                  </a:lnTo>
                  <a:lnTo>
                    <a:pt x="3361423" y="227520"/>
                  </a:lnTo>
                  <a:lnTo>
                    <a:pt x="3360001" y="236448"/>
                  </a:lnTo>
                  <a:lnTo>
                    <a:pt x="3361423" y="245376"/>
                  </a:lnTo>
                  <a:lnTo>
                    <a:pt x="3365309" y="252666"/>
                  </a:lnTo>
                  <a:lnTo>
                    <a:pt x="3371075" y="257581"/>
                  </a:lnTo>
                  <a:lnTo>
                    <a:pt x="3378136" y="259384"/>
                  </a:lnTo>
                  <a:lnTo>
                    <a:pt x="3385197" y="257581"/>
                  </a:lnTo>
                  <a:lnTo>
                    <a:pt x="3390963" y="252666"/>
                  </a:lnTo>
                  <a:lnTo>
                    <a:pt x="3394862" y="245376"/>
                  </a:lnTo>
                  <a:lnTo>
                    <a:pt x="3396284" y="236448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 descr=""/>
            <p:cNvSpPr/>
            <p:nvPr/>
          </p:nvSpPr>
          <p:spPr>
            <a:xfrm>
              <a:off x="4641113" y="4136453"/>
              <a:ext cx="3397250" cy="596900"/>
            </a:xfrm>
            <a:custGeom>
              <a:avLst/>
              <a:gdLst/>
              <a:ahLst/>
              <a:cxnLst/>
              <a:rect l="l" t="t" r="r" b="b"/>
              <a:pathLst>
                <a:path w="3397250" h="596900">
                  <a:moveTo>
                    <a:pt x="36283" y="88900"/>
                  </a:moveTo>
                  <a:lnTo>
                    <a:pt x="34861" y="79971"/>
                  </a:lnTo>
                  <a:lnTo>
                    <a:pt x="30975" y="72682"/>
                  </a:lnTo>
                  <a:lnTo>
                    <a:pt x="25196" y="67767"/>
                  </a:lnTo>
                  <a:lnTo>
                    <a:pt x="18148" y="65963"/>
                  </a:lnTo>
                  <a:lnTo>
                    <a:pt x="11087" y="67767"/>
                  </a:lnTo>
                  <a:lnTo>
                    <a:pt x="5321" y="72682"/>
                  </a:lnTo>
                  <a:lnTo>
                    <a:pt x="1422" y="79971"/>
                  </a:lnTo>
                  <a:lnTo>
                    <a:pt x="0" y="88900"/>
                  </a:lnTo>
                  <a:lnTo>
                    <a:pt x="1422" y="97828"/>
                  </a:lnTo>
                  <a:lnTo>
                    <a:pt x="5321" y="105117"/>
                  </a:lnTo>
                  <a:lnTo>
                    <a:pt x="11087" y="110032"/>
                  </a:lnTo>
                  <a:lnTo>
                    <a:pt x="18148" y="111836"/>
                  </a:lnTo>
                  <a:lnTo>
                    <a:pt x="25196" y="110032"/>
                  </a:lnTo>
                  <a:lnTo>
                    <a:pt x="30975" y="105117"/>
                  </a:lnTo>
                  <a:lnTo>
                    <a:pt x="34861" y="97828"/>
                  </a:lnTo>
                  <a:lnTo>
                    <a:pt x="36283" y="88900"/>
                  </a:lnTo>
                  <a:close/>
                </a:path>
                <a:path w="3397250" h="596900">
                  <a:moveTo>
                    <a:pt x="372376" y="277495"/>
                  </a:moveTo>
                  <a:lnTo>
                    <a:pt x="370954" y="268566"/>
                  </a:lnTo>
                  <a:lnTo>
                    <a:pt x="367068" y="261277"/>
                  </a:lnTo>
                  <a:lnTo>
                    <a:pt x="361302" y="256362"/>
                  </a:lnTo>
                  <a:lnTo>
                    <a:pt x="354241" y="254558"/>
                  </a:lnTo>
                  <a:lnTo>
                    <a:pt x="347179" y="256362"/>
                  </a:lnTo>
                  <a:lnTo>
                    <a:pt x="341414" y="261277"/>
                  </a:lnTo>
                  <a:lnTo>
                    <a:pt x="337527" y="268566"/>
                  </a:lnTo>
                  <a:lnTo>
                    <a:pt x="336105" y="277495"/>
                  </a:lnTo>
                  <a:lnTo>
                    <a:pt x="337527" y="286423"/>
                  </a:lnTo>
                  <a:lnTo>
                    <a:pt x="341414" y="293712"/>
                  </a:lnTo>
                  <a:lnTo>
                    <a:pt x="347179" y="298627"/>
                  </a:lnTo>
                  <a:lnTo>
                    <a:pt x="354241" y="300431"/>
                  </a:lnTo>
                  <a:lnTo>
                    <a:pt x="361302" y="298627"/>
                  </a:lnTo>
                  <a:lnTo>
                    <a:pt x="367068" y="293712"/>
                  </a:lnTo>
                  <a:lnTo>
                    <a:pt x="370954" y="286423"/>
                  </a:lnTo>
                  <a:lnTo>
                    <a:pt x="372376" y="277495"/>
                  </a:lnTo>
                  <a:close/>
                </a:path>
                <a:path w="3397250" h="596900">
                  <a:moveTo>
                    <a:pt x="708482" y="433527"/>
                  </a:moveTo>
                  <a:lnTo>
                    <a:pt x="707047" y="424611"/>
                  </a:lnTo>
                  <a:lnTo>
                    <a:pt x="703160" y="417322"/>
                  </a:lnTo>
                  <a:lnTo>
                    <a:pt x="697395" y="412407"/>
                  </a:lnTo>
                  <a:lnTo>
                    <a:pt x="690333" y="410603"/>
                  </a:lnTo>
                  <a:lnTo>
                    <a:pt x="683272" y="412407"/>
                  </a:lnTo>
                  <a:lnTo>
                    <a:pt x="677506" y="417322"/>
                  </a:lnTo>
                  <a:lnTo>
                    <a:pt x="673620" y="424611"/>
                  </a:lnTo>
                  <a:lnTo>
                    <a:pt x="672198" y="433527"/>
                  </a:lnTo>
                  <a:lnTo>
                    <a:pt x="673620" y="442455"/>
                  </a:lnTo>
                  <a:lnTo>
                    <a:pt x="677506" y="449745"/>
                  </a:lnTo>
                  <a:lnTo>
                    <a:pt x="683272" y="454672"/>
                  </a:lnTo>
                  <a:lnTo>
                    <a:pt x="690333" y="456463"/>
                  </a:lnTo>
                  <a:lnTo>
                    <a:pt x="697395" y="454672"/>
                  </a:lnTo>
                  <a:lnTo>
                    <a:pt x="703160" y="449745"/>
                  </a:lnTo>
                  <a:lnTo>
                    <a:pt x="707047" y="442455"/>
                  </a:lnTo>
                  <a:lnTo>
                    <a:pt x="708482" y="433527"/>
                  </a:lnTo>
                  <a:close/>
                </a:path>
                <a:path w="3397250" h="596900">
                  <a:moveTo>
                    <a:pt x="1044575" y="318516"/>
                  </a:moveTo>
                  <a:lnTo>
                    <a:pt x="1043152" y="309587"/>
                  </a:lnTo>
                  <a:lnTo>
                    <a:pt x="1039266" y="302298"/>
                  </a:lnTo>
                  <a:lnTo>
                    <a:pt x="1033500" y="297383"/>
                  </a:lnTo>
                  <a:lnTo>
                    <a:pt x="1026439" y="295579"/>
                  </a:lnTo>
                  <a:lnTo>
                    <a:pt x="1019378" y="297383"/>
                  </a:lnTo>
                  <a:lnTo>
                    <a:pt x="1013612" y="302298"/>
                  </a:lnTo>
                  <a:lnTo>
                    <a:pt x="1009713" y="309587"/>
                  </a:lnTo>
                  <a:lnTo>
                    <a:pt x="1008291" y="318516"/>
                  </a:lnTo>
                  <a:lnTo>
                    <a:pt x="1009713" y="327444"/>
                  </a:lnTo>
                  <a:lnTo>
                    <a:pt x="1013612" y="334733"/>
                  </a:lnTo>
                  <a:lnTo>
                    <a:pt x="1019378" y="339648"/>
                  </a:lnTo>
                  <a:lnTo>
                    <a:pt x="1026439" y="341452"/>
                  </a:lnTo>
                  <a:lnTo>
                    <a:pt x="1033500" y="339648"/>
                  </a:lnTo>
                  <a:lnTo>
                    <a:pt x="1039266" y="334733"/>
                  </a:lnTo>
                  <a:lnTo>
                    <a:pt x="1043152" y="327444"/>
                  </a:lnTo>
                  <a:lnTo>
                    <a:pt x="1044575" y="318516"/>
                  </a:lnTo>
                  <a:close/>
                </a:path>
                <a:path w="3397250" h="596900">
                  <a:moveTo>
                    <a:pt x="1380667" y="162471"/>
                  </a:moveTo>
                  <a:lnTo>
                    <a:pt x="1379245" y="153555"/>
                  </a:lnTo>
                  <a:lnTo>
                    <a:pt x="1375359" y="146265"/>
                  </a:lnTo>
                  <a:lnTo>
                    <a:pt x="1369593" y="141338"/>
                  </a:lnTo>
                  <a:lnTo>
                    <a:pt x="1362532" y="139534"/>
                  </a:lnTo>
                  <a:lnTo>
                    <a:pt x="1355471" y="141338"/>
                  </a:lnTo>
                  <a:lnTo>
                    <a:pt x="1349705" y="146265"/>
                  </a:lnTo>
                  <a:lnTo>
                    <a:pt x="1345819" y="153555"/>
                  </a:lnTo>
                  <a:lnTo>
                    <a:pt x="1344396" y="162471"/>
                  </a:lnTo>
                  <a:lnTo>
                    <a:pt x="1345819" y="171399"/>
                  </a:lnTo>
                  <a:lnTo>
                    <a:pt x="1349705" y="178689"/>
                  </a:lnTo>
                  <a:lnTo>
                    <a:pt x="1355471" y="183603"/>
                  </a:lnTo>
                  <a:lnTo>
                    <a:pt x="1362532" y="185407"/>
                  </a:lnTo>
                  <a:lnTo>
                    <a:pt x="1369593" y="183603"/>
                  </a:lnTo>
                  <a:lnTo>
                    <a:pt x="1375359" y="178689"/>
                  </a:lnTo>
                  <a:lnTo>
                    <a:pt x="1379245" y="171399"/>
                  </a:lnTo>
                  <a:lnTo>
                    <a:pt x="1380667" y="162471"/>
                  </a:lnTo>
                  <a:close/>
                </a:path>
                <a:path w="3397250" h="596900">
                  <a:moveTo>
                    <a:pt x="1716773" y="63944"/>
                  </a:moveTo>
                  <a:lnTo>
                    <a:pt x="1715338" y="55016"/>
                  </a:lnTo>
                  <a:lnTo>
                    <a:pt x="1711452" y="47726"/>
                  </a:lnTo>
                  <a:lnTo>
                    <a:pt x="1705686" y="42811"/>
                  </a:lnTo>
                  <a:lnTo>
                    <a:pt x="1698625" y="41008"/>
                  </a:lnTo>
                  <a:lnTo>
                    <a:pt x="1691563" y="42811"/>
                  </a:lnTo>
                  <a:lnTo>
                    <a:pt x="1685798" y="47726"/>
                  </a:lnTo>
                  <a:lnTo>
                    <a:pt x="1681911" y="55016"/>
                  </a:lnTo>
                  <a:lnTo>
                    <a:pt x="1680489" y="63944"/>
                  </a:lnTo>
                  <a:lnTo>
                    <a:pt x="1681911" y="72872"/>
                  </a:lnTo>
                  <a:lnTo>
                    <a:pt x="1685798" y="80162"/>
                  </a:lnTo>
                  <a:lnTo>
                    <a:pt x="1691563" y="85077"/>
                  </a:lnTo>
                  <a:lnTo>
                    <a:pt x="1698625" y="86880"/>
                  </a:lnTo>
                  <a:lnTo>
                    <a:pt x="1705686" y="85077"/>
                  </a:lnTo>
                  <a:lnTo>
                    <a:pt x="1711452" y="80162"/>
                  </a:lnTo>
                  <a:lnTo>
                    <a:pt x="1715338" y="72872"/>
                  </a:lnTo>
                  <a:lnTo>
                    <a:pt x="1716773" y="63944"/>
                  </a:lnTo>
                  <a:close/>
                </a:path>
                <a:path w="3397250" h="596900">
                  <a:moveTo>
                    <a:pt x="2052866" y="22923"/>
                  </a:moveTo>
                  <a:lnTo>
                    <a:pt x="2051443" y="14008"/>
                  </a:lnTo>
                  <a:lnTo>
                    <a:pt x="2047557" y="6718"/>
                  </a:lnTo>
                  <a:lnTo>
                    <a:pt x="2041791" y="1803"/>
                  </a:lnTo>
                  <a:lnTo>
                    <a:pt x="2034730" y="0"/>
                  </a:lnTo>
                  <a:lnTo>
                    <a:pt x="2027669" y="1803"/>
                  </a:lnTo>
                  <a:lnTo>
                    <a:pt x="2021903" y="6718"/>
                  </a:lnTo>
                  <a:lnTo>
                    <a:pt x="2018017" y="14008"/>
                  </a:lnTo>
                  <a:lnTo>
                    <a:pt x="2016582" y="22923"/>
                  </a:lnTo>
                  <a:lnTo>
                    <a:pt x="2018017" y="31851"/>
                  </a:lnTo>
                  <a:lnTo>
                    <a:pt x="2021903" y="39141"/>
                  </a:lnTo>
                  <a:lnTo>
                    <a:pt x="2027669" y="44056"/>
                  </a:lnTo>
                  <a:lnTo>
                    <a:pt x="2034730" y="45859"/>
                  </a:lnTo>
                  <a:lnTo>
                    <a:pt x="2041791" y="44056"/>
                  </a:lnTo>
                  <a:lnTo>
                    <a:pt x="2047557" y="39141"/>
                  </a:lnTo>
                  <a:lnTo>
                    <a:pt x="2051443" y="31851"/>
                  </a:lnTo>
                  <a:lnTo>
                    <a:pt x="2052866" y="22923"/>
                  </a:lnTo>
                  <a:close/>
                </a:path>
                <a:path w="3397250" h="596900">
                  <a:moveTo>
                    <a:pt x="2388959" y="39001"/>
                  </a:moveTo>
                  <a:lnTo>
                    <a:pt x="2387536" y="30073"/>
                  </a:lnTo>
                  <a:lnTo>
                    <a:pt x="2383650" y="22783"/>
                  </a:lnTo>
                  <a:lnTo>
                    <a:pt x="2377884" y="17868"/>
                  </a:lnTo>
                  <a:lnTo>
                    <a:pt x="2370823" y="16065"/>
                  </a:lnTo>
                  <a:lnTo>
                    <a:pt x="2363762" y="17868"/>
                  </a:lnTo>
                  <a:lnTo>
                    <a:pt x="2357996" y="22783"/>
                  </a:lnTo>
                  <a:lnTo>
                    <a:pt x="2354110" y="30073"/>
                  </a:lnTo>
                  <a:lnTo>
                    <a:pt x="2352687" y="39001"/>
                  </a:lnTo>
                  <a:lnTo>
                    <a:pt x="2354110" y="47929"/>
                  </a:lnTo>
                  <a:lnTo>
                    <a:pt x="2357996" y="55219"/>
                  </a:lnTo>
                  <a:lnTo>
                    <a:pt x="2363762" y="60134"/>
                  </a:lnTo>
                  <a:lnTo>
                    <a:pt x="2370823" y="61937"/>
                  </a:lnTo>
                  <a:lnTo>
                    <a:pt x="2377884" y="60134"/>
                  </a:lnTo>
                  <a:lnTo>
                    <a:pt x="2383650" y="55219"/>
                  </a:lnTo>
                  <a:lnTo>
                    <a:pt x="2387536" y="47929"/>
                  </a:lnTo>
                  <a:lnTo>
                    <a:pt x="2388959" y="39001"/>
                  </a:lnTo>
                  <a:close/>
                </a:path>
                <a:path w="3397250" h="596900">
                  <a:moveTo>
                    <a:pt x="2725064" y="573506"/>
                  </a:moveTo>
                  <a:lnTo>
                    <a:pt x="2723642" y="564578"/>
                  </a:lnTo>
                  <a:lnTo>
                    <a:pt x="2719743" y="557288"/>
                  </a:lnTo>
                  <a:lnTo>
                    <a:pt x="2713977" y="552373"/>
                  </a:lnTo>
                  <a:lnTo>
                    <a:pt x="2706916" y="550570"/>
                  </a:lnTo>
                  <a:lnTo>
                    <a:pt x="2699855" y="552373"/>
                  </a:lnTo>
                  <a:lnTo>
                    <a:pt x="2694089" y="557288"/>
                  </a:lnTo>
                  <a:lnTo>
                    <a:pt x="2690203" y="564578"/>
                  </a:lnTo>
                  <a:lnTo>
                    <a:pt x="2688780" y="573506"/>
                  </a:lnTo>
                  <a:lnTo>
                    <a:pt x="2690203" y="582434"/>
                  </a:lnTo>
                  <a:lnTo>
                    <a:pt x="2694089" y="589724"/>
                  </a:lnTo>
                  <a:lnTo>
                    <a:pt x="2699855" y="594639"/>
                  </a:lnTo>
                  <a:lnTo>
                    <a:pt x="2706916" y="596442"/>
                  </a:lnTo>
                  <a:lnTo>
                    <a:pt x="2713977" y="594639"/>
                  </a:lnTo>
                  <a:lnTo>
                    <a:pt x="2719743" y="589724"/>
                  </a:lnTo>
                  <a:lnTo>
                    <a:pt x="2723642" y="582434"/>
                  </a:lnTo>
                  <a:lnTo>
                    <a:pt x="2725064" y="573506"/>
                  </a:lnTo>
                  <a:close/>
                </a:path>
                <a:path w="3397250" h="596900">
                  <a:moveTo>
                    <a:pt x="3060573" y="22923"/>
                  </a:moveTo>
                  <a:lnTo>
                    <a:pt x="3059150" y="14008"/>
                  </a:lnTo>
                  <a:lnTo>
                    <a:pt x="3055264" y="6718"/>
                  </a:lnTo>
                  <a:lnTo>
                    <a:pt x="3049498" y="1803"/>
                  </a:lnTo>
                  <a:lnTo>
                    <a:pt x="3042437" y="0"/>
                  </a:lnTo>
                  <a:lnTo>
                    <a:pt x="3035376" y="1803"/>
                  </a:lnTo>
                  <a:lnTo>
                    <a:pt x="3029610" y="6718"/>
                  </a:lnTo>
                  <a:lnTo>
                    <a:pt x="3025724" y="14008"/>
                  </a:lnTo>
                  <a:lnTo>
                    <a:pt x="3024301" y="22923"/>
                  </a:lnTo>
                  <a:lnTo>
                    <a:pt x="3025724" y="31851"/>
                  </a:lnTo>
                  <a:lnTo>
                    <a:pt x="3029610" y="39141"/>
                  </a:lnTo>
                  <a:lnTo>
                    <a:pt x="3035376" y="44056"/>
                  </a:lnTo>
                  <a:lnTo>
                    <a:pt x="3042437" y="45859"/>
                  </a:lnTo>
                  <a:lnTo>
                    <a:pt x="3049498" y="44056"/>
                  </a:lnTo>
                  <a:lnTo>
                    <a:pt x="3055264" y="39141"/>
                  </a:lnTo>
                  <a:lnTo>
                    <a:pt x="3059150" y="31851"/>
                  </a:lnTo>
                  <a:lnTo>
                    <a:pt x="3060573" y="22923"/>
                  </a:lnTo>
                  <a:close/>
                </a:path>
                <a:path w="3397250" h="596900">
                  <a:moveTo>
                    <a:pt x="3396678" y="499084"/>
                  </a:moveTo>
                  <a:lnTo>
                    <a:pt x="3395256" y="490156"/>
                  </a:lnTo>
                  <a:lnTo>
                    <a:pt x="3391357" y="482866"/>
                  </a:lnTo>
                  <a:lnTo>
                    <a:pt x="3385591" y="477951"/>
                  </a:lnTo>
                  <a:lnTo>
                    <a:pt x="3378530" y="476148"/>
                  </a:lnTo>
                  <a:lnTo>
                    <a:pt x="3371469" y="477951"/>
                  </a:lnTo>
                  <a:lnTo>
                    <a:pt x="3365703" y="482866"/>
                  </a:lnTo>
                  <a:lnTo>
                    <a:pt x="3361817" y="490156"/>
                  </a:lnTo>
                  <a:lnTo>
                    <a:pt x="3360394" y="499084"/>
                  </a:lnTo>
                  <a:lnTo>
                    <a:pt x="3361817" y="508012"/>
                  </a:lnTo>
                  <a:lnTo>
                    <a:pt x="3365703" y="515302"/>
                  </a:lnTo>
                  <a:lnTo>
                    <a:pt x="3371469" y="520217"/>
                  </a:lnTo>
                  <a:lnTo>
                    <a:pt x="3378530" y="522020"/>
                  </a:lnTo>
                  <a:lnTo>
                    <a:pt x="3385591" y="520217"/>
                  </a:lnTo>
                  <a:lnTo>
                    <a:pt x="3391357" y="515302"/>
                  </a:lnTo>
                  <a:lnTo>
                    <a:pt x="3395256" y="508012"/>
                  </a:lnTo>
                  <a:lnTo>
                    <a:pt x="3396678" y="499084"/>
                  </a:lnTo>
                  <a:close/>
                </a:path>
              </a:pathLst>
            </a:custGeom>
            <a:solidFill>
              <a:srgbClr val="6E15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 descr=""/>
            <p:cNvSpPr/>
            <p:nvPr/>
          </p:nvSpPr>
          <p:spPr>
            <a:xfrm>
              <a:off x="4659602" y="4159342"/>
              <a:ext cx="3360420" cy="550545"/>
            </a:xfrm>
            <a:custGeom>
              <a:avLst/>
              <a:gdLst/>
              <a:ahLst/>
              <a:cxnLst/>
              <a:rect l="l" t="t" r="r" b="b"/>
              <a:pathLst>
                <a:path w="3360420" h="550545">
                  <a:moveTo>
                    <a:pt x="0" y="65721"/>
                  </a:moveTo>
                  <a:lnTo>
                    <a:pt x="336049" y="254599"/>
                  </a:lnTo>
                  <a:lnTo>
                    <a:pt x="672048" y="410638"/>
                  </a:lnTo>
                  <a:lnTo>
                    <a:pt x="1008047" y="295658"/>
                  </a:lnTo>
                  <a:lnTo>
                    <a:pt x="1344046" y="139619"/>
                  </a:lnTo>
                  <a:lnTo>
                    <a:pt x="1680053" y="41091"/>
                  </a:lnTo>
                  <a:lnTo>
                    <a:pt x="2016052" y="0"/>
                  </a:lnTo>
                  <a:lnTo>
                    <a:pt x="2352051" y="16419"/>
                  </a:lnTo>
                  <a:lnTo>
                    <a:pt x="2688050" y="550257"/>
                  </a:lnTo>
                  <a:lnTo>
                    <a:pt x="3024048" y="0"/>
                  </a:lnTo>
                  <a:lnTo>
                    <a:pt x="3360056" y="476327"/>
                  </a:lnTo>
                </a:path>
              </a:pathLst>
            </a:custGeom>
            <a:ln w="7950">
              <a:solidFill>
                <a:srgbClr val="6E151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 descr=""/>
            <p:cNvSpPr/>
            <p:nvPr/>
          </p:nvSpPr>
          <p:spPr>
            <a:xfrm>
              <a:off x="4659602" y="5177709"/>
              <a:ext cx="3360420" cy="304165"/>
            </a:xfrm>
            <a:custGeom>
              <a:avLst/>
              <a:gdLst/>
              <a:ahLst/>
              <a:cxnLst/>
              <a:rect l="l" t="t" r="r" b="b"/>
              <a:pathLst>
                <a:path w="3360420" h="304164">
                  <a:moveTo>
                    <a:pt x="0" y="229937"/>
                  </a:moveTo>
                  <a:lnTo>
                    <a:pt x="336049" y="279239"/>
                  </a:lnTo>
                  <a:lnTo>
                    <a:pt x="672048" y="303868"/>
                  </a:lnTo>
                  <a:lnTo>
                    <a:pt x="1008047" y="279239"/>
                  </a:lnTo>
                  <a:lnTo>
                    <a:pt x="1344046" y="197098"/>
                  </a:lnTo>
                  <a:lnTo>
                    <a:pt x="1680053" y="156039"/>
                  </a:lnTo>
                  <a:lnTo>
                    <a:pt x="2016052" y="156039"/>
                  </a:lnTo>
                  <a:lnTo>
                    <a:pt x="2352051" y="156039"/>
                  </a:lnTo>
                  <a:lnTo>
                    <a:pt x="2688050" y="188888"/>
                  </a:lnTo>
                  <a:lnTo>
                    <a:pt x="3024048" y="0"/>
                  </a:lnTo>
                  <a:lnTo>
                    <a:pt x="3360056" y="213518"/>
                  </a:lnTo>
                </a:path>
              </a:pathLst>
            </a:custGeom>
            <a:ln w="7980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7" name="object 217" descr=""/>
          <p:cNvSpPr txBox="1"/>
          <p:nvPr/>
        </p:nvSpPr>
        <p:spPr>
          <a:xfrm>
            <a:off x="4367365" y="5692086"/>
            <a:ext cx="61594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50">
                <a:solidFill>
                  <a:srgbClr val="231F20"/>
                </a:solidFill>
                <a:latin typeface="Trebuchet MS"/>
                <a:cs typeface="Trebuchet MS"/>
              </a:rPr>
              <a:t>0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8" name="object 218" descr=""/>
          <p:cNvSpPr txBox="1"/>
          <p:nvPr/>
        </p:nvSpPr>
        <p:spPr>
          <a:xfrm>
            <a:off x="4331542" y="4049597"/>
            <a:ext cx="97155" cy="1594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endParaRPr sz="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18</a:t>
            </a:r>
            <a:endParaRPr sz="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16</a:t>
            </a:r>
            <a:endParaRPr sz="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14</a:t>
            </a:r>
            <a:endParaRPr sz="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12</a:t>
            </a:r>
            <a:endParaRPr sz="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endParaRPr sz="600">
              <a:latin typeface="Trebuchet MS"/>
              <a:cs typeface="Trebuchet MS"/>
            </a:endParaRPr>
          </a:p>
          <a:p>
            <a:pPr marL="48260">
              <a:lnSpc>
                <a:spcPct val="100000"/>
              </a:lnSpc>
              <a:spcBef>
                <a:spcPts val="575"/>
              </a:spcBef>
            </a:pPr>
            <a:r>
              <a:rPr dirty="0" sz="600" spc="-5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endParaRPr sz="600">
              <a:latin typeface="Trebuchet MS"/>
              <a:cs typeface="Trebuchet MS"/>
            </a:endParaRPr>
          </a:p>
          <a:p>
            <a:pPr marL="48260">
              <a:lnSpc>
                <a:spcPct val="100000"/>
              </a:lnSpc>
              <a:spcBef>
                <a:spcPts val="570"/>
              </a:spcBef>
            </a:pPr>
            <a:r>
              <a:rPr dirty="0" sz="600" spc="-5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endParaRPr sz="600">
              <a:latin typeface="Trebuchet MS"/>
              <a:cs typeface="Trebuchet MS"/>
            </a:endParaRPr>
          </a:p>
          <a:p>
            <a:pPr marL="48260">
              <a:lnSpc>
                <a:spcPct val="100000"/>
              </a:lnSpc>
              <a:spcBef>
                <a:spcPts val="575"/>
              </a:spcBef>
            </a:pPr>
            <a:r>
              <a:rPr dirty="0" sz="600" spc="-5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endParaRPr sz="600">
              <a:latin typeface="Trebuchet MS"/>
              <a:cs typeface="Trebuchet MS"/>
            </a:endParaRPr>
          </a:p>
          <a:p>
            <a:pPr marL="48260">
              <a:lnSpc>
                <a:spcPct val="100000"/>
              </a:lnSpc>
              <a:spcBef>
                <a:spcPts val="575"/>
              </a:spcBef>
            </a:pPr>
            <a:r>
              <a:rPr dirty="0" sz="600" spc="-5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19" name="object 219" descr=""/>
          <p:cNvSpPr txBox="1"/>
          <p:nvPr/>
        </p:nvSpPr>
        <p:spPr>
          <a:xfrm>
            <a:off x="4575219" y="5831867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2012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0" name="object 220" descr=""/>
          <p:cNvSpPr/>
          <p:nvPr/>
        </p:nvSpPr>
        <p:spPr>
          <a:xfrm>
            <a:off x="5004539" y="5769021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250"/>
                </a:lnTo>
              </a:path>
            </a:pathLst>
          </a:custGeom>
          <a:ln w="426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 descr=""/>
          <p:cNvSpPr txBox="1"/>
          <p:nvPr/>
        </p:nvSpPr>
        <p:spPr>
          <a:xfrm>
            <a:off x="4920188" y="5831836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2013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2" name="object 222" descr=""/>
          <p:cNvSpPr txBox="1"/>
          <p:nvPr/>
        </p:nvSpPr>
        <p:spPr>
          <a:xfrm>
            <a:off x="5247303" y="5821037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2014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3" name="object 223" descr=""/>
          <p:cNvSpPr txBox="1"/>
          <p:nvPr/>
        </p:nvSpPr>
        <p:spPr>
          <a:xfrm>
            <a:off x="5919318" y="5821037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2016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4" name="object 224" descr=""/>
          <p:cNvSpPr txBox="1"/>
          <p:nvPr/>
        </p:nvSpPr>
        <p:spPr>
          <a:xfrm>
            <a:off x="7263411" y="5821037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2020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25" name="object 225" descr=""/>
          <p:cNvSpPr txBox="1"/>
          <p:nvPr/>
        </p:nvSpPr>
        <p:spPr>
          <a:xfrm>
            <a:off x="7935490" y="5821037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2022</a:t>
            </a:r>
            <a:endParaRPr sz="600">
              <a:latin typeface="Trebuchet MS"/>
              <a:cs typeface="Trebuchet MS"/>
            </a:endParaRPr>
          </a:p>
        </p:txBody>
      </p:sp>
      <p:grpSp>
        <p:nvGrpSpPr>
          <p:cNvPr id="226" name="object 226" descr=""/>
          <p:cNvGrpSpPr/>
          <p:nvPr/>
        </p:nvGrpSpPr>
        <p:grpSpPr>
          <a:xfrm>
            <a:off x="5980752" y="6037104"/>
            <a:ext cx="100965" cy="46355"/>
            <a:chOff x="5980752" y="6037104"/>
            <a:chExt cx="100965" cy="46355"/>
          </a:xfrm>
        </p:grpSpPr>
        <p:sp>
          <p:nvSpPr>
            <p:cNvPr id="227" name="object 227" descr=""/>
            <p:cNvSpPr/>
            <p:nvPr/>
          </p:nvSpPr>
          <p:spPr>
            <a:xfrm>
              <a:off x="6013069" y="6037104"/>
              <a:ext cx="36830" cy="46355"/>
            </a:xfrm>
            <a:custGeom>
              <a:avLst/>
              <a:gdLst/>
              <a:ahLst/>
              <a:cxnLst/>
              <a:rect l="l" t="t" r="r" b="b"/>
              <a:pathLst>
                <a:path w="36829" h="46354">
                  <a:moveTo>
                    <a:pt x="18140" y="0"/>
                  </a:moveTo>
                  <a:lnTo>
                    <a:pt x="11079" y="1802"/>
                  </a:lnTo>
                  <a:lnTo>
                    <a:pt x="5313" y="6718"/>
                  </a:lnTo>
                  <a:lnTo>
                    <a:pt x="1425" y="14008"/>
                  </a:lnTo>
                  <a:lnTo>
                    <a:pt x="0" y="22935"/>
                  </a:lnTo>
                  <a:lnTo>
                    <a:pt x="1425" y="31862"/>
                  </a:lnTo>
                  <a:lnTo>
                    <a:pt x="5313" y="39152"/>
                  </a:lnTo>
                  <a:lnTo>
                    <a:pt x="11079" y="44068"/>
                  </a:lnTo>
                  <a:lnTo>
                    <a:pt x="18140" y="45871"/>
                  </a:lnTo>
                  <a:lnTo>
                    <a:pt x="25200" y="44068"/>
                  </a:lnTo>
                  <a:lnTo>
                    <a:pt x="30966" y="39152"/>
                  </a:lnTo>
                  <a:lnTo>
                    <a:pt x="34854" y="31862"/>
                  </a:lnTo>
                  <a:lnTo>
                    <a:pt x="36280" y="22935"/>
                  </a:lnTo>
                  <a:lnTo>
                    <a:pt x="34854" y="14008"/>
                  </a:lnTo>
                  <a:lnTo>
                    <a:pt x="30966" y="6718"/>
                  </a:lnTo>
                  <a:lnTo>
                    <a:pt x="25200" y="1802"/>
                  </a:lnTo>
                  <a:lnTo>
                    <a:pt x="18140" y="0"/>
                  </a:lnTo>
                  <a:close/>
                </a:path>
              </a:pathLst>
            </a:custGeom>
            <a:solidFill>
              <a:srgbClr val="6E15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 descr=""/>
            <p:cNvSpPr/>
            <p:nvPr/>
          </p:nvSpPr>
          <p:spPr>
            <a:xfrm>
              <a:off x="5980752" y="6060039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 h="0">
                  <a:moveTo>
                    <a:pt x="0" y="0"/>
                  </a:moveTo>
                  <a:lnTo>
                    <a:pt x="100915" y="0"/>
                  </a:lnTo>
                </a:path>
              </a:pathLst>
            </a:custGeom>
            <a:ln w="7993">
              <a:solidFill>
                <a:srgbClr val="6E151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9" name="object 229" descr=""/>
          <p:cNvGrpSpPr/>
          <p:nvPr/>
        </p:nvGrpSpPr>
        <p:grpSpPr>
          <a:xfrm>
            <a:off x="6357736" y="6034733"/>
            <a:ext cx="100965" cy="46355"/>
            <a:chOff x="6357736" y="6034733"/>
            <a:chExt cx="100965" cy="46355"/>
          </a:xfrm>
        </p:grpSpPr>
        <p:sp>
          <p:nvSpPr>
            <p:cNvPr id="230" name="object 230" descr=""/>
            <p:cNvSpPr/>
            <p:nvPr/>
          </p:nvSpPr>
          <p:spPr>
            <a:xfrm>
              <a:off x="6390054" y="6034733"/>
              <a:ext cx="36830" cy="46355"/>
            </a:xfrm>
            <a:custGeom>
              <a:avLst/>
              <a:gdLst/>
              <a:ahLst/>
              <a:cxnLst/>
              <a:rect l="l" t="t" r="r" b="b"/>
              <a:pathLst>
                <a:path w="36829" h="46354">
                  <a:moveTo>
                    <a:pt x="18139" y="0"/>
                  </a:moveTo>
                  <a:lnTo>
                    <a:pt x="11079" y="1802"/>
                  </a:lnTo>
                  <a:lnTo>
                    <a:pt x="5313" y="6718"/>
                  </a:lnTo>
                  <a:lnTo>
                    <a:pt x="1425" y="14008"/>
                  </a:lnTo>
                  <a:lnTo>
                    <a:pt x="0" y="22935"/>
                  </a:lnTo>
                  <a:lnTo>
                    <a:pt x="1425" y="31862"/>
                  </a:lnTo>
                  <a:lnTo>
                    <a:pt x="5313" y="39152"/>
                  </a:lnTo>
                  <a:lnTo>
                    <a:pt x="11079" y="44068"/>
                  </a:lnTo>
                  <a:lnTo>
                    <a:pt x="18139" y="45871"/>
                  </a:lnTo>
                  <a:lnTo>
                    <a:pt x="25200" y="44068"/>
                  </a:lnTo>
                  <a:lnTo>
                    <a:pt x="30966" y="39152"/>
                  </a:lnTo>
                  <a:lnTo>
                    <a:pt x="34854" y="31862"/>
                  </a:lnTo>
                  <a:lnTo>
                    <a:pt x="36280" y="22935"/>
                  </a:lnTo>
                  <a:lnTo>
                    <a:pt x="34854" y="14008"/>
                  </a:lnTo>
                  <a:lnTo>
                    <a:pt x="30966" y="6718"/>
                  </a:lnTo>
                  <a:lnTo>
                    <a:pt x="25200" y="1802"/>
                  </a:lnTo>
                  <a:lnTo>
                    <a:pt x="18139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 descr=""/>
            <p:cNvSpPr/>
            <p:nvPr/>
          </p:nvSpPr>
          <p:spPr>
            <a:xfrm>
              <a:off x="6357736" y="6057668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 h="0">
                  <a:moveTo>
                    <a:pt x="0" y="0"/>
                  </a:moveTo>
                  <a:lnTo>
                    <a:pt x="100915" y="0"/>
                  </a:lnTo>
                </a:path>
              </a:pathLst>
            </a:custGeom>
            <a:ln w="7993">
              <a:solidFill>
                <a:srgbClr val="ED1C2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2" name="object 232" descr=""/>
          <p:cNvSpPr txBox="1"/>
          <p:nvPr/>
        </p:nvSpPr>
        <p:spPr>
          <a:xfrm>
            <a:off x="6094195" y="5995787"/>
            <a:ext cx="17780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30">
                <a:solidFill>
                  <a:srgbClr val="231F20"/>
                </a:solidFill>
                <a:latin typeface="Trebuchet MS"/>
                <a:cs typeface="Trebuchet MS"/>
              </a:rPr>
              <a:t>Rural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3" name="object 233" descr=""/>
          <p:cNvSpPr txBox="1"/>
          <p:nvPr/>
        </p:nvSpPr>
        <p:spPr>
          <a:xfrm>
            <a:off x="6471179" y="5821037"/>
            <a:ext cx="288925" cy="290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600" spc="-20">
                <a:solidFill>
                  <a:srgbClr val="231F20"/>
                </a:solidFill>
                <a:latin typeface="Trebuchet MS"/>
                <a:cs typeface="Trebuchet MS"/>
              </a:rPr>
              <a:t>2018</a:t>
            </a:r>
            <a:endParaRPr sz="600">
              <a:latin typeface="Trebuchet MS"/>
              <a:cs typeface="Trebuchet MS"/>
            </a:endParaRPr>
          </a:p>
          <a:p>
            <a:pPr algn="r" marR="53340">
              <a:lnSpc>
                <a:spcPct val="100000"/>
              </a:lnSpc>
              <a:spcBef>
                <a:spcPts val="655"/>
              </a:spcBef>
            </a:pPr>
            <a:r>
              <a:rPr dirty="0" sz="600" spc="-35">
                <a:solidFill>
                  <a:srgbClr val="231F20"/>
                </a:solidFill>
                <a:latin typeface="Trebuchet MS"/>
                <a:cs typeface="Trebuchet MS"/>
              </a:rPr>
              <a:t>Urbana</a:t>
            </a:r>
            <a:endParaRPr sz="600">
              <a:latin typeface="Trebuchet MS"/>
              <a:cs typeface="Trebuchet MS"/>
            </a:endParaRPr>
          </a:p>
        </p:txBody>
      </p:sp>
      <p:grpSp>
        <p:nvGrpSpPr>
          <p:cNvPr id="234" name="object 234" descr=""/>
          <p:cNvGrpSpPr/>
          <p:nvPr/>
        </p:nvGrpSpPr>
        <p:grpSpPr>
          <a:xfrm>
            <a:off x="4488743" y="4123641"/>
            <a:ext cx="3702050" cy="1711325"/>
            <a:chOff x="4488743" y="4123641"/>
            <a:chExt cx="3702050" cy="1711325"/>
          </a:xfrm>
        </p:grpSpPr>
        <p:sp>
          <p:nvSpPr>
            <p:cNvPr id="235" name="object 235" descr=""/>
            <p:cNvSpPr/>
            <p:nvPr/>
          </p:nvSpPr>
          <p:spPr>
            <a:xfrm>
              <a:off x="4491601" y="5769021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 descr=""/>
            <p:cNvSpPr/>
            <p:nvPr/>
          </p:nvSpPr>
          <p:spPr>
            <a:xfrm>
              <a:off x="4491601" y="4126499"/>
              <a:ext cx="3696335" cy="0"/>
            </a:xfrm>
            <a:custGeom>
              <a:avLst/>
              <a:gdLst/>
              <a:ahLst/>
              <a:cxnLst/>
              <a:rect l="l" t="t" r="r" b="b"/>
              <a:pathLst>
                <a:path w="3696334" h="0">
                  <a:moveTo>
                    <a:pt x="0" y="0"/>
                  </a:moveTo>
                  <a:lnTo>
                    <a:pt x="3696055" y="0"/>
                  </a:lnTo>
                </a:path>
              </a:pathLst>
            </a:custGeom>
            <a:ln w="539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 descr=""/>
            <p:cNvSpPr/>
            <p:nvPr/>
          </p:nvSpPr>
          <p:spPr>
            <a:xfrm>
              <a:off x="5676757" y="5769021"/>
              <a:ext cx="0" cy="63500"/>
            </a:xfrm>
            <a:custGeom>
              <a:avLst/>
              <a:gdLst/>
              <a:ahLst/>
              <a:cxnLst/>
              <a:rect l="l" t="t" r="r" b="b"/>
              <a:pathLst>
                <a:path w="0" h="63500">
                  <a:moveTo>
                    <a:pt x="0" y="0"/>
                  </a:moveTo>
                  <a:lnTo>
                    <a:pt x="0" y="63250"/>
                  </a:lnTo>
                </a:path>
              </a:pathLst>
            </a:custGeom>
            <a:ln w="426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8" name="object 238" descr=""/>
          <p:cNvSpPr txBox="1"/>
          <p:nvPr/>
        </p:nvSpPr>
        <p:spPr>
          <a:xfrm>
            <a:off x="5592405" y="5831836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2015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9" name="object 239" descr=""/>
          <p:cNvSpPr/>
          <p:nvPr/>
        </p:nvSpPr>
        <p:spPr>
          <a:xfrm>
            <a:off x="6348709" y="5769021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250"/>
                </a:lnTo>
              </a:path>
            </a:pathLst>
          </a:custGeom>
          <a:ln w="426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 descr=""/>
          <p:cNvSpPr txBox="1"/>
          <p:nvPr/>
        </p:nvSpPr>
        <p:spPr>
          <a:xfrm>
            <a:off x="6264360" y="5831836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2017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1" name="object 241" descr=""/>
          <p:cNvSpPr/>
          <p:nvPr/>
        </p:nvSpPr>
        <p:spPr>
          <a:xfrm>
            <a:off x="7021025" y="5769021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250"/>
                </a:lnTo>
              </a:path>
            </a:pathLst>
          </a:custGeom>
          <a:ln w="426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 descr=""/>
          <p:cNvSpPr txBox="1"/>
          <p:nvPr/>
        </p:nvSpPr>
        <p:spPr>
          <a:xfrm>
            <a:off x="6936673" y="5831836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2019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3" name="object 243" descr=""/>
          <p:cNvSpPr/>
          <p:nvPr/>
        </p:nvSpPr>
        <p:spPr>
          <a:xfrm>
            <a:off x="7692638" y="5769021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0"/>
                </a:moveTo>
                <a:lnTo>
                  <a:pt x="0" y="63250"/>
                </a:lnTo>
              </a:path>
            </a:pathLst>
          </a:custGeom>
          <a:ln w="4266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 descr=""/>
          <p:cNvSpPr txBox="1"/>
          <p:nvPr/>
        </p:nvSpPr>
        <p:spPr>
          <a:xfrm>
            <a:off x="7608286" y="5831836"/>
            <a:ext cx="168910" cy="116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25">
                <a:solidFill>
                  <a:srgbClr val="231F20"/>
                </a:solidFill>
                <a:latin typeface="Trebuchet MS"/>
                <a:cs typeface="Trebuchet MS"/>
              </a:rPr>
              <a:t>2021</a:t>
            </a:r>
            <a:endParaRPr sz="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695" y="-21844"/>
            <a:ext cx="3825240" cy="5410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030"/>
              </a:lnSpc>
              <a:spcBef>
                <a:spcPts val="100"/>
              </a:spcBef>
            </a:pPr>
            <a:r>
              <a:rPr dirty="0" spc="-175" b="1">
                <a:latin typeface="Verdana"/>
                <a:cs typeface="Verdana"/>
              </a:rPr>
              <a:t>Principais</a:t>
            </a:r>
            <a:r>
              <a:rPr dirty="0" spc="-100" b="1">
                <a:latin typeface="Verdana"/>
                <a:cs typeface="Verdana"/>
              </a:rPr>
              <a:t> </a:t>
            </a:r>
            <a:r>
              <a:rPr dirty="0" spc="-114" b="1">
                <a:latin typeface="Verdana"/>
                <a:cs typeface="Verdana"/>
              </a:rPr>
              <a:t>Avanços</a:t>
            </a:r>
            <a:r>
              <a:rPr dirty="0" spc="-100" b="1">
                <a:latin typeface="Verdana"/>
                <a:cs typeface="Verdana"/>
              </a:rPr>
              <a:t> </a:t>
            </a:r>
            <a:r>
              <a:rPr dirty="0" spc="-50" b="1">
                <a:latin typeface="Verdana"/>
                <a:cs typeface="Verdana"/>
              </a:rPr>
              <a:t>e</a:t>
            </a:r>
            <a:r>
              <a:rPr dirty="0" spc="-90" b="1">
                <a:latin typeface="Verdana"/>
                <a:cs typeface="Verdana"/>
              </a:rPr>
              <a:t> </a:t>
            </a:r>
            <a:r>
              <a:rPr dirty="0" spc="-160" b="1">
                <a:latin typeface="Verdana"/>
                <a:cs typeface="Verdana"/>
              </a:rPr>
              <a:t>Retrocessos?</a:t>
            </a:r>
          </a:p>
          <a:p>
            <a:pPr algn="ctr">
              <a:lnSpc>
                <a:spcPts val="2030"/>
              </a:lnSpc>
            </a:pPr>
            <a:r>
              <a:rPr dirty="0" spc="-165" b="1">
                <a:latin typeface="Verdana"/>
                <a:cs typeface="Verdana"/>
              </a:rPr>
              <a:t>Dimensão</a:t>
            </a:r>
            <a:r>
              <a:rPr dirty="0" spc="-105" b="1">
                <a:latin typeface="Verdana"/>
                <a:cs typeface="Verdana"/>
              </a:rPr>
              <a:t> </a:t>
            </a:r>
            <a:r>
              <a:rPr dirty="0" spc="-125" b="1">
                <a:latin typeface="Verdana"/>
                <a:cs typeface="Verdana"/>
              </a:rPr>
              <a:t>Social</a:t>
            </a:r>
            <a:r>
              <a:rPr dirty="0" spc="-90" b="1">
                <a:latin typeface="Verdana"/>
                <a:cs typeface="Verdana"/>
              </a:rPr>
              <a:t> </a:t>
            </a:r>
            <a:r>
              <a:rPr dirty="0" spc="-204" b="1">
                <a:latin typeface="Verdana"/>
                <a:cs typeface="Verdana"/>
              </a:rPr>
              <a:t>ODS</a:t>
            </a:r>
            <a:r>
              <a:rPr dirty="0" spc="-100" b="1">
                <a:latin typeface="Verdana"/>
                <a:cs typeface="Verdana"/>
              </a:rPr>
              <a:t> </a:t>
            </a:r>
            <a:r>
              <a:rPr dirty="0" spc="-320" b="1">
                <a:latin typeface="Verdana"/>
                <a:cs typeface="Verdana"/>
              </a:rPr>
              <a:t>1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653015" y="560832"/>
            <a:ext cx="6704965" cy="5975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14"/>
              </a:lnSpc>
              <a:spcBef>
                <a:spcPts val="100"/>
              </a:spcBef>
            </a:pPr>
            <a:r>
              <a:rPr dirty="0" sz="1700" spc="-145" b="1">
                <a:solidFill>
                  <a:srgbClr val="80350E"/>
                </a:solidFill>
                <a:latin typeface="Verdana"/>
                <a:cs typeface="Verdana"/>
              </a:rPr>
              <a:t>Desempenho</a:t>
            </a:r>
            <a:r>
              <a:rPr dirty="0" sz="1700" spc="-9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45" b="1">
                <a:solidFill>
                  <a:srgbClr val="80350E"/>
                </a:solidFill>
                <a:latin typeface="Verdana"/>
                <a:cs typeface="Verdana"/>
              </a:rPr>
              <a:t>no</a:t>
            </a:r>
            <a:r>
              <a:rPr dirty="0" sz="1700" spc="-8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0" b="1">
                <a:solidFill>
                  <a:srgbClr val="80350E"/>
                </a:solidFill>
                <a:latin typeface="Verdana"/>
                <a:cs typeface="Verdana"/>
              </a:rPr>
              <a:t>período</a:t>
            </a:r>
            <a:r>
              <a:rPr dirty="0" sz="1700" spc="-10">
                <a:latin typeface="Verdana"/>
                <a:cs typeface="Verdana"/>
              </a:rPr>
              <a:t>: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ts val="2005"/>
              </a:lnSpc>
            </a:pPr>
            <a:r>
              <a:rPr dirty="0" sz="1700">
                <a:latin typeface="Verdana"/>
                <a:cs typeface="Verdana"/>
              </a:rPr>
              <a:t>Deterioração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65">
                <a:latin typeface="Verdana"/>
                <a:cs typeface="Verdana"/>
              </a:rPr>
              <a:t>com</a:t>
            </a:r>
            <a:r>
              <a:rPr dirty="0" sz="1700" spc="-100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a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-60">
                <a:latin typeface="Verdana"/>
                <a:cs typeface="Verdana"/>
              </a:rPr>
              <a:t>crise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170">
                <a:latin typeface="Verdana"/>
                <a:cs typeface="Verdana"/>
              </a:rPr>
              <a:t>2014-</a:t>
            </a:r>
            <a:r>
              <a:rPr dirty="0" sz="1700" spc="-25">
                <a:latin typeface="Verdana"/>
                <a:cs typeface="Verdana"/>
              </a:rPr>
              <a:t>16</a:t>
            </a:r>
            <a:endParaRPr sz="1700">
              <a:latin typeface="Verdana"/>
              <a:cs typeface="Verdana"/>
            </a:endParaRPr>
          </a:p>
          <a:p>
            <a:pPr marL="144145" indent="-131445">
              <a:lnSpc>
                <a:spcPts val="2030"/>
              </a:lnSpc>
              <a:buChar char="-"/>
              <a:tabLst>
                <a:tab pos="144145" algn="l"/>
              </a:tabLst>
            </a:pPr>
            <a:r>
              <a:rPr dirty="0" sz="1700">
                <a:latin typeface="Verdana"/>
                <a:cs typeface="Verdana"/>
              </a:rPr>
              <a:t>Variações</a:t>
            </a:r>
            <a:r>
              <a:rPr dirty="0" sz="1700" spc="-85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abruptas</a:t>
            </a:r>
            <a:r>
              <a:rPr dirty="0" sz="1700" spc="-85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durante</a:t>
            </a:r>
            <a:r>
              <a:rPr dirty="0" sz="1700" spc="-9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pandemia</a:t>
            </a:r>
            <a:endParaRPr sz="1700">
              <a:latin typeface="Verdana"/>
              <a:cs typeface="Verdana"/>
            </a:endParaRPr>
          </a:p>
          <a:p>
            <a:pPr marL="144145" indent="-131445">
              <a:lnSpc>
                <a:spcPts val="2030"/>
              </a:lnSpc>
              <a:spcBef>
                <a:spcPts val="45"/>
              </a:spcBef>
              <a:buChar char="-"/>
              <a:tabLst>
                <a:tab pos="144145" algn="l"/>
              </a:tabLst>
            </a:pPr>
            <a:r>
              <a:rPr dirty="0" sz="1700" spc="-120">
                <a:latin typeface="Verdana"/>
                <a:cs typeface="Verdana"/>
              </a:rPr>
              <a:t>Sinais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80">
                <a:latin typeface="Verdana"/>
                <a:cs typeface="Verdana"/>
              </a:rPr>
              <a:t>positivos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130">
                <a:latin typeface="Verdana"/>
                <a:cs typeface="Verdana"/>
              </a:rPr>
              <a:t>a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75">
                <a:latin typeface="Verdana"/>
                <a:cs typeface="Verdana"/>
              </a:rPr>
              <a:t>partir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-114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2022</a:t>
            </a:r>
            <a:endParaRPr sz="1700">
              <a:latin typeface="Verdana"/>
              <a:cs typeface="Verdana"/>
            </a:endParaRPr>
          </a:p>
          <a:p>
            <a:pPr marL="12700" marR="1751330" indent="131445">
              <a:lnSpc>
                <a:spcPts val="2090"/>
              </a:lnSpc>
              <a:spcBef>
                <a:spcPts val="20"/>
              </a:spcBef>
              <a:buChar char="-"/>
              <a:tabLst>
                <a:tab pos="144145" algn="l"/>
              </a:tabLst>
            </a:pPr>
            <a:r>
              <a:rPr dirty="0" sz="1700">
                <a:latin typeface="Verdana"/>
                <a:cs typeface="Verdana"/>
              </a:rPr>
              <a:t>Permanência</a:t>
            </a:r>
            <a:r>
              <a:rPr dirty="0" sz="1700" spc="-75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-8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desigualdades</a:t>
            </a:r>
            <a:r>
              <a:rPr dirty="0" sz="1700" spc="-70">
                <a:latin typeface="Verdana"/>
                <a:cs typeface="Verdana"/>
              </a:rPr>
              <a:t> </a:t>
            </a:r>
            <a:r>
              <a:rPr dirty="0" sz="1700" spc="-75">
                <a:latin typeface="Verdana"/>
                <a:cs typeface="Verdana"/>
              </a:rPr>
              <a:t>históricas</a:t>
            </a:r>
            <a:r>
              <a:rPr dirty="0" sz="1700" spc="-70">
                <a:latin typeface="Verdana"/>
                <a:cs typeface="Verdana"/>
              </a:rPr>
              <a:t> </a:t>
            </a:r>
            <a:r>
              <a:rPr dirty="0" sz="1700" spc="-25">
                <a:latin typeface="Verdana"/>
                <a:cs typeface="Verdana"/>
              </a:rPr>
              <a:t>por </a:t>
            </a:r>
            <a:r>
              <a:rPr dirty="0" sz="1700" spc="-20">
                <a:latin typeface="Verdana"/>
                <a:cs typeface="Verdana"/>
              </a:rPr>
              <a:t>região,</a:t>
            </a:r>
            <a:r>
              <a:rPr dirty="0" sz="1700" spc="-10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situação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domicílio</a:t>
            </a:r>
            <a:r>
              <a:rPr dirty="0" sz="1700" spc="-105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e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cor/raça.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dirty="0" sz="1700" spc="-160" b="1">
                <a:solidFill>
                  <a:srgbClr val="80350E"/>
                </a:solidFill>
                <a:latin typeface="Verdana"/>
                <a:cs typeface="Verdana"/>
              </a:rPr>
              <a:t>Importância</a:t>
            </a:r>
            <a:r>
              <a:rPr dirty="0" sz="1700" spc="-7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30" b="1">
                <a:solidFill>
                  <a:srgbClr val="80350E"/>
                </a:solidFill>
                <a:latin typeface="Verdana"/>
                <a:cs typeface="Verdana"/>
              </a:rPr>
              <a:t>das</a:t>
            </a:r>
            <a:r>
              <a:rPr dirty="0" sz="1700" spc="-6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85" b="1">
                <a:solidFill>
                  <a:srgbClr val="80350E"/>
                </a:solidFill>
                <a:latin typeface="Verdana"/>
                <a:cs typeface="Verdana"/>
              </a:rPr>
              <a:t>Transferências</a:t>
            </a:r>
            <a:r>
              <a:rPr dirty="0" sz="1700" spc="-6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65" b="1">
                <a:solidFill>
                  <a:srgbClr val="80350E"/>
                </a:solidFill>
                <a:latin typeface="Verdana"/>
                <a:cs typeface="Verdana"/>
              </a:rPr>
              <a:t>monetárias</a:t>
            </a:r>
            <a:r>
              <a:rPr dirty="0" sz="1700" spc="-6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0" b="1">
                <a:solidFill>
                  <a:srgbClr val="80350E"/>
                </a:solidFill>
                <a:latin typeface="Verdana"/>
                <a:cs typeface="Verdana"/>
              </a:rPr>
              <a:t>focalizadas</a:t>
            </a:r>
            <a:endParaRPr sz="1700">
              <a:latin typeface="Verdana"/>
              <a:cs typeface="Verdana"/>
            </a:endParaRPr>
          </a:p>
          <a:p>
            <a:pPr marL="144145" indent="-131445">
              <a:lnSpc>
                <a:spcPts val="2030"/>
              </a:lnSpc>
              <a:spcBef>
                <a:spcPts val="50"/>
              </a:spcBef>
              <a:buChar char="-"/>
              <a:tabLst>
                <a:tab pos="144145" algn="l"/>
              </a:tabLst>
            </a:pPr>
            <a:r>
              <a:rPr dirty="0" sz="1700" spc="-60">
                <a:latin typeface="Verdana"/>
                <a:cs typeface="Verdana"/>
              </a:rPr>
              <a:t>Erosão</a:t>
            </a:r>
            <a:r>
              <a:rPr dirty="0" sz="1700" spc="-114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75">
                <a:latin typeface="Verdana"/>
                <a:cs typeface="Verdana"/>
              </a:rPr>
              <a:t>Bolsa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50">
                <a:latin typeface="Verdana"/>
                <a:cs typeface="Verdana"/>
              </a:rPr>
              <a:t>Família</a:t>
            </a:r>
            <a:r>
              <a:rPr dirty="0" sz="1700" spc="-114">
                <a:latin typeface="Verdana"/>
                <a:cs typeface="Verdana"/>
              </a:rPr>
              <a:t> </a:t>
            </a:r>
            <a:r>
              <a:rPr dirty="0" sz="1700" spc="-45">
                <a:latin typeface="Verdana"/>
                <a:cs typeface="Verdana"/>
              </a:rPr>
              <a:t>entre</a:t>
            </a:r>
            <a:r>
              <a:rPr dirty="0" sz="1700" spc="-114">
                <a:latin typeface="Verdana"/>
                <a:cs typeface="Verdana"/>
              </a:rPr>
              <a:t> </a:t>
            </a:r>
            <a:r>
              <a:rPr dirty="0" sz="1700" spc="-145">
                <a:latin typeface="Verdana"/>
                <a:cs typeface="Verdana"/>
              </a:rPr>
              <a:t>2014</a:t>
            </a:r>
            <a:r>
              <a:rPr dirty="0" sz="1700" spc="-114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e</a:t>
            </a:r>
            <a:r>
              <a:rPr dirty="0" sz="1700" spc="-120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2019</a:t>
            </a:r>
            <a:endParaRPr sz="1700">
              <a:latin typeface="Verdana"/>
              <a:cs typeface="Verdana"/>
            </a:endParaRPr>
          </a:p>
          <a:p>
            <a:pPr marL="144145" indent="-131445">
              <a:lnSpc>
                <a:spcPts val="2030"/>
              </a:lnSpc>
              <a:buChar char="-"/>
              <a:tabLst>
                <a:tab pos="144145" algn="l"/>
              </a:tabLst>
            </a:pPr>
            <a:r>
              <a:rPr dirty="0" sz="1700" spc="-60">
                <a:latin typeface="Verdana"/>
                <a:cs typeface="Verdana"/>
              </a:rPr>
              <a:t>Expansões</a:t>
            </a:r>
            <a:r>
              <a:rPr dirty="0" sz="1700" spc="-100">
                <a:latin typeface="Verdana"/>
                <a:cs typeface="Verdana"/>
              </a:rPr>
              <a:t> </a:t>
            </a:r>
            <a:r>
              <a:rPr dirty="0" sz="1700" spc="-45">
                <a:latin typeface="Verdana"/>
                <a:cs typeface="Verdana"/>
              </a:rPr>
              <a:t>temporárias</a:t>
            </a:r>
            <a:r>
              <a:rPr dirty="0" sz="1700" spc="-10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em</a:t>
            </a:r>
            <a:r>
              <a:rPr dirty="0" sz="1700" spc="-100">
                <a:latin typeface="Verdana"/>
                <a:cs typeface="Verdana"/>
              </a:rPr>
              <a:t> </a:t>
            </a:r>
            <a:r>
              <a:rPr dirty="0" sz="1700" spc="-145">
                <a:latin typeface="Verdana"/>
                <a:cs typeface="Verdana"/>
              </a:rPr>
              <a:t>2020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e</a:t>
            </a:r>
            <a:r>
              <a:rPr dirty="0" sz="1700" spc="-110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2022</a:t>
            </a:r>
            <a:endParaRPr sz="1700">
              <a:latin typeface="Verdana"/>
              <a:cs typeface="Verdana"/>
            </a:endParaRPr>
          </a:p>
          <a:p>
            <a:pPr marL="12700" marR="1670050" indent="131445">
              <a:lnSpc>
                <a:spcPts val="1989"/>
              </a:lnSpc>
              <a:spcBef>
                <a:spcPts val="155"/>
              </a:spcBef>
              <a:buChar char="-"/>
              <a:tabLst>
                <a:tab pos="144145" algn="l"/>
              </a:tabLst>
            </a:pPr>
            <a:r>
              <a:rPr dirty="0" sz="1700">
                <a:latin typeface="Verdana"/>
                <a:cs typeface="Verdana"/>
              </a:rPr>
              <a:t>Consolidação</a:t>
            </a:r>
            <a:r>
              <a:rPr dirty="0" sz="1700" spc="-40">
                <a:latin typeface="Verdana"/>
                <a:cs typeface="Verdana"/>
              </a:rPr>
              <a:t> </a:t>
            </a:r>
            <a:r>
              <a:rPr dirty="0" sz="1700" spc="110">
                <a:latin typeface="Verdana"/>
                <a:cs typeface="Verdana"/>
              </a:rPr>
              <a:t>da</a:t>
            </a:r>
            <a:r>
              <a:rPr dirty="0" sz="1700" spc="-3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expansão</a:t>
            </a:r>
            <a:r>
              <a:rPr dirty="0" sz="1700" spc="-35">
                <a:latin typeface="Verdana"/>
                <a:cs typeface="Verdana"/>
              </a:rPr>
              <a:t> </a:t>
            </a:r>
            <a:r>
              <a:rPr dirty="0" sz="1700" spc="65">
                <a:latin typeface="Verdana"/>
                <a:cs typeface="Verdana"/>
              </a:rPr>
              <a:t>com</a:t>
            </a:r>
            <a:r>
              <a:rPr dirty="0" sz="1700" spc="-35">
                <a:latin typeface="Verdana"/>
                <a:cs typeface="Verdana"/>
              </a:rPr>
              <a:t> </a:t>
            </a:r>
            <a:r>
              <a:rPr dirty="0" sz="1700" spc="70">
                <a:latin typeface="Verdana"/>
                <a:cs typeface="Verdana"/>
              </a:rPr>
              <a:t>o</a:t>
            </a:r>
            <a:r>
              <a:rPr dirty="0" sz="1700" spc="-3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novo</a:t>
            </a:r>
            <a:r>
              <a:rPr dirty="0" sz="1700" spc="-35">
                <a:latin typeface="Verdana"/>
                <a:cs typeface="Verdana"/>
              </a:rPr>
              <a:t> </a:t>
            </a:r>
            <a:r>
              <a:rPr dirty="0" sz="1700" spc="-45">
                <a:latin typeface="Verdana"/>
                <a:cs typeface="Verdana"/>
              </a:rPr>
              <a:t>Bolsa </a:t>
            </a:r>
            <a:r>
              <a:rPr dirty="0" sz="1700" spc="-65">
                <a:latin typeface="Verdana"/>
                <a:cs typeface="Verdana"/>
              </a:rPr>
              <a:t>Família,</a:t>
            </a:r>
            <a:r>
              <a:rPr dirty="0" sz="1700" spc="4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recuperação</a:t>
            </a:r>
            <a:r>
              <a:rPr dirty="0" sz="1700" spc="40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4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Cadastro</a:t>
            </a:r>
            <a:r>
              <a:rPr dirty="0" sz="1700" spc="35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Único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ts val="2030"/>
              </a:lnSpc>
              <a:spcBef>
                <a:spcPts val="2005"/>
              </a:spcBef>
            </a:pPr>
            <a:r>
              <a:rPr dirty="0" sz="1700" spc="-175" b="1">
                <a:solidFill>
                  <a:srgbClr val="80350E"/>
                </a:solidFill>
                <a:latin typeface="Verdana"/>
                <a:cs typeface="Verdana"/>
              </a:rPr>
              <a:t>Para</a:t>
            </a:r>
            <a:r>
              <a:rPr dirty="0" sz="1700" spc="-8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90" b="1">
                <a:solidFill>
                  <a:srgbClr val="80350E"/>
                </a:solidFill>
                <a:latin typeface="Verdana"/>
                <a:cs typeface="Verdana"/>
              </a:rPr>
              <a:t>o</a:t>
            </a:r>
            <a:r>
              <a:rPr dirty="0" sz="1700" spc="-8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225" b="1">
                <a:solidFill>
                  <a:srgbClr val="80350E"/>
                </a:solidFill>
                <a:latin typeface="Verdana"/>
                <a:cs typeface="Verdana"/>
              </a:rPr>
              <a:t>Brasil</a:t>
            </a:r>
            <a:r>
              <a:rPr dirty="0" sz="1700" spc="-8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95" b="1">
                <a:solidFill>
                  <a:srgbClr val="80350E"/>
                </a:solidFill>
                <a:latin typeface="Verdana"/>
                <a:cs typeface="Verdana"/>
              </a:rPr>
              <a:t>avançar</a:t>
            </a:r>
            <a:r>
              <a:rPr dirty="0" sz="1700" spc="-90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145" b="1">
                <a:solidFill>
                  <a:srgbClr val="80350E"/>
                </a:solidFill>
                <a:latin typeface="Verdana"/>
                <a:cs typeface="Verdana"/>
              </a:rPr>
              <a:t>no</a:t>
            </a:r>
            <a:r>
              <a:rPr dirty="0" sz="1700" spc="-8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210" b="1">
                <a:solidFill>
                  <a:srgbClr val="80350E"/>
                </a:solidFill>
                <a:latin typeface="Verdana"/>
                <a:cs typeface="Verdana"/>
              </a:rPr>
              <a:t>ODS</a:t>
            </a:r>
            <a:r>
              <a:rPr dirty="0" sz="1700" spc="-85" b="1">
                <a:solidFill>
                  <a:srgbClr val="80350E"/>
                </a:solidFill>
                <a:latin typeface="Verdana"/>
                <a:cs typeface="Verdana"/>
              </a:rPr>
              <a:t> </a:t>
            </a:r>
            <a:r>
              <a:rPr dirty="0" sz="1700" spc="-25" b="1">
                <a:solidFill>
                  <a:srgbClr val="80350E"/>
                </a:solidFill>
                <a:latin typeface="Verdana"/>
                <a:cs typeface="Verdana"/>
              </a:rPr>
              <a:t>1?</a:t>
            </a:r>
            <a:endParaRPr sz="1700">
              <a:latin typeface="Verdana"/>
              <a:cs typeface="Verdana"/>
            </a:endParaRPr>
          </a:p>
          <a:p>
            <a:pPr marL="12700" marR="5080" indent="344170">
              <a:lnSpc>
                <a:spcPts val="2090"/>
              </a:lnSpc>
              <a:spcBef>
                <a:spcPts val="20"/>
              </a:spcBef>
              <a:buChar char="-"/>
              <a:tabLst>
                <a:tab pos="356870" algn="l"/>
                <a:tab pos="1459230" algn="l"/>
                <a:tab pos="2726055" algn="l"/>
                <a:tab pos="4417060" algn="l"/>
                <a:tab pos="4977765" algn="l"/>
                <a:tab pos="6551295" algn="l"/>
              </a:tabLst>
            </a:pPr>
            <a:r>
              <a:rPr dirty="0" sz="1700" spc="-10">
                <a:latin typeface="Verdana"/>
                <a:cs typeface="Verdana"/>
              </a:rPr>
              <a:t>Sucesso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55">
                <a:latin typeface="Verdana"/>
                <a:cs typeface="Verdana"/>
              </a:rPr>
              <a:t>depende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continuidade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65">
                <a:latin typeface="Verdana"/>
                <a:cs typeface="Verdana"/>
              </a:rPr>
              <a:t>de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-10">
                <a:latin typeface="Verdana"/>
                <a:cs typeface="Verdana"/>
              </a:rPr>
              <a:t>crescimento</a:t>
            </a:r>
            <a:r>
              <a:rPr dirty="0" sz="1700">
                <a:latin typeface="Verdana"/>
                <a:cs typeface="Verdana"/>
              </a:rPr>
              <a:t>	</a:t>
            </a:r>
            <a:r>
              <a:rPr dirty="0" sz="1700" spc="40">
                <a:latin typeface="Verdana"/>
                <a:cs typeface="Verdana"/>
              </a:rPr>
              <a:t>e </a:t>
            </a:r>
            <a:r>
              <a:rPr dirty="0" sz="1700" spc="-10">
                <a:latin typeface="Verdana"/>
                <a:cs typeface="Verdana"/>
              </a:rPr>
              <a:t>redistribuição</a:t>
            </a:r>
            <a:endParaRPr sz="1700">
              <a:latin typeface="Verdana"/>
              <a:cs typeface="Verdana"/>
            </a:endParaRPr>
          </a:p>
          <a:p>
            <a:pPr marL="208915" indent="-196215">
              <a:lnSpc>
                <a:spcPts val="1900"/>
              </a:lnSpc>
              <a:buChar char="-"/>
              <a:tabLst>
                <a:tab pos="208915" algn="l"/>
              </a:tabLst>
            </a:pPr>
            <a:r>
              <a:rPr dirty="0" sz="1700">
                <a:latin typeface="Verdana"/>
                <a:cs typeface="Verdana"/>
              </a:rPr>
              <a:t>Estabilidade</a:t>
            </a:r>
            <a:r>
              <a:rPr dirty="0" sz="1700" spc="400">
                <a:latin typeface="Verdana"/>
                <a:cs typeface="Verdana"/>
              </a:rPr>
              <a:t> </a:t>
            </a:r>
            <a:r>
              <a:rPr dirty="0" sz="1700" spc="45">
                <a:latin typeface="Verdana"/>
                <a:cs typeface="Verdana"/>
              </a:rPr>
              <a:t>macroeconômica</a:t>
            </a:r>
            <a:r>
              <a:rPr dirty="0" sz="1700" spc="409">
                <a:latin typeface="Verdana"/>
                <a:cs typeface="Verdana"/>
              </a:rPr>
              <a:t> </a:t>
            </a:r>
            <a:r>
              <a:rPr dirty="0" sz="1700" spc="65">
                <a:latin typeface="Verdana"/>
                <a:cs typeface="Verdana"/>
              </a:rPr>
              <a:t>com</a:t>
            </a:r>
            <a:r>
              <a:rPr dirty="0" sz="1700" spc="41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mercado</a:t>
            </a:r>
            <a:r>
              <a:rPr dirty="0" sz="1700" spc="405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de</a:t>
            </a:r>
            <a:r>
              <a:rPr dirty="0" sz="1700" spc="40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trabalho</a:t>
            </a:r>
            <a:endParaRPr sz="1700">
              <a:latin typeface="Verdana"/>
              <a:cs typeface="Verdana"/>
            </a:endParaRPr>
          </a:p>
          <a:p>
            <a:pPr marL="12700" marR="2776220">
              <a:lnSpc>
                <a:spcPts val="2090"/>
              </a:lnSpc>
              <a:spcBef>
                <a:spcPts val="15"/>
              </a:spcBef>
            </a:pPr>
            <a:r>
              <a:rPr dirty="0" sz="1700" spc="60">
                <a:latin typeface="Verdana"/>
                <a:cs typeface="Verdana"/>
              </a:rPr>
              <a:t>aquecido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para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20">
                <a:latin typeface="Verdana"/>
                <a:cs typeface="Verdana"/>
              </a:rPr>
              <a:t>trabalhadores</a:t>
            </a:r>
            <a:r>
              <a:rPr dirty="0" sz="1700" spc="-55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menos qualificados</a:t>
            </a:r>
            <a:endParaRPr sz="1700">
              <a:latin typeface="Verdana"/>
              <a:cs typeface="Verdana"/>
            </a:endParaRPr>
          </a:p>
          <a:p>
            <a:pPr marL="166370" indent="-153670">
              <a:lnSpc>
                <a:spcPts val="1935"/>
              </a:lnSpc>
              <a:buChar char="-"/>
              <a:tabLst>
                <a:tab pos="166370" algn="l"/>
              </a:tabLst>
            </a:pPr>
            <a:r>
              <a:rPr dirty="0" sz="1700" spc="50">
                <a:latin typeface="Verdana"/>
                <a:cs typeface="Verdana"/>
              </a:rPr>
              <a:t>Recuperação</a:t>
            </a:r>
            <a:r>
              <a:rPr dirty="0" sz="1700" spc="90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9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Cadastro</a:t>
            </a:r>
            <a:r>
              <a:rPr dirty="0" sz="1700" spc="9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Único</a:t>
            </a:r>
            <a:r>
              <a:rPr dirty="0" sz="1700" spc="90">
                <a:latin typeface="Verdana"/>
                <a:cs typeface="Verdana"/>
              </a:rPr>
              <a:t> e</a:t>
            </a:r>
            <a:r>
              <a:rPr dirty="0" sz="1700" spc="8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integração</a:t>
            </a:r>
            <a:r>
              <a:rPr dirty="0" sz="1700" spc="90">
                <a:latin typeface="Verdana"/>
                <a:cs typeface="Verdana"/>
              </a:rPr>
              <a:t> </a:t>
            </a:r>
            <a:r>
              <a:rPr dirty="0" sz="1700" spc="110">
                <a:latin typeface="Verdana"/>
                <a:cs typeface="Verdana"/>
              </a:rPr>
              <a:t>da</a:t>
            </a:r>
            <a:r>
              <a:rPr dirty="0" sz="1700" spc="95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proteção</a:t>
            </a:r>
            <a:endParaRPr sz="1700">
              <a:latin typeface="Verdana"/>
              <a:cs typeface="Verdana"/>
            </a:endParaRPr>
          </a:p>
          <a:p>
            <a:pPr marL="12700">
              <a:lnSpc>
                <a:spcPts val="2014"/>
              </a:lnSpc>
              <a:spcBef>
                <a:spcPts val="50"/>
              </a:spcBef>
            </a:pPr>
            <a:r>
              <a:rPr dirty="0" sz="1700" spc="-35">
                <a:latin typeface="Verdana"/>
                <a:cs typeface="Verdana"/>
              </a:rPr>
              <a:t>social,</a:t>
            </a:r>
            <a:r>
              <a:rPr dirty="0" sz="1700" spc="-4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especialmente</a:t>
            </a:r>
            <a:r>
              <a:rPr dirty="0" sz="1700" spc="-60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para</a:t>
            </a:r>
            <a:r>
              <a:rPr dirty="0" sz="1700" spc="-50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informais</a:t>
            </a:r>
            <a:endParaRPr sz="1700">
              <a:latin typeface="Verdana"/>
              <a:cs typeface="Verdana"/>
            </a:endParaRPr>
          </a:p>
          <a:p>
            <a:pPr marL="12700" marR="5715" indent="173990">
              <a:lnSpc>
                <a:spcPts val="2020"/>
              </a:lnSpc>
              <a:spcBef>
                <a:spcPts val="60"/>
              </a:spcBef>
              <a:buChar char="-"/>
              <a:tabLst>
                <a:tab pos="186690" algn="l"/>
              </a:tabLst>
            </a:pPr>
            <a:r>
              <a:rPr dirty="0" sz="1700">
                <a:latin typeface="Verdana"/>
                <a:cs typeface="Verdana"/>
              </a:rPr>
              <a:t>Expansão</a:t>
            </a:r>
            <a:r>
              <a:rPr dirty="0" sz="1700" spc="195">
                <a:latin typeface="Verdana"/>
                <a:cs typeface="Verdana"/>
              </a:rPr>
              <a:t> </a:t>
            </a:r>
            <a:r>
              <a:rPr dirty="0" sz="1700" spc="80">
                <a:latin typeface="Verdana"/>
                <a:cs typeface="Verdana"/>
              </a:rPr>
              <a:t>do</a:t>
            </a:r>
            <a:r>
              <a:rPr dirty="0" sz="1700" spc="19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acesso</a:t>
            </a:r>
            <a:r>
              <a:rPr dirty="0" sz="1700" spc="195">
                <a:latin typeface="Verdana"/>
                <a:cs typeface="Verdana"/>
              </a:rPr>
              <a:t> </a:t>
            </a:r>
            <a:r>
              <a:rPr dirty="0" sz="1700" spc="90">
                <a:latin typeface="Verdana"/>
                <a:cs typeface="Verdana"/>
              </a:rPr>
              <a:t>e</a:t>
            </a:r>
            <a:r>
              <a:rPr dirty="0" sz="1700" spc="195">
                <a:latin typeface="Verdana"/>
                <a:cs typeface="Verdana"/>
              </a:rPr>
              <a:t> </a:t>
            </a:r>
            <a:r>
              <a:rPr dirty="0" sz="1700" spc="-10">
                <a:latin typeface="Verdana"/>
                <a:cs typeface="Verdana"/>
              </a:rPr>
              <a:t>melhoria</a:t>
            </a:r>
            <a:r>
              <a:rPr dirty="0" sz="1700" spc="200">
                <a:latin typeface="Verdana"/>
                <a:cs typeface="Verdana"/>
              </a:rPr>
              <a:t> </a:t>
            </a:r>
            <a:r>
              <a:rPr dirty="0" sz="1700" spc="110">
                <a:latin typeface="Verdana"/>
                <a:cs typeface="Verdana"/>
              </a:rPr>
              <a:t>da</a:t>
            </a:r>
            <a:r>
              <a:rPr dirty="0" sz="1700" spc="204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qualidade</a:t>
            </a:r>
            <a:r>
              <a:rPr dirty="0" sz="1700" spc="195">
                <a:latin typeface="Verdana"/>
                <a:cs typeface="Verdana"/>
              </a:rPr>
              <a:t> </a:t>
            </a:r>
            <a:r>
              <a:rPr dirty="0" sz="1700">
                <a:latin typeface="Verdana"/>
                <a:cs typeface="Verdana"/>
              </a:rPr>
              <a:t>dos</a:t>
            </a:r>
            <a:r>
              <a:rPr dirty="0" sz="1700" spc="200">
                <a:latin typeface="Verdana"/>
                <a:cs typeface="Verdana"/>
              </a:rPr>
              <a:t> </a:t>
            </a:r>
            <a:r>
              <a:rPr dirty="0" sz="1700" spc="-45">
                <a:latin typeface="Verdana"/>
                <a:cs typeface="Verdana"/>
              </a:rPr>
              <a:t>serviços </a:t>
            </a:r>
            <a:r>
              <a:rPr dirty="0" sz="1700" spc="-10">
                <a:latin typeface="Verdana"/>
                <a:cs typeface="Verdana"/>
              </a:rPr>
              <a:t>públicos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2024-10-22T12:57:33Z</dcterms:created>
  <dcterms:modified xsi:type="dcterms:W3CDTF">2024-10-22T12:57:33Z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2024-10-22T00:00:00Z</vt:filetime>
  </property>
  <property fmtid="{D5CDD505-2E9C-101B-9397-08002B2CF9AE}" pid="3" name="LastSaved">
    <vt:filetime>2024-10-22T00:00:00Z</vt:filetime>
  </property>
  <property fmtid="{D5CDD505-2E9C-101B-9397-08002B2CF9AE}" pid="4" name="Producer">
    <vt:lpwstr>macOS Versão 10.15.7 (Compilação 19H2026) Quartz PDFContext</vt:lpwstr>
  </property>
</Properties>
</file>