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1f0ddc8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1f0ddc8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1f1b5276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1f1b5276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1f1b5276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11f1b5276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11f0ddc89b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11f0ddc89b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1f0ddc89b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1f0ddc89b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1f0ddc89b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1f0ddc89b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11f0ddc89b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11f0ddc89b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1f0ddc89b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1f0ddc89b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11f0ddc89b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11f0ddc89b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11f0ddc89b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11f0ddc89b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11f1b5276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11f1b5276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1f0ddc89b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11f0ddc89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Bom dia a todos,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Eu vou apresentar como a nossa equipe do MapBiomas Água reconstruiu a série histórica de superfície de água do Brasil no período de 1985 a 2020 com imagens de satélites.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11f0ddc89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11f0ddc89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1f0ddc89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1f0ddc89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1f0ddc89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1f0ddc89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1f0ddc89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1f0ddc89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1f0ddc89b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11f0ddc89b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11f0ddc89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11f0ddc89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11f0ddc89b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11f0ddc89b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hyperlink" Target="https://plataforma.agua.mapbiomas.or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38.jpg"/><Relationship Id="rId7" Type="http://schemas.openxmlformats.org/officeDocument/2006/relationships/image" Target="../media/image20.png"/><Relationship Id="rId8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hyperlink" Target="https://brasil.mapbiomas.org/wp-content/uploads/sites/4/2024/06/NT_Evento_climatico_extremo_RS_maio_2024_Final.pptx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-932" r="-1537" t="0"/>
          <a:stretch/>
        </p:blipFill>
        <p:spPr>
          <a:xfrm>
            <a:off x="186400" y="126350"/>
            <a:ext cx="5220399" cy="10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002850" y="2333900"/>
            <a:ext cx="42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275" y="1028850"/>
            <a:ext cx="4166176" cy="41661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48375" y="2178500"/>
            <a:ext cx="34014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500">
                <a:solidFill>
                  <a:srgbClr val="00A5E7"/>
                </a:solidFill>
              </a:rPr>
              <a:t>Situação</a:t>
            </a:r>
            <a:r>
              <a:rPr i="1" lang="pt-BR" sz="2500">
                <a:solidFill>
                  <a:srgbClr val="00A5E7"/>
                </a:solidFill>
              </a:rPr>
              <a:t> da superfície de </a:t>
            </a:r>
            <a:r>
              <a:rPr i="1" lang="pt-BR" sz="2500">
                <a:solidFill>
                  <a:srgbClr val="00A5E7"/>
                </a:solidFill>
              </a:rPr>
              <a:t>água</a:t>
            </a:r>
            <a:r>
              <a:rPr i="1" lang="pt-BR" sz="2500">
                <a:solidFill>
                  <a:srgbClr val="00A5E7"/>
                </a:solidFill>
              </a:rPr>
              <a:t> no Brasil em 2023 e seu extremos.</a:t>
            </a:r>
            <a:endParaRPr b="1" i="1" sz="3300">
              <a:solidFill>
                <a:srgbClr val="00A5E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75" y="162725"/>
            <a:ext cx="4824074" cy="2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500" y="2668700"/>
            <a:ext cx="4637502" cy="24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81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-932" r="-1537" t="0"/>
          <a:stretch/>
        </p:blipFill>
        <p:spPr>
          <a:xfrm>
            <a:off x="186400" y="126350"/>
            <a:ext cx="5220399" cy="10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/>
        </p:nvSpPr>
        <p:spPr>
          <a:xfrm>
            <a:off x="3002850" y="2333900"/>
            <a:ext cx="42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2032650" y="2302725"/>
            <a:ext cx="593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964025" y="1897350"/>
            <a:ext cx="7302900" cy="17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500">
                <a:solidFill>
                  <a:srgbClr val="00A5E7"/>
                </a:solidFill>
              </a:rPr>
              <a:t>Painel de apoio a gestão de recursos </a:t>
            </a:r>
            <a:r>
              <a:rPr i="1" lang="pt-BR" sz="2500">
                <a:solidFill>
                  <a:srgbClr val="00A5E7"/>
                </a:solidFill>
              </a:rPr>
              <a:t>hídricos</a:t>
            </a:r>
            <a:endParaRPr i="1" sz="2500">
              <a:solidFill>
                <a:srgbClr val="00A5E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500">
              <a:solidFill>
                <a:srgbClr val="00A5E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300">
                <a:solidFill>
                  <a:srgbClr val="00A5E7"/>
                </a:solidFill>
              </a:rPr>
              <a:t>Comitês de Bacias </a:t>
            </a:r>
            <a:endParaRPr b="1" i="1" sz="3300">
              <a:solidFill>
                <a:srgbClr val="00A5E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300">
                <a:solidFill>
                  <a:srgbClr val="00A5E7"/>
                </a:solidFill>
              </a:rPr>
              <a:t>Hidrográficas</a:t>
            </a:r>
            <a:endParaRPr b="1" i="1" sz="3300">
              <a:solidFill>
                <a:srgbClr val="00A5E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8700" y="615600"/>
            <a:ext cx="6562251" cy="44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/>
          <p:nvPr/>
        </p:nvSpPr>
        <p:spPr>
          <a:xfrm>
            <a:off x="251100" y="92775"/>
            <a:ext cx="4320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hlink"/>
                </a:solidFill>
                <a:hlinkClick r:id="rId4"/>
              </a:rPr>
              <a:t>https://plataforma.agua.mapbiomas.org</a:t>
            </a:r>
            <a:r>
              <a:rPr lang="pt-BR" sz="1700"/>
              <a:t> </a:t>
            </a:r>
            <a:endParaRPr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3662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3375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706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5869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2662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1"/>
          <p:cNvPicPr preferRelativeResize="0"/>
          <p:nvPr/>
        </p:nvPicPr>
        <p:blipFill rotWithShape="1">
          <a:blip r:embed="rId3">
            <a:alphaModFix/>
          </a:blip>
          <a:srcRect b="0" l="-932" r="-1537" t="0"/>
          <a:stretch/>
        </p:blipFill>
        <p:spPr>
          <a:xfrm>
            <a:off x="186400" y="126350"/>
            <a:ext cx="5220399" cy="10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1"/>
          <p:cNvSpPr txBox="1"/>
          <p:nvPr/>
        </p:nvSpPr>
        <p:spPr>
          <a:xfrm>
            <a:off x="3002850" y="2333900"/>
            <a:ext cx="42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2032650" y="2302725"/>
            <a:ext cx="593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964025" y="1897350"/>
            <a:ext cx="73029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300">
                <a:solidFill>
                  <a:srgbClr val="00A5E7"/>
                </a:solidFill>
              </a:rPr>
              <a:t>OBRIGADO</a:t>
            </a:r>
            <a:endParaRPr b="1" i="1" sz="3300">
              <a:solidFill>
                <a:srgbClr val="00A5E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300">
              <a:solidFill>
                <a:srgbClr val="00A5E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2500">
                <a:solidFill>
                  <a:srgbClr val="00A5E7"/>
                </a:solidFill>
              </a:rPr>
              <a:t>Juliano Schirmbeck</a:t>
            </a:r>
            <a:endParaRPr b="1" i="1" sz="3300">
              <a:solidFill>
                <a:srgbClr val="00A5E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10466" t="0"/>
          <a:stretch/>
        </p:blipFill>
        <p:spPr>
          <a:xfrm>
            <a:off x="3729549" y="0"/>
            <a:ext cx="53934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54375" y="186637"/>
            <a:ext cx="32208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50">
              <a:solidFill>
                <a:srgbClr val="00A5E7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750" u="none" cap="none" strike="noStrike">
                <a:solidFill>
                  <a:srgbClr val="00A5E7"/>
                </a:solidFill>
                <a:latin typeface="Arial"/>
                <a:ea typeface="Arial"/>
                <a:cs typeface="Arial"/>
                <a:sym typeface="Arial"/>
              </a:rPr>
              <a:t>Brasil e rede </a:t>
            </a:r>
            <a:r>
              <a:rPr b="1" lang="pt-BR" sz="1750">
                <a:solidFill>
                  <a:srgbClr val="00A5E7"/>
                </a:solidFill>
              </a:rPr>
              <a:t>Sul Americana</a:t>
            </a:r>
            <a:endParaRPr b="0" i="0" sz="1750" u="none" cap="none" strike="noStrike">
              <a:solidFill>
                <a:srgbClr val="00A5E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575" y="42675"/>
            <a:ext cx="4805000" cy="10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94687"/>
            <a:ext cx="3729550" cy="356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450" y="4570867"/>
            <a:ext cx="1067053" cy="50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8497" y="4570867"/>
            <a:ext cx="1213134" cy="50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9364" y="4404850"/>
            <a:ext cx="814850" cy="8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00" y="569008"/>
            <a:ext cx="4227376" cy="449284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11825" y="101825"/>
            <a:ext cx="84639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SUPERFÍCIE DE ÁGUA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BRASI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L EM 2023</a:t>
            </a:r>
            <a:endParaRPr sz="16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-123575" y="3426450"/>
            <a:ext cx="22473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6040" rtl="0" algn="ctr">
              <a:lnSpc>
                <a:spcPct val="1163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 </a:t>
            </a: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2023 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Brasil apresentou uma superfície de água de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700">
                <a:solidFill>
                  <a:srgbClr val="78B0DF"/>
                </a:solidFill>
                <a:latin typeface="Montserrat"/>
                <a:ea typeface="Montserrat"/>
                <a:cs typeface="Montserrat"/>
                <a:sym typeface="Montserrat"/>
              </a:rPr>
              <a:t> 18,3 </a:t>
            </a: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milhões hectares (Mha)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66040" rtl="0" algn="ctr">
              <a:lnSpc>
                <a:spcPct val="11631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78B0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4397107" y="533411"/>
            <a:ext cx="4707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highlight>
                  <a:srgbClr val="A4C2F4"/>
                </a:highlight>
                <a:latin typeface="Montserrat"/>
                <a:ea typeface="Montserrat"/>
                <a:cs typeface="Montserrat"/>
                <a:sym typeface="Montserrat"/>
              </a:rPr>
              <a:t>SUPERFÍCIE DE ÁGUA POR BIOMA (2023)</a:t>
            </a:r>
            <a:endParaRPr b="1" sz="1200">
              <a:highlight>
                <a:srgbClr val="A4C2F4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6853475" y="3564175"/>
            <a:ext cx="21090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Os biomas Amazônia e Mata Atlântica, representam, juntos, </a:t>
            </a:r>
            <a:r>
              <a:rPr b="1" lang="pt-BR" sz="900">
                <a:latin typeface="Montserrat"/>
                <a:ea typeface="Montserrat"/>
                <a:cs typeface="Montserrat"/>
                <a:sym typeface="Montserrat"/>
              </a:rPr>
              <a:t>74% </a:t>
            </a: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 da superfície de água em 2023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226696" y="3577754"/>
            <a:ext cx="1905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78B0DF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  <a:r>
              <a:rPr b="1" lang="pt-BR" sz="1500">
                <a:solidFill>
                  <a:srgbClr val="78B0D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do território nacional</a:t>
            </a:r>
            <a:r>
              <a:rPr lang="pt-BR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está coberto por água em 2023</a:t>
            </a:r>
            <a:endParaRPr sz="1100"/>
          </a:p>
        </p:txBody>
      </p:sp>
      <p:sp>
        <p:nvSpPr>
          <p:cNvPr id="79" name="Google Shape;79;p15"/>
          <p:cNvSpPr txBox="1"/>
          <p:nvPr/>
        </p:nvSpPr>
        <p:spPr>
          <a:xfrm>
            <a:off x="3023825" y="4391461"/>
            <a:ext cx="463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Isso corresponde a aproximadamente </a:t>
            </a:r>
            <a:r>
              <a:rPr b="1" lang="pt-BR" sz="1700">
                <a:solidFill>
                  <a:srgbClr val="78B0DF"/>
                </a:solidFill>
                <a:latin typeface="Montserrat"/>
                <a:ea typeface="Montserrat"/>
                <a:cs typeface="Montserrat"/>
                <a:sym typeface="Montserrat"/>
              </a:rPr>
              <a:t>2x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o territorio de portugal</a:t>
            </a:r>
            <a:endParaRPr sz="11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100" y="4225050"/>
            <a:ext cx="785100" cy="7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1700" y="4225050"/>
            <a:ext cx="785100" cy="7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91475" y="4585975"/>
            <a:ext cx="1722900" cy="306300"/>
          </a:xfrm>
          <a:prstGeom prst="triangle">
            <a:avLst>
              <a:gd fmla="val 50000" name="adj"/>
            </a:avLst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 rot="5400000">
            <a:off x="3636028" y="3830251"/>
            <a:ext cx="865200" cy="205800"/>
          </a:xfrm>
          <a:prstGeom prst="triangle">
            <a:avLst>
              <a:gd fmla="val 50000" name="adj"/>
            </a:avLst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87225" y="2870104"/>
            <a:ext cx="15888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Frequência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				</a:t>
            </a:r>
            <a:endParaRPr sz="110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270" y="3139984"/>
            <a:ext cx="1402695" cy="8915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18850" y="3011529"/>
            <a:ext cx="4242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1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				</a:t>
            </a:r>
            <a:endParaRPr sz="1100"/>
          </a:p>
        </p:txBody>
      </p:sp>
      <p:sp>
        <p:nvSpPr>
          <p:cNvPr id="87" name="Google Shape;87;p15"/>
          <p:cNvSpPr txBox="1"/>
          <p:nvPr/>
        </p:nvSpPr>
        <p:spPr>
          <a:xfrm>
            <a:off x="1478700" y="3011529"/>
            <a:ext cx="4242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12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				</a:t>
            </a:r>
            <a:endParaRPr sz="1100"/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6">
            <a:alphaModFix/>
          </a:blip>
          <a:srcRect b="0" l="19515" r="19667" t="0"/>
          <a:stretch/>
        </p:blipFill>
        <p:spPr>
          <a:xfrm>
            <a:off x="5685125" y="1337663"/>
            <a:ext cx="2292419" cy="23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7809575" y="2631538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Amazônia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11.319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62%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4505250" y="2765863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Mata Atlântica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2.233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12%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352850" y="2156263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Pampa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1.753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10%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4581450" y="1394263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Cerrado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1.650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9%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5114850" y="937063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Caatinga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975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5%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6016650" y="937063"/>
            <a:ext cx="14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Pantanal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382 kha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  <a:endParaRPr sz="10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00" y="537165"/>
            <a:ext cx="4227376" cy="4595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111825" y="101825"/>
            <a:ext cx="50790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SÉRIE TEMPORAL DA SUPERFÍCIE DE ÁGUA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BRASI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L</a:t>
            </a:r>
            <a:endParaRPr sz="16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98232" y="3623207"/>
            <a:ext cx="170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Em 2023, a superfície de água voltou a ficar abaixo da média histórica, </a:t>
            </a:r>
            <a:r>
              <a:rPr b="1" lang="pt-BR" sz="1200">
                <a:solidFill>
                  <a:srgbClr val="F3261C"/>
                </a:solidFill>
                <a:latin typeface="Montserrat"/>
                <a:ea typeface="Montserrat"/>
                <a:cs typeface="Montserrat"/>
                <a:sym typeface="Montserrat"/>
              </a:rPr>
              <a:t>-1,5%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914325" y="3126000"/>
            <a:ext cx="191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03" name="Google Shape;103;p16"/>
          <p:cNvSpPr/>
          <p:nvPr/>
        </p:nvSpPr>
        <p:spPr>
          <a:xfrm>
            <a:off x="91475" y="4585975"/>
            <a:ext cx="1722900" cy="306300"/>
          </a:xfrm>
          <a:prstGeom prst="triangle">
            <a:avLst>
              <a:gd fmla="val 50000" name="adj"/>
            </a:avLst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338858" y="2703182"/>
            <a:ext cx="17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</a:t>
            </a:r>
            <a:endParaRPr sz="800"/>
          </a:p>
        </p:txBody>
      </p:sp>
      <p:sp>
        <p:nvSpPr>
          <p:cNvPr id="105" name="Google Shape;105;p16"/>
          <p:cNvSpPr/>
          <p:nvPr/>
        </p:nvSpPr>
        <p:spPr>
          <a:xfrm>
            <a:off x="283950" y="3084050"/>
            <a:ext cx="107400" cy="96900"/>
          </a:xfrm>
          <a:prstGeom prst="ellipse">
            <a:avLst/>
          </a:prstGeom>
          <a:solidFill>
            <a:srgbClr val="F3261C"/>
          </a:solidFill>
          <a:ln cap="flat" cmpd="sng" w="9525">
            <a:solidFill>
              <a:srgbClr val="F326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283950" y="2946689"/>
            <a:ext cx="107400" cy="96900"/>
          </a:xfrm>
          <a:prstGeom prst="ellipse">
            <a:avLst/>
          </a:prstGeom>
          <a:solidFill>
            <a:srgbClr val="48BD19"/>
          </a:solidFill>
          <a:ln cap="flat" cmpd="sng" w="9525">
            <a:solidFill>
              <a:srgbClr val="48BD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>
            <a:off x="283943" y="2803814"/>
            <a:ext cx="107400" cy="96900"/>
          </a:xfrm>
          <a:prstGeom prst="ellipse">
            <a:avLst/>
          </a:prstGeom>
          <a:solidFill>
            <a:srgbClr val="3000FC"/>
          </a:solidFill>
          <a:ln cap="flat" cmpd="sng" w="9525">
            <a:solidFill>
              <a:srgbClr val="3000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338858" y="2846057"/>
            <a:ext cx="17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Acréscimo</a:t>
            </a:r>
            <a:endParaRPr sz="800"/>
          </a:p>
        </p:txBody>
      </p:sp>
      <p:sp>
        <p:nvSpPr>
          <p:cNvPr id="109" name="Google Shape;109;p16"/>
          <p:cNvSpPr txBox="1"/>
          <p:nvPr/>
        </p:nvSpPr>
        <p:spPr>
          <a:xfrm>
            <a:off x="338858" y="2984169"/>
            <a:ext cx="17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Decréscimo</a:t>
            </a:r>
            <a:endParaRPr sz="800"/>
          </a:p>
        </p:txBody>
      </p:sp>
      <p:grpSp>
        <p:nvGrpSpPr>
          <p:cNvPr id="110" name="Google Shape;110;p16"/>
          <p:cNvGrpSpPr/>
          <p:nvPr/>
        </p:nvGrpSpPr>
        <p:grpSpPr>
          <a:xfrm>
            <a:off x="4402540" y="172703"/>
            <a:ext cx="4817659" cy="3853174"/>
            <a:chOff x="4478740" y="228600"/>
            <a:chExt cx="4817659" cy="3853174"/>
          </a:xfrm>
        </p:grpSpPr>
        <p:pic>
          <p:nvPicPr>
            <p:cNvPr id="111" name="Google Shape;111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78740" y="228600"/>
              <a:ext cx="4817659" cy="3853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2" name="Google Shape;112;p16"/>
            <p:cNvCxnSpPr/>
            <p:nvPr/>
          </p:nvCxnSpPr>
          <p:spPr>
            <a:xfrm>
              <a:off x="7399866" y="1364219"/>
              <a:ext cx="319200" cy="0"/>
            </a:xfrm>
            <a:prstGeom prst="straightConnector1">
              <a:avLst/>
            </a:prstGeom>
            <a:noFill/>
            <a:ln cap="flat" cmpd="sng" w="28575">
              <a:solidFill>
                <a:srgbClr val="94C0E6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13" name="Google Shape;113;p16"/>
            <p:cNvCxnSpPr/>
            <p:nvPr/>
          </p:nvCxnSpPr>
          <p:spPr>
            <a:xfrm>
              <a:off x="7391919" y="1174763"/>
              <a:ext cx="319200" cy="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4" name="Google Shape;114;p16"/>
            <p:cNvSpPr txBox="1"/>
            <p:nvPr/>
          </p:nvSpPr>
          <p:spPr>
            <a:xfrm>
              <a:off x="7708497" y="1012086"/>
              <a:ext cx="1436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Superfície de água</a:t>
              </a:r>
              <a:endParaRPr/>
            </a:p>
          </p:txBody>
        </p:sp>
        <p:sp>
          <p:nvSpPr>
            <p:cNvPr id="115" name="Google Shape;115;p16"/>
            <p:cNvSpPr txBox="1"/>
            <p:nvPr/>
          </p:nvSpPr>
          <p:spPr>
            <a:xfrm>
              <a:off x="7708497" y="1218452"/>
              <a:ext cx="1436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Média histórica</a:t>
              </a:r>
              <a:endParaRPr/>
            </a:p>
          </p:txBody>
        </p:sp>
      </p:grpSp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 b="4743" l="0" r="0" t="0"/>
          <a:stretch/>
        </p:blipFill>
        <p:spPr>
          <a:xfrm>
            <a:off x="4599800" y="3670489"/>
            <a:ext cx="4396749" cy="146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4910350" y="926775"/>
            <a:ext cx="36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4910350" y="3593775"/>
            <a:ext cx="36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B)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19" name="Google Shape;119;p16"/>
          <p:cNvGrpSpPr/>
          <p:nvPr/>
        </p:nvGrpSpPr>
        <p:grpSpPr>
          <a:xfrm>
            <a:off x="7315719" y="3623200"/>
            <a:ext cx="1989681" cy="514156"/>
            <a:chOff x="7391919" y="1012097"/>
            <a:chExt cx="1989681" cy="514156"/>
          </a:xfrm>
        </p:grpSpPr>
        <p:cxnSp>
          <p:nvCxnSpPr>
            <p:cNvPr id="120" name="Google Shape;120;p16"/>
            <p:cNvCxnSpPr/>
            <p:nvPr/>
          </p:nvCxnSpPr>
          <p:spPr>
            <a:xfrm>
              <a:off x="7399866" y="1364219"/>
              <a:ext cx="319200" cy="0"/>
            </a:xfrm>
            <a:prstGeom prst="straightConnector1">
              <a:avLst/>
            </a:prstGeom>
            <a:noFill/>
            <a:ln cap="flat" cmpd="sng" w="28575">
              <a:solidFill>
                <a:srgbClr val="F4271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Google Shape;121;p16"/>
            <p:cNvCxnSpPr/>
            <p:nvPr/>
          </p:nvCxnSpPr>
          <p:spPr>
            <a:xfrm>
              <a:off x="7391919" y="1174763"/>
              <a:ext cx="319200" cy="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2" name="Google Shape;122;p16"/>
            <p:cNvSpPr txBox="1"/>
            <p:nvPr/>
          </p:nvSpPr>
          <p:spPr>
            <a:xfrm>
              <a:off x="7708500" y="1012097"/>
              <a:ext cx="1673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Superfície de água mensal</a:t>
              </a:r>
              <a:endParaRPr/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7708497" y="1218452"/>
              <a:ext cx="1436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Tendência</a:t>
              </a:r>
              <a:endParaRPr/>
            </a:p>
          </p:txBody>
        </p:sp>
      </p:grpSp>
      <p:sp>
        <p:nvSpPr>
          <p:cNvPr id="124" name="Google Shape;124;p16"/>
          <p:cNvSpPr txBox="1"/>
          <p:nvPr/>
        </p:nvSpPr>
        <p:spPr>
          <a:xfrm>
            <a:off x="2837357" y="3937207"/>
            <a:ext cx="170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A tendência da superfície de água no Brasil segue de </a:t>
            </a:r>
            <a:r>
              <a:rPr b="1" lang="pt-BR" sz="1200">
                <a:solidFill>
                  <a:srgbClr val="F3261C"/>
                </a:solidFill>
                <a:latin typeface="Montserrat"/>
                <a:ea typeface="Montserrat"/>
                <a:cs typeface="Montserrat"/>
                <a:sym typeface="Montserrat"/>
              </a:rPr>
              <a:t>Decréscimo</a:t>
            </a:r>
            <a:endParaRPr b="1" sz="1200">
              <a:solidFill>
                <a:srgbClr val="F326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5070550" y="243650"/>
            <a:ext cx="349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Série histórica de superfície de água no Brasil (A); Tendência da superfície de água no Brasil (B)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b="3428" l="0" r="0" t="0"/>
          <a:stretch/>
        </p:blipFill>
        <p:spPr>
          <a:xfrm>
            <a:off x="413725" y="1194500"/>
            <a:ext cx="4648549" cy="375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264225" y="254225"/>
            <a:ext cx="71721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SÉRIE TEMPORAL DA SUPERFÍCIE DE ÁGUA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MENSAL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BRASI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L - 2022 E 2023</a:t>
            </a:r>
            <a:endParaRPr sz="16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825675" y="873050"/>
            <a:ext cx="414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Comparação da superfície de água mensal em 2022 e 2023 com a média histórica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4908647" y="1857639"/>
            <a:ext cx="2527800" cy="22887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5145821" y="2386195"/>
            <a:ext cx="2051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Os meses de Abril a Dezembro ficaram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abaixo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da média histórica mensal, enquanto Janeiro, Fevereiro e Março estiveram </a:t>
            </a:r>
            <a:r>
              <a:rPr b="1" lang="pt-BR" sz="1100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acima</a:t>
            </a:r>
            <a:endParaRPr b="1" sz="800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6559150" y="486039"/>
            <a:ext cx="2527800" cy="22887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6891628" y="1142236"/>
            <a:ext cx="1870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Todos os meses de 2023 tiveram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Decréscimo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na superfície de água em relação a 2022, em média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-4%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7"/>
          <p:cNvSpPr/>
          <p:nvPr/>
        </p:nvSpPr>
        <p:spPr>
          <a:xfrm rot="10800000">
            <a:off x="7650825" y="3028118"/>
            <a:ext cx="887100" cy="306300"/>
          </a:xfrm>
          <a:prstGeom prst="triangle">
            <a:avLst>
              <a:gd fmla="val 50000" name="adj"/>
            </a:avLst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7099375" y="3302925"/>
            <a:ext cx="2104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-4%</a:t>
            </a:r>
            <a:endParaRPr b="1" sz="2000">
              <a:solidFill>
                <a:srgbClr val="C712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2022</a:t>
            </a:r>
            <a:r>
              <a:rPr b="1" lang="pt-BR" sz="20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 –&gt; 2023</a:t>
            </a:r>
            <a:endParaRPr b="1" sz="2000">
              <a:solidFill>
                <a:srgbClr val="C712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 rot="-5400000">
            <a:off x="-1701950" y="2899800"/>
            <a:ext cx="41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(Mha)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743350" y="4974300"/>
            <a:ext cx="196200" cy="1287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932826" y="4872798"/>
            <a:ext cx="1137000" cy="1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2022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2429150" y="4974300"/>
            <a:ext cx="196200" cy="128700"/>
          </a:xfrm>
          <a:prstGeom prst="rect">
            <a:avLst/>
          </a:prstGeom>
          <a:solidFill>
            <a:srgbClr val="5971C0"/>
          </a:solidFill>
          <a:ln cap="flat" cmpd="sng" w="9525">
            <a:solidFill>
              <a:srgbClr val="5971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2618626" y="4872798"/>
            <a:ext cx="1137000" cy="1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2023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3114950" y="4974300"/>
            <a:ext cx="196200" cy="128700"/>
          </a:xfrm>
          <a:prstGeom prst="rect">
            <a:avLst/>
          </a:prstGeom>
          <a:noFill/>
          <a:ln cap="flat" cmpd="sng" w="9525">
            <a:solidFill>
              <a:srgbClr val="5971C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3304426" y="4872798"/>
            <a:ext cx="1137000" cy="1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Média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5050025" y="4436700"/>
            <a:ext cx="166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Acesse a tabela completa: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8"/>
          <p:cNvGrpSpPr/>
          <p:nvPr/>
        </p:nvGrpSpPr>
        <p:grpSpPr>
          <a:xfrm>
            <a:off x="111825" y="562678"/>
            <a:ext cx="5027226" cy="4354329"/>
            <a:chOff x="-40575" y="562678"/>
            <a:chExt cx="5027226" cy="4354329"/>
          </a:xfrm>
        </p:grpSpPr>
        <p:pic>
          <p:nvPicPr>
            <p:cNvPr id="152" name="Google Shape;152;p18"/>
            <p:cNvPicPr preferRelativeResize="0"/>
            <p:nvPr/>
          </p:nvPicPr>
          <p:blipFill rotWithShape="1">
            <a:blip r:embed="rId3">
              <a:alphaModFix/>
            </a:blip>
            <a:srcRect b="0" l="6147" r="0" t="0"/>
            <a:stretch/>
          </p:blipFill>
          <p:spPr>
            <a:xfrm>
              <a:off x="-40575" y="562678"/>
              <a:ext cx="5027226" cy="4284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8"/>
            <p:cNvPicPr preferRelativeResize="0"/>
            <p:nvPr/>
          </p:nvPicPr>
          <p:blipFill rotWithShape="1">
            <a:blip r:embed="rId4">
              <a:alphaModFix/>
            </a:blip>
            <a:srcRect b="-1500" l="53219" r="6559" t="64552"/>
            <a:stretch/>
          </p:blipFill>
          <p:spPr>
            <a:xfrm>
              <a:off x="2629800" y="3304721"/>
              <a:ext cx="2188027" cy="1607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8"/>
            <p:cNvPicPr preferRelativeResize="0"/>
            <p:nvPr/>
          </p:nvPicPr>
          <p:blipFill rotWithShape="1">
            <a:blip r:embed="rId4">
              <a:alphaModFix/>
            </a:blip>
            <a:srcRect b="-1500" l="11996" r="83801" t="64552"/>
            <a:stretch/>
          </p:blipFill>
          <p:spPr>
            <a:xfrm>
              <a:off x="2407248" y="3309409"/>
              <a:ext cx="228598" cy="1607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18"/>
          <p:cNvSpPr txBox="1"/>
          <p:nvPr/>
        </p:nvSpPr>
        <p:spPr>
          <a:xfrm>
            <a:off x="111825" y="101825"/>
            <a:ext cx="84639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SÉRIE TEMPORAL MENSAL DA SUPERFÍCIE DE ÁGUA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pt-BR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BRASI</a:t>
            </a:r>
            <a:r>
              <a:rPr lang="pt-BR" sz="2000">
                <a:latin typeface="Montserrat"/>
                <a:ea typeface="Montserrat"/>
                <a:cs typeface="Montserrat"/>
                <a:sym typeface="Montserrat"/>
              </a:rPr>
              <a:t>L</a:t>
            </a:r>
            <a:endParaRPr sz="160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156" name="Google Shape;156;p18"/>
          <p:cNvCxnSpPr/>
          <p:nvPr/>
        </p:nvCxnSpPr>
        <p:spPr>
          <a:xfrm>
            <a:off x="1326100" y="4832363"/>
            <a:ext cx="319200" cy="0"/>
          </a:xfrm>
          <a:prstGeom prst="straightConnector1">
            <a:avLst/>
          </a:prstGeom>
          <a:noFill/>
          <a:ln cap="flat" cmpd="sng" w="28575">
            <a:solidFill>
              <a:srgbClr val="0F008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8"/>
          <p:cNvCxnSpPr/>
          <p:nvPr/>
        </p:nvCxnSpPr>
        <p:spPr>
          <a:xfrm>
            <a:off x="2788188" y="4832363"/>
            <a:ext cx="319200" cy="0"/>
          </a:xfrm>
          <a:prstGeom prst="straightConnector1">
            <a:avLst/>
          </a:prstGeom>
          <a:noFill/>
          <a:ln cap="flat" cmpd="sng" w="28575">
            <a:solidFill>
              <a:srgbClr val="F5A70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18"/>
          <p:cNvSpPr txBox="1"/>
          <p:nvPr/>
        </p:nvSpPr>
        <p:spPr>
          <a:xfrm>
            <a:off x="641350" y="4814675"/>
            <a:ext cx="159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mensal de 2023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2243398" y="4814675"/>
            <a:ext cx="143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Média mensal histórica de 1985 a 2023</a:t>
            </a: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4908647" y="1476639"/>
            <a:ext cx="2527800" cy="22887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5139054" y="1964588"/>
            <a:ext cx="2051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Em 2023, 3 biomas (Amazônia, Pampa e Pantanal) apresentaram mais de 6 meses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abaixo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da média histórica e outros 3 estiveram </a:t>
            </a:r>
            <a:r>
              <a:rPr b="1" lang="pt-BR" sz="1100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acima</a:t>
            </a:r>
            <a:endParaRPr b="1" sz="800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6559150" y="105039"/>
            <a:ext cx="2527800" cy="22887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6559150" y="2772039"/>
            <a:ext cx="2527800" cy="22887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6947528" y="671511"/>
            <a:ext cx="17691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2023 foi um ano de extremos,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a Amazônia sofreu com a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seca extrema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, enquanto o Pampa teve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seca e inundações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no mesmo ano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6813572" y="3439964"/>
            <a:ext cx="2051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A maior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perda de 2023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foi em Janeiro no pantanal, </a:t>
            </a:r>
            <a:r>
              <a:rPr b="1" lang="pt-BR" sz="11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-64%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e o maior </a:t>
            </a:r>
            <a:r>
              <a:rPr lang="pt-BR" sz="1100">
                <a:solidFill>
                  <a:srgbClr val="3876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ganho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foi em junho no Cerrado, </a:t>
            </a:r>
            <a:r>
              <a:rPr lang="pt-BR" sz="1100">
                <a:solidFill>
                  <a:srgbClr val="3876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+13%</a:t>
            </a:r>
            <a:endParaRPr sz="800">
              <a:solidFill>
                <a:srgbClr val="38761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4897625" y="4208100"/>
            <a:ext cx="166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Acesse a tabela completa: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7" name="Google Shape;167;p18"/>
          <p:cNvCxnSpPr/>
          <p:nvPr/>
        </p:nvCxnSpPr>
        <p:spPr>
          <a:xfrm>
            <a:off x="2773900" y="4832363"/>
            <a:ext cx="319200" cy="0"/>
          </a:xfrm>
          <a:prstGeom prst="straightConnector1">
            <a:avLst/>
          </a:prstGeom>
          <a:noFill/>
          <a:ln cap="flat" cmpd="sng" w="28575">
            <a:solidFill>
              <a:srgbClr val="D47D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0" r="70869" t="3334"/>
          <a:stretch/>
        </p:blipFill>
        <p:spPr>
          <a:xfrm>
            <a:off x="3726900" y="4816046"/>
            <a:ext cx="118325" cy="2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3805250" y="4680671"/>
            <a:ext cx="5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1985 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3805250" y="4909271"/>
            <a:ext cx="5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3">
            <a:alphaModFix/>
          </a:blip>
          <a:srcRect b="67734" l="7596" r="48697" t="3108"/>
          <a:stretch/>
        </p:blipFill>
        <p:spPr>
          <a:xfrm>
            <a:off x="4520475" y="866100"/>
            <a:ext cx="3738726" cy="19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/>
          <p:nvPr/>
        </p:nvSpPr>
        <p:spPr>
          <a:xfrm>
            <a:off x="1743020" y="4088186"/>
            <a:ext cx="1165200" cy="9789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0" l="6309" r="6300" t="0"/>
          <a:stretch/>
        </p:blipFill>
        <p:spPr>
          <a:xfrm>
            <a:off x="39725" y="569923"/>
            <a:ext cx="4379873" cy="354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5">
            <a:alphaModFix/>
          </a:blip>
          <a:srcRect b="2267" l="0" r="57426" t="95626"/>
          <a:stretch/>
        </p:blipFill>
        <p:spPr>
          <a:xfrm>
            <a:off x="4605822" y="2854575"/>
            <a:ext cx="3738721" cy="14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5">
            <a:alphaModFix/>
          </a:blip>
          <a:srcRect b="38357" l="0" r="98181" t="37015"/>
          <a:stretch/>
        </p:blipFill>
        <p:spPr>
          <a:xfrm>
            <a:off x="4515376" y="952252"/>
            <a:ext cx="159693" cy="165806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110920" y="25575"/>
            <a:ext cx="330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</a:t>
            </a:r>
            <a:endParaRPr b="1" sz="2000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 Amazônia 1985 - 2023</a:t>
            </a:r>
            <a:endParaRPr sz="1700">
              <a:solidFill>
                <a:srgbClr val="666666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-76200" y="3289320"/>
            <a:ext cx="201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Em </a:t>
            </a: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2023 </a:t>
            </a: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o bioma apresentou uma superfície de água de </a:t>
            </a: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11.923.984 ha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3943575" y="54900"/>
            <a:ext cx="4890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latin typeface="Montserrat"/>
                <a:ea typeface="Montserrat"/>
                <a:cs typeface="Montserrat"/>
                <a:sym typeface="Montserrat"/>
              </a:rPr>
              <a:t>Em 2023</a:t>
            </a:r>
            <a:r>
              <a:rPr lang="pt-BR" sz="1200">
                <a:latin typeface="Montserrat"/>
                <a:ea typeface="Montserrat"/>
                <a:cs typeface="Montserrat"/>
                <a:sym typeface="Montserrat"/>
              </a:rPr>
              <a:t>, a Amazônia sofreu com uma </a:t>
            </a:r>
            <a:r>
              <a:rPr b="1" lang="pt-BR" sz="1200">
                <a:latin typeface="Montserrat"/>
                <a:ea typeface="Montserrat"/>
                <a:cs typeface="Montserrat"/>
                <a:sym typeface="Montserrat"/>
              </a:rPr>
              <a:t>seca severa</a:t>
            </a:r>
            <a:r>
              <a:rPr lang="pt-BR" sz="1200">
                <a:latin typeface="Montserrat"/>
                <a:ea typeface="Montserrat"/>
                <a:cs typeface="Montserrat"/>
                <a:sym typeface="Montserrat"/>
              </a:rPr>
              <a:t>. A Perda de superfície de água foi da ordem de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 3,3 Mha</a:t>
            </a:r>
            <a:endParaRPr b="1" sz="1700">
              <a:solidFill>
                <a:srgbClr val="C712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1646030" y="4222084"/>
            <a:ext cx="1431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Montserrat"/>
                <a:ea typeface="Montserrat"/>
                <a:cs typeface="Montserrat"/>
                <a:sym typeface="Montserrat"/>
              </a:rPr>
              <a:t>2,8%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do bioma está coberto por água em 2023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6">
            <a:alphaModFix/>
          </a:blip>
          <a:srcRect b="52638" l="0" r="0" t="0"/>
          <a:stretch/>
        </p:blipFill>
        <p:spPr>
          <a:xfrm>
            <a:off x="3639400" y="3150525"/>
            <a:ext cx="2879601" cy="195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6">
            <a:alphaModFix/>
          </a:blip>
          <a:srcRect b="0" l="0" r="0" t="47246"/>
          <a:stretch/>
        </p:blipFill>
        <p:spPr>
          <a:xfrm>
            <a:off x="6538473" y="3153000"/>
            <a:ext cx="2585223" cy="1951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/>
          <p:nvPr/>
        </p:nvSpPr>
        <p:spPr>
          <a:xfrm>
            <a:off x="287820" y="4106241"/>
            <a:ext cx="1165200" cy="9789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405477" y="4285850"/>
            <a:ext cx="94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Montserrat"/>
                <a:ea typeface="Montserrat"/>
                <a:cs typeface="Montserrat"/>
                <a:sym typeface="Montserrat"/>
              </a:rPr>
              <a:t>10%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Acima </a:t>
            </a: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de 2021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3525" y="3635427"/>
            <a:ext cx="865200" cy="6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2443350" y="3628539"/>
            <a:ext cx="6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3281550" y="3628539"/>
            <a:ext cx="6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/>
          </a:p>
        </p:txBody>
      </p:sp>
      <p:cxnSp>
        <p:nvCxnSpPr>
          <p:cNvPr id="191" name="Google Shape;191;p19"/>
          <p:cNvCxnSpPr/>
          <p:nvPr/>
        </p:nvCxnSpPr>
        <p:spPr>
          <a:xfrm>
            <a:off x="8352850" y="1033263"/>
            <a:ext cx="319200" cy="0"/>
          </a:xfrm>
          <a:prstGeom prst="straightConnector1">
            <a:avLst/>
          </a:prstGeom>
          <a:noFill/>
          <a:ln cap="flat" cmpd="sng" w="28575">
            <a:solidFill>
              <a:srgbClr val="0F008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19"/>
          <p:cNvSpPr txBox="1"/>
          <p:nvPr/>
        </p:nvSpPr>
        <p:spPr>
          <a:xfrm>
            <a:off x="8194543" y="1050157"/>
            <a:ext cx="110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mensal de 2023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8203350" y="1625175"/>
            <a:ext cx="94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Média mensal histórica de 1985 a 2023</a:t>
            </a:r>
            <a:endParaRPr/>
          </a:p>
        </p:txBody>
      </p:sp>
      <p:cxnSp>
        <p:nvCxnSpPr>
          <p:cNvPr id="194" name="Google Shape;194;p19"/>
          <p:cNvCxnSpPr/>
          <p:nvPr/>
        </p:nvCxnSpPr>
        <p:spPr>
          <a:xfrm>
            <a:off x="8352850" y="1642863"/>
            <a:ext cx="319200" cy="0"/>
          </a:xfrm>
          <a:prstGeom prst="straightConnector1">
            <a:avLst/>
          </a:prstGeom>
          <a:noFill/>
          <a:ln cap="flat" cmpd="sng" w="28575">
            <a:solidFill>
              <a:srgbClr val="D47D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5" name="Google Shape;195;p19"/>
          <p:cNvPicPr preferRelativeResize="0"/>
          <p:nvPr/>
        </p:nvPicPr>
        <p:blipFill rotWithShape="1">
          <a:blip r:embed="rId8">
            <a:alphaModFix/>
          </a:blip>
          <a:srcRect b="0" l="0" r="70869" t="3334"/>
          <a:stretch/>
        </p:blipFill>
        <p:spPr>
          <a:xfrm>
            <a:off x="8331579" y="2236146"/>
            <a:ext cx="118325" cy="2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8409929" y="2100771"/>
            <a:ext cx="5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1985 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8409929" y="2329371"/>
            <a:ext cx="5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400" y="878490"/>
            <a:ext cx="4698476" cy="332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>
            <a:alphaModFix/>
          </a:blip>
          <a:srcRect b="0" l="0" r="0" t="11119"/>
          <a:stretch/>
        </p:blipFill>
        <p:spPr>
          <a:xfrm>
            <a:off x="4454325" y="1108250"/>
            <a:ext cx="4406599" cy="24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5">
            <a:alphaModFix/>
          </a:blip>
          <a:srcRect b="6428" l="0" r="0" t="0"/>
          <a:stretch/>
        </p:blipFill>
        <p:spPr>
          <a:xfrm>
            <a:off x="3916398" y="3566268"/>
            <a:ext cx="4988774" cy="155672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 txBox="1"/>
          <p:nvPr/>
        </p:nvSpPr>
        <p:spPr>
          <a:xfrm>
            <a:off x="110920" y="25575"/>
            <a:ext cx="330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</a:t>
            </a:r>
            <a:endParaRPr b="1" sz="2000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 Pampa 1985 - 2023</a:t>
            </a:r>
            <a:endParaRPr sz="1700">
              <a:solidFill>
                <a:srgbClr val="666666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6" name="Google Shape;206;p20"/>
          <p:cNvSpPr/>
          <p:nvPr/>
        </p:nvSpPr>
        <p:spPr>
          <a:xfrm rot="10800000">
            <a:off x="180985" y="2896446"/>
            <a:ext cx="865200" cy="205800"/>
          </a:xfrm>
          <a:prstGeom prst="triangle">
            <a:avLst>
              <a:gd fmla="val 50000" name="adj"/>
            </a:avLst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-41475" y="3074975"/>
            <a:ext cx="1278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Em </a:t>
            </a: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2023 </a:t>
            </a: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o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Montserrat"/>
                <a:ea typeface="Montserrat"/>
                <a:cs typeface="Montserrat"/>
                <a:sym typeface="Montserrat"/>
              </a:rPr>
              <a:t>bioma apresentou uma superfície de água de </a:t>
            </a:r>
            <a:r>
              <a:rPr b="1" lang="pt-BR" sz="1000">
                <a:latin typeface="Montserrat"/>
                <a:ea typeface="Montserrat"/>
                <a:cs typeface="Montserrat"/>
                <a:sym typeface="Montserrat"/>
              </a:rPr>
              <a:t>1.753.465 ha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0"/>
          <p:cNvSpPr/>
          <p:nvPr/>
        </p:nvSpPr>
        <p:spPr>
          <a:xfrm>
            <a:off x="1852095" y="4141225"/>
            <a:ext cx="1165200" cy="9789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1829050" y="4260920"/>
            <a:ext cx="1228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Montserrat"/>
                <a:ea typeface="Montserrat"/>
                <a:cs typeface="Montserrat"/>
                <a:sym typeface="Montserrat"/>
              </a:rPr>
              <a:t>2%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Abaixo </a:t>
            </a: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da média histórica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4243775" y="2900"/>
            <a:ext cx="4881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Pampa tem primeiro quadrimestre mais seco da série. Os 4 primeiros meses de 2023 estiveram entre os 5 mais meses secos da série,  cheias no RS de setembro e novembro recuperaram à superfície de água no pampa, mas que ainda se manteve abaixo da série histórica</a:t>
            </a:r>
            <a:endParaRPr sz="1200"/>
          </a:p>
        </p:txBody>
      </p:sp>
      <p:sp>
        <p:nvSpPr>
          <p:cNvPr id="211" name="Google Shape;211;p20"/>
          <p:cNvSpPr/>
          <p:nvPr/>
        </p:nvSpPr>
        <p:spPr>
          <a:xfrm>
            <a:off x="2630665" y="141339"/>
            <a:ext cx="1613100" cy="13464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2749978" y="373430"/>
            <a:ext cx="1367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2°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Bioma do Brasil com a maior área área de reservatórios 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3790950" y="3319030"/>
            <a:ext cx="357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Histórico de superfície de água no Pampa</a:t>
            </a:r>
            <a:endParaRPr sz="800"/>
          </a:p>
        </p:txBody>
      </p:sp>
      <p:sp>
        <p:nvSpPr>
          <p:cNvPr id="214" name="Google Shape;214;p20"/>
          <p:cNvSpPr/>
          <p:nvPr/>
        </p:nvSpPr>
        <p:spPr>
          <a:xfrm>
            <a:off x="3801575" y="3722325"/>
            <a:ext cx="235200" cy="13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8448976" y="3466658"/>
            <a:ext cx="557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Média</a:t>
            </a:r>
            <a:endParaRPr b="1" sz="500">
              <a:solidFill>
                <a:schemeClr val="dk1"/>
              </a:solidFill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602550" y="4141225"/>
            <a:ext cx="1165200" cy="978900"/>
          </a:xfrm>
          <a:prstGeom prst="diamond">
            <a:avLst/>
          </a:prstGeom>
          <a:solidFill>
            <a:srgbClr val="6FA5CD">
              <a:alpha val="52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658780" y="4320825"/>
            <a:ext cx="104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Montserrat"/>
                <a:ea typeface="Montserrat"/>
                <a:cs typeface="Montserrat"/>
                <a:sym typeface="Montserrat"/>
              </a:rPr>
              <a:t>1,3%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C71200"/>
                </a:solidFill>
                <a:latin typeface="Montserrat"/>
                <a:ea typeface="Montserrat"/>
                <a:cs typeface="Montserrat"/>
                <a:sym typeface="Montserrat"/>
              </a:rPr>
              <a:t>Abaixo </a:t>
            </a: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de 2022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8568039" y="3640919"/>
            <a:ext cx="557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-2%</a:t>
            </a:r>
            <a:endParaRPr b="1" sz="500">
              <a:solidFill>
                <a:schemeClr val="dk1"/>
              </a:solidFill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-100491" y="676531"/>
            <a:ext cx="13248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latin typeface="Montserrat"/>
                <a:ea typeface="Montserrat"/>
                <a:cs typeface="Montserrat"/>
                <a:sym typeface="Montserrat"/>
              </a:rPr>
              <a:t>9,2%</a:t>
            </a:r>
            <a:endParaRPr b="1"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latin typeface="Montserrat"/>
                <a:ea typeface="Montserrat"/>
                <a:cs typeface="Montserrat"/>
                <a:sym typeface="Montserrat"/>
              </a:rPr>
              <a:t>do bioma está coberto por água em 2023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 rot="-5400000">
            <a:off x="3315425" y="2157075"/>
            <a:ext cx="210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Superfície de água (Mha)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6610301" y="1232826"/>
            <a:ext cx="139500" cy="90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6711239" y="1112597"/>
            <a:ext cx="808800" cy="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2022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7219891" y="1235254"/>
            <a:ext cx="139500" cy="90300"/>
          </a:xfrm>
          <a:prstGeom prst="rect">
            <a:avLst/>
          </a:prstGeom>
          <a:solidFill>
            <a:srgbClr val="5971C0"/>
          </a:solidFill>
          <a:ln cap="flat" cmpd="sng" w="9525">
            <a:solidFill>
              <a:srgbClr val="5971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"/>
          <p:cNvSpPr txBox="1"/>
          <p:nvPr/>
        </p:nvSpPr>
        <p:spPr>
          <a:xfrm>
            <a:off x="7334363" y="1108258"/>
            <a:ext cx="808800" cy="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2023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7802434" y="1230915"/>
            <a:ext cx="139500" cy="90300"/>
          </a:xfrm>
          <a:prstGeom prst="rect">
            <a:avLst/>
          </a:prstGeom>
          <a:solidFill>
            <a:srgbClr val="F4BE27"/>
          </a:solidFill>
          <a:ln cap="flat" cmpd="sng" w="9525">
            <a:solidFill>
              <a:srgbClr val="F4BE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7921632" y="1110686"/>
            <a:ext cx="808800" cy="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</a:rPr>
              <a:t>Média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27" name="Google Shape;22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3550" y="1745952"/>
            <a:ext cx="865200" cy="65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0"/>
          <p:cNvSpPr txBox="1"/>
          <p:nvPr/>
        </p:nvSpPr>
        <p:spPr>
          <a:xfrm>
            <a:off x="2143375" y="1739064"/>
            <a:ext cx="6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229" name="Google Shape;229;p20"/>
          <p:cNvSpPr txBox="1"/>
          <p:nvPr/>
        </p:nvSpPr>
        <p:spPr>
          <a:xfrm>
            <a:off x="2981575" y="1739064"/>
            <a:ext cx="628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1431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101" y="76200"/>
            <a:ext cx="2865257" cy="14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954" y="1510851"/>
            <a:ext cx="3049826" cy="14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7400" y="3064900"/>
            <a:ext cx="2592149" cy="174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 txBox="1"/>
          <p:nvPr/>
        </p:nvSpPr>
        <p:spPr>
          <a:xfrm>
            <a:off x="7623575" y="3844750"/>
            <a:ext cx="138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7"/>
              </a:rPr>
              <a:t>Link Nota Técnica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