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89" r:id="rId6"/>
    <p:sldId id="268" r:id="rId7"/>
    <p:sldId id="288" r:id="rId8"/>
    <p:sldId id="292" r:id="rId9"/>
    <p:sldId id="294" r:id="rId10"/>
    <p:sldId id="277" r:id="rId11"/>
  </p:sldIdLst>
  <p:sldSz cx="12192000" cy="6858000"/>
  <p:notesSz cx="6858000" cy="9144000"/>
  <p:defaultTextStyle>
    <a:defPPr>
      <a:defRPr lang="en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9246"/>
    <p:restoredTop sz="92213"/>
  </p:normalViewPr>
  <p:slideViewPr>
    <p:cSldViewPr snapToGrid="0" snapToObjects="1">
      <p:cViewPr varScale="1">
        <p:scale>
          <a:sx n="45" d="100"/>
          <a:sy n="45" d="100"/>
        </p:scale>
        <p:origin x="192" y="1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2755CB-2550-754F-885D-7CA31EDC0A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B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E9F914-44DF-5E44-B0C5-B820730121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C7C2CD-F516-A147-8D4B-837F9FD41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EBB3C-E96F-CC48-8754-C82129BE58E3}" type="datetimeFigureOut">
              <a:rPr lang="en-BR" smtClean="0"/>
              <a:t>18/06/24</a:t>
            </a:fld>
            <a:endParaRPr lang="en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6BDA3C-CE13-FE4E-B9D2-310FB7FEB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62FEE-EEEA-664F-B86B-20B31A53A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0B79A-DCE4-6D47-82A8-BBD4ED3DB277}" type="slidenum">
              <a:rPr lang="en-BR" smtClean="0"/>
              <a:t>‹#›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2842891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6ADEC-0034-314F-8E4B-32BF7F02E8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CD41FB-5AA8-A84B-A284-7FD5951D17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6AC77-2D18-0445-8A46-40F7BF55C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EBB3C-E96F-CC48-8754-C82129BE58E3}" type="datetimeFigureOut">
              <a:rPr lang="en-BR" smtClean="0"/>
              <a:t>18/06/24</a:t>
            </a:fld>
            <a:endParaRPr lang="en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C062E8-9B6B-DA46-84A5-6B74C9F9A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2266A4-F7A5-2647-A76B-19B552D5B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0B79A-DCE4-6D47-82A8-BBD4ED3DB277}" type="slidenum">
              <a:rPr lang="en-BR" smtClean="0"/>
              <a:t>‹#›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1767472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C9B94F-DA78-FF42-8465-BA23815CC2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B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A75CA1-71D2-6E45-BC30-1619AB31A7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FCE237-D470-F44E-8AC0-6DCF2B942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EBB3C-E96F-CC48-8754-C82129BE58E3}" type="datetimeFigureOut">
              <a:rPr lang="en-BR" smtClean="0"/>
              <a:t>18/06/24</a:t>
            </a:fld>
            <a:endParaRPr lang="en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8DAFB5-7129-C34F-B5CE-A9A8CFD27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DC1290-C8CF-8A4E-ABF5-4C2328053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0B79A-DCE4-6D47-82A8-BBD4ED3DB277}" type="slidenum">
              <a:rPr lang="en-BR" smtClean="0"/>
              <a:t>‹#›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3618497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E8A151-CD31-D240-A00F-3EA636C21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74E1B4-646D-1141-B0FA-9FAA713777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EED831-B5F5-F740-ADCD-59DAB3923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EBB3C-E96F-CC48-8754-C82129BE58E3}" type="datetimeFigureOut">
              <a:rPr lang="en-BR" smtClean="0"/>
              <a:t>18/06/24</a:t>
            </a:fld>
            <a:endParaRPr lang="en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27826E-4398-394A-9B9C-06A4D18CC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FE2E9D-D83D-FF49-ABBE-4B4D49147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0B79A-DCE4-6D47-82A8-BBD4ED3DB277}" type="slidenum">
              <a:rPr lang="en-BR" smtClean="0"/>
              <a:t>‹#›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906370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669140-0E57-924A-AE95-22DCF0330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8EE940-3AEA-734A-B0C0-09B362E0A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46BB49-B9F3-C644-8AE8-3EBCE5712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EBB3C-E96F-CC48-8754-C82129BE58E3}" type="datetimeFigureOut">
              <a:rPr lang="en-BR" smtClean="0"/>
              <a:t>18/06/24</a:t>
            </a:fld>
            <a:endParaRPr lang="en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5F582C-EB09-034E-8887-7F965EC41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D5A519-5CA5-E04C-91DA-DD3376C3E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0B79A-DCE4-6D47-82A8-BBD4ED3DB277}" type="slidenum">
              <a:rPr lang="en-BR" smtClean="0"/>
              <a:t>‹#›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49154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86392-6043-7249-AFE3-8F2E77006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402192-573A-034A-AC9E-C92815E261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61FF54-65F6-DF45-B173-2401BDFE29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7F419B-ADD2-344E-8FC6-F5F32EA9B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EBB3C-E96F-CC48-8754-C82129BE58E3}" type="datetimeFigureOut">
              <a:rPr lang="en-BR" smtClean="0"/>
              <a:t>18/06/24</a:t>
            </a:fld>
            <a:endParaRPr lang="en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44A5AF-E042-BD4B-B5C5-C828939D8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1AFC33-6169-A14F-852B-3C6C7A3DF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0B79A-DCE4-6D47-82A8-BBD4ED3DB277}" type="slidenum">
              <a:rPr lang="en-BR" smtClean="0"/>
              <a:t>‹#›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3130273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EB9C76-7458-564D-A831-E0AA6C3E1D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588AB3-6DBE-8540-8DCA-C4C1A85370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9F05DB-AF31-AA46-99DC-C9BAF51EE5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D01871-1CB4-D244-A9A6-8DF4EEFAAE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B5991A-07FD-9642-852A-625F198222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42A22A9-7172-6D4B-9BEE-041D52F05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EBB3C-E96F-CC48-8754-C82129BE58E3}" type="datetimeFigureOut">
              <a:rPr lang="en-BR" smtClean="0"/>
              <a:t>18/06/24</a:t>
            </a:fld>
            <a:endParaRPr lang="en-B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659CBD9-E308-3944-9600-5A859319C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398A9D-1E19-254C-BD1F-4E4000DC4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0B79A-DCE4-6D47-82A8-BBD4ED3DB277}" type="slidenum">
              <a:rPr lang="en-BR" smtClean="0"/>
              <a:t>‹#›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3902499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D3794-6987-1D41-8779-0119536B6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D9743A-690C-EC4F-8A6F-AFA088584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EBB3C-E96F-CC48-8754-C82129BE58E3}" type="datetimeFigureOut">
              <a:rPr lang="en-BR" smtClean="0"/>
              <a:t>18/06/24</a:t>
            </a:fld>
            <a:endParaRPr lang="en-B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7BB2997-C633-A64E-BAB4-478B3D865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477D3A-957B-0C43-9308-43C4DF78D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0B79A-DCE4-6D47-82A8-BBD4ED3DB277}" type="slidenum">
              <a:rPr lang="en-BR" smtClean="0"/>
              <a:t>‹#›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4110140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72F6B59-22BB-6643-B1D3-A16BCC3F6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EBB3C-E96F-CC48-8754-C82129BE58E3}" type="datetimeFigureOut">
              <a:rPr lang="en-BR" smtClean="0"/>
              <a:t>18/06/24</a:t>
            </a:fld>
            <a:endParaRPr lang="en-B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48C3BC-CF9B-754C-9BD2-B4693BA66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EE1BDA-16A3-7046-809B-47349A64C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0B79A-DCE4-6D47-82A8-BBD4ED3DB277}" type="slidenum">
              <a:rPr lang="en-BR" smtClean="0"/>
              <a:t>‹#›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3522653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4CAC9-A714-AF43-A64A-CE049BB9F4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12624A-701E-FA4B-937A-C8047F9BAD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986A52-07B6-214C-84FB-B2FF5C0963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87CAA6-FBC6-BF45-B06B-906984F10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EBB3C-E96F-CC48-8754-C82129BE58E3}" type="datetimeFigureOut">
              <a:rPr lang="en-BR" smtClean="0"/>
              <a:t>18/06/24</a:t>
            </a:fld>
            <a:endParaRPr lang="en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7F562A-E6C4-FE4A-A4BA-76F118343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30BFDB-A4CB-6845-A9CC-8F47773F9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0B79A-DCE4-6D47-82A8-BBD4ED3DB277}" type="slidenum">
              <a:rPr lang="en-BR" smtClean="0"/>
              <a:t>‹#›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174491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7B221-A88B-AC4C-B6DC-F76388EC34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3E9233-4DF1-D04C-906E-6110D5F4BB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B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143EE9-E518-0B46-B2F6-779FEF9983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678296-A607-4245-886B-F4E7D146A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0EBB3C-E96F-CC48-8754-C82129BE58E3}" type="datetimeFigureOut">
              <a:rPr lang="en-BR" smtClean="0"/>
              <a:t>18/06/24</a:t>
            </a:fld>
            <a:endParaRPr lang="en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2AEEED-5194-9148-B833-2E9C5FC80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62DF8C-3DDB-4B4F-B3A6-EBDE6D6E3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0B79A-DCE4-6D47-82A8-BBD4ED3DB277}" type="slidenum">
              <a:rPr lang="en-BR" smtClean="0"/>
              <a:t>‹#›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2050939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9569808-EBE4-8A43-9423-2E0CD56410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D75979-0EA3-B648-B740-86D263527B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434BAA-D642-804C-A26B-97E81B25E9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0EBB3C-E96F-CC48-8754-C82129BE58E3}" type="datetimeFigureOut">
              <a:rPr lang="en-BR" smtClean="0"/>
              <a:t>18/06/24</a:t>
            </a:fld>
            <a:endParaRPr lang="en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1EDFDA-356C-3B41-9514-57DB37109D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5BFA34-0848-7144-AB10-F30D996F2A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0B79A-DCE4-6D47-82A8-BBD4ED3DB277}" type="slidenum">
              <a:rPr lang="en-BR" smtClean="0"/>
              <a:t>‹#›</a:t>
            </a:fld>
            <a:endParaRPr lang="en-BR"/>
          </a:p>
        </p:txBody>
      </p:sp>
    </p:spTree>
    <p:extLst>
      <p:ext uri="{BB962C8B-B14F-4D97-AF65-F5344CB8AC3E}">
        <p14:creationId xmlns:p14="http://schemas.microsoft.com/office/powerpoint/2010/main" val="2203872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B464B28-9F83-8B47-A282-DED76368BA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ABC58AF-AF21-B548-983C-E799A8456BA0}"/>
              </a:ext>
            </a:extLst>
          </p:cNvPr>
          <p:cNvSpPr txBox="1"/>
          <p:nvPr/>
        </p:nvSpPr>
        <p:spPr>
          <a:xfrm>
            <a:off x="1272208" y="939800"/>
            <a:ext cx="10436087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6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SEGURANÇA HÍDRICA DO BRASIL: </a:t>
            </a:r>
          </a:p>
          <a:p>
            <a:pPr algn="ctr"/>
            <a:r>
              <a:rPr lang="en-US" sz="36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INTEGRAÇÃO ENTRE GESTÃO DE RECURSOS HÍDRICOS E POLÍTICAS LOCAIS </a:t>
            </a:r>
          </a:p>
          <a:p>
            <a:endParaRPr lang="en-US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7D6D082B-B9CA-4E46-B008-8AA293AB27DD}"/>
              </a:ext>
            </a:extLst>
          </p:cNvPr>
          <p:cNvSpPr txBox="1"/>
          <p:nvPr/>
        </p:nvSpPr>
        <p:spPr>
          <a:xfrm>
            <a:off x="1600200" y="5588000"/>
            <a:ext cx="41657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Adriana Bocaiuva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91908F0A-46B8-4788-A806-9B17B39B20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17635" y="4857452"/>
            <a:ext cx="3851396" cy="2001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4774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09634F6-A273-1940-96CF-5146DAF4A7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7268"/>
            <a:ext cx="12192000" cy="719488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FE84BB9-40EE-5B4A-A23A-EBD4EB44E2A6}"/>
              </a:ext>
            </a:extLst>
          </p:cNvPr>
          <p:cNvSpPr txBox="1"/>
          <p:nvPr/>
        </p:nvSpPr>
        <p:spPr>
          <a:xfrm>
            <a:off x="164431" y="266227"/>
            <a:ext cx="114701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INSTRUMENTOS PARA GESTÃO INTEGRADA  </a:t>
            </a:r>
            <a:endParaRPr lang="pt-BR" sz="3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D285C71F-EDA2-C944-BDC1-C389359C5434}"/>
              </a:ext>
            </a:extLst>
          </p:cNvPr>
          <p:cNvSpPr/>
          <p:nvPr/>
        </p:nvSpPr>
        <p:spPr>
          <a:xfrm>
            <a:off x="795131" y="1046922"/>
            <a:ext cx="1083940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0"/>
              </a:spcAft>
            </a:pPr>
            <a:r>
              <a:rPr lang="pt-BR" sz="2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PLANO DIRETOR PARA MUNICIPIOS COM ÁREAS INUNDAÇÃO</a:t>
            </a:r>
          </a:p>
          <a:p>
            <a:pPr lvl="0" algn="ctr">
              <a:spcAft>
                <a:spcPts val="0"/>
              </a:spcAft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>
              <a:spcAft>
                <a:spcPts val="0"/>
              </a:spcAft>
            </a:pPr>
            <a:r>
              <a:rPr lang="pt-BR" sz="20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ESTATUTO DA CIDADE / Lei 10.257/2001</a:t>
            </a:r>
          </a:p>
          <a:p>
            <a:pPr lvl="0">
              <a:spcAft>
                <a:spcPts val="0"/>
              </a:spcAft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spcAft>
                <a:spcPts val="0"/>
              </a:spcAft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Art. 42- A.    O Plano Diretor de Municípios incluídos no </a:t>
            </a:r>
            <a:r>
              <a:rPr lang="pt-BR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cadastro nacional de municípios com áreas suscetíveis à ocorrência de deslizamentos</a:t>
            </a:r>
            <a:r>
              <a:rPr lang="pt-BR" sz="2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grande impacto, inundações bruscas ou processos geológicos ou hidrológicos correlatos deverá 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conter: </a:t>
            </a:r>
          </a:p>
          <a:p>
            <a:pPr lvl="0" algn="just">
              <a:spcAft>
                <a:spcPts val="0"/>
              </a:spcAft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spcAft>
                <a:spcPts val="0"/>
              </a:spcAft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§ 2</a:t>
            </a:r>
            <a:r>
              <a:rPr lang="pt-BR" sz="2000" u="sng" baseline="30000" dirty="0"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   </a:t>
            </a:r>
            <a:r>
              <a:rPr lang="pt-BR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Plano Diretor compatível com as disposições </a:t>
            </a:r>
            <a:r>
              <a:rPr lang="pt-BR" sz="20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insertas nos planos de recursos hídricos</a:t>
            </a:r>
            <a:r>
              <a:rPr lang="pt-BR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formulados consoante a L.9433/1997.</a:t>
            </a:r>
            <a:b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20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0">
              <a:spcAft>
                <a:spcPts val="0"/>
              </a:spcAft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[ out 2023 : </a:t>
            </a:r>
            <a:r>
              <a:rPr lang="pt-B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142 cidades RS no cadastro. Maio/2024 333 cidades em estado de calamidade ]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B0C012FB-2F46-ACC7-B6C4-381AD3C780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49576" y="5811078"/>
            <a:ext cx="2526198" cy="1312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74899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09634F6-A273-1940-96CF-5146DAF4A7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7268"/>
            <a:ext cx="12192000" cy="719488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FE84BB9-40EE-5B4A-A23A-EBD4EB44E2A6}"/>
              </a:ext>
            </a:extLst>
          </p:cNvPr>
          <p:cNvSpPr txBox="1"/>
          <p:nvPr/>
        </p:nvSpPr>
        <p:spPr>
          <a:xfrm>
            <a:off x="360947" y="486543"/>
            <a:ext cx="114701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INSTRUMENTOS PARA GESTÃO INTEGRADA  </a:t>
            </a:r>
            <a:endParaRPr lang="pt-BR" sz="32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D285C71F-EDA2-C944-BDC1-C389359C5434}"/>
              </a:ext>
            </a:extLst>
          </p:cNvPr>
          <p:cNvSpPr/>
          <p:nvPr/>
        </p:nvSpPr>
        <p:spPr>
          <a:xfrm>
            <a:off x="616227" y="1046922"/>
            <a:ext cx="10343322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0"/>
              </a:spcAft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spcAft>
                <a:spcPts val="0"/>
              </a:spcAft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Art. 42- A.    O Plano Diretor de Municípios incluídos no cadastro nacional de municípios com áreas suscetíveis à ocorrência de deslizamentos de grande impacto, inundações bruscas ou processos geológicos ou hidrológicos correlatos deverá conter: </a:t>
            </a:r>
          </a:p>
          <a:p>
            <a:pPr lvl="0">
              <a:spcAft>
                <a:spcPts val="0"/>
              </a:spcAft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spcAft>
                <a:spcPts val="0"/>
              </a:spcAft>
            </a:pPr>
            <a:r>
              <a:rPr lang="pt-BR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 - mapeamento contendo as áreas suscetíveis à ocorrência de deslizamentos de grande impacto, inundações bruscas ou processos geológicos ou hidrológicos correlatos; </a:t>
            </a:r>
          </a:p>
          <a:p>
            <a:pPr lvl="0">
              <a:spcAft>
                <a:spcPts val="0"/>
              </a:spcAft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spcAft>
                <a:spcPts val="0"/>
              </a:spcAft>
            </a:pPr>
            <a:r>
              <a:rPr lang="pt-BR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 - planejamento de ações de intervenção preventiva e realocação de população de áreas de risco de desastre [ PLANO DE GESTAO DE RISCO] </a:t>
            </a:r>
          </a:p>
          <a:p>
            <a:pPr lvl="0">
              <a:spcAft>
                <a:spcPts val="0"/>
              </a:spcAft>
            </a:pPr>
            <a:endParaRPr lang="pt-BR" sz="2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>
              <a:spcAft>
                <a:spcPts val="0"/>
              </a:spcAft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IV - medidas de drenagem urbana necessárias à prevenção e à mitigação de impactos de desastres; e     VI - identificação e diretrizes para a preservação e ocupação das áreas verdes municipais, quando for o caso, com vistas à redução da impermeabilização das cidades. </a:t>
            </a:r>
          </a:p>
          <a:p>
            <a:pPr lvl="0">
              <a:spcAft>
                <a:spcPts val="0"/>
              </a:spcAft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  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B0C012FB-2F46-ACC7-B6C4-381AD3C780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42174" y="6015074"/>
            <a:ext cx="2133600" cy="1108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96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09634F6-A273-1940-96CF-5146DAF4A7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790905" cy="719488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FE84BB9-40EE-5B4A-A23A-EBD4EB44E2A6}"/>
              </a:ext>
            </a:extLst>
          </p:cNvPr>
          <p:cNvSpPr txBox="1"/>
          <p:nvPr/>
        </p:nvSpPr>
        <p:spPr>
          <a:xfrm>
            <a:off x="299452" y="602928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CAPACIDADES MUNICIPAIS PARA INTEGRAÇÃO DE POLÍTICAS PUBLICAS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70AC4A0D-8E28-A744-9481-4ADE96415036}"/>
              </a:ext>
            </a:extLst>
          </p:cNvPr>
          <p:cNvSpPr/>
          <p:nvPr/>
        </p:nvSpPr>
        <p:spPr>
          <a:xfrm>
            <a:off x="637674" y="782054"/>
            <a:ext cx="1128562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endParaRPr lang="pt-B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pt-B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pt-B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pt-B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17B62A77-D1E7-5C40-9084-1B8712330911}"/>
              </a:ext>
            </a:extLst>
          </p:cNvPr>
          <p:cNvSpPr txBox="1"/>
          <p:nvPr/>
        </p:nvSpPr>
        <p:spPr>
          <a:xfrm>
            <a:off x="637674" y="1192696"/>
            <a:ext cx="11285621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itchFamily="2" charset="2"/>
              <a:buChar char="Ø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Revisão de Planos Diretores  para enfrentamento dos desafios metropolitanos do século XXI, e instrumentos efetivamente integrados ao Plano de Bacia;</a:t>
            </a:r>
          </a:p>
          <a:p>
            <a:pPr algn="just"/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itchFamily="2" charset="2"/>
              <a:buChar char="Ø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Participação dos municípios na construção dos Planos de Bacia [e instrumentos da gestão hídrica, como  enquadramento ] para  garantia de implementação de políticas publicas de uso e ocupação do solo adequadas aos desafios pactuados; </a:t>
            </a:r>
          </a:p>
          <a:p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CAPACITAÇÃO TÉCNICA E POLÍTICA dos municípios para contribuição nos </a:t>
            </a:r>
            <a:r>
              <a:rPr lang="pt-BR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planos de gestão de risco da segurança hídrica</a:t>
            </a:r>
            <a:endParaRPr lang="pt-BR" sz="2400" b="1" dirty="0">
              <a:solidFill>
                <a:srgbClr val="FF0000"/>
              </a:solidFill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62D7C384-30BE-98AA-8466-5637CE267B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66312" y="5598317"/>
            <a:ext cx="3425687" cy="1641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898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09634F6-A273-1940-96CF-5146DAF4A7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790905" cy="7194884"/>
          </a:xfrm>
          <a:prstGeom prst="rect">
            <a:avLst/>
          </a:prstGeom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70AC4A0D-8E28-A744-9481-4ADE96415036}"/>
              </a:ext>
            </a:extLst>
          </p:cNvPr>
          <p:cNvSpPr/>
          <p:nvPr/>
        </p:nvSpPr>
        <p:spPr>
          <a:xfrm>
            <a:off x="637674" y="782054"/>
            <a:ext cx="1128562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endParaRPr lang="pt-B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pt-B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pt-B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pt-B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62D7C384-30BE-98AA-8466-5637CE267B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66312" y="5598317"/>
            <a:ext cx="3425687" cy="1641781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DC3FDF66-20A9-6C39-BC9E-15BDC9712AB4}"/>
              </a:ext>
            </a:extLst>
          </p:cNvPr>
          <p:cNvSpPr txBox="1"/>
          <p:nvPr/>
        </p:nvSpPr>
        <p:spPr>
          <a:xfrm>
            <a:off x="474133" y="321734"/>
            <a:ext cx="1231677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32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Região Metropolitana do Rio de Janeiro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F61F8EF-98CD-3016-13AE-877698062BB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4133" y="1262154"/>
            <a:ext cx="6224144" cy="575965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8FBEA95-03BC-289A-7976-8D642B2E961B}"/>
              </a:ext>
            </a:extLst>
          </p:cNvPr>
          <p:cNvSpPr txBox="1"/>
          <p:nvPr/>
        </p:nvSpPr>
        <p:spPr>
          <a:xfrm>
            <a:off x="6861819" y="1982383"/>
            <a:ext cx="533018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212529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2010 a 2018:  RMRJ  - 2/3 </a:t>
            </a:r>
            <a:r>
              <a:rPr lang="en-US" sz="2000" dirty="0">
                <a:solidFill>
                  <a:srgbClr val="212529"/>
                </a:solidFill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das </a:t>
            </a:r>
            <a:r>
              <a:rPr lang="en-US" sz="2000" b="0" i="0" dirty="0">
                <a:solidFill>
                  <a:srgbClr val="212529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mortes por desastres ambientais no Brasil</a:t>
            </a:r>
            <a:endParaRPr lang="en-BR" sz="20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BR" sz="2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212529"/>
                </a:solidFill>
                <a:effectLst/>
                <a:highlight>
                  <a:srgbClr val="FFFFFF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 “Impacto da Mudança Climática nos Recursos Hídricos do Brasil /ANA  perda de 40% da disponibilidade de água no país até 2040, sobretudo, na região Sudeste.</a:t>
            </a:r>
            <a:endParaRPr lang="en-BR" sz="20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16375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09634F6-A273-1940-96CF-5146DAF4A7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790905" cy="7194884"/>
          </a:xfrm>
          <a:prstGeom prst="rect">
            <a:avLst/>
          </a:prstGeom>
        </p:spPr>
      </p:pic>
      <p:sp>
        <p:nvSpPr>
          <p:cNvPr id="2" name="Retângulo 1">
            <a:extLst>
              <a:ext uri="{FF2B5EF4-FFF2-40B4-BE49-F238E27FC236}">
                <a16:creationId xmlns:a16="http://schemas.microsoft.com/office/drawing/2014/main" id="{70AC4A0D-8E28-A744-9481-4ADE96415036}"/>
              </a:ext>
            </a:extLst>
          </p:cNvPr>
          <p:cNvSpPr/>
          <p:nvPr/>
        </p:nvSpPr>
        <p:spPr>
          <a:xfrm>
            <a:off x="637674" y="782054"/>
            <a:ext cx="1128562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endParaRPr lang="pt-B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pt-B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pt-B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pt-BR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62D7C384-30BE-98AA-8466-5637CE267B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66312" y="5598317"/>
            <a:ext cx="3425687" cy="1641781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DC3FDF66-20A9-6C39-BC9E-15BDC9712AB4}"/>
              </a:ext>
            </a:extLst>
          </p:cNvPr>
          <p:cNvSpPr txBox="1"/>
          <p:nvPr/>
        </p:nvSpPr>
        <p:spPr>
          <a:xfrm>
            <a:off x="474133" y="321734"/>
            <a:ext cx="1231677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32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Região Metropolitana do Rio de Janeiro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166943A-D99F-A576-F4C7-B887C3CA9E9D}"/>
              </a:ext>
            </a:extLst>
          </p:cNvPr>
          <p:cNvSpPr txBox="1"/>
          <p:nvPr/>
        </p:nvSpPr>
        <p:spPr>
          <a:xfrm>
            <a:off x="1168400" y="1457867"/>
            <a:ext cx="11159068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BR" sz="2000" b="1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BR" sz="2000" b="1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BR" sz="2000" b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REGIÃO METROPOLITANA :   22 CIDADES </a:t>
            </a:r>
          </a:p>
          <a:p>
            <a:endParaRPr lang="en-BR" sz="20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BR" sz="20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BR" sz="20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BR" sz="200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APENAS CAPITAL TEM </a:t>
            </a:r>
            <a:r>
              <a:rPr lang="en-BR" sz="20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PLANO DE MITIGAÇÃO E ADAPTAÇÃO </a:t>
            </a:r>
            <a:r>
              <a:rPr lang="en-BR" sz="200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MUDANÇAS CLIMÁTICAS</a:t>
            </a:r>
          </a:p>
          <a:p>
            <a:endParaRPr lang="en-BR" sz="200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BR" sz="200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50% NAO TEM </a:t>
            </a:r>
            <a:r>
              <a:rPr lang="en-BR" sz="20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PLANO DE CONTINGENCIA</a:t>
            </a:r>
            <a:r>
              <a:rPr lang="en-BR" sz="200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PROTEÇÃO E DEFESA CIVIL PUBLICADO </a:t>
            </a:r>
          </a:p>
          <a:p>
            <a:endParaRPr lang="en-BR" sz="200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BR" sz="20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PLANO DIRETOR </a:t>
            </a:r>
            <a:r>
              <a:rPr lang="en-BR" sz="200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DESATUALIZADOS E NAO INTEGRADOS AO PLANO DE BACIA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BR" sz="200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BR" sz="200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93845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B464B28-9F83-8B47-A282-DED76368BA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ABC58AF-AF21-B548-983C-E799A8456BA0}"/>
              </a:ext>
            </a:extLst>
          </p:cNvPr>
          <p:cNvSpPr txBox="1"/>
          <p:nvPr/>
        </p:nvSpPr>
        <p:spPr>
          <a:xfrm>
            <a:off x="1600200" y="939800"/>
            <a:ext cx="9579428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OBRIGADA! </a:t>
            </a:r>
          </a:p>
          <a:p>
            <a:pPr algn="ctr"/>
            <a:endParaRPr lang="en-US" sz="28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abocaiuva@gmail.com</a:t>
            </a:r>
          </a:p>
          <a:p>
            <a:endParaRPr lang="en-US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94AF3E6F-FA74-83B1-5B71-920A0BFF6E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7026" y="4856785"/>
            <a:ext cx="3851396" cy="2001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2916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gração Gestão Hidrica e Politicas Locais" id="{0BF52955-6DC3-824D-9DB7-7FC17171380B}" vid="{E7BFEEDE-A8DD-4D40-8CB0-BDF29D094AD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805b1ce-218a-4c7e-a4f2-d1f9eec0167f">
      <Terms xmlns="http://schemas.microsoft.com/office/infopath/2007/PartnerControls"/>
    </lcf76f155ced4ddcb4097134ff3c332f>
    <TaxCatchAll xmlns="a896c254-05de-4cc1-aa16-6565a40f7891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C15448D5D481C74885CBF0231414BD72" ma:contentTypeVersion="16" ma:contentTypeDescription="Criar um novo documento." ma:contentTypeScope="" ma:versionID="a3cda8e038ad9fc107bed8d9c1ec0867">
  <xsd:schema xmlns:xsd="http://www.w3.org/2001/XMLSchema" xmlns:xs="http://www.w3.org/2001/XMLSchema" xmlns:p="http://schemas.microsoft.com/office/2006/metadata/properties" xmlns:ns2="2805b1ce-218a-4c7e-a4f2-d1f9eec0167f" xmlns:ns3="a896c254-05de-4cc1-aa16-6565a40f7891" targetNamespace="http://schemas.microsoft.com/office/2006/metadata/properties" ma:root="true" ma:fieldsID="cc090e4ba598860b5216ad66d80460fe" ns2:_="" ns3:_="">
    <xsd:import namespace="2805b1ce-218a-4c7e-a4f2-d1f9eec0167f"/>
    <xsd:import namespace="a896c254-05de-4cc1-aa16-6565a40f7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5b1ce-218a-4c7e-a4f2-d1f9eec016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m" ma:readOnly="false" ma:fieldId="{5cf76f15-5ced-4ddc-b409-7134ff3c332f}" ma:taxonomyMulti="true" ma:sspId="73564c95-64bc-4e64-82a7-b20e4337b21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96c254-05de-4cc1-aa16-6565a40f7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589f0758-4ab1-46de-b09d-ec979f27ec2f}" ma:internalName="TaxCatchAll" ma:showField="CatchAllData" ma:web="a896c254-05de-4cc1-aa16-6565a40f7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F59EA46-F399-4EB0-9D1E-7A7AA52AA323}">
  <ds:schemaRefs>
    <ds:schemaRef ds:uri="http://schemas.microsoft.com/office/2006/metadata/properties"/>
    <ds:schemaRef ds:uri="2805b1ce-218a-4c7e-a4f2-d1f9eec0167f"/>
    <ds:schemaRef ds:uri="http://purl.org/dc/elements/1.1/"/>
    <ds:schemaRef ds:uri="http://www.w3.org/XML/1998/namespace"/>
    <ds:schemaRef ds:uri="http://schemas.microsoft.com/office/2006/documentManagement/types"/>
    <ds:schemaRef ds:uri="a896c254-05de-4cc1-aa16-6565a40f7891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F42E7585-1850-4D48-A861-88057A54A5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805b1ce-218a-4c7e-a4f2-d1f9eec0167f"/>
    <ds:schemaRef ds:uri="a896c254-05de-4cc1-aa16-6565a40f7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E7300BC-2990-4ADE-BA1C-61C399477F4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5840</TotalTime>
  <Words>442</Words>
  <Application>Microsoft Macintosh PowerPoint</Application>
  <PresentationFormat>Widescreen</PresentationFormat>
  <Paragraphs>55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AB</cp:lastModifiedBy>
  <cp:revision>98</cp:revision>
  <cp:lastPrinted>2023-09-10T10:53:04Z</cp:lastPrinted>
  <dcterms:created xsi:type="dcterms:W3CDTF">2022-05-13T13:09:46Z</dcterms:created>
  <dcterms:modified xsi:type="dcterms:W3CDTF">2024-06-18T14:45:40Z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0x010100C15448D5D481C74885CBF0231414BD72</vt:lpwstr>
  </property>
</Properties>
</file>