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9144000" cy="5143500"/>
  <p:notesSz cx="6858000" cy="9144000"/>
  <p:embeddedFontLst>
    <p:embeddedFont>
      <p:font typeface="Sequel Sans 1" charset="1" panose="020B0703050000020004"/>
      <p:regular r:id="rId24"/>
    </p:embeddedFont>
    <p:embeddedFont>
      <p:font typeface="Roboto" charset="1" panose="02000000000000000000"/>
      <p:regular r:id="rId25"/>
    </p:embeddedFont>
    <p:embeddedFont>
      <p:font typeface="Roboto Bold" charset="1" panose="02000000000000000000"/>
      <p:regular r:id="rId26"/>
    </p:embeddedFont>
    <p:embeddedFont>
      <p:font typeface="Aeonik 2" charset="1" panose="02010503030300000000"/>
      <p:regular r:id="rId27"/>
    </p:embeddedFont>
    <p:embeddedFont>
      <p:font typeface="Aeonik 3" charset="1" panose="02010503030300000000"/>
      <p:regular r:id="rId28"/>
    </p:embeddedFont>
    <p:embeddedFont>
      <p:font typeface="Sequel Sans 2" charset="1" panose="020B0503050000020004"/>
      <p:regular r:id="rId29"/>
    </p:embeddedFont>
    <p:embeddedFont>
      <p:font typeface="Aeonik 4" charset="1" panose="0201050303030000000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jpeg" Type="http://schemas.openxmlformats.org/officeDocument/2006/relationships/image"/><Relationship Id="rId5" Target="../media/image4.jpe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6.png" Type="http://schemas.openxmlformats.org/officeDocument/2006/relationships/image"/><Relationship Id="rId11" Target="../media/image57.svg" Type="http://schemas.openxmlformats.org/officeDocument/2006/relationships/image"/><Relationship Id="rId12" Target="../media/image11.png" Type="http://schemas.openxmlformats.org/officeDocument/2006/relationships/image"/><Relationship Id="rId2" Target="../media/image48.jpeg" Type="http://schemas.openxmlformats.org/officeDocument/2006/relationships/image"/><Relationship Id="rId3" Target="../media/image49.jpeg" Type="http://schemas.openxmlformats.org/officeDocument/2006/relationships/image"/><Relationship Id="rId4" Target="../media/image50.png" Type="http://schemas.openxmlformats.org/officeDocument/2006/relationships/image"/><Relationship Id="rId5" Target="../media/image51.svg" Type="http://schemas.openxmlformats.org/officeDocument/2006/relationships/image"/><Relationship Id="rId6" Target="../media/image52.png" Type="http://schemas.openxmlformats.org/officeDocument/2006/relationships/image"/><Relationship Id="rId7" Target="../media/image53.svg" Type="http://schemas.openxmlformats.org/officeDocument/2006/relationships/image"/><Relationship Id="rId8" Target="../media/image54.png" Type="http://schemas.openxmlformats.org/officeDocument/2006/relationships/image"/><Relationship Id="rId9" Target="../media/image55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Relationship Id="rId3" Target="../media/image51.svg" Type="http://schemas.openxmlformats.org/officeDocument/2006/relationships/image"/><Relationship Id="rId4" Target="../media/image58.png" Type="http://schemas.openxmlformats.org/officeDocument/2006/relationships/image"/><Relationship Id="rId5" Target="../media/image59.svg" Type="http://schemas.openxmlformats.org/officeDocument/2006/relationships/image"/><Relationship Id="rId6" Target="../media/image60.png" Type="http://schemas.openxmlformats.org/officeDocument/2006/relationships/image"/><Relationship Id="rId7" Target="../media/image61.svg" Type="http://schemas.openxmlformats.org/officeDocument/2006/relationships/image"/><Relationship Id="rId8" Target="../media/image62.png" Type="http://schemas.openxmlformats.org/officeDocument/2006/relationships/image"/><Relationship Id="rId9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2" Target="../media/image63.png" Type="http://schemas.openxmlformats.org/officeDocument/2006/relationships/image"/><Relationship Id="rId3" Target="../media/image64.png" Type="http://schemas.openxmlformats.org/officeDocument/2006/relationships/image"/><Relationship Id="rId4" Target="../media/image65.png" Type="http://schemas.openxmlformats.org/officeDocument/2006/relationships/image"/><Relationship Id="rId5" Target="../media/image66.png" Type="http://schemas.openxmlformats.org/officeDocument/2006/relationships/image"/><Relationship Id="rId6" Target="../media/image67.jpeg" Type="http://schemas.openxmlformats.org/officeDocument/2006/relationships/image"/><Relationship Id="rId7" Target="../media/image68.jpeg" Type="http://schemas.openxmlformats.org/officeDocument/2006/relationships/image"/><Relationship Id="rId8" Target="../media/image69.jpeg" Type="http://schemas.openxmlformats.org/officeDocument/2006/relationships/image"/><Relationship Id="rId9" Target="../media/image70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3.png" Type="http://schemas.openxmlformats.org/officeDocument/2006/relationships/image"/><Relationship Id="rId11" Target="../media/image74.png" Type="http://schemas.openxmlformats.org/officeDocument/2006/relationships/image"/><Relationship Id="rId12" Target="../media/image75.png" Type="http://schemas.openxmlformats.org/officeDocument/2006/relationships/image"/><Relationship Id="rId13" Target="../media/image76.png" Type="http://schemas.openxmlformats.org/officeDocument/2006/relationships/image"/><Relationship Id="rId14" Target="../media/image77.png" Type="http://schemas.openxmlformats.org/officeDocument/2006/relationships/image"/><Relationship Id="rId15" Target="../media/image78.png" Type="http://schemas.openxmlformats.org/officeDocument/2006/relationships/image"/><Relationship Id="rId16" Target="../media/image79.png" Type="http://schemas.openxmlformats.org/officeDocument/2006/relationships/image"/><Relationship Id="rId17" Target="../media/image11.png" Type="http://schemas.openxmlformats.org/officeDocument/2006/relationships/image"/><Relationship Id="rId18" Target="../media/image80.png" Type="http://schemas.openxmlformats.org/officeDocument/2006/relationships/image"/><Relationship Id="rId19" Target="../media/image81.svg" Type="http://schemas.openxmlformats.org/officeDocument/2006/relationships/image"/><Relationship Id="rId2" Target="../media/image63.png" Type="http://schemas.openxmlformats.org/officeDocument/2006/relationships/image"/><Relationship Id="rId20" Target="../media/image82.png" Type="http://schemas.openxmlformats.org/officeDocument/2006/relationships/image"/><Relationship Id="rId21" Target="../media/image83.svg" Type="http://schemas.openxmlformats.org/officeDocument/2006/relationships/image"/><Relationship Id="rId3" Target="../media/image64.png" Type="http://schemas.openxmlformats.org/officeDocument/2006/relationships/image"/><Relationship Id="rId4" Target="../media/image65.png" Type="http://schemas.openxmlformats.org/officeDocument/2006/relationships/image"/><Relationship Id="rId5" Target="../media/image66.png" Type="http://schemas.openxmlformats.org/officeDocument/2006/relationships/image"/><Relationship Id="rId6" Target="../media/image71.jpeg" Type="http://schemas.openxmlformats.org/officeDocument/2006/relationships/image"/><Relationship Id="rId7" Target="../media/image72.jpeg" Type="http://schemas.openxmlformats.org/officeDocument/2006/relationships/image"/><Relationship Id="rId8" Target="../media/image50.png" Type="http://schemas.openxmlformats.org/officeDocument/2006/relationships/image"/><Relationship Id="rId9" Target="../media/image51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6.jpeg" Type="http://schemas.openxmlformats.org/officeDocument/2006/relationships/image"/><Relationship Id="rId11" Target="../media/image11.png" Type="http://schemas.openxmlformats.org/officeDocument/2006/relationships/image"/><Relationship Id="rId2" Target="../media/image63.png" Type="http://schemas.openxmlformats.org/officeDocument/2006/relationships/image"/><Relationship Id="rId3" Target="../media/image64.png" Type="http://schemas.openxmlformats.org/officeDocument/2006/relationships/image"/><Relationship Id="rId4" Target="../media/image65.png" Type="http://schemas.openxmlformats.org/officeDocument/2006/relationships/image"/><Relationship Id="rId5" Target="../media/image66.png" Type="http://schemas.openxmlformats.org/officeDocument/2006/relationships/image"/><Relationship Id="rId6" Target="../media/image50.png" Type="http://schemas.openxmlformats.org/officeDocument/2006/relationships/image"/><Relationship Id="rId7" Target="../media/image51.svg" Type="http://schemas.openxmlformats.org/officeDocument/2006/relationships/image"/><Relationship Id="rId8" Target="../media/image84.jpeg" Type="http://schemas.openxmlformats.org/officeDocument/2006/relationships/image"/><Relationship Id="rId9" Target="../media/image85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5.png" Type="http://schemas.openxmlformats.org/officeDocument/2006/relationships/image"/><Relationship Id="rId11" Target="../media/image96.svg" Type="http://schemas.openxmlformats.org/officeDocument/2006/relationships/image"/><Relationship Id="rId12" Target="../media/image97.png" Type="http://schemas.openxmlformats.org/officeDocument/2006/relationships/image"/><Relationship Id="rId13" Target="../media/image98.svg" Type="http://schemas.openxmlformats.org/officeDocument/2006/relationships/image"/><Relationship Id="rId14" Target="../media/image99.png" Type="http://schemas.openxmlformats.org/officeDocument/2006/relationships/image"/><Relationship Id="rId15" Target="../media/image100.svg" Type="http://schemas.openxmlformats.org/officeDocument/2006/relationships/image"/><Relationship Id="rId16" Target="../media/image101.png" Type="http://schemas.openxmlformats.org/officeDocument/2006/relationships/image"/><Relationship Id="rId17" Target="../media/image102.svg" Type="http://schemas.openxmlformats.org/officeDocument/2006/relationships/image"/><Relationship Id="rId18" Target="../media/image103.png" Type="http://schemas.openxmlformats.org/officeDocument/2006/relationships/image"/><Relationship Id="rId19" Target="../media/image104.svg" Type="http://schemas.openxmlformats.org/officeDocument/2006/relationships/image"/><Relationship Id="rId2" Target="../media/image87.png" Type="http://schemas.openxmlformats.org/officeDocument/2006/relationships/image"/><Relationship Id="rId20" Target="../media/image105.png" Type="http://schemas.openxmlformats.org/officeDocument/2006/relationships/image"/><Relationship Id="rId21" Target="../media/image18.png" Type="http://schemas.openxmlformats.org/officeDocument/2006/relationships/image"/><Relationship Id="rId22" Target="../media/image19.svg" Type="http://schemas.openxmlformats.org/officeDocument/2006/relationships/image"/><Relationship Id="rId23" Target="../media/image20.png" Type="http://schemas.openxmlformats.org/officeDocument/2006/relationships/image"/><Relationship Id="rId24" Target="../media/image21.svg" Type="http://schemas.openxmlformats.org/officeDocument/2006/relationships/image"/><Relationship Id="rId25" Target="../media/image24.png" Type="http://schemas.openxmlformats.org/officeDocument/2006/relationships/image"/><Relationship Id="rId26" Target="../media/image25.svg" Type="http://schemas.openxmlformats.org/officeDocument/2006/relationships/image"/><Relationship Id="rId27" Target="../media/image22.png" Type="http://schemas.openxmlformats.org/officeDocument/2006/relationships/image"/><Relationship Id="rId28" Target="../media/image23.svg" Type="http://schemas.openxmlformats.org/officeDocument/2006/relationships/image"/><Relationship Id="rId29" Target="../media/image11.png" Type="http://schemas.openxmlformats.org/officeDocument/2006/relationships/image"/><Relationship Id="rId3" Target="../media/image88.svg" Type="http://schemas.openxmlformats.org/officeDocument/2006/relationships/image"/><Relationship Id="rId4" Target="../media/image89.png" Type="http://schemas.openxmlformats.org/officeDocument/2006/relationships/image"/><Relationship Id="rId5" Target="../media/image90.svg" Type="http://schemas.openxmlformats.org/officeDocument/2006/relationships/image"/><Relationship Id="rId6" Target="../media/image91.png" Type="http://schemas.openxmlformats.org/officeDocument/2006/relationships/image"/><Relationship Id="rId7" Target="../media/image92.svg" Type="http://schemas.openxmlformats.org/officeDocument/2006/relationships/image"/><Relationship Id="rId8" Target="../media/image93.png" Type="http://schemas.openxmlformats.org/officeDocument/2006/relationships/image"/><Relationship Id="rId9" Target="../media/image94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11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8.png" Type="http://schemas.openxmlformats.org/officeDocument/2006/relationships/image"/><Relationship Id="rId4" Target="../media/image9.png" Type="http://schemas.openxmlformats.org/officeDocument/2006/relationships/image"/><Relationship Id="rId5" Target="../media/image10.png" Type="http://schemas.openxmlformats.org/officeDocument/2006/relationships/image"/><Relationship Id="rId6" Target="../media/image1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2.png" Type="http://schemas.openxmlformats.org/officeDocument/2006/relationships/image"/><Relationship Id="rId5" Target="../media/image1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png" Type="http://schemas.openxmlformats.org/officeDocument/2006/relationships/image"/><Relationship Id="rId11" Target="../media/image27.png" Type="http://schemas.openxmlformats.org/officeDocument/2006/relationships/image"/><Relationship Id="rId12" Target="../media/image28.png" Type="http://schemas.openxmlformats.org/officeDocument/2006/relationships/image"/><Relationship Id="rId13" Target="../media/image29.png" Type="http://schemas.openxmlformats.org/officeDocument/2006/relationships/image"/><Relationship Id="rId14" Target="../media/image30.png" Type="http://schemas.openxmlformats.org/officeDocument/2006/relationships/image"/><Relationship Id="rId15" Target="../media/image31.png" Type="http://schemas.openxmlformats.org/officeDocument/2006/relationships/image"/><Relationship Id="rId16" Target="../media/image32.svg" Type="http://schemas.openxmlformats.org/officeDocument/2006/relationships/image"/><Relationship Id="rId17" Target="../media/image33.png" Type="http://schemas.openxmlformats.org/officeDocument/2006/relationships/image"/><Relationship Id="rId18" Target="../media/image34.svg" Type="http://schemas.openxmlformats.org/officeDocument/2006/relationships/image"/><Relationship Id="rId19" Target="../media/image35.png" Type="http://schemas.openxmlformats.org/officeDocument/2006/relationships/image"/><Relationship Id="rId2" Target="../media/image18.png" Type="http://schemas.openxmlformats.org/officeDocument/2006/relationships/image"/><Relationship Id="rId20" Target="../media/image36.svg" Type="http://schemas.openxmlformats.org/officeDocument/2006/relationships/image"/><Relationship Id="rId21" Target="../media/image37.png" Type="http://schemas.openxmlformats.org/officeDocument/2006/relationships/image"/><Relationship Id="rId22" Target="../media/image38.svg" Type="http://schemas.openxmlformats.org/officeDocument/2006/relationships/image"/><Relationship Id="rId23" Target="../media/image11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22.png" Type="http://schemas.openxmlformats.org/officeDocument/2006/relationships/image"/><Relationship Id="rId7" Target="../media/image23.svg" Type="http://schemas.openxmlformats.org/officeDocument/2006/relationships/image"/><Relationship Id="rId8" Target="../media/image24.png" Type="http://schemas.openxmlformats.org/officeDocument/2006/relationships/image"/><Relationship Id="rId9" Target="../media/image25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7.png" Type="http://schemas.openxmlformats.org/officeDocument/2006/relationships/image"/><Relationship Id="rId11" Target="../media/image11.png" Type="http://schemas.openxmlformats.org/officeDocument/2006/relationships/image"/><Relationship Id="rId2" Target="../media/image39.png" Type="http://schemas.openxmlformats.org/officeDocument/2006/relationships/image"/><Relationship Id="rId3" Target="../media/image40.svg" Type="http://schemas.openxmlformats.org/officeDocument/2006/relationships/image"/><Relationship Id="rId4" Target="../media/image41.png" Type="http://schemas.openxmlformats.org/officeDocument/2006/relationships/image"/><Relationship Id="rId5" Target="../media/image42.svg" Type="http://schemas.openxmlformats.org/officeDocument/2006/relationships/image"/><Relationship Id="rId6" Target="../media/image43.png" Type="http://schemas.openxmlformats.org/officeDocument/2006/relationships/image"/><Relationship Id="rId7" Target="../media/image44.svg" Type="http://schemas.openxmlformats.org/officeDocument/2006/relationships/image"/><Relationship Id="rId8" Target="../media/image45.png" Type="http://schemas.openxmlformats.org/officeDocument/2006/relationships/image"/><Relationship Id="rId9" Target="../media/image4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1E6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144000" cy="5143500"/>
          </a:xfrm>
          <a:custGeom>
            <a:avLst/>
            <a:gdLst/>
            <a:ahLst/>
            <a:cxnLst/>
            <a:rect r="r" b="b" t="t" l="l"/>
            <a:pathLst>
              <a:path h="5143500" w="91440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9144000" cy="5143500"/>
          </a:xfrm>
          <a:custGeom>
            <a:avLst/>
            <a:gdLst/>
            <a:ahLst/>
            <a:cxnLst/>
            <a:rect r="r" b="b" t="t" l="l"/>
            <a:pathLst>
              <a:path h="5143500" w="91440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9144000" cy="5143500"/>
          </a:xfrm>
          <a:custGeom>
            <a:avLst/>
            <a:gdLst/>
            <a:ahLst/>
            <a:cxnLst/>
            <a:rect r="r" b="b" t="t" l="l"/>
            <a:pathLst>
              <a:path h="5143500" w="91440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3503" y="-63503"/>
            <a:ext cx="9270997" cy="5270497"/>
          </a:xfrm>
          <a:custGeom>
            <a:avLst/>
            <a:gdLst/>
            <a:ahLst/>
            <a:cxnLst/>
            <a:rect r="r" b="b" t="t" l="l"/>
            <a:pathLst>
              <a:path h="5270497" w="9270997">
                <a:moveTo>
                  <a:pt x="0" y="0"/>
                </a:moveTo>
                <a:lnTo>
                  <a:pt x="9270997" y="0"/>
                </a:lnTo>
                <a:lnTo>
                  <a:pt x="9270997" y="5270497"/>
                </a:lnTo>
                <a:lnTo>
                  <a:pt x="0" y="52704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17636" y="-96720"/>
            <a:ext cx="4918677" cy="5333802"/>
            <a:chOff x="0" y="0"/>
            <a:chExt cx="2654650" cy="287869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654650" cy="2878697"/>
            </a:xfrm>
            <a:custGeom>
              <a:avLst/>
              <a:gdLst/>
              <a:ahLst/>
              <a:cxnLst/>
              <a:rect r="r" b="b" t="t" l="l"/>
              <a:pathLst>
                <a:path h="2878697" w="2654650">
                  <a:moveTo>
                    <a:pt x="0" y="0"/>
                  </a:moveTo>
                  <a:lnTo>
                    <a:pt x="2654650" y="0"/>
                  </a:lnTo>
                  <a:lnTo>
                    <a:pt x="2654650" y="2878697"/>
                  </a:lnTo>
                  <a:lnTo>
                    <a:pt x="0" y="287869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9525"/>
              <a:ext cx="2654650" cy="2869172"/>
            </a:xfrm>
            <a:prstGeom prst="rect">
              <a:avLst/>
            </a:prstGeom>
          </p:spPr>
          <p:txBody>
            <a:bodyPr anchor="ctr" rtlCol="false" tIns="24790" lIns="24790" bIns="24790" rIns="24790"/>
            <a:lstStyle/>
            <a:p>
              <a:pPr algn="ctr">
                <a:lnSpc>
                  <a:spcPts val="898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152637" y="1936594"/>
            <a:ext cx="1868496" cy="2619952"/>
          </a:xfrm>
          <a:custGeom>
            <a:avLst/>
            <a:gdLst/>
            <a:ahLst/>
            <a:cxnLst/>
            <a:rect r="r" b="b" t="t" l="l"/>
            <a:pathLst>
              <a:path h="2619952" w="1868496">
                <a:moveTo>
                  <a:pt x="0" y="0"/>
                </a:moveTo>
                <a:lnTo>
                  <a:pt x="1868496" y="0"/>
                </a:lnTo>
                <a:lnTo>
                  <a:pt x="1868496" y="2619952"/>
                </a:lnTo>
                <a:lnTo>
                  <a:pt x="0" y="26199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354" t="0" r="-55354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7568" y="1936594"/>
            <a:ext cx="1814242" cy="2624591"/>
          </a:xfrm>
          <a:custGeom>
            <a:avLst/>
            <a:gdLst/>
            <a:ahLst/>
            <a:cxnLst/>
            <a:rect r="r" b="b" t="t" l="l"/>
            <a:pathLst>
              <a:path h="2624591" w="1814242">
                <a:moveTo>
                  <a:pt x="0" y="0"/>
                </a:moveTo>
                <a:lnTo>
                  <a:pt x="1814242" y="0"/>
                </a:lnTo>
                <a:lnTo>
                  <a:pt x="1814242" y="2624591"/>
                </a:lnTo>
                <a:lnTo>
                  <a:pt x="0" y="2624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308" t="-3102" r="-46423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13099" y="296675"/>
            <a:ext cx="4679699" cy="677399"/>
          </a:xfrm>
          <a:custGeom>
            <a:avLst/>
            <a:gdLst/>
            <a:ahLst/>
            <a:cxnLst/>
            <a:rect r="r" b="b" t="t" l="l"/>
            <a:pathLst>
              <a:path h="677399" w="4679699">
                <a:moveTo>
                  <a:pt x="0" y="0"/>
                </a:moveTo>
                <a:lnTo>
                  <a:pt x="4679699" y="0"/>
                </a:lnTo>
                <a:lnTo>
                  <a:pt x="4679699" y="677399"/>
                </a:lnTo>
                <a:lnTo>
                  <a:pt x="0" y="6773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052683" y="1956265"/>
            <a:ext cx="427492" cy="565279"/>
          </a:xfrm>
          <a:custGeom>
            <a:avLst/>
            <a:gdLst/>
            <a:ahLst/>
            <a:cxnLst/>
            <a:rect r="r" b="b" t="t" l="l"/>
            <a:pathLst>
              <a:path h="565279" w="427492">
                <a:moveTo>
                  <a:pt x="0" y="0"/>
                </a:moveTo>
                <a:lnTo>
                  <a:pt x="427493" y="0"/>
                </a:lnTo>
                <a:lnTo>
                  <a:pt x="427493" y="565280"/>
                </a:lnTo>
                <a:lnTo>
                  <a:pt x="0" y="5652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993586" y="2997795"/>
            <a:ext cx="498963" cy="498963"/>
          </a:xfrm>
          <a:custGeom>
            <a:avLst/>
            <a:gdLst/>
            <a:ahLst/>
            <a:cxnLst/>
            <a:rect r="r" b="b" t="t" l="l"/>
            <a:pathLst>
              <a:path h="498963" w="498963">
                <a:moveTo>
                  <a:pt x="0" y="0"/>
                </a:moveTo>
                <a:lnTo>
                  <a:pt x="498963" y="0"/>
                </a:lnTo>
                <a:lnTo>
                  <a:pt x="498963" y="498963"/>
                </a:lnTo>
                <a:lnTo>
                  <a:pt x="0" y="4989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993586" y="3973469"/>
            <a:ext cx="569958" cy="583077"/>
          </a:xfrm>
          <a:custGeom>
            <a:avLst/>
            <a:gdLst/>
            <a:ahLst/>
            <a:cxnLst/>
            <a:rect r="r" b="b" t="t" l="l"/>
            <a:pathLst>
              <a:path h="583077" w="569958">
                <a:moveTo>
                  <a:pt x="0" y="0"/>
                </a:moveTo>
                <a:lnTo>
                  <a:pt x="569958" y="0"/>
                </a:lnTo>
                <a:lnTo>
                  <a:pt x="569958" y="583077"/>
                </a:lnTo>
                <a:lnTo>
                  <a:pt x="0" y="5830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701420" y="521954"/>
            <a:ext cx="3052066" cy="739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89"/>
              </a:lnSpc>
            </a:pPr>
            <a:r>
              <a:rPr lang="en-US" sz="2700">
                <a:solidFill>
                  <a:srgbClr val="EAEAD8"/>
                </a:solidFill>
                <a:latin typeface="Sequel Sans 1"/>
                <a:ea typeface="Sequel Sans 1"/>
                <a:cs typeface="Sequel Sans 1"/>
                <a:sym typeface="Sequel Sans 1"/>
              </a:rPr>
              <a:t>FORMAÇÃO DE LIDERANÇAS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888968" y="489415"/>
            <a:ext cx="2834053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Temos a</a:t>
            </a:r>
            <a:r>
              <a:rPr lang="en-US" b="true" sz="120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b="true" sz="1200">
                <a:solidFill>
                  <a:srgbClr val="DA5321"/>
                </a:solidFill>
                <a:latin typeface="Roboto Bold"/>
                <a:ea typeface="Roboto Bold"/>
                <a:cs typeface="Roboto Bold"/>
                <a:sym typeface="Roboto Bold"/>
              </a:rPr>
              <a:t>maior rede de lideranças</a:t>
            </a:r>
            <a:r>
              <a:rPr lang="en-US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cidadãs do Brasil. Marcamos presença na vida de milhares de jovens e adultos em todas as regiões do país, oferecendo formações e experiências de impacto.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719533" y="1956265"/>
            <a:ext cx="2206524" cy="453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3"/>
              </a:lnSpc>
            </a:pPr>
            <a:r>
              <a:rPr lang="en-US" sz="3303">
                <a:solidFill>
                  <a:srgbClr val="296BCF"/>
                </a:solidFill>
                <a:latin typeface="Sequel Sans 1"/>
                <a:ea typeface="Sequel Sans 1"/>
                <a:cs typeface="Sequel Sans 1"/>
                <a:sym typeface="Sequel Sans 1"/>
              </a:rPr>
              <a:t>2.941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719533" y="2863209"/>
            <a:ext cx="2206524" cy="453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3"/>
              </a:lnSpc>
            </a:pPr>
            <a:r>
              <a:rPr lang="en-US" sz="3303">
                <a:solidFill>
                  <a:srgbClr val="296BCF"/>
                </a:solidFill>
                <a:latin typeface="Sequel Sans 1"/>
                <a:ea typeface="Sequel Sans 1"/>
                <a:cs typeface="Sequel Sans 1"/>
                <a:sym typeface="Sequel Sans 1"/>
              </a:rPr>
              <a:t>+600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719533" y="3870884"/>
            <a:ext cx="2206524" cy="869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3"/>
              </a:lnSpc>
            </a:pPr>
            <a:r>
              <a:rPr lang="en-US" sz="3303">
                <a:solidFill>
                  <a:srgbClr val="296BCF"/>
                </a:solidFill>
                <a:latin typeface="Sequel Sans 1"/>
                <a:ea typeface="Sequel Sans 1"/>
                <a:cs typeface="Sequel Sans 1"/>
                <a:sym typeface="Sequel Sans 1"/>
              </a:rPr>
              <a:t>+194 mil</a:t>
            </a:r>
          </a:p>
          <a:p>
            <a:pPr algn="l">
              <a:lnSpc>
                <a:spcPts val="3303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5719533" y="2401801"/>
            <a:ext cx="2173660" cy="175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12"/>
              </a:lnSpc>
            </a:pPr>
            <a:r>
              <a:rPr lang="en-US" sz="1250">
                <a:solidFill>
                  <a:srgbClr val="000001"/>
                </a:solidFill>
                <a:latin typeface="Roboto"/>
                <a:ea typeface="Roboto"/>
                <a:cs typeface="Roboto"/>
                <a:sym typeface="Roboto"/>
              </a:rPr>
              <a:t>lideranças formadas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719533" y="3308745"/>
            <a:ext cx="2734972" cy="337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12"/>
              </a:lnSpc>
            </a:pPr>
            <a:r>
              <a:rPr lang="en-US" sz="1250">
                <a:solidFill>
                  <a:srgbClr val="000001"/>
                </a:solidFill>
                <a:latin typeface="Roboto"/>
                <a:ea typeface="Roboto"/>
                <a:cs typeface="Roboto"/>
                <a:sym typeface="Roboto"/>
              </a:rPr>
              <a:t>pessoas voluntárias liderando 80 núcleos locais em 18 estados + DF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719533" y="4316419"/>
            <a:ext cx="2173660" cy="4990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12"/>
              </a:lnSpc>
            </a:pPr>
            <a:r>
              <a:rPr lang="en-US" sz="1250">
                <a:solidFill>
                  <a:srgbClr val="000001"/>
                </a:solidFill>
                <a:latin typeface="Roboto"/>
                <a:ea typeface="Roboto"/>
                <a:cs typeface="Roboto"/>
                <a:sym typeface="Roboto"/>
              </a:rPr>
              <a:t>pessoas alcançadas em oficinas de educação política</a:t>
            </a:r>
          </a:p>
          <a:p>
            <a:pPr algn="l">
              <a:lnSpc>
                <a:spcPts val="1312"/>
              </a:lnSpc>
            </a:pPr>
          </a:p>
        </p:txBody>
      </p:sp>
      <p:grpSp>
        <p:nvGrpSpPr>
          <p:cNvPr name="Group 19" id="19"/>
          <p:cNvGrpSpPr/>
          <p:nvPr/>
        </p:nvGrpSpPr>
        <p:grpSpPr>
          <a:xfrm rot="0">
            <a:off x="-136757" y="-190500"/>
            <a:ext cx="390525" cy="5524500"/>
            <a:chOff x="0" y="0"/>
            <a:chExt cx="205709" cy="291002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05709" cy="2910025"/>
            </a:xfrm>
            <a:custGeom>
              <a:avLst/>
              <a:gdLst/>
              <a:ahLst/>
              <a:cxnLst/>
              <a:rect r="r" b="b" t="t" l="l"/>
              <a:pathLst>
                <a:path h="2910025" w="205709">
                  <a:moveTo>
                    <a:pt x="0" y="0"/>
                  </a:moveTo>
                  <a:lnTo>
                    <a:pt x="205709" y="0"/>
                  </a:lnTo>
                  <a:lnTo>
                    <a:pt x="205709" y="2910025"/>
                  </a:lnTo>
                  <a:lnTo>
                    <a:pt x="0" y="2910025"/>
                  </a:lnTo>
                  <a:close/>
                </a:path>
              </a:pathLst>
            </a:custGeom>
            <a:solidFill>
              <a:srgbClr val="CE1127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28575"/>
              <a:ext cx="205709" cy="2938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8578966" y="4640434"/>
            <a:ext cx="422338" cy="422338"/>
          </a:xfrm>
          <a:custGeom>
            <a:avLst/>
            <a:gdLst/>
            <a:ahLst/>
            <a:cxnLst/>
            <a:rect r="r" b="b" t="t" l="l"/>
            <a:pathLst>
              <a:path h="422338" w="422338">
                <a:moveTo>
                  <a:pt x="0" y="0"/>
                </a:moveTo>
                <a:lnTo>
                  <a:pt x="422338" y="0"/>
                </a:lnTo>
                <a:lnTo>
                  <a:pt x="422338" y="422338"/>
                </a:lnTo>
                <a:lnTo>
                  <a:pt x="0" y="42233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wipe dir="l"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13099" y="296675"/>
            <a:ext cx="4679699" cy="677399"/>
          </a:xfrm>
          <a:custGeom>
            <a:avLst/>
            <a:gdLst/>
            <a:ahLst/>
            <a:cxnLst/>
            <a:rect r="r" b="b" t="t" l="l"/>
            <a:pathLst>
              <a:path h="677399" w="4679699">
                <a:moveTo>
                  <a:pt x="0" y="0"/>
                </a:moveTo>
                <a:lnTo>
                  <a:pt x="4679699" y="0"/>
                </a:lnTo>
                <a:lnTo>
                  <a:pt x="4679699" y="677399"/>
                </a:lnTo>
                <a:lnTo>
                  <a:pt x="0" y="6773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36757" y="-190500"/>
            <a:ext cx="390525" cy="5524500"/>
            <a:chOff x="0" y="0"/>
            <a:chExt cx="205709" cy="291002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05709" cy="2910025"/>
            </a:xfrm>
            <a:custGeom>
              <a:avLst/>
              <a:gdLst/>
              <a:ahLst/>
              <a:cxnLst/>
              <a:rect r="r" b="b" t="t" l="l"/>
              <a:pathLst>
                <a:path h="2910025" w="205709">
                  <a:moveTo>
                    <a:pt x="0" y="0"/>
                  </a:moveTo>
                  <a:lnTo>
                    <a:pt x="205709" y="0"/>
                  </a:lnTo>
                  <a:lnTo>
                    <a:pt x="205709" y="2910025"/>
                  </a:lnTo>
                  <a:lnTo>
                    <a:pt x="0" y="2910025"/>
                  </a:lnTo>
                  <a:close/>
                </a:path>
              </a:pathLst>
            </a:custGeom>
            <a:solidFill>
              <a:srgbClr val="CE112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205709" cy="2938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2246503" y="3564472"/>
            <a:ext cx="1248192" cy="938826"/>
            <a:chOff x="0" y="0"/>
            <a:chExt cx="899359" cy="67645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99359" cy="676452"/>
            </a:xfrm>
            <a:custGeom>
              <a:avLst/>
              <a:gdLst/>
              <a:ahLst/>
              <a:cxnLst/>
              <a:rect r="r" b="b" t="t" l="l"/>
              <a:pathLst>
                <a:path h="676452" w="899359">
                  <a:moveTo>
                    <a:pt x="0" y="0"/>
                  </a:moveTo>
                  <a:lnTo>
                    <a:pt x="899359" y="0"/>
                  </a:lnTo>
                  <a:lnTo>
                    <a:pt x="899359" y="676452"/>
                  </a:lnTo>
                  <a:lnTo>
                    <a:pt x="0" y="676452"/>
                  </a:lnTo>
                  <a:close/>
                </a:path>
              </a:pathLst>
            </a:custGeom>
            <a:solidFill>
              <a:srgbClr val="E9B72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0"/>
              <a:ext cx="899359" cy="6764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000"/>
                </a:lnSpc>
              </a:pPr>
              <a:r>
                <a:rPr lang="en-US" sz="1000">
                  <a:solidFill>
                    <a:srgbClr val="000000"/>
                  </a:solidFill>
                  <a:latin typeface="Aeonik 3"/>
                  <a:ea typeface="Aeonik 3"/>
                  <a:cs typeface="Aeonik 3"/>
                  <a:sym typeface="Aeonik 3"/>
                </a:rPr>
                <a:t>Conhecimento</a:t>
              </a:r>
            </a:p>
            <a:p>
              <a:pPr algn="ctr">
                <a:lnSpc>
                  <a:spcPts val="1000"/>
                </a:lnSpc>
              </a:pPr>
              <a:r>
                <a:rPr lang="en-US" sz="1000">
                  <a:solidFill>
                    <a:srgbClr val="000000"/>
                  </a:solidFill>
                  <a:latin typeface="Aeonik 3"/>
                  <a:ea typeface="Aeonik 3"/>
                  <a:cs typeface="Aeonik 3"/>
                  <a:sym typeface="Aeonik 3"/>
                </a:rPr>
                <a:t>político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465848" y="3722098"/>
            <a:ext cx="1248192" cy="512498"/>
            <a:chOff x="0" y="0"/>
            <a:chExt cx="899359" cy="36927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99359" cy="369270"/>
            </a:xfrm>
            <a:custGeom>
              <a:avLst/>
              <a:gdLst/>
              <a:ahLst/>
              <a:cxnLst/>
              <a:rect r="r" b="b" t="t" l="l"/>
              <a:pathLst>
                <a:path h="369270" w="899359">
                  <a:moveTo>
                    <a:pt x="0" y="0"/>
                  </a:moveTo>
                  <a:lnTo>
                    <a:pt x="899359" y="0"/>
                  </a:lnTo>
                  <a:lnTo>
                    <a:pt x="899359" y="369270"/>
                  </a:lnTo>
                  <a:lnTo>
                    <a:pt x="0" y="36927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0"/>
              <a:ext cx="899359" cy="3692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000"/>
                </a:lnSpc>
              </a:pPr>
              <a:r>
                <a:rPr lang="en-US" sz="1000">
                  <a:solidFill>
                    <a:srgbClr val="E1E6D5"/>
                  </a:solidFill>
                  <a:latin typeface="Aeonik 3"/>
                  <a:ea typeface="Aeonik 3"/>
                  <a:cs typeface="Aeonik 3"/>
                  <a:sym typeface="Aeonik 3"/>
                </a:rPr>
                <a:t>Liderança cidadã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3396344" y="3457187"/>
            <a:ext cx="1128059" cy="1128059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6BC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000"/>
                </a:lnSpc>
              </a:pPr>
              <a:r>
                <a:rPr lang="en-US" sz="1000">
                  <a:solidFill>
                    <a:srgbClr val="000000"/>
                  </a:solidFill>
                  <a:latin typeface="Aeonik 3"/>
                  <a:ea typeface="Aeonik 3"/>
                  <a:cs typeface="Aeonik 3"/>
                  <a:sym typeface="Aeonik 3"/>
                </a:rPr>
                <a:t>Diálogo</a:t>
              </a:r>
            </a:p>
            <a:p>
              <a:pPr algn="ctr">
                <a:lnSpc>
                  <a:spcPts val="1000"/>
                </a:lnSpc>
              </a:pPr>
              <a:r>
                <a:rPr lang="en-US" sz="1000">
                  <a:solidFill>
                    <a:srgbClr val="000000"/>
                  </a:solidFill>
                  <a:latin typeface="Aeonik 3"/>
                  <a:ea typeface="Aeonik 3"/>
                  <a:cs typeface="Aeonik 3"/>
                  <a:sym typeface="Aeonik 3"/>
                </a:rPr>
                <a:t>plural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4392187" y="3346673"/>
            <a:ext cx="1282477" cy="1282477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5B49B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00"/>
                </a:lnSpc>
              </a:pPr>
              <a:r>
                <a:rPr lang="en-US" sz="1000">
                  <a:solidFill>
                    <a:srgbClr val="000000"/>
                  </a:solidFill>
                  <a:latin typeface="Aeonik 3"/>
                  <a:ea typeface="Aeonik 3"/>
                  <a:cs typeface="Aeonik 3"/>
                  <a:sym typeface="Aeonik 3"/>
                </a:rPr>
                <a:t>Empatia</a:t>
              </a:r>
            </a:p>
            <a:p>
              <a:pPr algn="ctr">
                <a:lnSpc>
                  <a:spcPts val="1000"/>
                </a:lnSpc>
              </a:pPr>
              <a:r>
                <a:rPr lang="en-US" sz="1000">
                  <a:solidFill>
                    <a:srgbClr val="000000"/>
                  </a:solidFill>
                  <a:latin typeface="Aeonik 3"/>
                  <a:ea typeface="Aeonik 3"/>
                  <a:cs typeface="Aeonik 3"/>
                  <a:sym typeface="Aeonik 3"/>
                </a:rPr>
                <a:t>cidadã</a:t>
              </a: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5400000">
            <a:off x="5804446" y="3276385"/>
            <a:ext cx="766382" cy="1532763"/>
          </a:xfrm>
          <a:custGeom>
            <a:avLst/>
            <a:gdLst/>
            <a:ahLst/>
            <a:cxnLst/>
            <a:rect r="r" b="b" t="t" l="l"/>
            <a:pathLst>
              <a:path h="1532763" w="766382">
                <a:moveTo>
                  <a:pt x="0" y="0"/>
                </a:moveTo>
                <a:lnTo>
                  <a:pt x="766382" y="0"/>
                </a:lnTo>
                <a:lnTo>
                  <a:pt x="766382" y="1532763"/>
                </a:lnTo>
                <a:lnTo>
                  <a:pt x="0" y="15327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10722610">
            <a:off x="7067762" y="3435614"/>
            <a:ext cx="223681" cy="1104595"/>
          </a:xfrm>
          <a:custGeom>
            <a:avLst/>
            <a:gdLst/>
            <a:ahLst/>
            <a:cxnLst/>
            <a:rect r="r" b="b" t="t" l="l"/>
            <a:pathLst>
              <a:path h="1104595" w="223681">
                <a:moveTo>
                  <a:pt x="0" y="0"/>
                </a:moveTo>
                <a:lnTo>
                  <a:pt x="223681" y="0"/>
                </a:lnTo>
                <a:lnTo>
                  <a:pt x="223681" y="1104595"/>
                </a:lnTo>
                <a:lnTo>
                  <a:pt x="0" y="1104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701420" y="521954"/>
            <a:ext cx="3052066" cy="739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89"/>
              </a:lnSpc>
            </a:pPr>
            <a:r>
              <a:rPr lang="en-US" sz="2700">
                <a:solidFill>
                  <a:srgbClr val="000000"/>
                </a:solidFill>
                <a:latin typeface="Sequel Sans 1"/>
                <a:ea typeface="Sequel Sans 1"/>
                <a:cs typeface="Sequel Sans 1"/>
                <a:sym typeface="Sequel Sans 1"/>
              </a:rPr>
              <a:t>FORMAÇÃO DE LIDERANÇAS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440949" y="3838174"/>
            <a:ext cx="1493376" cy="299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6"/>
              </a:lnSpc>
            </a:pPr>
            <a:r>
              <a:rPr lang="en-US" sz="1166">
                <a:solidFill>
                  <a:srgbClr val="000000"/>
                </a:solidFill>
                <a:latin typeface="Aeonik 3"/>
                <a:ea typeface="Aeonik 3"/>
                <a:cs typeface="Aeonik 3"/>
                <a:sym typeface="Aeonik 3"/>
              </a:rPr>
              <a:t>Protagonismo</a:t>
            </a:r>
          </a:p>
          <a:p>
            <a:pPr algn="ctr">
              <a:lnSpc>
                <a:spcPts val="1166"/>
              </a:lnSpc>
            </a:pPr>
            <a:r>
              <a:rPr lang="en-US" sz="1166">
                <a:solidFill>
                  <a:srgbClr val="000000"/>
                </a:solidFill>
                <a:latin typeface="Aeonik 3"/>
                <a:ea typeface="Aeonik 3"/>
                <a:cs typeface="Aeonik 3"/>
                <a:sym typeface="Aeonik 3"/>
              </a:rPr>
              <a:t>comunitário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289286" y="2926641"/>
            <a:ext cx="5176562" cy="177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1166">
                <a:solidFill>
                  <a:srgbClr val="000000"/>
                </a:solidFill>
                <a:latin typeface="Sequel Sans 1"/>
                <a:ea typeface="Sequel Sans 1"/>
                <a:cs typeface="Sequel Sans 1"/>
                <a:sym typeface="Sequel Sans 1"/>
              </a:rPr>
              <a:t>Ingredientes básicos para o exercício da cidadania: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01420" y="2293962"/>
            <a:ext cx="1526033" cy="697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46"/>
              </a:lnSpc>
            </a:pPr>
            <a:r>
              <a:rPr lang="en-US" sz="1678">
                <a:solidFill>
                  <a:srgbClr val="000000"/>
                </a:solidFill>
                <a:latin typeface="Sequel Sans 1"/>
                <a:ea typeface="Sequel Sans 1"/>
                <a:cs typeface="Sequel Sans 1"/>
                <a:sym typeface="Sequel Sans 1"/>
              </a:rPr>
              <a:t>Programa Embaixadores Politize!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289286" y="2274912"/>
            <a:ext cx="4094900" cy="5427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1166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Promovemos formações em educação política com um modelo de troca de experiências e aprendizagem entre os membros da rede, que oferece:</a:t>
            </a:r>
            <a:r>
              <a:rPr lang="en-US" sz="1166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6004314" y="296675"/>
            <a:ext cx="2766876" cy="1554999"/>
          </a:xfrm>
          <a:custGeom>
            <a:avLst/>
            <a:gdLst/>
            <a:ahLst/>
            <a:cxnLst/>
            <a:rect r="r" b="b" t="t" l="l"/>
            <a:pathLst>
              <a:path h="1554999" w="2766876">
                <a:moveTo>
                  <a:pt x="0" y="0"/>
                </a:moveTo>
                <a:lnTo>
                  <a:pt x="2766876" y="0"/>
                </a:lnTo>
                <a:lnTo>
                  <a:pt x="2766876" y="1554999"/>
                </a:lnTo>
                <a:lnTo>
                  <a:pt x="0" y="15549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8578966" y="4640434"/>
            <a:ext cx="422338" cy="422338"/>
          </a:xfrm>
          <a:custGeom>
            <a:avLst/>
            <a:gdLst/>
            <a:ahLst/>
            <a:cxnLst/>
            <a:rect r="r" b="b" t="t" l="l"/>
            <a:pathLst>
              <a:path h="422338" w="422338">
                <a:moveTo>
                  <a:pt x="0" y="0"/>
                </a:moveTo>
                <a:lnTo>
                  <a:pt x="422338" y="0"/>
                </a:lnTo>
                <a:lnTo>
                  <a:pt x="422338" y="422338"/>
                </a:lnTo>
                <a:lnTo>
                  <a:pt x="0" y="4223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wipe dir="l"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480521">
            <a:off x="787777" y="2870329"/>
            <a:ext cx="2537303" cy="1832454"/>
            <a:chOff x="0" y="0"/>
            <a:chExt cx="6343269" cy="45811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2700" y="-64516"/>
              <a:ext cx="6355969" cy="4718558"/>
            </a:xfrm>
            <a:custGeom>
              <a:avLst/>
              <a:gdLst/>
              <a:ahLst/>
              <a:cxnLst/>
              <a:rect r="r" b="b" t="t" l="l"/>
              <a:pathLst>
                <a:path h="4718558" w="6355969">
                  <a:moveTo>
                    <a:pt x="6320536" y="1440180"/>
                  </a:moveTo>
                  <a:cubicBezTo>
                    <a:pt x="6290437" y="1454658"/>
                    <a:pt x="6325108" y="1499870"/>
                    <a:pt x="6290056" y="1532636"/>
                  </a:cubicBezTo>
                  <a:cubicBezTo>
                    <a:pt x="6255258" y="1562862"/>
                    <a:pt x="6263386" y="1649222"/>
                    <a:pt x="6222111" y="1695450"/>
                  </a:cubicBezTo>
                  <a:cubicBezTo>
                    <a:pt x="6227953" y="1859153"/>
                    <a:pt x="6103620" y="2030984"/>
                    <a:pt x="6123178" y="2193290"/>
                  </a:cubicBezTo>
                  <a:cubicBezTo>
                    <a:pt x="6054979" y="2435352"/>
                    <a:pt x="5982843" y="2679319"/>
                    <a:pt x="6006846" y="2954274"/>
                  </a:cubicBezTo>
                  <a:cubicBezTo>
                    <a:pt x="5989955" y="2976118"/>
                    <a:pt x="6042533" y="3059938"/>
                    <a:pt x="6068314" y="3310382"/>
                  </a:cubicBezTo>
                  <a:cubicBezTo>
                    <a:pt x="6040374" y="3360801"/>
                    <a:pt x="6063869" y="3495548"/>
                    <a:pt x="6027801" y="3575431"/>
                  </a:cubicBezTo>
                  <a:cubicBezTo>
                    <a:pt x="6046978" y="3590036"/>
                    <a:pt x="6008624" y="3634105"/>
                    <a:pt x="6034405" y="3669157"/>
                  </a:cubicBezTo>
                  <a:cubicBezTo>
                    <a:pt x="6055233" y="3709797"/>
                    <a:pt x="6034659" y="3724910"/>
                    <a:pt x="6004941" y="3765169"/>
                  </a:cubicBezTo>
                  <a:cubicBezTo>
                    <a:pt x="6038723" y="3862959"/>
                    <a:pt x="6015355" y="4003929"/>
                    <a:pt x="6033135" y="4126865"/>
                  </a:cubicBezTo>
                  <a:cubicBezTo>
                    <a:pt x="6033262" y="4188079"/>
                    <a:pt x="5989828" y="4254500"/>
                    <a:pt x="5986780" y="4329176"/>
                  </a:cubicBezTo>
                  <a:cubicBezTo>
                    <a:pt x="5926455" y="4718558"/>
                    <a:pt x="6232144" y="4645660"/>
                    <a:pt x="5287137" y="4630293"/>
                  </a:cubicBezTo>
                  <a:cubicBezTo>
                    <a:pt x="3966337" y="4638294"/>
                    <a:pt x="2607056" y="4630293"/>
                    <a:pt x="1288923" y="4631182"/>
                  </a:cubicBezTo>
                  <a:cubicBezTo>
                    <a:pt x="1001522" y="4633087"/>
                    <a:pt x="612775" y="4634357"/>
                    <a:pt x="270383" y="4633341"/>
                  </a:cubicBezTo>
                  <a:cubicBezTo>
                    <a:pt x="189484" y="4627880"/>
                    <a:pt x="115062" y="4640961"/>
                    <a:pt x="12700" y="4625213"/>
                  </a:cubicBezTo>
                  <a:cubicBezTo>
                    <a:pt x="31115" y="4582033"/>
                    <a:pt x="1905" y="4525137"/>
                    <a:pt x="24384" y="4470527"/>
                  </a:cubicBezTo>
                  <a:cubicBezTo>
                    <a:pt x="7493" y="3333242"/>
                    <a:pt x="17018" y="2282444"/>
                    <a:pt x="20828" y="1075944"/>
                  </a:cubicBezTo>
                  <a:cubicBezTo>
                    <a:pt x="11811" y="729361"/>
                    <a:pt x="18542" y="442214"/>
                    <a:pt x="20193" y="92202"/>
                  </a:cubicBezTo>
                  <a:cubicBezTo>
                    <a:pt x="0" y="44958"/>
                    <a:pt x="43434" y="81026"/>
                    <a:pt x="88900" y="73025"/>
                  </a:cubicBezTo>
                  <a:cubicBezTo>
                    <a:pt x="164846" y="69723"/>
                    <a:pt x="264287" y="75184"/>
                    <a:pt x="331724" y="70104"/>
                  </a:cubicBezTo>
                  <a:cubicBezTo>
                    <a:pt x="1877695" y="73279"/>
                    <a:pt x="3445383" y="71247"/>
                    <a:pt x="5079365" y="71247"/>
                  </a:cubicBezTo>
                  <a:cubicBezTo>
                    <a:pt x="5400294" y="69596"/>
                    <a:pt x="5700903" y="78105"/>
                    <a:pt x="5984367" y="67818"/>
                  </a:cubicBezTo>
                  <a:cubicBezTo>
                    <a:pt x="6045835" y="106299"/>
                    <a:pt x="6233414" y="0"/>
                    <a:pt x="6235700" y="137795"/>
                  </a:cubicBezTo>
                  <a:cubicBezTo>
                    <a:pt x="6245352" y="182880"/>
                    <a:pt x="6279515" y="244348"/>
                    <a:pt x="6253607" y="314960"/>
                  </a:cubicBezTo>
                  <a:cubicBezTo>
                    <a:pt x="6261100" y="368554"/>
                    <a:pt x="6221349" y="379857"/>
                    <a:pt x="6233160" y="556768"/>
                  </a:cubicBezTo>
                  <a:cubicBezTo>
                    <a:pt x="6211443" y="658622"/>
                    <a:pt x="6232017" y="780161"/>
                    <a:pt x="6267450" y="878586"/>
                  </a:cubicBezTo>
                  <a:cubicBezTo>
                    <a:pt x="6251448" y="925195"/>
                    <a:pt x="6277229" y="1027811"/>
                    <a:pt x="6329807" y="1165987"/>
                  </a:cubicBezTo>
                  <a:cubicBezTo>
                    <a:pt x="6331458" y="1198626"/>
                    <a:pt x="6302248" y="1229487"/>
                    <a:pt x="6355969" y="1268730"/>
                  </a:cubicBezTo>
                  <a:cubicBezTo>
                    <a:pt x="6307074" y="1318387"/>
                    <a:pt x="6345936" y="1350518"/>
                    <a:pt x="6320536" y="1440180"/>
                  </a:cubicBezTo>
                  <a:close/>
                </a:path>
              </a:pathLst>
            </a:custGeom>
            <a:blipFill>
              <a:blip r:embed="rId2"/>
              <a:stretch>
                <a:fillRect l="-26068" t="0" r="-2324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-7078007">
            <a:off x="2912380" y="2994956"/>
            <a:ext cx="913489" cy="841043"/>
          </a:xfrm>
          <a:custGeom>
            <a:avLst/>
            <a:gdLst/>
            <a:ahLst/>
            <a:cxnLst/>
            <a:rect r="r" b="b" t="t" l="l"/>
            <a:pathLst>
              <a:path h="841043" w="913489">
                <a:moveTo>
                  <a:pt x="0" y="0"/>
                </a:moveTo>
                <a:lnTo>
                  <a:pt x="913489" y="0"/>
                </a:lnTo>
                <a:lnTo>
                  <a:pt x="913489" y="841043"/>
                </a:lnTo>
                <a:lnTo>
                  <a:pt x="0" y="841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85598">
            <a:off x="2186352" y="4345270"/>
            <a:ext cx="1133193" cy="567760"/>
          </a:xfrm>
          <a:custGeom>
            <a:avLst/>
            <a:gdLst/>
            <a:ahLst/>
            <a:cxnLst/>
            <a:rect r="r" b="b" t="t" l="l"/>
            <a:pathLst>
              <a:path h="567760" w="1133193">
                <a:moveTo>
                  <a:pt x="0" y="0"/>
                </a:moveTo>
                <a:lnTo>
                  <a:pt x="1133193" y="0"/>
                </a:lnTo>
                <a:lnTo>
                  <a:pt x="1133193" y="567760"/>
                </a:lnTo>
                <a:lnTo>
                  <a:pt x="0" y="5677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939879">
            <a:off x="-197055" y="3876758"/>
            <a:ext cx="1818447" cy="163660"/>
          </a:xfrm>
          <a:custGeom>
            <a:avLst/>
            <a:gdLst/>
            <a:ahLst/>
            <a:cxnLst/>
            <a:rect r="r" b="b" t="t" l="l"/>
            <a:pathLst>
              <a:path h="163660" w="1818447">
                <a:moveTo>
                  <a:pt x="0" y="0"/>
                </a:moveTo>
                <a:lnTo>
                  <a:pt x="1818448" y="0"/>
                </a:lnTo>
                <a:lnTo>
                  <a:pt x="1818448" y="163660"/>
                </a:lnTo>
                <a:lnTo>
                  <a:pt x="0" y="1636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526735" y="-96720"/>
            <a:ext cx="4918677" cy="5333802"/>
            <a:chOff x="0" y="0"/>
            <a:chExt cx="2654650" cy="287869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654650" cy="2878697"/>
            </a:xfrm>
            <a:custGeom>
              <a:avLst/>
              <a:gdLst/>
              <a:ahLst/>
              <a:cxnLst/>
              <a:rect r="r" b="b" t="t" l="l"/>
              <a:pathLst>
                <a:path h="2878697" w="2654650">
                  <a:moveTo>
                    <a:pt x="0" y="0"/>
                  </a:moveTo>
                  <a:lnTo>
                    <a:pt x="2654650" y="0"/>
                  </a:lnTo>
                  <a:lnTo>
                    <a:pt x="2654650" y="2878697"/>
                  </a:lnTo>
                  <a:lnTo>
                    <a:pt x="0" y="287869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9525"/>
              <a:ext cx="2654650" cy="2869172"/>
            </a:xfrm>
            <a:prstGeom prst="rect">
              <a:avLst/>
            </a:prstGeom>
          </p:spPr>
          <p:txBody>
            <a:bodyPr anchor="ctr" rtlCol="false" tIns="24790" lIns="24790" bIns="24790" rIns="24790"/>
            <a:lstStyle/>
            <a:p>
              <a:pPr algn="ctr">
                <a:lnSpc>
                  <a:spcPts val="898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-136757" y="-190500"/>
            <a:ext cx="390525" cy="5524500"/>
            <a:chOff x="0" y="0"/>
            <a:chExt cx="205709" cy="291002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05709" cy="2910025"/>
            </a:xfrm>
            <a:custGeom>
              <a:avLst/>
              <a:gdLst/>
              <a:ahLst/>
              <a:cxnLst/>
              <a:rect r="r" b="b" t="t" l="l"/>
              <a:pathLst>
                <a:path h="2910025" w="205709">
                  <a:moveTo>
                    <a:pt x="0" y="0"/>
                  </a:moveTo>
                  <a:lnTo>
                    <a:pt x="205709" y="0"/>
                  </a:lnTo>
                  <a:lnTo>
                    <a:pt x="205709" y="2910025"/>
                  </a:lnTo>
                  <a:lnTo>
                    <a:pt x="0" y="2910025"/>
                  </a:lnTo>
                  <a:close/>
                </a:path>
              </a:pathLst>
            </a:custGeom>
            <a:solidFill>
              <a:srgbClr val="296BC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28575"/>
              <a:ext cx="205709" cy="2938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5390397" y="800290"/>
            <a:ext cx="2914240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000000"/>
                </a:solidFill>
                <a:latin typeface="Sequel Sans 2"/>
                <a:ea typeface="Sequel Sans 2"/>
                <a:cs typeface="Sequel Sans 2"/>
                <a:sym typeface="Sequel Sans 2"/>
              </a:rPr>
              <a:t>Criamos interesse pela educação cidadã em </a:t>
            </a:r>
            <a:r>
              <a:rPr lang="en-US" sz="1200">
                <a:solidFill>
                  <a:srgbClr val="296BCF"/>
                </a:solidFill>
                <a:latin typeface="Sequel Sans 2"/>
                <a:ea typeface="Sequel Sans 2"/>
                <a:cs typeface="Sequel Sans 2"/>
                <a:sym typeface="Sequel Sans 2"/>
              </a:rPr>
              <a:t>milhares de jovens </a:t>
            </a:r>
            <a:r>
              <a:rPr lang="en-US" sz="1200">
                <a:solidFill>
                  <a:srgbClr val="000000"/>
                </a:solidFill>
                <a:latin typeface="Sequel Sans 2"/>
                <a:ea typeface="Sequel Sans 2"/>
                <a:cs typeface="Sequel Sans 2"/>
                <a:sym typeface="Sequel Sans 2"/>
              </a:rPr>
              <a:t>estudantes.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01420" y="521954"/>
            <a:ext cx="3052066" cy="739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89"/>
              </a:lnSpc>
            </a:pPr>
            <a:r>
              <a:rPr lang="en-US" sz="2700">
                <a:solidFill>
                  <a:srgbClr val="EAEAD8"/>
                </a:solidFill>
                <a:latin typeface="Sequel Sans 1"/>
                <a:ea typeface="Sequel Sans 1"/>
                <a:cs typeface="Sequel Sans 1"/>
                <a:sym typeface="Sequel Sans 1"/>
              </a:rPr>
              <a:t>EDUCAÇÃO BÁSICA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737188" y="1667400"/>
            <a:ext cx="2553306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1500">
                <a:solidFill>
                  <a:srgbClr val="000000"/>
                </a:solidFill>
                <a:latin typeface="Sequel Sans 1"/>
                <a:ea typeface="Sequel Sans 1"/>
                <a:cs typeface="Sequel Sans 1"/>
                <a:sym typeface="Sequel Sans 1"/>
              </a:rPr>
              <a:t>Trilha de aprofundamento em liderança e cidadania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737188" y="2336303"/>
            <a:ext cx="3260126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1500">
                <a:solidFill>
                  <a:srgbClr val="000000"/>
                </a:solidFill>
                <a:latin typeface="Sequel Sans 1"/>
                <a:ea typeface="Sequel Sans 1"/>
                <a:cs typeface="Sequel Sans 1"/>
                <a:sym typeface="Sequel Sans 1"/>
              </a:rPr>
              <a:t>Eletivas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737188" y="2802766"/>
            <a:ext cx="3260126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1500">
                <a:solidFill>
                  <a:srgbClr val="000000"/>
                </a:solidFill>
                <a:latin typeface="Sequel Sans 1"/>
                <a:ea typeface="Sequel Sans 1"/>
                <a:cs typeface="Sequel Sans 1"/>
                <a:sym typeface="Sequel Sans 1"/>
              </a:rPr>
              <a:t>Formação para estudantes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737188" y="3255143"/>
            <a:ext cx="3260126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1500">
                <a:solidFill>
                  <a:srgbClr val="000000"/>
                </a:solidFill>
                <a:latin typeface="Sequel Sans 1"/>
                <a:ea typeface="Sequel Sans 1"/>
                <a:cs typeface="Sequel Sans 1"/>
                <a:sym typeface="Sequel Sans 1"/>
              </a:rPr>
              <a:t>Formação para educadores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366505">
            <a:off x="2376396" y="1225935"/>
            <a:ext cx="1126793" cy="1593703"/>
          </a:xfrm>
          <a:custGeom>
            <a:avLst/>
            <a:gdLst/>
            <a:ahLst/>
            <a:cxnLst/>
            <a:rect r="r" b="b" t="t" l="l"/>
            <a:pathLst>
              <a:path h="1593703" w="1126793">
                <a:moveTo>
                  <a:pt x="0" y="0"/>
                </a:moveTo>
                <a:lnTo>
                  <a:pt x="1126793" y="0"/>
                </a:lnTo>
                <a:lnTo>
                  <a:pt x="1126793" y="1593704"/>
                </a:lnTo>
                <a:lnTo>
                  <a:pt x="0" y="15937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01420" y="2527477"/>
            <a:ext cx="4015326" cy="2035250"/>
          </a:xfrm>
          <a:custGeom>
            <a:avLst/>
            <a:gdLst/>
            <a:ahLst/>
            <a:cxnLst/>
            <a:rect r="r" b="b" t="t" l="l"/>
            <a:pathLst>
              <a:path h="2035250" w="4015326">
                <a:moveTo>
                  <a:pt x="0" y="0"/>
                </a:moveTo>
                <a:lnTo>
                  <a:pt x="4015326" y="0"/>
                </a:lnTo>
                <a:lnTo>
                  <a:pt x="4015326" y="2035250"/>
                </a:lnTo>
                <a:lnTo>
                  <a:pt x="0" y="20352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391" t="-31893" r="-3326" b="-25468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468999">
            <a:off x="3495953" y="1010035"/>
            <a:ext cx="1278624" cy="1759992"/>
          </a:xfrm>
          <a:custGeom>
            <a:avLst/>
            <a:gdLst/>
            <a:ahLst/>
            <a:cxnLst/>
            <a:rect r="r" b="b" t="t" l="l"/>
            <a:pathLst>
              <a:path h="1759992" w="1278624">
                <a:moveTo>
                  <a:pt x="0" y="0"/>
                </a:moveTo>
                <a:lnTo>
                  <a:pt x="1278624" y="0"/>
                </a:lnTo>
                <a:lnTo>
                  <a:pt x="1278624" y="1759992"/>
                </a:lnTo>
                <a:lnTo>
                  <a:pt x="0" y="17599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2681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5371347" y="1695975"/>
            <a:ext cx="270591" cy="270591"/>
          </a:xfrm>
          <a:custGeom>
            <a:avLst/>
            <a:gdLst/>
            <a:ahLst/>
            <a:cxnLst/>
            <a:rect r="r" b="b" t="t" l="l"/>
            <a:pathLst>
              <a:path h="270591" w="270591">
                <a:moveTo>
                  <a:pt x="0" y="0"/>
                </a:moveTo>
                <a:lnTo>
                  <a:pt x="270591" y="0"/>
                </a:lnTo>
                <a:lnTo>
                  <a:pt x="270591" y="270591"/>
                </a:lnTo>
                <a:lnTo>
                  <a:pt x="0" y="2705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5371347" y="2296258"/>
            <a:ext cx="270591" cy="270591"/>
          </a:xfrm>
          <a:custGeom>
            <a:avLst/>
            <a:gdLst/>
            <a:ahLst/>
            <a:cxnLst/>
            <a:rect r="r" b="b" t="t" l="l"/>
            <a:pathLst>
              <a:path h="270591" w="270591">
                <a:moveTo>
                  <a:pt x="0" y="0"/>
                </a:moveTo>
                <a:lnTo>
                  <a:pt x="270591" y="0"/>
                </a:lnTo>
                <a:lnTo>
                  <a:pt x="270591" y="270591"/>
                </a:lnTo>
                <a:lnTo>
                  <a:pt x="0" y="2705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5371347" y="2779046"/>
            <a:ext cx="270591" cy="270591"/>
          </a:xfrm>
          <a:custGeom>
            <a:avLst/>
            <a:gdLst/>
            <a:ahLst/>
            <a:cxnLst/>
            <a:rect r="r" b="b" t="t" l="l"/>
            <a:pathLst>
              <a:path h="270591" w="270591">
                <a:moveTo>
                  <a:pt x="0" y="0"/>
                </a:moveTo>
                <a:lnTo>
                  <a:pt x="270591" y="0"/>
                </a:lnTo>
                <a:lnTo>
                  <a:pt x="270591" y="270591"/>
                </a:lnTo>
                <a:lnTo>
                  <a:pt x="0" y="2705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5371347" y="3221421"/>
            <a:ext cx="270591" cy="270591"/>
          </a:xfrm>
          <a:custGeom>
            <a:avLst/>
            <a:gdLst/>
            <a:ahLst/>
            <a:cxnLst/>
            <a:rect r="r" b="b" t="t" l="l"/>
            <a:pathLst>
              <a:path h="270591" w="270591">
                <a:moveTo>
                  <a:pt x="0" y="0"/>
                </a:moveTo>
                <a:lnTo>
                  <a:pt x="270591" y="0"/>
                </a:lnTo>
                <a:lnTo>
                  <a:pt x="270591" y="270591"/>
                </a:lnTo>
                <a:lnTo>
                  <a:pt x="0" y="2705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8578966" y="4640434"/>
            <a:ext cx="422338" cy="422338"/>
          </a:xfrm>
          <a:custGeom>
            <a:avLst/>
            <a:gdLst/>
            <a:ahLst/>
            <a:cxnLst/>
            <a:rect r="r" b="b" t="t" l="l"/>
            <a:pathLst>
              <a:path h="422338" w="422338">
                <a:moveTo>
                  <a:pt x="0" y="0"/>
                </a:moveTo>
                <a:lnTo>
                  <a:pt x="422338" y="0"/>
                </a:lnTo>
                <a:lnTo>
                  <a:pt x="422338" y="422338"/>
                </a:lnTo>
                <a:lnTo>
                  <a:pt x="0" y="4223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wipe dir="l"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480521">
            <a:off x="787777" y="2870329"/>
            <a:ext cx="2537303" cy="1832454"/>
            <a:chOff x="0" y="0"/>
            <a:chExt cx="6343269" cy="45811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2700" y="-64516"/>
              <a:ext cx="6355969" cy="4718558"/>
            </a:xfrm>
            <a:custGeom>
              <a:avLst/>
              <a:gdLst/>
              <a:ahLst/>
              <a:cxnLst/>
              <a:rect r="r" b="b" t="t" l="l"/>
              <a:pathLst>
                <a:path h="4718558" w="6355969">
                  <a:moveTo>
                    <a:pt x="6320536" y="1440180"/>
                  </a:moveTo>
                  <a:cubicBezTo>
                    <a:pt x="6290437" y="1454658"/>
                    <a:pt x="6325108" y="1499870"/>
                    <a:pt x="6290056" y="1532636"/>
                  </a:cubicBezTo>
                  <a:cubicBezTo>
                    <a:pt x="6255258" y="1562862"/>
                    <a:pt x="6263386" y="1649222"/>
                    <a:pt x="6222111" y="1695450"/>
                  </a:cubicBezTo>
                  <a:cubicBezTo>
                    <a:pt x="6227953" y="1859153"/>
                    <a:pt x="6103620" y="2030984"/>
                    <a:pt x="6123178" y="2193290"/>
                  </a:cubicBezTo>
                  <a:cubicBezTo>
                    <a:pt x="6054979" y="2435352"/>
                    <a:pt x="5982843" y="2679319"/>
                    <a:pt x="6006846" y="2954274"/>
                  </a:cubicBezTo>
                  <a:cubicBezTo>
                    <a:pt x="5989955" y="2976118"/>
                    <a:pt x="6042533" y="3059938"/>
                    <a:pt x="6068314" y="3310382"/>
                  </a:cubicBezTo>
                  <a:cubicBezTo>
                    <a:pt x="6040374" y="3360801"/>
                    <a:pt x="6063869" y="3495548"/>
                    <a:pt x="6027801" y="3575431"/>
                  </a:cubicBezTo>
                  <a:cubicBezTo>
                    <a:pt x="6046978" y="3590036"/>
                    <a:pt x="6008624" y="3634105"/>
                    <a:pt x="6034405" y="3669157"/>
                  </a:cubicBezTo>
                  <a:cubicBezTo>
                    <a:pt x="6055233" y="3709797"/>
                    <a:pt x="6034659" y="3724910"/>
                    <a:pt x="6004941" y="3765169"/>
                  </a:cubicBezTo>
                  <a:cubicBezTo>
                    <a:pt x="6038723" y="3862959"/>
                    <a:pt x="6015355" y="4003929"/>
                    <a:pt x="6033135" y="4126865"/>
                  </a:cubicBezTo>
                  <a:cubicBezTo>
                    <a:pt x="6033262" y="4188079"/>
                    <a:pt x="5989828" y="4254500"/>
                    <a:pt x="5986780" y="4329176"/>
                  </a:cubicBezTo>
                  <a:cubicBezTo>
                    <a:pt x="5926455" y="4718558"/>
                    <a:pt x="6232144" y="4645660"/>
                    <a:pt x="5287137" y="4630293"/>
                  </a:cubicBezTo>
                  <a:cubicBezTo>
                    <a:pt x="3966337" y="4638294"/>
                    <a:pt x="2607056" y="4630293"/>
                    <a:pt x="1288923" y="4631182"/>
                  </a:cubicBezTo>
                  <a:cubicBezTo>
                    <a:pt x="1001522" y="4633087"/>
                    <a:pt x="612775" y="4634357"/>
                    <a:pt x="270383" y="4633341"/>
                  </a:cubicBezTo>
                  <a:cubicBezTo>
                    <a:pt x="189484" y="4627880"/>
                    <a:pt x="115062" y="4640961"/>
                    <a:pt x="12700" y="4625213"/>
                  </a:cubicBezTo>
                  <a:cubicBezTo>
                    <a:pt x="31115" y="4582033"/>
                    <a:pt x="1905" y="4525137"/>
                    <a:pt x="24384" y="4470527"/>
                  </a:cubicBezTo>
                  <a:cubicBezTo>
                    <a:pt x="7493" y="3333242"/>
                    <a:pt x="17018" y="2282444"/>
                    <a:pt x="20828" y="1075944"/>
                  </a:cubicBezTo>
                  <a:cubicBezTo>
                    <a:pt x="11811" y="729361"/>
                    <a:pt x="18542" y="442214"/>
                    <a:pt x="20193" y="92202"/>
                  </a:cubicBezTo>
                  <a:cubicBezTo>
                    <a:pt x="0" y="44958"/>
                    <a:pt x="43434" y="81026"/>
                    <a:pt x="88900" y="73025"/>
                  </a:cubicBezTo>
                  <a:cubicBezTo>
                    <a:pt x="164846" y="69723"/>
                    <a:pt x="264287" y="75184"/>
                    <a:pt x="331724" y="70104"/>
                  </a:cubicBezTo>
                  <a:cubicBezTo>
                    <a:pt x="1877695" y="73279"/>
                    <a:pt x="3445383" y="71247"/>
                    <a:pt x="5079365" y="71247"/>
                  </a:cubicBezTo>
                  <a:cubicBezTo>
                    <a:pt x="5400294" y="69596"/>
                    <a:pt x="5700903" y="78105"/>
                    <a:pt x="5984367" y="67818"/>
                  </a:cubicBezTo>
                  <a:cubicBezTo>
                    <a:pt x="6045835" y="106299"/>
                    <a:pt x="6233414" y="0"/>
                    <a:pt x="6235700" y="137795"/>
                  </a:cubicBezTo>
                  <a:cubicBezTo>
                    <a:pt x="6245352" y="182880"/>
                    <a:pt x="6279515" y="244348"/>
                    <a:pt x="6253607" y="314960"/>
                  </a:cubicBezTo>
                  <a:cubicBezTo>
                    <a:pt x="6261100" y="368554"/>
                    <a:pt x="6221349" y="379857"/>
                    <a:pt x="6233160" y="556768"/>
                  </a:cubicBezTo>
                  <a:cubicBezTo>
                    <a:pt x="6211443" y="658622"/>
                    <a:pt x="6232017" y="780161"/>
                    <a:pt x="6267450" y="878586"/>
                  </a:cubicBezTo>
                  <a:cubicBezTo>
                    <a:pt x="6251448" y="925195"/>
                    <a:pt x="6277229" y="1027811"/>
                    <a:pt x="6329807" y="1165987"/>
                  </a:cubicBezTo>
                  <a:cubicBezTo>
                    <a:pt x="6331458" y="1198626"/>
                    <a:pt x="6302248" y="1229487"/>
                    <a:pt x="6355969" y="1268730"/>
                  </a:cubicBezTo>
                  <a:cubicBezTo>
                    <a:pt x="6307074" y="1318387"/>
                    <a:pt x="6345936" y="1350518"/>
                    <a:pt x="6320536" y="1440180"/>
                  </a:cubicBezTo>
                  <a:close/>
                </a:path>
              </a:pathLst>
            </a:custGeom>
            <a:blipFill>
              <a:blip r:embed="rId2"/>
              <a:stretch>
                <a:fillRect l="-26068" t="0" r="-2324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-7078007">
            <a:off x="2912380" y="2994956"/>
            <a:ext cx="913489" cy="841043"/>
          </a:xfrm>
          <a:custGeom>
            <a:avLst/>
            <a:gdLst/>
            <a:ahLst/>
            <a:cxnLst/>
            <a:rect r="r" b="b" t="t" l="l"/>
            <a:pathLst>
              <a:path h="841043" w="913489">
                <a:moveTo>
                  <a:pt x="0" y="0"/>
                </a:moveTo>
                <a:lnTo>
                  <a:pt x="913489" y="0"/>
                </a:lnTo>
                <a:lnTo>
                  <a:pt x="913489" y="841043"/>
                </a:lnTo>
                <a:lnTo>
                  <a:pt x="0" y="841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85598">
            <a:off x="2186352" y="4345270"/>
            <a:ext cx="1133193" cy="567760"/>
          </a:xfrm>
          <a:custGeom>
            <a:avLst/>
            <a:gdLst/>
            <a:ahLst/>
            <a:cxnLst/>
            <a:rect r="r" b="b" t="t" l="l"/>
            <a:pathLst>
              <a:path h="567760" w="1133193">
                <a:moveTo>
                  <a:pt x="0" y="0"/>
                </a:moveTo>
                <a:lnTo>
                  <a:pt x="1133193" y="0"/>
                </a:lnTo>
                <a:lnTo>
                  <a:pt x="1133193" y="567760"/>
                </a:lnTo>
                <a:lnTo>
                  <a:pt x="0" y="5677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939879">
            <a:off x="-197055" y="3876758"/>
            <a:ext cx="1818447" cy="163660"/>
          </a:xfrm>
          <a:custGeom>
            <a:avLst/>
            <a:gdLst/>
            <a:ahLst/>
            <a:cxnLst/>
            <a:rect r="r" b="b" t="t" l="l"/>
            <a:pathLst>
              <a:path h="163660" w="1818447">
                <a:moveTo>
                  <a:pt x="0" y="0"/>
                </a:moveTo>
                <a:lnTo>
                  <a:pt x="1818448" y="0"/>
                </a:lnTo>
                <a:lnTo>
                  <a:pt x="1818448" y="163660"/>
                </a:lnTo>
                <a:lnTo>
                  <a:pt x="0" y="1636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517636" y="-96720"/>
            <a:ext cx="4918677" cy="5333802"/>
            <a:chOff x="0" y="0"/>
            <a:chExt cx="2654650" cy="287869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654650" cy="2878697"/>
            </a:xfrm>
            <a:custGeom>
              <a:avLst/>
              <a:gdLst/>
              <a:ahLst/>
              <a:cxnLst/>
              <a:rect r="r" b="b" t="t" l="l"/>
              <a:pathLst>
                <a:path h="2878697" w="2654650">
                  <a:moveTo>
                    <a:pt x="0" y="0"/>
                  </a:moveTo>
                  <a:lnTo>
                    <a:pt x="2654650" y="0"/>
                  </a:lnTo>
                  <a:lnTo>
                    <a:pt x="2654650" y="2878697"/>
                  </a:lnTo>
                  <a:lnTo>
                    <a:pt x="0" y="287869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9525"/>
              <a:ext cx="2654650" cy="2869172"/>
            </a:xfrm>
            <a:prstGeom prst="rect">
              <a:avLst/>
            </a:prstGeom>
          </p:spPr>
          <p:txBody>
            <a:bodyPr anchor="ctr" rtlCol="false" tIns="24790" lIns="24790" bIns="24790" rIns="24790"/>
            <a:lstStyle/>
            <a:p>
              <a:pPr algn="ctr">
                <a:lnSpc>
                  <a:spcPts val="898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219312" y="1936594"/>
            <a:ext cx="1868496" cy="2619952"/>
          </a:xfrm>
          <a:custGeom>
            <a:avLst/>
            <a:gdLst/>
            <a:ahLst/>
            <a:cxnLst/>
            <a:rect r="r" b="b" t="t" l="l"/>
            <a:pathLst>
              <a:path h="2619952" w="1868496">
                <a:moveTo>
                  <a:pt x="0" y="0"/>
                </a:moveTo>
                <a:lnTo>
                  <a:pt x="1868496" y="0"/>
                </a:lnTo>
                <a:lnTo>
                  <a:pt x="1868496" y="2619952"/>
                </a:lnTo>
                <a:lnTo>
                  <a:pt x="0" y="26199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0571" t="0" r="-70137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44243" y="1936594"/>
            <a:ext cx="1814242" cy="2624591"/>
          </a:xfrm>
          <a:custGeom>
            <a:avLst/>
            <a:gdLst/>
            <a:ahLst/>
            <a:cxnLst/>
            <a:rect r="r" b="b" t="t" l="l"/>
            <a:pathLst>
              <a:path h="2624591" w="1814242">
                <a:moveTo>
                  <a:pt x="0" y="0"/>
                </a:moveTo>
                <a:lnTo>
                  <a:pt x="1814242" y="0"/>
                </a:lnTo>
                <a:lnTo>
                  <a:pt x="1814242" y="2624591"/>
                </a:lnTo>
                <a:lnTo>
                  <a:pt x="0" y="26245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8697" t="0" r="-58697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13099" y="296675"/>
            <a:ext cx="4679699" cy="677399"/>
          </a:xfrm>
          <a:custGeom>
            <a:avLst/>
            <a:gdLst/>
            <a:ahLst/>
            <a:cxnLst/>
            <a:rect r="r" b="b" t="t" l="l"/>
            <a:pathLst>
              <a:path h="677399" w="4679699">
                <a:moveTo>
                  <a:pt x="0" y="0"/>
                </a:moveTo>
                <a:lnTo>
                  <a:pt x="4679699" y="0"/>
                </a:lnTo>
                <a:lnTo>
                  <a:pt x="4679699" y="677399"/>
                </a:lnTo>
                <a:lnTo>
                  <a:pt x="0" y="6773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-136757" y="-190500"/>
            <a:ext cx="390525" cy="5524500"/>
            <a:chOff x="0" y="0"/>
            <a:chExt cx="205709" cy="291002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05709" cy="2910025"/>
            </a:xfrm>
            <a:custGeom>
              <a:avLst/>
              <a:gdLst/>
              <a:ahLst/>
              <a:cxnLst/>
              <a:rect r="r" b="b" t="t" l="l"/>
              <a:pathLst>
                <a:path h="2910025" w="205709">
                  <a:moveTo>
                    <a:pt x="0" y="0"/>
                  </a:moveTo>
                  <a:lnTo>
                    <a:pt x="205709" y="0"/>
                  </a:lnTo>
                  <a:lnTo>
                    <a:pt x="205709" y="2910025"/>
                  </a:lnTo>
                  <a:lnTo>
                    <a:pt x="0" y="2910025"/>
                  </a:lnTo>
                  <a:close/>
                </a:path>
              </a:pathLst>
            </a:custGeom>
            <a:solidFill>
              <a:srgbClr val="296BC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28575"/>
              <a:ext cx="205709" cy="2938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4667741" y="4237961"/>
            <a:ext cx="1870594" cy="427778"/>
          </a:xfrm>
          <a:custGeom>
            <a:avLst/>
            <a:gdLst/>
            <a:ahLst/>
            <a:cxnLst/>
            <a:rect r="r" b="b" t="t" l="l"/>
            <a:pathLst>
              <a:path h="427778" w="1870594">
                <a:moveTo>
                  <a:pt x="0" y="0"/>
                </a:moveTo>
                <a:lnTo>
                  <a:pt x="1870594" y="0"/>
                </a:lnTo>
                <a:lnTo>
                  <a:pt x="1870594" y="427778"/>
                </a:lnTo>
                <a:lnTo>
                  <a:pt x="0" y="4277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6762" t="-25627" r="-5409" b="-25865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712873" y="3616601"/>
            <a:ext cx="1193393" cy="377410"/>
          </a:xfrm>
          <a:custGeom>
            <a:avLst/>
            <a:gdLst/>
            <a:ahLst/>
            <a:cxnLst/>
            <a:rect r="r" b="b" t="t" l="l"/>
            <a:pathLst>
              <a:path h="377410" w="1193393">
                <a:moveTo>
                  <a:pt x="0" y="0"/>
                </a:moveTo>
                <a:lnTo>
                  <a:pt x="1193393" y="0"/>
                </a:lnTo>
                <a:lnTo>
                  <a:pt x="1193393" y="377410"/>
                </a:lnTo>
                <a:lnTo>
                  <a:pt x="0" y="3774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6097774" y="3594966"/>
            <a:ext cx="1127689" cy="420681"/>
          </a:xfrm>
          <a:custGeom>
            <a:avLst/>
            <a:gdLst/>
            <a:ahLst/>
            <a:cxnLst/>
            <a:rect r="r" b="b" t="t" l="l"/>
            <a:pathLst>
              <a:path h="420681" w="1127689">
                <a:moveTo>
                  <a:pt x="0" y="0"/>
                </a:moveTo>
                <a:lnTo>
                  <a:pt x="1127689" y="0"/>
                </a:lnTo>
                <a:lnTo>
                  <a:pt x="1127689" y="420681"/>
                </a:lnTo>
                <a:lnTo>
                  <a:pt x="0" y="4206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201611" y="2980494"/>
            <a:ext cx="1697671" cy="404079"/>
          </a:xfrm>
          <a:custGeom>
            <a:avLst/>
            <a:gdLst/>
            <a:ahLst/>
            <a:cxnLst/>
            <a:rect r="r" b="b" t="t" l="l"/>
            <a:pathLst>
              <a:path h="404079" w="1697671">
                <a:moveTo>
                  <a:pt x="0" y="0"/>
                </a:moveTo>
                <a:lnTo>
                  <a:pt x="1697671" y="0"/>
                </a:lnTo>
                <a:lnTo>
                  <a:pt x="1697671" y="404079"/>
                </a:lnTo>
                <a:lnTo>
                  <a:pt x="0" y="40407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35536" r="0" b="-42701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5994572" y="3028698"/>
            <a:ext cx="1125626" cy="307671"/>
          </a:xfrm>
          <a:custGeom>
            <a:avLst/>
            <a:gdLst/>
            <a:ahLst/>
            <a:cxnLst/>
            <a:rect r="r" b="b" t="t" l="l"/>
            <a:pathLst>
              <a:path h="307671" w="1125626">
                <a:moveTo>
                  <a:pt x="0" y="0"/>
                </a:moveTo>
                <a:lnTo>
                  <a:pt x="1125626" y="0"/>
                </a:lnTo>
                <a:lnTo>
                  <a:pt x="1125626" y="307671"/>
                </a:lnTo>
                <a:lnTo>
                  <a:pt x="0" y="30767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7359124" y="3655747"/>
            <a:ext cx="1443481" cy="318167"/>
          </a:xfrm>
          <a:custGeom>
            <a:avLst/>
            <a:gdLst/>
            <a:ahLst/>
            <a:cxnLst/>
            <a:rect r="r" b="b" t="t" l="l"/>
            <a:pathLst>
              <a:path h="318167" w="1443481">
                <a:moveTo>
                  <a:pt x="0" y="0"/>
                </a:moveTo>
                <a:lnTo>
                  <a:pt x="1443481" y="0"/>
                </a:lnTo>
                <a:lnTo>
                  <a:pt x="1443481" y="318168"/>
                </a:lnTo>
                <a:lnTo>
                  <a:pt x="0" y="31816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4647671" y="2907373"/>
            <a:ext cx="1109796" cy="544718"/>
          </a:xfrm>
          <a:custGeom>
            <a:avLst/>
            <a:gdLst/>
            <a:ahLst/>
            <a:cxnLst/>
            <a:rect r="r" b="b" t="t" l="l"/>
            <a:pathLst>
              <a:path h="544718" w="1109796">
                <a:moveTo>
                  <a:pt x="0" y="0"/>
                </a:moveTo>
                <a:lnTo>
                  <a:pt x="1109796" y="0"/>
                </a:lnTo>
                <a:lnTo>
                  <a:pt x="1109796" y="544718"/>
                </a:lnTo>
                <a:lnTo>
                  <a:pt x="0" y="54471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-16631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8578966" y="4640434"/>
            <a:ext cx="422338" cy="422338"/>
          </a:xfrm>
          <a:custGeom>
            <a:avLst/>
            <a:gdLst/>
            <a:ahLst/>
            <a:cxnLst/>
            <a:rect r="r" b="b" t="t" l="l"/>
            <a:pathLst>
              <a:path h="422338" w="422338">
                <a:moveTo>
                  <a:pt x="0" y="0"/>
                </a:moveTo>
                <a:lnTo>
                  <a:pt x="422338" y="0"/>
                </a:lnTo>
                <a:lnTo>
                  <a:pt x="422338" y="422338"/>
                </a:lnTo>
                <a:lnTo>
                  <a:pt x="0" y="42233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5140721" y="836404"/>
            <a:ext cx="507419" cy="507419"/>
          </a:xfrm>
          <a:custGeom>
            <a:avLst/>
            <a:gdLst/>
            <a:ahLst/>
            <a:cxnLst/>
            <a:rect r="r" b="b" t="t" l="l"/>
            <a:pathLst>
              <a:path h="507419" w="507419">
                <a:moveTo>
                  <a:pt x="0" y="0"/>
                </a:moveTo>
                <a:lnTo>
                  <a:pt x="507418" y="0"/>
                </a:lnTo>
                <a:lnTo>
                  <a:pt x="507418" y="507419"/>
                </a:lnTo>
                <a:lnTo>
                  <a:pt x="0" y="50741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5202569" y="1888093"/>
            <a:ext cx="376175" cy="449775"/>
          </a:xfrm>
          <a:custGeom>
            <a:avLst/>
            <a:gdLst/>
            <a:ahLst/>
            <a:cxnLst/>
            <a:rect r="r" b="b" t="t" l="l"/>
            <a:pathLst>
              <a:path h="449775" w="376175">
                <a:moveTo>
                  <a:pt x="0" y="0"/>
                </a:moveTo>
                <a:lnTo>
                  <a:pt x="376175" y="0"/>
                </a:lnTo>
                <a:lnTo>
                  <a:pt x="376175" y="449775"/>
                </a:lnTo>
                <a:lnTo>
                  <a:pt x="0" y="4497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701420" y="521954"/>
            <a:ext cx="3052066" cy="739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89"/>
              </a:lnSpc>
            </a:pPr>
            <a:r>
              <a:rPr lang="en-US" sz="2700">
                <a:solidFill>
                  <a:srgbClr val="EAEAD8"/>
                </a:solidFill>
                <a:latin typeface="Sequel Sans 1"/>
                <a:ea typeface="Sequel Sans 1"/>
                <a:cs typeface="Sequel Sans 1"/>
                <a:sym typeface="Sequel Sans 1"/>
              </a:rPr>
              <a:t>EDUCAÇÃO BÁSICA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888155" y="654103"/>
            <a:ext cx="2206524" cy="453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3"/>
              </a:lnSpc>
            </a:pPr>
            <a:r>
              <a:rPr lang="en-US" sz="3303">
                <a:solidFill>
                  <a:srgbClr val="296BCF"/>
                </a:solidFill>
                <a:latin typeface="Sequel Sans 1"/>
                <a:ea typeface="Sequel Sans 1"/>
                <a:cs typeface="Sequel Sans 1"/>
                <a:sym typeface="Sequel Sans 1"/>
              </a:rPr>
              <a:t>+17 mil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5888155" y="1795351"/>
            <a:ext cx="2206524" cy="453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3"/>
              </a:lnSpc>
            </a:pPr>
            <a:r>
              <a:rPr lang="en-US" sz="3303">
                <a:solidFill>
                  <a:srgbClr val="296BCF"/>
                </a:solidFill>
                <a:latin typeface="Sequel Sans 1"/>
                <a:ea typeface="Sequel Sans 1"/>
                <a:cs typeface="Sequel Sans 1"/>
                <a:sym typeface="Sequel Sans 1"/>
              </a:rPr>
              <a:t>+222 mil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5888155" y="1099638"/>
            <a:ext cx="2173660" cy="4990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12"/>
              </a:lnSpc>
            </a:pPr>
            <a:r>
              <a:rPr lang="en-US" sz="1250">
                <a:solidFill>
                  <a:srgbClr val="000001"/>
                </a:solidFill>
                <a:latin typeface="Roboto"/>
                <a:ea typeface="Roboto"/>
                <a:cs typeface="Roboto"/>
                <a:sym typeface="Roboto"/>
              </a:rPr>
              <a:t>docentes utilizaram nossos materiais em sala de aula</a:t>
            </a:r>
          </a:p>
          <a:p>
            <a:pPr algn="l">
              <a:lnSpc>
                <a:spcPts val="1312"/>
              </a:lnSpc>
            </a:pPr>
          </a:p>
        </p:txBody>
      </p:sp>
      <p:sp>
        <p:nvSpPr>
          <p:cNvPr name="TextBox 30" id="30"/>
          <p:cNvSpPr txBox="true"/>
          <p:nvPr/>
        </p:nvSpPr>
        <p:spPr>
          <a:xfrm rot="0">
            <a:off x="5888155" y="2240886"/>
            <a:ext cx="2734972" cy="175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12"/>
              </a:lnSpc>
            </a:pPr>
            <a:r>
              <a:rPr lang="en-US" sz="1250">
                <a:solidFill>
                  <a:srgbClr val="000001"/>
                </a:solidFill>
                <a:latin typeface="Roboto"/>
                <a:ea typeface="Roboto"/>
                <a:cs typeface="Roboto"/>
                <a:sym typeface="Roboto"/>
              </a:rPr>
              <a:t>estudantes alcançados</a:t>
            </a:r>
          </a:p>
        </p:txBody>
      </p:sp>
    </p:spTree>
  </p:cSld>
  <p:clrMapOvr>
    <a:masterClrMapping/>
  </p:clrMapOvr>
  <p:transition spd="fast">
    <p:wipe dir="l"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480521">
            <a:off x="787777" y="2870329"/>
            <a:ext cx="2537303" cy="1832454"/>
            <a:chOff x="0" y="0"/>
            <a:chExt cx="6343269" cy="45811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2700" y="-64516"/>
              <a:ext cx="6355969" cy="4718558"/>
            </a:xfrm>
            <a:custGeom>
              <a:avLst/>
              <a:gdLst/>
              <a:ahLst/>
              <a:cxnLst/>
              <a:rect r="r" b="b" t="t" l="l"/>
              <a:pathLst>
                <a:path h="4718558" w="6355969">
                  <a:moveTo>
                    <a:pt x="6320536" y="1440180"/>
                  </a:moveTo>
                  <a:cubicBezTo>
                    <a:pt x="6290437" y="1454658"/>
                    <a:pt x="6325108" y="1499870"/>
                    <a:pt x="6290056" y="1532636"/>
                  </a:cubicBezTo>
                  <a:cubicBezTo>
                    <a:pt x="6255258" y="1562862"/>
                    <a:pt x="6263386" y="1649222"/>
                    <a:pt x="6222111" y="1695450"/>
                  </a:cubicBezTo>
                  <a:cubicBezTo>
                    <a:pt x="6227953" y="1859153"/>
                    <a:pt x="6103620" y="2030984"/>
                    <a:pt x="6123178" y="2193290"/>
                  </a:cubicBezTo>
                  <a:cubicBezTo>
                    <a:pt x="6054979" y="2435352"/>
                    <a:pt x="5982843" y="2679319"/>
                    <a:pt x="6006846" y="2954274"/>
                  </a:cubicBezTo>
                  <a:cubicBezTo>
                    <a:pt x="5989955" y="2976118"/>
                    <a:pt x="6042533" y="3059938"/>
                    <a:pt x="6068314" y="3310382"/>
                  </a:cubicBezTo>
                  <a:cubicBezTo>
                    <a:pt x="6040374" y="3360801"/>
                    <a:pt x="6063869" y="3495548"/>
                    <a:pt x="6027801" y="3575431"/>
                  </a:cubicBezTo>
                  <a:cubicBezTo>
                    <a:pt x="6046978" y="3590036"/>
                    <a:pt x="6008624" y="3634105"/>
                    <a:pt x="6034405" y="3669157"/>
                  </a:cubicBezTo>
                  <a:cubicBezTo>
                    <a:pt x="6055233" y="3709797"/>
                    <a:pt x="6034659" y="3724910"/>
                    <a:pt x="6004941" y="3765169"/>
                  </a:cubicBezTo>
                  <a:cubicBezTo>
                    <a:pt x="6038723" y="3862959"/>
                    <a:pt x="6015355" y="4003929"/>
                    <a:pt x="6033135" y="4126865"/>
                  </a:cubicBezTo>
                  <a:cubicBezTo>
                    <a:pt x="6033262" y="4188079"/>
                    <a:pt x="5989828" y="4254500"/>
                    <a:pt x="5986780" y="4329176"/>
                  </a:cubicBezTo>
                  <a:cubicBezTo>
                    <a:pt x="5926455" y="4718558"/>
                    <a:pt x="6232144" y="4645660"/>
                    <a:pt x="5287137" y="4630293"/>
                  </a:cubicBezTo>
                  <a:cubicBezTo>
                    <a:pt x="3966337" y="4638294"/>
                    <a:pt x="2607056" y="4630293"/>
                    <a:pt x="1288923" y="4631182"/>
                  </a:cubicBezTo>
                  <a:cubicBezTo>
                    <a:pt x="1001522" y="4633087"/>
                    <a:pt x="612775" y="4634357"/>
                    <a:pt x="270383" y="4633341"/>
                  </a:cubicBezTo>
                  <a:cubicBezTo>
                    <a:pt x="189484" y="4627880"/>
                    <a:pt x="115062" y="4640961"/>
                    <a:pt x="12700" y="4625213"/>
                  </a:cubicBezTo>
                  <a:cubicBezTo>
                    <a:pt x="31115" y="4582033"/>
                    <a:pt x="1905" y="4525137"/>
                    <a:pt x="24384" y="4470527"/>
                  </a:cubicBezTo>
                  <a:cubicBezTo>
                    <a:pt x="7493" y="3333242"/>
                    <a:pt x="17018" y="2282444"/>
                    <a:pt x="20828" y="1075944"/>
                  </a:cubicBezTo>
                  <a:cubicBezTo>
                    <a:pt x="11811" y="729361"/>
                    <a:pt x="18542" y="442214"/>
                    <a:pt x="20193" y="92202"/>
                  </a:cubicBezTo>
                  <a:cubicBezTo>
                    <a:pt x="0" y="44958"/>
                    <a:pt x="43434" y="81026"/>
                    <a:pt x="88900" y="73025"/>
                  </a:cubicBezTo>
                  <a:cubicBezTo>
                    <a:pt x="164846" y="69723"/>
                    <a:pt x="264287" y="75184"/>
                    <a:pt x="331724" y="70104"/>
                  </a:cubicBezTo>
                  <a:cubicBezTo>
                    <a:pt x="1877695" y="73279"/>
                    <a:pt x="3445383" y="71247"/>
                    <a:pt x="5079365" y="71247"/>
                  </a:cubicBezTo>
                  <a:cubicBezTo>
                    <a:pt x="5400294" y="69596"/>
                    <a:pt x="5700903" y="78105"/>
                    <a:pt x="5984367" y="67818"/>
                  </a:cubicBezTo>
                  <a:cubicBezTo>
                    <a:pt x="6045835" y="106299"/>
                    <a:pt x="6233414" y="0"/>
                    <a:pt x="6235700" y="137795"/>
                  </a:cubicBezTo>
                  <a:cubicBezTo>
                    <a:pt x="6245352" y="182880"/>
                    <a:pt x="6279515" y="244348"/>
                    <a:pt x="6253607" y="314960"/>
                  </a:cubicBezTo>
                  <a:cubicBezTo>
                    <a:pt x="6261100" y="368554"/>
                    <a:pt x="6221349" y="379857"/>
                    <a:pt x="6233160" y="556768"/>
                  </a:cubicBezTo>
                  <a:cubicBezTo>
                    <a:pt x="6211443" y="658622"/>
                    <a:pt x="6232017" y="780161"/>
                    <a:pt x="6267450" y="878586"/>
                  </a:cubicBezTo>
                  <a:cubicBezTo>
                    <a:pt x="6251448" y="925195"/>
                    <a:pt x="6277229" y="1027811"/>
                    <a:pt x="6329807" y="1165987"/>
                  </a:cubicBezTo>
                  <a:cubicBezTo>
                    <a:pt x="6331458" y="1198626"/>
                    <a:pt x="6302248" y="1229487"/>
                    <a:pt x="6355969" y="1268730"/>
                  </a:cubicBezTo>
                  <a:cubicBezTo>
                    <a:pt x="6307074" y="1318387"/>
                    <a:pt x="6345936" y="1350518"/>
                    <a:pt x="6320536" y="1440180"/>
                  </a:cubicBezTo>
                  <a:close/>
                </a:path>
              </a:pathLst>
            </a:custGeom>
            <a:blipFill>
              <a:blip r:embed="rId2"/>
              <a:stretch>
                <a:fillRect l="-26068" t="0" r="-2324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-7078007">
            <a:off x="2912380" y="2994956"/>
            <a:ext cx="913489" cy="841043"/>
          </a:xfrm>
          <a:custGeom>
            <a:avLst/>
            <a:gdLst/>
            <a:ahLst/>
            <a:cxnLst/>
            <a:rect r="r" b="b" t="t" l="l"/>
            <a:pathLst>
              <a:path h="841043" w="913489">
                <a:moveTo>
                  <a:pt x="0" y="0"/>
                </a:moveTo>
                <a:lnTo>
                  <a:pt x="913489" y="0"/>
                </a:lnTo>
                <a:lnTo>
                  <a:pt x="913489" y="841043"/>
                </a:lnTo>
                <a:lnTo>
                  <a:pt x="0" y="841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85598">
            <a:off x="2186352" y="4345270"/>
            <a:ext cx="1133193" cy="567760"/>
          </a:xfrm>
          <a:custGeom>
            <a:avLst/>
            <a:gdLst/>
            <a:ahLst/>
            <a:cxnLst/>
            <a:rect r="r" b="b" t="t" l="l"/>
            <a:pathLst>
              <a:path h="567760" w="1133193">
                <a:moveTo>
                  <a:pt x="0" y="0"/>
                </a:moveTo>
                <a:lnTo>
                  <a:pt x="1133193" y="0"/>
                </a:lnTo>
                <a:lnTo>
                  <a:pt x="1133193" y="567760"/>
                </a:lnTo>
                <a:lnTo>
                  <a:pt x="0" y="5677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939879">
            <a:off x="-197055" y="3876758"/>
            <a:ext cx="1818447" cy="163660"/>
          </a:xfrm>
          <a:custGeom>
            <a:avLst/>
            <a:gdLst/>
            <a:ahLst/>
            <a:cxnLst/>
            <a:rect r="r" b="b" t="t" l="l"/>
            <a:pathLst>
              <a:path h="163660" w="1818447">
                <a:moveTo>
                  <a:pt x="0" y="0"/>
                </a:moveTo>
                <a:lnTo>
                  <a:pt x="1818448" y="0"/>
                </a:lnTo>
                <a:lnTo>
                  <a:pt x="1818448" y="163660"/>
                </a:lnTo>
                <a:lnTo>
                  <a:pt x="0" y="1636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517636" y="-96720"/>
            <a:ext cx="4918677" cy="5333802"/>
            <a:chOff x="0" y="0"/>
            <a:chExt cx="2654650" cy="287869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654650" cy="2878697"/>
            </a:xfrm>
            <a:custGeom>
              <a:avLst/>
              <a:gdLst/>
              <a:ahLst/>
              <a:cxnLst/>
              <a:rect r="r" b="b" t="t" l="l"/>
              <a:pathLst>
                <a:path h="2878697" w="2654650">
                  <a:moveTo>
                    <a:pt x="0" y="0"/>
                  </a:moveTo>
                  <a:lnTo>
                    <a:pt x="2654650" y="0"/>
                  </a:lnTo>
                  <a:lnTo>
                    <a:pt x="2654650" y="2878697"/>
                  </a:lnTo>
                  <a:lnTo>
                    <a:pt x="0" y="287869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9525"/>
              <a:ext cx="2654650" cy="2869172"/>
            </a:xfrm>
            <a:prstGeom prst="rect">
              <a:avLst/>
            </a:prstGeom>
          </p:spPr>
          <p:txBody>
            <a:bodyPr anchor="ctr" rtlCol="false" tIns="24790" lIns="24790" bIns="24790" rIns="24790"/>
            <a:lstStyle/>
            <a:p>
              <a:pPr algn="ctr">
                <a:lnSpc>
                  <a:spcPts val="898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413099" y="296675"/>
            <a:ext cx="4679699" cy="677399"/>
          </a:xfrm>
          <a:custGeom>
            <a:avLst/>
            <a:gdLst/>
            <a:ahLst/>
            <a:cxnLst/>
            <a:rect r="r" b="b" t="t" l="l"/>
            <a:pathLst>
              <a:path h="677399" w="4679699">
                <a:moveTo>
                  <a:pt x="0" y="0"/>
                </a:moveTo>
                <a:lnTo>
                  <a:pt x="4679699" y="0"/>
                </a:lnTo>
                <a:lnTo>
                  <a:pt x="4679699" y="677399"/>
                </a:lnTo>
                <a:lnTo>
                  <a:pt x="0" y="6773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-136757" y="-190500"/>
            <a:ext cx="390525" cy="5524500"/>
            <a:chOff x="0" y="0"/>
            <a:chExt cx="205709" cy="291002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05709" cy="2910025"/>
            </a:xfrm>
            <a:custGeom>
              <a:avLst/>
              <a:gdLst/>
              <a:ahLst/>
              <a:cxnLst/>
              <a:rect r="r" b="b" t="t" l="l"/>
              <a:pathLst>
                <a:path h="2910025" w="205709">
                  <a:moveTo>
                    <a:pt x="0" y="0"/>
                  </a:moveTo>
                  <a:lnTo>
                    <a:pt x="205709" y="0"/>
                  </a:lnTo>
                  <a:lnTo>
                    <a:pt x="205709" y="2910025"/>
                  </a:lnTo>
                  <a:lnTo>
                    <a:pt x="0" y="2910025"/>
                  </a:lnTo>
                  <a:close/>
                </a:path>
              </a:pathLst>
            </a:custGeom>
            <a:solidFill>
              <a:srgbClr val="E9B72A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205709" cy="2938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4939139" y="217162"/>
            <a:ext cx="1698100" cy="2270455"/>
          </a:xfrm>
          <a:custGeom>
            <a:avLst/>
            <a:gdLst/>
            <a:ahLst/>
            <a:cxnLst/>
            <a:rect r="r" b="b" t="t" l="l"/>
            <a:pathLst>
              <a:path h="2270455" w="1698100">
                <a:moveTo>
                  <a:pt x="0" y="0"/>
                </a:moveTo>
                <a:lnTo>
                  <a:pt x="1698101" y="0"/>
                </a:lnTo>
                <a:lnTo>
                  <a:pt x="1698101" y="2270455"/>
                </a:lnTo>
                <a:lnTo>
                  <a:pt x="0" y="22704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379" t="-16472" r="-25366" b="-24878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939139" y="2565204"/>
            <a:ext cx="3487779" cy="2324278"/>
          </a:xfrm>
          <a:custGeom>
            <a:avLst/>
            <a:gdLst/>
            <a:ahLst/>
            <a:cxnLst/>
            <a:rect r="r" b="b" t="t" l="l"/>
            <a:pathLst>
              <a:path h="2324278" w="3487779">
                <a:moveTo>
                  <a:pt x="0" y="0"/>
                </a:moveTo>
                <a:lnTo>
                  <a:pt x="3487780" y="0"/>
                </a:lnTo>
                <a:lnTo>
                  <a:pt x="3487780" y="2324278"/>
                </a:lnTo>
                <a:lnTo>
                  <a:pt x="0" y="23242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728818" y="215918"/>
            <a:ext cx="1698100" cy="2253811"/>
          </a:xfrm>
          <a:custGeom>
            <a:avLst/>
            <a:gdLst/>
            <a:ahLst/>
            <a:cxnLst/>
            <a:rect r="r" b="b" t="t" l="l"/>
            <a:pathLst>
              <a:path h="2253811" w="1698100">
                <a:moveTo>
                  <a:pt x="0" y="0"/>
                </a:moveTo>
                <a:lnTo>
                  <a:pt x="1698101" y="0"/>
                </a:lnTo>
                <a:lnTo>
                  <a:pt x="1698101" y="2253811"/>
                </a:lnTo>
                <a:lnTo>
                  <a:pt x="0" y="22538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0368" t="0" r="-46697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01420" y="521954"/>
            <a:ext cx="3052066" cy="3779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89"/>
              </a:lnSpc>
            </a:pPr>
            <a:r>
              <a:rPr lang="en-US" sz="2700">
                <a:solidFill>
                  <a:srgbClr val="EAEAD8"/>
                </a:solidFill>
                <a:latin typeface="Sequel Sans 1"/>
                <a:ea typeface="Sequel Sans 1"/>
                <a:cs typeface="Sequel Sans 1"/>
                <a:sym typeface="Sequel Sans 1"/>
              </a:rPr>
              <a:t>CAMPANHAS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01420" y="2100138"/>
            <a:ext cx="2958014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E1E6D5"/>
                </a:solidFill>
                <a:latin typeface="Roboto"/>
                <a:ea typeface="Roboto"/>
                <a:cs typeface="Roboto"/>
                <a:sym typeface="Roboto"/>
              </a:rPr>
              <a:t>Criamos campanhas para continuar democratizando conteúdo político de qualidade, transformando a cultura política da população e gerando </a:t>
            </a:r>
            <a:r>
              <a:rPr lang="en-US" sz="1200">
                <a:solidFill>
                  <a:srgbClr val="E8B52A"/>
                </a:solidFill>
                <a:latin typeface="Roboto"/>
                <a:ea typeface="Roboto"/>
                <a:cs typeface="Roboto"/>
                <a:sym typeface="Roboto"/>
              </a:rPr>
              <a:t>mudanças de comportamento</a:t>
            </a:r>
            <a:r>
              <a:rPr lang="en-US" sz="1200">
                <a:solidFill>
                  <a:srgbClr val="E1E6D5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8578966" y="4640434"/>
            <a:ext cx="422338" cy="422338"/>
          </a:xfrm>
          <a:custGeom>
            <a:avLst/>
            <a:gdLst/>
            <a:ahLst/>
            <a:cxnLst/>
            <a:rect r="r" b="b" t="t" l="l"/>
            <a:pathLst>
              <a:path h="422338" w="422338">
                <a:moveTo>
                  <a:pt x="0" y="0"/>
                </a:moveTo>
                <a:lnTo>
                  <a:pt x="422338" y="0"/>
                </a:lnTo>
                <a:lnTo>
                  <a:pt x="422338" y="422338"/>
                </a:lnTo>
                <a:lnTo>
                  <a:pt x="0" y="4223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wipe dir="l"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743794" y="1515096"/>
            <a:ext cx="1906348" cy="1407468"/>
            <a:chOff x="0" y="0"/>
            <a:chExt cx="1004167" cy="7413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04167" cy="741382"/>
            </a:xfrm>
            <a:custGeom>
              <a:avLst/>
              <a:gdLst/>
              <a:ahLst/>
              <a:cxnLst/>
              <a:rect r="r" b="b" t="t" l="l"/>
              <a:pathLst>
                <a:path h="741382" w="1004167">
                  <a:moveTo>
                    <a:pt x="0" y="0"/>
                  </a:moveTo>
                  <a:lnTo>
                    <a:pt x="1004167" y="0"/>
                  </a:lnTo>
                  <a:lnTo>
                    <a:pt x="1004167" y="741382"/>
                  </a:lnTo>
                  <a:lnTo>
                    <a:pt x="0" y="7413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EAEAD8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1004167" cy="7699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3023039" y="1837594"/>
            <a:ext cx="1309758" cy="32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E8B52A"/>
                </a:solidFill>
                <a:latin typeface="Aeonik 2"/>
                <a:ea typeface="Aeonik 2"/>
                <a:cs typeface="Aeonik 2"/>
                <a:sym typeface="Aeonik 2"/>
              </a:rPr>
              <a:t>+ 4 mil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709684" y="1515096"/>
            <a:ext cx="1906348" cy="1407468"/>
            <a:chOff x="0" y="0"/>
            <a:chExt cx="1004167" cy="74138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04167" cy="741382"/>
            </a:xfrm>
            <a:custGeom>
              <a:avLst/>
              <a:gdLst/>
              <a:ahLst/>
              <a:cxnLst/>
              <a:rect r="r" b="b" t="t" l="l"/>
              <a:pathLst>
                <a:path h="741382" w="1004167">
                  <a:moveTo>
                    <a:pt x="0" y="0"/>
                  </a:moveTo>
                  <a:lnTo>
                    <a:pt x="1004167" y="0"/>
                  </a:lnTo>
                  <a:lnTo>
                    <a:pt x="1004167" y="741382"/>
                  </a:lnTo>
                  <a:lnTo>
                    <a:pt x="0" y="7413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EAEAD8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1004167" cy="7699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90391" y="1847119"/>
            <a:ext cx="1571883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E8B52A"/>
                </a:solidFill>
                <a:latin typeface="Aeonik 2"/>
                <a:ea typeface="Aeonik 2"/>
                <a:cs typeface="Aeonik 2"/>
                <a:sym typeface="Aeonik 2"/>
              </a:rPr>
              <a:t>113 milhões</a:t>
            </a:r>
            <a:r>
              <a:rPr lang="en-US" sz="1999">
                <a:solidFill>
                  <a:srgbClr val="E8B52A"/>
                </a:solidFill>
                <a:latin typeface="Aeonik 2"/>
                <a:ea typeface="Aeonik 2"/>
                <a:cs typeface="Aeonik 2"/>
                <a:sym typeface="Aeonik 2"/>
              </a:rPr>
              <a:t> 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6812381" y="1515096"/>
            <a:ext cx="1906348" cy="1407468"/>
            <a:chOff x="0" y="0"/>
            <a:chExt cx="1004167" cy="74138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004167" cy="741382"/>
            </a:xfrm>
            <a:custGeom>
              <a:avLst/>
              <a:gdLst/>
              <a:ahLst/>
              <a:cxnLst/>
              <a:rect r="r" b="b" t="t" l="l"/>
              <a:pathLst>
                <a:path h="741382" w="1004167">
                  <a:moveTo>
                    <a:pt x="0" y="0"/>
                  </a:moveTo>
                  <a:lnTo>
                    <a:pt x="1004167" y="0"/>
                  </a:lnTo>
                  <a:lnTo>
                    <a:pt x="1004167" y="741382"/>
                  </a:lnTo>
                  <a:lnTo>
                    <a:pt x="0" y="7413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EAEAD8"/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28575"/>
              <a:ext cx="1004167" cy="7699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7107656" y="1847119"/>
            <a:ext cx="1309758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E8B52A"/>
                </a:solidFill>
                <a:latin typeface="Aeonik 2"/>
                <a:ea typeface="Aeonik 2"/>
                <a:cs typeface="Aeonik 2"/>
                <a:sym typeface="Aeonik 2"/>
              </a:rPr>
              <a:t>+ 3 mil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2743794" y="3040548"/>
            <a:ext cx="1906348" cy="1407468"/>
            <a:chOff x="0" y="0"/>
            <a:chExt cx="1004167" cy="74138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004167" cy="741382"/>
            </a:xfrm>
            <a:custGeom>
              <a:avLst/>
              <a:gdLst/>
              <a:ahLst/>
              <a:cxnLst/>
              <a:rect r="r" b="b" t="t" l="l"/>
              <a:pathLst>
                <a:path h="741382" w="1004167">
                  <a:moveTo>
                    <a:pt x="0" y="0"/>
                  </a:moveTo>
                  <a:lnTo>
                    <a:pt x="1004167" y="0"/>
                  </a:lnTo>
                  <a:lnTo>
                    <a:pt x="1004167" y="741382"/>
                  </a:lnTo>
                  <a:lnTo>
                    <a:pt x="0" y="7413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EAEAD8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1004167" cy="7699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4782208" y="3040548"/>
            <a:ext cx="1906348" cy="1407468"/>
            <a:chOff x="0" y="0"/>
            <a:chExt cx="1004167" cy="74138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004167" cy="741382"/>
            </a:xfrm>
            <a:custGeom>
              <a:avLst/>
              <a:gdLst/>
              <a:ahLst/>
              <a:cxnLst/>
              <a:rect r="r" b="b" t="t" l="l"/>
              <a:pathLst>
                <a:path h="741382" w="1004167">
                  <a:moveTo>
                    <a:pt x="0" y="0"/>
                  </a:moveTo>
                  <a:lnTo>
                    <a:pt x="1004167" y="0"/>
                  </a:lnTo>
                  <a:lnTo>
                    <a:pt x="1004167" y="741382"/>
                  </a:lnTo>
                  <a:lnTo>
                    <a:pt x="0" y="7413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EAEAD8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28575"/>
              <a:ext cx="1004167" cy="7699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6812381" y="3040548"/>
            <a:ext cx="1906348" cy="1407468"/>
            <a:chOff x="0" y="0"/>
            <a:chExt cx="1004167" cy="741382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004167" cy="741382"/>
            </a:xfrm>
            <a:custGeom>
              <a:avLst/>
              <a:gdLst/>
              <a:ahLst/>
              <a:cxnLst/>
              <a:rect r="r" b="b" t="t" l="l"/>
              <a:pathLst>
                <a:path h="741382" w="1004167">
                  <a:moveTo>
                    <a:pt x="0" y="0"/>
                  </a:moveTo>
                  <a:lnTo>
                    <a:pt x="1004167" y="0"/>
                  </a:lnTo>
                  <a:lnTo>
                    <a:pt x="1004167" y="741382"/>
                  </a:lnTo>
                  <a:lnTo>
                    <a:pt x="0" y="7413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EAEAD8"/>
              </a:solidFill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28575"/>
              <a:ext cx="1004167" cy="7699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709684" y="3040548"/>
            <a:ext cx="1906348" cy="1407468"/>
            <a:chOff x="0" y="0"/>
            <a:chExt cx="1004167" cy="74138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004167" cy="741382"/>
            </a:xfrm>
            <a:custGeom>
              <a:avLst/>
              <a:gdLst/>
              <a:ahLst/>
              <a:cxnLst/>
              <a:rect r="r" b="b" t="t" l="l"/>
              <a:pathLst>
                <a:path h="741382" w="1004167">
                  <a:moveTo>
                    <a:pt x="0" y="0"/>
                  </a:moveTo>
                  <a:lnTo>
                    <a:pt x="1004167" y="0"/>
                  </a:lnTo>
                  <a:lnTo>
                    <a:pt x="1004167" y="741382"/>
                  </a:lnTo>
                  <a:lnTo>
                    <a:pt x="0" y="7413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EAEAD8"/>
              </a:solidFill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28575"/>
              <a:ext cx="1004167" cy="7699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7002881" y="3277359"/>
            <a:ext cx="1553805" cy="32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E8B52A"/>
                </a:solidFill>
                <a:latin typeface="Aeonik 2"/>
                <a:ea typeface="Aeonik 2"/>
                <a:cs typeface="Aeonik 2"/>
                <a:sym typeface="Aeonik 2"/>
              </a:rPr>
              <a:t>+ 13 milhões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66822" y="3348332"/>
            <a:ext cx="1309758" cy="32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E8B52A"/>
                </a:solidFill>
                <a:latin typeface="Aeonik 2"/>
                <a:ea typeface="Aeonik 2"/>
                <a:cs typeface="Aeonik 2"/>
                <a:sym typeface="Aeonik 2"/>
              </a:rPr>
              <a:t>+ 222 mil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955703" y="3277359"/>
            <a:ext cx="1626115" cy="32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E8B52A"/>
                </a:solidFill>
                <a:latin typeface="Aeonik 2"/>
                <a:ea typeface="Aeonik 2"/>
                <a:cs typeface="Aeonik 2"/>
                <a:sym typeface="Aeonik 2"/>
              </a:rPr>
              <a:t>+ 63 milhões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4782208" y="1515096"/>
            <a:ext cx="1906348" cy="1407468"/>
            <a:chOff x="0" y="0"/>
            <a:chExt cx="1004167" cy="741382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004167" cy="741382"/>
            </a:xfrm>
            <a:custGeom>
              <a:avLst/>
              <a:gdLst/>
              <a:ahLst/>
              <a:cxnLst/>
              <a:rect r="r" b="b" t="t" l="l"/>
              <a:pathLst>
                <a:path h="741382" w="1004167">
                  <a:moveTo>
                    <a:pt x="0" y="0"/>
                  </a:moveTo>
                  <a:lnTo>
                    <a:pt x="1004167" y="0"/>
                  </a:lnTo>
                  <a:lnTo>
                    <a:pt x="1004167" y="741382"/>
                  </a:lnTo>
                  <a:lnTo>
                    <a:pt x="0" y="7413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EAEAD8"/>
              </a:solidFill>
              <a:prstDash val="solid"/>
              <a:miter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0" y="-28575"/>
              <a:ext cx="1004167" cy="7699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5087008" y="1847119"/>
            <a:ext cx="1309758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E8B52A"/>
                </a:solidFill>
                <a:latin typeface="Aeonik 2"/>
                <a:ea typeface="Aeonik 2"/>
                <a:cs typeface="Aeonik 2"/>
                <a:sym typeface="Aeonik 2"/>
              </a:rPr>
              <a:t>+ 500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3023039" y="3296409"/>
            <a:ext cx="1309758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>
                <a:solidFill>
                  <a:srgbClr val="E8B52A"/>
                </a:solidFill>
                <a:latin typeface="Aeonik 2"/>
                <a:ea typeface="Aeonik 2"/>
                <a:cs typeface="Aeonik 2"/>
                <a:sym typeface="Aeonik 2"/>
              </a:rPr>
              <a:t>+ 17 mil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3023039" y="2209305"/>
            <a:ext cx="1508611" cy="171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0"/>
              </a:lnSpc>
            </a:pPr>
            <a:r>
              <a:rPr lang="en-US" sz="1100" spc="1">
                <a:solidFill>
                  <a:srgbClr val="EAEAD8"/>
                </a:solidFill>
                <a:latin typeface="Aeonik 4"/>
                <a:ea typeface="Aeonik 4"/>
                <a:cs typeface="Aeonik 4"/>
                <a:sym typeface="Aeonik 4"/>
              </a:rPr>
              <a:t>conteúdos publicados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990391" y="2209305"/>
            <a:ext cx="1499572" cy="333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0"/>
              </a:lnSpc>
            </a:pPr>
            <a:r>
              <a:rPr lang="en-US" sz="1100" spc="1">
                <a:solidFill>
                  <a:srgbClr val="EAEAD8"/>
                </a:solidFill>
                <a:latin typeface="Aeonik 4"/>
                <a:ea typeface="Aeonik 4"/>
                <a:cs typeface="Aeonik 4"/>
                <a:sym typeface="Aeonik 4"/>
              </a:rPr>
              <a:t>de usuários no portal brasileiro desde 2015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7117181" y="2220360"/>
            <a:ext cx="1309758" cy="333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0"/>
              </a:lnSpc>
            </a:pPr>
            <a:r>
              <a:rPr lang="en-US" sz="1100" spc="1">
                <a:solidFill>
                  <a:srgbClr val="EAEAD8"/>
                </a:solidFill>
                <a:latin typeface="Aeonik 4"/>
                <a:ea typeface="Aeonik 4"/>
                <a:cs typeface="Aeonik 4"/>
                <a:sym typeface="Aeonik 4"/>
              </a:rPr>
              <a:t>lideranças cidadãs formadas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7002881" y="3668279"/>
            <a:ext cx="1553805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0"/>
              </a:lnSpc>
            </a:pPr>
            <a:r>
              <a:rPr lang="en-US" sz="1100" spc="1">
                <a:solidFill>
                  <a:srgbClr val="EAEAD8"/>
                </a:solidFill>
                <a:latin typeface="Aeonik 4"/>
                <a:ea typeface="Aeonik 4"/>
                <a:cs typeface="Aeonik 4"/>
                <a:sym typeface="Aeonik 4"/>
              </a:rPr>
              <a:t>de faturamento acumulado desde 2015</a:t>
            </a:r>
          </a:p>
          <a:p>
            <a:pPr algn="l">
              <a:lnSpc>
                <a:spcPts val="1320"/>
              </a:lnSpc>
            </a:pPr>
          </a:p>
        </p:txBody>
      </p:sp>
      <p:sp>
        <p:nvSpPr>
          <p:cNvPr name="TextBox 38" id="38"/>
          <p:cNvSpPr txBox="true"/>
          <p:nvPr/>
        </p:nvSpPr>
        <p:spPr>
          <a:xfrm rot="0">
            <a:off x="966822" y="3755299"/>
            <a:ext cx="1504092" cy="333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0"/>
              </a:lnSpc>
            </a:pPr>
            <a:r>
              <a:rPr lang="en-US" sz="1100" spc="1">
                <a:solidFill>
                  <a:srgbClr val="EAEAD8"/>
                </a:solidFill>
                <a:latin typeface="Aeonik 4"/>
                <a:ea typeface="Aeonik 4"/>
                <a:cs typeface="Aeonik 4"/>
                <a:sym typeface="Aeonik 4"/>
              </a:rPr>
              <a:t>estudantes impactados desde 2019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4965228" y="3668279"/>
            <a:ext cx="1626115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0"/>
              </a:lnSpc>
            </a:pPr>
            <a:r>
              <a:rPr lang="en-US" sz="1100" spc="1">
                <a:solidFill>
                  <a:srgbClr val="EAEAD8"/>
                </a:solidFill>
                <a:latin typeface="Aeonik 4"/>
                <a:ea typeface="Aeonik 4"/>
                <a:cs typeface="Aeonik 4"/>
                <a:sym typeface="Aeonik 4"/>
              </a:rPr>
              <a:t>de pessoas alcançadas em nossas campanhas, desde 2020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5087008" y="2209305"/>
            <a:ext cx="1373030" cy="333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0"/>
              </a:lnSpc>
            </a:pPr>
            <a:r>
              <a:rPr lang="en-US" sz="1100" spc="1">
                <a:solidFill>
                  <a:srgbClr val="EAEAD8"/>
                </a:solidFill>
                <a:latin typeface="Aeonik 4"/>
                <a:ea typeface="Aeonik 4"/>
                <a:cs typeface="Aeonik 4"/>
                <a:sym typeface="Aeonik 4"/>
              </a:rPr>
              <a:t>voluntários presentes em nossas redes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3023039" y="3668279"/>
            <a:ext cx="1472456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0"/>
              </a:lnSpc>
            </a:pPr>
            <a:r>
              <a:rPr lang="en-US" sz="1100" spc="1">
                <a:solidFill>
                  <a:srgbClr val="EAEAD8"/>
                </a:solidFill>
                <a:latin typeface="Aeonik 4"/>
                <a:ea typeface="Aeonik 4"/>
                <a:cs typeface="Aeonik 4"/>
                <a:sym typeface="Aeonik 4"/>
              </a:rPr>
              <a:t>professores utilizaram os nossos materiais pedagógicos</a:t>
            </a:r>
          </a:p>
        </p:txBody>
      </p:sp>
      <p:grpSp>
        <p:nvGrpSpPr>
          <p:cNvPr name="Group 42" id="42"/>
          <p:cNvGrpSpPr/>
          <p:nvPr/>
        </p:nvGrpSpPr>
        <p:grpSpPr>
          <a:xfrm rot="0">
            <a:off x="-136757" y="-190500"/>
            <a:ext cx="390525" cy="5524500"/>
            <a:chOff x="0" y="0"/>
            <a:chExt cx="205709" cy="2910025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205709" cy="2910025"/>
            </a:xfrm>
            <a:custGeom>
              <a:avLst/>
              <a:gdLst/>
              <a:ahLst/>
              <a:cxnLst/>
              <a:rect r="r" b="b" t="t" l="l"/>
              <a:pathLst>
                <a:path h="2910025" w="205709">
                  <a:moveTo>
                    <a:pt x="0" y="0"/>
                  </a:moveTo>
                  <a:lnTo>
                    <a:pt x="205709" y="0"/>
                  </a:lnTo>
                  <a:lnTo>
                    <a:pt x="205709" y="2910025"/>
                  </a:lnTo>
                  <a:lnTo>
                    <a:pt x="0" y="2910025"/>
                  </a:lnTo>
                  <a:close/>
                </a:path>
              </a:pathLst>
            </a:custGeom>
            <a:solidFill>
              <a:srgbClr val="296BCF"/>
            </a:solidFill>
          </p:spPr>
        </p:sp>
        <p:sp>
          <p:nvSpPr>
            <p:cNvPr name="TextBox 44" id="44"/>
            <p:cNvSpPr txBox="true"/>
            <p:nvPr/>
          </p:nvSpPr>
          <p:spPr>
            <a:xfrm>
              <a:off x="0" y="-28575"/>
              <a:ext cx="205709" cy="2938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sp>
        <p:nvSpPr>
          <p:cNvPr name="Freeform 45" id="45"/>
          <p:cNvSpPr/>
          <p:nvPr/>
        </p:nvSpPr>
        <p:spPr>
          <a:xfrm flipH="false" flipV="false" rot="0">
            <a:off x="8578966" y="4640434"/>
            <a:ext cx="422338" cy="422338"/>
          </a:xfrm>
          <a:custGeom>
            <a:avLst/>
            <a:gdLst/>
            <a:ahLst/>
            <a:cxnLst/>
            <a:rect r="r" b="b" t="t" l="l"/>
            <a:pathLst>
              <a:path h="422338" w="422338">
                <a:moveTo>
                  <a:pt x="0" y="0"/>
                </a:moveTo>
                <a:lnTo>
                  <a:pt x="422338" y="0"/>
                </a:lnTo>
                <a:lnTo>
                  <a:pt x="422338" y="422338"/>
                </a:lnTo>
                <a:lnTo>
                  <a:pt x="0" y="422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6" id="46"/>
          <p:cNvSpPr txBox="true"/>
          <p:nvPr/>
        </p:nvSpPr>
        <p:spPr>
          <a:xfrm rot="0">
            <a:off x="709684" y="705471"/>
            <a:ext cx="4881416" cy="32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EAEAD8"/>
                </a:solidFill>
                <a:latin typeface="Aeonik 2"/>
                <a:ea typeface="Aeonik 2"/>
                <a:cs typeface="Aeonik 2"/>
                <a:sym typeface="Aeonik 2"/>
              </a:rPr>
              <a:t>ESCALA FAZ PARTE DO NOSSO DNA</a:t>
            </a:r>
          </a:p>
        </p:txBody>
      </p:sp>
    </p:spTree>
  </p:cSld>
  <p:clrMapOvr>
    <a:masterClrMapping/>
  </p:clrMapOvr>
  <p:transition spd="fast">
    <p:wipe dir="l"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6757" y="-190500"/>
            <a:ext cx="390525" cy="5524500"/>
            <a:chOff x="0" y="0"/>
            <a:chExt cx="205709" cy="29100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05709" cy="2910025"/>
            </a:xfrm>
            <a:custGeom>
              <a:avLst/>
              <a:gdLst/>
              <a:ahLst/>
              <a:cxnLst/>
              <a:rect r="r" b="b" t="t" l="l"/>
              <a:pathLst>
                <a:path h="2910025" w="205709">
                  <a:moveTo>
                    <a:pt x="0" y="0"/>
                  </a:moveTo>
                  <a:lnTo>
                    <a:pt x="205709" y="0"/>
                  </a:lnTo>
                  <a:lnTo>
                    <a:pt x="205709" y="2910025"/>
                  </a:lnTo>
                  <a:lnTo>
                    <a:pt x="0" y="2910025"/>
                  </a:lnTo>
                  <a:close/>
                </a:path>
              </a:pathLst>
            </a:custGeom>
            <a:solidFill>
              <a:srgbClr val="296BC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05709" cy="2938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3495611" y="2022108"/>
            <a:ext cx="787778" cy="989360"/>
          </a:xfrm>
          <a:custGeom>
            <a:avLst/>
            <a:gdLst/>
            <a:ahLst/>
            <a:cxnLst/>
            <a:rect r="r" b="b" t="t" l="l"/>
            <a:pathLst>
              <a:path h="989360" w="787778">
                <a:moveTo>
                  <a:pt x="0" y="0"/>
                </a:moveTo>
                <a:lnTo>
                  <a:pt x="787778" y="0"/>
                </a:lnTo>
                <a:lnTo>
                  <a:pt x="787778" y="989360"/>
                </a:lnTo>
                <a:lnTo>
                  <a:pt x="0" y="9893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526802" y="2022108"/>
            <a:ext cx="787778" cy="989360"/>
          </a:xfrm>
          <a:custGeom>
            <a:avLst/>
            <a:gdLst/>
            <a:ahLst/>
            <a:cxnLst/>
            <a:rect r="r" b="b" t="t" l="l"/>
            <a:pathLst>
              <a:path h="989360" w="787778">
                <a:moveTo>
                  <a:pt x="0" y="0"/>
                </a:moveTo>
                <a:lnTo>
                  <a:pt x="787778" y="0"/>
                </a:lnTo>
                <a:lnTo>
                  <a:pt x="787778" y="989360"/>
                </a:lnTo>
                <a:lnTo>
                  <a:pt x="0" y="9893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7" id="7"/>
          <p:cNvSpPr/>
          <p:nvPr/>
        </p:nvSpPr>
        <p:spPr>
          <a:xfrm>
            <a:off x="4054251" y="2249071"/>
            <a:ext cx="423678" cy="0"/>
          </a:xfrm>
          <a:prstGeom prst="line">
            <a:avLst/>
          </a:prstGeom>
          <a:ln cap="flat" w="9525">
            <a:solidFill>
              <a:srgbClr val="00000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2946005" y="3278408"/>
            <a:ext cx="564360" cy="665912"/>
          </a:xfrm>
          <a:custGeom>
            <a:avLst/>
            <a:gdLst/>
            <a:ahLst/>
            <a:cxnLst/>
            <a:rect r="r" b="b" t="t" l="l"/>
            <a:pathLst>
              <a:path h="665912" w="564360">
                <a:moveTo>
                  <a:pt x="0" y="0"/>
                </a:moveTo>
                <a:lnTo>
                  <a:pt x="564360" y="0"/>
                </a:lnTo>
                <a:lnTo>
                  <a:pt x="564360" y="665911"/>
                </a:lnTo>
                <a:lnTo>
                  <a:pt x="0" y="6659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977197" y="3278408"/>
            <a:ext cx="564360" cy="665912"/>
          </a:xfrm>
          <a:custGeom>
            <a:avLst/>
            <a:gdLst/>
            <a:ahLst/>
            <a:cxnLst/>
            <a:rect r="r" b="b" t="t" l="l"/>
            <a:pathLst>
              <a:path h="665912" w="564360">
                <a:moveTo>
                  <a:pt x="0" y="0"/>
                </a:moveTo>
                <a:lnTo>
                  <a:pt x="564360" y="0"/>
                </a:lnTo>
                <a:lnTo>
                  <a:pt x="564360" y="665911"/>
                </a:lnTo>
                <a:lnTo>
                  <a:pt x="0" y="6659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0" id="10"/>
          <p:cNvSpPr/>
          <p:nvPr/>
        </p:nvSpPr>
        <p:spPr>
          <a:xfrm flipH="true">
            <a:off x="2175243" y="3672883"/>
            <a:ext cx="1002382" cy="0"/>
          </a:xfrm>
          <a:prstGeom prst="line">
            <a:avLst/>
          </a:prstGeom>
          <a:ln cap="flat" w="9525">
            <a:solidFill>
              <a:srgbClr val="00000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2013392" y="1634538"/>
            <a:ext cx="1626779" cy="1108243"/>
          </a:xfrm>
          <a:custGeom>
            <a:avLst/>
            <a:gdLst/>
            <a:ahLst/>
            <a:cxnLst/>
            <a:rect r="r" b="b" t="t" l="l"/>
            <a:pathLst>
              <a:path h="1108243" w="1626779">
                <a:moveTo>
                  <a:pt x="0" y="0"/>
                </a:moveTo>
                <a:lnTo>
                  <a:pt x="1626778" y="0"/>
                </a:lnTo>
                <a:lnTo>
                  <a:pt x="1626778" y="1108243"/>
                </a:lnTo>
                <a:lnTo>
                  <a:pt x="0" y="11082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044583" y="1634538"/>
            <a:ext cx="1626779" cy="1108243"/>
          </a:xfrm>
          <a:custGeom>
            <a:avLst/>
            <a:gdLst/>
            <a:ahLst/>
            <a:cxnLst/>
            <a:rect r="r" b="b" t="t" l="l"/>
            <a:pathLst>
              <a:path h="1108243" w="1626779">
                <a:moveTo>
                  <a:pt x="0" y="0"/>
                </a:moveTo>
                <a:lnTo>
                  <a:pt x="1626778" y="0"/>
                </a:lnTo>
                <a:lnTo>
                  <a:pt x="1626778" y="1108243"/>
                </a:lnTo>
                <a:lnTo>
                  <a:pt x="0" y="11082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3" id="13"/>
          <p:cNvSpPr/>
          <p:nvPr/>
        </p:nvSpPr>
        <p:spPr>
          <a:xfrm flipH="true">
            <a:off x="2013392" y="2180326"/>
            <a:ext cx="509313" cy="0"/>
          </a:xfrm>
          <a:prstGeom prst="line">
            <a:avLst/>
          </a:prstGeom>
          <a:ln cap="flat" w="9525">
            <a:solidFill>
              <a:srgbClr val="00000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2719246" y="2386985"/>
            <a:ext cx="916757" cy="971398"/>
          </a:xfrm>
          <a:custGeom>
            <a:avLst/>
            <a:gdLst/>
            <a:ahLst/>
            <a:cxnLst/>
            <a:rect r="r" b="b" t="t" l="l"/>
            <a:pathLst>
              <a:path h="971398" w="916757">
                <a:moveTo>
                  <a:pt x="0" y="0"/>
                </a:moveTo>
                <a:lnTo>
                  <a:pt x="916757" y="0"/>
                </a:lnTo>
                <a:lnTo>
                  <a:pt x="916757" y="971398"/>
                </a:lnTo>
                <a:lnTo>
                  <a:pt x="0" y="9713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750437" y="2386985"/>
            <a:ext cx="916757" cy="971398"/>
          </a:xfrm>
          <a:custGeom>
            <a:avLst/>
            <a:gdLst/>
            <a:ahLst/>
            <a:cxnLst/>
            <a:rect r="r" b="b" t="t" l="l"/>
            <a:pathLst>
              <a:path h="971398" w="916757">
                <a:moveTo>
                  <a:pt x="0" y="0"/>
                </a:moveTo>
                <a:lnTo>
                  <a:pt x="916757" y="0"/>
                </a:lnTo>
                <a:lnTo>
                  <a:pt x="916757" y="971398"/>
                </a:lnTo>
                <a:lnTo>
                  <a:pt x="0" y="9713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6" id="16"/>
          <p:cNvSpPr/>
          <p:nvPr/>
        </p:nvSpPr>
        <p:spPr>
          <a:xfrm flipH="true">
            <a:off x="2064922" y="2914367"/>
            <a:ext cx="1318282" cy="0"/>
          </a:xfrm>
          <a:prstGeom prst="line">
            <a:avLst/>
          </a:prstGeom>
          <a:ln cap="flat" w="9525">
            <a:solidFill>
              <a:srgbClr val="00000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3224019" y="2785190"/>
            <a:ext cx="778712" cy="638544"/>
          </a:xfrm>
          <a:custGeom>
            <a:avLst/>
            <a:gdLst/>
            <a:ahLst/>
            <a:cxnLst/>
            <a:rect r="r" b="b" t="t" l="l"/>
            <a:pathLst>
              <a:path h="638544" w="778712">
                <a:moveTo>
                  <a:pt x="0" y="0"/>
                </a:moveTo>
                <a:lnTo>
                  <a:pt x="778712" y="0"/>
                </a:lnTo>
                <a:lnTo>
                  <a:pt x="778712" y="638544"/>
                </a:lnTo>
                <a:lnTo>
                  <a:pt x="0" y="63854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255210" y="2785190"/>
            <a:ext cx="778712" cy="638544"/>
          </a:xfrm>
          <a:custGeom>
            <a:avLst/>
            <a:gdLst/>
            <a:ahLst/>
            <a:cxnLst/>
            <a:rect r="r" b="b" t="t" l="l"/>
            <a:pathLst>
              <a:path h="638544" w="778712">
                <a:moveTo>
                  <a:pt x="0" y="0"/>
                </a:moveTo>
                <a:lnTo>
                  <a:pt x="778712" y="0"/>
                </a:lnTo>
                <a:lnTo>
                  <a:pt x="778712" y="638544"/>
                </a:lnTo>
                <a:lnTo>
                  <a:pt x="0" y="6385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9" id="19"/>
          <p:cNvSpPr/>
          <p:nvPr/>
        </p:nvSpPr>
        <p:spPr>
          <a:xfrm>
            <a:off x="3491930" y="3239052"/>
            <a:ext cx="589636" cy="0"/>
          </a:xfrm>
          <a:prstGeom prst="line">
            <a:avLst/>
          </a:prstGeom>
          <a:ln cap="flat" w="9525">
            <a:solidFill>
              <a:srgbClr val="000001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20" id="20"/>
          <p:cNvGrpSpPr/>
          <p:nvPr/>
        </p:nvGrpSpPr>
        <p:grpSpPr>
          <a:xfrm rot="0">
            <a:off x="3379037" y="2875347"/>
            <a:ext cx="78040" cy="78040"/>
            <a:chOff x="0" y="0"/>
            <a:chExt cx="104054" cy="104054"/>
          </a:xfrm>
        </p:grpSpPr>
        <p:grpSp>
          <p:nvGrpSpPr>
            <p:cNvPr name="Group 21" id="21"/>
            <p:cNvGrpSpPr/>
            <p:nvPr/>
          </p:nvGrpSpPr>
          <p:grpSpPr>
            <a:xfrm rot="0">
              <a:off x="27624" y="27624"/>
              <a:ext cx="48806" cy="48806"/>
              <a:chOff x="0" y="0"/>
              <a:chExt cx="812800" cy="8128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054"/>
                  </a:lnSpc>
                </a:pPr>
              </a:p>
            </p:txBody>
          </p:sp>
        </p:grpSp>
        <p:grpSp>
          <p:nvGrpSpPr>
            <p:cNvPr name="Group 24" id="24"/>
            <p:cNvGrpSpPr/>
            <p:nvPr/>
          </p:nvGrpSpPr>
          <p:grpSpPr>
            <a:xfrm rot="0">
              <a:off x="0" y="0"/>
              <a:ext cx="104054" cy="104054"/>
              <a:chOff x="0" y="0"/>
              <a:chExt cx="812800" cy="8128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054"/>
                  </a:lnSpc>
                </a:pPr>
              </a:p>
            </p:txBody>
          </p:sp>
        </p:grpSp>
      </p:grpSp>
      <p:grpSp>
        <p:nvGrpSpPr>
          <p:cNvPr name="Group 27" id="27"/>
          <p:cNvGrpSpPr/>
          <p:nvPr/>
        </p:nvGrpSpPr>
        <p:grpSpPr>
          <a:xfrm rot="0">
            <a:off x="3422224" y="3200032"/>
            <a:ext cx="78040" cy="78040"/>
            <a:chOff x="0" y="0"/>
            <a:chExt cx="104054" cy="104054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27624" y="27624"/>
              <a:ext cx="48806" cy="48806"/>
              <a:chOff x="0" y="0"/>
              <a:chExt cx="812800" cy="8128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054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0" y="0"/>
              <a:ext cx="104054" cy="104054"/>
              <a:chOff x="0" y="0"/>
              <a:chExt cx="812800" cy="8128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054"/>
                  </a:lnSpc>
                </a:pPr>
              </a:p>
            </p:txBody>
          </p:sp>
        </p:grpSp>
      </p:grpSp>
      <p:grpSp>
        <p:nvGrpSpPr>
          <p:cNvPr name="Group 34" id="34"/>
          <p:cNvGrpSpPr/>
          <p:nvPr/>
        </p:nvGrpSpPr>
        <p:grpSpPr>
          <a:xfrm rot="0">
            <a:off x="3980378" y="2210051"/>
            <a:ext cx="78040" cy="78040"/>
            <a:chOff x="0" y="0"/>
            <a:chExt cx="104054" cy="104054"/>
          </a:xfrm>
        </p:grpSpPr>
        <p:grpSp>
          <p:nvGrpSpPr>
            <p:cNvPr name="Group 35" id="35"/>
            <p:cNvGrpSpPr/>
            <p:nvPr/>
          </p:nvGrpSpPr>
          <p:grpSpPr>
            <a:xfrm rot="0">
              <a:off x="27624" y="27624"/>
              <a:ext cx="48806" cy="48806"/>
              <a:chOff x="0" y="0"/>
              <a:chExt cx="812800" cy="8128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054"/>
                  </a:lnSpc>
                </a:pPr>
              </a:p>
            </p:txBody>
          </p:sp>
        </p:grpSp>
        <p:grpSp>
          <p:nvGrpSpPr>
            <p:cNvPr name="Group 38" id="38"/>
            <p:cNvGrpSpPr/>
            <p:nvPr/>
          </p:nvGrpSpPr>
          <p:grpSpPr>
            <a:xfrm rot="0">
              <a:off x="0" y="0"/>
              <a:ext cx="104054" cy="104054"/>
              <a:chOff x="0" y="0"/>
              <a:chExt cx="812800" cy="812800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40" id="40"/>
              <p:cNvSpPr txBox="true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054"/>
                  </a:lnSpc>
                </a:pPr>
              </a:p>
            </p:txBody>
          </p:sp>
        </p:grpSp>
      </p:grpSp>
      <p:grpSp>
        <p:nvGrpSpPr>
          <p:cNvPr name="Group 41" id="41"/>
          <p:cNvGrpSpPr/>
          <p:nvPr/>
        </p:nvGrpSpPr>
        <p:grpSpPr>
          <a:xfrm rot="0">
            <a:off x="3169291" y="3633863"/>
            <a:ext cx="78040" cy="78040"/>
            <a:chOff x="0" y="0"/>
            <a:chExt cx="104054" cy="104054"/>
          </a:xfrm>
        </p:grpSpPr>
        <p:grpSp>
          <p:nvGrpSpPr>
            <p:cNvPr name="Group 42" id="42"/>
            <p:cNvGrpSpPr/>
            <p:nvPr/>
          </p:nvGrpSpPr>
          <p:grpSpPr>
            <a:xfrm rot="0">
              <a:off x="27624" y="27624"/>
              <a:ext cx="48806" cy="48806"/>
              <a:chOff x="0" y="0"/>
              <a:chExt cx="812800" cy="8128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054"/>
                  </a:lnSpc>
                </a:pPr>
              </a:p>
            </p:txBody>
          </p:sp>
        </p:grpSp>
        <p:grpSp>
          <p:nvGrpSpPr>
            <p:cNvPr name="Group 45" id="45"/>
            <p:cNvGrpSpPr/>
            <p:nvPr/>
          </p:nvGrpSpPr>
          <p:grpSpPr>
            <a:xfrm rot="0">
              <a:off x="0" y="0"/>
              <a:ext cx="104054" cy="104054"/>
              <a:chOff x="0" y="0"/>
              <a:chExt cx="812800" cy="8128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054"/>
                  </a:lnSpc>
                </a:pPr>
              </a:p>
            </p:txBody>
          </p:sp>
        </p:grpSp>
      </p:grpSp>
      <p:grpSp>
        <p:nvGrpSpPr>
          <p:cNvPr name="Group 48" id="48"/>
          <p:cNvGrpSpPr/>
          <p:nvPr/>
        </p:nvGrpSpPr>
        <p:grpSpPr>
          <a:xfrm rot="0">
            <a:off x="2522704" y="2141306"/>
            <a:ext cx="78040" cy="78040"/>
            <a:chOff x="0" y="0"/>
            <a:chExt cx="104054" cy="104054"/>
          </a:xfrm>
        </p:grpSpPr>
        <p:grpSp>
          <p:nvGrpSpPr>
            <p:cNvPr name="Group 49" id="49"/>
            <p:cNvGrpSpPr/>
            <p:nvPr/>
          </p:nvGrpSpPr>
          <p:grpSpPr>
            <a:xfrm rot="0">
              <a:off x="27624" y="27624"/>
              <a:ext cx="48806" cy="48806"/>
              <a:chOff x="0" y="0"/>
              <a:chExt cx="812800" cy="812800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054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0">
              <a:off x="0" y="0"/>
              <a:ext cx="104054" cy="104054"/>
              <a:chOff x="0" y="0"/>
              <a:chExt cx="812800" cy="812800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054"/>
                  </a:lnSpc>
                </a:pPr>
              </a:p>
            </p:txBody>
          </p:sp>
        </p:grpSp>
      </p:grpSp>
      <p:sp>
        <p:nvSpPr>
          <p:cNvPr name="Freeform 55" id="55"/>
          <p:cNvSpPr/>
          <p:nvPr/>
        </p:nvSpPr>
        <p:spPr>
          <a:xfrm flipH="false" flipV="false" rot="0">
            <a:off x="6478820" y="2112410"/>
            <a:ext cx="217780" cy="217780"/>
          </a:xfrm>
          <a:custGeom>
            <a:avLst/>
            <a:gdLst/>
            <a:ahLst/>
            <a:cxnLst/>
            <a:rect r="r" b="b" t="t" l="l"/>
            <a:pathLst>
              <a:path h="217780" w="217780">
                <a:moveTo>
                  <a:pt x="0" y="0"/>
                </a:moveTo>
                <a:lnTo>
                  <a:pt x="217780" y="0"/>
                </a:lnTo>
                <a:lnTo>
                  <a:pt x="217780" y="217781"/>
                </a:lnTo>
                <a:lnTo>
                  <a:pt x="0" y="21778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7157296" y="2160677"/>
            <a:ext cx="217780" cy="217780"/>
          </a:xfrm>
          <a:custGeom>
            <a:avLst/>
            <a:gdLst/>
            <a:ahLst/>
            <a:cxnLst/>
            <a:rect r="r" b="b" t="t" l="l"/>
            <a:pathLst>
              <a:path h="217780" w="217780">
                <a:moveTo>
                  <a:pt x="0" y="0"/>
                </a:moveTo>
                <a:lnTo>
                  <a:pt x="217780" y="0"/>
                </a:lnTo>
                <a:lnTo>
                  <a:pt x="217780" y="217780"/>
                </a:lnTo>
                <a:lnTo>
                  <a:pt x="0" y="21778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7266186" y="1759707"/>
            <a:ext cx="176505" cy="176505"/>
          </a:xfrm>
          <a:custGeom>
            <a:avLst/>
            <a:gdLst/>
            <a:ahLst/>
            <a:cxnLst/>
            <a:rect r="r" b="b" t="t" l="l"/>
            <a:pathLst>
              <a:path h="176505" w="176505">
                <a:moveTo>
                  <a:pt x="0" y="0"/>
                </a:moveTo>
                <a:lnTo>
                  <a:pt x="176505" y="0"/>
                </a:lnTo>
                <a:lnTo>
                  <a:pt x="176505" y="176505"/>
                </a:lnTo>
                <a:lnTo>
                  <a:pt x="0" y="17650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0">
            <a:off x="7791382" y="2318350"/>
            <a:ext cx="148359" cy="148359"/>
          </a:xfrm>
          <a:custGeom>
            <a:avLst/>
            <a:gdLst/>
            <a:ahLst/>
            <a:cxnLst/>
            <a:rect r="r" b="b" t="t" l="l"/>
            <a:pathLst>
              <a:path h="148359" w="148359">
                <a:moveTo>
                  <a:pt x="0" y="0"/>
                </a:moveTo>
                <a:lnTo>
                  <a:pt x="148359" y="0"/>
                </a:lnTo>
                <a:lnTo>
                  <a:pt x="148359" y="148359"/>
                </a:lnTo>
                <a:lnTo>
                  <a:pt x="0" y="14835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0">
            <a:off x="8160600" y="2219346"/>
            <a:ext cx="113886" cy="113886"/>
          </a:xfrm>
          <a:custGeom>
            <a:avLst/>
            <a:gdLst/>
            <a:ahLst/>
            <a:cxnLst/>
            <a:rect r="r" b="b" t="t" l="l"/>
            <a:pathLst>
              <a:path h="113886" w="113886">
                <a:moveTo>
                  <a:pt x="0" y="0"/>
                </a:moveTo>
                <a:lnTo>
                  <a:pt x="113886" y="0"/>
                </a:lnTo>
                <a:lnTo>
                  <a:pt x="113886" y="113886"/>
                </a:lnTo>
                <a:lnTo>
                  <a:pt x="0" y="11388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0">
            <a:off x="8200694" y="2318350"/>
            <a:ext cx="113886" cy="113886"/>
          </a:xfrm>
          <a:custGeom>
            <a:avLst/>
            <a:gdLst/>
            <a:ahLst/>
            <a:cxnLst/>
            <a:rect r="r" b="b" t="t" l="l"/>
            <a:pathLst>
              <a:path h="113886" w="113886">
                <a:moveTo>
                  <a:pt x="0" y="0"/>
                </a:moveTo>
                <a:lnTo>
                  <a:pt x="113886" y="0"/>
                </a:lnTo>
                <a:lnTo>
                  <a:pt x="113886" y="113886"/>
                </a:lnTo>
                <a:lnTo>
                  <a:pt x="0" y="11388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0">
            <a:off x="8217543" y="2432236"/>
            <a:ext cx="113886" cy="113886"/>
          </a:xfrm>
          <a:custGeom>
            <a:avLst/>
            <a:gdLst/>
            <a:ahLst/>
            <a:cxnLst/>
            <a:rect r="r" b="b" t="t" l="l"/>
            <a:pathLst>
              <a:path h="113886" w="113886">
                <a:moveTo>
                  <a:pt x="0" y="0"/>
                </a:moveTo>
                <a:lnTo>
                  <a:pt x="113886" y="0"/>
                </a:lnTo>
                <a:lnTo>
                  <a:pt x="113886" y="113886"/>
                </a:lnTo>
                <a:lnTo>
                  <a:pt x="0" y="11388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62" id="62"/>
          <p:cNvSpPr/>
          <p:nvPr/>
        </p:nvSpPr>
        <p:spPr>
          <a:xfrm flipH="false" flipV="false" rot="0">
            <a:off x="8112975" y="2516788"/>
            <a:ext cx="113886" cy="113886"/>
          </a:xfrm>
          <a:custGeom>
            <a:avLst/>
            <a:gdLst/>
            <a:ahLst/>
            <a:cxnLst/>
            <a:rect r="r" b="b" t="t" l="l"/>
            <a:pathLst>
              <a:path h="113886" w="113886">
                <a:moveTo>
                  <a:pt x="0" y="0"/>
                </a:moveTo>
                <a:lnTo>
                  <a:pt x="113886" y="0"/>
                </a:lnTo>
                <a:lnTo>
                  <a:pt x="113886" y="113886"/>
                </a:lnTo>
                <a:lnTo>
                  <a:pt x="0" y="11388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63" id="63"/>
          <p:cNvSpPr/>
          <p:nvPr/>
        </p:nvSpPr>
        <p:spPr>
          <a:xfrm flipH="false" flipV="false" rot="0">
            <a:off x="7939741" y="3039848"/>
            <a:ext cx="113886" cy="113886"/>
          </a:xfrm>
          <a:custGeom>
            <a:avLst/>
            <a:gdLst/>
            <a:ahLst/>
            <a:cxnLst/>
            <a:rect r="r" b="b" t="t" l="l"/>
            <a:pathLst>
              <a:path h="113886" w="113886">
                <a:moveTo>
                  <a:pt x="0" y="0"/>
                </a:moveTo>
                <a:lnTo>
                  <a:pt x="113886" y="0"/>
                </a:lnTo>
                <a:lnTo>
                  <a:pt x="113886" y="113886"/>
                </a:lnTo>
                <a:lnTo>
                  <a:pt x="0" y="11388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64" id="64"/>
          <p:cNvSpPr/>
          <p:nvPr/>
        </p:nvSpPr>
        <p:spPr>
          <a:xfrm flipH="false" flipV="false" rot="0">
            <a:off x="7808619" y="3200032"/>
            <a:ext cx="113886" cy="113886"/>
          </a:xfrm>
          <a:custGeom>
            <a:avLst/>
            <a:gdLst/>
            <a:ahLst/>
            <a:cxnLst/>
            <a:rect r="r" b="b" t="t" l="l"/>
            <a:pathLst>
              <a:path h="113886" w="113886">
                <a:moveTo>
                  <a:pt x="0" y="0"/>
                </a:moveTo>
                <a:lnTo>
                  <a:pt x="113886" y="0"/>
                </a:lnTo>
                <a:lnTo>
                  <a:pt x="113886" y="113886"/>
                </a:lnTo>
                <a:lnTo>
                  <a:pt x="0" y="11388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65" id="65"/>
          <p:cNvSpPr/>
          <p:nvPr/>
        </p:nvSpPr>
        <p:spPr>
          <a:xfrm flipH="false" flipV="false" rot="0">
            <a:off x="7597182" y="2169991"/>
            <a:ext cx="148359" cy="148359"/>
          </a:xfrm>
          <a:custGeom>
            <a:avLst/>
            <a:gdLst/>
            <a:ahLst/>
            <a:cxnLst/>
            <a:rect r="r" b="b" t="t" l="l"/>
            <a:pathLst>
              <a:path h="148359" w="148359">
                <a:moveTo>
                  <a:pt x="0" y="0"/>
                </a:moveTo>
                <a:lnTo>
                  <a:pt x="148359" y="0"/>
                </a:lnTo>
                <a:lnTo>
                  <a:pt x="148359" y="148359"/>
                </a:lnTo>
                <a:lnTo>
                  <a:pt x="0" y="14835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66" id="66"/>
          <p:cNvSpPr/>
          <p:nvPr/>
        </p:nvSpPr>
        <p:spPr>
          <a:xfrm flipH="false" flipV="false" rot="0">
            <a:off x="7375076" y="2806155"/>
            <a:ext cx="148359" cy="148359"/>
          </a:xfrm>
          <a:custGeom>
            <a:avLst/>
            <a:gdLst/>
            <a:ahLst/>
            <a:cxnLst/>
            <a:rect r="r" b="b" t="t" l="l"/>
            <a:pathLst>
              <a:path h="148359" w="148359">
                <a:moveTo>
                  <a:pt x="0" y="0"/>
                </a:moveTo>
                <a:lnTo>
                  <a:pt x="148360" y="0"/>
                </a:lnTo>
                <a:lnTo>
                  <a:pt x="148360" y="148359"/>
                </a:lnTo>
                <a:lnTo>
                  <a:pt x="0" y="14835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67" id="67"/>
          <p:cNvSpPr/>
          <p:nvPr/>
        </p:nvSpPr>
        <p:spPr>
          <a:xfrm flipH="false" flipV="false" rot="0">
            <a:off x="7865562" y="2594422"/>
            <a:ext cx="148359" cy="148359"/>
          </a:xfrm>
          <a:custGeom>
            <a:avLst/>
            <a:gdLst/>
            <a:ahLst/>
            <a:cxnLst/>
            <a:rect r="r" b="b" t="t" l="l"/>
            <a:pathLst>
              <a:path h="148359" w="148359">
                <a:moveTo>
                  <a:pt x="0" y="0"/>
                </a:moveTo>
                <a:lnTo>
                  <a:pt x="148359" y="0"/>
                </a:lnTo>
                <a:lnTo>
                  <a:pt x="148359" y="148359"/>
                </a:lnTo>
                <a:lnTo>
                  <a:pt x="0" y="14835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68" id="68"/>
          <p:cNvSpPr/>
          <p:nvPr/>
        </p:nvSpPr>
        <p:spPr>
          <a:xfrm flipH="false" flipV="false" rot="0">
            <a:off x="7705294" y="2948431"/>
            <a:ext cx="148359" cy="148359"/>
          </a:xfrm>
          <a:custGeom>
            <a:avLst/>
            <a:gdLst/>
            <a:ahLst/>
            <a:cxnLst/>
            <a:rect r="r" b="b" t="t" l="l"/>
            <a:pathLst>
              <a:path h="148359" w="148359">
                <a:moveTo>
                  <a:pt x="0" y="0"/>
                </a:moveTo>
                <a:lnTo>
                  <a:pt x="148360" y="0"/>
                </a:lnTo>
                <a:lnTo>
                  <a:pt x="148360" y="148360"/>
                </a:lnTo>
                <a:lnTo>
                  <a:pt x="0" y="14836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69" id="69"/>
          <p:cNvSpPr/>
          <p:nvPr/>
        </p:nvSpPr>
        <p:spPr>
          <a:xfrm flipH="false" flipV="false" rot="0">
            <a:off x="7060457" y="3051672"/>
            <a:ext cx="148359" cy="148359"/>
          </a:xfrm>
          <a:custGeom>
            <a:avLst/>
            <a:gdLst/>
            <a:ahLst/>
            <a:cxnLst/>
            <a:rect r="r" b="b" t="t" l="l"/>
            <a:pathLst>
              <a:path h="148359" w="148359">
                <a:moveTo>
                  <a:pt x="0" y="0"/>
                </a:moveTo>
                <a:lnTo>
                  <a:pt x="148359" y="0"/>
                </a:lnTo>
                <a:lnTo>
                  <a:pt x="148359" y="148360"/>
                </a:lnTo>
                <a:lnTo>
                  <a:pt x="0" y="14836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70" id="70"/>
          <p:cNvSpPr/>
          <p:nvPr/>
        </p:nvSpPr>
        <p:spPr>
          <a:xfrm flipH="false" flipV="false" rot="0">
            <a:off x="7448822" y="3182795"/>
            <a:ext cx="148359" cy="148359"/>
          </a:xfrm>
          <a:custGeom>
            <a:avLst/>
            <a:gdLst/>
            <a:ahLst/>
            <a:cxnLst/>
            <a:rect r="r" b="b" t="t" l="l"/>
            <a:pathLst>
              <a:path h="148359" w="148359">
                <a:moveTo>
                  <a:pt x="0" y="0"/>
                </a:moveTo>
                <a:lnTo>
                  <a:pt x="148360" y="0"/>
                </a:lnTo>
                <a:lnTo>
                  <a:pt x="148360" y="148359"/>
                </a:lnTo>
                <a:lnTo>
                  <a:pt x="0" y="14835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7157296" y="3601073"/>
            <a:ext cx="148359" cy="148359"/>
          </a:xfrm>
          <a:custGeom>
            <a:avLst/>
            <a:gdLst/>
            <a:ahLst/>
            <a:cxnLst/>
            <a:rect r="r" b="b" t="t" l="l"/>
            <a:pathLst>
              <a:path h="148359" w="148359">
                <a:moveTo>
                  <a:pt x="0" y="0"/>
                </a:moveTo>
                <a:lnTo>
                  <a:pt x="148360" y="0"/>
                </a:lnTo>
                <a:lnTo>
                  <a:pt x="148360" y="148359"/>
                </a:lnTo>
                <a:lnTo>
                  <a:pt x="0" y="14835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72" id="72"/>
          <p:cNvSpPr/>
          <p:nvPr/>
        </p:nvSpPr>
        <p:spPr>
          <a:xfrm flipH="false" flipV="false" rot="0">
            <a:off x="7255026" y="3302709"/>
            <a:ext cx="148359" cy="148359"/>
          </a:xfrm>
          <a:custGeom>
            <a:avLst/>
            <a:gdLst/>
            <a:ahLst/>
            <a:cxnLst/>
            <a:rect r="r" b="b" t="t" l="l"/>
            <a:pathLst>
              <a:path h="148359" w="148359">
                <a:moveTo>
                  <a:pt x="0" y="0"/>
                </a:moveTo>
                <a:lnTo>
                  <a:pt x="148359" y="0"/>
                </a:lnTo>
                <a:lnTo>
                  <a:pt x="148359" y="148359"/>
                </a:lnTo>
                <a:lnTo>
                  <a:pt x="0" y="14835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73" id="73"/>
          <p:cNvSpPr/>
          <p:nvPr/>
        </p:nvSpPr>
        <p:spPr>
          <a:xfrm flipH="false" flipV="false" rot="0">
            <a:off x="7378443" y="3477129"/>
            <a:ext cx="148359" cy="148359"/>
          </a:xfrm>
          <a:custGeom>
            <a:avLst/>
            <a:gdLst/>
            <a:ahLst/>
            <a:cxnLst/>
            <a:rect r="r" b="b" t="t" l="l"/>
            <a:pathLst>
              <a:path h="148359" w="148359">
                <a:moveTo>
                  <a:pt x="0" y="0"/>
                </a:moveTo>
                <a:lnTo>
                  <a:pt x="148359" y="0"/>
                </a:lnTo>
                <a:lnTo>
                  <a:pt x="148359" y="148359"/>
                </a:lnTo>
                <a:lnTo>
                  <a:pt x="0" y="14835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74" id="74"/>
          <p:cNvSpPr/>
          <p:nvPr/>
        </p:nvSpPr>
        <p:spPr>
          <a:xfrm flipH="false" flipV="false" rot="0">
            <a:off x="7964616" y="2135871"/>
            <a:ext cx="148359" cy="148359"/>
          </a:xfrm>
          <a:custGeom>
            <a:avLst/>
            <a:gdLst/>
            <a:ahLst/>
            <a:cxnLst/>
            <a:rect r="r" b="b" t="t" l="l"/>
            <a:pathLst>
              <a:path h="148359" w="148359">
                <a:moveTo>
                  <a:pt x="0" y="0"/>
                </a:moveTo>
                <a:lnTo>
                  <a:pt x="148359" y="0"/>
                </a:lnTo>
                <a:lnTo>
                  <a:pt x="148359" y="148359"/>
                </a:lnTo>
                <a:lnTo>
                  <a:pt x="0" y="14835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TextBox 75" id="75"/>
          <p:cNvSpPr txBox="true"/>
          <p:nvPr/>
        </p:nvSpPr>
        <p:spPr>
          <a:xfrm rot="0">
            <a:off x="4592229" y="2035736"/>
            <a:ext cx="1084963" cy="228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10"/>
              </a:lnSpc>
            </a:pPr>
            <a:r>
              <a:rPr lang="en-US" sz="1677">
                <a:solidFill>
                  <a:srgbClr val="000001"/>
                </a:solidFill>
                <a:latin typeface="Sequel Sans 1"/>
                <a:ea typeface="Sequel Sans 1"/>
                <a:cs typeface="Sequel Sans 1"/>
                <a:sym typeface="Sequel Sans 1"/>
              </a:rPr>
              <a:t>3 milhões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873734" y="1955262"/>
            <a:ext cx="1084963" cy="228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10"/>
              </a:lnSpc>
            </a:pPr>
            <a:r>
              <a:rPr lang="en-US" sz="1677">
                <a:solidFill>
                  <a:srgbClr val="000001"/>
                </a:solidFill>
                <a:latin typeface="Sequel Sans 1"/>
                <a:ea typeface="Sequel Sans 1"/>
                <a:cs typeface="Sequel Sans 1"/>
                <a:sym typeface="Sequel Sans 1"/>
              </a:rPr>
              <a:t>1 milhão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878051" y="2643516"/>
            <a:ext cx="1084963" cy="228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10"/>
              </a:lnSpc>
            </a:pPr>
            <a:r>
              <a:rPr lang="en-US" sz="1677">
                <a:solidFill>
                  <a:srgbClr val="000001"/>
                </a:solidFill>
                <a:latin typeface="Sequel Sans 1"/>
                <a:ea typeface="Sequel Sans 1"/>
                <a:cs typeface="Sequel Sans 1"/>
                <a:sym typeface="Sequel Sans 1"/>
              </a:rPr>
              <a:t>2 milhões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878051" y="3446415"/>
            <a:ext cx="1297192" cy="228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10"/>
              </a:lnSpc>
            </a:pPr>
            <a:r>
              <a:rPr lang="en-US" sz="1677">
                <a:solidFill>
                  <a:srgbClr val="000001"/>
                </a:solidFill>
                <a:latin typeface="Sequel Sans 1"/>
                <a:ea typeface="Sequel Sans 1"/>
                <a:cs typeface="Sequel Sans 1"/>
                <a:sym typeface="Sequel Sans 1"/>
              </a:rPr>
              <a:t>3.8 milhões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4181349" y="3034685"/>
            <a:ext cx="1157536" cy="228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0"/>
              </a:lnSpc>
            </a:pPr>
            <a:r>
              <a:rPr lang="en-US" sz="1677">
                <a:solidFill>
                  <a:srgbClr val="000001"/>
                </a:solidFill>
                <a:latin typeface="Sequel Sans 1"/>
                <a:ea typeface="Sequel Sans 1"/>
                <a:cs typeface="Sequel Sans 1"/>
                <a:sym typeface="Sequel Sans 1"/>
              </a:rPr>
              <a:t>18 milhões</a:t>
            </a:r>
          </a:p>
        </p:txBody>
      </p:sp>
      <p:sp>
        <p:nvSpPr>
          <p:cNvPr name="TextBox 80" id="80"/>
          <p:cNvSpPr txBox="true"/>
          <p:nvPr/>
        </p:nvSpPr>
        <p:spPr>
          <a:xfrm rot="0">
            <a:off x="6704833" y="4106244"/>
            <a:ext cx="1157536" cy="228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0"/>
              </a:lnSpc>
            </a:pPr>
            <a:r>
              <a:rPr lang="en-US" sz="1677">
                <a:solidFill>
                  <a:srgbClr val="000001"/>
                </a:solidFill>
                <a:latin typeface="Sequel Sans 1"/>
                <a:ea typeface="Sequel Sans 1"/>
                <a:cs typeface="Sequel Sans 1"/>
                <a:sym typeface="Sequel Sans 1"/>
              </a:rPr>
              <a:t>72</a:t>
            </a:r>
          </a:p>
        </p:txBody>
      </p:sp>
      <p:sp>
        <p:nvSpPr>
          <p:cNvPr name="TextBox 81" id="81"/>
          <p:cNvSpPr txBox="true"/>
          <p:nvPr/>
        </p:nvSpPr>
        <p:spPr>
          <a:xfrm rot="0">
            <a:off x="4592229" y="2269567"/>
            <a:ext cx="1051329" cy="1422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7"/>
              </a:lnSpc>
            </a:pPr>
            <a:r>
              <a:rPr lang="en-US" sz="968">
                <a:solidFill>
                  <a:srgbClr val="000001"/>
                </a:solidFill>
                <a:latin typeface="Roboto"/>
                <a:ea typeface="Roboto"/>
                <a:cs typeface="Roboto"/>
                <a:sym typeface="Roboto"/>
              </a:rPr>
              <a:t>de usuários no CE</a:t>
            </a:r>
          </a:p>
        </p:txBody>
      </p:sp>
      <p:sp>
        <p:nvSpPr>
          <p:cNvPr name="TextBox 82" id="82"/>
          <p:cNvSpPr txBox="true"/>
          <p:nvPr/>
        </p:nvSpPr>
        <p:spPr>
          <a:xfrm rot="0">
            <a:off x="873734" y="2187914"/>
            <a:ext cx="1051329" cy="1422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7"/>
              </a:lnSpc>
            </a:pPr>
            <a:r>
              <a:rPr lang="en-US" sz="968">
                <a:solidFill>
                  <a:srgbClr val="000001"/>
                </a:solidFill>
                <a:latin typeface="Roboto"/>
                <a:ea typeface="Roboto"/>
                <a:cs typeface="Roboto"/>
                <a:sym typeface="Roboto"/>
              </a:rPr>
              <a:t>de usuários no AM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873734" y="2880335"/>
            <a:ext cx="1051329" cy="1422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017"/>
              </a:lnSpc>
            </a:pPr>
            <a:r>
              <a:rPr lang="en-US" sz="968">
                <a:solidFill>
                  <a:srgbClr val="000001"/>
                </a:solidFill>
                <a:latin typeface="Roboto"/>
                <a:ea typeface="Roboto"/>
                <a:cs typeface="Roboto"/>
                <a:sym typeface="Roboto"/>
              </a:rPr>
              <a:t>de usuários em GO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878051" y="3684778"/>
            <a:ext cx="1051329" cy="1422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7"/>
              </a:lnSpc>
            </a:pPr>
            <a:r>
              <a:rPr lang="en-US" sz="968">
                <a:solidFill>
                  <a:srgbClr val="000001"/>
                </a:solidFill>
                <a:latin typeface="Roboto"/>
                <a:ea typeface="Roboto"/>
                <a:cs typeface="Roboto"/>
                <a:sym typeface="Roboto"/>
              </a:rPr>
              <a:t>de usuários no RS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4260373" y="3268516"/>
            <a:ext cx="1051329" cy="1422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7"/>
              </a:lnSpc>
            </a:pPr>
            <a:r>
              <a:rPr lang="en-US" sz="968">
                <a:solidFill>
                  <a:srgbClr val="000001"/>
                </a:solidFill>
                <a:latin typeface="Roboto"/>
                <a:ea typeface="Roboto"/>
                <a:cs typeface="Roboto"/>
                <a:sym typeface="Roboto"/>
              </a:rPr>
              <a:t>de usuários em SP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6783857" y="4349600"/>
            <a:ext cx="1091230" cy="3899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7"/>
              </a:lnSpc>
            </a:pPr>
            <a:r>
              <a:rPr lang="en-US" sz="968">
                <a:solidFill>
                  <a:srgbClr val="000001"/>
                </a:solidFill>
                <a:latin typeface="Roboto"/>
                <a:ea typeface="Roboto"/>
                <a:cs typeface="Roboto"/>
                <a:sym typeface="Roboto"/>
              </a:rPr>
              <a:t>Embaixadas ativas em 22 estados + DF</a:t>
            </a:r>
          </a:p>
          <a:p>
            <a:pPr algn="ctr">
              <a:lnSpc>
                <a:spcPts val="1017"/>
              </a:lnSpc>
            </a:pPr>
          </a:p>
        </p:txBody>
      </p:sp>
      <p:sp>
        <p:nvSpPr>
          <p:cNvPr name="TextBox 87" id="87"/>
          <p:cNvSpPr txBox="true"/>
          <p:nvPr/>
        </p:nvSpPr>
        <p:spPr>
          <a:xfrm rot="0">
            <a:off x="709684" y="705471"/>
            <a:ext cx="4881416" cy="32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00000"/>
                </a:solidFill>
                <a:latin typeface="Aeonik 2"/>
                <a:ea typeface="Aeonik 2"/>
                <a:cs typeface="Aeonik 2"/>
                <a:sym typeface="Aeonik 2"/>
              </a:rPr>
              <a:t>ESCALA FAZ PARTE DO NOSSO DNA</a:t>
            </a:r>
          </a:p>
        </p:txBody>
      </p:sp>
      <p:sp>
        <p:nvSpPr>
          <p:cNvPr name="Freeform 88" id="88"/>
          <p:cNvSpPr/>
          <p:nvPr/>
        </p:nvSpPr>
        <p:spPr>
          <a:xfrm flipH="false" flipV="false" rot="0">
            <a:off x="2906380" y="4220323"/>
            <a:ext cx="272986" cy="272986"/>
          </a:xfrm>
          <a:custGeom>
            <a:avLst/>
            <a:gdLst/>
            <a:ahLst/>
            <a:cxnLst/>
            <a:rect r="r" b="b" t="t" l="l"/>
            <a:pathLst>
              <a:path h="272986" w="272986">
                <a:moveTo>
                  <a:pt x="0" y="0"/>
                </a:moveTo>
                <a:lnTo>
                  <a:pt x="272987" y="0"/>
                </a:lnTo>
                <a:lnTo>
                  <a:pt x="272987" y="272986"/>
                </a:lnTo>
                <a:lnTo>
                  <a:pt x="0" y="27298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9" id="89"/>
          <p:cNvSpPr/>
          <p:nvPr/>
        </p:nvSpPr>
        <p:spPr>
          <a:xfrm flipH="false" flipV="false" rot="0">
            <a:off x="2595489" y="4222888"/>
            <a:ext cx="281103" cy="281103"/>
          </a:xfrm>
          <a:custGeom>
            <a:avLst/>
            <a:gdLst/>
            <a:ahLst/>
            <a:cxnLst/>
            <a:rect r="r" b="b" t="t" l="l"/>
            <a:pathLst>
              <a:path h="281103" w="281103">
                <a:moveTo>
                  <a:pt x="0" y="0"/>
                </a:moveTo>
                <a:lnTo>
                  <a:pt x="281103" y="0"/>
                </a:lnTo>
                <a:lnTo>
                  <a:pt x="281103" y="281102"/>
                </a:lnTo>
                <a:lnTo>
                  <a:pt x="0" y="28110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0" id="90"/>
          <p:cNvSpPr/>
          <p:nvPr/>
        </p:nvSpPr>
        <p:spPr>
          <a:xfrm flipH="false" flipV="false" rot="0">
            <a:off x="3210039" y="4211019"/>
            <a:ext cx="304840" cy="304840"/>
          </a:xfrm>
          <a:custGeom>
            <a:avLst/>
            <a:gdLst/>
            <a:ahLst/>
            <a:cxnLst/>
            <a:rect r="r" b="b" t="t" l="l"/>
            <a:pathLst>
              <a:path h="304840" w="304840">
                <a:moveTo>
                  <a:pt x="0" y="0"/>
                </a:moveTo>
                <a:lnTo>
                  <a:pt x="304840" y="0"/>
                </a:lnTo>
                <a:lnTo>
                  <a:pt x="304840" y="304840"/>
                </a:lnTo>
                <a:lnTo>
                  <a:pt x="0" y="30484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1" id="91"/>
          <p:cNvSpPr/>
          <p:nvPr/>
        </p:nvSpPr>
        <p:spPr>
          <a:xfrm flipH="false" flipV="false" rot="0">
            <a:off x="3545552" y="4217728"/>
            <a:ext cx="275582" cy="275582"/>
          </a:xfrm>
          <a:custGeom>
            <a:avLst/>
            <a:gdLst/>
            <a:ahLst/>
            <a:cxnLst/>
            <a:rect r="r" b="b" t="t" l="l"/>
            <a:pathLst>
              <a:path h="275582" w="275582">
                <a:moveTo>
                  <a:pt x="0" y="0"/>
                </a:moveTo>
                <a:lnTo>
                  <a:pt x="275582" y="0"/>
                </a:lnTo>
                <a:lnTo>
                  <a:pt x="275582" y="275581"/>
                </a:lnTo>
                <a:lnTo>
                  <a:pt x="0" y="27558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2" id="92"/>
          <p:cNvSpPr/>
          <p:nvPr/>
        </p:nvSpPr>
        <p:spPr>
          <a:xfrm flipH="false" flipV="false" rot="0">
            <a:off x="8578966" y="4640434"/>
            <a:ext cx="422338" cy="422338"/>
          </a:xfrm>
          <a:custGeom>
            <a:avLst/>
            <a:gdLst/>
            <a:ahLst/>
            <a:cxnLst/>
            <a:rect r="r" b="b" t="t" l="l"/>
            <a:pathLst>
              <a:path h="422338" w="422338">
                <a:moveTo>
                  <a:pt x="0" y="0"/>
                </a:moveTo>
                <a:lnTo>
                  <a:pt x="422338" y="0"/>
                </a:lnTo>
                <a:lnTo>
                  <a:pt x="422338" y="422338"/>
                </a:lnTo>
                <a:lnTo>
                  <a:pt x="0" y="422338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96B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13711" y="1513123"/>
            <a:ext cx="3444559" cy="1702749"/>
            <a:chOff x="0" y="0"/>
            <a:chExt cx="2081103" cy="102875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081103" cy="1028751"/>
            </a:xfrm>
            <a:custGeom>
              <a:avLst/>
              <a:gdLst/>
              <a:ahLst/>
              <a:cxnLst/>
              <a:rect r="r" b="b" t="t" l="l"/>
              <a:pathLst>
                <a:path h="1028751" w="2081103">
                  <a:moveTo>
                    <a:pt x="0" y="0"/>
                  </a:moveTo>
                  <a:lnTo>
                    <a:pt x="2081103" y="0"/>
                  </a:lnTo>
                  <a:lnTo>
                    <a:pt x="2081103" y="1028751"/>
                  </a:lnTo>
                  <a:lnTo>
                    <a:pt x="0" y="10287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EAEAD8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081103" cy="10573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4453088" y="929187"/>
            <a:ext cx="4125878" cy="2750585"/>
          </a:xfrm>
          <a:custGeom>
            <a:avLst/>
            <a:gdLst/>
            <a:ahLst/>
            <a:cxnLst/>
            <a:rect r="r" b="b" t="t" l="l"/>
            <a:pathLst>
              <a:path h="2750585" w="4125878">
                <a:moveTo>
                  <a:pt x="0" y="0"/>
                </a:moveTo>
                <a:lnTo>
                  <a:pt x="4125878" y="0"/>
                </a:lnTo>
                <a:lnTo>
                  <a:pt x="4125878" y="2750586"/>
                </a:lnTo>
                <a:lnTo>
                  <a:pt x="0" y="27505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120872" y="4265009"/>
            <a:ext cx="2902256" cy="2182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8">
                <a:solidFill>
                  <a:srgbClr val="EAEAD8"/>
                </a:solidFill>
                <a:latin typeface="Sequel Sans 2"/>
                <a:ea typeface="Sequel Sans 2"/>
                <a:cs typeface="Sequel Sans 2"/>
                <a:sym typeface="Sequel Sans 2"/>
              </a:rPr>
              <a:t>julia.goncalves@politize.com.br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41147" y="1967840"/>
            <a:ext cx="2645000" cy="826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62"/>
              </a:lnSpc>
            </a:pPr>
            <a:r>
              <a:rPr lang="en-US" sz="3048">
                <a:solidFill>
                  <a:srgbClr val="EAEAD8"/>
                </a:solidFill>
                <a:latin typeface="Aeonik 2"/>
                <a:ea typeface="Aeonik 2"/>
                <a:cs typeface="Aeonik 2"/>
                <a:sym typeface="Aeonik 2"/>
              </a:rPr>
              <a:t>Obrigada pela </a:t>
            </a:r>
            <a:r>
              <a:rPr lang="en-US" sz="3048">
                <a:solidFill>
                  <a:srgbClr val="E9B72A"/>
                </a:solidFill>
                <a:latin typeface="Aeonik 2"/>
                <a:ea typeface="Aeonik 2"/>
                <a:cs typeface="Aeonik 2"/>
                <a:sym typeface="Aeonik 2"/>
              </a:rPr>
              <a:t>oportunidade</a:t>
            </a:r>
            <a:r>
              <a:rPr lang="en-US" sz="3048">
                <a:solidFill>
                  <a:srgbClr val="EAEAD8"/>
                </a:solidFill>
                <a:latin typeface="Aeonik 2"/>
                <a:ea typeface="Aeonik 2"/>
                <a:cs typeface="Aeonik 2"/>
                <a:sym typeface="Aeonik 2"/>
              </a:rPr>
              <a:t>!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8578966" y="4640434"/>
            <a:ext cx="422338" cy="422338"/>
          </a:xfrm>
          <a:custGeom>
            <a:avLst/>
            <a:gdLst/>
            <a:ahLst/>
            <a:cxnLst/>
            <a:rect r="r" b="b" t="t" l="l"/>
            <a:pathLst>
              <a:path h="422338" w="422338">
                <a:moveTo>
                  <a:pt x="0" y="0"/>
                </a:moveTo>
                <a:lnTo>
                  <a:pt x="422338" y="0"/>
                </a:lnTo>
                <a:lnTo>
                  <a:pt x="422338" y="422338"/>
                </a:lnTo>
                <a:lnTo>
                  <a:pt x="0" y="422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98692" y="2260891"/>
            <a:ext cx="2546616" cy="621718"/>
          </a:xfrm>
          <a:custGeom>
            <a:avLst/>
            <a:gdLst/>
            <a:ahLst/>
            <a:cxnLst/>
            <a:rect r="r" b="b" t="t" l="l"/>
            <a:pathLst>
              <a:path h="621718" w="2546616">
                <a:moveTo>
                  <a:pt x="0" y="0"/>
                </a:moveTo>
                <a:lnTo>
                  <a:pt x="2546616" y="0"/>
                </a:lnTo>
                <a:lnTo>
                  <a:pt x="2546616" y="621718"/>
                </a:lnTo>
                <a:lnTo>
                  <a:pt x="0" y="621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819180" y="-163869"/>
            <a:ext cx="4621115" cy="5807168"/>
            <a:chOff x="0" y="0"/>
            <a:chExt cx="2728212" cy="34284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28212" cy="3428433"/>
            </a:xfrm>
            <a:custGeom>
              <a:avLst/>
              <a:gdLst/>
              <a:ahLst/>
              <a:cxnLst/>
              <a:rect r="r" b="b" t="t" l="l"/>
              <a:pathLst>
                <a:path h="3428433" w="2728212">
                  <a:moveTo>
                    <a:pt x="0" y="0"/>
                  </a:moveTo>
                  <a:lnTo>
                    <a:pt x="2728212" y="0"/>
                  </a:lnTo>
                  <a:lnTo>
                    <a:pt x="2728212" y="3428433"/>
                  </a:lnTo>
                  <a:lnTo>
                    <a:pt x="0" y="3428433"/>
                  </a:lnTo>
                  <a:close/>
                </a:path>
              </a:pathLst>
            </a:custGeom>
            <a:solidFill>
              <a:srgbClr val="EAEAD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2728212" cy="3447483"/>
            </a:xfrm>
            <a:prstGeom prst="rect">
              <a:avLst/>
            </a:prstGeom>
          </p:spPr>
          <p:txBody>
            <a:bodyPr anchor="ctr" rtlCol="false" tIns="22662" lIns="22662" bIns="22662" rIns="22662"/>
            <a:lstStyle/>
            <a:p>
              <a:pPr algn="ctr">
                <a:lnSpc>
                  <a:spcPts val="1186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14522" y="1334586"/>
            <a:ext cx="3719823" cy="2568448"/>
          </a:xfrm>
          <a:custGeom>
            <a:avLst/>
            <a:gdLst/>
            <a:ahLst/>
            <a:cxnLst/>
            <a:rect r="r" b="b" t="t" l="l"/>
            <a:pathLst>
              <a:path h="2568448" w="3719823">
                <a:moveTo>
                  <a:pt x="0" y="0"/>
                </a:moveTo>
                <a:lnTo>
                  <a:pt x="3719823" y="0"/>
                </a:lnTo>
                <a:lnTo>
                  <a:pt x="3719823" y="2568447"/>
                </a:lnTo>
                <a:lnTo>
                  <a:pt x="0" y="25684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19" t="-11641" r="-11709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97731" y="3688757"/>
            <a:ext cx="1058530" cy="1058530"/>
          </a:xfrm>
          <a:custGeom>
            <a:avLst/>
            <a:gdLst/>
            <a:ahLst/>
            <a:cxnLst/>
            <a:rect r="r" b="b" t="t" l="l"/>
            <a:pathLst>
              <a:path h="1058530" w="1058530">
                <a:moveTo>
                  <a:pt x="0" y="0"/>
                </a:moveTo>
                <a:lnTo>
                  <a:pt x="1058529" y="0"/>
                </a:lnTo>
                <a:lnTo>
                  <a:pt x="1058529" y="1058530"/>
                </a:lnTo>
                <a:lnTo>
                  <a:pt x="0" y="1058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2846466" y="3645932"/>
            <a:ext cx="1088192" cy="1088192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F5F5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881949" y="3696387"/>
            <a:ext cx="1033774" cy="987282"/>
          </a:xfrm>
          <a:custGeom>
            <a:avLst/>
            <a:gdLst/>
            <a:ahLst/>
            <a:cxnLst/>
            <a:rect r="r" b="b" t="t" l="l"/>
            <a:pathLst>
              <a:path h="987282" w="1033774">
                <a:moveTo>
                  <a:pt x="0" y="0"/>
                </a:moveTo>
                <a:lnTo>
                  <a:pt x="1033774" y="0"/>
                </a:lnTo>
                <a:lnTo>
                  <a:pt x="1033774" y="987282"/>
                </a:lnTo>
                <a:lnTo>
                  <a:pt x="0" y="9872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10256" y="3688757"/>
            <a:ext cx="1088192" cy="1088192"/>
          </a:xfrm>
          <a:custGeom>
            <a:avLst/>
            <a:gdLst/>
            <a:ahLst/>
            <a:cxnLst/>
            <a:rect r="r" b="b" t="t" l="l"/>
            <a:pathLst>
              <a:path h="1088192" w="1088192">
                <a:moveTo>
                  <a:pt x="0" y="0"/>
                </a:moveTo>
                <a:lnTo>
                  <a:pt x="1088193" y="0"/>
                </a:lnTo>
                <a:lnTo>
                  <a:pt x="1088193" y="1088193"/>
                </a:lnTo>
                <a:lnTo>
                  <a:pt x="0" y="1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578966" y="4640434"/>
            <a:ext cx="422338" cy="422338"/>
          </a:xfrm>
          <a:custGeom>
            <a:avLst/>
            <a:gdLst/>
            <a:ahLst/>
            <a:cxnLst/>
            <a:rect r="r" b="b" t="t" l="l"/>
            <a:pathLst>
              <a:path h="422338" w="422338">
                <a:moveTo>
                  <a:pt x="0" y="0"/>
                </a:moveTo>
                <a:lnTo>
                  <a:pt x="422338" y="0"/>
                </a:lnTo>
                <a:lnTo>
                  <a:pt x="422338" y="422338"/>
                </a:lnTo>
                <a:lnTo>
                  <a:pt x="0" y="4223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680070" y="367317"/>
            <a:ext cx="2931264" cy="531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1"/>
              </a:lnSpc>
            </a:pPr>
            <a:r>
              <a:rPr lang="en-US" sz="3086">
                <a:solidFill>
                  <a:srgbClr val="EAEAD8"/>
                </a:solidFill>
                <a:latin typeface="Sequel Sans 1"/>
                <a:ea typeface="Sequel Sans 1"/>
                <a:cs typeface="Sequel Sans 1"/>
                <a:sym typeface="Sequel Sans 1"/>
              </a:rPr>
              <a:t>QUEM SOMOS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263532" y="1306011"/>
            <a:ext cx="3329873" cy="31999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  <a:r>
              <a:rPr lang="en-US" sz="114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Há 9 anos, levamos a nossos beneficiários ferramentas e formações gratuitas sobre política, criando protagonistas do processo democrático.</a:t>
            </a:r>
          </a:p>
          <a:p>
            <a:pPr algn="l">
              <a:lnSpc>
                <a:spcPts val="1599"/>
              </a:lnSpc>
            </a:pPr>
          </a:p>
          <a:p>
            <a:pPr algn="l">
              <a:lnSpc>
                <a:spcPts val="1599"/>
              </a:lnSpc>
            </a:pPr>
            <a:r>
              <a:rPr lang="en-US" sz="114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Somos a</a:t>
            </a:r>
            <a:r>
              <a:rPr lang="en-US" sz="1142" b="tru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1142" b="true">
                <a:solidFill>
                  <a:srgbClr val="296BCF"/>
                </a:solidFill>
                <a:latin typeface="Roboto Bold"/>
                <a:ea typeface="Roboto Bold"/>
                <a:cs typeface="Roboto Bold"/>
                <a:sym typeface="Roboto Bold"/>
              </a:rPr>
              <a:t>maior organização</a:t>
            </a:r>
            <a:r>
              <a:rPr lang="en-US" sz="114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sem fins lucrativos, de educação cívica do Brasil, </a:t>
            </a:r>
            <a:r>
              <a:rPr lang="en-US" sz="1142" b="true">
                <a:solidFill>
                  <a:srgbClr val="296BCF"/>
                </a:solidFill>
                <a:latin typeface="Roboto Bold"/>
                <a:ea typeface="Roboto Bold"/>
                <a:cs typeface="Roboto Bold"/>
                <a:sym typeface="Roboto Bold"/>
              </a:rPr>
              <a:t>validada internacionalmente</a:t>
            </a:r>
            <a:r>
              <a:rPr lang="en-US" sz="114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pela Charities Aid Foundation America (CAF America) e com certificação A+ (Selo Doar) do Instituto Doar e o selo de gestão e confiança da Ambev.</a:t>
            </a:r>
          </a:p>
          <a:p>
            <a:pPr algn="l">
              <a:lnSpc>
                <a:spcPts val="1599"/>
              </a:lnSpc>
            </a:pPr>
          </a:p>
          <a:p>
            <a:pPr algn="l">
              <a:lnSpc>
                <a:spcPts val="1599"/>
              </a:lnSpc>
            </a:pPr>
            <a:r>
              <a:rPr lang="en-US" sz="114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Nosso objetivo final é melhorar a cultura e a participação política na América Latina, combatendo a desinformação e o autoritarismo, ao mesmo tempo em que fortalecemos a democracia.</a:t>
            </a:r>
          </a:p>
          <a:p>
            <a:pPr algn="l">
              <a:lnSpc>
                <a:spcPts val="159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144000" cy="5143500"/>
          </a:xfrm>
          <a:custGeom>
            <a:avLst/>
            <a:gdLst/>
            <a:ahLst/>
            <a:cxnLst/>
            <a:rect r="r" b="b" t="t" l="l"/>
            <a:pathLst>
              <a:path h="5143500" w="91440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9144000" cy="5143500"/>
          </a:xfrm>
          <a:custGeom>
            <a:avLst/>
            <a:gdLst/>
            <a:ahLst/>
            <a:cxnLst/>
            <a:rect r="r" b="b" t="t" l="l"/>
            <a:pathLst>
              <a:path h="5143500" w="91440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0"/>
            <a:ext cx="9144000" cy="5143500"/>
            <a:chOff x="0" y="0"/>
            <a:chExt cx="4816593" cy="27093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680285" y="1752007"/>
            <a:ext cx="5585936" cy="1617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1"/>
              </a:lnSpc>
            </a:pPr>
            <a:r>
              <a:rPr lang="en-US" sz="3086">
                <a:solidFill>
                  <a:srgbClr val="FFFFFF"/>
                </a:solidFill>
                <a:latin typeface="Sequel Sans 1"/>
                <a:ea typeface="Sequel Sans 1"/>
                <a:cs typeface="Sequel Sans 1"/>
                <a:sym typeface="Sequel Sans 1"/>
              </a:rPr>
              <a:t>FORTALECER A </a:t>
            </a:r>
            <a:r>
              <a:rPr lang="en-US" sz="3086" u="sng">
                <a:solidFill>
                  <a:srgbClr val="FFFFFF"/>
                </a:solidFill>
                <a:latin typeface="Sequel Sans 1"/>
                <a:ea typeface="Sequel Sans 1"/>
                <a:cs typeface="Sequel Sans 1"/>
                <a:sym typeface="Sequel Sans 1"/>
              </a:rPr>
              <a:t>CULTURA</a:t>
            </a:r>
            <a:r>
              <a:rPr lang="en-US" sz="3086">
                <a:solidFill>
                  <a:srgbClr val="FFFFFF"/>
                </a:solidFill>
                <a:latin typeface="Sequel Sans 1"/>
                <a:ea typeface="Sequel Sans 1"/>
                <a:cs typeface="Sequel Sans 1"/>
                <a:sym typeface="Sequel Sans 1"/>
              </a:rPr>
              <a:t>  E </a:t>
            </a:r>
          </a:p>
          <a:p>
            <a:pPr algn="ctr">
              <a:lnSpc>
                <a:spcPts val="4321"/>
              </a:lnSpc>
            </a:pPr>
            <a:r>
              <a:rPr lang="en-US" sz="3086">
                <a:solidFill>
                  <a:srgbClr val="FFFFFF"/>
                </a:solidFill>
                <a:latin typeface="Sequel Sans 1"/>
                <a:ea typeface="Sequel Sans 1"/>
                <a:cs typeface="Sequel Sans 1"/>
                <a:sym typeface="Sequel Sans 1"/>
              </a:rPr>
              <a:t>A </a:t>
            </a:r>
            <a:r>
              <a:rPr lang="en-US" sz="3086" u="sng">
                <a:solidFill>
                  <a:srgbClr val="FFFFFF"/>
                </a:solidFill>
                <a:latin typeface="Sequel Sans 1"/>
                <a:ea typeface="Sequel Sans 1"/>
                <a:cs typeface="Sequel Sans 1"/>
                <a:sym typeface="Sequel Sans 1"/>
              </a:rPr>
              <a:t>PARTICIPAÇÃO POLÍTICA</a:t>
            </a:r>
            <a:r>
              <a:rPr lang="en-US" sz="3086">
                <a:solidFill>
                  <a:srgbClr val="FFFFFF"/>
                </a:solidFill>
                <a:latin typeface="Sequel Sans 1"/>
                <a:ea typeface="Sequel Sans 1"/>
                <a:cs typeface="Sequel Sans 1"/>
                <a:sym typeface="Sequel Sans 1"/>
              </a:rPr>
              <a:t> </a:t>
            </a:r>
          </a:p>
          <a:p>
            <a:pPr algn="ctr">
              <a:lnSpc>
                <a:spcPts val="4321"/>
              </a:lnSpc>
            </a:pPr>
            <a:r>
              <a:rPr lang="en-US" sz="3086">
                <a:solidFill>
                  <a:srgbClr val="FFFFFF"/>
                </a:solidFill>
                <a:latin typeface="Sequel Sans 1"/>
                <a:ea typeface="Sequel Sans 1"/>
                <a:cs typeface="Sequel Sans 1"/>
                <a:sym typeface="Sequel Sans 1"/>
              </a:rPr>
              <a:t>É  O QUE NOS MOVE!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8578966" y="4640434"/>
            <a:ext cx="422338" cy="422338"/>
          </a:xfrm>
          <a:custGeom>
            <a:avLst/>
            <a:gdLst/>
            <a:ahLst/>
            <a:cxnLst/>
            <a:rect r="r" b="b" t="t" l="l"/>
            <a:pathLst>
              <a:path h="422338" w="422338">
                <a:moveTo>
                  <a:pt x="0" y="0"/>
                </a:moveTo>
                <a:lnTo>
                  <a:pt x="422338" y="0"/>
                </a:lnTo>
                <a:lnTo>
                  <a:pt x="422338" y="422338"/>
                </a:lnTo>
                <a:lnTo>
                  <a:pt x="0" y="4223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643800"/>
            <a:ext cx="9144000" cy="6057900"/>
          </a:xfrm>
          <a:custGeom>
            <a:avLst/>
            <a:gdLst/>
            <a:ahLst/>
            <a:cxnLst/>
            <a:rect r="r" b="b" t="t" l="l"/>
            <a:pathLst>
              <a:path h="6057900" w="9144000">
                <a:moveTo>
                  <a:pt x="0" y="0"/>
                </a:moveTo>
                <a:lnTo>
                  <a:pt x="9144000" y="0"/>
                </a:lnTo>
                <a:lnTo>
                  <a:pt x="9144000" y="6057900"/>
                </a:lnTo>
                <a:lnTo>
                  <a:pt x="0" y="6057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565203" y="-643800"/>
            <a:ext cx="1617107" cy="1904782"/>
            <a:chOff x="0" y="0"/>
            <a:chExt cx="851809" cy="100334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51809" cy="1003342"/>
            </a:xfrm>
            <a:custGeom>
              <a:avLst/>
              <a:gdLst/>
              <a:ahLst/>
              <a:cxnLst/>
              <a:rect r="r" b="b" t="t" l="l"/>
              <a:pathLst>
                <a:path h="1003342" w="851809">
                  <a:moveTo>
                    <a:pt x="0" y="0"/>
                  </a:moveTo>
                  <a:lnTo>
                    <a:pt x="851809" y="0"/>
                  </a:lnTo>
                  <a:lnTo>
                    <a:pt x="851809" y="1003342"/>
                  </a:lnTo>
                  <a:lnTo>
                    <a:pt x="0" y="10033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EAEAD8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851809" cy="10319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565203" y="2732001"/>
            <a:ext cx="1621307" cy="2489152"/>
            <a:chOff x="0" y="0"/>
            <a:chExt cx="854022" cy="131115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54022" cy="1311158"/>
            </a:xfrm>
            <a:custGeom>
              <a:avLst/>
              <a:gdLst/>
              <a:ahLst/>
              <a:cxnLst/>
              <a:rect r="r" b="b" t="t" l="l"/>
              <a:pathLst>
                <a:path h="1311158" w="854022">
                  <a:moveTo>
                    <a:pt x="0" y="0"/>
                  </a:moveTo>
                  <a:lnTo>
                    <a:pt x="854022" y="0"/>
                  </a:lnTo>
                  <a:lnTo>
                    <a:pt x="854022" y="1311158"/>
                  </a:lnTo>
                  <a:lnTo>
                    <a:pt x="0" y="13111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EAEAD8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854022" cy="13397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3786171" y="3582333"/>
            <a:ext cx="1617107" cy="1561167"/>
            <a:chOff x="0" y="0"/>
            <a:chExt cx="851809" cy="82234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51809" cy="822343"/>
            </a:xfrm>
            <a:custGeom>
              <a:avLst/>
              <a:gdLst/>
              <a:ahLst/>
              <a:cxnLst/>
              <a:rect r="r" b="b" t="t" l="l"/>
              <a:pathLst>
                <a:path h="822343" w="851809">
                  <a:moveTo>
                    <a:pt x="0" y="0"/>
                  </a:moveTo>
                  <a:lnTo>
                    <a:pt x="851809" y="0"/>
                  </a:lnTo>
                  <a:lnTo>
                    <a:pt x="851809" y="822343"/>
                  </a:lnTo>
                  <a:lnTo>
                    <a:pt x="0" y="8223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EAEAD8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28575"/>
              <a:ext cx="851809" cy="8509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5569403" y="1401141"/>
            <a:ext cx="1617107" cy="1184759"/>
            <a:chOff x="0" y="0"/>
            <a:chExt cx="851809" cy="62407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51809" cy="624070"/>
            </a:xfrm>
            <a:custGeom>
              <a:avLst/>
              <a:gdLst/>
              <a:ahLst/>
              <a:cxnLst/>
              <a:rect r="r" b="b" t="t" l="l"/>
              <a:pathLst>
                <a:path h="624070" w="851809">
                  <a:moveTo>
                    <a:pt x="0" y="0"/>
                  </a:moveTo>
                  <a:lnTo>
                    <a:pt x="851809" y="0"/>
                  </a:lnTo>
                  <a:lnTo>
                    <a:pt x="851809" y="624070"/>
                  </a:lnTo>
                  <a:lnTo>
                    <a:pt x="0" y="6240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EAEAD8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851809" cy="6526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3786171" y="-189157"/>
            <a:ext cx="1617107" cy="1990976"/>
            <a:chOff x="0" y="0"/>
            <a:chExt cx="851809" cy="104874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51809" cy="1048745"/>
            </a:xfrm>
            <a:custGeom>
              <a:avLst/>
              <a:gdLst/>
              <a:ahLst/>
              <a:cxnLst/>
              <a:rect r="r" b="b" t="t" l="l"/>
              <a:pathLst>
                <a:path h="1048745" w="851809">
                  <a:moveTo>
                    <a:pt x="0" y="0"/>
                  </a:moveTo>
                  <a:lnTo>
                    <a:pt x="851809" y="0"/>
                  </a:lnTo>
                  <a:lnTo>
                    <a:pt x="851809" y="1048745"/>
                  </a:lnTo>
                  <a:lnTo>
                    <a:pt x="0" y="10487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EAEAD8"/>
              </a:solidFill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851809" cy="10773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7345341" y="1716245"/>
            <a:ext cx="1617107" cy="1623185"/>
            <a:chOff x="0" y="0"/>
            <a:chExt cx="851809" cy="85501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51809" cy="855011"/>
            </a:xfrm>
            <a:custGeom>
              <a:avLst/>
              <a:gdLst/>
              <a:ahLst/>
              <a:cxnLst/>
              <a:rect r="r" b="b" t="t" l="l"/>
              <a:pathLst>
                <a:path h="855011" w="851809">
                  <a:moveTo>
                    <a:pt x="0" y="0"/>
                  </a:moveTo>
                  <a:lnTo>
                    <a:pt x="851809" y="0"/>
                  </a:lnTo>
                  <a:lnTo>
                    <a:pt x="851809" y="855011"/>
                  </a:lnTo>
                  <a:lnTo>
                    <a:pt x="0" y="8550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EAEAD8"/>
              </a:solidFill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28575"/>
              <a:ext cx="851809" cy="8835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7343241" y="-464988"/>
            <a:ext cx="1621307" cy="2092471"/>
            <a:chOff x="0" y="0"/>
            <a:chExt cx="854022" cy="1102207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54022" cy="1102207"/>
            </a:xfrm>
            <a:custGeom>
              <a:avLst/>
              <a:gdLst/>
              <a:ahLst/>
              <a:cxnLst/>
              <a:rect r="r" b="b" t="t" l="l"/>
              <a:pathLst>
                <a:path h="1102207" w="854022">
                  <a:moveTo>
                    <a:pt x="0" y="0"/>
                  </a:moveTo>
                  <a:lnTo>
                    <a:pt x="854022" y="0"/>
                  </a:lnTo>
                  <a:lnTo>
                    <a:pt x="854022" y="1102207"/>
                  </a:lnTo>
                  <a:lnTo>
                    <a:pt x="0" y="11022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EAEAD8"/>
              </a:solidFill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28575"/>
              <a:ext cx="854022" cy="11307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3786171" y="1942377"/>
            <a:ext cx="1617107" cy="1543050"/>
            <a:chOff x="0" y="0"/>
            <a:chExt cx="851809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51809" cy="812800"/>
            </a:xfrm>
            <a:custGeom>
              <a:avLst/>
              <a:gdLst/>
              <a:ahLst/>
              <a:cxnLst/>
              <a:rect r="r" b="b" t="t" l="l"/>
              <a:pathLst>
                <a:path h="812800" w="851809">
                  <a:moveTo>
                    <a:pt x="0" y="0"/>
                  </a:moveTo>
                  <a:lnTo>
                    <a:pt x="851809" y="0"/>
                  </a:lnTo>
                  <a:lnTo>
                    <a:pt x="85180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EAEAD8"/>
              </a:solidFill>
              <a:prstDash val="solid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-28575"/>
              <a:ext cx="851809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7345341" y="3501355"/>
            <a:ext cx="1617107" cy="1912745"/>
            <a:chOff x="0" y="0"/>
            <a:chExt cx="851809" cy="1007536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51809" cy="1007536"/>
            </a:xfrm>
            <a:custGeom>
              <a:avLst/>
              <a:gdLst/>
              <a:ahLst/>
              <a:cxnLst/>
              <a:rect r="r" b="b" t="t" l="l"/>
              <a:pathLst>
                <a:path h="1007536" w="851809">
                  <a:moveTo>
                    <a:pt x="0" y="0"/>
                  </a:moveTo>
                  <a:lnTo>
                    <a:pt x="851809" y="0"/>
                  </a:lnTo>
                  <a:lnTo>
                    <a:pt x="851809" y="1007536"/>
                  </a:lnTo>
                  <a:lnTo>
                    <a:pt x="0" y="10075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EAEAD8"/>
              </a:solidFill>
              <a:prstDash val="solid"/>
              <a:miter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0" y="-28575"/>
              <a:ext cx="851809" cy="10361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635291" y="958691"/>
            <a:ext cx="2684155" cy="567309"/>
            <a:chOff x="0" y="0"/>
            <a:chExt cx="1413876" cy="298829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413876" cy="298829"/>
            </a:xfrm>
            <a:custGeom>
              <a:avLst/>
              <a:gdLst/>
              <a:ahLst/>
              <a:cxnLst/>
              <a:rect r="r" b="b" t="t" l="l"/>
              <a:pathLst>
                <a:path h="298829" w="1413876">
                  <a:moveTo>
                    <a:pt x="0" y="0"/>
                  </a:moveTo>
                  <a:lnTo>
                    <a:pt x="1413876" y="0"/>
                  </a:lnTo>
                  <a:lnTo>
                    <a:pt x="1413876" y="298829"/>
                  </a:lnTo>
                  <a:lnTo>
                    <a:pt x="0" y="298829"/>
                  </a:lnTo>
                  <a:close/>
                </a:path>
              </a:pathLst>
            </a:custGeom>
            <a:solidFill>
              <a:srgbClr val="296BCF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-28575"/>
              <a:ext cx="1413876" cy="3274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sp>
        <p:nvSpPr>
          <p:cNvPr name="TextBox 33" id="33"/>
          <p:cNvSpPr txBox="true"/>
          <p:nvPr/>
        </p:nvSpPr>
        <p:spPr>
          <a:xfrm rot="0">
            <a:off x="3859678" y="640423"/>
            <a:ext cx="1444952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9"/>
              </a:lnSpc>
            </a:pPr>
            <a:r>
              <a:rPr lang="en-US" sz="1299">
                <a:solidFill>
                  <a:srgbClr val="EAEAD8"/>
                </a:solidFill>
                <a:latin typeface="Aeonik 2"/>
                <a:ea typeface="Aeonik 2"/>
                <a:cs typeface="Aeonik 2"/>
                <a:sym typeface="Aeonik 2"/>
              </a:rPr>
              <a:t>Crise de representação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4048405" y="2466388"/>
            <a:ext cx="1092639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9"/>
              </a:lnSpc>
            </a:pPr>
            <a:r>
              <a:rPr lang="en-US" sz="1299">
                <a:solidFill>
                  <a:srgbClr val="EAEAD8"/>
                </a:solidFill>
                <a:latin typeface="Aeonik 2"/>
                <a:ea typeface="Aeonik 2"/>
                <a:cs typeface="Aeonik 2"/>
                <a:sym typeface="Aeonik 2"/>
              </a:rPr>
              <a:t>Autoritarismo em ascensão 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3926808" y="4088788"/>
            <a:ext cx="1428882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9"/>
              </a:lnSpc>
            </a:pPr>
            <a:r>
              <a:rPr lang="en-US" sz="1299">
                <a:solidFill>
                  <a:srgbClr val="EAEAD8"/>
                </a:solidFill>
                <a:latin typeface="Aeonik 2"/>
                <a:ea typeface="Aeonik 2"/>
                <a:cs typeface="Aeonik 2"/>
                <a:sym typeface="Aeonik 2"/>
              </a:rPr>
              <a:t>Desigualdade e exclusão social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5756791" y="505986"/>
            <a:ext cx="1233930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9"/>
              </a:lnSpc>
            </a:pPr>
            <a:r>
              <a:rPr lang="en-US" sz="1299">
                <a:solidFill>
                  <a:srgbClr val="EAEAD8"/>
                </a:solidFill>
                <a:latin typeface="Aeonik 2"/>
                <a:ea typeface="Aeonik 2"/>
                <a:cs typeface="Aeonik 2"/>
                <a:sym typeface="Aeonik 2"/>
              </a:rPr>
              <a:t>Desconﬁança em geral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5717566" y="1822545"/>
            <a:ext cx="1273156" cy="200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59"/>
              </a:lnSpc>
            </a:pPr>
            <a:r>
              <a:rPr lang="en-US" sz="1299">
                <a:solidFill>
                  <a:srgbClr val="EAEAD8"/>
                </a:solidFill>
                <a:latin typeface="Aeonik 2"/>
                <a:ea typeface="Aeonik 2"/>
                <a:cs typeface="Aeonik 2"/>
                <a:sym typeface="Aeonik 2"/>
              </a:rPr>
              <a:t>Desinformação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5830482" y="3246645"/>
            <a:ext cx="1094948" cy="962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9"/>
              </a:lnSpc>
            </a:pPr>
            <a:r>
              <a:rPr lang="en-US" sz="1299">
                <a:solidFill>
                  <a:srgbClr val="EAEAD8"/>
                </a:solidFill>
                <a:latin typeface="Aeonik 2"/>
                <a:ea typeface="Aeonik 2"/>
                <a:cs typeface="Aeonik 2"/>
                <a:sym typeface="Aeonik 2"/>
              </a:rPr>
              <a:t>Ausência de uma agenda coletiva e de longo prazo para o país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7419005" y="2308763"/>
            <a:ext cx="1469778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9"/>
              </a:lnSpc>
            </a:pPr>
            <a:r>
              <a:rPr lang="en-US" sz="1299">
                <a:solidFill>
                  <a:srgbClr val="EAEAD8"/>
                </a:solidFill>
                <a:latin typeface="Aeonik 2"/>
                <a:ea typeface="Aeonik 2"/>
                <a:cs typeface="Aeonik 2"/>
                <a:sym typeface="Aeonik 2"/>
              </a:rPr>
              <a:t>Terceirização de responsabilidade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7509711" y="473629"/>
            <a:ext cx="1288365" cy="581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9"/>
              </a:lnSpc>
            </a:pPr>
            <a:r>
              <a:rPr lang="en-US" sz="1299">
                <a:solidFill>
                  <a:srgbClr val="EAEAD8"/>
                </a:solidFill>
                <a:latin typeface="Aeonik 2"/>
                <a:ea typeface="Aeonik 2"/>
                <a:cs typeface="Aeonik 2"/>
                <a:sym typeface="Aeonik 2"/>
              </a:rPr>
              <a:t>Violência, intolerância </a:t>
            </a:r>
          </a:p>
          <a:p>
            <a:pPr algn="ctr">
              <a:lnSpc>
                <a:spcPts val="1559"/>
              </a:lnSpc>
            </a:pPr>
            <a:r>
              <a:rPr lang="en-US" sz="1299">
                <a:solidFill>
                  <a:srgbClr val="EAEAD8"/>
                </a:solidFill>
                <a:latin typeface="Aeonik 2"/>
                <a:ea typeface="Aeonik 2"/>
                <a:cs typeface="Aeonik 2"/>
                <a:sym typeface="Aeonik 2"/>
              </a:rPr>
              <a:t>e polarização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7486735" y="3827768"/>
            <a:ext cx="1334319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9"/>
              </a:lnSpc>
            </a:pPr>
            <a:r>
              <a:rPr lang="en-US" sz="1299">
                <a:solidFill>
                  <a:srgbClr val="EAEAD8"/>
                </a:solidFill>
                <a:latin typeface="Aeonik 2"/>
                <a:ea typeface="Aeonik 2"/>
                <a:cs typeface="Aeonik 2"/>
                <a:sym typeface="Aeonik 2"/>
              </a:rPr>
              <a:t>Erosão de valores democráticos e do capital social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757791" y="502513"/>
            <a:ext cx="2494981" cy="42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49"/>
              </a:lnSpc>
            </a:pPr>
            <a:r>
              <a:rPr lang="en-US" sz="2499">
                <a:solidFill>
                  <a:srgbClr val="EAEAD8"/>
                </a:solidFill>
                <a:latin typeface="Sequel Sans 1"/>
                <a:ea typeface="Sequel Sans 1"/>
                <a:cs typeface="Sequel Sans 1"/>
                <a:sym typeface="Sequel Sans 1"/>
              </a:rPr>
              <a:t>E POR QUE ISSO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635291" y="836389"/>
            <a:ext cx="2684155" cy="689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19"/>
              </a:lnSpc>
            </a:pPr>
            <a:r>
              <a:rPr lang="en-US" sz="3999">
                <a:solidFill>
                  <a:srgbClr val="EAEAD8"/>
                </a:solidFill>
                <a:latin typeface="Sequel Sans 1"/>
                <a:ea typeface="Sequel Sans 1"/>
                <a:cs typeface="Sequel Sans 1"/>
                <a:sym typeface="Sequel Sans 1"/>
              </a:rPr>
              <a:t>IMPORTA?</a:t>
            </a:r>
          </a:p>
        </p:txBody>
      </p:sp>
      <p:grpSp>
        <p:nvGrpSpPr>
          <p:cNvPr name="Group 44" id="44"/>
          <p:cNvGrpSpPr/>
          <p:nvPr/>
        </p:nvGrpSpPr>
        <p:grpSpPr>
          <a:xfrm rot="0">
            <a:off x="2068548" y="3582333"/>
            <a:ext cx="1617107" cy="1561167"/>
            <a:chOff x="0" y="0"/>
            <a:chExt cx="851809" cy="822343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851809" cy="822343"/>
            </a:xfrm>
            <a:custGeom>
              <a:avLst/>
              <a:gdLst/>
              <a:ahLst/>
              <a:cxnLst/>
              <a:rect r="r" b="b" t="t" l="l"/>
              <a:pathLst>
                <a:path h="822343" w="851809">
                  <a:moveTo>
                    <a:pt x="0" y="0"/>
                  </a:moveTo>
                  <a:lnTo>
                    <a:pt x="851809" y="0"/>
                  </a:lnTo>
                  <a:lnTo>
                    <a:pt x="851809" y="822343"/>
                  </a:lnTo>
                  <a:lnTo>
                    <a:pt x="0" y="8223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EAEAD8"/>
              </a:solidFill>
              <a:prstDash val="solid"/>
              <a:miter/>
            </a:ln>
          </p:spPr>
        </p:sp>
        <p:sp>
          <p:nvSpPr>
            <p:cNvPr name="TextBox 46" id="46"/>
            <p:cNvSpPr txBox="true"/>
            <p:nvPr/>
          </p:nvSpPr>
          <p:spPr>
            <a:xfrm>
              <a:off x="0" y="-28575"/>
              <a:ext cx="851809" cy="8509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sp>
        <p:nvSpPr>
          <p:cNvPr name="TextBox 47" id="47"/>
          <p:cNvSpPr txBox="true"/>
          <p:nvPr/>
        </p:nvSpPr>
        <p:spPr>
          <a:xfrm rot="0">
            <a:off x="2240523" y="4227665"/>
            <a:ext cx="1273156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9"/>
              </a:lnSpc>
            </a:pPr>
            <a:r>
              <a:rPr lang="en-US" sz="1299">
                <a:solidFill>
                  <a:srgbClr val="EAEAD8"/>
                </a:solidFill>
                <a:latin typeface="Aeonik 2"/>
                <a:ea typeface="Aeonik 2"/>
                <a:cs typeface="Aeonik 2"/>
                <a:sym typeface="Aeonik 2"/>
              </a:rPr>
              <a:t>Invisibilidade da juventude</a:t>
            </a:r>
          </a:p>
        </p:txBody>
      </p:sp>
      <p:grpSp>
        <p:nvGrpSpPr>
          <p:cNvPr name="Group 48" id="48"/>
          <p:cNvGrpSpPr/>
          <p:nvPr/>
        </p:nvGrpSpPr>
        <p:grpSpPr>
          <a:xfrm rot="0">
            <a:off x="2068548" y="1942377"/>
            <a:ext cx="1617107" cy="1543050"/>
            <a:chOff x="0" y="0"/>
            <a:chExt cx="851809" cy="812800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851809" cy="812800"/>
            </a:xfrm>
            <a:custGeom>
              <a:avLst/>
              <a:gdLst/>
              <a:ahLst/>
              <a:cxnLst/>
              <a:rect r="r" b="b" t="t" l="l"/>
              <a:pathLst>
                <a:path h="812800" w="851809">
                  <a:moveTo>
                    <a:pt x="0" y="0"/>
                  </a:moveTo>
                  <a:lnTo>
                    <a:pt x="851809" y="0"/>
                  </a:lnTo>
                  <a:lnTo>
                    <a:pt x="85180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EAEAD8"/>
              </a:solidFill>
              <a:prstDash val="solid"/>
              <a:miter/>
            </a:ln>
          </p:spPr>
        </p:sp>
        <p:sp>
          <p:nvSpPr>
            <p:cNvPr name="TextBox 50" id="50"/>
            <p:cNvSpPr txBox="true"/>
            <p:nvPr/>
          </p:nvSpPr>
          <p:spPr>
            <a:xfrm>
              <a:off x="0" y="-28575"/>
              <a:ext cx="851809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sp>
        <p:nvSpPr>
          <p:cNvPr name="TextBox 51" id="51"/>
          <p:cNvSpPr txBox="true"/>
          <p:nvPr/>
        </p:nvSpPr>
        <p:spPr>
          <a:xfrm rot="0">
            <a:off x="2240523" y="2519097"/>
            <a:ext cx="1273156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9"/>
              </a:lnSpc>
            </a:pPr>
            <a:r>
              <a:rPr lang="en-US" sz="1299">
                <a:solidFill>
                  <a:srgbClr val="EAEAD8"/>
                </a:solidFill>
                <a:latin typeface="Aeonik 2"/>
                <a:ea typeface="Aeonik 2"/>
                <a:cs typeface="Aeonik 2"/>
                <a:sym typeface="Aeonik 2"/>
              </a:rPr>
              <a:t>Captura do espaço cívico</a:t>
            </a:r>
          </a:p>
        </p:txBody>
      </p:sp>
      <p:grpSp>
        <p:nvGrpSpPr>
          <p:cNvPr name="Group 52" id="52"/>
          <p:cNvGrpSpPr/>
          <p:nvPr/>
        </p:nvGrpSpPr>
        <p:grpSpPr>
          <a:xfrm rot="0">
            <a:off x="289516" y="3591392"/>
            <a:ext cx="1617107" cy="1543050"/>
            <a:chOff x="0" y="0"/>
            <a:chExt cx="851809" cy="812800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851809" cy="812800"/>
            </a:xfrm>
            <a:custGeom>
              <a:avLst/>
              <a:gdLst/>
              <a:ahLst/>
              <a:cxnLst/>
              <a:rect r="r" b="b" t="t" l="l"/>
              <a:pathLst>
                <a:path h="812800" w="851809">
                  <a:moveTo>
                    <a:pt x="0" y="0"/>
                  </a:moveTo>
                  <a:lnTo>
                    <a:pt x="851809" y="0"/>
                  </a:lnTo>
                  <a:lnTo>
                    <a:pt x="85180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EAEAD8"/>
              </a:solidFill>
              <a:prstDash val="solid"/>
              <a:miter/>
            </a:ln>
          </p:spPr>
        </p:sp>
        <p:sp>
          <p:nvSpPr>
            <p:cNvPr name="TextBox 54" id="54"/>
            <p:cNvSpPr txBox="true"/>
            <p:nvPr/>
          </p:nvSpPr>
          <p:spPr>
            <a:xfrm>
              <a:off x="0" y="-28575"/>
              <a:ext cx="851809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sp>
        <p:nvSpPr>
          <p:cNvPr name="TextBox 55" id="55"/>
          <p:cNvSpPr txBox="true"/>
          <p:nvPr/>
        </p:nvSpPr>
        <p:spPr>
          <a:xfrm rot="0">
            <a:off x="490592" y="3881904"/>
            <a:ext cx="1273156" cy="962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9"/>
              </a:lnSpc>
            </a:pPr>
            <a:r>
              <a:rPr lang="en-US" sz="1299">
                <a:solidFill>
                  <a:srgbClr val="EAEAD8"/>
                </a:solidFill>
                <a:latin typeface="Aeonik 2"/>
                <a:ea typeface="Aeonik 2"/>
                <a:cs typeface="Aeonik 2"/>
                <a:sym typeface="Aeonik 2"/>
              </a:rPr>
              <a:t>Fragilidades no Estado de Direito e corrupção sistêmica</a:t>
            </a:r>
          </a:p>
        </p:txBody>
      </p:sp>
      <p:grpSp>
        <p:nvGrpSpPr>
          <p:cNvPr name="Group 56" id="56"/>
          <p:cNvGrpSpPr/>
          <p:nvPr/>
        </p:nvGrpSpPr>
        <p:grpSpPr>
          <a:xfrm rot="0">
            <a:off x="289516" y="1935575"/>
            <a:ext cx="1617107" cy="1543050"/>
            <a:chOff x="0" y="0"/>
            <a:chExt cx="851809" cy="812800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851809" cy="812800"/>
            </a:xfrm>
            <a:custGeom>
              <a:avLst/>
              <a:gdLst/>
              <a:ahLst/>
              <a:cxnLst/>
              <a:rect r="r" b="b" t="t" l="l"/>
              <a:pathLst>
                <a:path h="812800" w="851809">
                  <a:moveTo>
                    <a:pt x="0" y="0"/>
                  </a:moveTo>
                  <a:lnTo>
                    <a:pt x="851809" y="0"/>
                  </a:lnTo>
                  <a:lnTo>
                    <a:pt x="85180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EAEAD8"/>
              </a:solidFill>
              <a:prstDash val="solid"/>
              <a:miter/>
            </a:ln>
          </p:spPr>
        </p:sp>
        <p:sp>
          <p:nvSpPr>
            <p:cNvPr name="TextBox 58" id="58"/>
            <p:cNvSpPr txBox="true"/>
            <p:nvPr/>
          </p:nvSpPr>
          <p:spPr>
            <a:xfrm>
              <a:off x="0" y="-28575"/>
              <a:ext cx="851809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sp>
        <p:nvSpPr>
          <p:cNvPr name="TextBox 59" id="59"/>
          <p:cNvSpPr txBox="true"/>
          <p:nvPr/>
        </p:nvSpPr>
        <p:spPr>
          <a:xfrm rot="0">
            <a:off x="461491" y="2562225"/>
            <a:ext cx="1273156" cy="200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9"/>
              </a:lnSpc>
            </a:pPr>
            <a:r>
              <a:rPr lang="en-US" sz="1299">
                <a:solidFill>
                  <a:srgbClr val="EAEAD8"/>
                </a:solidFill>
                <a:latin typeface="Aeonik 2"/>
                <a:ea typeface="Aeonik 2"/>
                <a:cs typeface="Aeonik 2"/>
                <a:sym typeface="Aeonik 2"/>
              </a:rPr>
              <a:t>Alienação cívica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144000" cy="5143500"/>
          </a:xfrm>
          <a:custGeom>
            <a:avLst/>
            <a:gdLst/>
            <a:ahLst/>
            <a:cxnLst/>
            <a:rect r="r" b="b" t="t" l="l"/>
            <a:pathLst>
              <a:path h="5143500" w="91440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46584" y="973336"/>
            <a:ext cx="4195663" cy="405366"/>
            <a:chOff x="0" y="0"/>
            <a:chExt cx="1661774" cy="16055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661774" cy="160553"/>
            </a:xfrm>
            <a:custGeom>
              <a:avLst/>
              <a:gdLst/>
              <a:ahLst/>
              <a:cxnLst/>
              <a:rect r="r" b="b" t="t" l="l"/>
              <a:pathLst>
                <a:path h="160553" w="1661774">
                  <a:moveTo>
                    <a:pt x="0" y="0"/>
                  </a:moveTo>
                  <a:lnTo>
                    <a:pt x="1661774" y="0"/>
                  </a:lnTo>
                  <a:lnTo>
                    <a:pt x="1661774" y="160553"/>
                  </a:lnTo>
                  <a:lnTo>
                    <a:pt x="0" y="160553"/>
                  </a:lnTo>
                  <a:close/>
                </a:path>
              </a:pathLst>
            </a:custGeom>
            <a:solidFill>
              <a:srgbClr val="296BC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1661774" cy="1891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46584" y="428625"/>
            <a:ext cx="3827387" cy="405366"/>
            <a:chOff x="0" y="0"/>
            <a:chExt cx="1515911" cy="16055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15911" cy="160553"/>
            </a:xfrm>
            <a:custGeom>
              <a:avLst/>
              <a:gdLst/>
              <a:ahLst/>
              <a:cxnLst/>
              <a:rect r="r" b="b" t="t" l="l"/>
              <a:pathLst>
                <a:path h="160553" w="1515911">
                  <a:moveTo>
                    <a:pt x="0" y="0"/>
                  </a:moveTo>
                  <a:lnTo>
                    <a:pt x="1515911" y="0"/>
                  </a:lnTo>
                  <a:lnTo>
                    <a:pt x="1515911" y="160553"/>
                  </a:lnTo>
                  <a:lnTo>
                    <a:pt x="0" y="160553"/>
                  </a:lnTo>
                  <a:close/>
                </a:path>
              </a:pathLst>
            </a:custGeom>
            <a:solidFill>
              <a:srgbClr val="296BC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1515911" cy="1891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446584" y="1463153"/>
            <a:ext cx="3925475" cy="446944"/>
            <a:chOff x="0" y="0"/>
            <a:chExt cx="1554761" cy="17702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554761" cy="177021"/>
            </a:xfrm>
            <a:custGeom>
              <a:avLst/>
              <a:gdLst/>
              <a:ahLst/>
              <a:cxnLst/>
              <a:rect r="r" b="b" t="t" l="l"/>
              <a:pathLst>
                <a:path h="177021" w="1554761">
                  <a:moveTo>
                    <a:pt x="0" y="0"/>
                  </a:moveTo>
                  <a:lnTo>
                    <a:pt x="1554761" y="0"/>
                  </a:lnTo>
                  <a:lnTo>
                    <a:pt x="1554761" y="177021"/>
                  </a:lnTo>
                  <a:lnTo>
                    <a:pt x="0" y="177021"/>
                  </a:lnTo>
                  <a:close/>
                </a:path>
              </a:pathLst>
            </a:custGeom>
            <a:solidFill>
              <a:srgbClr val="296BC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28575"/>
              <a:ext cx="1554761" cy="2055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446584" y="1998770"/>
            <a:ext cx="1699905" cy="446944"/>
            <a:chOff x="0" y="0"/>
            <a:chExt cx="673281" cy="17702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73281" cy="177021"/>
            </a:xfrm>
            <a:custGeom>
              <a:avLst/>
              <a:gdLst/>
              <a:ahLst/>
              <a:cxnLst/>
              <a:rect r="r" b="b" t="t" l="l"/>
              <a:pathLst>
                <a:path h="177021" w="673281">
                  <a:moveTo>
                    <a:pt x="0" y="0"/>
                  </a:moveTo>
                  <a:lnTo>
                    <a:pt x="673281" y="0"/>
                  </a:lnTo>
                  <a:lnTo>
                    <a:pt x="673281" y="177021"/>
                  </a:lnTo>
                  <a:lnTo>
                    <a:pt x="0" y="177021"/>
                  </a:lnTo>
                  <a:close/>
                </a:path>
              </a:pathLst>
            </a:custGeom>
            <a:solidFill>
              <a:srgbClr val="296BC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673281" cy="2055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514350" y="324959"/>
            <a:ext cx="4057650" cy="2122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60"/>
              </a:lnSpc>
            </a:pPr>
            <a:r>
              <a:rPr lang="en-US" sz="3043">
                <a:solidFill>
                  <a:srgbClr val="FFFFFF"/>
                </a:solidFill>
                <a:latin typeface="Sequel Sans 1"/>
                <a:ea typeface="Sequel Sans 1"/>
                <a:cs typeface="Sequel Sans 1"/>
                <a:sym typeface="Sequel Sans 1"/>
              </a:rPr>
              <a:t>O </a:t>
            </a:r>
            <a:r>
              <a:rPr lang="en-US" sz="3043" u="sng">
                <a:solidFill>
                  <a:srgbClr val="E9B72A"/>
                </a:solidFill>
                <a:latin typeface="Sequel Sans 1"/>
                <a:ea typeface="Sequel Sans 1"/>
                <a:cs typeface="Sequel Sans 1"/>
                <a:sym typeface="Sequel Sans 1"/>
              </a:rPr>
              <a:t>despreparo</a:t>
            </a:r>
            <a:r>
              <a:rPr lang="en-US" sz="3043">
                <a:solidFill>
                  <a:srgbClr val="FFFFFF"/>
                </a:solidFill>
                <a:latin typeface="Sequel Sans 1"/>
                <a:ea typeface="Sequel Sans 1"/>
                <a:cs typeface="Sequel Sans 1"/>
                <a:sym typeface="Sequel Sans 1"/>
              </a:rPr>
              <a:t> para a democracia é o que há de mais democrático no Brasil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8612455" y="4711198"/>
            <a:ext cx="344076" cy="269526"/>
          </a:xfrm>
          <a:custGeom>
            <a:avLst/>
            <a:gdLst/>
            <a:ahLst/>
            <a:cxnLst/>
            <a:rect r="r" b="b" t="t" l="l"/>
            <a:pathLst>
              <a:path h="269526" w="344076">
                <a:moveTo>
                  <a:pt x="0" y="0"/>
                </a:moveTo>
                <a:lnTo>
                  <a:pt x="344076" y="0"/>
                </a:lnTo>
                <a:lnTo>
                  <a:pt x="344076" y="269526"/>
                </a:lnTo>
                <a:lnTo>
                  <a:pt x="0" y="2695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144000" cy="5143500"/>
          </a:xfrm>
          <a:custGeom>
            <a:avLst/>
            <a:gdLst/>
            <a:ahLst/>
            <a:cxnLst/>
            <a:rect r="r" b="b" t="t" l="l"/>
            <a:pathLst>
              <a:path h="5143500" w="91440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885157" y="1429690"/>
            <a:ext cx="2753867" cy="483800"/>
            <a:chOff x="0" y="0"/>
            <a:chExt cx="1450597" cy="2548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50597" cy="254841"/>
            </a:xfrm>
            <a:custGeom>
              <a:avLst/>
              <a:gdLst/>
              <a:ahLst/>
              <a:cxnLst/>
              <a:rect r="r" b="b" t="t" l="l"/>
              <a:pathLst>
                <a:path h="254841" w="1450597">
                  <a:moveTo>
                    <a:pt x="0" y="0"/>
                  </a:moveTo>
                  <a:lnTo>
                    <a:pt x="1450597" y="0"/>
                  </a:lnTo>
                  <a:lnTo>
                    <a:pt x="1450597" y="254841"/>
                  </a:lnTo>
                  <a:lnTo>
                    <a:pt x="0" y="254841"/>
                  </a:lnTo>
                  <a:close/>
                </a:path>
              </a:pathLst>
            </a:custGeom>
            <a:solidFill>
              <a:srgbClr val="296BC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1450597" cy="2834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6141879" y="971503"/>
            <a:ext cx="2497145" cy="483800"/>
            <a:chOff x="0" y="0"/>
            <a:chExt cx="1315369" cy="25484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15369" cy="254841"/>
            </a:xfrm>
            <a:custGeom>
              <a:avLst/>
              <a:gdLst/>
              <a:ahLst/>
              <a:cxnLst/>
              <a:rect r="r" b="b" t="t" l="l"/>
              <a:pathLst>
                <a:path h="254841" w="1315369">
                  <a:moveTo>
                    <a:pt x="0" y="0"/>
                  </a:moveTo>
                  <a:lnTo>
                    <a:pt x="1315369" y="0"/>
                  </a:lnTo>
                  <a:lnTo>
                    <a:pt x="1315369" y="254841"/>
                  </a:lnTo>
                  <a:lnTo>
                    <a:pt x="0" y="254841"/>
                  </a:lnTo>
                  <a:close/>
                </a:path>
              </a:pathLst>
            </a:custGeom>
            <a:solidFill>
              <a:srgbClr val="296BC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1315369" cy="2834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262090" y="500006"/>
            <a:ext cx="1376934" cy="483800"/>
            <a:chOff x="0" y="0"/>
            <a:chExt cx="725298" cy="25484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25298" cy="254841"/>
            </a:xfrm>
            <a:custGeom>
              <a:avLst/>
              <a:gdLst/>
              <a:ahLst/>
              <a:cxnLst/>
              <a:rect r="r" b="b" t="t" l="l"/>
              <a:pathLst>
                <a:path h="254841" w="725298">
                  <a:moveTo>
                    <a:pt x="0" y="0"/>
                  </a:moveTo>
                  <a:lnTo>
                    <a:pt x="725298" y="0"/>
                  </a:lnTo>
                  <a:lnTo>
                    <a:pt x="725298" y="254841"/>
                  </a:lnTo>
                  <a:lnTo>
                    <a:pt x="0" y="254841"/>
                  </a:lnTo>
                  <a:close/>
                </a:path>
              </a:pathLst>
            </a:custGeom>
            <a:solidFill>
              <a:srgbClr val="296BC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28575"/>
              <a:ext cx="725298" cy="2834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5545596" y="1903965"/>
            <a:ext cx="3093428" cy="483800"/>
            <a:chOff x="0" y="0"/>
            <a:chExt cx="1629460" cy="25484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629460" cy="254841"/>
            </a:xfrm>
            <a:custGeom>
              <a:avLst/>
              <a:gdLst/>
              <a:ahLst/>
              <a:cxnLst/>
              <a:rect r="r" b="b" t="t" l="l"/>
              <a:pathLst>
                <a:path h="254841" w="1629460">
                  <a:moveTo>
                    <a:pt x="0" y="0"/>
                  </a:moveTo>
                  <a:lnTo>
                    <a:pt x="1629460" y="0"/>
                  </a:lnTo>
                  <a:lnTo>
                    <a:pt x="1629460" y="254841"/>
                  </a:lnTo>
                  <a:lnTo>
                    <a:pt x="0" y="254841"/>
                  </a:lnTo>
                  <a:close/>
                </a:path>
              </a:pathLst>
            </a:custGeom>
            <a:solidFill>
              <a:srgbClr val="296BC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1629460" cy="2834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5319687" y="500006"/>
            <a:ext cx="3144642" cy="186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748"/>
              </a:lnSpc>
            </a:pPr>
            <a:r>
              <a:rPr lang="en-US" sz="3123">
                <a:solidFill>
                  <a:srgbClr val="FFFFFF"/>
                </a:solidFill>
                <a:latin typeface="Aeonik 2"/>
                <a:ea typeface="Aeonik 2"/>
                <a:cs typeface="Aeonik 2"/>
                <a:sym typeface="Aeonik 2"/>
              </a:rPr>
              <a:t>Leis e instituições sozinhas </a:t>
            </a:r>
            <a:r>
              <a:rPr lang="en-US" sz="3123" u="sng">
                <a:solidFill>
                  <a:srgbClr val="E9B72A"/>
                </a:solidFill>
                <a:latin typeface="Aeonik 2"/>
                <a:ea typeface="Aeonik 2"/>
                <a:cs typeface="Aeonik 2"/>
                <a:sym typeface="Aeonik 2"/>
              </a:rPr>
              <a:t>não</a:t>
            </a:r>
            <a:r>
              <a:rPr lang="en-US" sz="3123">
                <a:solidFill>
                  <a:srgbClr val="FFFFFF"/>
                </a:solidFill>
                <a:latin typeface="Aeonik 2"/>
                <a:ea typeface="Aeonik 2"/>
                <a:cs typeface="Aeonik 2"/>
                <a:sym typeface="Aeonik 2"/>
              </a:rPr>
              <a:t> são suficientes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8578966" y="4640434"/>
            <a:ext cx="422338" cy="422338"/>
          </a:xfrm>
          <a:custGeom>
            <a:avLst/>
            <a:gdLst/>
            <a:ahLst/>
            <a:cxnLst/>
            <a:rect r="r" b="b" t="t" l="l"/>
            <a:pathLst>
              <a:path h="422338" w="422338">
                <a:moveTo>
                  <a:pt x="0" y="0"/>
                </a:moveTo>
                <a:lnTo>
                  <a:pt x="422338" y="0"/>
                </a:lnTo>
                <a:lnTo>
                  <a:pt x="422338" y="422338"/>
                </a:lnTo>
                <a:lnTo>
                  <a:pt x="0" y="422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fad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6757" y="-48733"/>
            <a:ext cx="9280757" cy="5240965"/>
            <a:chOff x="0" y="0"/>
            <a:chExt cx="4888629" cy="27606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88629" cy="2760673"/>
            </a:xfrm>
            <a:custGeom>
              <a:avLst/>
              <a:gdLst/>
              <a:ahLst/>
              <a:cxnLst/>
              <a:rect r="r" b="b" t="t" l="l"/>
              <a:pathLst>
                <a:path h="2760673" w="4888629">
                  <a:moveTo>
                    <a:pt x="0" y="0"/>
                  </a:moveTo>
                  <a:lnTo>
                    <a:pt x="4888629" y="0"/>
                  </a:lnTo>
                  <a:lnTo>
                    <a:pt x="4888629" y="2760673"/>
                  </a:lnTo>
                  <a:lnTo>
                    <a:pt x="0" y="2760673"/>
                  </a:lnTo>
                  <a:close/>
                </a:path>
              </a:pathLst>
            </a:custGeom>
            <a:solidFill>
              <a:srgbClr val="296BC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888629" cy="27892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3205133" y="1997966"/>
            <a:ext cx="5137323" cy="2527925"/>
          </a:xfrm>
          <a:custGeom>
            <a:avLst/>
            <a:gdLst/>
            <a:ahLst/>
            <a:cxnLst/>
            <a:rect r="r" b="b" t="t" l="l"/>
            <a:pathLst>
              <a:path h="2527925" w="5137323">
                <a:moveTo>
                  <a:pt x="0" y="0"/>
                </a:moveTo>
                <a:lnTo>
                  <a:pt x="5137323" y="0"/>
                </a:lnTo>
                <a:lnTo>
                  <a:pt x="5137323" y="2527925"/>
                </a:lnTo>
                <a:lnTo>
                  <a:pt x="0" y="25279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0580" r="0" b="-4901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6" id="6"/>
          <p:cNvGrpSpPr/>
          <p:nvPr/>
        </p:nvGrpSpPr>
        <p:grpSpPr>
          <a:xfrm rot="0">
            <a:off x="-136757" y="-190500"/>
            <a:ext cx="390525" cy="5524500"/>
            <a:chOff x="0" y="0"/>
            <a:chExt cx="205709" cy="291002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5709" cy="2910025"/>
            </a:xfrm>
            <a:custGeom>
              <a:avLst/>
              <a:gdLst/>
              <a:ahLst/>
              <a:cxnLst/>
              <a:rect r="r" b="b" t="t" l="l"/>
              <a:pathLst>
                <a:path h="2910025" w="205709">
                  <a:moveTo>
                    <a:pt x="0" y="0"/>
                  </a:moveTo>
                  <a:lnTo>
                    <a:pt x="205709" y="0"/>
                  </a:lnTo>
                  <a:lnTo>
                    <a:pt x="205709" y="2910025"/>
                  </a:lnTo>
                  <a:lnTo>
                    <a:pt x="0" y="2910025"/>
                  </a:lnTo>
                  <a:close/>
                </a:path>
              </a:pathLst>
            </a:custGeom>
            <a:solidFill>
              <a:srgbClr val="85B49B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205709" cy="2938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16259" y="445391"/>
            <a:ext cx="4149011" cy="1152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56"/>
              </a:lnSpc>
            </a:pPr>
            <a:r>
              <a:rPr lang="en-US" sz="2546">
                <a:solidFill>
                  <a:srgbClr val="EAEAD8"/>
                </a:solidFill>
                <a:latin typeface="Sequel Sans 1"/>
                <a:ea typeface="Sequel Sans 1"/>
                <a:cs typeface="Sequel Sans 1"/>
                <a:sym typeface="Sequel Sans 1"/>
              </a:rPr>
              <a:t>A Politize! chega com </a:t>
            </a:r>
            <a:r>
              <a:rPr lang="en-US" sz="2546">
                <a:solidFill>
                  <a:srgbClr val="E9B72A"/>
                </a:solidFill>
                <a:latin typeface="Sequel Sans 1"/>
                <a:ea typeface="Sequel Sans 1"/>
                <a:cs typeface="Sequel Sans 1"/>
                <a:sym typeface="Sequel Sans 1"/>
              </a:rPr>
              <a:t>soluções</a:t>
            </a:r>
            <a:r>
              <a:rPr lang="en-US" sz="2546">
                <a:solidFill>
                  <a:srgbClr val="EAEAD8"/>
                </a:solidFill>
                <a:latin typeface="Sequel Sans 1"/>
                <a:ea typeface="Sequel Sans 1"/>
                <a:cs typeface="Sequel Sans 1"/>
                <a:sym typeface="Sequel Sans 1"/>
              </a:rPr>
              <a:t> para fortalecer esse ecossistema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8578966" y="4640434"/>
            <a:ext cx="422338" cy="422338"/>
          </a:xfrm>
          <a:custGeom>
            <a:avLst/>
            <a:gdLst/>
            <a:ahLst/>
            <a:cxnLst/>
            <a:rect r="r" b="b" t="t" l="l"/>
            <a:pathLst>
              <a:path h="422338" w="422338">
                <a:moveTo>
                  <a:pt x="0" y="0"/>
                </a:moveTo>
                <a:lnTo>
                  <a:pt x="422338" y="0"/>
                </a:lnTo>
                <a:lnTo>
                  <a:pt x="422338" y="422338"/>
                </a:lnTo>
                <a:lnTo>
                  <a:pt x="0" y="422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572000" y="-26330"/>
            <a:ext cx="5225816" cy="5229460"/>
            <a:chOff x="0" y="0"/>
            <a:chExt cx="2820416" cy="282238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20416" cy="2822383"/>
            </a:xfrm>
            <a:custGeom>
              <a:avLst/>
              <a:gdLst/>
              <a:ahLst/>
              <a:cxnLst/>
              <a:rect r="r" b="b" t="t" l="l"/>
              <a:pathLst>
                <a:path h="2822383" w="2820416">
                  <a:moveTo>
                    <a:pt x="0" y="0"/>
                  </a:moveTo>
                  <a:lnTo>
                    <a:pt x="2820416" y="0"/>
                  </a:lnTo>
                  <a:lnTo>
                    <a:pt x="2820416" y="2822383"/>
                  </a:lnTo>
                  <a:lnTo>
                    <a:pt x="0" y="282238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9525"/>
              <a:ext cx="2820416" cy="2812858"/>
            </a:xfrm>
            <a:prstGeom prst="rect">
              <a:avLst/>
            </a:prstGeom>
          </p:spPr>
          <p:txBody>
            <a:bodyPr anchor="ctr" rtlCol="false" tIns="24790" lIns="24790" bIns="24790" rIns="24790"/>
            <a:lstStyle/>
            <a:p>
              <a:pPr algn="ctr">
                <a:lnSpc>
                  <a:spcPts val="898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026947" y="2408749"/>
            <a:ext cx="221772" cy="221772"/>
          </a:xfrm>
          <a:custGeom>
            <a:avLst/>
            <a:gdLst/>
            <a:ahLst/>
            <a:cxnLst/>
            <a:rect r="r" b="b" t="t" l="l"/>
            <a:pathLst>
              <a:path h="221772" w="221772">
                <a:moveTo>
                  <a:pt x="0" y="0"/>
                </a:moveTo>
                <a:lnTo>
                  <a:pt x="221772" y="0"/>
                </a:lnTo>
                <a:lnTo>
                  <a:pt x="221772" y="221772"/>
                </a:lnTo>
                <a:lnTo>
                  <a:pt x="0" y="2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774382" y="2410833"/>
            <a:ext cx="228366" cy="228366"/>
          </a:xfrm>
          <a:custGeom>
            <a:avLst/>
            <a:gdLst/>
            <a:ahLst/>
            <a:cxnLst/>
            <a:rect r="r" b="b" t="t" l="l"/>
            <a:pathLst>
              <a:path h="228366" w="228366">
                <a:moveTo>
                  <a:pt x="0" y="0"/>
                </a:moveTo>
                <a:lnTo>
                  <a:pt x="228365" y="0"/>
                </a:lnTo>
                <a:lnTo>
                  <a:pt x="228365" y="228366"/>
                </a:lnTo>
                <a:lnTo>
                  <a:pt x="0" y="228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273637" y="2406641"/>
            <a:ext cx="223881" cy="223881"/>
          </a:xfrm>
          <a:custGeom>
            <a:avLst/>
            <a:gdLst/>
            <a:ahLst/>
            <a:cxnLst/>
            <a:rect r="r" b="b" t="t" l="l"/>
            <a:pathLst>
              <a:path h="223881" w="223881">
                <a:moveTo>
                  <a:pt x="0" y="0"/>
                </a:moveTo>
                <a:lnTo>
                  <a:pt x="223881" y="0"/>
                </a:lnTo>
                <a:lnTo>
                  <a:pt x="223881" y="223880"/>
                </a:lnTo>
                <a:lnTo>
                  <a:pt x="0" y="2238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522436" y="2401191"/>
            <a:ext cx="247650" cy="247650"/>
          </a:xfrm>
          <a:custGeom>
            <a:avLst/>
            <a:gdLst/>
            <a:ahLst/>
            <a:cxnLst/>
            <a:rect r="r" b="b" t="t" l="l"/>
            <a:pathLst>
              <a:path h="247650" w="247650">
                <a:moveTo>
                  <a:pt x="0" y="0"/>
                </a:moveTo>
                <a:lnTo>
                  <a:pt x="247650" y="0"/>
                </a:lnTo>
                <a:lnTo>
                  <a:pt x="247650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215908" y="2571750"/>
            <a:ext cx="1456397" cy="1981013"/>
          </a:xfrm>
          <a:custGeom>
            <a:avLst/>
            <a:gdLst/>
            <a:ahLst/>
            <a:cxnLst/>
            <a:rect r="r" b="b" t="t" l="l"/>
            <a:pathLst>
              <a:path h="1981013" w="1456397">
                <a:moveTo>
                  <a:pt x="0" y="0"/>
                </a:moveTo>
                <a:lnTo>
                  <a:pt x="1456397" y="0"/>
                </a:lnTo>
                <a:lnTo>
                  <a:pt x="1456397" y="1981013"/>
                </a:lnTo>
                <a:lnTo>
                  <a:pt x="0" y="19810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716925" y="2675524"/>
            <a:ext cx="1369773" cy="1783558"/>
            <a:chOff x="0" y="0"/>
            <a:chExt cx="14630400" cy="190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604520" y="545084"/>
              <a:ext cx="13421360" cy="17959831"/>
            </a:xfrm>
            <a:custGeom>
              <a:avLst/>
              <a:gdLst/>
              <a:ahLst/>
              <a:cxnLst/>
              <a:rect r="r" b="b" t="t" l="l"/>
              <a:pathLst>
                <a:path h="17959831" w="13421360">
                  <a:moveTo>
                    <a:pt x="13421360" y="17959831"/>
                  </a:moveTo>
                  <a:lnTo>
                    <a:pt x="0" y="17959831"/>
                  </a:lnTo>
                  <a:lnTo>
                    <a:pt x="0" y="0"/>
                  </a:lnTo>
                  <a:lnTo>
                    <a:pt x="13421360" y="0"/>
                  </a:lnTo>
                  <a:lnTo>
                    <a:pt x="13421360" y="17959831"/>
                  </a:lnTo>
                  <a:close/>
                </a:path>
              </a:pathLst>
            </a:custGeom>
            <a:blipFill>
              <a:blip r:embed="rId11"/>
              <a:stretch>
                <a:fillRect l="-40889" t="0" r="-40889" b="-103588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4630400" cy="19050000"/>
            </a:xfrm>
            <a:custGeom>
              <a:avLst/>
              <a:gdLst/>
              <a:ahLst/>
              <a:cxnLst/>
              <a:rect r="r" b="b" t="t" l="l"/>
              <a:pathLst>
                <a:path h="19050000" w="14630400">
                  <a:moveTo>
                    <a:pt x="14630400" y="19050000"/>
                  </a:moveTo>
                  <a:lnTo>
                    <a:pt x="0" y="19050000"/>
                  </a:lnTo>
                  <a:lnTo>
                    <a:pt x="0" y="0"/>
                  </a:lnTo>
                  <a:lnTo>
                    <a:pt x="14630400" y="0"/>
                  </a:lnTo>
                  <a:lnTo>
                    <a:pt x="14630400" y="19050000"/>
                  </a:lnTo>
                  <a:close/>
                </a:path>
              </a:pathLst>
            </a:custGeom>
            <a:blipFill>
              <a:blip r:embed="rId12"/>
              <a:stretch>
                <a:fillRect l="0" t="-32" r="0" b="-32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2884073" y="3372498"/>
            <a:ext cx="1281921" cy="1708254"/>
          </a:xfrm>
          <a:custGeom>
            <a:avLst/>
            <a:gdLst/>
            <a:ahLst/>
            <a:cxnLst/>
            <a:rect r="r" b="b" t="t" l="l"/>
            <a:pathLst>
              <a:path h="1708254" w="1281921">
                <a:moveTo>
                  <a:pt x="0" y="0"/>
                </a:moveTo>
                <a:lnTo>
                  <a:pt x="1281921" y="0"/>
                </a:lnTo>
                <a:lnTo>
                  <a:pt x="1281921" y="1708254"/>
                </a:lnTo>
                <a:lnTo>
                  <a:pt x="0" y="17082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49226" t="0" r="-4114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99423" y="3697146"/>
            <a:ext cx="1973331" cy="1099453"/>
          </a:xfrm>
          <a:custGeom>
            <a:avLst/>
            <a:gdLst/>
            <a:ahLst/>
            <a:cxnLst/>
            <a:rect r="r" b="b" t="t" l="l"/>
            <a:pathLst>
              <a:path h="1099453" w="1973331">
                <a:moveTo>
                  <a:pt x="0" y="0"/>
                </a:moveTo>
                <a:lnTo>
                  <a:pt x="1973330" y="0"/>
                </a:lnTo>
                <a:lnTo>
                  <a:pt x="1973330" y="1099453"/>
                </a:lnTo>
                <a:lnTo>
                  <a:pt x="0" y="1099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-107166" r="-100704" b="-93026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209501" y="2132623"/>
            <a:ext cx="296540" cy="296540"/>
          </a:xfrm>
          <a:custGeom>
            <a:avLst/>
            <a:gdLst/>
            <a:ahLst/>
            <a:cxnLst/>
            <a:rect r="r" b="b" t="t" l="l"/>
            <a:pathLst>
              <a:path h="296540" w="296540">
                <a:moveTo>
                  <a:pt x="0" y="0"/>
                </a:moveTo>
                <a:lnTo>
                  <a:pt x="296540" y="0"/>
                </a:lnTo>
                <a:lnTo>
                  <a:pt x="296540" y="296540"/>
                </a:lnTo>
                <a:lnTo>
                  <a:pt x="0" y="2965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5209686" y="2923168"/>
            <a:ext cx="296355" cy="296355"/>
          </a:xfrm>
          <a:custGeom>
            <a:avLst/>
            <a:gdLst/>
            <a:ahLst/>
            <a:cxnLst/>
            <a:rect r="r" b="b" t="t" l="l"/>
            <a:pathLst>
              <a:path h="296355" w="296355">
                <a:moveTo>
                  <a:pt x="0" y="0"/>
                </a:moveTo>
                <a:lnTo>
                  <a:pt x="296355" y="0"/>
                </a:lnTo>
                <a:lnTo>
                  <a:pt x="296355" y="296354"/>
                </a:lnTo>
                <a:lnTo>
                  <a:pt x="0" y="29635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161015" y="4015984"/>
            <a:ext cx="393512" cy="402289"/>
          </a:xfrm>
          <a:custGeom>
            <a:avLst/>
            <a:gdLst/>
            <a:ahLst/>
            <a:cxnLst/>
            <a:rect r="r" b="b" t="t" l="l"/>
            <a:pathLst>
              <a:path h="402289" w="393512">
                <a:moveTo>
                  <a:pt x="0" y="0"/>
                </a:moveTo>
                <a:lnTo>
                  <a:pt x="393512" y="0"/>
                </a:lnTo>
                <a:lnTo>
                  <a:pt x="393512" y="402289"/>
                </a:lnTo>
                <a:lnTo>
                  <a:pt x="0" y="40228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5150437" y="3454567"/>
            <a:ext cx="399743" cy="323292"/>
          </a:xfrm>
          <a:custGeom>
            <a:avLst/>
            <a:gdLst/>
            <a:ahLst/>
            <a:cxnLst/>
            <a:rect r="r" b="b" t="t" l="l"/>
            <a:pathLst>
              <a:path h="323292" w="399743">
                <a:moveTo>
                  <a:pt x="0" y="0"/>
                </a:moveTo>
                <a:lnTo>
                  <a:pt x="399743" y="0"/>
                </a:lnTo>
                <a:lnTo>
                  <a:pt x="399743" y="323292"/>
                </a:lnTo>
                <a:lnTo>
                  <a:pt x="0" y="32329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726450" y="319087"/>
            <a:ext cx="2043028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Sequel Sans 1"/>
                <a:ea typeface="Sequel Sans 1"/>
                <a:cs typeface="Sequel Sans 1"/>
                <a:sym typeface="Sequel Sans 1"/>
              </a:rPr>
              <a:t>CONTEÚDO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774382" y="2151673"/>
            <a:ext cx="2279874" cy="223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63"/>
              </a:lnSpc>
            </a:pPr>
            <a:r>
              <a:rPr lang="en-US" sz="1663">
                <a:solidFill>
                  <a:srgbClr val="E1E6D5"/>
                </a:solidFill>
                <a:latin typeface="Sequel Sans 1"/>
                <a:ea typeface="Sequel Sans 1"/>
                <a:cs typeface="Sequel Sans 1"/>
                <a:sym typeface="Sequel Sans 1"/>
              </a:rPr>
              <a:t>Portais de conteúdos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774382" y="2964365"/>
            <a:ext cx="2279874" cy="223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63"/>
              </a:lnSpc>
            </a:pPr>
            <a:r>
              <a:rPr lang="en-US" sz="1663">
                <a:solidFill>
                  <a:srgbClr val="E1E6D5"/>
                </a:solidFill>
                <a:latin typeface="Sequel Sans 1"/>
                <a:ea typeface="Sequel Sans 1"/>
                <a:cs typeface="Sequel Sans 1"/>
                <a:sym typeface="Sequel Sans 1"/>
              </a:rPr>
              <a:t>Audiovisual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774382" y="3518615"/>
            <a:ext cx="2279874" cy="223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63"/>
              </a:lnSpc>
            </a:pPr>
            <a:r>
              <a:rPr lang="en-US" sz="1663">
                <a:solidFill>
                  <a:srgbClr val="E1E6D5"/>
                </a:solidFill>
                <a:latin typeface="Sequel Sans 1"/>
                <a:ea typeface="Sequel Sans 1"/>
                <a:cs typeface="Sequel Sans 1"/>
                <a:sym typeface="Sequel Sans 1"/>
              </a:rPr>
              <a:t>EAD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774382" y="4033741"/>
            <a:ext cx="2099808" cy="433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63"/>
              </a:lnSpc>
            </a:pPr>
            <a:r>
              <a:rPr lang="en-US" sz="1663">
                <a:solidFill>
                  <a:srgbClr val="E1E6D5"/>
                </a:solidFill>
                <a:latin typeface="Sequel Sans 1"/>
                <a:ea typeface="Sequel Sans 1"/>
                <a:cs typeface="Sequel Sans 1"/>
                <a:sym typeface="Sequel Sans 1"/>
              </a:rPr>
              <a:t>Rede de Produtores de Conteúdo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45500" y="1063765"/>
            <a:ext cx="3300864" cy="1524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40"/>
              </a:lnSpc>
              <a:spcBef>
                <a:spcPct val="0"/>
              </a:spcBef>
            </a:pPr>
            <a:r>
              <a:rPr lang="en-US" sz="11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Criamos o</a:t>
            </a:r>
            <a:r>
              <a:rPr lang="en-US" sz="1100">
                <a:solidFill>
                  <a:srgbClr val="DA532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b="true" sz="1100">
                <a:solidFill>
                  <a:srgbClr val="DA5321"/>
                </a:solidFill>
                <a:latin typeface="Roboto Bold"/>
                <a:ea typeface="Roboto Bold"/>
                <a:cs typeface="Roboto Bold"/>
                <a:sym typeface="Roboto Bold"/>
              </a:rPr>
              <a:t>MAIOR HUB</a:t>
            </a:r>
            <a:r>
              <a:rPr lang="en-US" b="true" sz="110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11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 conteúdo suprapartidário sobre política online. </a:t>
            </a:r>
          </a:p>
          <a:p>
            <a:pPr algn="l">
              <a:lnSpc>
                <a:spcPts val="1540"/>
              </a:lnSpc>
              <a:spcBef>
                <a:spcPct val="0"/>
              </a:spcBef>
            </a:pPr>
            <a:r>
              <a:rPr lang="en-US" sz="11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 Politize! é mais do que um portal de conteúdos. Estamos presentes online, no YouTube, Instagram, Tik Tok, Facebook, X, LinkedIn, Pinterest e WhatsApp com conteúdos diversos diários e gratuitos e acessos de milhões de brasileiros.</a:t>
            </a:r>
          </a:p>
          <a:p>
            <a:pPr algn="l">
              <a:lnSpc>
                <a:spcPts val="1540"/>
              </a:lnSpc>
              <a:spcBef>
                <a:spcPct val="0"/>
              </a:spcBef>
            </a:pPr>
          </a:p>
        </p:txBody>
      </p:sp>
      <p:sp>
        <p:nvSpPr>
          <p:cNvPr name="TextBox 25" id="25"/>
          <p:cNvSpPr txBox="true"/>
          <p:nvPr/>
        </p:nvSpPr>
        <p:spPr>
          <a:xfrm rot="0">
            <a:off x="5132020" y="1145105"/>
            <a:ext cx="2240617" cy="539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81"/>
              </a:lnSpc>
            </a:pPr>
            <a:r>
              <a:rPr lang="en-US" sz="2081">
                <a:solidFill>
                  <a:srgbClr val="E9B72A"/>
                </a:solidFill>
                <a:latin typeface="Sequel Sans 1"/>
                <a:ea typeface="Sequel Sans 1"/>
                <a:cs typeface="Sequel Sans 1"/>
                <a:sym typeface="Sequel Sans 1"/>
              </a:rPr>
              <a:t>Somos omnichannel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-136757" y="-190500"/>
            <a:ext cx="390525" cy="5524500"/>
            <a:chOff x="0" y="0"/>
            <a:chExt cx="205709" cy="2910025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05709" cy="2910025"/>
            </a:xfrm>
            <a:custGeom>
              <a:avLst/>
              <a:gdLst/>
              <a:ahLst/>
              <a:cxnLst/>
              <a:rect r="r" b="b" t="t" l="l"/>
              <a:pathLst>
                <a:path h="2910025" w="205709">
                  <a:moveTo>
                    <a:pt x="0" y="0"/>
                  </a:moveTo>
                  <a:lnTo>
                    <a:pt x="205709" y="0"/>
                  </a:lnTo>
                  <a:lnTo>
                    <a:pt x="205709" y="2910025"/>
                  </a:lnTo>
                  <a:lnTo>
                    <a:pt x="0" y="2910025"/>
                  </a:lnTo>
                  <a:close/>
                </a:path>
              </a:pathLst>
            </a:custGeom>
            <a:solidFill>
              <a:srgbClr val="85B49B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28575"/>
              <a:ext cx="205709" cy="2938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8578966" y="4640434"/>
            <a:ext cx="422338" cy="422338"/>
          </a:xfrm>
          <a:custGeom>
            <a:avLst/>
            <a:gdLst/>
            <a:ahLst/>
            <a:cxnLst/>
            <a:rect r="r" b="b" t="t" l="l"/>
            <a:pathLst>
              <a:path h="422338" w="422338">
                <a:moveTo>
                  <a:pt x="0" y="0"/>
                </a:moveTo>
                <a:lnTo>
                  <a:pt x="422338" y="0"/>
                </a:lnTo>
                <a:lnTo>
                  <a:pt x="422338" y="422338"/>
                </a:lnTo>
                <a:lnTo>
                  <a:pt x="0" y="42233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96B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619625" y="-96720"/>
            <a:ext cx="4852002" cy="5333802"/>
            <a:chOff x="0" y="0"/>
            <a:chExt cx="2618665" cy="287869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618665" cy="2878697"/>
            </a:xfrm>
            <a:custGeom>
              <a:avLst/>
              <a:gdLst/>
              <a:ahLst/>
              <a:cxnLst/>
              <a:rect r="r" b="b" t="t" l="l"/>
              <a:pathLst>
                <a:path h="2878697" w="2618665">
                  <a:moveTo>
                    <a:pt x="0" y="0"/>
                  </a:moveTo>
                  <a:lnTo>
                    <a:pt x="2618665" y="0"/>
                  </a:lnTo>
                  <a:lnTo>
                    <a:pt x="2618665" y="2878697"/>
                  </a:lnTo>
                  <a:lnTo>
                    <a:pt x="0" y="287869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9525"/>
              <a:ext cx="2618665" cy="2869172"/>
            </a:xfrm>
            <a:prstGeom prst="rect">
              <a:avLst/>
            </a:prstGeom>
          </p:spPr>
          <p:txBody>
            <a:bodyPr anchor="ctr" rtlCol="false" tIns="24790" lIns="24790" bIns="24790" rIns="24790"/>
            <a:lstStyle/>
            <a:p>
              <a:pPr algn="ctr">
                <a:lnSpc>
                  <a:spcPts val="898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36757" y="-190500"/>
            <a:ext cx="390525" cy="5524500"/>
            <a:chOff x="0" y="0"/>
            <a:chExt cx="205709" cy="291002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5709" cy="2910025"/>
            </a:xfrm>
            <a:custGeom>
              <a:avLst/>
              <a:gdLst/>
              <a:ahLst/>
              <a:cxnLst/>
              <a:rect r="r" b="b" t="t" l="l"/>
              <a:pathLst>
                <a:path h="2910025" w="205709">
                  <a:moveTo>
                    <a:pt x="0" y="0"/>
                  </a:moveTo>
                  <a:lnTo>
                    <a:pt x="205709" y="0"/>
                  </a:lnTo>
                  <a:lnTo>
                    <a:pt x="205709" y="2910025"/>
                  </a:lnTo>
                  <a:lnTo>
                    <a:pt x="0" y="2910025"/>
                  </a:lnTo>
                  <a:close/>
                </a:path>
              </a:pathLst>
            </a:custGeom>
            <a:solidFill>
              <a:srgbClr val="85B49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05709" cy="2938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5351633" y="1347471"/>
            <a:ext cx="361924" cy="526436"/>
          </a:xfrm>
          <a:custGeom>
            <a:avLst/>
            <a:gdLst/>
            <a:ahLst/>
            <a:cxnLst/>
            <a:rect r="r" b="b" t="t" l="l"/>
            <a:pathLst>
              <a:path h="526436" w="361924">
                <a:moveTo>
                  <a:pt x="0" y="0"/>
                </a:moveTo>
                <a:lnTo>
                  <a:pt x="361924" y="0"/>
                </a:lnTo>
                <a:lnTo>
                  <a:pt x="361924" y="526436"/>
                </a:lnTo>
                <a:lnTo>
                  <a:pt x="0" y="526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322833" y="2423865"/>
            <a:ext cx="498093" cy="498093"/>
          </a:xfrm>
          <a:custGeom>
            <a:avLst/>
            <a:gdLst/>
            <a:ahLst/>
            <a:cxnLst/>
            <a:rect r="r" b="b" t="t" l="l"/>
            <a:pathLst>
              <a:path h="498093" w="498093">
                <a:moveTo>
                  <a:pt x="0" y="0"/>
                </a:moveTo>
                <a:lnTo>
                  <a:pt x="498094" y="0"/>
                </a:lnTo>
                <a:lnTo>
                  <a:pt x="498094" y="498093"/>
                </a:lnTo>
                <a:lnTo>
                  <a:pt x="0" y="4980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252768" y="3477366"/>
            <a:ext cx="576664" cy="498093"/>
          </a:xfrm>
          <a:custGeom>
            <a:avLst/>
            <a:gdLst/>
            <a:ahLst/>
            <a:cxnLst/>
            <a:rect r="r" b="b" t="t" l="l"/>
            <a:pathLst>
              <a:path h="498093" w="576664">
                <a:moveTo>
                  <a:pt x="0" y="0"/>
                </a:moveTo>
                <a:lnTo>
                  <a:pt x="576663" y="0"/>
                </a:lnTo>
                <a:lnTo>
                  <a:pt x="576663" y="498093"/>
                </a:lnTo>
                <a:lnTo>
                  <a:pt x="0" y="4980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875066" y="1612701"/>
            <a:ext cx="1060210" cy="1060210"/>
          </a:xfrm>
          <a:custGeom>
            <a:avLst/>
            <a:gdLst/>
            <a:ahLst/>
            <a:cxnLst/>
            <a:rect r="r" b="b" t="t" l="l"/>
            <a:pathLst>
              <a:path h="1060210" w="1060210">
                <a:moveTo>
                  <a:pt x="0" y="0"/>
                </a:moveTo>
                <a:lnTo>
                  <a:pt x="1060210" y="0"/>
                </a:lnTo>
                <a:lnTo>
                  <a:pt x="1060210" y="1060211"/>
                </a:lnTo>
                <a:lnTo>
                  <a:pt x="0" y="10602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6048740" y="1345195"/>
            <a:ext cx="2206524" cy="453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3"/>
              </a:lnSpc>
            </a:pPr>
            <a:r>
              <a:rPr lang="en-US" sz="3303">
                <a:solidFill>
                  <a:srgbClr val="E9B72A"/>
                </a:solidFill>
                <a:latin typeface="Sequel Sans 1"/>
                <a:ea typeface="Sequel Sans 1"/>
                <a:cs typeface="Sequel Sans 1"/>
                <a:sym typeface="Sequel Sans 1"/>
              </a:rPr>
              <a:t>2 milhões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729182" y="1198672"/>
            <a:ext cx="1351979" cy="298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71"/>
              </a:lnSpc>
            </a:pPr>
            <a:r>
              <a:rPr lang="en-US" sz="1171">
                <a:solidFill>
                  <a:srgbClr val="E9B72A"/>
                </a:solidFill>
                <a:latin typeface="Sequel Sans 1"/>
                <a:ea typeface="Sequel Sans 1"/>
                <a:cs typeface="Sequel Sans 1"/>
                <a:sym typeface="Sequel Sans 1"/>
              </a:rPr>
              <a:t>Pluralidade e suprapartidarismo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18856" y="2198192"/>
            <a:ext cx="802232" cy="298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71"/>
              </a:lnSpc>
            </a:pPr>
            <a:r>
              <a:rPr lang="en-US" sz="1171">
                <a:solidFill>
                  <a:srgbClr val="85B49B"/>
                </a:solidFill>
                <a:latin typeface="Sequel Sans 1"/>
                <a:ea typeface="Sequel Sans 1"/>
                <a:cs typeface="Sequel Sans 1"/>
                <a:sym typeface="Sequel Sans 1"/>
              </a:rPr>
              <a:t>Dados e evidências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003054" y="2198192"/>
            <a:ext cx="802232" cy="298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71"/>
              </a:lnSpc>
            </a:pPr>
            <a:r>
              <a:rPr lang="en-US" sz="1171">
                <a:solidFill>
                  <a:srgbClr val="EAEAD8"/>
                </a:solidFill>
                <a:latin typeface="Sequel Sans 1"/>
                <a:ea typeface="Sequel Sans 1"/>
                <a:cs typeface="Sequel Sans 1"/>
                <a:sym typeface="Sequel Sans 1"/>
              </a:rPr>
              <a:t>Didático e acessível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048740" y="2334706"/>
            <a:ext cx="2206524" cy="453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3"/>
              </a:lnSpc>
            </a:pPr>
            <a:r>
              <a:rPr lang="en-US" sz="3303">
                <a:solidFill>
                  <a:srgbClr val="E9B72A"/>
                </a:solidFill>
                <a:latin typeface="Sequel Sans 1"/>
                <a:ea typeface="Sequel Sans 1"/>
                <a:cs typeface="Sequel Sans 1"/>
                <a:sym typeface="Sequel Sans 1"/>
              </a:rPr>
              <a:t>600 mil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048740" y="3273393"/>
            <a:ext cx="2206524" cy="453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3"/>
              </a:lnSpc>
            </a:pPr>
            <a:r>
              <a:rPr lang="en-US" sz="3303">
                <a:solidFill>
                  <a:srgbClr val="E9B72A"/>
                </a:solidFill>
                <a:latin typeface="Sequel Sans 1"/>
                <a:ea typeface="Sequel Sans 1"/>
                <a:cs typeface="Sequel Sans 1"/>
                <a:sym typeface="Sequel Sans 1"/>
              </a:rPr>
              <a:t>+ 4 mil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048740" y="1790730"/>
            <a:ext cx="2173660" cy="175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12"/>
              </a:lnSpc>
            </a:pPr>
            <a:r>
              <a:rPr lang="en-US" sz="1250">
                <a:solidFill>
                  <a:srgbClr val="EAEAD8"/>
                </a:solidFill>
                <a:latin typeface="Roboto"/>
                <a:ea typeface="Roboto"/>
                <a:cs typeface="Roboto"/>
                <a:sym typeface="Roboto"/>
              </a:rPr>
              <a:t>de visualizações mensais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048740" y="2780241"/>
            <a:ext cx="2734972" cy="175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12"/>
              </a:lnSpc>
            </a:pPr>
            <a:r>
              <a:rPr lang="en-US" sz="1250">
                <a:solidFill>
                  <a:srgbClr val="EAEAD8"/>
                </a:solidFill>
                <a:latin typeface="Roboto"/>
                <a:ea typeface="Roboto"/>
                <a:cs typeface="Roboto"/>
                <a:sym typeface="Roboto"/>
              </a:rPr>
              <a:t>seguidores nas mídias sociais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048740" y="3718928"/>
            <a:ext cx="2173660" cy="337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12"/>
              </a:lnSpc>
            </a:pPr>
            <a:r>
              <a:rPr lang="en-US" sz="1250">
                <a:solidFill>
                  <a:srgbClr val="EAEAD8"/>
                </a:solidFill>
                <a:latin typeface="Roboto"/>
                <a:ea typeface="Roboto"/>
                <a:cs typeface="Roboto"/>
                <a:sym typeface="Roboto"/>
              </a:rPr>
              <a:t>conteúdos publicados em nosso portal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26450" y="319087"/>
            <a:ext cx="2043028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EAEAD8"/>
                </a:solidFill>
                <a:latin typeface="Sequel Sans 1"/>
                <a:ea typeface="Sequel Sans 1"/>
                <a:cs typeface="Sequel Sans 1"/>
                <a:sym typeface="Sequel Sans 1"/>
              </a:rPr>
              <a:t>CONTEÚDO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928886" y="2852324"/>
            <a:ext cx="3091822" cy="2042102"/>
          </a:xfrm>
          <a:custGeom>
            <a:avLst/>
            <a:gdLst/>
            <a:ahLst/>
            <a:cxnLst/>
            <a:rect r="r" b="b" t="t" l="l"/>
            <a:pathLst>
              <a:path h="2042102" w="3091822">
                <a:moveTo>
                  <a:pt x="0" y="0"/>
                </a:moveTo>
                <a:lnTo>
                  <a:pt x="3091822" y="0"/>
                </a:lnTo>
                <a:lnTo>
                  <a:pt x="3091822" y="2042102"/>
                </a:lnTo>
                <a:lnTo>
                  <a:pt x="0" y="20421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256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8578966" y="4640434"/>
            <a:ext cx="422338" cy="422338"/>
          </a:xfrm>
          <a:custGeom>
            <a:avLst/>
            <a:gdLst/>
            <a:ahLst/>
            <a:cxnLst/>
            <a:rect r="r" b="b" t="t" l="l"/>
            <a:pathLst>
              <a:path h="422338" w="422338">
                <a:moveTo>
                  <a:pt x="0" y="0"/>
                </a:moveTo>
                <a:lnTo>
                  <a:pt x="422338" y="0"/>
                </a:lnTo>
                <a:lnTo>
                  <a:pt x="422338" y="422338"/>
                </a:lnTo>
                <a:lnTo>
                  <a:pt x="0" y="4223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wipe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DAGWYhNUXn0</dc:identifier>
  <dcterms:modified xsi:type="dcterms:W3CDTF">2011-08-01T06:04:30Z</dcterms:modified>
  <cp:revision>1</cp:revision>
  <dc:title> Politize! - institucional</dc:title>
</cp:coreProperties>
</file>