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71" r:id="rId3"/>
    <p:sldId id="259" r:id="rId4"/>
    <p:sldId id="258" r:id="rId5"/>
    <p:sldId id="260" r:id="rId6"/>
    <p:sldId id="263" r:id="rId7"/>
    <p:sldId id="264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05" autoAdjust="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9D542-3D8F-4A9E-BAAC-A8CBE67CE2C8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FD719-1A7D-4F81-9EE5-74309832F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1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FD719-1A7D-4F81-9EE5-74309832FBD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80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FD719-1A7D-4F81-9EE5-74309832FBD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88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7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97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88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96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26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20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64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0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4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49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34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814CC4-CDD9-4C1E-BB57-BE28F1EDBB2C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188707-1E18-4A73-9AF8-A14285FB8C6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81819-0856-0183-F3C7-AA2218827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>
                <a:latin typeface="Aharoni" panose="02010803020104030203" pitchFamily="2" charset="-79"/>
                <a:cs typeface="Aharoni" panose="02010803020104030203" pitchFamily="2" charset="-79"/>
              </a:rPr>
              <a:t>Impactos e consequências do Novo Arcabouço Fiscal para os pisos constitucionais da saúde e educação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B326E0-0419-8D31-901F-5FDFCF164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219039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BR" dirty="0">
              <a:latin typeface="Aptos" panose="020B0004020202020204" pitchFamily="34" charset="0"/>
            </a:endParaRPr>
          </a:p>
          <a:p>
            <a:pPr algn="ctr"/>
            <a:r>
              <a:rPr lang="pt-BR" dirty="0">
                <a:latin typeface="Aptos" panose="020B0004020202020204" pitchFamily="34" charset="0"/>
              </a:rPr>
              <a:t>Câmara dos Deputados, 05 de junho de 2024</a:t>
            </a:r>
          </a:p>
          <a:p>
            <a:pPr algn="ctr"/>
            <a:r>
              <a:rPr lang="pt-BR" dirty="0">
                <a:latin typeface="Aptos" panose="020B0004020202020204" pitchFamily="34" charset="0"/>
              </a:rPr>
              <a:t>HELENO ARAÚJO – PRESIDENTE DA CNTE</a:t>
            </a:r>
          </a:p>
        </p:txBody>
      </p:sp>
    </p:spTree>
    <p:extLst>
      <p:ext uri="{BB962C8B-B14F-4D97-AF65-F5344CB8AC3E}">
        <p14:creationId xmlns:p14="http://schemas.microsoft.com/office/powerpoint/2010/main" val="128578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664AC-4537-E7BC-71CB-F1934384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Desafios do financiamento da educação</a:t>
            </a:r>
            <a:br>
              <a:rPr lang="pt-BR" dirty="0"/>
            </a:br>
            <a:r>
              <a:rPr lang="pt-BR" sz="4400" dirty="0"/>
              <a:t>(queda no investimento da União e dos estados)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85290A-836E-B177-ABCC-2DED7114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8525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8CADE1-9CA1-4408-01C2-61A25656D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63" t="41347" r="32349" b="22694"/>
          <a:stretch/>
        </p:blipFill>
        <p:spPr>
          <a:xfrm>
            <a:off x="3112966" y="1911927"/>
            <a:ext cx="6086452" cy="42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5E643-BCD9-165E-A8DB-BB888BEA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6603"/>
            <a:ext cx="10464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Desvalorização docente nas redes estaduais</a:t>
            </a:r>
            <a:br>
              <a:rPr lang="pt-BR" dirty="0"/>
            </a:br>
            <a:r>
              <a:rPr lang="pt-BR" sz="4400" dirty="0"/>
              <a:t>(média nacional de 54% de contratos temporários)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4A1D16E-2E18-29AF-077A-E91B8647B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14" t="22051" r="25074" b="41885"/>
          <a:stretch/>
        </p:blipFill>
        <p:spPr>
          <a:xfrm>
            <a:off x="1550894" y="1802449"/>
            <a:ext cx="9332351" cy="4257693"/>
          </a:xfrm>
        </p:spPr>
      </p:pic>
    </p:spTree>
    <p:extLst>
      <p:ext uri="{BB962C8B-B14F-4D97-AF65-F5344CB8AC3E}">
        <p14:creationId xmlns:p14="http://schemas.microsoft.com/office/powerpoint/2010/main" val="397948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4599C-5DE5-20E3-B785-31E4D24B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Desvalorização docente nas redes municipais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EA1D8FC-4DB2-D760-5430-C61573F2B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76" t="57953" r="25100" b="7728"/>
          <a:stretch/>
        </p:blipFill>
        <p:spPr>
          <a:xfrm>
            <a:off x="1097280" y="1873624"/>
            <a:ext cx="9642762" cy="4267199"/>
          </a:xfrm>
        </p:spPr>
      </p:pic>
    </p:spTree>
    <p:extLst>
      <p:ext uri="{BB962C8B-B14F-4D97-AF65-F5344CB8AC3E}">
        <p14:creationId xmlns:p14="http://schemas.microsoft.com/office/powerpoint/2010/main" val="276413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5B0D7-B113-BA95-E09D-F3C58C91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Salários do magistério ainda abaixo da média nacional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190A83C-B960-3015-ACF9-A6A547DD9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68" t="30562" r="25108" b="29486"/>
          <a:stretch/>
        </p:blipFill>
        <p:spPr>
          <a:xfrm>
            <a:off x="1893694" y="1848890"/>
            <a:ext cx="8404612" cy="4339473"/>
          </a:xfrm>
        </p:spPr>
      </p:pic>
    </p:spTree>
    <p:extLst>
      <p:ext uri="{BB962C8B-B14F-4D97-AF65-F5344CB8AC3E}">
        <p14:creationId xmlns:p14="http://schemas.microsoft.com/office/powerpoint/2010/main" val="196535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5F2B5-48D8-5BCF-90C7-A5976634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4644"/>
          </a:xfrm>
        </p:spPr>
        <p:txBody>
          <a:bodyPr/>
          <a:lstStyle/>
          <a:p>
            <a:r>
              <a:rPr lang="pt-BR" dirty="0"/>
              <a:t>Alguns indicadores da saúde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E68CCA-F115-6F0A-D842-C0DB3512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669332" cy="40233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Investimento público – cerca de 4% do PIB.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Gastos das famílias – cerca de 5,5% do PIB.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Atendimento via SUS – cerca de 75% da demanda efetiva.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Atendimento privado – cerca de 25% da demanda efetiva.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Déficit no atendimento de saúde – cerca de 34% da população não consegue acessar os serviços básicos, com maior incidência na zona rural.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Atendimento no SUS por grau de escolaridade – cerca de 80% das pessoas têm nível fundamental incompleto. </a:t>
            </a:r>
          </a:p>
          <a:p>
            <a:endParaRPr lang="pt-B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15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Fontes: Fórum Global de Saúde, Biblioteca Virtual em Saúde e Ministério da Saúde.</a:t>
            </a:r>
          </a:p>
        </p:txBody>
      </p:sp>
    </p:spTree>
    <p:extLst>
      <p:ext uri="{BB962C8B-B14F-4D97-AF65-F5344CB8AC3E}">
        <p14:creationId xmlns:p14="http://schemas.microsoft.com/office/powerpoint/2010/main" val="86842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3B2E2-9C39-60C2-1576-53C12B65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1891"/>
          </a:xfrm>
        </p:spPr>
        <p:txBody>
          <a:bodyPr/>
          <a:lstStyle/>
          <a:p>
            <a:r>
              <a:rPr lang="pt-BR" dirty="0"/>
              <a:t>Principais reivindicações da sociedade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47E35-8F70-66BF-4605-06C58292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Exclusão dos pisos de Saúde e Educação do Novo Arcabouço Fiscal e manutenção total dos artigos 198, 212 e 212-A da Constituição, que tratam das vinculações de recursos para ambas as áreas.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Elevação dos impostos patrimoniais, descompressão da tabela do Imposto de Renda para pessoas físicas e taxação das grandes fortunas, a fim de elevar o financiamento das políticas públicas e promover o equilíbrio macroeconômico do país </a:t>
            </a:r>
            <a:r>
              <a:rPr lang="pt-BR" b="1" u="sng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 conta não pode recair apenas sobre os mais pobres e a classe média)</a:t>
            </a: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Aprovação do novo PNE com meta de investimento público equivalente a 10% do PIB na educação (reeditar a meta do atual PNE). Para tanto, as despesas/investimentos da área não </a:t>
            </a:r>
            <a:r>
              <a:rPr lang="pt-BR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podem ficar dentro </a:t>
            </a: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dos limites do regime fiscal.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Retirada das despesas com carreiras dos profissionais da educação dos limites da LRF.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Inclusão de dispositivo na Constituição que </a:t>
            </a:r>
            <a:r>
              <a:rPr lang="pt-BR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impeça o retrocesso social </a:t>
            </a: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promova a Responsabilidade Social no Estado brasileiro.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780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9943E-C334-31EE-0BF8-BABD8B05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Contradições do ultraliberalismo que tomou de assalto o Brasil em 2016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734C43-2D47-965C-2530-89E71A7B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Constituição de 1988 se funda na valorização da democracia e na superação das desigualdades sociais.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 2016, sob a alegação de que os compromissos sociais não cabiam no orçamento público, foi aprovada a EC 95 (PEC da Morte), que inaugura o regime de contenção fiscal na Carta Magna.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EC 109/2021 (e outras) impuseram ainda mais arrocho às políticas sociais drenando recursos públicos para os acionistas da dívida.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“Novo Arcabouço Fiscal”, determinado pelo art. 6º da EC 126/2022, dá sequência à lógica perversa da estabilidade macroeconômica às custas da contenção social.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dilema neoliberal </a:t>
            </a:r>
            <a:r>
              <a:rPr lang="pt-BR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Economia X Sociedade </a:t>
            </a: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mantém no novo arcabouço, contrariando a CF-1988.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156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83E45-08ED-030B-9AFC-C55C94E7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2925"/>
          </a:xfrm>
        </p:spPr>
        <p:txBody>
          <a:bodyPr/>
          <a:lstStyle/>
          <a:p>
            <a:r>
              <a:rPr lang="pt-BR" dirty="0"/>
              <a:t>Premissas do “Novo Arcabouço Fiscal”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5D8440-6F2F-EEF0-D880-5645F0E93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Dá continuidade à pauta 3D das gestões Temer-Bolsonaro: </a:t>
            </a:r>
            <a:r>
              <a:rPr lang="pt-BR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desindexar, desvincular e desobrigar o orçamento</a:t>
            </a: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com poucas exceções  (</a:t>
            </a:r>
            <a:r>
              <a:rPr lang="pt-B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</a:t>
            </a: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complementação ao Fundeb).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Gastos sociais ficam limitados entre 50% e 70% do crescimento real das receitas do ano anterior, com teto para crescimento real das despesas (acima da inflação) entre 0,6% e 2,5% ao ano. </a:t>
            </a:r>
            <a:r>
              <a:rPr lang="pt-BR" u="sng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fórmula é um pouco mais flexível em relação à EC 95/16</a:t>
            </a: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Mesmo que o superávit (receita menos despesas primárias) supere a meta anual, as despesas deverão se manter no limite máximo de 2,5% acima da inflação, podendo até 70% do “novo excedente real das receitas” serem aplicados em obras de infraestrutura.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 o superávit seja inferior à meta, aplicar-se-á contingenciamentos que abrangem 25% das despesas discricionárias dos Poderes da União, o congelamento das 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despesas obrigatórias, a suspensão de criação de novos cargos públicos e a suspensão da concessão de quaisquer benefícios acima da inflação.</a:t>
            </a:r>
            <a:endParaRPr lang="pt-B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52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86DA0-7D54-EC1B-8D6D-512CA19A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As incompatibilidades dos pisos de Saúde e Educação no Novo Arcabouço Fiscal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3D4F63-6B89-461A-634C-F8B167133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 pisos da saúde e educação são prioridades constitucionais e precisam ser respeitados. No caso da educação, o piso foi criado na Constituição de 1934 e só foi extinto ou flexibilizados em períodos de ataques à democracia (Estado Novo, Ditadura Civil-Militar, Golpe de 2016).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EC 95 congelou os pisos de saúde e educação por 20 anos e o Novo Arcabouço, que incluiu ambos na contabilização das despesas primárias da União, corre o risco de flexibilizá-los para manter os limites das despesas totais entre 0,6% e 2,5% ao ano.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CNTE e demais entidades progressistas da sociedade civil lutaram para excluir os pisos da educação e da saúde do Novo Arcabouço, mas, infelizmente, isso não ocorreu durante a tramitação do PLP 93/2023, que deu origem à Lei Complementar nº 200.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debate sobre os pisos constitucionais retornou a pauta econômica dada a tendência salutar de crescimento de suas receitas, que por sua vez tende a pressionar os limites fiscais do Novo Arcabouço. </a:t>
            </a:r>
            <a:r>
              <a:rPr lang="pt-BR" b="1" u="sng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não há outra opção a não ser retirar os pisos das amarras do novo regime fiscal</a:t>
            </a: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012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053E6-89CE-3BF4-A07F-9B0FE7DD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1050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Educação e saúde são prioridades incontestáveis!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D3A25F-DF1F-052C-58E8-292CCAD14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PNE 2014 deixou de ser cumprido sobretudo em razão da EC 95, que congelou as despesas primárias da União, desencadeando contenções nos repasses federais a estados e municípios.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alteração do marco legal do Fundo Social do </a:t>
            </a:r>
            <a:r>
              <a:rPr lang="pt-B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Pré</a:t>
            </a: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-sal também contribuiu para retirar recursos da educação, em especial as leis nº 13.365/2016, nº 13.586/2017 e nº 14.052/2020 – todas do período pós-golpe institucional!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metas não cumpridas do atual PNE, com destaque para as defasagens no atendimento escolar, na qualidade da educação e na valorização dos profissionais da escola pública revelam a necessidade de mais investimentos no setor até que as demandas sejam atendidas equitativamente na sociedade.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saúde, a pandemia, o processo de envelhecimento da população e os altos custos da saúde privada no país indicam a necessidade de fortalecer o SUS. </a:t>
            </a: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6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EE295-8DE7-A3C9-31B2-8B2D9825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732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Atendimento em creches </a:t>
            </a:r>
            <a:br>
              <a:rPr lang="pt-BR" dirty="0"/>
            </a:br>
            <a:r>
              <a:rPr lang="pt-BR" dirty="0"/>
              <a:t>(abaixo da meta do PNE de 50%)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6B93CA-851B-9BEC-623C-681014D9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749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5F13F3-E2F5-F29A-EC6B-CADA0EED3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52" t="23892" r="46795" b="43175"/>
          <a:stretch/>
        </p:blipFill>
        <p:spPr>
          <a:xfrm>
            <a:off x="3147753" y="1845734"/>
            <a:ext cx="5957454" cy="42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D96E5-1604-8E91-0C76-2DE13B52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86603"/>
            <a:ext cx="10400144" cy="129118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Escolaridade dos Jovens e Adultos </a:t>
            </a:r>
            <a:br>
              <a:rPr lang="pt-BR" dirty="0"/>
            </a:br>
            <a:r>
              <a:rPr lang="pt-BR" sz="4200" dirty="0"/>
              <a:t>(quase 70% da população sem concluir Ensino Médio)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6359A0-50DD-C2F0-264F-D87CDD75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2313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9A08E2-7161-0B51-500E-5870FAD1F5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58" t="23165" r="24697" b="45185"/>
          <a:stretch/>
        </p:blipFill>
        <p:spPr>
          <a:xfrm>
            <a:off x="3197315" y="1845733"/>
            <a:ext cx="5382995" cy="43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7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3DE6B-A0F3-E5BB-7E0E-EF6E7147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281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Distorção idade série no ensino fundamental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97ED791-4E69-236E-DF29-DB872F986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38" t="30103" r="22783" b="22828"/>
          <a:stretch/>
        </p:blipFill>
        <p:spPr>
          <a:xfrm>
            <a:off x="2694720" y="1823736"/>
            <a:ext cx="7021933" cy="4335833"/>
          </a:xfrm>
        </p:spPr>
      </p:pic>
    </p:spTree>
    <p:extLst>
      <p:ext uri="{BB962C8B-B14F-4D97-AF65-F5344CB8AC3E}">
        <p14:creationId xmlns:p14="http://schemas.microsoft.com/office/powerpoint/2010/main" val="190693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725DC-AB18-34DA-805A-2B6814E6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671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Desafios do financiamento da educação (Meta 20 do PNE inalterada)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4DE806-119E-39ED-C3B3-8BFCA1B5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375618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E2271D-2F67-E2CE-05D2-C2D431A1B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27" t="26982" r="29697" b="36566"/>
          <a:stretch/>
        </p:blipFill>
        <p:spPr>
          <a:xfrm>
            <a:off x="2761826" y="1845734"/>
            <a:ext cx="6418303" cy="437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1086</Words>
  <Application>Microsoft Office PowerPoint</Application>
  <PresentationFormat>Widescreen</PresentationFormat>
  <Paragraphs>64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Aharoni</vt:lpstr>
      <vt:lpstr>Aptos</vt:lpstr>
      <vt:lpstr>Arial</vt:lpstr>
      <vt:lpstr>Calibri</vt:lpstr>
      <vt:lpstr>Calibri Light</vt:lpstr>
      <vt:lpstr>Ebrima</vt:lpstr>
      <vt:lpstr>Retrospectiva</vt:lpstr>
      <vt:lpstr>Impactos e consequências do Novo Arcabouço Fiscal para os pisos constitucionais da saúde e educação</vt:lpstr>
      <vt:lpstr>Contradições do ultraliberalismo que tomou de assalto o Brasil em 2016</vt:lpstr>
      <vt:lpstr>Premissas do “Novo Arcabouço Fiscal”</vt:lpstr>
      <vt:lpstr>As incompatibilidades dos pisos de Saúde e Educação no Novo Arcabouço Fiscal</vt:lpstr>
      <vt:lpstr>Educação e saúde são prioridades incontestáveis!</vt:lpstr>
      <vt:lpstr>Atendimento em creches  (abaixo da meta do PNE de 50%)</vt:lpstr>
      <vt:lpstr>Escolaridade dos Jovens e Adultos  (quase 70% da população sem concluir Ensino Médio)</vt:lpstr>
      <vt:lpstr>Distorção idade série no ensino fundamental</vt:lpstr>
      <vt:lpstr>Desafios do financiamento da educação (Meta 20 do PNE inalterada)</vt:lpstr>
      <vt:lpstr>Desafios do financiamento da educação (queda no investimento da União e dos estados)</vt:lpstr>
      <vt:lpstr>Desvalorização docente nas redes estaduais (média nacional de 54% de contratos temporários)</vt:lpstr>
      <vt:lpstr>Desvalorização docente nas redes municipais </vt:lpstr>
      <vt:lpstr>Salários do magistério ainda abaixo da média nacional</vt:lpstr>
      <vt:lpstr>Alguns indicadores da saúde no Brasil</vt:lpstr>
      <vt:lpstr>Principais reivindicações da sociedade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Fernanda Beatrice Ribeiro Mendes França</dc:creator>
  <cp:lastModifiedBy>Fernanda Beatrice Ribeiro Mendes França</cp:lastModifiedBy>
  <cp:revision>51</cp:revision>
  <dcterms:created xsi:type="dcterms:W3CDTF">2024-06-03T09:59:36Z</dcterms:created>
  <dcterms:modified xsi:type="dcterms:W3CDTF">2024-06-03T14:07:34Z</dcterms:modified>
</cp:coreProperties>
</file>