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452" r:id="rId2"/>
    <p:sldId id="2098" r:id="rId3"/>
    <p:sldId id="375" r:id="rId4"/>
    <p:sldId id="2100" r:id="rId5"/>
    <p:sldId id="2099" r:id="rId6"/>
    <p:sldId id="2101" r:id="rId7"/>
    <p:sldId id="2102" r:id="rId8"/>
    <p:sldId id="272" r:id="rId9"/>
    <p:sldId id="2113" r:id="rId10"/>
    <p:sldId id="2114" r:id="rId11"/>
    <p:sldId id="2117" r:id="rId12"/>
    <p:sldId id="2116" r:id="rId13"/>
    <p:sldId id="2118" r:id="rId14"/>
    <p:sldId id="2120" r:id="rId15"/>
    <p:sldId id="2124" r:id="rId16"/>
    <p:sldId id="383" r:id="rId17"/>
    <p:sldId id="413" r:id="rId18"/>
    <p:sldId id="424" r:id="rId19"/>
    <p:sldId id="414" r:id="rId20"/>
    <p:sldId id="395" r:id="rId21"/>
    <p:sldId id="398" r:id="rId22"/>
    <p:sldId id="2123" r:id="rId23"/>
    <p:sldId id="448" r:id="rId24"/>
    <p:sldId id="259" r:id="rId25"/>
    <p:sldId id="449" r:id="rId26"/>
    <p:sldId id="340" r:id="rId27"/>
    <p:sldId id="280" r:id="rId28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Montserrat ExtraBold" pitchFamily="2" charset="77"/>
      <p:bold r:id="rId38"/>
      <p:italic r:id="rId39"/>
      <p:boldItalic r:id="rId40"/>
    </p:embeddedFont>
    <p:embeddedFont>
      <p:font typeface="Montserrat Light" panose="020F0302020204030204" pitchFamily="34" charset="0"/>
      <p:regular r:id="rId41"/>
      <p:bold r:id="rId42"/>
      <p:italic r:id="rId43"/>
      <p:boldItalic r:id="rId44"/>
    </p:embeddedFont>
    <p:embeddedFont>
      <p:font typeface="Montserrat Medium" panose="020F0502020204030204" pitchFamily="34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794508-8048-957E-9D42-359139C00CE3}" name="Rafael Ramalho Dubeux" initials="RRD" userId="S::rafael.dubeux@economia.gov.br::16a05e43-e63f-47b2-8c41-f1ac82ed2a89" providerId="AD"/>
  <p188:author id="{E6286215-ADB9-095C-152E-D708183973F5}" name="joao resende" initials="jr" userId="02087216ded3e74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B44A"/>
    <a:srgbClr val="FEFFFF"/>
    <a:srgbClr val="0000FC"/>
    <a:srgbClr val="0200F6"/>
    <a:srgbClr val="E1302D"/>
    <a:srgbClr val="FFC201"/>
    <a:srgbClr val="4472C4"/>
    <a:srgbClr val="23E148"/>
    <a:srgbClr val="FFC000"/>
    <a:srgbClr val="7FC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15"/>
  </p:normalViewPr>
  <p:slideViewPr>
    <p:cSldViewPr snapToGrid="0">
      <p:cViewPr varScale="1">
        <p:scale>
          <a:sx n="171" d="100"/>
          <a:sy n="171" d="100"/>
        </p:scale>
        <p:origin x="1120" y="16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15786893778969E-2"/>
          <c:y val="0.10675993842253011"/>
          <c:w val="0.90130635041499763"/>
          <c:h val="0.78046115186090725"/>
        </c:manualLayout>
      </c:layout>
      <c:lineChart>
        <c:grouping val="standard"/>
        <c:varyColors val="0"/>
        <c:ser>
          <c:idx val="0"/>
          <c:order val="0"/>
          <c:tx>
            <c:v>Market expec. BCB Survey / Focus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314"/>
              <c:layout>
                <c:manualLayout>
                  <c:x val="0"/>
                  <c:y val="-2.3000996106130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DE-6845-A614-18C14A6A96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Plan1!$B$3:$B$317</c:f>
              <c:strCache>
                <c:ptCount val="315"/>
                <c:pt idx="0">
                  <c:v>Jan
2023</c:v>
                </c:pt>
                <c:pt idx="1">
                  <c:v>Jan
2023</c:v>
                </c:pt>
                <c:pt idx="2">
                  <c:v>Jan
2023</c:v>
                </c:pt>
                <c:pt idx="3">
                  <c:v>Jan
2023</c:v>
                </c:pt>
                <c:pt idx="4">
                  <c:v>Jan
2023</c:v>
                </c:pt>
                <c:pt idx="5">
                  <c:v>Jan
2023</c:v>
                </c:pt>
                <c:pt idx="6">
                  <c:v>Jan
2023</c:v>
                </c:pt>
                <c:pt idx="7">
                  <c:v>Jan
2023</c:v>
                </c:pt>
                <c:pt idx="8">
                  <c:v>Jan
2023</c:v>
                </c:pt>
                <c:pt idx="9">
                  <c:v>Jan
2023</c:v>
                </c:pt>
                <c:pt idx="10">
                  <c:v>Jan
2023</c:v>
                </c:pt>
                <c:pt idx="11">
                  <c:v>Jan
2023</c:v>
                </c:pt>
                <c:pt idx="12">
                  <c:v>Jan
2023</c:v>
                </c:pt>
                <c:pt idx="13">
                  <c:v>Jan
2023</c:v>
                </c:pt>
                <c:pt idx="14">
                  <c:v>Jan
2023</c:v>
                </c:pt>
                <c:pt idx="15">
                  <c:v>Jan
2023</c:v>
                </c:pt>
                <c:pt idx="16">
                  <c:v>Jan
2023</c:v>
                </c:pt>
                <c:pt idx="17">
                  <c:v>Jan
2023</c:v>
                </c:pt>
                <c:pt idx="18">
                  <c:v>Jan
2023</c:v>
                </c:pt>
                <c:pt idx="19">
                  <c:v>Jan
2023</c:v>
                </c:pt>
                <c:pt idx="20">
                  <c:v>Jan
2023</c:v>
                </c:pt>
                <c:pt idx="21">
                  <c:v>Jan
2023</c:v>
                </c:pt>
                <c:pt idx="22">
                  <c:v>Feb
2023</c:v>
                </c:pt>
                <c:pt idx="23">
                  <c:v>Feb
2023</c:v>
                </c:pt>
                <c:pt idx="24">
                  <c:v>Feb
2023</c:v>
                </c:pt>
                <c:pt idx="25">
                  <c:v>Feb
2023</c:v>
                </c:pt>
                <c:pt idx="26">
                  <c:v>Feb
2023</c:v>
                </c:pt>
                <c:pt idx="27">
                  <c:v>Feb
2023</c:v>
                </c:pt>
                <c:pt idx="28">
                  <c:v>Feb
2023</c:v>
                </c:pt>
                <c:pt idx="29">
                  <c:v>Feb
2023</c:v>
                </c:pt>
                <c:pt idx="30">
                  <c:v>Feb
2023</c:v>
                </c:pt>
                <c:pt idx="31">
                  <c:v>Feb
2023</c:v>
                </c:pt>
                <c:pt idx="32">
                  <c:v>Feb
2023</c:v>
                </c:pt>
                <c:pt idx="33">
                  <c:v>Feb
2023</c:v>
                </c:pt>
                <c:pt idx="34">
                  <c:v>Feb
2023</c:v>
                </c:pt>
                <c:pt idx="35">
                  <c:v>Feb
2023</c:v>
                </c:pt>
                <c:pt idx="36">
                  <c:v>Feb
2023</c:v>
                </c:pt>
                <c:pt idx="37">
                  <c:v>Feb
2023</c:v>
                </c:pt>
                <c:pt idx="38">
                  <c:v>Feb
2023</c:v>
                </c:pt>
                <c:pt idx="39">
                  <c:v>Feb
2023</c:v>
                </c:pt>
                <c:pt idx="40">
                  <c:v>Mar
2023</c:v>
                </c:pt>
                <c:pt idx="41">
                  <c:v>Mar
2023</c:v>
                </c:pt>
                <c:pt idx="42">
                  <c:v>Mar
2023</c:v>
                </c:pt>
                <c:pt idx="43">
                  <c:v>Mar
2023</c:v>
                </c:pt>
                <c:pt idx="44">
                  <c:v>Mar
2023</c:v>
                </c:pt>
                <c:pt idx="45">
                  <c:v>Mar
2023</c:v>
                </c:pt>
                <c:pt idx="46">
                  <c:v>Mar
2023</c:v>
                </c:pt>
                <c:pt idx="47">
                  <c:v>Mar
2023</c:v>
                </c:pt>
                <c:pt idx="48">
                  <c:v>Mar
2023</c:v>
                </c:pt>
                <c:pt idx="49">
                  <c:v>Mar
2023</c:v>
                </c:pt>
                <c:pt idx="50">
                  <c:v>Mar
2023</c:v>
                </c:pt>
                <c:pt idx="51">
                  <c:v>Mar
2023</c:v>
                </c:pt>
                <c:pt idx="52">
                  <c:v>Mar
2023</c:v>
                </c:pt>
                <c:pt idx="53">
                  <c:v>Mar
2023</c:v>
                </c:pt>
                <c:pt idx="54">
                  <c:v>Mar
2023</c:v>
                </c:pt>
                <c:pt idx="55">
                  <c:v>Mar
2023</c:v>
                </c:pt>
                <c:pt idx="56">
                  <c:v>Mar
2023</c:v>
                </c:pt>
                <c:pt idx="57">
                  <c:v>Mar
2023</c:v>
                </c:pt>
                <c:pt idx="58">
                  <c:v>Mar
2023</c:v>
                </c:pt>
                <c:pt idx="59">
                  <c:v>Mar
2023</c:v>
                </c:pt>
                <c:pt idx="60">
                  <c:v>Mar
2023</c:v>
                </c:pt>
                <c:pt idx="61">
                  <c:v>Mar
2023</c:v>
                </c:pt>
                <c:pt idx="62">
                  <c:v>Mar
2023</c:v>
                </c:pt>
                <c:pt idx="63">
                  <c:v>Apr
2023</c:v>
                </c:pt>
                <c:pt idx="64">
                  <c:v>Apr
2023</c:v>
                </c:pt>
                <c:pt idx="65">
                  <c:v>Apr
2023</c:v>
                </c:pt>
                <c:pt idx="66">
                  <c:v>Apr
2023</c:v>
                </c:pt>
                <c:pt idx="67">
                  <c:v>Apr
2023</c:v>
                </c:pt>
                <c:pt idx="68">
                  <c:v>Apr
2023</c:v>
                </c:pt>
                <c:pt idx="69">
                  <c:v>Apr
2023</c:v>
                </c:pt>
                <c:pt idx="70">
                  <c:v>Apr
2023</c:v>
                </c:pt>
                <c:pt idx="71">
                  <c:v>Apr
2023</c:v>
                </c:pt>
                <c:pt idx="72">
                  <c:v>Apr
2023</c:v>
                </c:pt>
                <c:pt idx="73">
                  <c:v>Apr
2023</c:v>
                </c:pt>
                <c:pt idx="74">
                  <c:v>Apr
2023</c:v>
                </c:pt>
                <c:pt idx="75">
                  <c:v>Apr
2023</c:v>
                </c:pt>
                <c:pt idx="76">
                  <c:v>Apr
2023</c:v>
                </c:pt>
                <c:pt idx="77">
                  <c:v>Apr
2023</c:v>
                </c:pt>
                <c:pt idx="78">
                  <c:v>Apr
2023</c:v>
                </c:pt>
                <c:pt idx="79">
                  <c:v>Apr
2023</c:v>
                </c:pt>
                <c:pt idx="80">
                  <c:v>Apr
2023</c:v>
                </c:pt>
                <c:pt idx="81">
                  <c:v>May
2023</c:v>
                </c:pt>
                <c:pt idx="82">
                  <c:v>May
2023</c:v>
                </c:pt>
                <c:pt idx="83">
                  <c:v>May
2023</c:v>
                </c:pt>
                <c:pt idx="84">
                  <c:v>May
2023</c:v>
                </c:pt>
                <c:pt idx="85">
                  <c:v>May
2023</c:v>
                </c:pt>
                <c:pt idx="86">
                  <c:v>May
2023</c:v>
                </c:pt>
                <c:pt idx="87">
                  <c:v>May
2023</c:v>
                </c:pt>
                <c:pt idx="88">
                  <c:v>May
2023</c:v>
                </c:pt>
                <c:pt idx="89">
                  <c:v>May
2023</c:v>
                </c:pt>
                <c:pt idx="90">
                  <c:v>May
2023</c:v>
                </c:pt>
                <c:pt idx="91">
                  <c:v>May
2023</c:v>
                </c:pt>
                <c:pt idx="92">
                  <c:v>May
2023</c:v>
                </c:pt>
                <c:pt idx="93">
                  <c:v>May
2023</c:v>
                </c:pt>
                <c:pt idx="94">
                  <c:v>May
2023</c:v>
                </c:pt>
                <c:pt idx="95">
                  <c:v>May
2023</c:v>
                </c:pt>
                <c:pt idx="96">
                  <c:v>May
2023</c:v>
                </c:pt>
                <c:pt idx="97">
                  <c:v>May
2023</c:v>
                </c:pt>
                <c:pt idx="98">
                  <c:v>May
2023</c:v>
                </c:pt>
                <c:pt idx="99">
                  <c:v>May
2023</c:v>
                </c:pt>
                <c:pt idx="100">
                  <c:v>May
2023</c:v>
                </c:pt>
                <c:pt idx="101">
                  <c:v>May
2023</c:v>
                </c:pt>
                <c:pt idx="102">
                  <c:v>May
2023</c:v>
                </c:pt>
                <c:pt idx="103">
                  <c:v>Jun
2023</c:v>
                </c:pt>
                <c:pt idx="104">
                  <c:v>Jun
2023</c:v>
                </c:pt>
                <c:pt idx="105">
                  <c:v>Jun
2023</c:v>
                </c:pt>
                <c:pt idx="106">
                  <c:v>Jun
2023</c:v>
                </c:pt>
                <c:pt idx="107">
                  <c:v>Jun
2023</c:v>
                </c:pt>
                <c:pt idx="108">
                  <c:v>Jun
2023</c:v>
                </c:pt>
                <c:pt idx="109">
                  <c:v>Jun
2023</c:v>
                </c:pt>
                <c:pt idx="110">
                  <c:v>Jun
2023</c:v>
                </c:pt>
                <c:pt idx="111">
                  <c:v>Jun
2023</c:v>
                </c:pt>
                <c:pt idx="112">
                  <c:v>Jun
2023</c:v>
                </c:pt>
                <c:pt idx="113">
                  <c:v>Jun
2023</c:v>
                </c:pt>
                <c:pt idx="114">
                  <c:v>Jun
2023</c:v>
                </c:pt>
                <c:pt idx="115">
                  <c:v>Jun
2023</c:v>
                </c:pt>
                <c:pt idx="116">
                  <c:v>Jun
2023</c:v>
                </c:pt>
                <c:pt idx="117">
                  <c:v>Jun
2023</c:v>
                </c:pt>
                <c:pt idx="118">
                  <c:v>Jun
2023</c:v>
                </c:pt>
                <c:pt idx="119">
                  <c:v>Jun
2023</c:v>
                </c:pt>
                <c:pt idx="120">
                  <c:v>Jun
2023</c:v>
                </c:pt>
                <c:pt idx="121">
                  <c:v>Jun
2023</c:v>
                </c:pt>
                <c:pt idx="122">
                  <c:v>Jun
2023</c:v>
                </c:pt>
                <c:pt idx="123">
                  <c:v>Jun
2023</c:v>
                </c:pt>
                <c:pt idx="124">
                  <c:v>Jul
2023</c:v>
                </c:pt>
                <c:pt idx="125">
                  <c:v>Jul
2023</c:v>
                </c:pt>
                <c:pt idx="126">
                  <c:v>Jul
2023</c:v>
                </c:pt>
                <c:pt idx="127">
                  <c:v>Jul
2023</c:v>
                </c:pt>
                <c:pt idx="128">
                  <c:v>Jul
2023</c:v>
                </c:pt>
                <c:pt idx="129">
                  <c:v>Jul
2023</c:v>
                </c:pt>
                <c:pt idx="130">
                  <c:v>Jul
2023</c:v>
                </c:pt>
                <c:pt idx="131">
                  <c:v>Jul
2023</c:v>
                </c:pt>
                <c:pt idx="132">
                  <c:v>Jul
2023</c:v>
                </c:pt>
                <c:pt idx="133">
                  <c:v>Jul
2023</c:v>
                </c:pt>
                <c:pt idx="134">
                  <c:v>Jul
2023</c:v>
                </c:pt>
                <c:pt idx="135">
                  <c:v>Jul
2023</c:v>
                </c:pt>
                <c:pt idx="136">
                  <c:v>Jul
2023</c:v>
                </c:pt>
                <c:pt idx="137">
                  <c:v>Jul
2023</c:v>
                </c:pt>
                <c:pt idx="138">
                  <c:v>Jul
2023</c:v>
                </c:pt>
                <c:pt idx="139">
                  <c:v>Jul
2023</c:v>
                </c:pt>
                <c:pt idx="140">
                  <c:v>Jul
2023</c:v>
                </c:pt>
                <c:pt idx="141">
                  <c:v>Jul
2023</c:v>
                </c:pt>
                <c:pt idx="142">
                  <c:v>Jul
2023</c:v>
                </c:pt>
                <c:pt idx="143">
                  <c:v>Jul
2023</c:v>
                </c:pt>
                <c:pt idx="144">
                  <c:v>Jul
2023</c:v>
                </c:pt>
                <c:pt idx="145">
                  <c:v>Aug
2023</c:v>
                </c:pt>
                <c:pt idx="146">
                  <c:v>Aug
2023</c:v>
                </c:pt>
                <c:pt idx="147">
                  <c:v>Aug
2023</c:v>
                </c:pt>
                <c:pt idx="148">
                  <c:v>Aug
2023</c:v>
                </c:pt>
                <c:pt idx="149">
                  <c:v>Aug
2023</c:v>
                </c:pt>
                <c:pt idx="150">
                  <c:v>Aug
2023</c:v>
                </c:pt>
                <c:pt idx="151">
                  <c:v>Aug
2023</c:v>
                </c:pt>
                <c:pt idx="152">
                  <c:v>Aug
2023</c:v>
                </c:pt>
                <c:pt idx="153">
                  <c:v>Aug
2023</c:v>
                </c:pt>
                <c:pt idx="154">
                  <c:v>Aug
2023</c:v>
                </c:pt>
                <c:pt idx="155">
                  <c:v>Aug
2023</c:v>
                </c:pt>
                <c:pt idx="156">
                  <c:v>Aug
2023</c:v>
                </c:pt>
                <c:pt idx="157">
                  <c:v>Aug
2023</c:v>
                </c:pt>
                <c:pt idx="158">
                  <c:v>Aug
2023</c:v>
                </c:pt>
                <c:pt idx="159">
                  <c:v>Aug
2023</c:v>
                </c:pt>
                <c:pt idx="160">
                  <c:v>Aug
2023</c:v>
                </c:pt>
                <c:pt idx="161">
                  <c:v>Aug
2023</c:v>
                </c:pt>
                <c:pt idx="162">
                  <c:v>Aug
2023</c:v>
                </c:pt>
                <c:pt idx="163">
                  <c:v>Aug
2023</c:v>
                </c:pt>
                <c:pt idx="164">
                  <c:v>Aug
2023</c:v>
                </c:pt>
                <c:pt idx="165">
                  <c:v>Aug
2023</c:v>
                </c:pt>
                <c:pt idx="166">
                  <c:v>Aug
2023</c:v>
                </c:pt>
                <c:pt idx="167">
                  <c:v>Aug
2023</c:v>
                </c:pt>
                <c:pt idx="168">
                  <c:v>Sep
2023</c:v>
                </c:pt>
                <c:pt idx="169">
                  <c:v>Sep
2023</c:v>
                </c:pt>
                <c:pt idx="170">
                  <c:v>Sep
2023</c:v>
                </c:pt>
                <c:pt idx="171">
                  <c:v>Sep
2023</c:v>
                </c:pt>
                <c:pt idx="172">
                  <c:v>Sep
2023</c:v>
                </c:pt>
                <c:pt idx="173">
                  <c:v>Sep
2023</c:v>
                </c:pt>
                <c:pt idx="174">
                  <c:v>Sep
2023</c:v>
                </c:pt>
                <c:pt idx="175">
                  <c:v>Sep
2023</c:v>
                </c:pt>
                <c:pt idx="176">
                  <c:v>Sep
2023</c:v>
                </c:pt>
                <c:pt idx="177">
                  <c:v>Sep
2023</c:v>
                </c:pt>
                <c:pt idx="178">
                  <c:v>Sep
2023</c:v>
                </c:pt>
                <c:pt idx="179">
                  <c:v>Sep
2023</c:v>
                </c:pt>
                <c:pt idx="180">
                  <c:v>Sep
2023</c:v>
                </c:pt>
                <c:pt idx="181">
                  <c:v>Sep
2023</c:v>
                </c:pt>
                <c:pt idx="182">
                  <c:v>Sep
2023</c:v>
                </c:pt>
                <c:pt idx="183">
                  <c:v>Sep
2023</c:v>
                </c:pt>
                <c:pt idx="184">
                  <c:v>Sep
2023</c:v>
                </c:pt>
                <c:pt idx="185">
                  <c:v>Sep
2023</c:v>
                </c:pt>
                <c:pt idx="186">
                  <c:v>Sep
2023</c:v>
                </c:pt>
                <c:pt idx="187">
                  <c:v>Sep
2023</c:v>
                </c:pt>
                <c:pt idx="188">
                  <c:v>Oct
2023</c:v>
                </c:pt>
                <c:pt idx="189">
                  <c:v>Oct
2023</c:v>
                </c:pt>
                <c:pt idx="190">
                  <c:v>Oct
2023</c:v>
                </c:pt>
                <c:pt idx="191">
                  <c:v>Oct
2023</c:v>
                </c:pt>
                <c:pt idx="192">
                  <c:v>Oct
2023</c:v>
                </c:pt>
                <c:pt idx="193">
                  <c:v>Oct
2023</c:v>
                </c:pt>
                <c:pt idx="194">
                  <c:v>Oct
2023</c:v>
                </c:pt>
                <c:pt idx="195">
                  <c:v>Oct
2023</c:v>
                </c:pt>
                <c:pt idx="196">
                  <c:v>Oct
2023</c:v>
                </c:pt>
                <c:pt idx="197">
                  <c:v>Oct
2023</c:v>
                </c:pt>
                <c:pt idx="198">
                  <c:v>Oct
2023</c:v>
                </c:pt>
                <c:pt idx="199">
                  <c:v>Oct
2023</c:v>
                </c:pt>
                <c:pt idx="200">
                  <c:v>Oct
2023</c:v>
                </c:pt>
                <c:pt idx="201">
                  <c:v>Oct
2023</c:v>
                </c:pt>
                <c:pt idx="202">
                  <c:v>Oct
2023</c:v>
                </c:pt>
                <c:pt idx="203">
                  <c:v>Oct
2023</c:v>
                </c:pt>
                <c:pt idx="204">
                  <c:v>Oct
2023</c:v>
                </c:pt>
                <c:pt idx="205">
                  <c:v>Oct
2023</c:v>
                </c:pt>
                <c:pt idx="206">
                  <c:v>Oct
2023</c:v>
                </c:pt>
                <c:pt idx="207">
                  <c:v>Oct
2023</c:v>
                </c:pt>
                <c:pt idx="208">
                  <c:v>Oct
2023</c:v>
                </c:pt>
                <c:pt idx="209">
                  <c:v>Nov
2023</c:v>
                </c:pt>
                <c:pt idx="210">
                  <c:v>Nov
2023</c:v>
                </c:pt>
                <c:pt idx="211">
                  <c:v>Nov
2023</c:v>
                </c:pt>
                <c:pt idx="212">
                  <c:v>Nov
2023</c:v>
                </c:pt>
                <c:pt idx="213">
                  <c:v>Nov
2023</c:v>
                </c:pt>
                <c:pt idx="214">
                  <c:v>Nov
2023</c:v>
                </c:pt>
                <c:pt idx="215">
                  <c:v>Nov
2023</c:v>
                </c:pt>
                <c:pt idx="216">
                  <c:v>Nov
2023</c:v>
                </c:pt>
                <c:pt idx="217">
                  <c:v>Nov
2023</c:v>
                </c:pt>
                <c:pt idx="218">
                  <c:v>Nov
2023</c:v>
                </c:pt>
                <c:pt idx="219">
                  <c:v>Nov
2023</c:v>
                </c:pt>
                <c:pt idx="220">
                  <c:v>Nov
2023</c:v>
                </c:pt>
                <c:pt idx="221">
                  <c:v>Nov
2023</c:v>
                </c:pt>
                <c:pt idx="222">
                  <c:v>Nov
2023</c:v>
                </c:pt>
                <c:pt idx="223">
                  <c:v>Nov
2023</c:v>
                </c:pt>
                <c:pt idx="224">
                  <c:v>Nov
2023</c:v>
                </c:pt>
                <c:pt idx="225">
                  <c:v>Nov
2023</c:v>
                </c:pt>
                <c:pt idx="226">
                  <c:v>Nov
2023</c:v>
                </c:pt>
                <c:pt idx="227">
                  <c:v>Nov
2023</c:v>
                </c:pt>
                <c:pt idx="228">
                  <c:v>Nov
2023</c:v>
                </c:pt>
                <c:pt idx="229">
                  <c:v>Dec
2023</c:v>
                </c:pt>
                <c:pt idx="230">
                  <c:v>Dec
2023</c:v>
                </c:pt>
                <c:pt idx="231">
                  <c:v>Dec
2023</c:v>
                </c:pt>
                <c:pt idx="232">
                  <c:v>Dec
2023</c:v>
                </c:pt>
                <c:pt idx="233">
                  <c:v>Dec
2023</c:v>
                </c:pt>
                <c:pt idx="234">
                  <c:v>Dec
2023</c:v>
                </c:pt>
                <c:pt idx="235">
                  <c:v>Dec
2023</c:v>
                </c:pt>
                <c:pt idx="236">
                  <c:v>Dec
2023</c:v>
                </c:pt>
                <c:pt idx="237">
                  <c:v>Dec
2023</c:v>
                </c:pt>
                <c:pt idx="238">
                  <c:v>Dec
2023</c:v>
                </c:pt>
                <c:pt idx="239">
                  <c:v>Dec
2023</c:v>
                </c:pt>
                <c:pt idx="240">
                  <c:v>Dec
2023</c:v>
                </c:pt>
                <c:pt idx="241">
                  <c:v>Dec
2023</c:v>
                </c:pt>
                <c:pt idx="242">
                  <c:v>Dec
2023</c:v>
                </c:pt>
                <c:pt idx="243">
                  <c:v>Dec
2023</c:v>
                </c:pt>
                <c:pt idx="244">
                  <c:v>Dec
2023</c:v>
                </c:pt>
                <c:pt idx="245">
                  <c:v>Dec
2023</c:v>
                </c:pt>
                <c:pt idx="246">
                  <c:v>Dec
2023</c:v>
                </c:pt>
                <c:pt idx="247">
                  <c:v>Dec
2023</c:v>
                </c:pt>
                <c:pt idx="248">
                  <c:v>Dec
2023</c:v>
                </c:pt>
                <c:pt idx="249">
                  <c:v>Jan
2024</c:v>
                </c:pt>
                <c:pt idx="250">
                  <c:v>Jan
2024</c:v>
                </c:pt>
                <c:pt idx="251">
                  <c:v>Jan
2024</c:v>
                </c:pt>
                <c:pt idx="252">
                  <c:v>Jan
2024</c:v>
                </c:pt>
                <c:pt idx="253">
                  <c:v>Jan
2024</c:v>
                </c:pt>
                <c:pt idx="254">
                  <c:v>Jan
2024</c:v>
                </c:pt>
                <c:pt idx="255">
                  <c:v>Jan
2024</c:v>
                </c:pt>
                <c:pt idx="256">
                  <c:v>Jan
2024</c:v>
                </c:pt>
                <c:pt idx="257">
                  <c:v>Jan
2024</c:v>
                </c:pt>
                <c:pt idx="258">
                  <c:v>Jan
2024</c:v>
                </c:pt>
                <c:pt idx="259">
                  <c:v>Jan
2024</c:v>
                </c:pt>
                <c:pt idx="260">
                  <c:v>Jan
2024</c:v>
                </c:pt>
                <c:pt idx="261">
                  <c:v>Jan
2024</c:v>
                </c:pt>
                <c:pt idx="262">
                  <c:v>Jan
2024</c:v>
                </c:pt>
                <c:pt idx="263">
                  <c:v>Jan
2024</c:v>
                </c:pt>
                <c:pt idx="264">
                  <c:v>Jan
2024</c:v>
                </c:pt>
                <c:pt idx="265">
                  <c:v>Jan
2024</c:v>
                </c:pt>
                <c:pt idx="266">
                  <c:v>Jan
2024</c:v>
                </c:pt>
                <c:pt idx="267">
                  <c:v>Jan
2024</c:v>
                </c:pt>
                <c:pt idx="268">
                  <c:v>Jan
2024</c:v>
                </c:pt>
                <c:pt idx="269">
                  <c:v>Jan
2024</c:v>
                </c:pt>
                <c:pt idx="270">
                  <c:v>Jan
2024</c:v>
                </c:pt>
                <c:pt idx="271">
                  <c:v>Feb
2024</c:v>
                </c:pt>
                <c:pt idx="272">
                  <c:v>Feb
2024</c:v>
                </c:pt>
                <c:pt idx="273">
                  <c:v>Feb
2024</c:v>
                </c:pt>
                <c:pt idx="274">
                  <c:v>Feb
2024</c:v>
                </c:pt>
                <c:pt idx="275">
                  <c:v>Feb
2024</c:v>
                </c:pt>
                <c:pt idx="276">
                  <c:v>Feb
2024</c:v>
                </c:pt>
                <c:pt idx="277">
                  <c:v>Feb
2024</c:v>
                </c:pt>
                <c:pt idx="278">
                  <c:v>Feb
2024</c:v>
                </c:pt>
                <c:pt idx="279">
                  <c:v>Feb
2024</c:v>
                </c:pt>
                <c:pt idx="280">
                  <c:v>Feb
2024</c:v>
                </c:pt>
                <c:pt idx="281">
                  <c:v>Feb
2024</c:v>
                </c:pt>
                <c:pt idx="282">
                  <c:v>Feb
2024</c:v>
                </c:pt>
                <c:pt idx="283">
                  <c:v>Feb
2024</c:v>
                </c:pt>
                <c:pt idx="284">
                  <c:v>Feb
2024</c:v>
                </c:pt>
                <c:pt idx="285">
                  <c:v>Feb
2024</c:v>
                </c:pt>
                <c:pt idx="286">
                  <c:v>Feb
2024</c:v>
                </c:pt>
                <c:pt idx="287">
                  <c:v>Feb
2024</c:v>
                </c:pt>
                <c:pt idx="288">
                  <c:v>Feb
2024</c:v>
                </c:pt>
                <c:pt idx="289">
                  <c:v>Feb
2024</c:v>
                </c:pt>
                <c:pt idx="290">
                  <c:v>Mar
2024</c:v>
                </c:pt>
                <c:pt idx="291">
                  <c:v>Mar
2024</c:v>
                </c:pt>
                <c:pt idx="292">
                  <c:v>Mar
2024</c:v>
                </c:pt>
                <c:pt idx="293">
                  <c:v>Mar
2024</c:v>
                </c:pt>
                <c:pt idx="294">
                  <c:v>Mar
2024</c:v>
                </c:pt>
                <c:pt idx="295">
                  <c:v>Mar
2024</c:v>
                </c:pt>
                <c:pt idx="296">
                  <c:v>Mar
2024</c:v>
                </c:pt>
                <c:pt idx="297">
                  <c:v>Mar
2024</c:v>
                </c:pt>
                <c:pt idx="298">
                  <c:v>Mar
2024</c:v>
                </c:pt>
                <c:pt idx="299">
                  <c:v>Mar
2024</c:v>
                </c:pt>
                <c:pt idx="300">
                  <c:v>Mar
2024</c:v>
                </c:pt>
                <c:pt idx="301">
                  <c:v>Mar
2024</c:v>
                </c:pt>
                <c:pt idx="302">
                  <c:v>Mar
2024</c:v>
                </c:pt>
                <c:pt idx="303">
                  <c:v>Mar
2024</c:v>
                </c:pt>
                <c:pt idx="304">
                  <c:v>Mar
2024</c:v>
                </c:pt>
                <c:pt idx="305">
                  <c:v>Mar
2024</c:v>
                </c:pt>
                <c:pt idx="306">
                  <c:v>Mar
2024</c:v>
                </c:pt>
                <c:pt idx="307">
                  <c:v>Mar
2024</c:v>
                </c:pt>
                <c:pt idx="308">
                  <c:v>Mar
2024</c:v>
                </c:pt>
                <c:pt idx="309">
                  <c:v>Mar
2024</c:v>
                </c:pt>
                <c:pt idx="310">
                  <c:v>Apr
2024</c:v>
                </c:pt>
                <c:pt idx="311">
                  <c:v>Apr
2024</c:v>
                </c:pt>
                <c:pt idx="312">
                  <c:v>Apr
2024</c:v>
                </c:pt>
                <c:pt idx="313">
                  <c:v>Apr
2024</c:v>
                </c:pt>
                <c:pt idx="314">
                  <c:v>Apr
2024</c:v>
                </c:pt>
              </c:strCache>
            </c:strRef>
          </c:cat>
          <c:val>
            <c:numRef>
              <c:f>Plan1!$D$3:$D$317</c:f>
              <c:numCache>
                <c:formatCode>0.00</c:formatCode>
                <c:ptCount val="315"/>
                <c:pt idx="0">
                  <c:v>3.69</c:v>
                </c:pt>
                <c:pt idx="1">
                  <c:v>3.68</c:v>
                </c:pt>
                <c:pt idx="2">
                  <c:v>3.68</c:v>
                </c:pt>
                <c:pt idx="3">
                  <c:v>3.7</c:v>
                </c:pt>
                <c:pt idx="4">
                  <c:v>3.7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3.7</c:v>
                </c:pt>
                <c:pt idx="9">
                  <c:v>3.7</c:v>
                </c:pt>
                <c:pt idx="10">
                  <c:v>3.7608000000000001</c:v>
                </c:pt>
                <c:pt idx="11">
                  <c:v>3.7608000000000001</c:v>
                </c:pt>
                <c:pt idx="12">
                  <c:v>3.78</c:v>
                </c:pt>
                <c:pt idx="13">
                  <c:v>3.8138000000000001</c:v>
                </c:pt>
                <c:pt idx="14">
                  <c:v>3.84</c:v>
                </c:pt>
                <c:pt idx="15">
                  <c:v>3.8654999999999999</c:v>
                </c:pt>
                <c:pt idx="16">
                  <c:v>3.8727999999999998</c:v>
                </c:pt>
                <c:pt idx="17">
                  <c:v>3.8847999999999998</c:v>
                </c:pt>
                <c:pt idx="18">
                  <c:v>3.8847999999999998</c:v>
                </c:pt>
                <c:pt idx="19">
                  <c:v>3.9</c:v>
                </c:pt>
                <c:pt idx="20">
                  <c:v>3.9068999999999998</c:v>
                </c:pt>
                <c:pt idx="21">
                  <c:v>3.9068999999999998</c:v>
                </c:pt>
                <c:pt idx="22">
                  <c:v>3.9123999999999999</c:v>
                </c:pt>
                <c:pt idx="23">
                  <c:v>3.9068999999999998</c:v>
                </c:pt>
                <c:pt idx="24">
                  <c:v>3.9340000000000002</c:v>
                </c:pt>
                <c:pt idx="25">
                  <c:v>3.9340000000000002</c:v>
                </c:pt>
                <c:pt idx="26">
                  <c:v>3.95</c:v>
                </c:pt>
                <c:pt idx="27">
                  <c:v>3.95</c:v>
                </c:pt>
                <c:pt idx="28">
                  <c:v>3.9801000000000002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4.0213000000000001</c:v>
                </c:pt>
                <c:pt idx="35">
                  <c:v>4.0216000000000003</c:v>
                </c:pt>
                <c:pt idx="36">
                  <c:v>4.0216000000000003</c:v>
                </c:pt>
                <c:pt idx="37">
                  <c:v>4.0214999999999996</c:v>
                </c:pt>
                <c:pt idx="38">
                  <c:v>4.0214999999999996</c:v>
                </c:pt>
                <c:pt idx="39">
                  <c:v>4.0216000000000003</c:v>
                </c:pt>
                <c:pt idx="40">
                  <c:v>4.0214999999999996</c:v>
                </c:pt>
                <c:pt idx="41">
                  <c:v>4.0214999999999996</c:v>
                </c:pt>
                <c:pt idx="42">
                  <c:v>4.0213999999999999</c:v>
                </c:pt>
                <c:pt idx="43">
                  <c:v>4.0204000000000004</c:v>
                </c:pt>
                <c:pt idx="44">
                  <c:v>4.0204000000000004</c:v>
                </c:pt>
                <c:pt idx="45">
                  <c:v>4.0204000000000004</c:v>
                </c:pt>
                <c:pt idx="46">
                  <c:v>4.0204000000000004</c:v>
                </c:pt>
                <c:pt idx="47">
                  <c:v>4.0214999999999996</c:v>
                </c:pt>
                <c:pt idx="48">
                  <c:v>4.0267999999999997</c:v>
                </c:pt>
                <c:pt idx="49">
                  <c:v>4.0449999999999999</c:v>
                </c:pt>
                <c:pt idx="50">
                  <c:v>4.04</c:v>
                </c:pt>
                <c:pt idx="51">
                  <c:v>4.0517000000000003</c:v>
                </c:pt>
                <c:pt idx="52">
                  <c:v>4.1100000000000003</c:v>
                </c:pt>
                <c:pt idx="53">
                  <c:v>4.0762999999999998</c:v>
                </c:pt>
                <c:pt idx="54">
                  <c:v>4.0762999999999998</c:v>
                </c:pt>
                <c:pt idx="55">
                  <c:v>4.0762999999999998</c:v>
                </c:pt>
                <c:pt idx="56">
                  <c:v>4.0762999999999998</c:v>
                </c:pt>
                <c:pt idx="57">
                  <c:v>4.1283000000000003</c:v>
                </c:pt>
                <c:pt idx="58">
                  <c:v>4.1430999999999996</c:v>
                </c:pt>
                <c:pt idx="59">
                  <c:v>4.1353999999999997</c:v>
                </c:pt>
                <c:pt idx="60">
                  <c:v>4.1353999999999997</c:v>
                </c:pt>
                <c:pt idx="61">
                  <c:v>4.1353999999999997</c:v>
                </c:pt>
                <c:pt idx="62">
                  <c:v>4.1334999999999997</c:v>
                </c:pt>
                <c:pt idx="63">
                  <c:v>4.1315999999999997</c:v>
                </c:pt>
                <c:pt idx="64">
                  <c:v>4.1353999999999997</c:v>
                </c:pt>
                <c:pt idx="65">
                  <c:v>4.1353999999999997</c:v>
                </c:pt>
                <c:pt idx="66">
                  <c:v>4.1353999999999997</c:v>
                </c:pt>
                <c:pt idx="67">
                  <c:v>4.1353999999999997</c:v>
                </c:pt>
                <c:pt idx="68">
                  <c:v>4.1768999999999998</c:v>
                </c:pt>
                <c:pt idx="69">
                  <c:v>4.1768999999999998</c:v>
                </c:pt>
                <c:pt idx="70">
                  <c:v>4.1765999999999996</c:v>
                </c:pt>
                <c:pt idx="71">
                  <c:v>4.1768999999999998</c:v>
                </c:pt>
                <c:pt idx="72">
                  <c:v>4.1879</c:v>
                </c:pt>
                <c:pt idx="73">
                  <c:v>4.1559999999999997</c:v>
                </c:pt>
                <c:pt idx="74">
                  <c:v>4.1879</c:v>
                </c:pt>
                <c:pt idx="75">
                  <c:v>4.1768999999999998</c:v>
                </c:pt>
                <c:pt idx="76">
                  <c:v>4.1694000000000004</c:v>
                </c:pt>
                <c:pt idx="77">
                  <c:v>4.1665999999999999</c:v>
                </c:pt>
                <c:pt idx="78">
                  <c:v>4.1665999999999999</c:v>
                </c:pt>
                <c:pt idx="79">
                  <c:v>4.1632999999999996</c:v>
                </c:pt>
                <c:pt idx="80">
                  <c:v>4.1765999999999996</c:v>
                </c:pt>
                <c:pt idx="81">
                  <c:v>4.1765999999999996</c:v>
                </c:pt>
                <c:pt idx="82">
                  <c:v>4.1632999999999996</c:v>
                </c:pt>
                <c:pt idx="83">
                  <c:v>4.16</c:v>
                </c:pt>
                <c:pt idx="84">
                  <c:v>4.16</c:v>
                </c:pt>
                <c:pt idx="85">
                  <c:v>4.16</c:v>
                </c:pt>
                <c:pt idx="86">
                  <c:v>4.16</c:v>
                </c:pt>
                <c:pt idx="87">
                  <c:v>4.16</c:v>
                </c:pt>
                <c:pt idx="88">
                  <c:v>4.16</c:v>
                </c:pt>
                <c:pt idx="89">
                  <c:v>4.1531000000000002</c:v>
                </c:pt>
                <c:pt idx="90">
                  <c:v>4.1456999999999997</c:v>
                </c:pt>
                <c:pt idx="91">
                  <c:v>4.1455000000000002</c:v>
                </c:pt>
                <c:pt idx="92">
                  <c:v>4.1452</c:v>
                </c:pt>
                <c:pt idx="93">
                  <c:v>4.1250999999999998</c:v>
                </c:pt>
                <c:pt idx="94">
                  <c:v>4.125</c:v>
                </c:pt>
                <c:pt idx="95">
                  <c:v>4.1247999999999996</c:v>
                </c:pt>
                <c:pt idx="96">
                  <c:v>4.1247999999999996</c:v>
                </c:pt>
                <c:pt idx="97">
                  <c:v>4.1247999999999996</c:v>
                </c:pt>
                <c:pt idx="98">
                  <c:v>4.125</c:v>
                </c:pt>
                <c:pt idx="99">
                  <c:v>4.125</c:v>
                </c:pt>
                <c:pt idx="100">
                  <c:v>4.1250999999999998</c:v>
                </c:pt>
                <c:pt idx="101">
                  <c:v>4.1250999999999998</c:v>
                </c:pt>
                <c:pt idx="102">
                  <c:v>4.1250999999999998</c:v>
                </c:pt>
                <c:pt idx="103">
                  <c:v>4.1250999999999998</c:v>
                </c:pt>
                <c:pt idx="104">
                  <c:v>4.1247999999999996</c:v>
                </c:pt>
                <c:pt idx="105">
                  <c:v>4.1219000000000001</c:v>
                </c:pt>
                <c:pt idx="106">
                  <c:v>4.1051000000000002</c:v>
                </c:pt>
                <c:pt idx="107">
                  <c:v>4.0925000000000002</c:v>
                </c:pt>
                <c:pt idx="108">
                  <c:v>4.04</c:v>
                </c:pt>
                <c:pt idx="109">
                  <c:v>4.0364000000000004</c:v>
                </c:pt>
                <c:pt idx="110">
                  <c:v>4.0327000000000002</c:v>
                </c:pt>
                <c:pt idx="111">
                  <c:v>4.03</c:v>
                </c:pt>
                <c:pt idx="112">
                  <c:v>4.03</c:v>
                </c:pt>
                <c:pt idx="113">
                  <c:v>3.9973000000000001</c:v>
                </c:pt>
                <c:pt idx="114">
                  <c:v>3.9895999999999998</c:v>
                </c:pt>
                <c:pt idx="115">
                  <c:v>3.988</c:v>
                </c:pt>
                <c:pt idx="116">
                  <c:v>3.988</c:v>
                </c:pt>
                <c:pt idx="117">
                  <c:v>3.9839000000000002</c:v>
                </c:pt>
                <c:pt idx="118">
                  <c:v>3.9847999999999999</c:v>
                </c:pt>
                <c:pt idx="119">
                  <c:v>3.9799000000000002</c:v>
                </c:pt>
                <c:pt idx="120">
                  <c:v>3.9748999999999999</c:v>
                </c:pt>
                <c:pt idx="121">
                  <c:v>3.97</c:v>
                </c:pt>
                <c:pt idx="122">
                  <c:v>3.97</c:v>
                </c:pt>
                <c:pt idx="123">
                  <c:v>3.92</c:v>
                </c:pt>
                <c:pt idx="124">
                  <c:v>3.92</c:v>
                </c:pt>
                <c:pt idx="125">
                  <c:v>3.92</c:v>
                </c:pt>
                <c:pt idx="126">
                  <c:v>3.92</c:v>
                </c:pt>
                <c:pt idx="127">
                  <c:v>3.92</c:v>
                </c:pt>
                <c:pt idx="128">
                  <c:v>3.9186000000000001</c:v>
                </c:pt>
                <c:pt idx="129">
                  <c:v>3.9192999999999998</c:v>
                </c:pt>
                <c:pt idx="130">
                  <c:v>3.9192999999999998</c:v>
                </c:pt>
                <c:pt idx="131">
                  <c:v>3.9192999999999998</c:v>
                </c:pt>
                <c:pt idx="132">
                  <c:v>3.9186000000000001</c:v>
                </c:pt>
                <c:pt idx="133">
                  <c:v>3.9182999999999999</c:v>
                </c:pt>
                <c:pt idx="134">
                  <c:v>3.9</c:v>
                </c:pt>
                <c:pt idx="135">
                  <c:v>3.9</c:v>
                </c:pt>
                <c:pt idx="136">
                  <c:v>3.9</c:v>
                </c:pt>
                <c:pt idx="137">
                  <c:v>3.9</c:v>
                </c:pt>
                <c:pt idx="138">
                  <c:v>3.8975</c:v>
                </c:pt>
                <c:pt idx="139">
                  <c:v>3.899</c:v>
                </c:pt>
                <c:pt idx="140">
                  <c:v>3.9</c:v>
                </c:pt>
                <c:pt idx="141">
                  <c:v>3.8975</c:v>
                </c:pt>
                <c:pt idx="142">
                  <c:v>3.899</c:v>
                </c:pt>
                <c:pt idx="143">
                  <c:v>3.8925000000000001</c:v>
                </c:pt>
                <c:pt idx="144">
                  <c:v>3.8925000000000001</c:v>
                </c:pt>
                <c:pt idx="145">
                  <c:v>3.8868</c:v>
                </c:pt>
                <c:pt idx="146">
                  <c:v>3.8864999999999998</c:v>
                </c:pt>
                <c:pt idx="147">
                  <c:v>3.8864999999999998</c:v>
                </c:pt>
                <c:pt idx="148">
                  <c:v>3.8845999999999998</c:v>
                </c:pt>
                <c:pt idx="149">
                  <c:v>3.8795000000000002</c:v>
                </c:pt>
                <c:pt idx="150">
                  <c:v>3.8795000000000002</c:v>
                </c:pt>
                <c:pt idx="151">
                  <c:v>3.8795000000000002</c:v>
                </c:pt>
                <c:pt idx="152">
                  <c:v>3.8795000000000002</c:v>
                </c:pt>
                <c:pt idx="153">
                  <c:v>3.8633999999999999</c:v>
                </c:pt>
                <c:pt idx="154">
                  <c:v>3.8633999999999999</c:v>
                </c:pt>
                <c:pt idx="155">
                  <c:v>3.8622999999999998</c:v>
                </c:pt>
                <c:pt idx="156">
                  <c:v>3.8611</c:v>
                </c:pt>
                <c:pt idx="157">
                  <c:v>3.86</c:v>
                </c:pt>
                <c:pt idx="158">
                  <c:v>3.8582000000000001</c:v>
                </c:pt>
                <c:pt idx="159">
                  <c:v>3.8757999999999999</c:v>
                </c:pt>
                <c:pt idx="160">
                  <c:v>3.8757999999999999</c:v>
                </c:pt>
                <c:pt idx="161">
                  <c:v>3.8757999999999999</c:v>
                </c:pt>
                <c:pt idx="162">
                  <c:v>3.8711000000000002</c:v>
                </c:pt>
                <c:pt idx="163">
                  <c:v>3.8662999999999998</c:v>
                </c:pt>
                <c:pt idx="164">
                  <c:v>3.8662999999999998</c:v>
                </c:pt>
                <c:pt idx="165">
                  <c:v>3.8662999999999998</c:v>
                </c:pt>
                <c:pt idx="166">
                  <c:v>3.8662999999999998</c:v>
                </c:pt>
                <c:pt idx="167">
                  <c:v>3.8711000000000002</c:v>
                </c:pt>
                <c:pt idx="168">
                  <c:v>3.88</c:v>
                </c:pt>
                <c:pt idx="169">
                  <c:v>3.8834</c:v>
                </c:pt>
                <c:pt idx="170">
                  <c:v>3.8834</c:v>
                </c:pt>
                <c:pt idx="171">
                  <c:v>3.8868999999999998</c:v>
                </c:pt>
                <c:pt idx="172">
                  <c:v>3.8871000000000002</c:v>
                </c:pt>
                <c:pt idx="173">
                  <c:v>3.8757999999999999</c:v>
                </c:pt>
                <c:pt idx="174">
                  <c:v>3.8757999999999999</c:v>
                </c:pt>
                <c:pt idx="175">
                  <c:v>3.8757999999999999</c:v>
                </c:pt>
                <c:pt idx="176">
                  <c:v>3.8559999999999999</c:v>
                </c:pt>
                <c:pt idx="177">
                  <c:v>3.8559999999999999</c:v>
                </c:pt>
                <c:pt idx="178">
                  <c:v>3.8611</c:v>
                </c:pt>
                <c:pt idx="179">
                  <c:v>3.8506</c:v>
                </c:pt>
                <c:pt idx="180">
                  <c:v>3.8506</c:v>
                </c:pt>
                <c:pt idx="181">
                  <c:v>3.8451</c:v>
                </c:pt>
                <c:pt idx="182">
                  <c:v>3.8611</c:v>
                </c:pt>
                <c:pt idx="183">
                  <c:v>3.8506</c:v>
                </c:pt>
                <c:pt idx="184">
                  <c:v>3.8506</c:v>
                </c:pt>
                <c:pt idx="185">
                  <c:v>3.8611</c:v>
                </c:pt>
                <c:pt idx="186">
                  <c:v>3.8559999999999999</c:v>
                </c:pt>
                <c:pt idx="187">
                  <c:v>3.871</c:v>
                </c:pt>
                <c:pt idx="188">
                  <c:v>3.871</c:v>
                </c:pt>
                <c:pt idx="189">
                  <c:v>3.8759999999999999</c:v>
                </c:pt>
                <c:pt idx="190">
                  <c:v>3.8761999999999999</c:v>
                </c:pt>
                <c:pt idx="191">
                  <c:v>3.8759999999999999</c:v>
                </c:pt>
                <c:pt idx="192">
                  <c:v>3.88</c:v>
                </c:pt>
                <c:pt idx="193">
                  <c:v>3.8820000000000001</c:v>
                </c:pt>
                <c:pt idx="194">
                  <c:v>3.8820000000000001</c:v>
                </c:pt>
                <c:pt idx="195">
                  <c:v>3.8854000000000002</c:v>
                </c:pt>
                <c:pt idx="196">
                  <c:v>3.8839000000000001</c:v>
                </c:pt>
                <c:pt idx="197">
                  <c:v>3.8868</c:v>
                </c:pt>
                <c:pt idx="198">
                  <c:v>3.8834</c:v>
                </c:pt>
                <c:pt idx="199">
                  <c:v>3.8761999999999999</c:v>
                </c:pt>
                <c:pt idx="200">
                  <c:v>3.8757999999999999</c:v>
                </c:pt>
                <c:pt idx="201">
                  <c:v>3.87</c:v>
                </c:pt>
                <c:pt idx="202">
                  <c:v>3.8748</c:v>
                </c:pt>
                <c:pt idx="203">
                  <c:v>3.8738000000000001</c:v>
                </c:pt>
                <c:pt idx="204">
                  <c:v>3.8757999999999999</c:v>
                </c:pt>
                <c:pt idx="205">
                  <c:v>3.8834</c:v>
                </c:pt>
                <c:pt idx="206">
                  <c:v>3.9036</c:v>
                </c:pt>
                <c:pt idx="207">
                  <c:v>3.9129999999999998</c:v>
                </c:pt>
                <c:pt idx="208">
                  <c:v>3.9077000000000002</c:v>
                </c:pt>
                <c:pt idx="209">
                  <c:v>3.9070999999999998</c:v>
                </c:pt>
                <c:pt idx="210">
                  <c:v>3.9074</c:v>
                </c:pt>
                <c:pt idx="211">
                  <c:v>3.9074</c:v>
                </c:pt>
                <c:pt idx="212">
                  <c:v>3.9070999999999998</c:v>
                </c:pt>
                <c:pt idx="213">
                  <c:v>3.9077000000000002</c:v>
                </c:pt>
                <c:pt idx="214">
                  <c:v>3.9125999999999999</c:v>
                </c:pt>
                <c:pt idx="215">
                  <c:v>3.9178999999999999</c:v>
                </c:pt>
                <c:pt idx="216">
                  <c:v>3.9175</c:v>
                </c:pt>
                <c:pt idx="217">
                  <c:v>3.9175</c:v>
                </c:pt>
                <c:pt idx="218">
                  <c:v>3.9182000000000001</c:v>
                </c:pt>
                <c:pt idx="219">
                  <c:v>3.9077000000000002</c:v>
                </c:pt>
                <c:pt idx="220">
                  <c:v>3.91</c:v>
                </c:pt>
                <c:pt idx="221">
                  <c:v>3.9175</c:v>
                </c:pt>
                <c:pt idx="222">
                  <c:v>3.9175</c:v>
                </c:pt>
                <c:pt idx="223">
                  <c:v>3.91</c:v>
                </c:pt>
                <c:pt idx="224">
                  <c:v>3.9134000000000002</c:v>
                </c:pt>
                <c:pt idx="225">
                  <c:v>3.9182000000000001</c:v>
                </c:pt>
                <c:pt idx="226">
                  <c:v>3.9175</c:v>
                </c:pt>
                <c:pt idx="227">
                  <c:v>3.9182000000000001</c:v>
                </c:pt>
                <c:pt idx="228">
                  <c:v>3.9182000000000001</c:v>
                </c:pt>
                <c:pt idx="229">
                  <c:v>3.9182000000000001</c:v>
                </c:pt>
                <c:pt idx="230">
                  <c:v>3.92</c:v>
                </c:pt>
                <c:pt idx="231">
                  <c:v>3.92</c:v>
                </c:pt>
                <c:pt idx="232">
                  <c:v>3.9186000000000001</c:v>
                </c:pt>
                <c:pt idx="233">
                  <c:v>3.9186000000000001</c:v>
                </c:pt>
                <c:pt idx="234">
                  <c:v>3.9281999999999999</c:v>
                </c:pt>
                <c:pt idx="235">
                  <c:v>3.9289000000000001</c:v>
                </c:pt>
                <c:pt idx="236">
                  <c:v>3.9285000000000001</c:v>
                </c:pt>
                <c:pt idx="237">
                  <c:v>3.9289000000000001</c:v>
                </c:pt>
                <c:pt idx="238">
                  <c:v>3.9285000000000001</c:v>
                </c:pt>
                <c:pt idx="239">
                  <c:v>3.9275000000000002</c:v>
                </c:pt>
                <c:pt idx="240">
                  <c:v>3.9238</c:v>
                </c:pt>
                <c:pt idx="241">
                  <c:v>3.92</c:v>
                </c:pt>
                <c:pt idx="242">
                  <c:v>3.92</c:v>
                </c:pt>
                <c:pt idx="243">
                  <c:v>3.92</c:v>
                </c:pt>
                <c:pt idx="244">
                  <c:v>3.9068000000000001</c:v>
                </c:pt>
                <c:pt idx="245">
                  <c:v>3.9</c:v>
                </c:pt>
                <c:pt idx="246">
                  <c:v>3.9</c:v>
                </c:pt>
                <c:pt idx="247">
                  <c:v>3.9</c:v>
                </c:pt>
                <c:pt idx="248">
                  <c:v>3.9</c:v>
                </c:pt>
                <c:pt idx="249">
                  <c:v>3.9</c:v>
                </c:pt>
                <c:pt idx="250">
                  <c:v>3.9</c:v>
                </c:pt>
                <c:pt idx="251">
                  <c:v>3.9</c:v>
                </c:pt>
                <c:pt idx="252">
                  <c:v>3.9</c:v>
                </c:pt>
                <c:pt idx="253">
                  <c:v>3.8910999999999998</c:v>
                </c:pt>
                <c:pt idx="254">
                  <c:v>3.8982000000000001</c:v>
                </c:pt>
                <c:pt idx="255">
                  <c:v>3.8982000000000001</c:v>
                </c:pt>
                <c:pt idx="256">
                  <c:v>3.8963999999999999</c:v>
                </c:pt>
                <c:pt idx="257">
                  <c:v>3.8654999999999999</c:v>
                </c:pt>
                <c:pt idx="258">
                  <c:v>3.85</c:v>
                </c:pt>
                <c:pt idx="259">
                  <c:v>3.8549000000000002</c:v>
                </c:pt>
                <c:pt idx="260">
                  <c:v>3.8828999999999998</c:v>
                </c:pt>
                <c:pt idx="261">
                  <c:v>3.88</c:v>
                </c:pt>
                <c:pt idx="262">
                  <c:v>3.86</c:v>
                </c:pt>
                <c:pt idx="263">
                  <c:v>3.8734999999999999</c:v>
                </c:pt>
                <c:pt idx="264">
                  <c:v>3.8746</c:v>
                </c:pt>
                <c:pt idx="265">
                  <c:v>3.8755999999999999</c:v>
                </c:pt>
                <c:pt idx="266">
                  <c:v>3.8778000000000001</c:v>
                </c:pt>
                <c:pt idx="267">
                  <c:v>3.8083</c:v>
                </c:pt>
                <c:pt idx="268">
                  <c:v>3.8188</c:v>
                </c:pt>
                <c:pt idx="269">
                  <c:v>3.8128000000000002</c:v>
                </c:pt>
                <c:pt idx="270">
                  <c:v>3.8136999999999999</c:v>
                </c:pt>
                <c:pt idx="271">
                  <c:v>3.8144999999999998</c:v>
                </c:pt>
                <c:pt idx="272">
                  <c:v>3.8088000000000002</c:v>
                </c:pt>
                <c:pt idx="273">
                  <c:v>3.8035999999999999</c:v>
                </c:pt>
                <c:pt idx="274">
                  <c:v>3.8035999999999999</c:v>
                </c:pt>
                <c:pt idx="275">
                  <c:v>3.8035999999999999</c:v>
                </c:pt>
                <c:pt idx="276">
                  <c:v>3.8243</c:v>
                </c:pt>
                <c:pt idx="277">
                  <c:v>3.8241000000000001</c:v>
                </c:pt>
                <c:pt idx="278">
                  <c:v>3.8237999999999999</c:v>
                </c:pt>
                <c:pt idx="279">
                  <c:v>3.8237999999999999</c:v>
                </c:pt>
                <c:pt idx="280">
                  <c:v>3.8235000000000001</c:v>
                </c:pt>
                <c:pt idx="281">
                  <c:v>3.8134000000000001</c:v>
                </c:pt>
                <c:pt idx="282">
                  <c:v>3.8134000000000001</c:v>
                </c:pt>
                <c:pt idx="283">
                  <c:v>3.8134000000000001</c:v>
                </c:pt>
                <c:pt idx="284">
                  <c:v>3.8018000000000001</c:v>
                </c:pt>
                <c:pt idx="285">
                  <c:v>3.8</c:v>
                </c:pt>
                <c:pt idx="286">
                  <c:v>3.8</c:v>
                </c:pt>
                <c:pt idx="287">
                  <c:v>3.8</c:v>
                </c:pt>
                <c:pt idx="288">
                  <c:v>3.8</c:v>
                </c:pt>
                <c:pt idx="289">
                  <c:v>3.8</c:v>
                </c:pt>
                <c:pt idx="290">
                  <c:v>3.7625000000000002</c:v>
                </c:pt>
                <c:pt idx="291">
                  <c:v>3.7618999999999998</c:v>
                </c:pt>
                <c:pt idx="292">
                  <c:v>3.7616999999999998</c:v>
                </c:pt>
                <c:pt idx="293">
                  <c:v>3.7622</c:v>
                </c:pt>
                <c:pt idx="294">
                  <c:v>3.7622</c:v>
                </c:pt>
                <c:pt idx="295">
                  <c:v>3.7717999999999998</c:v>
                </c:pt>
                <c:pt idx="296">
                  <c:v>3.7717999999999998</c:v>
                </c:pt>
                <c:pt idx="297">
                  <c:v>3.83</c:v>
                </c:pt>
                <c:pt idx="298">
                  <c:v>3.8249</c:v>
                </c:pt>
                <c:pt idx="299">
                  <c:v>3.8180000000000001</c:v>
                </c:pt>
                <c:pt idx="300">
                  <c:v>3.7911000000000001</c:v>
                </c:pt>
                <c:pt idx="301">
                  <c:v>3.7631000000000001</c:v>
                </c:pt>
                <c:pt idx="302">
                  <c:v>3.7631000000000001</c:v>
                </c:pt>
                <c:pt idx="303">
                  <c:v>3.76</c:v>
                </c:pt>
                <c:pt idx="304">
                  <c:v>3.75</c:v>
                </c:pt>
                <c:pt idx="305">
                  <c:v>3.7511999999999999</c:v>
                </c:pt>
                <c:pt idx="306">
                  <c:v>3.7351000000000001</c:v>
                </c:pt>
                <c:pt idx="307">
                  <c:v>3.7404999999999999</c:v>
                </c:pt>
                <c:pt idx="308">
                  <c:v>3.75</c:v>
                </c:pt>
                <c:pt idx="309">
                  <c:v>3.7505999999999999</c:v>
                </c:pt>
                <c:pt idx="310">
                  <c:v>3.7507000000000001</c:v>
                </c:pt>
                <c:pt idx="311">
                  <c:v>3.7507000000000001</c:v>
                </c:pt>
                <c:pt idx="312">
                  <c:v>3.7507000000000001</c:v>
                </c:pt>
                <c:pt idx="313">
                  <c:v>3.7509999999999999</c:v>
                </c:pt>
                <c:pt idx="314">
                  <c:v>3.7610999999999999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6DE-6845-A614-18C14A6A9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4210064"/>
        <c:axId val="674212784"/>
      </c:lineChart>
      <c:dateAx>
        <c:axId val="674210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rgbClr val="000000"/>
            </a:solidFill>
          </a:ln>
        </c:spPr>
        <c:txPr>
          <a:bodyPr rot="0"/>
          <a:lstStyle/>
          <a:p>
            <a:pPr>
              <a:defRPr sz="9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t-BR"/>
          </a:p>
        </c:txPr>
        <c:crossAx val="674212784"/>
        <c:crosses val="autoZero"/>
        <c:auto val="0"/>
        <c:lblOffset val="100"/>
        <c:baseTimeUnit val="days"/>
        <c:majorUnit val="24"/>
        <c:minorUnit val="10"/>
      </c:dateAx>
      <c:valAx>
        <c:axId val="674212784"/>
        <c:scaling>
          <c:orientation val="minMax"/>
          <c:min val="2.6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9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t-BR"/>
          </a:p>
        </c:txPr>
        <c:crossAx val="6742100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>
          <a:solidFill>
            <a:schemeClr val="tx1"/>
          </a:solidFill>
          <a:latin typeface="+mn-lt"/>
          <a:cs typeface="Arial" panose="020B0604020202020204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830061083821781E-2"/>
          <c:y val="0.15584726457849871"/>
          <c:w val="0.87663250885721278"/>
          <c:h val="0.72415199999999991"/>
        </c:manualLayout>
      </c:layout>
      <c:lineChart>
        <c:grouping val="standard"/>
        <c:varyColors val="0"/>
        <c:ser>
          <c:idx val="0"/>
          <c:order val="0"/>
          <c:tx>
            <c:strRef>
              <c:f>Dados!$C$2</c:f>
              <c:strCache>
                <c:ptCount val="1"/>
                <c:pt idx="0">
                  <c:v>Brazil</c:v>
                </c:pt>
              </c:strCache>
            </c:strRef>
          </c:tx>
          <c:spPr>
            <a:ln w="31750">
              <a:solidFill>
                <a:srgbClr val="0B2443"/>
              </a:solidFill>
            </a:ln>
          </c:spPr>
          <c:marker>
            <c:symbol val="none"/>
          </c:marker>
          <c:cat>
            <c:numRef>
              <c:f>Dados!$B$37:$B$73</c:f>
              <c:numCache>
                <c:formatCode>m/d/yyyy</c:formatCode>
                <c:ptCount val="37"/>
                <c:pt idx="0">
                  <c:v>44561</c:v>
                </c:pt>
                <c:pt idx="1">
                  <c:v>44592</c:v>
                </c:pt>
                <c:pt idx="2">
                  <c:v>44620</c:v>
                </c:pt>
                <c:pt idx="3">
                  <c:v>44651</c:v>
                </c:pt>
                <c:pt idx="4">
                  <c:v>44680</c:v>
                </c:pt>
                <c:pt idx="5">
                  <c:v>44712</c:v>
                </c:pt>
                <c:pt idx="6">
                  <c:v>44742</c:v>
                </c:pt>
                <c:pt idx="7">
                  <c:v>44771</c:v>
                </c:pt>
                <c:pt idx="8">
                  <c:v>44804</c:v>
                </c:pt>
                <c:pt idx="9">
                  <c:v>44834</c:v>
                </c:pt>
                <c:pt idx="10">
                  <c:v>44865</c:v>
                </c:pt>
                <c:pt idx="11">
                  <c:v>44895</c:v>
                </c:pt>
                <c:pt idx="12">
                  <c:v>44925</c:v>
                </c:pt>
                <c:pt idx="13">
                  <c:v>44957</c:v>
                </c:pt>
                <c:pt idx="14">
                  <c:v>44985</c:v>
                </c:pt>
                <c:pt idx="15">
                  <c:v>45016</c:v>
                </c:pt>
                <c:pt idx="16">
                  <c:v>45044</c:v>
                </c:pt>
                <c:pt idx="17">
                  <c:v>45077</c:v>
                </c:pt>
                <c:pt idx="18">
                  <c:v>45107</c:v>
                </c:pt>
                <c:pt idx="19">
                  <c:v>45138</c:v>
                </c:pt>
                <c:pt idx="20">
                  <c:v>45169</c:v>
                </c:pt>
                <c:pt idx="21">
                  <c:v>45199</c:v>
                </c:pt>
                <c:pt idx="22">
                  <c:v>45230</c:v>
                </c:pt>
                <c:pt idx="23">
                  <c:v>45260</c:v>
                </c:pt>
                <c:pt idx="24">
                  <c:v>45291</c:v>
                </c:pt>
                <c:pt idx="25">
                  <c:v>45322</c:v>
                </c:pt>
                <c:pt idx="26">
                  <c:v>45351</c:v>
                </c:pt>
                <c:pt idx="27">
                  <c:v>45382</c:v>
                </c:pt>
                <c:pt idx="28">
                  <c:v>45412</c:v>
                </c:pt>
                <c:pt idx="29">
                  <c:v>45443</c:v>
                </c:pt>
                <c:pt idx="30">
                  <c:v>45473</c:v>
                </c:pt>
                <c:pt idx="31">
                  <c:v>45504</c:v>
                </c:pt>
                <c:pt idx="32">
                  <c:v>45535</c:v>
                </c:pt>
                <c:pt idx="33">
                  <c:v>45565</c:v>
                </c:pt>
                <c:pt idx="34">
                  <c:v>45596</c:v>
                </c:pt>
                <c:pt idx="35">
                  <c:v>45626</c:v>
                </c:pt>
                <c:pt idx="36">
                  <c:v>45657</c:v>
                </c:pt>
              </c:numCache>
            </c:numRef>
          </c:cat>
          <c:val>
            <c:numRef>
              <c:f>Dados!$C$37:$C$73</c:f>
              <c:numCache>
                <c:formatCode>General</c:formatCode>
                <c:ptCount val="37"/>
                <c:pt idx="0">
                  <c:v>9.25</c:v>
                </c:pt>
                <c:pt idx="1">
                  <c:v>9.25</c:v>
                </c:pt>
                <c:pt idx="2">
                  <c:v>10.75</c:v>
                </c:pt>
                <c:pt idx="3">
                  <c:v>11.75</c:v>
                </c:pt>
                <c:pt idx="4">
                  <c:v>11.75</c:v>
                </c:pt>
                <c:pt idx="5">
                  <c:v>12.75</c:v>
                </c:pt>
                <c:pt idx="6">
                  <c:v>13.25</c:v>
                </c:pt>
                <c:pt idx="7">
                  <c:v>13.25</c:v>
                </c:pt>
                <c:pt idx="8">
                  <c:v>13.75</c:v>
                </c:pt>
                <c:pt idx="9">
                  <c:v>13.75</c:v>
                </c:pt>
                <c:pt idx="10">
                  <c:v>13.75</c:v>
                </c:pt>
                <c:pt idx="11">
                  <c:v>13.75</c:v>
                </c:pt>
                <c:pt idx="12">
                  <c:v>13.75</c:v>
                </c:pt>
                <c:pt idx="13">
                  <c:v>13.75</c:v>
                </c:pt>
                <c:pt idx="14">
                  <c:v>13.75</c:v>
                </c:pt>
                <c:pt idx="15">
                  <c:v>13.75</c:v>
                </c:pt>
                <c:pt idx="16">
                  <c:v>13.75</c:v>
                </c:pt>
                <c:pt idx="17">
                  <c:v>13.75</c:v>
                </c:pt>
                <c:pt idx="18">
                  <c:v>13.75</c:v>
                </c:pt>
                <c:pt idx="19">
                  <c:v>13.75</c:v>
                </c:pt>
                <c:pt idx="20">
                  <c:v>13.25</c:v>
                </c:pt>
                <c:pt idx="21">
                  <c:v>12.75</c:v>
                </c:pt>
                <c:pt idx="22">
                  <c:v>12.75</c:v>
                </c:pt>
                <c:pt idx="23">
                  <c:v>12.25</c:v>
                </c:pt>
                <c:pt idx="24">
                  <c:v>11.75</c:v>
                </c:pt>
                <c:pt idx="25">
                  <c:v>11.25</c:v>
                </c:pt>
                <c:pt idx="26">
                  <c:v>11.25</c:v>
                </c:pt>
                <c:pt idx="27">
                  <c:v>10.75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F0-AB43-A726-30E3F5064D2B}"/>
            </c:ext>
          </c:extLst>
        </c:ser>
        <c:ser>
          <c:idx val="5"/>
          <c:order val="1"/>
          <c:tx>
            <c:strRef>
              <c:f>Dados!$H$2</c:f>
              <c:strCache>
                <c:ptCount val="1"/>
                <c:pt idx="0">
                  <c:v>Brasil*</c:v>
                </c:pt>
              </c:strCache>
            </c:strRef>
          </c:tx>
          <c:spPr>
            <a:ln>
              <a:solidFill>
                <a:srgbClr val="0B2443"/>
              </a:solidFill>
              <a:prstDash val="sysDot"/>
            </a:ln>
          </c:spPr>
          <c:marker>
            <c:symbol val="none"/>
          </c:marker>
          <c:dLbls>
            <c:dLbl>
              <c:idx val="27"/>
              <c:layout>
                <c:manualLayout>
                  <c:x val="-5.1671659559440107E-2"/>
                  <c:y val="1.881481481481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F0-AB43-A726-30E3F5064D2B}"/>
                </c:ext>
              </c:extLst>
            </c:dLbl>
            <c:dLbl>
              <c:idx val="3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F0-AB43-A726-30E3F5064D2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Dados!$B$37:$B$73</c:f>
              <c:numCache>
                <c:formatCode>m/d/yyyy</c:formatCode>
                <c:ptCount val="37"/>
                <c:pt idx="0">
                  <c:v>44561</c:v>
                </c:pt>
                <c:pt idx="1">
                  <c:v>44592</c:v>
                </c:pt>
                <c:pt idx="2">
                  <c:v>44620</c:v>
                </c:pt>
                <c:pt idx="3">
                  <c:v>44651</c:v>
                </c:pt>
                <c:pt idx="4">
                  <c:v>44680</c:v>
                </c:pt>
                <c:pt idx="5">
                  <c:v>44712</c:v>
                </c:pt>
                <c:pt idx="6">
                  <c:v>44742</c:v>
                </c:pt>
                <c:pt idx="7">
                  <c:v>44771</c:v>
                </c:pt>
                <c:pt idx="8">
                  <c:v>44804</c:v>
                </c:pt>
                <c:pt idx="9">
                  <c:v>44834</c:v>
                </c:pt>
                <c:pt idx="10">
                  <c:v>44865</c:v>
                </c:pt>
                <c:pt idx="11">
                  <c:v>44895</c:v>
                </c:pt>
                <c:pt idx="12">
                  <c:v>44925</c:v>
                </c:pt>
                <c:pt idx="13">
                  <c:v>44957</c:v>
                </c:pt>
                <c:pt idx="14">
                  <c:v>44985</c:v>
                </c:pt>
                <c:pt idx="15">
                  <c:v>45016</c:v>
                </c:pt>
                <c:pt idx="16">
                  <c:v>45044</c:v>
                </c:pt>
                <c:pt idx="17">
                  <c:v>45077</c:v>
                </c:pt>
                <c:pt idx="18">
                  <c:v>45107</c:v>
                </c:pt>
                <c:pt idx="19">
                  <c:v>45138</c:v>
                </c:pt>
                <c:pt idx="20">
                  <c:v>45169</c:v>
                </c:pt>
                <c:pt idx="21">
                  <c:v>45199</c:v>
                </c:pt>
                <c:pt idx="22">
                  <c:v>45230</c:v>
                </c:pt>
                <c:pt idx="23">
                  <c:v>45260</c:v>
                </c:pt>
                <c:pt idx="24">
                  <c:v>45291</c:v>
                </c:pt>
                <c:pt idx="25">
                  <c:v>45322</c:v>
                </c:pt>
                <c:pt idx="26">
                  <c:v>45351</c:v>
                </c:pt>
                <c:pt idx="27">
                  <c:v>45382</c:v>
                </c:pt>
                <c:pt idx="28">
                  <c:v>45412</c:v>
                </c:pt>
                <c:pt idx="29">
                  <c:v>45443</c:v>
                </c:pt>
                <c:pt idx="30">
                  <c:v>45473</c:v>
                </c:pt>
                <c:pt idx="31">
                  <c:v>45504</c:v>
                </c:pt>
                <c:pt idx="32">
                  <c:v>45535</c:v>
                </c:pt>
                <c:pt idx="33">
                  <c:v>45565</c:v>
                </c:pt>
                <c:pt idx="34">
                  <c:v>45596</c:v>
                </c:pt>
                <c:pt idx="35">
                  <c:v>45626</c:v>
                </c:pt>
                <c:pt idx="36">
                  <c:v>45657</c:v>
                </c:pt>
              </c:numCache>
            </c:numRef>
          </c:cat>
          <c:val>
            <c:numRef>
              <c:f>Dados!$H$37:$H$73</c:f>
              <c:numCache>
                <c:formatCode>General</c:formatCode>
                <c:ptCount val="37"/>
                <c:pt idx="27">
                  <c:v>10.75</c:v>
                </c:pt>
                <c:pt idx="28">
                  <c:v>10.75</c:v>
                </c:pt>
                <c:pt idx="29">
                  <c:v>10.25</c:v>
                </c:pt>
                <c:pt idx="30">
                  <c:v>10</c:v>
                </c:pt>
                <c:pt idx="31">
                  <c:v>9.75</c:v>
                </c:pt>
                <c:pt idx="32">
                  <c:v>9.75</c:v>
                </c:pt>
                <c:pt idx="33">
                  <c:v>9.75</c:v>
                </c:pt>
                <c:pt idx="34">
                  <c:v>9.5</c:v>
                </c:pt>
                <c:pt idx="35">
                  <c:v>9.5</c:v>
                </c:pt>
                <c:pt idx="36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F0-AB43-A726-30E3F5064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4209520"/>
        <c:axId val="674210608"/>
      </c:lineChart>
      <c:dateAx>
        <c:axId val="674209520"/>
        <c:scaling>
          <c:orientation val="minMax"/>
        </c:scaling>
        <c:delete val="0"/>
        <c:axPos val="b"/>
        <c:numFmt formatCode="[$-409]mmm\ \ yyyy;@" sourceLinked="0"/>
        <c:majorTickMark val="out"/>
        <c:minorTickMark val="none"/>
        <c:tickLblPos val="low"/>
        <c:spPr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c:spPr>
        <c:txPr>
          <a:bodyPr rot="0"/>
          <a:lstStyle/>
          <a:p>
            <a:pPr>
              <a:defRPr sz="900"/>
            </a:pPr>
            <a:endParaRPr lang="pt-BR"/>
          </a:p>
        </c:txPr>
        <c:crossAx val="674210608"/>
        <c:crosses val="autoZero"/>
        <c:auto val="1"/>
        <c:lblOffset val="100"/>
        <c:baseTimeUnit val="months"/>
        <c:majorUnit val="6"/>
        <c:minorUnit val="6"/>
      </c:dateAx>
      <c:valAx>
        <c:axId val="674210608"/>
        <c:scaling>
          <c:orientation val="minMax"/>
          <c:max val="14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c:spPr>
        <c:txPr>
          <a:bodyPr/>
          <a:lstStyle/>
          <a:p>
            <a:pPr>
              <a:defRPr sz="900"/>
            </a:pPr>
            <a:endParaRPr lang="pt-BR"/>
          </a:p>
        </c:txPr>
        <c:crossAx val="674209520"/>
        <c:crossesAt val="1"/>
        <c:crossBetween val="between"/>
        <c:majorUnit val="4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0">
          <a:solidFill>
            <a:srgbClr val="003C50"/>
          </a:solidFill>
          <a:latin typeface="Calibri (Corpo)"/>
          <a:cs typeface="Arial" panose="020B0604020202020204" pitchFamily="34" charset="0"/>
        </a:defRPr>
      </a:pPr>
      <a:endParaRPr lang="pt-BR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0.06492</cdr:y>
    </cdr:to>
    <cdr:sp macro="" textlink="">
      <cdr:nvSpPr>
        <cdr:cNvPr id="4" name="CaixaDeTexto 11">
          <a:extLst xmlns:a="http://schemas.openxmlformats.org/drawingml/2006/main">
            <a:ext uri="{FF2B5EF4-FFF2-40B4-BE49-F238E27FC236}">
              <a16:creationId xmlns:a16="http://schemas.microsoft.com/office/drawing/2014/main" id="{BB75058D-3844-1825-415C-14B6F9C4B5BC}"/>
            </a:ext>
          </a:extLst>
        </cdr:cNvPr>
        <cdr:cNvSpPr txBox="1"/>
      </cdr:nvSpPr>
      <cdr:spPr>
        <a:xfrm xmlns:a="http://schemas.openxmlformats.org/drawingml/2006/main">
          <a:off x="0" y="0"/>
          <a:ext cx="4120937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 lvl="0">
            <a:defRPr lang="en-US"/>
          </a:defPPr>
          <a:lvl1pPr lvl="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1pPr>
          <a:lvl2pPr marL="457200" lvl="1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2pPr>
          <a:lvl3pPr marL="914400" lvl="2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3pPr>
          <a:lvl4pPr marL="1371600" lvl="3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4pPr>
          <a:lvl5pPr marL="1828800" lvl="4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5pPr>
          <a:lvl6pPr marL="2286000" lvl="5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6pPr>
          <a:lvl7pPr marL="2743200" lvl="6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7pPr>
          <a:lvl8pPr marL="3200400" lvl="7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8pPr>
          <a:lvl9pPr marL="3657600" lvl="8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9pPr>
        </a:lstStyle>
        <a:p xmlns:a="http://schemas.openxmlformats.org/drawingml/2006/main">
          <a:pPr algn="ctr" rtl="0">
            <a:defRPr sz="144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defRPr>
          </a:pPr>
          <a:r>
            <a:rPr lang="en-US" sz="1400" b="1" dirty="0" err="1">
              <a:solidFill>
                <a:srgbClr val="254061"/>
              </a:solidFill>
            </a:rPr>
            <a:t>Inflação</a:t>
          </a:r>
          <a:r>
            <a:rPr lang="en-US" sz="1400" b="1" dirty="0">
              <a:solidFill>
                <a:srgbClr val="254061"/>
              </a:solidFill>
            </a:rPr>
            <a:t> (IPCA) - 2024</a:t>
          </a:r>
          <a:endParaRPr lang="en-US" sz="1400" dirty="0">
            <a:solidFill>
              <a:srgbClr val="25406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0.93195</cdr:y>
    </cdr:from>
    <cdr:to>
      <cdr:x>1</cdr:x>
      <cdr:y>0.98607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6D23C5F2-B133-1945-174E-7E27875E587C}"/>
            </a:ext>
          </a:extLst>
        </cdr:cNvPr>
        <cdr:cNvSpPr txBox="1"/>
      </cdr:nvSpPr>
      <cdr:spPr>
        <a:xfrm xmlns:a="http://schemas.openxmlformats.org/drawingml/2006/main">
          <a:off x="0" y="3188281"/>
          <a:ext cx="4024202" cy="1851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cs typeface="+mn-cs"/>
            </a:defRPr>
          </a:lvl9pPr>
        </a:lstStyle>
        <a:p xmlns:a="http://schemas.openxmlformats.org/drawingml/2006/main">
          <a:endParaRPr lang="en-US" sz="800" dirty="0">
            <a:solidFill>
              <a:srgbClr val="003C50"/>
            </a:solidFill>
          </a:endParaRPr>
        </a:p>
      </cdr:txBody>
    </cdr:sp>
  </cdr:relSizeAnchor>
  <cdr:relSizeAnchor xmlns:cdr="http://schemas.openxmlformats.org/drawingml/2006/chartDrawing">
    <cdr:from>
      <cdr:x>0.00992</cdr:x>
      <cdr:y>0</cdr:y>
    </cdr:from>
    <cdr:to>
      <cdr:x>0.98837</cdr:x>
      <cdr:y>0.0799</cdr:y>
    </cdr:to>
    <cdr:sp macro="" textlink="">
      <cdr:nvSpPr>
        <cdr:cNvPr id="3" name="CaixaDeTexto 8"/>
        <cdr:cNvSpPr txBox="1"/>
      </cdr:nvSpPr>
      <cdr:spPr>
        <a:xfrm xmlns:a="http://schemas.openxmlformats.org/drawingml/2006/main">
          <a:off x="34631" y="0"/>
          <a:ext cx="3415787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 rtl="0">
            <a:defRPr sz="144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defRPr>
          </a:pPr>
          <a:r>
            <a:rPr lang="en-US" sz="1400" b="1" dirty="0">
              <a:solidFill>
                <a:srgbClr val="254061"/>
              </a:solidFill>
              <a:latin typeface="Aptos" panose="020B0004020202020204" pitchFamily="34" charset="0"/>
              <a:cs typeface="Calibri" panose="020F0502020204030204" pitchFamily="34" charset="0"/>
            </a:rPr>
            <a:t>Taxa de </a:t>
          </a:r>
          <a:r>
            <a:rPr lang="en-US" sz="1400" b="1" dirty="0" err="1">
              <a:solidFill>
                <a:srgbClr val="254061"/>
              </a:solidFill>
              <a:latin typeface="Aptos" panose="020B0004020202020204" pitchFamily="34" charset="0"/>
              <a:cs typeface="Calibri" panose="020F0502020204030204" pitchFamily="34" charset="0"/>
            </a:rPr>
            <a:t>Juros</a:t>
          </a:r>
          <a:r>
            <a:rPr lang="en-US" sz="1400" b="1" dirty="0">
              <a:solidFill>
                <a:srgbClr val="254061"/>
              </a:solidFill>
              <a:latin typeface="Aptos" panose="020B0004020202020204" pitchFamily="34" charset="0"/>
              <a:cs typeface="Calibri" panose="020F0502020204030204" pitchFamily="34" charset="0"/>
            </a:rPr>
            <a:t> (</a:t>
          </a:r>
          <a:r>
            <a:rPr lang="en-US" sz="1400" b="1" dirty="0" err="1">
              <a:solidFill>
                <a:srgbClr val="254061"/>
              </a:solidFill>
              <a:latin typeface="Aptos" panose="020B0004020202020204" pitchFamily="34" charset="0"/>
              <a:cs typeface="Calibri" panose="020F0502020204030204" pitchFamily="34" charset="0"/>
            </a:rPr>
            <a:t>Selic</a:t>
          </a:r>
          <a:r>
            <a:rPr lang="en-US" sz="1400" b="1" dirty="0">
              <a:solidFill>
                <a:srgbClr val="254061"/>
              </a:solidFill>
              <a:latin typeface="Aptos" panose="020B0004020202020204" pitchFamily="34" charset="0"/>
              <a:cs typeface="Calibri" panose="020F0502020204030204" pitchFamily="34" charset="0"/>
            </a:rPr>
            <a:t>) e </a:t>
          </a:r>
          <a:r>
            <a:rPr lang="en-US" sz="1400" b="1" dirty="0" err="1">
              <a:solidFill>
                <a:srgbClr val="254061"/>
              </a:solidFill>
              <a:latin typeface="Aptos" panose="020B0004020202020204" pitchFamily="34" charset="0"/>
              <a:cs typeface="Calibri" panose="020F0502020204030204" pitchFamily="34" charset="0"/>
            </a:rPr>
            <a:t>Projeções</a:t>
          </a:r>
          <a:endParaRPr lang="en-US" sz="1400" b="1" dirty="0">
            <a:solidFill>
              <a:srgbClr val="254061"/>
            </a:solidFill>
            <a:latin typeface="Aptos" panose="020B0004020202020204" pitchFamily="34" charset="0"/>
            <a:cs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1fe54bd27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181fe54bd27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97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1fe54bd27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181fe54bd27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060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FCA2E86A-C51E-3006-134B-E234084C2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>
            <a:extLst>
              <a:ext uri="{FF2B5EF4-FFF2-40B4-BE49-F238E27FC236}">
                <a16:creationId xmlns:a16="http://schemas.microsoft.com/office/drawing/2014/main" id="{CAB229E0-1A62-DF5F-8174-CA49763610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4:notes">
            <a:extLst>
              <a:ext uri="{FF2B5EF4-FFF2-40B4-BE49-F238E27FC236}">
                <a16:creationId xmlns:a16="http://schemas.microsoft.com/office/drawing/2014/main" id="{57115AA7-DFF9-8433-49F0-D38AF82561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4576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7" name="Google Shape;100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1fe54bd27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81fe54bd27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dd0a33323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dd0a33323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404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e187a8a191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g1e187a8a191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dda5720c7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1dda5720c7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dda5720c75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dda5720c75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31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dda5720c7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dda5720c7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dda5720c7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dda5720c7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5629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dc4ef9d1c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dc4ef9d1c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dda5720c7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dda5720c7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6270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Forma&#10;&#10;Descrição gerada automaticamente"/>
          <p:cNvPicPr preferRelativeResize="0"/>
          <p:nvPr/>
        </p:nvPicPr>
        <p:blipFill rotWithShape="1">
          <a:blip r:embed="rId2">
            <a:alphaModFix amt="35000"/>
          </a:blip>
          <a:srcRect t="51640" b="34814"/>
          <a:stretch/>
        </p:blipFill>
        <p:spPr>
          <a:xfrm>
            <a:off x="0" y="4561115"/>
            <a:ext cx="9144000" cy="6966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/>
          <p:nvPr/>
        </p:nvSpPr>
        <p:spPr>
          <a:xfrm>
            <a:off x="7556429" y="4669498"/>
            <a:ext cx="1680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Ministério</a:t>
            </a:r>
            <a:br>
              <a:rPr lang="en" sz="1100">
                <a:solidFill>
                  <a:srgbClr val="1E4E7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" sz="1100">
                <a:solidFill>
                  <a:srgbClr val="1E4E7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 Fazenda</a:t>
            </a:r>
            <a:endParaRPr sz="1100">
              <a:solidFill>
                <a:srgbClr val="1E4E7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4" name="Google Shape;24;p4" descr="Forma&#10;&#10;Descrição gerada automaticamente"/>
          <p:cNvPicPr preferRelativeResize="0"/>
          <p:nvPr/>
        </p:nvPicPr>
        <p:blipFill rotWithShape="1">
          <a:blip r:embed="rId2">
            <a:alphaModFix amt="35000"/>
          </a:blip>
          <a:srcRect t="69386" b="25714"/>
          <a:stretch/>
        </p:blipFill>
        <p:spPr>
          <a:xfrm>
            <a:off x="0" y="-71651"/>
            <a:ext cx="9144000" cy="2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/>
        </p:nvSpPr>
        <p:spPr>
          <a:xfrm>
            <a:off x="541020" y="2034186"/>
            <a:ext cx="4828647" cy="140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rgbClr val="1F3864"/>
                </a:solidFill>
                <a:latin typeface="Montserrat"/>
                <a:sym typeface="Montserrat"/>
              </a:rPr>
              <a:t>Plano de </a:t>
            </a:r>
            <a:r>
              <a:rPr lang="en" sz="2900" b="1" dirty="0" err="1">
                <a:solidFill>
                  <a:srgbClr val="1F3864"/>
                </a:solidFill>
                <a:latin typeface="Montserrat"/>
                <a:sym typeface="Montserrat"/>
              </a:rPr>
              <a:t>Transformação</a:t>
            </a:r>
            <a:r>
              <a:rPr lang="en" sz="2900" b="1" dirty="0">
                <a:solidFill>
                  <a:srgbClr val="1F3864"/>
                </a:solidFill>
                <a:latin typeface="Montserrat"/>
                <a:sym typeface="Montserrat"/>
              </a:rPr>
              <a:t> </a:t>
            </a:r>
            <a:r>
              <a:rPr lang="en" sz="2900" b="1" dirty="0" err="1">
                <a:solidFill>
                  <a:srgbClr val="1F3864"/>
                </a:solidFill>
                <a:latin typeface="Montserrat"/>
                <a:sym typeface="Montserrat"/>
              </a:rPr>
              <a:t>Ecológica</a:t>
            </a:r>
            <a:endParaRPr sz="2900" dirty="0"/>
          </a:p>
        </p:txBody>
      </p:sp>
      <p:cxnSp>
        <p:nvCxnSpPr>
          <p:cNvPr id="84" name="Google Shape;84;p13"/>
          <p:cNvCxnSpPr>
            <a:cxnSpLocks/>
          </p:cNvCxnSpPr>
          <p:nvPr/>
        </p:nvCxnSpPr>
        <p:spPr>
          <a:xfrm>
            <a:off x="0" y="3442233"/>
            <a:ext cx="4135800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13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888" y="1000632"/>
            <a:ext cx="2109112" cy="61906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541020" y="3587225"/>
            <a:ext cx="4996307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pt-BR" sz="2000" b="1" dirty="0">
                <a:solidFill>
                  <a:srgbClr val="1F3864"/>
                </a:solidFill>
                <a:latin typeface="Montserrat"/>
                <a:sym typeface="Montserrat"/>
              </a:rPr>
              <a:t>Regulação e incentivos para a transição energética</a:t>
            </a:r>
            <a:endParaRPr lang="pt-BR" sz="2000" b="1" dirty="0">
              <a:solidFill>
                <a:srgbClr val="1F3864"/>
              </a:solidFill>
              <a:latin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15126CD-C3A9-0D82-29AB-962B684FD1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1809" y="233083"/>
            <a:ext cx="5552191" cy="52190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67C0A-CC02-9D35-9599-60BD50C71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</p:spPr>
        <p:txBody>
          <a:bodyPr>
            <a:normAutofit/>
          </a:bodyPr>
          <a:lstStyle/>
          <a:p>
            <a:r>
              <a:rPr lang="pt-BR" sz="25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Ciência e Tecnologia</a:t>
            </a:r>
            <a:endParaRPr lang="pt-BR" sz="25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ED3304-7099-C1C9-A23B-411BF8BCD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458" y="1171759"/>
            <a:ext cx="4845475" cy="2289459"/>
          </a:xfrm>
        </p:spPr>
        <p:txBody>
          <a:bodyPr>
            <a:normAutofit fontScale="25000" lnSpcReduction="20000"/>
          </a:bodyPr>
          <a:lstStyle/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Wingdings" pitchFamily="2" charset="2"/>
              <a:buChar char="ü"/>
            </a:pPr>
            <a:r>
              <a:rPr lang="pt-BR" sz="5200" dirty="0">
                <a:solidFill>
                  <a:srgbClr val="303953"/>
                </a:solidFill>
                <a:latin typeface="Montserrat Medium"/>
                <a:ea typeface="+mn-lt"/>
                <a:cs typeface="+mn-lt"/>
                <a:sym typeface="Montserrat Light"/>
              </a:rPr>
              <a:t>Desenvolvimento local e a inovação tecnológica</a:t>
            </a:r>
          </a:p>
          <a:p>
            <a:pPr marL="0" indent="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None/>
            </a:pPr>
            <a:r>
              <a:rPr lang="pt-BR" sz="4800" b="1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Regulação e Incentivos: </a:t>
            </a:r>
            <a:r>
              <a:rPr lang="pt-BR" sz="5200" b="1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Indústria e Mobilidade Verde </a:t>
            </a:r>
          </a:p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Tributos verdes para ampliar a competitividade a partir de critérios sustentáveis de produção;</a:t>
            </a:r>
          </a:p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Incentivos fiscais para estimular a produtividade e a descarbonização, proporcional aos investimentos de P&amp;D;</a:t>
            </a:r>
          </a:p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Outros benefícios regulatórios, creditícios e financeiros.</a:t>
            </a:r>
          </a:p>
          <a:p>
            <a:pPr marL="0" indent="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None/>
            </a:pPr>
            <a:endParaRPr lang="pt-BR" sz="1300" dirty="0">
              <a:solidFill>
                <a:srgbClr val="303953"/>
              </a:solidFill>
              <a:latin typeface="Montserrat Medium"/>
              <a:ea typeface="+mn-lt"/>
              <a:cs typeface="+mn-lt"/>
              <a:sym typeface="Montserrat Light"/>
            </a:endParaRPr>
          </a:p>
        </p:txBody>
      </p:sp>
      <p:cxnSp>
        <p:nvCxnSpPr>
          <p:cNvPr id="4" name="Google Shape;140;p20">
            <a:extLst>
              <a:ext uri="{FF2B5EF4-FFF2-40B4-BE49-F238E27FC236}">
                <a16:creationId xmlns:a16="http://schemas.microsoft.com/office/drawing/2014/main" id="{8C35DFA5-C7D1-C59B-18DF-3696C22763D4}"/>
              </a:ext>
            </a:extLst>
          </p:cNvPr>
          <p:cNvCxnSpPr/>
          <p:nvPr/>
        </p:nvCxnSpPr>
        <p:spPr>
          <a:xfrm>
            <a:off x="411321" y="938449"/>
            <a:ext cx="72000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80" name="Picture 8" descr="Carro elétrico da frota dos Correios">
            <a:extLst>
              <a:ext uri="{FF2B5EF4-FFF2-40B4-BE49-F238E27FC236}">
                <a16:creationId xmlns:a16="http://schemas.microsoft.com/office/drawing/2014/main" id="{ADD8A7E2-F6C0-1433-4123-C0B3E764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35" y="1171758"/>
            <a:ext cx="2760268" cy="18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B43A1E2-BBBC-8D03-DBED-6D4F08145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34" y="3131338"/>
            <a:ext cx="2760268" cy="19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194F293-BBB9-6876-9040-0E2F45BFC2C6}"/>
              </a:ext>
            </a:extLst>
          </p:cNvPr>
          <p:cNvSpPr txBox="1"/>
          <p:nvPr/>
        </p:nvSpPr>
        <p:spPr>
          <a:xfrm>
            <a:off x="604771" y="2978193"/>
            <a:ext cx="4876162" cy="220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Wingdings" pitchFamily="2" charset="2"/>
              <a:buChar char="ü"/>
            </a:pPr>
            <a:r>
              <a:rPr lang="pt-BR" sz="1300" dirty="0">
                <a:solidFill>
                  <a:srgbClr val="303953"/>
                </a:solidFill>
                <a:latin typeface="Montserrat Medium"/>
                <a:ea typeface="+mn-lt"/>
                <a:cs typeface="+mn-lt"/>
                <a:sym typeface="Montserrat Light"/>
              </a:rPr>
              <a:t>Investimentos sustentáveis e novos projetos</a:t>
            </a:r>
          </a:p>
          <a:p>
            <a:pPr defTabSz="2438338">
              <a:lnSpc>
                <a:spcPct val="120000"/>
              </a:lnSpc>
              <a:spcBef>
                <a:spcPts val="200"/>
              </a:spcBef>
              <a:buClrTx/>
              <a:buSzPct val="123000"/>
            </a:pPr>
            <a:r>
              <a:rPr lang="pt-BR" sz="1200" b="1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Regulação e Incentivos: </a:t>
            </a:r>
            <a:r>
              <a:rPr lang="pt-BR" sz="1300" b="1" dirty="0">
                <a:solidFill>
                  <a:srgbClr val="3F3F3F"/>
                </a:solidFill>
                <a:latin typeface="Montserrat Light"/>
                <a:cs typeface="Montserrat Light"/>
              </a:rPr>
              <a:t>Debêntures de Infraestrutura</a:t>
            </a:r>
          </a:p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Retirada de subsídios para setores e fontes não renováveis, a fim de apoiar novos projetos prioritários;</a:t>
            </a:r>
          </a:p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3F3F3F"/>
                </a:solidFill>
                <a:latin typeface="Montserrat Light"/>
                <a:cs typeface="Montserrat Light"/>
              </a:rPr>
              <a:t>Incentivos fiscais à produção econômica intensiva em pesquisa, desenvolvimento e inovação;</a:t>
            </a:r>
          </a:p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Benefícios tributários para produtos com vantagem comparativa, </a:t>
            </a:r>
            <a:r>
              <a:rPr lang="pt-BR" sz="1200" b="1" dirty="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transformação mineral para a transição energética</a:t>
            </a:r>
            <a:r>
              <a:rPr lang="pt-BR" sz="1200" dirty="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26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ED5C3-C2E3-044D-576E-30FCF78F2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5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Energia e Transportes</a:t>
            </a:r>
            <a:endParaRPr lang="pt-BR" sz="2500" dirty="0"/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B7DCD342-AFDA-16FF-1E00-65C6A96D5061}"/>
              </a:ext>
            </a:extLst>
          </p:cNvPr>
          <p:cNvSpPr txBox="1">
            <a:spLocks/>
          </p:cNvSpPr>
          <p:nvPr/>
        </p:nvSpPr>
        <p:spPr>
          <a:xfrm>
            <a:off x="635458" y="1171759"/>
            <a:ext cx="4992091" cy="228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Wingdings" pitchFamily="2" charset="2"/>
              <a:buChar char="ü"/>
            </a:pPr>
            <a:r>
              <a:rPr lang="pt-BR" sz="5200" dirty="0">
                <a:solidFill>
                  <a:srgbClr val="303953"/>
                </a:solidFill>
                <a:latin typeface="Montserrat Medium"/>
                <a:ea typeface="+mn-lt"/>
                <a:cs typeface="+mn-lt"/>
                <a:sym typeface="Montserrat Light"/>
              </a:rPr>
              <a:t>Descarbonização e novas fontes renováveis </a:t>
            </a:r>
          </a:p>
          <a:p>
            <a:pPr marL="0" indent="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/>
              <a:buNone/>
            </a:pPr>
            <a:r>
              <a:rPr lang="pt-BR" sz="4800" b="1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Regulação e Incentivos: </a:t>
            </a:r>
            <a:r>
              <a:rPr lang="pt-BR" sz="5200" b="1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Hidrogênio e Eólicas no Mar </a:t>
            </a:r>
          </a:p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Ampliação da capacidade de geração, distribuição e transmissão de energias limpas, como eólica e solar;</a:t>
            </a:r>
          </a:p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Incentivos fiscais para estimular a eficiência energética e a descarbonização de setores de difícil abatimento;</a:t>
            </a:r>
          </a:p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4800" dirty="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Benefícios fiscais e creditícios para o desenvolvimento da nova indústria do hidrogênio de baixa emissão de carbono.</a:t>
            </a:r>
          </a:p>
          <a:p>
            <a:pPr marL="285750" indent="-285750" defTabSz="2438338">
              <a:lnSpc>
                <a:spcPct val="14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endParaRPr lang="pt-BR" sz="4800" dirty="0">
              <a:solidFill>
                <a:srgbClr val="3F3F3F"/>
              </a:solidFill>
              <a:latin typeface="Montserrat Light"/>
              <a:cs typeface="Montserrat Light"/>
              <a:sym typeface="Montserrat Light"/>
            </a:endParaRPr>
          </a:p>
          <a:p>
            <a:pPr marL="0" indent="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Arial"/>
              <a:buNone/>
            </a:pPr>
            <a:endParaRPr lang="pt-BR" sz="1300" dirty="0">
              <a:solidFill>
                <a:srgbClr val="303953"/>
              </a:solidFill>
              <a:latin typeface="Montserrat Medium"/>
              <a:ea typeface="+mn-lt"/>
              <a:cs typeface="+mn-lt"/>
              <a:sym typeface="Montserrat Ligh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DC85D1-75ED-737D-60BF-4BFE8A6976DC}"/>
              </a:ext>
            </a:extLst>
          </p:cNvPr>
          <p:cNvSpPr txBox="1"/>
          <p:nvPr/>
        </p:nvSpPr>
        <p:spPr>
          <a:xfrm>
            <a:off x="635458" y="3174691"/>
            <a:ext cx="4939929" cy="1968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Wingdings" pitchFamily="2" charset="2"/>
              <a:buChar char="ü"/>
            </a:pPr>
            <a:r>
              <a:rPr lang="pt-BR" sz="1300" dirty="0">
                <a:solidFill>
                  <a:srgbClr val="303953"/>
                </a:solidFill>
                <a:latin typeface="Montserrat Medium"/>
                <a:ea typeface="+mn-lt"/>
                <a:cs typeface="+mn-lt"/>
                <a:sym typeface="Montserrat Light"/>
              </a:rPr>
              <a:t>Investimentos em mobilidade sustentável</a:t>
            </a:r>
          </a:p>
          <a:p>
            <a:pPr defTabSz="2438338">
              <a:lnSpc>
                <a:spcPct val="120000"/>
              </a:lnSpc>
              <a:spcBef>
                <a:spcPts val="200"/>
              </a:spcBef>
              <a:buClrTx/>
              <a:buSzPct val="123000"/>
            </a:pPr>
            <a:r>
              <a:rPr lang="pt-BR" sz="1200" b="1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Regulação e Incentivos: </a:t>
            </a:r>
            <a:r>
              <a:rPr lang="pt-BR" sz="1300" b="1" dirty="0">
                <a:solidFill>
                  <a:srgbClr val="3F3F3F"/>
                </a:solidFill>
                <a:latin typeface="Montserrat Light"/>
                <a:cs typeface="Montserrat Light"/>
              </a:rPr>
              <a:t>Combustível do Futuro</a:t>
            </a:r>
          </a:p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3F3F3F"/>
                </a:solidFill>
                <a:latin typeface="Montserrat Light"/>
                <a:cs typeface="Montserrat Light"/>
              </a:rPr>
              <a:t>Promoção de novas tecnologias limpas e negócios sustentáveis, como captura e estocagem de carbono; </a:t>
            </a:r>
          </a:p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Incentivos regulatórios para produção de combustíveis renováveis, como etanol, biodiesel, diesel verde e outros; </a:t>
            </a:r>
          </a:p>
          <a:p>
            <a:pPr marL="285750" indent="-285750" defTabSz="2438338">
              <a:lnSpc>
                <a:spcPct val="120000"/>
              </a:lnSpc>
              <a:spcBef>
                <a:spcPts val="200"/>
              </a:spcBef>
              <a:buClrTx/>
              <a:buSzPct val="123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3F3F3F"/>
                </a:solidFill>
                <a:latin typeface="Montserrat Light"/>
                <a:cs typeface="Montserrat Light"/>
                <a:sym typeface="Montserrat Light"/>
              </a:rPr>
              <a:t>Outros benefícios fiscais, creditícios e financeiros favoráveis aos transportes sustentáveis.</a:t>
            </a:r>
            <a:endParaRPr lang="pt-BR" sz="1200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098" name="Picture 2" descr="Chamada-para-projetos-de-hidrogênio-renovável-entra-em-consulta-pública">
            <a:extLst>
              <a:ext uri="{FF2B5EF4-FFF2-40B4-BE49-F238E27FC236}">
                <a16:creationId xmlns:a16="http://schemas.microsoft.com/office/drawing/2014/main" id="{2A08A92E-9BF4-A052-2DC5-762EAB86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08" y="1321237"/>
            <a:ext cx="2959696" cy="1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NPE aprova resolução que cria o Programa Combustível do Futuro">
            <a:extLst>
              <a:ext uri="{FF2B5EF4-FFF2-40B4-BE49-F238E27FC236}">
                <a16:creationId xmlns:a16="http://schemas.microsoft.com/office/drawing/2014/main" id="{574B7888-23FF-E536-0619-9EDB1FE40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06" y="3333792"/>
            <a:ext cx="2959697" cy="15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992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DEBB2-670E-B5F7-DB72-D4F3D9A54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500" b="1" dirty="0">
                <a:solidFill>
                  <a:srgbClr val="002060"/>
                </a:solidFill>
                <a:latin typeface="Montserrat"/>
                <a:sym typeface="Montserrat"/>
              </a:rPr>
              <a:t>Produtos e Soluções Sustentáveis</a:t>
            </a:r>
            <a:endParaRPr lang="pt-BR" sz="250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5022BD-9F80-CC84-80C2-670B600BF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192741"/>
            <a:ext cx="3797761" cy="32634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1300" b="1" dirty="0">
                <a:solidFill>
                  <a:schemeClr val="accent5">
                    <a:lumMod val="50000"/>
                  </a:schemeClr>
                </a:solidFill>
              </a:rPr>
              <a:t>Aço verde e Hidrogênio de baixo carbono </a:t>
            </a:r>
          </a:p>
          <a:p>
            <a:pPr algn="just"/>
            <a:r>
              <a:rPr lang="pt-BR" sz="1300" dirty="0"/>
              <a:t>Incentivar soluções sustentáveis requer políticas regulatórias e concorrenciais bem desenhadas; </a:t>
            </a:r>
          </a:p>
          <a:p>
            <a:pPr algn="just"/>
            <a:r>
              <a:rPr lang="pt-BR" sz="1300" dirty="0"/>
              <a:t>Incentivar a pesquisa de recursos naturais e o mapeamento de reservas minerais;</a:t>
            </a:r>
          </a:p>
          <a:p>
            <a:pPr algn="just"/>
            <a:r>
              <a:rPr lang="pt-BR" sz="1300" dirty="0"/>
              <a:t>Incentivar o fornecimento de produtos de valor agregado - produtos verdes;</a:t>
            </a:r>
          </a:p>
          <a:p>
            <a:pPr algn="just"/>
            <a:r>
              <a:rPr lang="pt-BR" sz="1300" dirty="0"/>
              <a:t>Promover a exploração de minerais críticos a partir de incentivos regulatórios, fiscais, creditícios e financeiros.</a:t>
            </a:r>
          </a:p>
          <a:p>
            <a:pPr algn="just"/>
            <a:r>
              <a:rPr lang="pt-BR" sz="1300" dirty="0"/>
              <a:t>Promover a eficiência dos materiais e estimular a substituição de matérias-primas;</a:t>
            </a:r>
          </a:p>
          <a:p>
            <a:pPr algn="just"/>
            <a:endParaRPr lang="pt-BR" sz="1300" dirty="0"/>
          </a:p>
          <a:p>
            <a:pPr algn="just"/>
            <a:endParaRPr lang="pt-BR" sz="1300" dirty="0"/>
          </a:p>
          <a:p>
            <a:pPr algn="just"/>
            <a:endParaRPr lang="pt-BR" sz="13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0B3789-2043-B904-BADD-418C38C12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1" t="31368" r="19545" b="12315"/>
          <a:stretch/>
        </p:blipFill>
        <p:spPr>
          <a:xfrm>
            <a:off x="4780655" y="1706062"/>
            <a:ext cx="3648047" cy="275007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70687A-42C5-C241-3056-880F3E7DD868}"/>
              </a:ext>
            </a:extLst>
          </p:cNvPr>
          <p:cNvSpPr txBox="1"/>
          <p:nvPr/>
        </p:nvSpPr>
        <p:spPr>
          <a:xfrm>
            <a:off x="4717591" y="1264087"/>
            <a:ext cx="3711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900" b="1" dirty="0">
                <a:solidFill>
                  <a:schemeClr val="accent5">
                    <a:lumMod val="50000"/>
                  </a:schemeClr>
                </a:solidFill>
                <a:latin typeface="Montserrat" pitchFamily="2" charset="77"/>
              </a:rPr>
              <a:t>Tecnologias limpas impulsionarão o aumento da demanda para diversas matérias-primas críticas</a:t>
            </a:r>
            <a:endParaRPr lang="pt-BR" sz="900" b="1" dirty="0">
              <a:solidFill>
                <a:schemeClr val="accent5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5FB81B-078F-4A63-8D7B-8AFB20F1602A}"/>
              </a:ext>
            </a:extLst>
          </p:cNvPr>
          <p:cNvSpPr txBox="1"/>
          <p:nvPr/>
        </p:nvSpPr>
        <p:spPr>
          <a:xfrm>
            <a:off x="4749970" y="4356113"/>
            <a:ext cx="364804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dirty="0">
                <a:latin typeface="Montserrat" pitchFamily="2" charset="77"/>
              </a:rPr>
              <a:t>Fonte: Material </a:t>
            </a:r>
            <a:r>
              <a:rPr lang="pt-BR" sz="700" dirty="0" err="1">
                <a:latin typeface="Montserrat" pitchFamily="2" charset="77"/>
              </a:rPr>
              <a:t>and</a:t>
            </a:r>
            <a:r>
              <a:rPr lang="pt-BR" sz="700" dirty="0">
                <a:latin typeface="Montserrat" pitchFamily="2" charset="77"/>
              </a:rPr>
              <a:t> </a:t>
            </a:r>
            <a:r>
              <a:rPr lang="pt-BR" sz="700" dirty="0" err="1">
                <a:latin typeface="Montserrat" pitchFamily="2" charset="77"/>
              </a:rPr>
              <a:t>Resource</a:t>
            </a:r>
            <a:r>
              <a:rPr lang="pt-BR" sz="700" dirty="0">
                <a:latin typeface="Montserrat" pitchFamily="2" charset="77"/>
              </a:rPr>
              <a:t> </a:t>
            </a:r>
            <a:r>
              <a:rPr lang="pt-BR" sz="700" dirty="0" err="1">
                <a:latin typeface="Montserrat" pitchFamily="2" charset="77"/>
              </a:rPr>
              <a:t>Requirements</a:t>
            </a:r>
            <a:r>
              <a:rPr lang="pt-BR" sz="700" dirty="0">
                <a:latin typeface="Montserrat" pitchFamily="2" charset="77"/>
              </a:rPr>
              <a:t> for </a:t>
            </a:r>
            <a:r>
              <a:rPr lang="pt-BR" sz="700" dirty="0" err="1">
                <a:latin typeface="Montserrat" pitchFamily="2" charset="77"/>
              </a:rPr>
              <a:t>the</a:t>
            </a:r>
            <a:r>
              <a:rPr lang="pt-BR" sz="700" dirty="0">
                <a:latin typeface="Montserrat" pitchFamily="2" charset="77"/>
              </a:rPr>
              <a:t> Energy </a:t>
            </a:r>
            <a:r>
              <a:rPr lang="pt-BR" sz="700" dirty="0" err="1">
                <a:latin typeface="Montserrat" pitchFamily="2" charset="77"/>
              </a:rPr>
              <a:t>Transition</a:t>
            </a:r>
            <a:endParaRPr lang="pt-BR" sz="7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1908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AF379-2F8E-F42D-B724-189DB19D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5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Mineração e Transição Energética</a:t>
            </a:r>
            <a:endParaRPr lang="pt-BR" sz="2500" dirty="0"/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68F82821-857C-1AF3-3C4E-4E6271ABE918}"/>
              </a:ext>
            </a:extLst>
          </p:cNvPr>
          <p:cNvSpPr txBox="1">
            <a:spLocks/>
          </p:cNvSpPr>
          <p:nvPr/>
        </p:nvSpPr>
        <p:spPr>
          <a:xfrm>
            <a:off x="628650" y="1192741"/>
            <a:ext cx="4077318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r>
              <a:rPr lang="pt-BR" sz="1300" b="1" dirty="0">
                <a:solidFill>
                  <a:schemeClr val="accent5">
                    <a:lumMod val="50000"/>
                  </a:schemeClr>
                </a:solidFill>
              </a:rPr>
              <a:t>Minerais Críticos e Estratégicos</a:t>
            </a:r>
            <a:endParaRPr lang="pt-BR" sz="1300" dirty="0"/>
          </a:p>
          <a:p>
            <a:pPr algn="just"/>
            <a:r>
              <a:rPr lang="pt-PT" sz="1300" dirty="0"/>
              <a:t>Substituir combustíveis fósseis por metais duráveis, que podem ser reutilizados e reciclados, </a:t>
            </a:r>
            <a:r>
              <a:rPr lang="pt-BR" sz="1300" dirty="0"/>
              <a:t>se apresenta como uma vantagem competitiva;</a:t>
            </a:r>
          </a:p>
          <a:p>
            <a:pPr algn="just"/>
            <a:r>
              <a:rPr lang="pt-BR" sz="1300" dirty="0"/>
              <a:t>Apoiar o fortalecimento da governança do setor mineral e favorecer a atração de investimentos de baixo carbono;</a:t>
            </a:r>
          </a:p>
          <a:p>
            <a:pPr algn="just"/>
            <a:r>
              <a:rPr lang="pt-BR" sz="1300" dirty="0"/>
              <a:t>Promover uma regulação forte para a sustentabilidade e a justiça social, com destaque para temas como segurança e saúde, direitos humanos, redução da pegada hídrica e de carbono;</a:t>
            </a:r>
          </a:p>
          <a:p>
            <a:pPr algn="just"/>
            <a:r>
              <a:rPr lang="pt-BR" sz="1300" dirty="0"/>
              <a:t>Incentivar melhores políticas e práticas internacionais capazes de reduzir os impactos adversos inerentes ao aumento da mineração e da transformação mineral para a transição energética.</a:t>
            </a:r>
          </a:p>
          <a:p>
            <a:pPr algn="just"/>
            <a:endParaRPr lang="pt-BR" sz="1300" dirty="0"/>
          </a:p>
          <a:p>
            <a:pPr algn="just"/>
            <a:endParaRPr lang="pt-BR" sz="1300" dirty="0"/>
          </a:p>
          <a:p>
            <a:pPr algn="just"/>
            <a:endParaRPr lang="pt-BR" sz="1300" dirty="0"/>
          </a:p>
          <a:p>
            <a:pPr algn="just"/>
            <a:endParaRPr lang="pt-BR" sz="1300" dirty="0"/>
          </a:p>
          <a:p>
            <a:pPr algn="just"/>
            <a:endParaRPr lang="pt-BR" sz="13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31306A5-8711-DF9D-2B8E-BE79106C5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81" t="31063" r="19355" b="17173"/>
          <a:stretch/>
        </p:blipFill>
        <p:spPr>
          <a:xfrm>
            <a:off x="4865142" y="1685184"/>
            <a:ext cx="3535036" cy="26435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ACE5AD7-1C81-1515-58B3-B85845A120C1}"/>
              </a:ext>
            </a:extLst>
          </p:cNvPr>
          <p:cNvSpPr txBox="1"/>
          <p:nvPr/>
        </p:nvSpPr>
        <p:spPr>
          <a:xfrm>
            <a:off x="4749970" y="1192741"/>
            <a:ext cx="39245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300" b="1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O aumento da demanda pode significar centenas de minas adicionais até 2030</a:t>
            </a:r>
            <a:endParaRPr lang="pt-BR" sz="1300" b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2242E21-8CB4-D3F9-EED8-1028174F0592}"/>
              </a:ext>
            </a:extLst>
          </p:cNvPr>
          <p:cNvSpPr txBox="1"/>
          <p:nvPr/>
        </p:nvSpPr>
        <p:spPr>
          <a:xfrm>
            <a:off x="4749970" y="4356113"/>
            <a:ext cx="365020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" dirty="0">
                <a:latin typeface="Montserrat" pitchFamily="2" charset="77"/>
              </a:rPr>
              <a:t>Fonte: Material </a:t>
            </a:r>
            <a:r>
              <a:rPr lang="pt-BR" sz="700" dirty="0" err="1">
                <a:latin typeface="Montserrat" pitchFamily="2" charset="77"/>
              </a:rPr>
              <a:t>and</a:t>
            </a:r>
            <a:r>
              <a:rPr lang="pt-BR" sz="700" dirty="0">
                <a:latin typeface="Montserrat" pitchFamily="2" charset="77"/>
              </a:rPr>
              <a:t> </a:t>
            </a:r>
            <a:r>
              <a:rPr lang="pt-BR" sz="700" dirty="0" err="1">
                <a:latin typeface="Montserrat" pitchFamily="2" charset="77"/>
              </a:rPr>
              <a:t>Resource</a:t>
            </a:r>
            <a:r>
              <a:rPr lang="pt-BR" sz="700" dirty="0">
                <a:latin typeface="Montserrat" pitchFamily="2" charset="77"/>
              </a:rPr>
              <a:t> </a:t>
            </a:r>
            <a:r>
              <a:rPr lang="pt-BR" sz="700" dirty="0" err="1">
                <a:latin typeface="Montserrat" pitchFamily="2" charset="77"/>
              </a:rPr>
              <a:t>Requirements</a:t>
            </a:r>
            <a:r>
              <a:rPr lang="pt-BR" sz="700" dirty="0">
                <a:latin typeface="Montserrat" pitchFamily="2" charset="77"/>
              </a:rPr>
              <a:t> for </a:t>
            </a:r>
            <a:r>
              <a:rPr lang="pt-BR" sz="700" dirty="0" err="1">
                <a:latin typeface="Montserrat" pitchFamily="2" charset="77"/>
              </a:rPr>
              <a:t>the</a:t>
            </a:r>
            <a:r>
              <a:rPr lang="pt-BR" sz="700" dirty="0">
                <a:latin typeface="Montserrat" pitchFamily="2" charset="77"/>
              </a:rPr>
              <a:t> Energy </a:t>
            </a:r>
            <a:r>
              <a:rPr lang="pt-BR" sz="700" dirty="0" err="1">
                <a:latin typeface="Montserrat" pitchFamily="2" charset="77"/>
              </a:rPr>
              <a:t>Transition</a:t>
            </a:r>
            <a:endParaRPr lang="pt-BR" sz="7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7598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155;p7" descr="Google Shape;155;p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1"/>
            <a:ext cx="9144000" cy="512509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Google Shape;158;p7"/>
          <p:cNvSpPr txBox="1"/>
          <p:nvPr/>
        </p:nvSpPr>
        <p:spPr>
          <a:xfrm>
            <a:off x="1765472" y="1117303"/>
            <a:ext cx="7279916" cy="153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75" tIns="34275" rIns="34275" bIns="34275">
            <a:spAutoFit/>
          </a:bodyPr>
          <a:lstStyle/>
          <a:p>
            <a:pPr indent="151764" algn="just">
              <a:lnSpc>
                <a:spcPct val="114998"/>
              </a:lnSpc>
              <a:defRPr sz="1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600" dirty="0"/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dirty="0">
                <a:solidFill>
                  <a:schemeClr val="bg1"/>
                </a:solidFill>
                <a:latin typeface="Montserrat" pitchFamily="2" charset="77"/>
              </a:rPr>
              <a:t>1. O papel brasileiro na emergência climática global</a:t>
            </a:r>
          </a:p>
          <a:p>
            <a:pPr marL="228600">
              <a:lnSpc>
                <a:spcPct val="115000"/>
              </a:lnSpc>
              <a:defRPr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pt-BR" sz="900" dirty="0">
              <a:latin typeface="Montserrat" pitchFamily="2" charset="77"/>
            </a:endParaRP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dirty="0">
                <a:solidFill>
                  <a:schemeClr val="bg1"/>
                </a:solidFill>
                <a:latin typeface="Montserrat" pitchFamily="2" charset="77"/>
              </a:rPr>
              <a:t>2. Setores estratégicos para a transição energética</a:t>
            </a:r>
            <a:endParaRPr lang="pt-BR" sz="2000" dirty="0">
              <a:solidFill>
                <a:schemeClr val="bg1"/>
              </a:solidFill>
              <a:latin typeface="Montserrat" pitchFamily="2" charset="77"/>
              <a:ea typeface="+mj-ea"/>
              <a:cs typeface="+mj-cs"/>
              <a:sym typeface="Arial"/>
            </a:endParaRPr>
          </a:p>
          <a:p>
            <a:pPr marL="228600">
              <a:lnSpc>
                <a:spcPct val="115000"/>
              </a:lnSpc>
              <a:defRPr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pt-BR" sz="900" dirty="0">
              <a:solidFill>
                <a:schemeClr val="bg1"/>
              </a:solidFill>
              <a:latin typeface="Montserrat" pitchFamily="2" charset="77"/>
              <a:ea typeface="+mj-ea"/>
              <a:cs typeface="+mj-cs"/>
              <a:sym typeface="Arial"/>
            </a:endParaRP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dirty="0">
                <a:solidFill>
                  <a:srgbClr val="FFFF00"/>
                </a:solidFill>
                <a:latin typeface="Montserrat" pitchFamily="2" charset="77"/>
              </a:rPr>
              <a:t>3. Plano de Transformação Ecológica e Mineração</a:t>
            </a:r>
          </a:p>
        </p:txBody>
      </p:sp>
      <p:pic>
        <p:nvPicPr>
          <p:cNvPr id="237" name="Google Shape;159;p7" descr="Google Shape;159;p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46" y="219879"/>
            <a:ext cx="1771402" cy="430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975643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2424F-1686-17C9-DB0A-68E9F2BD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500" b="1" dirty="0">
                <a:solidFill>
                  <a:srgbClr val="002060"/>
                </a:solidFill>
                <a:latin typeface="Montserrat"/>
              </a:rPr>
              <a:t>Resultados para o setor mineral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5C414B-0B37-9223-4581-5AB344180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1785"/>
            <a:ext cx="3943350" cy="326340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ü"/>
            </a:pPr>
            <a:r>
              <a:rPr lang="pt-BR" sz="1200" b="1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Regulação Financeira: </a:t>
            </a:r>
            <a:r>
              <a:rPr lang="pt-BR" sz="12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divulgação de informações financeiras relacionadas à sustentabilidade com base no padrão internacional (IFRS S1 e S2) emitido pelo </a:t>
            </a:r>
            <a:r>
              <a:rPr lang="pt-BR" sz="1200" b="0" i="1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International</a:t>
            </a:r>
            <a:r>
              <a:rPr lang="pt-BR" sz="1200" b="0" i="1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 </a:t>
            </a:r>
            <a:r>
              <a:rPr lang="pt-BR" sz="1200" b="0" i="1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Sustainability</a:t>
            </a:r>
            <a:r>
              <a:rPr lang="pt-BR" sz="1200" b="0" i="1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 Standards Board (ISSB) - </a:t>
            </a:r>
            <a:r>
              <a:rPr lang="pt-BR" sz="1200" b="0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Montserrat" pitchFamily="2" charset="77"/>
              </a:rPr>
              <a:t>Resolução CVM 193/2023;</a:t>
            </a:r>
          </a:p>
          <a:p>
            <a:pPr algn="just">
              <a:buFont typeface="Wingdings" pitchFamily="2" charset="2"/>
              <a:buChar char="ü"/>
            </a:pPr>
            <a:endParaRPr lang="pt-BR" sz="1200" dirty="0">
              <a:solidFill>
                <a:srgbClr val="555555"/>
              </a:solidFill>
              <a:highlight>
                <a:srgbClr val="FFFFFF"/>
              </a:highlight>
              <a:latin typeface="Montserrat" pitchFamily="2" charset="77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1200" b="1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Incentivos Fiscais: </a:t>
            </a:r>
            <a:r>
              <a:rPr lang="pt-BR" sz="1200" dirty="0" err="1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regumalmentação</a:t>
            </a:r>
            <a:r>
              <a:rPr lang="pt-BR" sz="1200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 da lei de debêntures de infraestrutura tratou de incluir a transformação de minerais estratégicos para a transição energética  - Dec. 11.964/2024;</a:t>
            </a:r>
          </a:p>
          <a:p>
            <a:pPr algn="just">
              <a:buFont typeface="Wingdings" pitchFamily="2" charset="2"/>
              <a:buChar char="ü"/>
            </a:pPr>
            <a:endParaRPr lang="pt-BR" sz="1200" dirty="0">
              <a:solidFill>
                <a:srgbClr val="555555"/>
              </a:solidFill>
              <a:highlight>
                <a:srgbClr val="FFFFFF"/>
              </a:highlight>
              <a:latin typeface="Montserrat" pitchFamily="2" charset="77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sz="1200" b="1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Créditos competitivos: </a:t>
            </a:r>
            <a:r>
              <a:rPr lang="pt-BR" sz="1200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emissão de títulos temáticos favorece a capitação de recursos para descarbonização e inovação tecnológica, assim como ampliar  - Fundo Clima/Eco </a:t>
            </a:r>
            <a:r>
              <a:rPr lang="pt-BR" sz="1200" dirty="0" err="1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Invest</a:t>
            </a:r>
            <a:r>
              <a:rPr lang="pt-BR" sz="1200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 Brasil</a:t>
            </a:r>
          </a:p>
          <a:p>
            <a:pPr algn="just">
              <a:buFont typeface="Wingdings" pitchFamily="2" charset="2"/>
              <a:buChar char="ü"/>
            </a:pPr>
            <a:endParaRPr lang="pt-BR" sz="1200" dirty="0">
              <a:latin typeface="Montserrat" pitchFamily="2" charset="77"/>
            </a:endParaRP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0F1BE108-6F51-C761-B913-5A098589DF94}"/>
              </a:ext>
            </a:extLst>
          </p:cNvPr>
          <p:cNvSpPr txBox="1">
            <a:spLocks/>
          </p:cNvSpPr>
          <p:nvPr/>
        </p:nvSpPr>
        <p:spPr>
          <a:xfrm>
            <a:off x="4498123" y="1358590"/>
            <a:ext cx="394335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>
              <a:buFont typeface="Wingdings" pitchFamily="2" charset="2"/>
              <a:buChar char="q"/>
            </a:pPr>
            <a:r>
              <a:rPr lang="pt-BR" sz="1200" b="1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Mercado Regulado de Carbono: </a:t>
            </a:r>
            <a:r>
              <a:rPr lang="pt-BR" sz="1200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incentivos à mitigação e adaptação climática, com ganhos de produtividade e competitividade no mercado internacional – PL 412/2022;</a:t>
            </a:r>
          </a:p>
          <a:p>
            <a:pPr algn="just">
              <a:buFont typeface="Wingdings" pitchFamily="2" charset="2"/>
              <a:buChar char="q"/>
            </a:pPr>
            <a:endParaRPr lang="pt-BR" sz="1200" dirty="0">
              <a:solidFill>
                <a:srgbClr val="555555"/>
              </a:solidFill>
              <a:highlight>
                <a:srgbClr val="FFFFFF"/>
              </a:highlight>
              <a:latin typeface="Montserrat" pitchFamily="2" charset="77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sz="1200" b="1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Taxonomia Sustentável: </a:t>
            </a:r>
            <a:r>
              <a:rPr lang="pt-BR" sz="1200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mobilizar e redirecionar os fluxos de capitais para os investimentos em indústrias extrativas e industrias de transformação, de alta relevância em questões econômicas, sociais e ambientais para o Brasil – Dec. 11.961/2024;</a:t>
            </a:r>
          </a:p>
          <a:p>
            <a:pPr algn="just">
              <a:buFont typeface="Wingdings" pitchFamily="2" charset="2"/>
              <a:buChar char="q"/>
            </a:pPr>
            <a:endParaRPr lang="pt-BR" sz="1200" dirty="0">
              <a:solidFill>
                <a:srgbClr val="555555"/>
              </a:solidFill>
              <a:highlight>
                <a:srgbClr val="FFFFFF"/>
              </a:highlight>
              <a:latin typeface="Montserrat" pitchFamily="2" charset="77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sz="1200" b="1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Outras iniciativas em elaboração </a:t>
            </a:r>
            <a:r>
              <a:rPr lang="pt-BR" sz="1200" dirty="0">
                <a:solidFill>
                  <a:srgbClr val="555555"/>
                </a:solidFill>
                <a:highlight>
                  <a:srgbClr val="FFFFFF"/>
                </a:highlight>
                <a:latin typeface="Montserrat" pitchFamily="2" charset="77"/>
              </a:rPr>
              <a:t>para estimular a mineração e transformação mineral para para transição energética.</a:t>
            </a:r>
          </a:p>
          <a:p>
            <a:pPr marL="139700" indent="0" algn="just">
              <a:buNone/>
            </a:pPr>
            <a:endParaRPr lang="pt-BR" sz="1200" dirty="0">
              <a:solidFill>
                <a:srgbClr val="555555"/>
              </a:solidFill>
              <a:highlight>
                <a:srgbClr val="FFFFFF"/>
              </a:highlight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148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539047" y="1029104"/>
            <a:ext cx="5400836" cy="373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lvl="0" indent="-311150">
              <a:lnSpc>
                <a:spcPct val="115000"/>
              </a:lnSpc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Regulações financeiras 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para canalizar recursos para </a:t>
            </a: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projetos sustentáveis 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 </a:t>
            </a: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regras de transparência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(</a:t>
            </a:r>
            <a:r>
              <a:rPr lang="pt-BR" sz="1300" i="1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disclosure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) sobre riscos climáticos e pegada ambiental (CVM, Bacen, Susep, </a:t>
            </a:r>
            <a:r>
              <a:rPr lang="pt-BR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Previc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)</a:t>
            </a:r>
          </a:p>
          <a:p>
            <a:pPr marL="457200" lvl="0" indent="-311150">
              <a:lnSpc>
                <a:spcPct val="115000"/>
              </a:lnSpc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endParaRPr lang="pt-BR" sz="13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indent="-311150">
              <a:lnSpc>
                <a:spcPct val="115000"/>
              </a:lnSpc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r>
              <a:rPr lang="en" sz="1300" b="1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Taxonomia</a:t>
            </a:r>
            <a:r>
              <a:rPr lang="en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1300" b="1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sustentável</a:t>
            </a:r>
            <a:r>
              <a:rPr lang="en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esclarecimento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em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regras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tributárias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e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contábeis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para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facilitar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mercado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voluntário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de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carbono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e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adoção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de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mecanismos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novos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de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captação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de </a:t>
            </a:r>
            <a:r>
              <a:rPr lang="en" sz="1300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recursos</a:t>
            </a:r>
            <a:endParaRPr lang="en" sz="13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indent="-311150">
              <a:lnSpc>
                <a:spcPct val="115000"/>
              </a:lnSpc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endParaRPr lang="en" sz="1300" b="1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indent="-311150">
              <a:lnSpc>
                <a:spcPct val="115000"/>
              </a:lnSpc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r>
              <a:rPr lang="en" sz="13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Precificação</a:t>
            </a:r>
            <a:r>
              <a:rPr lang="en" sz="13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de </a:t>
            </a:r>
            <a:r>
              <a:rPr lang="en" sz="1300" b="1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carbono</a:t>
            </a:r>
            <a:r>
              <a:rPr lang="en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</a:t>
            </a:r>
            <a:r>
              <a:rPr lang="en" sz="1300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criação</a:t>
            </a:r>
            <a:r>
              <a:rPr lang="en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de mercado de </a:t>
            </a:r>
            <a:r>
              <a:rPr lang="en" sz="1300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carbono</a:t>
            </a:r>
            <a:r>
              <a:rPr lang="en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</a:t>
            </a:r>
            <a:r>
              <a:rPr lang="en" sz="1300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mandatório</a:t>
            </a:r>
            <a:r>
              <a:rPr lang="en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e </a:t>
            </a:r>
            <a:r>
              <a:rPr lang="en" sz="1300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instituição</a:t>
            </a:r>
            <a:r>
              <a:rPr lang="en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de </a:t>
            </a:r>
            <a:r>
              <a:rPr lang="en" sz="1300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tributo</a:t>
            </a:r>
            <a:r>
              <a:rPr lang="en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sobre </a:t>
            </a:r>
            <a:r>
              <a:rPr lang="en" sz="1300" dirty="0" err="1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carbono</a:t>
            </a:r>
            <a:endParaRPr lang="en" sz="1300" dirty="0">
              <a:solidFill>
                <a:schemeClr val="accent5">
                  <a:lumMod val="75000"/>
                </a:schemeClr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lvl="0" indent="-311150">
              <a:lnSpc>
                <a:spcPct val="115000"/>
              </a:lnSpc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endParaRPr lang="pt-BR" sz="1300" b="1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lvl="0" indent="-311150">
              <a:lnSpc>
                <a:spcPct val="115000"/>
              </a:lnSpc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Eco </a:t>
            </a:r>
            <a:r>
              <a:rPr lang="pt-BR" sz="1300" b="1" dirty="0" err="1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Invest</a:t>
            </a: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Brasil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programa de proteção cambial (hedge) para investimentos ligados à transformação ecológica</a:t>
            </a:r>
            <a:endParaRPr sz="13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Wingdings" panose="05000000000000000000" pitchFamily="2" charset="2"/>
              <a:buChar char="§"/>
            </a:pPr>
            <a:endParaRPr sz="1200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618247" y="224250"/>
            <a:ext cx="7279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1. Finanças sustentáveis</a:t>
            </a:r>
            <a:endParaRPr sz="1100" dirty="0"/>
          </a:p>
        </p:txBody>
      </p:sp>
      <p:cxnSp>
        <p:nvCxnSpPr>
          <p:cNvPr id="108" name="Google Shape;108;p16"/>
          <p:cNvCxnSpPr>
            <a:cxnSpLocks/>
          </p:cNvCxnSpPr>
          <p:nvPr/>
        </p:nvCxnSpPr>
        <p:spPr>
          <a:xfrm>
            <a:off x="583520" y="735931"/>
            <a:ext cx="5282021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7A6578F4-53DE-4ABE-A6DA-CF74B8D1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7876" y="0"/>
            <a:ext cx="2706124" cy="4826620"/>
          </a:xfrm>
          <a:prstGeom prst="rect">
            <a:avLst/>
          </a:prstGeom>
        </p:spPr>
      </p:pic>
      <p:pic>
        <p:nvPicPr>
          <p:cNvPr id="7" name="Google Shape;93;p14" descr="D:\OneDrive - mtegovbr\Materiais de uso comum\ID Visual Novo Governo - 2023\Marca dos Ministérios\Logo Ministérios -_Horizontal - MF e Gov.png">
            <a:extLst>
              <a:ext uri="{FF2B5EF4-FFF2-40B4-BE49-F238E27FC236}">
                <a16:creationId xmlns:a16="http://schemas.microsoft.com/office/drawing/2014/main" id="{6636DC14-9549-4C5A-8BE6-184D8C0B99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0685" y="4617739"/>
            <a:ext cx="1432465" cy="420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/>
        </p:nvSpPr>
        <p:spPr>
          <a:xfrm>
            <a:off x="485916" y="984915"/>
            <a:ext cx="5392471" cy="417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endParaRPr lang="pt-BR" sz="1200" b="1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indent="-304800">
              <a:lnSpc>
                <a:spcPct val="115000"/>
              </a:lnSpc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Fundos setoriais e de P&amp;D obrigatórios 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direcionados a tecnologias estratégicas para a descarbonização, com missões claras e integradas com o setor produtivo, a partir das definições do CNDI e do Conselho do FNDCT (MCTI, MDIC)</a:t>
            </a:r>
          </a:p>
          <a:p>
            <a:pPr marL="457200" indent="-304800">
              <a:lnSpc>
                <a:spcPct val="115000"/>
              </a:lnSpc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endParaRPr lang="pt-BR" sz="13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Encomendas tecnológicas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uso das compras públicas para inovação, orientada para as missões da transição ecológica definidas pelo CNDI (MCTI, MDIC, MGI)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endParaRPr lang="pt-BR" sz="13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Conteúdo local </a:t>
            </a:r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com prazos definidos e metas de competitividade (MDIC, MCTI, MGI)</a:t>
            </a:r>
          </a:p>
          <a:p>
            <a:pPr marL="1524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</a:pPr>
            <a:endParaRPr lang="pt-BR" sz="13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Formação de mão-de-obra de alto nível </a:t>
            </a:r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por meio de programas de pós-graduação e rede de escolas técnicas associadas aos arranjos produtivos locais (MEC, MCTI)</a:t>
            </a:r>
          </a:p>
          <a:p>
            <a:pPr marL="1524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</a:pPr>
            <a:endParaRPr lang="pt-BR" sz="1200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618247" y="224250"/>
            <a:ext cx="7279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2. Adensamento tecnológico</a:t>
            </a:r>
            <a:endParaRPr sz="1100" dirty="0"/>
          </a:p>
        </p:txBody>
      </p:sp>
      <p:cxnSp>
        <p:nvCxnSpPr>
          <p:cNvPr id="116" name="Google Shape;116;p17"/>
          <p:cNvCxnSpPr>
            <a:cxnSpLocks/>
          </p:cNvCxnSpPr>
          <p:nvPr/>
        </p:nvCxnSpPr>
        <p:spPr>
          <a:xfrm>
            <a:off x="583520" y="735931"/>
            <a:ext cx="5294867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Google Shape;93;p14" descr="D:\OneDrive - mtegovbr\Materiais de uso comum\ID Visual Novo Governo - 2023\Marca dos Ministérios\Logo Ministérios -_Horizontal - MF e Gov.png">
            <a:extLst>
              <a:ext uri="{FF2B5EF4-FFF2-40B4-BE49-F238E27FC236}">
                <a16:creationId xmlns:a16="http://schemas.microsoft.com/office/drawing/2014/main" id="{4B8044E1-6772-454A-9472-25D6681FFA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5282" y="29750"/>
            <a:ext cx="1432465" cy="42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ovo PAC garantirá internet móvel em locais sem acesso à tecnologia,  sobretudo no interior do Brasil — Ministério das Comunicações">
            <a:extLst>
              <a:ext uri="{FF2B5EF4-FFF2-40B4-BE49-F238E27FC236}">
                <a16:creationId xmlns:a16="http://schemas.microsoft.com/office/drawing/2014/main" id="{56F48658-28D0-D62B-C54A-BB2241BEE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4" t="-130"/>
          <a:stretch/>
        </p:blipFill>
        <p:spPr bwMode="auto">
          <a:xfrm>
            <a:off x="5878387" y="1211350"/>
            <a:ext cx="2606254" cy="39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92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/>
        </p:nvSpPr>
        <p:spPr>
          <a:xfrm>
            <a:off x="395099" y="1112698"/>
            <a:ext cx="5263135" cy="344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indent="-30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Biotecnologia 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para exploração sustentável dos biomas a partir de investimentos em P&amp;D (MCTI, MDIC, MMA, MDA)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en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Integração do Plano Safra com o Plano ABC</a:t>
            </a:r>
            <a:r>
              <a:rPr lang="en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, com assistência técnica e crédito para tecnologias de baixo impacto ambiental (MMA, MAPA, MDA)</a:t>
            </a:r>
            <a:endParaRPr sz="13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indent="-30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Programa de </a:t>
            </a:r>
            <a:r>
              <a:rPr lang="pt-BR" sz="13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concessão florestal e de unidades de conservação </a:t>
            </a:r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federal e apoio técnico para as estaduais e municipais (MMA, BNDES)</a:t>
            </a:r>
          </a:p>
          <a:p>
            <a:pPr marL="457200" indent="-30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3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Arco da Restauração </a:t>
            </a:r>
            <a:r>
              <a:rPr lang="pt-BR" sz="13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– Programa de financiamento para projetos de restauração florestal (Fundo Amazônia e Fundo Clima) (BNDES, MMA)</a:t>
            </a:r>
          </a:p>
        </p:txBody>
      </p:sp>
      <p:sp>
        <p:nvSpPr>
          <p:cNvPr id="123" name="Google Shape;123;p18"/>
          <p:cNvSpPr txBox="1"/>
          <p:nvPr/>
        </p:nvSpPr>
        <p:spPr>
          <a:xfrm>
            <a:off x="618246" y="406014"/>
            <a:ext cx="7279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3. Bioeconomia</a:t>
            </a:r>
            <a:endParaRPr sz="1100" dirty="0"/>
          </a:p>
        </p:txBody>
      </p:sp>
      <p:cxnSp>
        <p:nvCxnSpPr>
          <p:cNvPr id="124" name="Google Shape;124;p18"/>
          <p:cNvCxnSpPr>
            <a:cxnSpLocks/>
          </p:cNvCxnSpPr>
          <p:nvPr/>
        </p:nvCxnSpPr>
        <p:spPr>
          <a:xfrm>
            <a:off x="570820" y="897906"/>
            <a:ext cx="5087414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F48233FF-D65F-4E4F-B489-DA4E47F5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25986" y="0"/>
            <a:ext cx="2943521" cy="4477973"/>
          </a:xfrm>
          <a:prstGeom prst="rect">
            <a:avLst/>
          </a:prstGeom>
        </p:spPr>
      </p:pic>
      <p:pic>
        <p:nvPicPr>
          <p:cNvPr id="9" name="Google Shape;93;p14" descr="D:\OneDrive - mtegovbr\Materiais de uso comum\ID Visual Novo Governo - 2023\Marca dos Ministérios\Logo Ministérios -_Horizontal - MF e Gov.png">
            <a:extLst>
              <a:ext uri="{FF2B5EF4-FFF2-40B4-BE49-F238E27FC236}">
                <a16:creationId xmlns:a16="http://schemas.microsoft.com/office/drawing/2014/main" id="{CB7F30FD-9933-4B31-9CCB-8A37657358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0685" y="4617739"/>
            <a:ext cx="1432465" cy="420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2167985" y="1040815"/>
            <a:ext cx="5890630" cy="370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189" indent="-304793">
              <a:lnSpc>
                <a:spcPct val="110000"/>
              </a:lnSpc>
              <a:spcAft>
                <a:spcPts val="60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§"/>
            </a:pP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Programa de </a:t>
            </a:r>
            <a:r>
              <a:rPr lang="en" sz="1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eletrificação de ônibus urbanos </a:t>
            </a: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para transporte público, com regras de conteúdo nacional em compras públicas (MME, MDIC, M</a:t>
            </a:r>
            <a:r>
              <a:rPr lang="pt-BR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</a:t>
            </a: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id)</a:t>
            </a:r>
            <a:endParaRPr lang="pt-BR" sz="1200" b="1" dirty="0">
              <a:solidFill>
                <a:schemeClr val="accent5">
                  <a:lumMod val="75000"/>
                </a:schemeClr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189" indent="-304793">
              <a:lnSpc>
                <a:spcPct val="110000"/>
              </a:lnSpc>
              <a:spcAft>
                <a:spcPts val="60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Energia elétrica: </a:t>
            </a:r>
            <a:r>
              <a:rPr lang="pt-BR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superação de gargalos para expansão de </a:t>
            </a:r>
            <a:r>
              <a:rPr lang="pt-BR" sz="1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eólica e solar </a:t>
            </a:r>
            <a:r>
              <a:rPr lang="pt-BR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no Nordeste e substituição da geração a óleo nos </a:t>
            </a:r>
            <a:r>
              <a:rPr lang="pt-BR" sz="1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sistemas isolados </a:t>
            </a:r>
            <a:r>
              <a:rPr lang="pt-BR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(Programa Energias da Amazônia) (MME, MMA)</a:t>
            </a:r>
            <a:endParaRPr lang="pt-BR" sz="1200" dirty="0">
              <a:solidFill>
                <a:schemeClr val="accent5">
                  <a:lumMod val="75000"/>
                </a:schemeClr>
              </a:solidFill>
              <a:highlight>
                <a:srgbClr val="FFFF00"/>
              </a:highlight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189" indent="-304793">
              <a:lnSpc>
                <a:spcPct val="110000"/>
              </a:lnSpc>
              <a:spcAft>
                <a:spcPts val="60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200" b="1" dirty="0">
                <a:latin typeface="Montserrat" pitchFamily="2" charset="77"/>
                <a:ea typeface="Montserrat Light"/>
                <a:cs typeface="Montserrat Light"/>
                <a:sym typeface="Montserrat Light"/>
              </a:rPr>
              <a:t>Combustíveis renováveis: </a:t>
            </a:r>
            <a:r>
              <a:rPr lang="pt-BR" sz="1200" dirty="0"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estímulo ao desenvolvimento de </a:t>
            </a:r>
            <a:r>
              <a:rPr lang="pt-BR" sz="1200" b="1" dirty="0">
                <a:latin typeface="Montserrat" pitchFamily="2" charset="77"/>
                <a:ea typeface="Montserrat Light"/>
                <a:cs typeface="Montserrat Light"/>
                <a:sym typeface="Montserrat Light"/>
              </a:rPr>
              <a:t>diesel verde </a:t>
            </a:r>
            <a:r>
              <a:rPr lang="pt-BR" sz="1200" dirty="0"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 de </a:t>
            </a:r>
            <a:r>
              <a:rPr lang="pt-BR" sz="1200" b="1" dirty="0">
                <a:latin typeface="Montserrat" pitchFamily="2" charset="77"/>
                <a:ea typeface="Montserrat Light"/>
                <a:cs typeface="Montserrat Light"/>
                <a:sym typeface="Montserrat Light"/>
              </a:rPr>
              <a:t>hidrogênio de baixo carbono </a:t>
            </a:r>
            <a:r>
              <a:rPr lang="pt-BR" sz="1200" dirty="0"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para indústria e exportação (MME, MDIC)</a:t>
            </a:r>
            <a:endParaRPr lang="pt-BR" sz="1200" b="1" dirty="0">
              <a:solidFill>
                <a:schemeClr val="tx1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189" indent="-304793">
              <a:lnSpc>
                <a:spcPct val="110000"/>
              </a:lnSpc>
              <a:spcAft>
                <a:spcPts val="60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200" b="1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Aviação: </a:t>
            </a:r>
            <a:r>
              <a:rPr lang="pt-BR" sz="1200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meta para redução das emissões, com estímulos ao uso de combustível sustentável de aviação (</a:t>
            </a:r>
            <a:r>
              <a:rPr lang="pt-BR" sz="1200" b="1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SAF</a:t>
            </a:r>
            <a:r>
              <a:rPr lang="pt-BR" sz="1200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) no querosene de aviação (QAV), </a:t>
            </a:r>
            <a:r>
              <a:rPr lang="pt-BR" sz="1200" b="1" dirty="0" err="1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biobunker</a:t>
            </a:r>
            <a:r>
              <a:rPr lang="pt-BR" sz="1200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para transporte marítimo e outras soluções também para exportação (MME, MDIC)</a:t>
            </a:r>
            <a:endParaRPr lang="pt-BR" sz="1200" b="1" dirty="0">
              <a:solidFill>
                <a:schemeClr val="tx1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189" indent="-304793">
              <a:lnSpc>
                <a:spcPct val="110000"/>
              </a:lnSpc>
              <a:spcAft>
                <a:spcPts val="60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§"/>
            </a:pPr>
            <a:r>
              <a:rPr lang="pt-BR" sz="1200" b="1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V</a:t>
            </a:r>
            <a:r>
              <a:rPr lang="en" sz="1200" b="1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eículos leves: </a:t>
            </a:r>
            <a:r>
              <a:rPr lang="en" sz="1200" dirty="0">
                <a:solidFill>
                  <a:schemeClr val="tx1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meta de emissões para veículos, com estímulo para os menos poluentes, independentemente da tecnologia, e apoio às infraestruturas correspondentes (MMA, MDIC)</a:t>
            </a:r>
          </a:p>
        </p:txBody>
      </p:sp>
      <p:sp>
        <p:nvSpPr>
          <p:cNvPr id="131" name="Google Shape;131;p19"/>
          <p:cNvSpPr txBox="1"/>
          <p:nvPr/>
        </p:nvSpPr>
        <p:spPr>
          <a:xfrm>
            <a:off x="2202716" y="224251"/>
            <a:ext cx="5012243" cy="43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" sz="2700" b="1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4. Transição energética</a:t>
            </a:r>
            <a:endParaRPr sz="1100" dirty="0"/>
          </a:p>
        </p:txBody>
      </p:sp>
      <p:cxnSp>
        <p:nvCxnSpPr>
          <p:cNvPr id="132" name="Google Shape;132;p19"/>
          <p:cNvCxnSpPr>
            <a:cxnSpLocks/>
          </p:cNvCxnSpPr>
          <p:nvPr/>
        </p:nvCxnSpPr>
        <p:spPr>
          <a:xfrm>
            <a:off x="2167985" y="735931"/>
            <a:ext cx="47427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93;p14" descr="D:\OneDrive - mtegovbr\Materiais de uso comum\ID Visual Novo Governo - 2023\Marca dos Ministérios\Logo Ministérios -_Horizontal - MF e Gov.png">
            <a:extLst>
              <a:ext uri="{FF2B5EF4-FFF2-40B4-BE49-F238E27FC236}">
                <a16:creationId xmlns:a16="http://schemas.microsoft.com/office/drawing/2014/main" id="{8C88ED54-0B8F-4455-BDB0-248E8B8263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9136" y="-10572"/>
            <a:ext cx="1432465" cy="42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5963D2B-3F93-40FA-9C67-CF0AEEE2B0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113"/>
            <a:ext cx="1863712" cy="51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4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155;p7" descr="Google Shape;155;p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1"/>
            <a:ext cx="9144000" cy="512509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Google Shape;158;p7"/>
          <p:cNvSpPr txBox="1"/>
          <p:nvPr/>
        </p:nvSpPr>
        <p:spPr>
          <a:xfrm>
            <a:off x="1765472" y="1117303"/>
            <a:ext cx="7279916" cy="1919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75" tIns="34275" rIns="34275" bIns="34275">
            <a:spAutoFit/>
          </a:bodyPr>
          <a:lstStyle/>
          <a:p>
            <a:pPr indent="151764" algn="just">
              <a:lnSpc>
                <a:spcPct val="114998"/>
              </a:lnSpc>
              <a:defRPr sz="12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600" dirty="0">
              <a:latin typeface="Montserrat" pitchFamily="2" charset="77"/>
            </a:endParaRP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b="1" dirty="0">
                <a:solidFill>
                  <a:srgbClr val="FFFF00"/>
                </a:solidFill>
                <a:latin typeface="Montserrat" pitchFamily="2" charset="77"/>
              </a:rPr>
              <a:t>1. O papel brasileiro na emergência climática global</a:t>
            </a:r>
          </a:p>
          <a:p>
            <a:pPr marL="228600">
              <a:lnSpc>
                <a:spcPct val="115000"/>
              </a:lnSpc>
              <a:defRPr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2000" b="1" dirty="0">
              <a:solidFill>
                <a:schemeClr val="bg1"/>
              </a:solidFill>
              <a:latin typeface="Montserrat" pitchFamily="2" charset="77"/>
            </a:endParaRP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000" b="1" dirty="0">
                <a:solidFill>
                  <a:schemeClr val="bg1"/>
                </a:solidFill>
                <a:latin typeface="Montserrat" pitchFamily="2" charset="77"/>
              </a:rPr>
              <a:t>2. </a:t>
            </a:r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Setores estratégicos para a transição energética</a:t>
            </a:r>
            <a:endParaRPr sz="2000" b="1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228600">
              <a:lnSpc>
                <a:spcPct val="115000"/>
              </a:lnSpc>
              <a:defRPr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sz="2000" b="1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3. Plano de Transformação Ecológica e a Mineração</a:t>
            </a:r>
          </a:p>
        </p:txBody>
      </p:sp>
      <p:pic>
        <p:nvPicPr>
          <p:cNvPr id="237" name="Google Shape;159;p7" descr="Google Shape;159;p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46" y="219879"/>
            <a:ext cx="1771402" cy="430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111867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/>
        </p:nvSpPr>
        <p:spPr>
          <a:xfrm>
            <a:off x="618246" y="1016850"/>
            <a:ext cx="4742700" cy="431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Apoio técnico e financeiro para o cumprimento da meta fixada em lei para o </a:t>
            </a:r>
            <a:r>
              <a:rPr lang="en" sz="12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fim dos lixões até o fim de 2024 </a:t>
            </a: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(MMA, Mcid)</a:t>
            </a:r>
          </a:p>
          <a:p>
            <a:pPr marL="1524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</a:pPr>
            <a:endParaRPr sz="1200" dirty="0">
              <a:solidFill>
                <a:srgbClr val="3F3F3F"/>
              </a:solidFill>
              <a:latin typeface="Montserrat" pitchFamily="2" charset="77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Wingdings" panose="05000000000000000000" pitchFamily="2" charset="2"/>
              <a:buChar char="§"/>
            </a:pPr>
            <a:r>
              <a:rPr lang="en" sz="12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Encomendas tecnológicas</a:t>
            </a: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uso do poder de compra para inovação orientado por missão, especialmente voltados para a </a:t>
            </a:r>
            <a:r>
              <a:rPr lang="en" sz="12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reutilização de resíduos (reciclagem)</a:t>
            </a: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e para </a:t>
            </a:r>
            <a:r>
              <a:rPr lang="en" sz="12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tratamento dos resíduos orgânicos</a:t>
            </a: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, como biodigestores (MCTI, MDIC e MMA)</a:t>
            </a:r>
            <a:endParaRPr sz="12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endParaRPr sz="12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Programas abrangentes de estímulo à </a:t>
            </a:r>
            <a:r>
              <a:rPr lang="en" sz="1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economia circular no setor industrial </a:t>
            </a: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(logística reversa, reaproveitamento, revisão do </a:t>
            </a:r>
            <a:r>
              <a:rPr lang="en" sz="1200" i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design</a:t>
            </a: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 dos produtos para possibilitar reuso, etc.) (MMA, MDIC)</a:t>
            </a: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endParaRPr lang="en" sz="1200" b="1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Wingdings" panose="05000000000000000000" pitchFamily="2" charset="2"/>
              <a:buChar char="§"/>
            </a:pPr>
            <a:r>
              <a:rPr lang="en" sz="12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Água e esgoto</a:t>
            </a: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expansão da cobertura de saneamento (água e esgoto) e ações para ampliar e otimizar tecnologicamente os processos das estações de tratamento de águas residuais (MMA, Mcid)</a:t>
            </a:r>
          </a:p>
          <a:p>
            <a:pPr marL="1524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</a:pPr>
            <a:endParaRPr sz="1200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618247" y="195450"/>
            <a:ext cx="7279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b="1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5. Economia circular</a:t>
            </a:r>
            <a:endParaRPr sz="1100" dirty="0"/>
          </a:p>
        </p:txBody>
      </p:sp>
      <p:cxnSp>
        <p:nvCxnSpPr>
          <p:cNvPr id="140" name="Google Shape;140;p20"/>
          <p:cNvCxnSpPr/>
          <p:nvPr/>
        </p:nvCxnSpPr>
        <p:spPr>
          <a:xfrm>
            <a:off x="583520" y="735931"/>
            <a:ext cx="47427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93;p14" descr="D:\OneDrive - mtegovbr\Materiais de uso comum\ID Visual Novo Governo - 2023\Marca dos Ministérios\Logo Ministérios -_Horizontal - MF e Gov.png">
            <a:extLst>
              <a:ext uri="{FF2B5EF4-FFF2-40B4-BE49-F238E27FC236}">
                <a16:creationId xmlns:a16="http://schemas.microsoft.com/office/drawing/2014/main" id="{85A917D7-6D21-48AA-B1FF-EBD97BD472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3536" y="4682868"/>
            <a:ext cx="1432465" cy="42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 descr="20190903-reaproveitamento">
            <a:extLst>
              <a:ext uri="{FF2B5EF4-FFF2-40B4-BE49-F238E27FC236}">
                <a16:creationId xmlns:a16="http://schemas.microsoft.com/office/drawing/2014/main" id="{C815A1CE-B91B-430A-8E36-D27394306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16" y="735203"/>
            <a:ext cx="3016485" cy="144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AE deve votar Política Nacional de Economia Circular — Rádio Senado">
            <a:extLst>
              <a:ext uri="{FF2B5EF4-FFF2-40B4-BE49-F238E27FC236}">
                <a16:creationId xmlns:a16="http://schemas.microsoft.com/office/drawing/2014/main" id="{AC9CBF52-E764-1CB9-EFDF-89DF97C93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16" y="2178712"/>
            <a:ext cx="3016485" cy="25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/>
        </p:nvSpPr>
        <p:spPr>
          <a:xfrm>
            <a:off x="503049" y="1016850"/>
            <a:ext cx="6419389" cy="134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Programa de obras públicas para </a:t>
            </a:r>
            <a:r>
              <a:rPr lang="en" sz="1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reduzir riscos de desastres naturais</a:t>
            </a: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, como deslizamento de encostas e alagamentos (PAC/CC)</a:t>
            </a: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endParaRPr lang="en" sz="1200" dirty="0">
              <a:solidFill>
                <a:schemeClr val="accent5">
                  <a:lumMod val="75000"/>
                </a:schemeClr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Resiliência e de redução de impacto nas </a:t>
            </a:r>
            <a:r>
              <a:rPr lang="en" sz="1200" b="1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grandes obras de infraestrutura </a:t>
            </a:r>
            <a:r>
              <a:rPr lang="en" sz="1200" dirty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do país, incluindo modais de transporte de baixo carbono (PAC/CC)</a:t>
            </a: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endParaRPr lang="en" sz="1200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618250" y="224250"/>
            <a:ext cx="7678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6. Nova infraestrutura e adaptação</a:t>
            </a:r>
            <a:endParaRPr sz="1100"/>
          </a:p>
        </p:txBody>
      </p:sp>
      <p:cxnSp>
        <p:nvCxnSpPr>
          <p:cNvPr id="148" name="Google Shape;148;p21"/>
          <p:cNvCxnSpPr>
            <a:cxnSpLocks/>
          </p:cNvCxnSpPr>
          <p:nvPr/>
        </p:nvCxnSpPr>
        <p:spPr>
          <a:xfrm>
            <a:off x="583520" y="735931"/>
            <a:ext cx="6338918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Google Shape;93;p14" descr="D:\OneDrive - mtegovbr\Materiais de uso comum\ID Visual Novo Governo - 2023\Marca dos Ministérios\Logo Ministérios -_Horizontal - MF e Gov.png">
            <a:extLst>
              <a:ext uri="{FF2B5EF4-FFF2-40B4-BE49-F238E27FC236}">
                <a16:creationId xmlns:a16="http://schemas.microsoft.com/office/drawing/2014/main" id="{8F0E3954-628A-48B7-A994-C2730ADEFD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4737" y="1809450"/>
            <a:ext cx="1432465" cy="42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Santos investe R$ 60 milhões em obras para evitar deslizamentos nos morros  | Prefeitura de Santos">
            <a:extLst>
              <a:ext uri="{FF2B5EF4-FFF2-40B4-BE49-F238E27FC236}">
                <a16:creationId xmlns:a16="http://schemas.microsoft.com/office/drawing/2014/main" id="{280DB8CD-78A4-F84C-7F6C-6FA8F52E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00" y="2355385"/>
            <a:ext cx="3949024" cy="26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6;p21">
            <a:extLst>
              <a:ext uri="{FF2B5EF4-FFF2-40B4-BE49-F238E27FC236}">
                <a16:creationId xmlns:a16="http://schemas.microsoft.com/office/drawing/2014/main" id="{8CF57354-EB65-A7F6-DC4B-AA88218C88E4}"/>
              </a:ext>
            </a:extLst>
          </p:cNvPr>
          <p:cNvSpPr txBox="1"/>
          <p:nvPr/>
        </p:nvSpPr>
        <p:spPr>
          <a:xfrm>
            <a:off x="503049" y="2282818"/>
            <a:ext cx="3846701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indent="-323850">
              <a:lnSpc>
                <a:spcPct val="115000"/>
              </a:lnSpc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srgbClr val="3F3F3F"/>
                </a:solidFill>
                <a:latin typeface="Montserrat" pitchFamily="2" charset="77"/>
              </a:rPr>
              <a:t>Decretação de </a:t>
            </a:r>
            <a:r>
              <a:rPr lang="pt-BR" sz="1200" b="1" dirty="0">
                <a:solidFill>
                  <a:srgbClr val="3F3F3F"/>
                </a:solidFill>
                <a:latin typeface="Montserrat" pitchFamily="2" charset="77"/>
              </a:rPr>
              <a:t>emergência ambiental </a:t>
            </a:r>
            <a:r>
              <a:rPr lang="pt-BR" sz="1200" dirty="0">
                <a:solidFill>
                  <a:srgbClr val="3F3F3F"/>
                </a:solidFill>
                <a:latin typeface="Montserrat" pitchFamily="2" charset="77"/>
              </a:rPr>
              <a:t>em municípios mais vulneráveis segundo CEMADEN, com programas específicos de transferências para reduzir impactos estimados (MMA, MCTI, PAC/CC)</a:t>
            </a:r>
          </a:p>
          <a:p>
            <a:pPr marL="7429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2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indent="-323850">
              <a:lnSpc>
                <a:spcPct val="115000"/>
              </a:lnSpc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r>
              <a:rPr lang="pt-BR" sz="12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Defesa civil</a:t>
            </a:r>
            <a:r>
              <a:rPr lang="pt-BR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: prevenção de desastres, </a:t>
            </a:r>
            <a:br>
              <a:rPr lang="pt-BR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</a:br>
            <a:r>
              <a:rPr lang="pt-BR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resposta imediata e reconstrução (MIDR)</a:t>
            </a: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endParaRPr lang="en" sz="12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Wingdings" panose="05000000000000000000" pitchFamily="2" charset="2"/>
              <a:buChar char="§"/>
            </a:pP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Estratégia para a </a:t>
            </a:r>
            <a:r>
              <a:rPr lang="en" sz="1200" b="1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segurança e resiliência </a:t>
            </a:r>
            <a:r>
              <a:rPr lang="en" sz="1200" dirty="0">
                <a:solidFill>
                  <a:srgbClr val="3F3F3F"/>
                </a:solidFill>
                <a:latin typeface="Montserrat" pitchFamily="2" charset="77"/>
                <a:ea typeface="Montserrat Light"/>
                <a:cs typeface="Montserrat Light"/>
                <a:sym typeface="Montserrat Light"/>
              </a:rPr>
              <a:t>agropecuária, energética e sanitária (MAPA, MME, MS)</a:t>
            </a:r>
            <a:endParaRPr sz="1200" dirty="0">
              <a:solidFill>
                <a:srgbClr val="3F3F3F"/>
              </a:solidFill>
              <a:latin typeface="Montserrat" pitchFamily="2" charset="77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/>
        </p:nvSpPr>
        <p:spPr>
          <a:xfrm>
            <a:off x="541020" y="2034186"/>
            <a:ext cx="4828647" cy="140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rgbClr val="1F3864"/>
                </a:solidFill>
                <a:latin typeface="Montserrat"/>
                <a:sym typeface="Montserrat"/>
              </a:rPr>
              <a:t>Plano de </a:t>
            </a:r>
            <a:r>
              <a:rPr lang="en" sz="2900" b="1" dirty="0" err="1">
                <a:solidFill>
                  <a:srgbClr val="1F3864"/>
                </a:solidFill>
                <a:latin typeface="Montserrat"/>
                <a:sym typeface="Montserrat"/>
              </a:rPr>
              <a:t>Transformação</a:t>
            </a:r>
            <a:r>
              <a:rPr lang="en" sz="2900" b="1" dirty="0">
                <a:solidFill>
                  <a:srgbClr val="1F3864"/>
                </a:solidFill>
                <a:latin typeface="Montserrat"/>
                <a:sym typeface="Montserrat"/>
              </a:rPr>
              <a:t> </a:t>
            </a:r>
            <a:r>
              <a:rPr lang="en" sz="2900" b="1" dirty="0" err="1">
                <a:solidFill>
                  <a:srgbClr val="1F3864"/>
                </a:solidFill>
                <a:latin typeface="Montserrat"/>
                <a:sym typeface="Montserrat"/>
              </a:rPr>
              <a:t>Ecológica</a:t>
            </a:r>
            <a:endParaRPr sz="2900" dirty="0"/>
          </a:p>
        </p:txBody>
      </p:sp>
      <p:cxnSp>
        <p:nvCxnSpPr>
          <p:cNvPr id="84" name="Google Shape;84;p13"/>
          <p:cNvCxnSpPr>
            <a:cxnSpLocks/>
          </p:cNvCxnSpPr>
          <p:nvPr/>
        </p:nvCxnSpPr>
        <p:spPr>
          <a:xfrm>
            <a:off x="0" y="3442233"/>
            <a:ext cx="4135800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13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888" y="1000632"/>
            <a:ext cx="2109112" cy="61906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541020" y="3587225"/>
            <a:ext cx="4996307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r>
              <a:rPr lang="pt-BR" sz="2000" b="1" dirty="0">
                <a:solidFill>
                  <a:srgbClr val="1F3864"/>
                </a:solidFill>
                <a:latin typeface="Montserrat"/>
                <a:sym typeface="Montserrat"/>
              </a:rPr>
              <a:t>Impactos sobre o PIB, </a:t>
            </a:r>
          </a:p>
          <a:p>
            <a:r>
              <a:rPr lang="pt-BR" sz="2000" b="1" dirty="0">
                <a:solidFill>
                  <a:srgbClr val="1F3864"/>
                </a:solidFill>
                <a:latin typeface="Montserrat"/>
                <a:sym typeface="Montserrat"/>
              </a:rPr>
              <a:t>os empregos e </a:t>
            </a:r>
          </a:p>
          <a:p>
            <a:r>
              <a:rPr lang="pt-BR" sz="2000" b="1" dirty="0">
                <a:solidFill>
                  <a:srgbClr val="1F3864"/>
                </a:solidFill>
                <a:latin typeface="Montserrat"/>
                <a:sym typeface="Montserrat"/>
              </a:rPr>
              <a:t>as emissões de GEE</a:t>
            </a:r>
            <a:endParaRPr lang="pt-BR" sz="2000" b="1" dirty="0">
              <a:solidFill>
                <a:srgbClr val="1F3864"/>
              </a:solidFill>
              <a:latin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15126CD-C3A9-0D82-29AB-962B684FD1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1809" y="233083"/>
            <a:ext cx="5552191" cy="52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72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/>
        </p:nvSpPr>
        <p:spPr>
          <a:xfrm>
            <a:off x="618250" y="224250"/>
            <a:ext cx="7678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 dirty="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Sobre o aumento do PIB</a:t>
            </a:r>
            <a:endParaRPr sz="1100" b="0" i="0" u="none" strike="noStrike" cap="none" dirty="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p3"/>
          <p:cNvCxnSpPr/>
          <p:nvPr/>
        </p:nvCxnSpPr>
        <p:spPr>
          <a:xfrm>
            <a:off x="583520" y="735931"/>
            <a:ext cx="53280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" name="Google Shape;102;p3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4935" y="119976"/>
            <a:ext cx="1432465" cy="42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33BE216-29A4-5DA0-1259-5FEDDCEB0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61" y="1121124"/>
            <a:ext cx="6256593" cy="32397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8EBE07B-EEA8-D127-EE64-2A442BC19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705" y="1297770"/>
            <a:ext cx="1601105" cy="2288846"/>
          </a:xfrm>
          <a:prstGeom prst="rect">
            <a:avLst/>
          </a:prstGeom>
        </p:spPr>
      </p:pic>
      <p:sp>
        <p:nvSpPr>
          <p:cNvPr id="5" name="Google Shape;105;p3">
            <a:extLst>
              <a:ext uri="{FF2B5EF4-FFF2-40B4-BE49-F238E27FC236}">
                <a16:creationId xmlns:a16="http://schemas.microsoft.com/office/drawing/2014/main" id="{00AFADDA-0A9B-567B-A1D0-0F3F9DA05678}"/>
              </a:ext>
            </a:extLst>
          </p:cNvPr>
          <p:cNvSpPr txBox="1"/>
          <p:nvPr/>
        </p:nvSpPr>
        <p:spPr>
          <a:xfrm>
            <a:off x="6686754" y="3586616"/>
            <a:ext cx="195013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7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pt-BR" sz="700" b="1" i="0" u="none" strike="noStrike" cap="none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Systemiq</a:t>
            </a:r>
            <a:r>
              <a:rPr lang="pt-BR" sz="7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CEBDS, Igarapé, MBC, UN Global </a:t>
            </a:r>
            <a:r>
              <a:rPr lang="pt-BR" sz="700" b="1" i="0" u="none" strike="noStrike" cap="none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Compact</a:t>
            </a:r>
            <a:r>
              <a:rPr lang="pt-BR" sz="7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Caminhos para o Plano de Transformação Ecológica do Brasil, 2024.</a:t>
            </a:r>
            <a:endParaRPr sz="700" b="1" i="0" u="none" strike="noStrike" cap="non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E9EE331-3664-4BC5-C292-A1C3D924FD48}"/>
              </a:ext>
            </a:extLst>
          </p:cNvPr>
          <p:cNvSpPr/>
          <p:nvPr/>
        </p:nvSpPr>
        <p:spPr>
          <a:xfrm>
            <a:off x="4049938" y="2670442"/>
            <a:ext cx="1044124" cy="4291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/>
        </p:nvSpPr>
        <p:spPr>
          <a:xfrm>
            <a:off x="618250" y="224250"/>
            <a:ext cx="7678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Sobre geração de empregos</a:t>
            </a:r>
            <a:endParaRPr sz="1100" b="0" i="0" u="none" strike="noStrike" cap="non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4"/>
          <p:cNvCxnSpPr/>
          <p:nvPr/>
        </p:nvCxnSpPr>
        <p:spPr>
          <a:xfrm>
            <a:off x="583520" y="735931"/>
            <a:ext cx="53184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" name="Google Shape;112;p4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4237" y="4584400"/>
            <a:ext cx="1432465" cy="42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53E856-DD1A-CF1A-3117-B6093F727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20" y="1016853"/>
            <a:ext cx="5857749" cy="39880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4CADCA-D1DA-C54D-FCF3-93BFF1850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705" y="1297770"/>
            <a:ext cx="1601105" cy="2288846"/>
          </a:xfrm>
          <a:prstGeom prst="rect">
            <a:avLst/>
          </a:prstGeom>
        </p:spPr>
      </p:pic>
      <p:sp>
        <p:nvSpPr>
          <p:cNvPr id="6" name="Google Shape;105;p3">
            <a:extLst>
              <a:ext uri="{FF2B5EF4-FFF2-40B4-BE49-F238E27FC236}">
                <a16:creationId xmlns:a16="http://schemas.microsoft.com/office/drawing/2014/main" id="{3D18A40C-BE3B-A25D-679D-445C7EDC4D96}"/>
              </a:ext>
            </a:extLst>
          </p:cNvPr>
          <p:cNvSpPr txBox="1"/>
          <p:nvPr/>
        </p:nvSpPr>
        <p:spPr>
          <a:xfrm>
            <a:off x="6686754" y="3586616"/>
            <a:ext cx="195013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7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pt-BR" sz="700" b="1" i="0" u="none" strike="noStrike" cap="none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Systemiq</a:t>
            </a:r>
            <a:r>
              <a:rPr lang="pt-BR" sz="7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CEBDS, Igarapé, MBC, UN Global </a:t>
            </a:r>
            <a:r>
              <a:rPr lang="pt-BR" sz="700" b="1" i="0" u="none" strike="noStrike" cap="none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Compact</a:t>
            </a:r>
            <a:r>
              <a:rPr lang="pt-BR" sz="700" b="1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Caminhos para o Plano de Transformação Ecológica do Brasil, 2024.</a:t>
            </a:r>
            <a:endParaRPr sz="700" b="1" i="0" u="none" strike="noStrike" cap="non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BEDEB96-DDD9-C625-EEF9-384A89D3D5F4}"/>
              </a:ext>
            </a:extLst>
          </p:cNvPr>
          <p:cNvSpPr/>
          <p:nvPr/>
        </p:nvSpPr>
        <p:spPr>
          <a:xfrm>
            <a:off x="1257301" y="930943"/>
            <a:ext cx="2595282" cy="37355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AA4C536C-097C-AC30-6319-81C882F9C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>
            <a:extLst>
              <a:ext uri="{FF2B5EF4-FFF2-40B4-BE49-F238E27FC236}">
                <a16:creationId xmlns:a16="http://schemas.microsoft.com/office/drawing/2014/main" id="{A218F48B-71E4-0214-FD38-D95FB02F1E60}"/>
              </a:ext>
            </a:extLst>
          </p:cNvPr>
          <p:cNvSpPr txBox="1"/>
          <p:nvPr/>
        </p:nvSpPr>
        <p:spPr>
          <a:xfrm>
            <a:off x="618250" y="224250"/>
            <a:ext cx="7678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Sobre emissão de gases estufa</a:t>
            </a:r>
            <a:endParaRPr sz="1100" b="0" i="0" u="none" strike="noStrike" cap="none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4">
            <a:extLst>
              <a:ext uri="{FF2B5EF4-FFF2-40B4-BE49-F238E27FC236}">
                <a16:creationId xmlns:a16="http://schemas.microsoft.com/office/drawing/2014/main" id="{2FC3B297-ACF5-7D0F-D33E-87B9900E1EAA}"/>
              </a:ext>
            </a:extLst>
          </p:cNvPr>
          <p:cNvCxnSpPr/>
          <p:nvPr/>
        </p:nvCxnSpPr>
        <p:spPr>
          <a:xfrm>
            <a:off x="583520" y="735931"/>
            <a:ext cx="53184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" name="Google Shape;112;p4" descr="D:\OneDrive - mtegovbr\Materiais de uso comum\ID Visual Novo Governo - 2023\Marca dos Ministérios\Logo Ministérios -_Horizontal - MF e Gov.png">
            <a:extLst>
              <a:ext uri="{FF2B5EF4-FFF2-40B4-BE49-F238E27FC236}">
                <a16:creationId xmlns:a16="http://schemas.microsoft.com/office/drawing/2014/main" id="{0B58EC02-C136-A9F2-FA58-CCC524FD2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4237" y="4584400"/>
            <a:ext cx="1432465" cy="4204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5;p3">
            <a:extLst>
              <a:ext uri="{FF2B5EF4-FFF2-40B4-BE49-F238E27FC236}">
                <a16:creationId xmlns:a16="http://schemas.microsoft.com/office/drawing/2014/main" id="{62EEB021-8A69-D887-B6EF-6D9BCE517614}"/>
              </a:ext>
            </a:extLst>
          </p:cNvPr>
          <p:cNvSpPr txBox="1"/>
          <p:nvPr/>
        </p:nvSpPr>
        <p:spPr>
          <a:xfrm>
            <a:off x="618249" y="4641325"/>
            <a:ext cx="358553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700" b="1" i="0" u="none" strike="noStrike" cap="none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pt-BR" sz="700" b="1" i="0" u="none" strike="noStrike" cap="none" dirty="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Systemiq</a:t>
            </a:r>
            <a:r>
              <a:rPr lang="pt-BR" sz="700" b="1" i="0" u="none" strike="noStrike" cap="none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CEBDS, Igarapé, MBC, UN Global </a:t>
            </a:r>
            <a:r>
              <a:rPr lang="pt-BR" sz="700" b="1" i="0" u="none" strike="noStrike" cap="none" dirty="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Compact</a:t>
            </a:r>
            <a:r>
              <a:rPr lang="pt-BR" sz="700" b="1" i="0" u="none" strike="noStrike" cap="none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, Caminhos para o Plano de Transformação Ecológica do Brasil, 2024.</a:t>
            </a:r>
            <a:endParaRPr sz="700" b="1" i="0" u="none" strike="noStrike" cap="none" dirty="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894AF2F-2E74-BEA3-F302-9AD770427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7" y="1206918"/>
            <a:ext cx="7429500" cy="3130489"/>
          </a:xfrm>
          <a:prstGeom prst="rect">
            <a:avLst/>
          </a:prstGeom>
        </p:spPr>
      </p:pic>
      <p:sp>
        <p:nvSpPr>
          <p:cNvPr id="7" name="Google Shape;105;p3">
            <a:extLst>
              <a:ext uri="{FF2B5EF4-FFF2-40B4-BE49-F238E27FC236}">
                <a16:creationId xmlns:a16="http://schemas.microsoft.com/office/drawing/2014/main" id="{D4CED374-6769-B127-76EE-33C88B7DA37D}"/>
              </a:ext>
            </a:extLst>
          </p:cNvPr>
          <p:cNvSpPr txBox="1"/>
          <p:nvPr/>
        </p:nvSpPr>
        <p:spPr>
          <a:xfrm>
            <a:off x="6110904" y="3579526"/>
            <a:ext cx="2033258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900" i="0" u="none" strike="noStrike" cap="non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Oportunidade de antecipar o cumprimento das metas de descarbonização (NDC) do Brasil, a depender do ritmo de adoção das medidas.</a:t>
            </a:r>
            <a:endParaRPr sz="900" i="0" u="none" strike="noStrike" cap="non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9631F1E-0122-C9A0-557E-7C8FD90C5959}"/>
              </a:ext>
            </a:extLst>
          </p:cNvPr>
          <p:cNvSpPr/>
          <p:nvPr/>
        </p:nvSpPr>
        <p:spPr>
          <a:xfrm>
            <a:off x="6038364" y="3381935"/>
            <a:ext cx="2178338" cy="1259390"/>
          </a:xfrm>
          <a:prstGeom prst="ellipse">
            <a:avLst/>
          </a:prstGeom>
          <a:noFill/>
          <a:ln>
            <a:solidFill>
              <a:srgbClr val="FCBE2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: Curvo 9">
            <a:extLst>
              <a:ext uri="{FF2B5EF4-FFF2-40B4-BE49-F238E27FC236}">
                <a16:creationId xmlns:a16="http://schemas.microsoft.com/office/drawing/2014/main" id="{60013280-E613-E0CA-E680-412EB6A52949}"/>
              </a:ext>
            </a:extLst>
          </p:cNvPr>
          <p:cNvCxnSpPr/>
          <p:nvPr/>
        </p:nvCxnSpPr>
        <p:spPr>
          <a:xfrm rot="10800000" flipV="1">
            <a:off x="5667936" y="4056325"/>
            <a:ext cx="336177" cy="186222"/>
          </a:xfrm>
          <a:prstGeom prst="curvedConnector3">
            <a:avLst/>
          </a:prstGeom>
          <a:ln w="19050">
            <a:solidFill>
              <a:srgbClr val="FCBE2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432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5"/>
          <p:cNvSpPr txBox="1"/>
          <p:nvPr/>
        </p:nvSpPr>
        <p:spPr>
          <a:xfrm>
            <a:off x="618259" y="224257"/>
            <a:ext cx="6797793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1" i="0" u="none" strike="noStrike" cap="none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Transformação Ecológica é oportunidade, e não custo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0" name="Google Shape;1010;p85"/>
          <p:cNvCxnSpPr/>
          <p:nvPr/>
        </p:nvCxnSpPr>
        <p:spPr>
          <a:xfrm>
            <a:off x="583650" y="1016857"/>
            <a:ext cx="47427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11" name="Google Shape;1011;p85" descr="DISCURSO DE LULA: Veja discurso de Lula no festival Power Our Planet, em  Par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2900" y="1308262"/>
            <a:ext cx="5620500" cy="308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12" name="Google Shape;1012;p85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7573" y="4688779"/>
            <a:ext cx="1432465" cy="420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31" y="2088356"/>
            <a:ext cx="3269456" cy="95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3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3885" y="4688779"/>
            <a:ext cx="1432465" cy="42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he history of emissions and the Great Acceleration">
            <a:extLst>
              <a:ext uri="{FF2B5EF4-FFF2-40B4-BE49-F238E27FC236}">
                <a16:creationId xmlns:a16="http://schemas.microsoft.com/office/drawing/2014/main" id="{92F41FAA-ECE0-83D0-A23B-38B36C70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" y="1743508"/>
            <a:ext cx="3530991" cy="278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A34C88B-5599-87E8-BBA9-103E963D2225}"/>
              </a:ext>
            </a:extLst>
          </p:cNvPr>
          <p:cNvSpPr txBox="1"/>
          <p:nvPr/>
        </p:nvSpPr>
        <p:spPr>
          <a:xfrm>
            <a:off x="1259971" y="2113869"/>
            <a:ext cx="1446057" cy="13305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dirty="0"/>
              <a:t>Cimento</a:t>
            </a:r>
          </a:p>
          <a:p>
            <a:pPr>
              <a:lnSpc>
                <a:spcPct val="150000"/>
              </a:lnSpc>
            </a:pPr>
            <a:r>
              <a:rPr lang="pt-BR" sz="1100" dirty="0"/>
              <a:t>Gás</a:t>
            </a:r>
          </a:p>
          <a:p>
            <a:pPr>
              <a:lnSpc>
                <a:spcPct val="150000"/>
              </a:lnSpc>
            </a:pPr>
            <a:r>
              <a:rPr lang="pt-BR" sz="1100" dirty="0"/>
              <a:t>Petróleo</a:t>
            </a:r>
          </a:p>
          <a:p>
            <a:pPr>
              <a:lnSpc>
                <a:spcPct val="150000"/>
              </a:lnSpc>
            </a:pPr>
            <a:r>
              <a:rPr lang="pt-BR" sz="1100" dirty="0"/>
              <a:t>Carvão</a:t>
            </a:r>
          </a:p>
          <a:p>
            <a:pPr>
              <a:lnSpc>
                <a:spcPct val="150000"/>
              </a:lnSpc>
            </a:pPr>
            <a:r>
              <a:rPr lang="pt-BR" sz="1100" dirty="0"/>
              <a:t>Uso da terra</a:t>
            </a:r>
          </a:p>
        </p:txBody>
      </p:sp>
      <p:sp>
        <p:nvSpPr>
          <p:cNvPr id="2" name="Google Shape;204;p33">
            <a:extLst>
              <a:ext uri="{FF2B5EF4-FFF2-40B4-BE49-F238E27FC236}">
                <a16:creationId xmlns:a16="http://schemas.microsoft.com/office/drawing/2014/main" id="{E186561D-63AE-CA72-BDAC-A0DE7828877F}"/>
              </a:ext>
            </a:extLst>
          </p:cNvPr>
          <p:cNvSpPr txBox="1"/>
          <p:nvPr/>
        </p:nvSpPr>
        <p:spPr>
          <a:xfrm>
            <a:off x="977474" y="4560467"/>
            <a:ext cx="2916411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Fonte: Carbon Dioxide Information Analysis Center, IPCC AR4, a partir de Skeptical Science, 2015.</a:t>
            </a:r>
            <a:endParaRPr sz="800"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F3F3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6C2594-362B-44B0-2F6F-08373B8F56D9}"/>
              </a:ext>
            </a:extLst>
          </p:cNvPr>
          <p:cNvSpPr txBox="1"/>
          <p:nvPr/>
        </p:nvSpPr>
        <p:spPr>
          <a:xfrm>
            <a:off x="977474" y="1481898"/>
            <a:ext cx="279286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Emissões humanas de CO</a:t>
            </a:r>
            <a:r>
              <a:rPr lang="pt-BR" baseline="-25000" dirty="0"/>
              <a:t>2</a:t>
            </a:r>
            <a:r>
              <a:rPr lang="pt-BR" dirty="0"/>
              <a:t> em </a:t>
            </a:r>
            <a:r>
              <a:rPr lang="pt-BR" dirty="0" err="1"/>
              <a:t>Mt</a:t>
            </a:r>
            <a:r>
              <a:rPr lang="pt-BR" dirty="0"/>
              <a:t>/ano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C2F2E99-5DE0-D6E9-7FF0-D58C5313263F}"/>
              </a:ext>
            </a:extLst>
          </p:cNvPr>
          <p:cNvGrpSpPr/>
          <p:nvPr/>
        </p:nvGrpSpPr>
        <p:grpSpPr>
          <a:xfrm>
            <a:off x="4565975" y="1743508"/>
            <a:ext cx="3416106" cy="2789272"/>
            <a:chOff x="790741" y="970455"/>
            <a:chExt cx="6966137" cy="3474383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A2998B3-BCB4-09B6-8C55-0643474F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741" y="970455"/>
              <a:ext cx="6966137" cy="347438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 w="139700" prst="cross"/>
            </a:sp3d>
          </p:spPr>
        </p:pic>
        <p:cxnSp>
          <p:nvCxnSpPr>
            <p:cNvPr id="9" name="Conector reto 3">
              <a:extLst>
                <a:ext uri="{FF2B5EF4-FFF2-40B4-BE49-F238E27FC236}">
                  <a16:creationId xmlns:a16="http://schemas.microsoft.com/office/drawing/2014/main" id="{742AC600-4EB7-D989-2A4D-34F17F6FB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4223" y="1145673"/>
              <a:ext cx="0" cy="282867"/>
            </a:xfrm>
            <a:prstGeom prst="line">
              <a:avLst/>
            </a:prstGeom>
            <a:ln w="19050">
              <a:solidFill>
                <a:srgbClr val="C47046"/>
              </a:solidFill>
            </a:ln>
            <a:scene3d>
              <a:camera prst="orthographicFront"/>
              <a:lightRig rig="threePt" dir="t"/>
            </a:scene3d>
            <a:sp3d>
              <a:bevelB w="139700" prst="cross"/>
            </a:sp3d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BA092EDB-690B-2843-2427-0B749F6E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178910" cy="994200"/>
          </a:xfrm>
        </p:spPr>
        <p:txBody>
          <a:bodyPr>
            <a:normAutofit/>
          </a:bodyPr>
          <a:lstStyle/>
          <a:p>
            <a:r>
              <a:rPr lang="pt-BR" sz="2500" b="1" dirty="0">
                <a:solidFill>
                  <a:srgbClr val="002060"/>
                </a:solidFill>
                <a:latin typeface="Montserrat" panose="00000500000000000000" pitchFamily="2" charset="0"/>
              </a:rPr>
              <a:t>O que tem causado a mudança do clima?</a:t>
            </a:r>
            <a:endParaRPr lang="pt-BR" sz="2500" dirty="0"/>
          </a:p>
        </p:txBody>
      </p:sp>
      <p:cxnSp>
        <p:nvCxnSpPr>
          <p:cNvPr id="11" name="Google Shape;140;p20">
            <a:extLst>
              <a:ext uri="{FF2B5EF4-FFF2-40B4-BE49-F238E27FC236}">
                <a16:creationId xmlns:a16="http://schemas.microsoft.com/office/drawing/2014/main" id="{873BC6E5-BB74-0848-897E-C5AD14E33C86}"/>
              </a:ext>
            </a:extLst>
          </p:cNvPr>
          <p:cNvCxnSpPr/>
          <p:nvPr/>
        </p:nvCxnSpPr>
        <p:spPr>
          <a:xfrm>
            <a:off x="411321" y="938449"/>
            <a:ext cx="72000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65471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87C24-704A-DB9E-66D3-D0F2D18D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178910" cy="99420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Montserrat" panose="00000500000000000000" pitchFamily="2" charset="0"/>
              </a:rPr>
              <a:t>Competitividade e Sustentabilidade</a:t>
            </a:r>
            <a:endParaRPr lang="pt-BR" dirty="0"/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5F7887D9-7487-5542-7EFA-298E60A994BC}"/>
              </a:ext>
            </a:extLst>
          </p:cNvPr>
          <p:cNvSpPr txBox="1">
            <a:spLocks/>
          </p:cNvSpPr>
          <p:nvPr/>
        </p:nvSpPr>
        <p:spPr>
          <a:xfrm>
            <a:off x="368113" y="1268044"/>
            <a:ext cx="8699984" cy="372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6055" indent="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  <a:buFont typeface="Arial"/>
              <a:buNone/>
            </a:pP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Qual o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papel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do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Brasil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na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transição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para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uma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economia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de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baixo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carbono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no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mundo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?</a:t>
            </a: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Abundância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de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recursos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naturais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Abundância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de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energia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renovável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endParaRPr lang="en-US" sz="12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Potência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mineral para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transição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energética</a:t>
            </a:r>
            <a:endParaRPr lang="en-US" sz="12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en-US" sz="1200" dirty="0">
                <a:solidFill>
                  <a:srgbClr val="002060"/>
                </a:solidFill>
                <a:latin typeface="Montserrat Medium" panose="00000600000000000000" pitchFamily="2" charset="0"/>
              </a:rPr>
              <a:t>Parque industrial </a:t>
            </a:r>
            <a:r>
              <a:rPr lang="en-US" sz="12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consolidado</a:t>
            </a:r>
            <a:r>
              <a:rPr lang="en-US" sz="1200" dirty="0">
                <a:solidFill>
                  <a:srgbClr val="002060"/>
                </a:solidFill>
                <a:latin typeface="Montserrat Medium" panose="00000600000000000000" pitchFamily="2" charset="0"/>
              </a:rPr>
              <a:t> (ex.: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aço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,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químicos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e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automotivo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)</a:t>
            </a: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en-US" sz="1200" dirty="0">
                <a:solidFill>
                  <a:srgbClr val="002060"/>
                </a:solidFill>
                <a:latin typeface="Montserrat Medium" panose="00000600000000000000" pitchFamily="2" charset="0"/>
              </a:rPr>
              <a:t>País </a:t>
            </a:r>
            <a:r>
              <a:rPr lang="pt-BR" sz="1200" dirty="0">
                <a:solidFill>
                  <a:srgbClr val="002060"/>
                </a:solidFill>
                <a:latin typeface="Montserrat Medium" panose="00000600000000000000" pitchFamily="2" charset="0"/>
              </a:rPr>
              <a:t>confiável </a:t>
            </a:r>
            <a:r>
              <a:rPr lang="en-US" sz="1200" dirty="0">
                <a:solidFill>
                  <a:srgbClr val="002060"/>
                </a:solidFill>
                <a:latin typeface="Montserrat Medium" panose="00000600000000000000" pitchFamily="2" charset="0"/>
              </a:rPr>
              <a:t>e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aberto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aos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investimentos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externos</a:t>
            </a:r>
            <a:endParaRPr lang="en-US" sz="12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Sistema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Financeiro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Nacional forte,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eficiente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e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estável</a:t>
            </a:r>
            <a:endParaRPr lang="en-US" sz="12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Reformas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econômicas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para o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desenvolvimento</a:t>
            </a:r>
            <a:r>
              <a:rPr lang="en-US" sz="12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sustentável</a:t>
            </a:r>
            <a:endParaRPr lang="en-US" sz="12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7" name="Google Shape;140;p20">
            <a:extLst>
              <a:ext uri="{FF2B5EF4-FFF2-40B4-BE49-F238E27FC236}">
                <a16:creationId xmlns:a16="http://schemas.microsoft.com/office/drawing/2014/main" id="{1098F23B-985B-9E61-C5C1-6D67DB1A1497}"/>
              </a:ext>
            </a:extLst>
          </p:cNvPr>
          <p:cNvCxnSpPr/>
          <p:nvPr/>
        </p:nvCxnSpPr>
        <p:spPr>
          <a:xfrm>
            <a:off x="411321" y="938449"/>
            <a:ext cx="72000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51285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5B073E-5EAD-AA1D-F961-2659830FB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378">
              <a:buSzPts val="1100"/>
            </a:pPr>
            <a:r>
              <a:rPr lang="pt-BR" sz="2500" b="1" kern="1200" dirty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rPr>
              <a:t>Vetores de Desenvolvimento Sustentável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C6DD429F-6FBB-B9CD-1D10-4A4201D4BD0A}"/>
              </a:ext>
            </a:extLst>
          </p:cNvPr>
          <p:cNvSpPr txBox="1">
            <a:spLocks/>
          </p:cNvSpPr>
          <p:nvPr/>
        </p:nvSpPr>
        <p:spPr>
          <a:xfrm>
            <a:off x="382160" y="988050"/>
            <a:ext cx="7886700" cy="372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6055" indent="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  <a:buFont typeface="Arial"/>
              <a:buNone/>
            </a:pP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Para um Novo </a:t>
            </a:r>
            <a:r>
              <a:rPr lang="en-US" sz="13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Brasil</a:t>
            </a:r>
            <a:r>
              <a:rPr lang="en-US" sz="13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:</a:t>
            </a:r>
            <a:endParaRPr lang="en-GB" sz="12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  <a:buFont typeface="Wingdings" pitchFamily="2" charset="2"/>
              <a:buChar char="ü"/>
            </a:pPr>
            <a:r>
              <a:rPr lang="en-US" sz="14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Plano de </a:t>
            </a:r>
            <a:r>
              <a:rPr lang="en-US" sz="14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Transformação</a:t>
            </a:r>
            <a:r>
              <a:rPr lang="en-US" sz="14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Ecológica</a:t>
            </a:r>
            <a:endParaRPr lang="en-US" sz="14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pt-BR" sz="1400" dirty="0">
                <a:solidFill>
                  <a:srgbClr val="002060"/>
                </a:solidFill>
                <a:latin typeface="Montserrat Medium" panose="00000600000000000000" pitchFamily="2" charset="0"/>
              </a:rPr>
              <a:t>Com o compromisso de reduzir os GEE em 48% até 2025, 53% até 2030 e </a:t>
            </a:r>
            <a:r>
              <a:rPr lang="pt-BR" sz="1400" i="1" dirty="0">
                <a:solidFill>
                  <a:srgbClr val="002060"/>
                </a:solidFill>
                <a:latin typeface="Montserrat Medium" panose="00000600000000000000" pitchFamily="2" charset="0"/>
              </a:rPr>
              <a:t>Net Zero </a:t>
            </a:r>
            <a:r>
              <a:rPr lang="pt-BR" sz="1400" dirty="0">
                <a:solidFill>
                  <a:srgbClr val="002060"/>
                </a:solidFill>
                <a:latin typeface="Montserrat Medium" panose="00000600000000000000" pitchFamily="2" charset="0"/>
              </a:rPr>
              <a:t>em 2050, o PTE oferece um conjunto de oportunidades sustentáveis. </a:t>
            </a:r>
          </a:p>
          <a:p>
            <a:pPr marL="471805" indent="-28575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  <a:buFont typeface="Wingdings" pitchFamily="2" charset="2"/>
              <a:buChar char="ü"/>
            </a:pPr>
            <a:r>
              <a:rPr lang="en-US" sz="14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Reforma</a:t>
            </a:r>
            <a:r>
              <a:rPr lang="en-US" sz="14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Tributária</a:t>
            </a:r>
            <a:endParaRPr lang="en-US" sz="14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pt-BR" sz="1400" dirty="0">
                <a:solidFill>
                  <a:srgbClr val="002060"/>
                </a:solidFill>
                <a:latin typeface="Montserrat Medium" panose="00000600000000000000" pitchFamily="2" charset="0"/>
              </a:rPr>
              <a:t>Com mais justiça social, simplificação e transparência tributária, a reforma estimula a produtividade, a competitividade e a confiança</a:t>
            </a:r>
            <a:endParaRPr lang="en-GB" sz="14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471805" indent="-28575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  <a:buFont typeface="Wingdings" pitchFamily="2" charset="2"/>
              <a:buChar char="ü"/>
            </a:pPr>
            <a:r>
              <a:rPr lang="en-GB" sz="14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Regime Fiscal </a:t>
            </a:r>
            <a:r>
              <a:rPr lang="en-GB" sz="1400" b="1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Sustentável</a:t>
            </a:r>
            <a:endParaRPr lang="en-GB" sz="14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608965" indent="-42291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</a:pPr>
            <a:r>
              <a:rPr lang="pt-BR" sz="1200" dirty="0">
                <a:solidFill>
                  <a:srgbClr val="002060"/>
                </a:solidFill>
                <a:latin typeface="Montserrat Medium" panose="00000600000000000000" pitchFamily="2" charset="0"/>
              </a:rPr>
              <a:t>Com foco em equilíbrio fiscal, controle e qualidade dos gastos tributários, o novo regime  favorece o crescimento econômico e a atração de novos investimentos.</a:t>
            </a:r>
            <a:endParaRPr lang="en-US" sz="12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471805" indent="-28575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  <a:buFont typeface="Wingdings" pitchFamily="2" charset="2"/>
              <a:buChar char="ü"/>
            </a:pPr>
            <a:endParaRPr lang="en-US" sz="1400" u="sng" kern="100" dirty="0">
              <a:solidFill>
                <a:srgbClr val="003C50"/>
              </a:solidFill>
              <a:latin typeface="Montserrat Medium" panose="00000600000000000000" pitchFamily="2" charset="0"/>
              <a:cs typeface="Times New Roman" panose="02020603050405020304" pitchFamily="18" charset="0"/>
            </a:endParaRPr>
          </a:p>
          <a:p>
            <a:pPr marL="186055" indent="0" algn="just">
              <a:lnSpc>
                <a:spcPct val="130000"/>
              </a:lnSpc>
              <a:spcBef>
                <a:spcPts val="1067"/>
              </a:spcBef>
              <a:spcAft>
                <a:spcPts val="450"/>
              </a:spcAft>
              <a:buFont typeface="Arial"/>
              <a:buNone/>
            </a:pPr>
            <a:endParaRPr lang="en-US" sz="10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5" name="Google Shape;140;p20">
            <a:extLst>
              <a:ext uri="{FF2B5EF4-FFF2-40B4-BE49-F238E27FC236}">
                <a16:creationId xmlns:a16="http://schemas.microsoft.com/office/drawing/2014/main" id="{04EDCE8C-6392-D023-7707-611D27F48DFF}"/>
              </a:ext>
            </a:extLst>
          </p:cNvPr>
          <p:cNvCxnSpPr/>
          <p:nvPr/>
        </p:nvCxnSpPr>
        <p:spPr>
          <a:xfrm>
            <a:off x="411321" y="938449"/>
            <a:ext cx="72000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2833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A098C-16C1-EF8C-A263-CCCC355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</p:spPr>
        <p:txBody>
          <a:bodyPr/>
          <a:lstStyle/>
          <a:p>
            <a:r>
              <a:rPr lang="pt-BR" sz="2500" b="1" kern="1200" dirty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rPr>
              <a:t>Condições</a:t>
            </a:r>
            <a:r>
              <a:rPr lang="pt-BR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rawline"/>
              </a:rPr>
              <a:t> </a:t>
            </a:r>
            <a:r>
              <a:rPr lang="pt-BR" sz="2500" b="1" i="0" kern="12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  <a:ea typeface="+mn-ea"/>
                <a:cs typeface="+mn-cs"/>
              </a:rPr>
              <a:t>M</a:t>
            </a:r>
            <a:r>
              <a:rPr lang="pt-BR" sz="2500" b="1" kern="1200" dirty="0">
                <a:solidFill>
                  <a:srgbClr val="002060"/>
                </a:solidFill>
                <a:latin typeface="Montserrat" panose="00000500000000000000" pitchFamily="2" charset="0"/>
                <a:ea typeface="+mn-ea"/>
                <a:cs typeface="+mn-cs"/>
              </a:rPr>
              <a:t>acroeconômicas Sustentáveis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B10B044-F544-E71F-F6C9-54EFEDDD27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639308"/>
              </p:ext>
            </p:extLst>
          </p:nvPr>
        </p:nvGraphicFramePr>
        <p:xfrm>
          <a:off x="4647939" y="1268044"/>
          <a:ext cx="3559742" cy="286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FFCC090-CD63-BBA7-5AAC-5D11BF7117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125449"/>
              </p:ext>
            </p:extLst>
          </p:nvPr>
        </p:nvGraphicFramePr>
        <p:xfrm>
          <a:off x="628650" y="1268044"/>
          <a:ext cx="3711621" cy="286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2" descr="Photo by Banco Central do Brasil on April 23, 2024. May be an image of radar and text that says 'IPCA (%) PIB (var. %) 2024 3,73 2025 3,60 2024 2,02 2025 2,00 5 メ ๕ CÂMBIO(R/USS) (R$/Us$) SELIC (%a.a.) % a.a.) 2024 5,00 2025 5,05 2024 9,50 2025 9,00 fim de período Aumento Diminuição meta fim de período Estabilidade BANCO CENTRAL DO BRASIL'.">
            <a:extLst>
              <a:ext uri="{FF2B5EF4-FFF2-40B4-BE49-F238E27FC236}">
                <a16:creationId xmlns:a16="http://schemas.microsoft.com/office/drawing/2014/main" id="{56E2840E-F57F-D176-9429-13FBCD5C8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45849" r="50135" b="18612"/>
          <a:stretch/>
        </p:blipFill>
        <p:spPr bwMode="auto">
          <a:xfrm>
            <a:off x="3270974" y="4132996"/>
            <a:ext cx="1301026" cy="10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hoto by Banco Central do Brasil on April 23, 2024. May be an image of radar and text that says 'IPCA (%) PIB (var. %) 2024 3,73 2025 3,60 2024 2,02 2025 2,00 5 メ ๕ CÂMBIO(R/USS) (R$/Us$) SELIC (%a.a.) % a.a.) 2024 5,00 2025 5,05 2024 9,50 2025 9,00 fim de período Aumento Diminuição meta fim de período Estabilidade BANCO CENTRAL DO BRASIL'.">
            <a:extLst>
              <a:ext uri="{FF2B5EF4-FFF2-40B4-BE49-F238E27FC236}">
                <a16:creationId xmlns:a16="http://schemas.microsoft.com/office/drawing/2014/main" id="{DC4F8B16-EAF5-0685-FB8C-D24BDAADE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536" r="5267" b="56372"/>
          <a:stretch/>
        </p:blipFill>
        <p:spPr bwMode="auto">
          <a:xfrm>
            <a:off x="4571999" y="4132997"/>
            <a:ext cx="1301025" cy="10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oogle Shape;140;p20">
            <a:extLst>
              <a:ext uri="{FF2B5EF4-FFF2-40B4-BE49-F238E27FC236}">
                <a16:creationId xmlns:a16="http://schemas.microsoft.com/office/drawing/2014/main" id="{612B8B82-DA53-C3C0-A713-92C1AC0D971C}"/>
              </a:ext>
            </a:extLst>
          </p:cNvPr>
          <p:cNvCxnSpPr/>
          <p:nvPr/>
        </p:nvCxnSpPr>
        <p:spPr>
          <a:xfrm>
            <a:off x="411321" y="938449"/>
            <a:ext cx="72000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4848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90916-3D92-FBBB-5ECD-361C892A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9980"/>
            <a:ext cx="7886700" cy="994200"/>
          </a:xfrm>
        </p:spPr>
        <p:txBody>
          <a:bodyPr>
            <a:normAutofit/>
          </a:bodyPr>
          <a:lstStyle/>
          <a:p>
            <a:r>
              <a:rPr lang="pt-BR" sz="250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rPr>
              <a:t>Plano</a:t>
            </a:r>
            <a:r>
              <a:rPr lang="pt-BR" sz="2500" dirty="0">
                <a:latin typeface="Montserrat" pitchFamily="2" charset="77"/>
              </a:rPr>
              <a:t> </a:t>
            </a:r>
            <a:r>
              <a:rPr lang="pt-BR" sz="250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+mn-cs"/>
              </a:rPr>
              <a:t>de Transformação Ecológica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D3D9B87-F770-4275-EBFA-0502E6BF838D}"/>
              </a:ext>
            </a:extLst>
          </p:cNvPr>
          <p:cNvSpPr txBox="1">
            <a:spLocks/>
          </p:cNvSpPr>
          <p:nvPr/>
        </p:nvSpPr>
        <p:spPr>
          <a:xfrm>
            <a:off x="447500" y="1103325"/>
            <a:ext cx="7972600" cy="384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86055" indent="0" algn="just">
              <a:lnSpc>
                <a:spcPct val="130000"/>
              </a:lnSpc>
              <a:spcAft>
                <a:spcPts val="450"/>
              </a:spcAft>
              <a:buNone/>
            </a:pPr>
            <a:r>
              <a:rPr lang="pt-PT" sz="1400" dirty="0">
                <a:solidFill>
                  <a:srgbClr val="002060"/>
                </a:solidFill>
                <a:latin typeface="Montserrat Medium" panose="00000600000000000000" pitchFamily="2" charset="0"/>
              </a:rPr>
              <a:t>Para além da transição energética, o PTE buscar mudar a forma como promovemos o desenvolvimento econômico, a partir de três objetivos: </a:t>
            </a:r>
            <a:endParaRPr lang="pt-PT" sz="1500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795640" lvl="1" indent="0" algn="just">
              <a:lnSpc>
                <a:spcPct val="130000"/>
              </a:lnSpc>
              <a:spcAft>
                <a:spcPts val="450"/>
              </a:spcAft>
              <a:buNone/>
            </a:pPr>
            <a:r>
              <a:rPr lang="pt-PT" sz="15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1) </a:t>
            </a:r>
            <a:r>
              <a:rPr lang="pt-PT" sz="1500" b="1" dirty="0">
                <a:solidFill>
                  <a:schemeClr val="accent5">
                    <a:lumMod val="50000"/>
                  </a:schemeClr>
                </a:solidFill>
                <a:latin typeface="Montserrat Medium" panose="00000600000000000000" pitchFamily="2" charset="0"/>
              </a:rPr>
              <a:t>Produtividade e empregos verdes </a:t>
            </a:r>
          </a:p>
          <a:p>
            <a:pPr marL="795640" lvl="1" indent="0" algn="just">
              <a:lnSpc>
                <a:spcPct val="130000"/>
              </a:lnSpc>
              <a:spcAft>
                <a:spcPts val="450"/>
              </a:spcAft>
              <a:buNone/>
            </a:pPr>
            <a:r>
              <a:rPr lang="pt-PT" sz="1500" b="1" dirty="0">
                <a:solidFill>
                  <a:schemeClr val="accent5">
                    <a:lumMod val="50000"/>
                  </a:schemeClr>
                </a:solidFill>
                <a:latin typeface="Montserrat Medium" panose="00000600000000000000" pitchFamily="2" charset="0"/>
              </a:rPr>
              <a:t>2) Nova relação entre produção e meio ambiente </a:t>
            </a:r>
          </a:p>
          <a:p>
            <a:pPr marL="795640" lvl="1" indent="0" algn="just">
              <a:lnSpc>
                <a:spcPct val="130000"/>
              </a:lnSpc>
              <a:spcAft>
                <a:spcPts val="450"/>
              </a:spcAft>
              <a:buNone/>
            </a:pPr>
            <a:r>
              <a:rPr lang="pt-PT" sz="1500" b="1" dirty="0">
                <a:solidFill>
                  <a:schemeClr val="accent5">
                    <a:lumMod val="50000"/>
                  </a:schemeClr>
                </a:solidFill>
                <a:latin typeface="Montserrat Medium" panose="00000600000000000000" pitchFamily="2" charset="0"/>
              </a:rPr>
              <a:t>3) Ganhos compartilhados e justos</a:t>
            </a:r>
            <a:endParaRPr lang="pt-PT" sz="14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186055" indent="0" algn="just">
              <a:lnSpc>
                <a:spcPct val="130000"/>
              </a:lnSpc>
              <a:spcAft>
                <a:spcPts val="450"/>
              </a:spcAft>
              <a:buNone/>
            </a:pPr>
            <a:endParaRPr lang="pt-PT" sz="1400" b="1" dirty="0">
              <a:solidFill>
                <a:srgbClr val="002060"/>
              </a:solidFill>
              <a:latin typeface="Montserrat Medium" panose="00000600000000000000" pitchFamily="2" charset="0"/>
            </a:endParaRPr>
          </a:p>
          <a:p>
            <a:pPr marL="186055" indent="0" algn="just">
              <a:lnSpc>
                <a:spcPct val="130000"/>
              </a:lnSpc>
              <a:spcAft>
                <a:spcPts val="450"/>
              </a:spcAft>
              <a:buNone/>
            </a:pPr>
            <a:r>
              <a:rPr lang="pt-PT" sz="1400" b="1" dirty="0">
                <a:solidFill>
                  <a:srgbClr val="002060"/>
                </a:solidFill>
                <a:latin typeface="Montserrat Medium" panose="00000600000000000000" pitchFamily="2" charset="0"/>
              </a:rPr>
              <a:t>PTE: </a:t>
            </a:r>
            <a:r>
              <a:rPr lang="pt-PT" sz="1400" dirty="0">
                <a:solidFill>
                  <a:srgbClr val="002060"/>
                </a:solidFill>
                <a:latin typeface="Montserrat Medium" panose="00000600000000000000" pitchFamily="2" charset="0"/>
              </a:rPr>
              <a:t>não é cumprimento metas climáticas, é instrumento de promoção de desenvolvendo nacional, tecnologia local e exportação de soluções sustentáveis para </a:t>
            </a:r>
            <a:r>
              <a:rPr lang="pt-PT" sz="1400" dirty="0" err="1">
                <a:solidFill>
                  <a:srgbClr val="002060"/>
                </a:solidFill>
                <a:latin typeface="Montserrat Medium" panose="00000600000000000000" pitchFamily="2" charset="0"/>
              </a:rPr>
              <a:t>apoair</a:t>
            </a:r>
            <a:r>
              <a:rPr lang="pt-PT" sz="1400" dirty="0">
                <a:solidFill>
                  <a:srgbClr val="002060"/>
                </a:solidFill>
                <a:latin typeface="Montserrat Medium" panose="00000600000000000000" pitchFamily="2" charset="0"/>
              </a:rPr>
              <a:t> outros países a combater a emergência climática e a desigualdade social.</a:t>
            </a:r>
            <a:endParaRPr lang="en-US" sz="14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5" name="Google Shape;140;p20">
            <a:extLst>
              <a:ext uri="{FF2B5EF4-FFF2-40B4-BE49-F238E27FC236}">
                <a16:creationId xmlns:a16="http://schemas.microsoft.com/office/drawing/2014/main" id="{662F362F-FD56-4FF0-F6E0-A9BEF4354363}"/>
              </a:ext>
            </a:extLst>
          </p:cNvPr>
          <p:cNvCxnSpPr/>
          <p:nvPr/>
        </p:nvCxnSpPr>
        <p:spPr>
          <a:xfrm>
            <a:off x="411321" y="938449"/>
            <a:ext cx="72000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8352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e187a8a191_0_313"/>
          <p:cNvSpPr txBox="1"/>
          <p:nvPr/>
        </p:nvSpPr>
        <p:spPr>
          <a:xfrm>
            <a:off x="583525" y="147200"/>
            <a:ext cx="72795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Plano: estrutura em níveis</a:t>
            </a:r>
            <a:endParaRPr sz="1100" b="0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e187a8a191_0_313"/>
          <p:cNvCxnSpPr/>
          <p:nvPr/>
        </p:nvCxnSpPr>
        <p:spPr>
          <a:xfrm>
            <a:off x="583520" y="583531"/>
            <a:ext cx="4742700" cy="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9" name="Google Shape;219;g1e187a8a191_0_313"/>
          <p:cNvGrpSpPr/>
          <p:nvPr/>
        </p:nvGrpSpPr>
        <p:grpSpPr>
          <a:xfrm>
            <a:off x="2047737" y="4147697"/>
            <a:ext cx="6239428" cy="650766"/>
            <a:chOff x="861402" y="3870543"/>
            <a:chExt cx="6239428" cy="650766"/>
          </a:xfrm>
        </p:grpSpPr>
        <p:grpSp>
          <p:nvGrpSpPr>
            <p:cNvPr id="220" name="Google Shape;220;g1e187a8a191_0_313"/>
            <p:cNvGrpSpPr/>
            <p:nvPr/>
          </p:nvGrpSpPr>
          <p:grpSpPr>
            <a:xfrm>
              <a:off x="861402" y="3870543"/>
              <a:ext cx="6190783" cy="650766"/>
              <a:chOff x="3449" y="-66"/>
              <a:chExt cx="6190783" cy="650766"/>
            </a:xfrm>
          </p:grpSpPr>
          <p:sp>
            <p:nvSpPr>
              <p:cNvPr id="221" name="Google Shape;221;g1e187a8a191_0_313"/>
              <p:cNvSpPr/>
              <p:nvPr/>
            </p:nvSpPr>
            <p:spPr>
              <a:xfrm>
                <a:off x="3449" y="0"/>
                <a:ext cx="1204500" cy="650700"/>
              </a:xfrm>
              <a:prstGeom prst="roundRect">
                <a:avLst>
                  <a:gd name="adj" fmla="val 5000"/>
                </a:avLst>
              </a:prstGeom>
              <a:solidFill>
                <a:srgbClr val="ED7D31"/>
              </a:solidFill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g1e187a8a191_0_313"/>
              <p:cNvSpPr txBox="1"/>
              <p:nvPr/>
            </p:nvSpPr>
            <p:spPr>
              <a:xfrm rot="-5400000">
                <a:off x="-142949" y="146334"/>
                <a:ext cx="5337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57775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223" name="Google Shape;223;g1e187a8a191_0_313"/>
              <p:cNvSpPr/>
              <p:nvPr/>
            </p:nvSpPr>
            <p:spPr>
              <a:xfrm>
                <a:off x="244333" y="0"/>
                <a:ext cx="897300" cy="65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g1e187a8a191_0_313"/>
              <p:cNvSpPr txBox="1"/>
              <p:nvPr/>
            </p:nvSpPr>
            <p:spPr>
              <a:xfrm>
                <a:off x="244333" y="0"/>
                <a:ext cx="897300" cy="65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rPr>
                  <a:t>Financeiros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g1e187a8a191_0_313"/>
              <p:cNvSpPr/>
              <p:nvPr/>
            </p:nvSpPr>
            <p:spPr>
              <a:xfrm>
                <a:off x="1250020" y="0"/>
                <a:ext cx="1204500" cy="650700"/>
              </a:xfrm>
              <a:prstGeom prst="roundRect">
                <a:avLst>
                  <a:gd name="adj" fmla="val 5000"/>
                </a:avLst>
              </a:prstGeom>
              <a:solidFill>
                <a:srgbClr val="D77850"/>
              </a:solidFill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g1e187a8a191_0_313"/>
              <p:cNvSpPr txBox="1"/>
              <p:nvPr/>
            </p:nvSpPr>
            <p:spPr>
              <a:xfrm rot="-5400000">
                <a:off x="1103620" y="146334"/>
                <a:ext cx="5337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57775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rPr>
                  <a:t>   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g1e187a8a191_0_313"/>
              <p:cNvSpPr/>
              <p:nvPr/>
            </p:nvSpPr>
            <p:spPr>
              <a:xfrm rot="5400000">
                <a:off x="1208210" y="467713"/>
                <a:ext cx="95664" cy="180662"/>
              </a:xfrm>
              <a:prstGeom prst="flowChartExtract">
                <a:avLst/>
              </a:prstGeom>
              <a:solidFill>
                <a:srgbClr val="FFFFFF"/>
              </a:solidFill>
              <a:ln w="25400" cap="flat" cmpd="sng">
                <a:solidFill>
                  <a:srgbClr val="ED7D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g1e187a8a191_0_313"/>
              <p:cNvSpPr/>
              <p:nvPr/>
            </p:nvSpPr>
            <p:spPr>
              <a:xfrm>
                <a:off x="1490903" y="0"/>
                <a:ext cx="897300" cy="65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g1e187a8a191_0_313"/>
              <p:cNvSpPr txBox="1"/>
              <p:nvPr/>
            </p:nvSpPr>
            <p:spPr>
              <a:xfrm>
                <a:off x="1490903" y="0"/>
                <a:ext cx="897300" cy="65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 dirty="0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rPr>
                  <a:t>Fiscais 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1e187a8a191_0_313"/>
              <p:cNvSpPr/>
              <p:nvPr/>
            </p:nvSpPr>
            <p:spPr>
              <a:xfrm>
                <a:off x="2496591" y="0"/>
                <a:ext cx="1204500" cy="650700"/>
              </a:xfrm>
              <a:prstGeom prst="roundRect">
                <a:avLst>
                  <a:gd name="adj" fmla="val 5000"/>
                </a:avLst>
              </a:prstGeom>
              <a:solidFill>
                <a:srgbClr val="C47F6E"/>
              </a:solidFill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g1e187a8a191_0_313"/>
              <p:cNvSpPr txBox="1"/>
              <p:nvPr/>
            </p:nvSpPr>
            <p:spPr>
              <a:xfrm rot="-5400000">
                <a:off x="2350191" y="146334"/>
                <a:ext cx="5337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57775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rPr>
                  <a:t>   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g1e187a8a191_0_313"/>
              <p:cNvSpPr/>
              <p:nvPr/>
            </p:nvSpPr>
            <p:spPr>
              <a:xfrm rot="5400000">
                <a:off x="2454781" y="467713"/>
                <a:ext cx="95664" cy="180662"/>
              </a:xfrm>
              <a:prstGeom prst="flowChartExtract">
                <a:avLst/>
              </a:prstGeom>
              <a:solidFill>
                <a:srgbClr val="FFFFFF"/>
              </a:solidFill>
              <a:ln w="25400" cap="flat" cmpd="sng">
                <a:solidFill>
                  <a:srgbClr val="D07A5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g1e187a8a191_0_313"/>
              <p:cNvSpPr/>
              <p:nvPr/>
            </p:nvSpPr>
            <p:spPr>
              <a:xfrm>
                <a:off x="2737474" y="0"/>
                <a:ext cx="897300" cy="65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1e187a8a191_0_313"/>
              <p:cNvSpPr txBox="1"/>
              <p:nvPr/>
            </p:nvSpPr>
            <p:spPr>
              <a:xfrm>
                <a:off x="2737474" y="0"/>
                <a:ext cx="897300" cy="65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rPr>
                  <a:t>Regulatórios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g1e187a8a191_0_313"/>
              <p:cNvSpPr/>
              <p:nvPr/>
            </p:nvSpPr>
            <p:spPr>
              <a:xfrm>
                <a:off x="3743162" y="0"/>
                <a:ext cx="1204500" cy="650700"/>
              </a:xfrm>
              <a:prstGeom prst="roundRect">
                <a:avLst>
                  <a:gd name="adj" fmla="val 5000"/>
                </a:avLst>
              </a:prstGeom>
              <a:solidFill>
                <a:srgbClr val="B38E8A"/>
              </a:solidFill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g1e187a8a191_0_313"/>
              <p:cNvSpPr txBox="1"/>
              <p:nvPr/>
            </p:nvSpPr>
            <p:spPr>
              <a:xfrm rot="-5400000">
                <a:off x="3596762" y="146334"/>
                <a:ext cx="5337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57775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237" name="Google Shape;237;g1e187a8a191_0_313"/>
              <p:cNvSpPr/>
              <p:nvPr/>
            </p:nvSpPr>
            <p:spPr>
              <a:xfrm rot="5400000">
                <a:off x="3701351" y="467713"/>
                <a:ext cx="95664" cy="180662"/>
              </a:xfrm>
              <a:prstGeom prst="flowChartExtract">
                <a:avLst/>
              </a:prstGeom>
              <a:solidFill>
                <a:srgbClr val="FFFFFF"/>
              </a:solidFill>
              <a:ln w="25400" cap="flat" cmpd="sng">
                <a:solidFill>
                  <a:srgbClr val="B8888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g1e187a8a191_0_313"/>
              <p:cNvSpPr/>
              <p:nvPr/>
            </p:nvSpPr>
            <p:spPr>
              <a:xfrm>
                <a:off x="4989732" y="0"/>
                <a:ext cx="1204500" cy="650700"/>
              </a:xfrm>
              <a:prstGeom prst="roundRect">
                <a:avLst>
                  <a:gd name="adj" fmla="val 5000"/>
                </a:avLst>
              </a:prstGeom>
              <a:solidFill>
                <a:srgbClr val="A4A4A4"/>
              </a:solidFill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g1e187a8a191_0_313"/>
              <p:cNvSpPr txBox="1"/>
              <p:nvPr/>
            </p:nvSpPr>
            <p:spPr>
              <a:xfrm rot="-5400000">
                <a:off x="4843333" y="146334"/>
                <a:ext cx="533700" cy="24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4575" rIns="57775" bIns="0" anchor="t" anchorCtr="0">
                <a:noAutofit/>
              </a:bodyPr>
              <a:lstStyle/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sp>
            <p:nvSpPr>
              <p:cNvPr id="240" name="Google Shape;240;g1e187a8a191_0_313"/>
              <p:cNvSpPr/>
              <p:nvPr/>
            </p:nvSpPr>
            <p:spPr>
              <a:xfrm rot="5400000">
                <a:off x="4947922" y="467713"/>
                <a:ext cx="95664" cy="180662"/>
              </a:xfrm>
              <a:prstGeom prst="flowChartExtract">
                <a:avLst/>
              </a:prstGeom>
              <a:solidFill>
                <a:srgbClr val="FFFFFF"/>
              </a:solidFill>
              <a:ln w="25400" cap="flat" cmpd="sng">
                <a:solidFill>
                  <a:srgbClr val="A4A4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" name="Google Shape;241;g1e187a8a191_0_313"/>
            <p:cNvSpPr txBox="1"/>
            <p:nvPr/>
          </p:nvSpPr>
          <p:spPr>
            <a:xfrm>
              <a:off x="4763911" y="4013186"/>
              <a:ext cx="1140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0" i="0" u="none" strike="noStrike" cap="none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rPr>
                <a:t>Administrativos e Operacionais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1e187a8a191_0_313"/>
            <p:cNvSpPr txBox="1"/>
            <p:nvPr/>
          </p:nvSpPr>
          <p:spPr>
            <a:xfrm>
              <a:off x="5960530" y="4017146"/>
              <a:ext cx="1140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0" i="0" u="none" strike="noStrike" cap="none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rPr>
                <a:t>Monitoramento e Fiscalização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3" name="Google Shape;243;g1e187a8a191_0_313"/>
          <p:cNvGrpSpPr/>
          <p:nvPr/>
        </p:nvGrpSpPr>
        <p:grpSpPr>
          <a:xfrm>
            <a:off x="3506335" y="763916"/>
            <a:ext cx="4244676" cy="1042963"/>
            <a:chOff x="1891607" y="949528"/>
            <a:chExt cx="4244676" cy="1042963"/>
          </a:xfrm>
        </p:grpSpPr>
        <p:sp>
          <p:nvSpPr>
            <p:cNvPr id="244" name="Google Shape;244;g1e187a8a191_0_313"/>
            <p:cNvSpPr/>
            <p:nvPr/>
          </p:nvSpPr>
          <p:spPr>
            <a:xfrm>
              <a:off x="3433368" y="990430"/>
              <a:ext cx="1537200" cy="994200"/>
            </a:xfrm>
            <a:prstGeom prst="triangle">
              <a:avLst>
                <a:gd name="adj" fmla="val 50000"/>
              </a:avLst>
            </a:prstGeom>
            <a:solidFill>
              <a:srgbClr val="4372C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g1e187a8a191_0_313"/>
            <p:cNvSpPr txBox="1"/>
            <p:nvPr/>
          </p:nvSpPr>
          <p:spPr>
            <a:xfrm>
              <a:off x="3818268" y="1345235"/>
              <a:ext cx="7686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1" i="0" u="none" strike="noStrike" cap="none" dirty="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rPr>
                <a:t>Justiça social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g1e187a8a191_0_313"/>
            <p:cNvSpPr/>
            <p:nvPr/>
          </p:nvSpPr>
          <p:spPr>
            <a:xfrm>
              <a:off x="1891607" y="982391"/>
              <a:ext cx="1473900" cy="1010100"/>
            </a:xfrm>
            <a:prstGeom prst="triangle">
              <a:avLst>
                <a:gd name="adj" fmla="val 50000"/>
              </a:avLst>
            </a:prstGeom>
            <a:solidFill>
              <a:srgbClr val="43BCB8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g1e187a8a191_0_313"/>
            <p:cNvSpPr txBox="1"/>
            <p:nvPr/>
          </p:nvSpPr>
          <p:spPr>
            <a:xfrm>
              <a:off x="2159720" y="1366074"/>
              <a:ext cx="950252" cy="5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100" b="1" i="0" u="none" strike="noStrike" cap="none" dirty="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rPr>
                <a:t>Emprego e Produtividade</a:t>
              </a:r>
              <a:endParaRPr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1e187a8a191_0_313"/>
            <p:cNvSpPr/>
            <p:nvPr/>
          </p:nvSpPr>
          <p:spPr>
            <a:xfrm rot="10800000">
              <a:off x="2682612" y="994220"/>
              <a:ext cx="1449900" cy="994200"/>
            </a:xfrm>
            <a:prstGeom prst="triangle">
              <a:avLst>
                <a:gd name="adj" fmla="val 50000"/>
              </a:avLst>
            </a:prstGeom>
            <a:solidFill>
              <a:srgbClr val="45B36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1e187a8a191_0_313"/>
            <p:cNvSpPr txBox="1"/>
            <p:nvPr/>
          </p:nvSpPr>
          <p:spPr>
            <a:xfrm>
              <a:off x="2853528" y="1010085"/>
              <a:ext cx="110406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100" b="1" i="0" u="none" strike="noStrike" cap="none" dirty="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rPr>
                <a:t>Sustentabilidade ambiental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1e187a8a191_0_313"/>
            <p:cNvSpPr/>
            <p:nvPr/>
          </p:nvSpPr>
          <p:spPr>
            <a:xfrm>
              <a:off x="5142083" y="949528"/>
              <a:ext cx="994200" cy="994200"/>
            </a:xfrm>
            <a:prstGeom prst="triangle">
              <a:avLst>
                <a:gd name="adj" fmla="val 50000"/>
              </a:avLst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1" name="Google Shape;251;g1e187a8a191_0_313" descr="D:\OneDrive - mtegovbr\Materiais de uso comum\ID Visual Novo Governo - 2023\Marca dos Ministérios\Logo Ministérios -_Horizontal - MF e Gov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7678" y="59385"/>
            <a:ext cx="1432465" cy="420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g1e187a8a191_0_313"/>
          <p:cNvGrpSpPr/>
          <p:nvPr/>
        </p:nvGrpSpPr>
        <p:grpSpPr>
          <a:xfrm>
            <a:off x="158994" y="859868"/>
            <a:ext cx="1839028" cy="4218241"/>
            <a:chOff x="0" y="0"/>
            <a:chExt cx="1839028" cy="4218241"/>
          </a:xfrm>
        </p:grpSpPr>
        <p:cxnSp>
          <p:nvCxnSpPr>
            <p:cNvPr id="260" name="Google Shape;260;g1e187a8a191_0_313"/>
            <p:cNvCxnSpPr/>
            <p:nvPr/>
          </p:nvCxnSpPr>
          <p:spPr>
            <a:xfrm>
              <a:off x="0" y="0"/>
              <a:ext cx="1839000" cy="0"/>
            </a:xfrm>
            <a:prstGeom prst="straightConnector1">
              <a:avLst/>
            </a:prstGeom>
            <a:solidFill>
              <a:srgbClr val="599BD5"/>
            </a:solidFill>
            <a:ln w="25400" cap="flat" cmpd="sng">
              <a:solidFill>
                <a:srgbClr val="599BD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1" name="Google Shape;261;g1e187a8a191_0_313"/>
            <p:cNvSpPr/>
            <p:nvPr/>
          </p:nvSpPr>
          <p:spPr>
            <a:xfrm>
              <a:off x="0" y="0"/>
              <a:ext cx="367800" cy="410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1e187a8a191_0_313"/>
            <p:cNvSpPr/>
            <p:nvPr/>
          </p:nvSpPr>
          <p:spPr>
            <a:xfrm>
              <a:off x="395415" y="38680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5" name="Google Shape;265;g1e187a8a191_0_313"/>
            <p:cNvCxnSpPr/>
            <p:nvPr/>
          </p:nvCxnSpPr>
          <p:spPr>
            <a:xfrm>
              <a:off x="367828" y="812287"/>
              <a:ext cx="1471200" cy="0"/>
            </a:xfrm>
            <a:prstGeom prst="straightConnector1">
              <a:avLst/>
            </a:prstGeom>
            <a:solidFill>
              <a:srgbClr val="599BD5"/>
            </a:solidFill>
            <a:ln w="25400" cap="flat" cmpd="sng">
              <a:solidFill>
                <a:srgbClr val="C3D4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6" name="Google Shape;266;g1e187a8a191_0_313"/>
            <p:cNvSpPr/>
            <p:nvPr/>
          </p:nvSpPr>
          <p:spPr>
            <a:xfrm>
              <a:off x="395415" y="850967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1e187a8a191_0_313"/>
            <p:cNvSpPr txBox="1"/>
            <p:nvPr/>
          </p:nvSpPr>
          <p:spPr>
            <a:xfrm>
              <a:off x="394130" y="222108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Objetivos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8" name="Google Shape;268;g1e187a8a191_0_313"/>
            <p:cNvCxnSpPr/>
            <p:nvPr/>
          </p:nvCxnSpPr>
          <p:spPr>
            <a:xfrm>
              <a:off x="367828" y="1624574"/>
              <a:ext cx="1471200" cy="0"/>
            </a:xfrm>
            <a:prstGeom prst="straightConnector1">
              <a:avLst/>
            </a:prstGeom>
            <a:solidFill>
              <a:srgbClr val="599BD5"/>
            </a:solidFill>
            <a:ln w="25400" cap="flat" cmpd="sng">
              <a:solidFill>
                <a:srgbClr val="C3D4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9" name="Google Shape;269;g1e187a8a191_0_313"/>
            <p:cNvSpPr/>
            <p:nvPr/>
          </p:nvSpPr>
          <p:spPr>
            <a:xfrm>
              <a:off x="395415" y="1663254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1e187a8a191_0_313"/>
            <p:cNvSpPr txBox="1"/>
            <p:nvPr/>
          </p:nvSpPr>
          <p:spPr>
            <a:xfrm>
              <a:off x="394130" y="1860745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Eixos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1" name="Google Shape;271;g1e187a8a191_0_313"/>
            <p:cNvCxnSpPr/>
            <p:nvPr/>
          </p:nvCxnSpPr>
          <p:spPr>
            <a:xfrm>
              <a:off x="367828" y="2436861"/>
              <a:ext cx="1471200" cy="0"/>
            </a:xfrm>
            <a:prstGeom prst="straightConnector1">
              <a:avLst/>
            </a:prstGeom>
            <a:solidFill>
              <a:srgbClr val="599BD5"/>
            </a:solidFill>
            <a:ln w="25400" cap="flat" cmpd="sng">
              <a:solidFill>
                <a:srgbClr val="C3D4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2" name="Google Shape;272;g1e187a8a191_0_313"/>
            <p:cNvSpPr/>
            <p:nvPr/>
          </p:nvSpPr>
          <p:spPr>
            <a:xfrm>
              <a:off x="395415" y="2475542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1e187a8a191_0_313"/>
            <p:cNvSpPr txBox="1"/>
            <p:nvPr/>
          </p:nvSpPr>
          <p:spPr>
            <a:xfrm>
              <a:off x="363745" y="3444541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Instrumentos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4" name="Google Shape;274;g1e187a8a191_0_313"/>
            <p:cNvCxnSpPr/>
            <p:nvPr/>
          </p:nvCxnSpPr>
          <p:spPr>
            <a:xfrm>
              <a:off x="367828" y="3249149"/>
              <a:ext cx="1471200" cy="0"/>
            </a:xfrm>
            <a:prstGeom prst="straightConnector1">
              <a:avLst/>
            </a:prstGeom>
            <a:solidFill>
              <a:srgbClr val="599BD5"/>
            </a:solidFill>
            <a:ln w="25400" cap="flat" cmpd="sng">
              <a:solidFill>
                <a:srgbClr val="C3D4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5" name="Google Shape;275;g1e187a8a191_0_313"/>
            <p:cNvSpPr/>
            <p:nvPr/>
          </p:nvSpPr>
          <p:spPr>
            <a:xfrm>
              <a:off x="395415" y="3287829"/>
              <a:ext cx="1443600" cy="77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7" name="Google Shape;277;g1e187a8a191_0_313"/>
            <p:cNvCxnSpPr/>
            <p:nvPr/>
          </p:nvCxnSpPr>
          <p:spPr>
            <a:xfrm>
              <a:off x="367828" y="4061436"/>
              <a:ext cx="1471200" cy="0"/>
            </a:xfrm>
            <a:prstGeom prst="straightConnector1">
              <a:avLst/>
            </a:prstGeom>
            <a:solidFill>
              <a:srgbClr val="599BD5"/>
            </a:solidFill>
            <a:ln w="25400" cap="flat" cmpd="sng">
              <a:solidFill>
                <a:srgbClr val="C3D4EB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79" name="Google Shape;279;g1e187a8a191_0_313"/>
          <p:cNvGrpSpPr/>
          <p:nvPr/>
        </p:nvGrpSpPr>
        <p:grpSpPr>
          <a:xfrm>
            <a:off x="2100475" y="2253401"/>
            <a:ext cx="6083079" cy="1216500"/>
            <a:chOff x="742" y="97242"/>
            <a:chExt cx="6083079" cy="1216500"/>
          </a:xfrm>
        </p:grpSpPr>
        <p:sp>
          <p:nvSpPr>
            <p:cNvPr id="280" name="Google Shape;280;g1e187a8a191_0_313"/>
            <p:cNvSpPr/>
            <p:nvPr/>
          </p:nvSpPr>
          <p:spPr>
            <a:xfrm>
              <a:off x="742" y="97242"/>
              <a:ext cx="1216500" cy="1216500"/>
            </a:xfrm>
            <a:prstGeom prst="ellipse">
              <a:avLst/>
            </a:prstGeom>
            <a:solidFill>
              <a:srgbClr val="FFC000">
                <a:alpha val="4941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1e187a8a191_0_313"/>
            <p:cNvSpPr txBox="1"/>
            <p:nvPr/>
          </p:nvSpPr>
          <p:spPr>
            <a:xfrm>
              <a:off x="178915" y="275415"/>
              <a:ext cx="8604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950" tIns="11425" rIns="6695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Finanças  Sustentáveis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1e187a8a191_0_313"/>
            <p:cNvSpPr/>
            <p:nvPr/>
          </p:nvSpPr>
          <p:spPr>
            <a:xfrm>
              <a:off x="974058" y="97242"/>
              <a:ext cx="1216500" cy="1216500"/>
            </a:xfrm>
            <a:prstGeom prst="ellipse">
              <a:avLst/>
            </a:prstGeom>
            <a:solidFill>
              <a:srgbClr val="A5F20C">
                <a:alpha val="4941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1e187a8a191_0_313"/>
            <p:cNvSpPr txBox="1"/>
            <p:nvPr/>
          </p:nvSpPr>
          <p:spPr>
            <a:xfrm>
              <a:off x="1152231" y="275415"/>
              <a:ext cx="8604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950" tIns="11425" rIns="6695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Adensamento </a:t>
              </a:r>
              <a:r>
                <a:rPr lang="en" sz="900" b="1">
                  <a:latin typeface="Corbel"/>
                  <a:ea typeface="Corbel"/>
                  <a:cs typeface="Corbel"/>
                  <a:sym typeface="Corbel"/>
                </a:rPr>
                <a:t>Tecnológico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1e187a8a191_0_313"/>
            <p:cNvSpPr/>
            <p:nvPr/>
          </p:nvSpPr>
          <p:spPr>
            <a:xfrm>
              <a:off x="1947374" y="97242"/>
              <a:ext cx="1216500" cy="1216500"/>
            </a:xfrm>
            <a:prstGeom prst="ellipse">
              <a:avLst/>
            </a:prstGeom>
            <a:solidFill>
              <a:srgbClr val="2DE71A">
                <a:alpha val="4941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1e187a8a191_0_313"/>
            <p:cNvSpPr txBox="1"/>
            <p:nvPr/>
          </p:nvSpPr>
          <p:spPr>
            <a:xfrm>
              <a:off x="2125547" y="275415"/>
              <a:ext cx="8604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950" tIns="11425" rIns="6695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Bioeconomia e Sistema Agroalimentar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1e187a8a191_0_313"/>
            <p:cNvSpPr/>
            <p:nvPr/>
          </p:nvSpPr>
          <p:spPr>
            <a:xfrm>
              <a:off x="2920690" y="97242"/>
              <a:ext cx="1216500" cy="1216500"/>
            </a:xfrm>
            <a:prstGeom prst="ellipse">
              <a:avLst/>
            </a:prstGeom>
            <a:solidFill>
              <a:srgbClr val="27DB7E">
                <a:alpha val="4941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1e187a8a191_0_313"/>
            <p:cNvSpPr txBox="1"/>
            <p:nvPr/>
          </p:nvSpPr>
          <p:spPr>
            <a:xfrm>
              <a:off x="3098863" y="275415"/>
              <a:ext cx="8604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950" tIns="11425" rIns="6695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Transição energética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1e187a8a191_0_313"/>
            <p:cNvSpPr/>
            <p:nvPr/>
          </p:nvSpPr>
          <p:spPr>
            <a:xfrm>
              <a:off x="3894005" y="97242"/>
              <a:ext cx="1216500" cy="1216500"/>
            </a:xfrm>
            <a:prstGeom prst="ellipse">
              <a:avLst/>
            </a:prstGeom>
            <a:solidFill>
              <a:srgbClr val="35C5CF">
                <a:alpha val="4941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1e187a8a191_0_313"/>
            <p:cNvSpPr txBox="1"/>
            <p:nvPr/>
          </p:nvSpPr>
          <p:spPr>
            <a:xfrm>
              <a:off x="4072178" y="275415"/>
              <a:ext cx="8604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950" tIns="11425" rIns="6695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Economia Circular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1e187a8a191_0_313"/>
            <p:cNvSpPr/>
            <p:nvPr/>
          </p:nvSpPr>
          <p:spPr>
            <a:xfrm>
              <a:off x="4867321" y="97242"/>
              <a:ext cx="1216500" cy="1216500"/>
            </a:xfrm>
            <a:prstGeom prst="ellipse">
              <a:avLst/>
            </a:prstGeom>
            <a:solidFill>
              <a:srgbClr val="4371C3">
                <a:alpha val="4941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1e187a8a191_0_313"/>
            <p:cNvSpPr txBox="1"/>
            <p:nvPr/>
          </p:nvSpPr>
          <p:spPr>
            <a:xfrm>
              <a:off x="5045494" y="275415"/>
              <a:ext cx="8604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950" tIns="11425" rIns="66950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Nova Infraestrutura verde e adaptação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155;p7" descr="Google Shape;155;p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1"/>
            <a:ext cx="9144000" cy="512509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Google Shape;158;p7"/>
          <p:cNvSpPr txBox="1"/>
          <p:nvPr/>
        </p:nvSpPr>
        <p:spPr>
          <a:xfrm>
            <a:off x="1765472" y="1117303"/>
            <a:ext cx="7279916" cy="177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75" tIns="34275" rIns="34275" bIns="34275">
            <a:spAutoFit/>
          </a:bodyPr>
          <a:lstStyle/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dirty="0">
                <a:solidFill>
                  <a:schemeClr val="bg1"/>
                </a:solidFill>
                <a:latin typeface="Montserrat" pitchFamily="2" charset="77"/>
              </a:rPr>
              <a:t>1. O papel brasileiro na emergência climática global</a:t>
            </a:r>
          </a:p>
          <a:p>
            <a:pPr marL="228600">
              <a:lnSpc>
                <a:spcPct val="115000"/>
              </a:lnSpc>
              <a:defRPr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pt-BR" sz="900" dirty="0">
              <a:latin typeface="Montserrat" pitchFamily="2" charset="77"/>
            </a:endParaRP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dirty="0">
                <a:solidFill>
                  <a:srgbClr val="FFFF00"/>
                </a:solidFill>
                <a:latin typeface="Montserrat" pitchFamily="2" charset="77"/>
              </a:rPr>
              <a:t>2. Setores estratégicos para a transição energética</a:t>
            </a:r>
            <a:endParaRPr lang="pt-BR" sz="2000" dirty="0">
              <a:solidFill>
                <a:srgbClr val="FFFF00"/>
              </a:solidFill>
              <a:latin typeface="Montserrat" pitchFamily="2" charset="77"/>
              <a:ea typeface="+mj-ea"/>
              <a:cs typeface="+mj-cs"/>
              <a:sym typeface="Arial"/>
            </a:endParaRPr>
          </a:p>
          <a:p>
            <a:pPr marL="228600">
              <a:lnSpc>
                <a:spcPct val="115000"/>
              </a:lnSpc>
              <a:defRPr sz="1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 lang="pt-BR" sz="900" dirty="0">
              <a:solidFill>
                <a:schemeClr val="bg1"/>
              </a:solidFill>
              <a:latin typeface="Montserrat" pitchFamily="2" charset="77"/>
              <a:ea typeface="+mj-ea"/>
              <a:cs typeface="+mj-cs"/>
              <a:sym typeface="Arial"/>
            </a:endParaRP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000" dirty="0">
                <a:solidFill>
                  <a:schemeClr val="bg1"/>
                </a:solidFill>
                <a:latin typeface="Montserrat" pitchFamily="2" charset="77"/>
              </a:rPr>
              <a:t>3. Plano de Transformação Ecológica e Mineração</a:t>
            </a:r>
          </a:p>
          <a:p>
            <a:pPr indent="133350">
              <a:lnSpc>
                <a:spcPct val="115000"/>
              </a:lnSpc>
              <a:defRPr sz="24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lang="pt-BR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237" name="Google Shape;159;p7" descr="Google Shape;159;p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046" y="219879"/>
            <a:ext cx="1771402" cy="430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17829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40975</TotalTime>
  <Words>1946</Words>
  <Application>Microsoft Macintosh PowerPoint</Application>
  <PresentationFormat>Apresentação na tela (16:9)</PresentationFormat>
  <Paragraphs>188</Paragraphs>
  <Slides>27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8" baseType="lpstr">
      <vt:lpstr>Montserrat</vt:lpstr>
      <vt:lpstr>Wingdings</vt:lpstr>
      <vt:lpstr>Montserrat Medium</vt:lpstr>
      <vt:lpstr>rawline</vt:lpstr>
      <vt:lpstr>Corbel</vt:lpstr>
      <vt:lpstr>Aptos</vt:lpstr>
      <vt:lpstr>Arial</vt:lpstr>
      <vt:lpstr>Montserrat ExtraBold</vt:lpstr>
      <vt:lpstr>Montserrat Light</vt:lpstr>
      <vt:lpstr>Calibri</vt:lpstr>
      <vt:lpstr>Tema do Office</vt:lpstr>
      <vt:lpstr>Apresentação do PowerPoint</vt:lpstr>
      <vt:lpstr>Apresentação do PowerPoint</vt:lpstr>
      <vt:lpstr>O que tem causado a mudança do clima?</vt:lpstr>
      <vt:lpstr>Competitividade e Sustentabilidade</vt:lpstr>
      <vt:lpstr>Vetores de Desenvolvimento Sustentável</vt:lpstr>
      <vt:lpstr>Condições Macroeconômicas Sustentáveis</vt:lpstr>
      <vt:lpstr>Plano de Transformação Ecológica</vt:lpstr>
      <vt:lpstr>Apresentação do PowerPoint</vt:lpstr>
      <vt:lpstr>Apresentação do PowerPoint</vt:lpstr>
      <vt:lpstr>Ciência e Tecnologia</vt:lpstr>
      <vt:lpstr>Energia e Transportes</vt:lpstr>
      <vt:lpstr>Produtos e Soluções Sustentáveis</vt:lpstr>
      <vt:lpstr>Mineração e Transição Energética</vt:lpstr>
      <vt:lpstr>Apresentação do PowerPoint</vt:lpstr>
      <vt:lpstr>Resultados para o setor mineral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Renan Nunes</dc:creator>
  <cp:lastModifiedBy>Carlos Colombo</cp:lastModifiedBy>
  <cp:revision>114</cp:revision>
  <dcterms:modified xsi:type="dcterms:W3CDTF">2024-05-23T16:32:10Z</dcterms:modified>
</cp:coreProperties>
</file>