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0.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8.jpg" ContentType="image/jpeg"/>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0" r:id="rId4"/>
    <p:sldMasterId id="2147483668" r:id="rId5"/>
    <p:sldMasterId id="2147483662" r:id="rId6"/>
    <p:sldMasterId id="2147483664" r:id="rId7"/>
    <p:sldMasterId id="2147483678" r:id="rId8"/>
    <p:sldMasterId id="2147483682" r:id="rId9"/>
    <p:sldMasterId id="2147483672" r:id="rId10"/>
    <p:sldMasterId id="2147483670" r:id="rId11"/>
    <p:sldMasterId id="2147483688" r:id="rId12"/>
    <p:sldMasterId id="2147483691" r:id="rId13"/>
    <p:sldMasterId id="2147483698" r:id="rId14"/>
    <p:sldMasterId id="2147483702" r:id="rId15"/>
    <p:sldMasterId id="2147483706" r:id="rId16"/>
    <p:sldMasterId id="2147483709" r:id="rId17"/>
    <p:sldMasterId id="2147483721" r:id="rId18"/>
  </p:sldMasterIdLst>
  <p:notesMasterIdLst>
    <p:notesMasterId r:id="rId34"/>
  </p:notesMasterIdLst>
  <p:handoutMasterIdLst>
    <p:handoutMasterId r:id="rId35"/>
  </p:handoutMasterIdLst>
  <p:sldIdLst>
    <p:sldId id="300" r:id="rId19"/>
    <p:sldId id="395" r:id="rId20"/>
    <p:sldId id="326" r:id="rId21"/>
    <p:sldId id="396" r:id="rId22"/>
    <p:sldId id="259" r:id="rId23"/>
    <p:sldId id="389" r:id="rId24"/>
    <p:sldId id="360" r:id="rId25"/>
    <p:sldId id="394" r:id="rId26"/>
    <p:sldId id="387" r:id="rId27"/>
    <p:sldId id="298" r:id="rId28"/>
    <p:sldId id="393" r:id="rId29"/>
    <p:sldId id="500" r:id="rId30"/>
    <p:sldId id="344" r:id="rId31"/>
    <p:sldId id="499"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4" userDrawn="1">
          <p15:clr>
            <a:srgbClr val="A4A3A4"/>
          </p15:clr>
        </p15:guide>
        <p15:guide id="2" pos="3840">
          <p15:clr>
            <a:srgbClr val="A4A3A4"/>
          </p15:clr>
        </p15:guide>
        <p15:guide id="4" pos="3681" userDrawn="1">
          <p15:clr>
            <a:srgbClr val="A4A3A4"/>
          </p15:clr>
        </p15:guide>
        <p15:guide id="5" pos="3001" userDrawn="1">
          <p15:clr>
            <a:srgbClr val="A4A3A4"/>
          </p15:clr>
        </p15:guide>
        <p15:guide id="6" pos="1277" userDrawn="1">
          <p15:clr>
            <a:srgbClr val="A4A3A4"/>
          </p15:clr>
        </p15:guide>
        <p15:guide id="7" pos="4089" userDrawn="1">
          <p15:clr>
            <a:srgbClr val="A4A3A4"/>
          </p15:clr>
        </p15:guide>
        <p15:guide id="8" pos="4951" userDrawn="1">
          <p15:clr>
            <a:srgbClr val="A4A3A4"/>
          </p15:clr>
        </p15:guide>
        <p15:guide id="9" pos="6357" userDrawn="1">
          <p15:clr>
            <a:srgbClr val="A4A3A4"/>
          </p15:clr>
        </p15:guide>
        <p15:guide id="10" orient="horz" pos="1706" userDrawn="1">
          <p15:clr>
            <a:srgbClr val="A4A3A4"/>
          </p15:clr>
        </p15:guide>
        <p15:guide id="11" orient="horz" pos="3407" userDrawn="1">
          <p15:clr>
            <a:srgbClr val="A4A3A4"/>
          </p15:clr>
        </p15:guide>
        <p15:guide id="12" pos="5745" userDrawn="1">
          <p15:clr>
            <a:srgbClr val="A4A3A4"/>
          </p15:clr>
        </p15:guide>
        <p15:guide id="13" pos="7174" userDrawn="1">
          <p15:clr>
            <a:srgbClr val="A4A3A4"/>
          </p15:clr>
        </p15:guide>
        <p15:guide id="14" pos="4248" userDrawn="1">
          <p15:clr>
            <a:srgbClr val="A4A3A4"/>
          </p15:clr>
        </p15:guide>
        <p15:guide id="15" pos="3386" userDrawn="1">
          <p15:clr>
            <a:srgbClr val="A4A3A4"/>
          </p15:clr>
        </p15:guide>
        <p15:guide id="16" pos="35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D5E"/>
    <a:srgbClr val="20355C"/>
    <a:srgbClr val="101A2D"/>
    <a:srgbClr val="242A5F"/>
    <a:srgbClr val="232C5E"/>
    <a:srgbClr val="F2F2F4"/>
    <a:srgbClr val="FFFF00"/>
    <a:srgbClr val="262261"/>
    <a:srgbClr val="BFBFB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8" autoAdjust="0"/>
    <p:restoredTop sz="94660"/>
  </p:normalViewPr>
  <p:slideViewPr>
    <p:cSldViewPr snapToGrid="0">
      <p:cViewPr varScale="1">
        <p:scale>
          <a:sx n="81" d="100"/>
          <a:sy n="81" d="100"/>
        </p:scale>
        <p:origin x="710" y="62"/>
      </p:cViewPr>
      <p:guideLst>
        <p:guide orient="horz" pos="1094"/>
        <p:guide pos="3840"/>
        <p:guide pos="3681"/>
        <p:guide pos="3001"/>
        <p:guide pos="1277"/>
        <p:guide pos="4089"/>
        <p:guide pos="4951"/>
        <p:guide pos="6357"/>
        <p:guide orient="horz" pos="1706"/>
        <p:guide orient="horz" pos="3407"/>
        <p:guide pos="5745"/>
        <p:guide pos="7174"/>
        <p:guide pos="4248"/>
        <p:guide pos="3386"/>
        <p:guide pos="3522"/>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tableStyles" Target="tableStyles.xml"/><Relationship Id="rId21" Type="http://schemas.openxmlformats.org/officeDocument/2006/relationships/slide" Target="slides/slide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4CFE5B-1C5E-FE12-D30E-A7D3BE9D72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13F3F35-93A4-36A3-A516-BAA70EFB71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30424C-B971-4487-BE80-120F48927972}" type="datetimeFigureOut">
              <a:rPr lang="en-AU" smtClean="0"/>
              <a:t>23/05/2024</a:t>
            </a:fld>
            <a:endParaRPr lang="en-AU"/>
          </a:p>
        </p:txBody>
      </p:sp>
      <p:sp>
        <p:nvSpPr>
          <p:cNvPr id="4" name="Footer Placeholder 3">
            <a:extLst>
              <a:ext uri="{FF2B5EF4-FFF2-40B4-BE49-F238E27FC236}">
                <a16:creationId xmlns:a16="http://schemas.microsoft.com/office/drawing/2014/main" id="{F9228EBA-B1E5-4DDD-DB5E-7672676598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19E8D18-3A16-2EAA-AED3-45AB6F9CCF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03F069-76EE-4862-A0D3-83B25DAB1C53}" type="slidenum">
              <a:rPr lang="en-AU" smtClean="0"/>
              <a:t>‹nº›</a:t>
            </a:fld>
            <a:endParaRPr lang="en-AU"/>
          </a:p>
        </p:txBody>
      </p:sp>
    </p:spTree>
    <p:extLst>
      <p:ext uri="{BB962C8B-B14F-4D97-AF65-F5344CB8AC3E}">
        <p14:creationId xmlns:p14="http://schemas.microsoft.com/office/powerpoint/2010/main" val="930641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A924D-96E4-E046-847F-B38D2AECE93A}" type="datetimeFigureOut">
              <a:rPr lang="en-US" smtClean="0"/>
              <a:t>5/23/2024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3A5026-AA25-9E4E-9F26-8604D7BFC40E}" type="slidenum">
              <a:rPr lang="en-US" smtClean="0"/>
              <a:t>‹nº›</a:t>
            </a:fld>
            <a:endParaRPr lang="en-US"/>
          </a:p>
        </p:txBody>
      </p:sp>
    </p:spTree>
    <p:extLst>
      <p:ext uri="{BB962C8B-B14F-4D97-AF65-F5344CB8AC3E}">
        <p14:creationId xmlns:p14="http://schemas.microsoft.com/office/powerpoint/2010/main" val="885013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3A5026-AA25-9E4E-9F26-8604D7BFC40E}" type="slidenum">
              <a:rPr lang="en-US" smtClean="0"/>
              <a:t>1</a:t>
            </a:fld>
            <a:endParaRPr lang="en-US"/>
          </a:p>
        </p:txBody>
      </p:sp>
    </p:spTree>
    <p:extLst>
      <p:ext uri="{BB962C8B-B14F-4D97-AF65-F5344CB8AC3E}">
        <p14:creationId xmlns:p14="http://schemas.microsoft.com/office/powerpoint/2010/main" val="423425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3A5026-AA25-9E4E-9F26-8604D7BFC40E}" type="slidenum">
              <a:rPr lang="en-US" smtClean="0"/>
              <a:t>3</a:t>
            </a:fld>
            <a:endParaRPr lang="en-US"/>
          </a:p>
        </p:txBody>
      </p:sp>
    </p:spTree>
    <p:extLst>
      <p:ext uri="{BB962C8B-B14F-4D97-AF65-F5344CB8AC3E}">
        <p14:creationId xmlns:p14="http://schemas.microsoft.com/office/powerpoint/2010/main" val="344294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11BEB-99ED-45DD-A716-8F995B14165C}"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909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A5026-AA25-9E4E-9F26-8604D7BFC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66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A5026-AA25-9E4E-9F26-8604D7BFC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20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3A5026-AA25-9E4E-9F26-8604D7BFC40E}" type="slidenum">
              <a:rPr lang="en-US" smtClean="0"/>
              <a:t>9</a:t>
            </a:fld>
            <a:endParaRPr lang="en-US"/>
          </a:p>
        </p:txBody>
      </p:sp>
    </p:spTree>
    <p:extLst>
      <p:ext uri="{BB962C8B-B14F-4D97-AF65-F5344CB8AC3E}">
        <p14:creationId xmlns:p14="http://schemas.microsoft.com/office/powerpoint/2010/main" val="180063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3A5026-AA25-9E4E-9F26-8604D7BFC40E}" type="slidenum">
              <a:rPr lang="en-US" smtClean="0"/>
              <a:t>11</a:t>
            </a:fld>
            <a:endParaRPr lang="en-US"/>
          </a:p>
        </p:txBody>
      </p:sp>
    </p:spTree>
    <p:extLst>
      <p:ext uri="{BB962C8B-B14F-4D97-AF65-F5344CB8AC3E}">
        <p14:creationId xmlns:p14="http://schemas.microsoft.com/office/powerpoint/2010/main" val="2499080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a:t>Phase 2 drilling in outlying license areas that require conversion to mining licenses from application and exploration licenses</a:t>
            </a:r>
          </a:p>
          <a:p>
            <a:pPr marL="171450" indent="-171450">
              <a:buFont typeface="Arial" panose="020B0604020202020204" pitchFamily="34" charset="0"/>
              <a:buChar char="•"/>
            </a:pPr>
            <a:r>
              <a:rPr lang="en-AU"/>
              <a:t>ANSTO test work underway, carbonate optimisation, solid liquid separation, materials handling </a:t>
            </a:r>
            <a:r>
              <a:rPr lang="en-AU" err="1"/>
              <a:t>testwork</a:t>
            </a:r>
            <a:r>
              <a:rPr lang="en-AU"/>
              <a:t>, flowsheet development and continuous piloting</a:t>
            </a:r>
          </a:p>
          <a:p>
            <a:pPr marL="171450" indent="-171450">
              <a:buFont typeface="Arial" panose="020B0604020202020204" pitchFamily="34" charset="0"/>
              <a:buChar char="•"/>
            </a:pPr>
            <a:r>
              <a:rPr lang="en-AU"/>
              <a:t>Infill drilling with </a:t>
            </a:r>
            <a:r>
              <a:rPr lang="en-AU" err="1"/>
              <a:t>aircore</a:t>
            </a:r>
            <a:r>
              <a:rPr lang="en-AU"/>
              <a:t> rig southern tenement areas </a:t>
            </a:r>
          </a:p>
          <a:p>
            <a:pPr marL="171450" indent="-171450">
              <a:buFont typeface="Arial" panose="020B0604020202020204" pitchFamily="34" charset="0"/>
              <a:buChar char="•"/>
            </a:pPr>
            <a:r>
              <a:rPr lang="en-AU"/>
              <a:t>ID basement, GPR for basement mapping</a:t>
            </a:r>
          </a:p>
          <a:p>
            <a:pPr marL="171450" indent="-171450">
              <a:buFont typeface="Arial" panose="020B0604020202020204" pitchFamily="34" charset="0"/>
              <a:buChar char="•"/>
            </a:pPr>
            <a:r>
              <a:rPr lang="en-AU"/>
              <a:t>Scoping study with engineering group</a:t>
            </a:r>
          </a:p>
          <a:p>
            <a:pPr marL="171450" indent="-171450">
              <a:buFont typeface="Arial" panose="020B0604020202020204" pitchFamily="34" charset="0"/>
              <a:buChar char="•"/>
            </a:pPr>
            <a:r>
              <a:rPr lang="en-AU"/>
              <a:t>Baseline studies with EIA consultant – recent announcement around the MOU with Minas Gerais government</a:t>
            </a:r>
          </a:p>
          <a:p>
            <a:pPr marL="171450" indent="-171450">
              <a:buFont typeface="Arial" panose="020B0604020202020204" pitchFamily="34" charset="0"/>
              <a:buChar char="•"/>
            </a:pPr>
            <a:endParaRPr lang="en-AU"/>
          </a:p>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EC3A5026-AA25-9E4E-9F26-8604D7BFC40E}" type="slidenum">
              <a:rPr lang="en-US" smtClean="0"/>
              <a:t>13</a:t>
            </a:fld>
            <a:endParaRPr lang="en-US"/>
          </a:p>
        </p:txBody>
      </p:sp>
    </p:spTree>
    <p:extLst>
      <p:ext uri="{BB962C8B-B14F-4D97-AF65-F5344CB8AC3E}">
        <p14:creationId xmlns:p14="http://schemas.microsoft.com/office/powerpoint/2010/main" val="1217060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3A5026-AA25-9E4E-9F26-8604D7BFC40E}" type="slidenum">
              <a:rPr lang="en-US" smtClean="0"/>
              <a:t>15</a:t>
            </a:fld>
            <a:endParaRPr lang="en-US"/>
          </a:p>
        </p:txBody>
      </p:sp>
    </p:spTree>
    <p:extLst>
      <p:ext uri="{BB962C8B-B14F-4D97-AF65-F5344CB8AC3E}">
        <p14:creationId xmlns:p14="http://schemas.microsoft.com/office/powerpoint/2010/main" val="106741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118092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575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1180925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3158732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100" b="1" i="0">
                <a:solidFill>
                  <a:srgbClr val="252160"/>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400" b="1" i="0">
                <a:solidFill>
                  <a:srgbClr val="25216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50" b="0" i="0">
                <a:solidFill>
                  <a:srgbClr val="FFCA04"/>
                </a:solidFill>
                <a:latin typeface="Arial"/>
                <a:cs typeface="Arial"/>
              </a:defRPr>
            </a:lvl1pPr>
          </a:lstStyle>
          <a:p>
            <a:pPr marL="12700">
              <a:lnSpc>
                <a:spcPts val="1425"/>
              </a:lnSpc>
            </a:pPr>
            <a:r>
              <a:rPr dirty="0"/>
              <a:t>INVESTOR</a:t>
            </a:r>
            <a:r>
              <a:rPr spc="5" dirty="0"/>
              <a:t> </a:t>
            </a:r>
            <a:r>
              <a:rPr dirty="0"/>
              <a:t>PRESENTATION</a:t>
            </a:r>
            <a:r>
              <a:rPr spc="290" dirty="0"/>
              <a:t> </a:t>
            </a:r>
            <a:r>
              <a:rPr sz="1200" dirty="0">
                <a:solidFill>
                  <a:srgbClr val="009244"/>
                </a:solidFill>
              </a:rPr>
              <a:t>|</a:t>
            </a:r>
            <a:r>
              <a:rPr sz="1200" spc="245" dirty="0">
                <a:solidFill>
                  <a:srgbClr val="009244"/>
                </a:solidFill>
              </a:rPr>
              <a:t> </a:t>
            </a:r>
            <a:r>
              <a:rPr sz="1000" dirty="0">
                <a:solidFill>
                  <a:srgbClr val="FFFFFF"/>
                </a:solidFill>
              </a:rPr>
              <a:t>July</a:t>
            </a:r>
            <a:r>
              <a:rPr sz="1000" spc="35" dirty="0">
                <a:solidFill>
                  <a:srgbClr val="FFFFFF"/>
                </a:solidFill>
              </a:rPr>
              <a:t> </a:t>
            </a:r>
            <a:r>
              <a:rPr sz="1000" spc="-20" dirty="0">
                <a:solidFill>
                  <a:srgbClr val="FFFFFF"/>
                </a:solidFill>
              </a:rPr>
              <a:t>2023</a:t>
            </a:r>
            <a:endParaRPr sz="100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6" name="Holder 6"/>
          <p:cNvSpPr>
            <a:spLocks noGrp="1"/>
          </p:cNvSpPr>
          <p:nvPr>
            <p:ph type="sldNum" sz="quarter" idx="7"/>
          </p:nvPr>
        </p:nvSpPr>
        <p:spPr/>
        <p:txBody>
          <a:bodyPr lIns="0" tIns="0" rIns="0" bIns="0"/>
          <a:lstStyle>
            <a:lvl1pPr>
              <a:defRPr sz="900" b="0" i="0">
                <a:solidFill>
                  <a:schemeClr val="bg1"/>
                </a:solidFill>
                <a:latin typeface="Arial"/>
                <a:cs typeface="Arial"/>
              </a:defRPr>
            </a:lvl1pPr>
          </a:lstStyle>
          <a:p>
            <a:pPr marL="38100">
              <a:lnSpc>
                <a:spcPct val="100000"/>
              </a:lnSpc>
              <a:spcBef>
                <a:spcPts val="15"/>
              </a:spcBef>
            </a:pPr>
            <a:fld id="{81D60167-4931-47E6-BA6A-407CBD079E47}" type="slidenum">
              <a:rPr spc="-25" dirty="0"/>
              <a:t>‹nº›</a:t>
            </a:fld>
            <a:endParaRPr spc="-25" dirty="0"/>
          </a:p>
        </p:txBody>
      </p:sp>
    </p:spTree>
    <p:extLst>
      <p:ext uri="{BB962C8B-B14F-4D97-AF65-F5344CB8AC3E}">
        <p14:creationId xmlns:p14="http://schemas.microsoft.com/office/powerpoint/2010/main" val="2305779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rgbClr val="25216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1" i="0">
                <a:solidFill>
                  <a:srgbClr val="25216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50" b="0" i="0">
                <a:solidFill>
                  <a:srgbClr val="FFCA04"/>
                </a:solidFill>
                <a:latin typeface="Arial"/>
                <a:cs typeface="Arial"/>
              </a:defRPr>
            </a:lvl1pPr>
          </a:lstStyle>
          <a:p>
            <a:pPr marL="12700">
              <a:lnSpc>
                <a:spcPts val="1425"/>
              </a:lnSpc>
            </a:pPr>
            <a:r>
              <a:rPr dirty="0"/>
              <a:t>INVESTOR</a:t>
            </a:r>
            <a:r>
              <a:rPr spc="5" dirty="0"/>
              <a:t> </a:t>
            </a:r>
            <a:r>
              <a:rPr dirty="0"/>
              <a:t>PRESENTATION</a:t>
            </a:r>
            <a:r>
              <a:rPr spc="290" dirty="0"/>
              <a:t> </a:t>
            </a:r>
            <a:r>
              <a:rPr sz="1200" dirty="0">
                <a:solidFill>
                  <a:srgbClr val="009244"/>
                </a:solidFill>
              </a:rPr>
              <a:t>|</a:t>
            </a:r>
            <a:r>
              <a:rPr sz="1200" spc="245" dirty="0">
                <a:solidFill>
                  <a:srgbClr val="009244"/>
                </a:solidFill>
              </a:rPr>
              <a:t> </a:t>
            </a:r>
            <a:r>
              <a:rPr sz="1000" dirty="0">
                <a:solidFill>
                  <a:srgbClr val="FFFFFF"/>
                </a:solidFill>
              </a:rPr>
              <a:t>July</a:t>
            </a:r>
            <a:r>
              <a:rPr sz="1000" spc="35" dirty="0">
                <a:solidFill>
                  <a:srgbClr val="FFFFFF"/>
                </a:solidFill>
              </a:rPr>
              <a:t> </a:t>
            </a:r>
            <a:r>
              <a:rPr sz="1000" spc="-20" dirty="0">
                <a:solidFill>
                  <a:srgbClr val="FFFFFF"/>
                </a:solidFill>
              </a:rPr>
              <a:t>2023</a:t>
            </a:r>
            <a:endParaRPr sz="100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6" name="Holder 6"/>
          <p:cNvSpPr>
            <a:spLocks noGrp="1"/>
          </p:cNvSpPr>
          <p:nvPr>
            <p:ph type="sldNum" sz="quarter" idx="7"/>
          </p:nvPr>
        </p:nvSpPr>
        <p:spPr/>
        <p:txBody>
          <a:bodyPr lIns="0" tIns="0" rIns="0" bIns="0"/>
          <a:lstStyle>
            <a:lvl1pPr>
              <a:defRPr sz="900" b="0" i="0">
                <a:solidFill>
                  <a:schemeClr val="bg1"/>
                </a:solidFill>
                <a:latin typeface="Arial"/>
                <a:cs typeface="Arial"/>
              </a:defRPr>
            </a:lvl1pPr>
          </a:lstStyle>
          <a:p>
            <a:pPr marL="38100">
              <a:lnSpc>
                <a:spcPct val="100000"/>
              </a:lnSpc>
              <a:spcBef>
                <a:spcPts val="15"/>
              </a:spcBef>
            </a:pPr>
            <a:fld id="{81D60167-4931-47E6-BA6A-407CBD079E47}" type="slidenum">
              <a:rPr spc="-25" dirty="0"/>
              <a:t>‹nº›</a:t>
            </a:fld>
            <a:endParaRPr spc="-25" dirty="0"/>
          </a:p>
        </p:txBody>
      </p:sp>
    </p:spTree>
    <p:extLst>
      <p:ext uri="{BB962C8B-B14F-4D97-AF65-F5344CB8AC3E}">
        <p14:creationId xmlns:p14="http://schemas.microsoft.com/office/powerpoint/2010/main" val="1928534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rgbClr val="25216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50" b="0" i="0">
                <a:solidFill>
                  <a:srgbClr val="FFCA04"/>
                </a:solidFill>
                <a:latin typeface="Arial"/>
                <a:cs typeface="Arial"/>
              </a:defRPr>
            </a:lvl1pPr>
          </a:lstStyle>
          <a:p>
            <a:pPr marL="12700">
              <a:lnSpc>
                <a:spcPts val="1425"/>
              </a:lnSpc>
            </a:pPr>
            <a:r>
              <a:rPr dirty="0"/>
              <a:t>INVESTOR</a:t>
            </a:r>
            <a:r>
              <a:rPr spc="5" dirty="0"/>
              <a:t> </a:t>
            </a:r>
            <a:r>
              <a:rPr dirty="0"/>
              <a:t>PRESENTATION</a:t>
            </a:r>
            <a:r>
              <a:rPr spc="290" dirty="0"/>
              <a:t> </a:t>
            </a:r>
            <a:r>
              <a:rPr sz="1200" dirty="0">
                <a:solidFill>
                  <a:srgbClr val="009244"/>
                </a:solidFill>
              </a:rPr>
              <a:t>|</a:t>
            </a:r>
            <a:r>
              <a:rPr sz="1200" spc="245" dirty="0">
                <a:solidFill>
                  <a:srgbClr val="009244"/>
                </a:solidFill>
              </a:rPr>
              <a:t> </a:t>
            </a:r>
            <a:r>
              <a:rPr sz="1000" dirty="0">
                <a:solidFill>
                  <a:srgbClr val="FFFFFF"/>
                </a:solidFill>
              </a:rPr>
              <a:t>July</a:t>
            </a:r>
            <a:r>
              <a:rPr sz="1000" spc="35" dirty="0">
                <a:solidFill>
                  <a:srgbClr val="FFFFFF"/>
                </a:solidFill>
              </a:rPr>
              <a:t> </a:t>
            </a:r>
            <a:r>
              <a:rPr sz="1000" spc="-20" dirty="0">
                <a:solidFill>
                  <a:srgbClr val="FFFFFF"/>
                </a:solidFill>
              </a:rPr>
              <a:t>2023</a:t>
            </a:r>
            <a:endParaRPr sz="100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7" name="Holder 7"/>
          <p:cNvSpPr>
            <a:spLocks noGrp="1"/>
          </p:cNvSpPr>
          <p:nvPr>
            <p:ph type="sldNum" sz="quarter" idx="7"/>
          </p:nvPr>
        </p:nvSpPr>
        <p:spPr/>
        <p:txBody>
          <a:bodyPr lIns="0" tIns="0" rIns="0" bIns="0"/>
          <a:lstStyle>
            <a:lvl1pPr>
              <a:defRPr sz="900" b="0" i="0">
                <a:solidFill>
                  <a:schemeClr val="bg1"/>
                </a:solidFill>
                <a:latin typeface="Arial"/>
                <a:cs typeface="Arial"/>
              </a:defRPr>
            </a:lvl1pPr>
          </a:lstStyle>
          <a:p>
            <a:pPr marL="38100">
              <a:lnSpc>
                <a:spcPct val="100000"/>
              </a:lnSpc>
              <a:spcBef>
                <a:spcPts val="15"/>
              </a:spcBef>
            </a:pPr>
            <a:fld id="{81D60167-4931-47E6-BA6A-407CBD079E47}" type="slidenum">
              <a:rPr spc="-25" dirty="0"/>
              <a:t>‹nº›</a:t>
            </a:fld>
            <a:endParaRPr spc="-25" dirty="0"/>
          </a:p>
        </p:txBody>
      </p:sp>
    </p:spTree>
    <p:extLst>
      <p:ext uri="{BB962C8B-B14F-4D97-AF65-F5344CB8AC3E}">
        <p14:creationId xmlns:p14="http://schemas.microsoft.com/office/powerpoint/2010/main" val="2798644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rgbClr val="25216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950" b="0" i="0">
                <a:solidFill>
                  <a:srgbClr val="FFCA04"/>
                </a:solidFill>
                <a:latin typeface="Arial"/>
                <a:cs typeface="Arial"/>
              </a:defRPr>
            </a:lvl1pPr>
          </a:lstStyle>
          <a:p>
            <a:pPr marL="12700">
              <a:lnSpc>
                <a:spcPts val="1425"/>
              </a:lnSpc>
            </a:pPr>
            <a:r>
              <a:rPr dirty="0"/>
              <a:t>INVESTOR</a:t>
            </a:r>
            <a:r>
              <a:rPr spc="5" dirty="0"/>
              <a:t> </a:t>
            </a:r>
            <a:r>
              <a:rPr dirty="0"/>
              <a:t>PRESENTATION</a:t>
            </a:r>
            <a:r>
              <a:rPr spc="290" dirty="0"/>
              <a:t> </a:t>
            </a:r>
            <a:r>
              <a:rPr sz="1200" dirty="0">
                <a:solidFill>
                  <a:srgbClr val="009244"/>
                </a:solidFill>
              </a:rPr>
              <a:t>|</a:t>
            </a:r>
            <a:r>
              <a:rPr sz="1200" spc="245" dirty="0">
                <a:solidFill>
                  <a:srgbClr val="009244"/>
                </a:solidFill>
              </a:rPr>
              <a:t> </a:t>
            </a:r>
            <a:r>
              <a:rPr sz="1000" dirty="0">
                <a:solidFill>
                  <a:srgbClr val="FFFFFF"/>
                </a:solidFill>
              </a:rPr>
              <a:t>July</a:t>
            </a:r>
            <a:r>
              <a:rPr sz="1000" spc="35" dirty="0">
                <a:solidFill>
                  <a:srgbClr val="FFFFFF"/>
                </a:solidFill>
              </a:rPr>
              <a:t> </a:t>
            </a:r>
            <a:r>
              <a:rPr sz="1000" spc="-20" dirty="0">
                <a:solidFill>
                  <a:srgbClr val="FFFFFF"/>
                </a:solidFill>
              </a:rPr>
              <a:t>2023</a:t>
            </a:r>
            <a:endParaRPr sz="100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5" name="Holder 5"/>
          <p:cNvSpPr>
            <a:spLocks noGrp="1"/>
          </p:cNvSpPr>
          <p:nvPr>
            <p:ph type="sldNum" sz="quarter" idx="7"/>
          </p:nvPr>
        </p:nvSpPr>
        <p:spPr/>
        <p:txBody>
          <a:bodyPr lIns="0" tIns="0" rIns="0" bIns="0"/>
          <a:lstStyle>
            <a:lvl1pPr>
              <a:defRPr sz="900" b="0" i="0">
                <a:solidFill>
                  <a:schemeClr val="bg1"/>
                </a:solidFill>
                <a:latin typeface="Arial"/>
                <a:cs typeface="Arial"/>
              </a:defRPr>
            </a:lvl1pPr>
          </a:lstStyle>
          <a:p>
            <a:pPr marL="38100">
              <a:lnSpc>
                <a:spcPct val="100000"/>
              </a:lnSpc>
              <a:spcBef>
                <a:spcPts val="15"/>
              </a:spcBef>
            </a:pPr>
            <a:fld id="{81D60167-4931-47E6-BA6A-407CBD079E47}" type="slidenum">
              <a:rPr spc="-25" dirty="0"/>
              <a:t>‹nº›</a:t>
            </a:fld>
            <a:endParaRPr spc="-25" dirty="0"/>
          </a:p>
        </p:txBody>
      </p:sp>
    </p:spTree>
    <p:extLst>
      <p:ext uri="{BB962C8B-B14F-4D97-AF65-F5344CB8AC3E}">
        <p14:creationId xmlns:p14="http://schemas.microsoft.com/office/powerpoint/2010/main" val="85016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50" b="0" i="0">
                <a:solidFill>
                  <a:srgbClr val="FFCA04"/>
                </a:solidFill>
                <a:latin typeface="Arial"/>
                <a:cs typeface="Arial"/>
              </a:defRPr>
            </a:lvl1pPr>
          </a:lstStyle>
          <a:p>
            <a:pPr marL="12700">
              <a:lnSpc>
                <a:spcPts val="1425"/>
              </a:lnSpc>
            </a:pPr>
            <a:r>
              <a:rPr dirty="0"/>
              <a:t>INVESTOR</a:t>
            </a:r>
            <a:r>
              <a:rPr spc="5" dirty="0"/>
              <a:t> </a:t>
            </a:r>
            <a:r>
              <a:rPr dirty="0"/>
              <a:t>PRESENTATION</a:t>
            </a:r>
            <a:r>
              <a:rPr spc="290" dirty="0"/>
              <a:t> </a:t>
            </a:r>
            <a:r>
              <a:rPr sz="1200" dirty="0">
                <a:solidFill>
                  <a:srgbClr val="009244"/>
                </a:solidFill>
              </a:rPr>
              <a:t>|</a:t>
            </a:r>
            <a:r>
              <a:rPr sz="1200" spc="245" dirty="0">
                <a:solidFill>
                  <a:srgbClr val="009244"/>
                </a:solidFill>
              </a:rPr>
              <a:t> </a:t>
            </a:r>
            <a:r>
              <a:rPr sz="1000" dirty="0">
                <a:solidFill>
                  <a:srgbClr val="FFFFFF"/>
                </a:solidFill>
              </a:rPr>
              <a:t>July</a:t>
            </a:r>
            <a:r>
              <a:rPr sz="1000" spc="35" dirty="0">
                <a:solidFill>
                  <a:srgbClr val="FFFFFF"/>
                </a:solidFill>
              </a:rPr>
              <a:t> </a:t>
            </a:r>
            <a:r>
              <a:rPr sz="1000" spc="-20" dirty="0">
                <a:solidFill>
                  <a:srgbClr val="FFFFFF"/>
                </a:solidFill>
              </a:rPr>
              <a:t>2023</a:t>
            </a:r>
            <a:endParaRPr sz="100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4" name="Holder 4"/>
          <p:cNvSpPr>
            <a:spLocks noGrp="1"/>
          </p:cNvSpPr>
          <p:nvPr>
            <p:ph type="sldNum" sz="quarter" idx="7"/>
          </p:nvPr>
        </p:nvSpPr>
        <p:spPr/>
        <p:txBody>
          <a:bodyPr lIns="0" tIns="0" rIns="0" bIns="0"/>
          <a:lstStyle>
            <a:lvl1pPr>
              <a:defRPr sz="900" b="0" i="0">
                <a:solidFill>
                  <a:schemeClr val="bg1"/>
                </a:solidFill>
                <a:latin typeface="Arial"/>
                <a:cs typeface="Arial"/>
              </a:defRPr>
            </a:lvl1pPr>
          </a:lstStyle>
          <a:p>
            <a:pPr marL="38100">
              <a:lnSpc>
                <a:spcPct val="100000"/>
              </a:lnSpc>
              <a:spcBef>
                <a:spcPts val="15"/>
              </a:spcBef>
            </a:pPr>
            <a:fld id="{81D60167-4931-47E6-BA6A-407CBD079E47}" type="slidenum">
              <a:rPr spc="-25" dirty="0"/>
              <a:t>‹nº›</a:t>
            </a:fld>
            <a:endParaRPr spc="-25" dirty="0"/>
          </a:p>
        </p:txBody>
      </p:sp>
    </p:spTree>
    <p:extLst>
      <p:ext uri="{BB962C8B-B14F-4D97-AF65-F5344CB8AC3E}">
        <p14:creationId xmlns:p14="http://schemas.microsoft.com/office/powerpoint/2010/main" val="2119358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3951133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 (no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387735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1 (no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920422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2655540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2826931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266056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262327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1821822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333073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0" name="Rectangle 9"/>
          <p:cNvSpPr/>
          <p:nvPr/>
        </p:nvSpPr>
        <p:spPr>
          <a:xfrm>
            <a:off x="0" y="2"/>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2"/>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pt-BR"/>
              <a:t>Clique para editar o título Mestre</a:t>
            </a:r>
            <a:endParaRPr lang="en-US"/>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189" indent="0" algn="ctr">
              <a:buNone/>
              <a:defRPr sz="1800"/>
            </a:lvl2pPr>
            <a:lvl3pPr marL="914377" indent="0" algn="ctr">
              <a:buNone/>
              <a:defRPr sz="1800"/>
            </a:lvl3pPr>
            <a:lvl4pPr marL="1371566" indent="0" algn="ctr">
              <a:buNone/>
              <a:defRPr sz="1800"/>
            </a:lvl4pPr>
            <a:lvl5pPr marL="1828754" indent="0" algn="ctr">
              <a:buNone/>
              <a:defRPr sz="1800"/>
            </a:lvl5pPr>
            <a:lvl6pPr marL="2285943" indent="0" algn="ctr">
              <a:buNone/>
              <a:defRPr sz="1800"/>
            </a:lvl6pPr>
            <a:lvl7pPr marL="2743131" indent="0" algn="ctr">
              <a:buNone/>
              <a:defRPr sz="1800"/>
            </a:lvl7pPr>
            <a:lvl8pPr marL="3200320" indent="0" algn="ctr">
              <a:buNone/>
              <a:defRPr sz="1800"/>
            </a:lvl8pPr>
            <a:lvl9pPr marL="3657509" indent="0" algn="ctr">
              <a:buNone/>
              <a:defRPr sz="1800"/>
            </a:lvl9pPr>
          </a:lstStyle>
          <a:p>
            <a:r>
              <a:rPr lang="pt-BR"/>
              <a:t>Clique para editar o estilo do subtítulo Mestre</a:t>
            </a:r>
            <a:endParaRPr lang="en-US"/>
          </a:p>
        </p:txBody>
      </p:sp>
      <p:sp>
        <p:nvSpPr>
          <p:cNvPr id="4" name="Date Placeholder 3"/>
          <p:cNvSpPr>
            <a:spLocks noGrp="1"/>
          </p:cNvSpPr>
          <p:nvPr>
            <p:ph type="dt" sz="half" idx="10"/>
          </p:nvPr>
        </p:nvSpPr>
        <p:spPr/>
        <p:txBody>
          <a:bodyPr/>
          <a:lstStyle>
            <a:lvl1pPr algn="l">
              <a:defRPr/>
            </a:lvl1pPr>
          </a:lstStyle>
          <a:p>
            <a:fld id="{76969C88-B244-455D-A017-012B25B1ACDD}"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Google Shape;12;p31">
            <a:extLst>
              <a:ext uri="{FF2B5EF4-FFF2-40B4-BE49-F238E27FC236}">
                <a16:creationId xmlns:a16="http://schemas.microsoft.com/office/drawing/2014/main" id="{37DDBFAD-4C16-F37D-C575-4377AE343D41}"/>
              </a:ext>
            </a:extLst>
          </p:cNvPr>
          <p:cNvPicPr preferRelativeResize="0"/>
          <p:nvPr userDrawn="1"/>
        </p:nvPicPr>
        <p:blipFill>
          <a:blip r:embed="rId2">
            <a:alphaModFix/>
          </a:blip>
          <a:stretch>
            <a:fillRect/>
          </a:stretch>
        </p:blipFill>
        <p:spPr>
          <a:xfrm>
            <a:off x="10506450" y="143150"/>
            <a:ext cx="1548875" cy="539900"/>
          </a:xfrm>
          <a:prstGeom prst="rect">
            <a:avLst/>
          </a:prstGeom>
          <a:noFill/>
          <a:ln>
            <a:noFill/>
          </a:ln>
        </p:spPr>
      </p:pic>
    </p:spTree>
    <p:extLst>
      <p:ext uri="{BB962C8B-B14F-4D97-AF65-F5344CB8AC3E}">
        <p14:creationId xmlns:p14="http://schemas.microsoft.com/office/powerpoint/2010/main" val="777087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76969C88-B244-455D-A017-012B25B1ACDD}"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pic>
        <p:nvPicPr>
          <p:cNvPr id="7" name="Google Shape;12;p31">
            <a:extLst>
              <a:ext uri="{FF2B5EF4-FFF2-40B4-BE49-F238E27FC236}">
                <a16:creationId xmlns:a16="http://schemas.microsoft.com/office/drawing/2014/main" id="{59C813D1-A2C0-1C15-862B-DFC9FC35095E}"/>
              </a:ext>
            </a:extLst>
          </p:cNvPr>
          <p:cNvPicPr preferRelativeResize="0"/>
          <p:nvPr userDrawn="1"/>
        </p:nvPicPr>
        <p:blipFill>
          <a:blip r:embed="rId2">
            <a:alphaModFix/>
          </a:blip>
          <a:stretch>
            <a:fillRect/>
          </a:stretch>
        </p:blipFill>
        <p:spPr>
          <a:xfrm>
            <a:off x="10506450" y="143150"/>
            <a:ext cx="1548875" cy="539900"/>
          </a:xfrm>
          <a:prstGeom prst="rect">
            <a:avLst/>
          </a:prstGeom>
          <a:noFill/>
          <a:ln>
            <a:noFill/>
          </a:ln>
        </p:spPr>
      </p:pic>
    </p:spTree>
    <p:extLst>
      <p:ext uri="{BB962C8B-B14F-4D97-AF65-F5344CB8AC3E}">
        <p14:creationId xmlns:p14="http://schemas.microsoft.com/office/powerpoint/2010/main" val="1299253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9" name="Rectangle 8"/>
          <p:cNvSpPr/>
          <p:nvPr/>
        </p:nvSpPr>
        <p:spPr>
          <a:xfrm>
            <a:off x="0" y="2"/>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2"/>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pt-BR"/>
              <a:t>Clique para editar o título Mestre</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76969C88-B244-455D-A017-012B25B1ACDD}"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Google Shape;12;p31">
            <a:extLst>
              <a:ext uri="{FF2B5EF4-FFF2-40B4-BE49-F238E27FC236}">
                <a16:creationId xmlns:a16="http://schemas.microsoft.com/office/drawing/2014/main" id="{108DFD50-5933-B508-67E7-F843FEC511D3}"/>
              </a:ext>
            </a:extLst>
          </p:cNvPr>
          <p:cNvPicPr preferRelativeResize="0"/>
          <p:nvPr userDrawn="1"/>
        </p:nvPicPr>
        <p:blipFill>
          <a:blip r:embed="rId2">
            <a:alphaModFix/>
          </a:blip>
          <a:stretch>
            <a:fillRect/>
          </a:stretch>
        </p:blipFill>
        <p:spPr>
          <a:xfrm>
            <a:off x="10506450" y="143150"/>
            <a:ext cx="1548875" cy="539900"/>
          </a:xfrm>
          <a:prstGeom prst="rect">
            <a:avLst/>
          </a:prstGeom>
          <a:noFill/>
          <a:ln>
            <a:noFill/>
          </a:ln>
        </p:spPr>
      </p:pic>
    </p:spTree>
    <p:extLst>
      <p:ext uri="{BB962C8B-B14F-4D97-AF65-F5344CB8AC3E}">
        <p14:creationId xmlns:p14="http://schemas.microsoft.com/office/powerpoint/2010/main" val="6445692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pt-BR"/>
              <a:t>Clique para editar o título Mestre</a:t>
            </a:r>
            <a:endParaRPr lang="en-US"/>
          </a:p>
        </p:txBody>
      </p:sp>
      <p:sp>
        <p:nvSpPr>
          <p:cNvPr id="3" name="Content Placeholder 2"/>
          <p:cNvSpPr>
            <a:spLocks noGrp="1"/>
          </p:cNvSpPr>
          <p:nvPr>
            <p:ph sz="half" idx="1"/>
          </p:nvPr>
        </p:nvSpPr>
        <p:spPr>
          <a:xfrm>
            <a:off x="1024127" y="2286000"/>
            <a:ext cx="4754880" cy="402336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p:txBody>
          <a:bodyPr/>
          <a:lstStyle/>
          <a:p>
            <a:fld id="{76969C88-B244-455D-A017-012B25B1ACDD}"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pPr/>
              <a:t>‹nº›</a:t>
            </a:fld>
            <a:endParaRPr lang="en-US"/>
          </a:p>
        </p:txBody>
      </p:sp>
      <p:pic>
        <p:nvPicPr>
          <p:cNvPr id="8" name="Google Shape;12;p31">
            <a:extLst>
              <a:ext uri="{FF2B5EF4-FFF2-40B4-BE49-F238E27FC236}">
                <a16:creationId xmlns:a16="http://schemas.microsoft.com/office/drawing/2014/main" id="{AB2CD380-04F4-66D9-C024-DCD7FF36767C}"/>
              </a:ext>
            </a:extLst>
          </p:cNvPr>
          <p:cNvPicPr preferRelativeResize="0"/>
          <p:nvPr userDrawn="1"/>
        </p:nvPicPr>
        <p:blipFill>
          <a:blip r:embed="rId2">
            <a:alphaModFix/>
          </a:blip>
          <a:stretch>
            <a:fillRect/>
          </a:stretch>
        </p:blipFill>
        <p:spPr>
          <a:xfrm>
            <a:off x="10506450" y="143150"/>
            <a:ext cx="1548875" cy="539900"/>
          </a:xfrm>
          <a:prstGeom prst="rect">
            <a:avLst/>
          </a:prstGeom>
          <a:noFill/>
          <a:ln>
            <a:noFill/>
          </a:ln>
        </p:spPr>
      </p:pic>
    </p:spTree>
    <p:extLst>
      <p:ext uri="{BB962C8B-B14F-4D97-AF65-F5344CB8AC3E}">
        <p14:creationId xmlns:p14="http://schemas.microsoft.com/office/powerpoint/2010/main" val="3149176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1125857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a:t>Clique para editar o título Mestre</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024128" y="2967788"/>
            <a:ext cx="4754880" cy="334157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pt-BR"/>
              <a:t>Clique para editar os estilos de texto Mestres</a:t>
            </a:r>
          </a:p>
        </p:txBody>
      </p:sp>
      <p:sp>
        <p:nvSpPr>
          <p:cNvPr id="6" name="Content Placeholder 5"/>
          <p:cNvSpPr>
            <a:spLocks noGrp="1"/>
          </p:cNvSpPr>
          <p:nvPr>
            <p:ph sz="quarter" idx="4"/>
          </p:nvPr>
        </p:nvSpPr>
        <p:spPr>
          <a:xfrm>
            <a:off x="5990888" y="2967788"/>
            <a:ext cx="4754880" cy="334157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76969C88-B244-455D-A017-012B25B1ACDD}" type="datetimeFigureOut">
              <a:rPr lang="en-US" smtClean="0"/>
              <a:pPr/>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E569E-9B7C-4CB9-AB80-C0841F922CFF}" type="slidenum">
              <a:rPr lang="en-US" smtClean="0"/>
              <a:pPr/>
              <a:t>‹nº›</a:t>
            </a:fld>
            <a:endParaRPr lang="en-US"/>
          </a:p>
        </p:txBody>
      </p:sp>
      <p:pic>
        <p:nvPicPr>
          <p:cNvPr id="2" name="Google Shape;12;p31">
            <a:extLst>
              <a:ext uri="{FF2B5EF4-FFF2-40B4-BE49-F238E27FC236}">
                <a16:creationId xmlns:a16="http://schemas.microsoft.com/office/drawing/2014/main" id="{9F4F01A4-B08B-9D4F-275E-146F267295FC}"/>
              </a:ext>
            </a:extLst>
          </p:cNvPr>
          <p:cNvPicPr preferRelativeResize="0"/>
          <p:nvPr userDrawn="1"/>
        </p:nvPicPr>
        <p:blipFill>
          <a:blip r:embed="rId2">
            <a:alphaModFix/>
          </a:blip>
          <a:stretch>
            <a:fillRect/>
          </a:stretch>
        </p:blipFill>
        <p:spPr>
          <a:xfrm>
            <a:off x="10506450" y="143150"/>
            <a:ext cx="1548875" cy="539900"/>
          </a:xfrm>
          <a:prstGeom prst="rect">
            <a:avLst/>
          </a:prstGeom>
          <a:noFill/>
          <a:ln>
            <a:noFill/>
          </a:ln>
        </p:spPr>
      </p:pic>
    </p:spTree>
    <p:extLst>
      <p:ext uri="{BB962C8B-B14F-4D97-AF65-F5344CB8AC3E}">
        <p14:creationId xmlns:p14="http://schemas.microsoft.com/office/powerpoint/2010/main" val="300728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76969C88-B244-455D-A017-012B25B1ACDD}" type="datetimeFigureOut">
              <a:rPr lang="en-US" smtClean="0"/>
              <a:pPr/>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E569E-9B7C-4CB9-AB80-C0841F922CFF}" type="slidenum">
              <a:rPr lang="en-US" smtClean="0"/>
              <a:pPr/>
              <a:t>‹nº›</a:t>
            </a:fld>
            <a:endParaRPr lang="en-US"/>
          </a:p>
        </p:txBody>
      </p:sp>
      <p:pic>
        <p:nvPicPr>
          <p:cNvPr id="6" name="Google Shape;12;p31">
            <a:extLst>
              <a:ext uri="{FF2B5EF4-FFF2-40B4-BE49-F238E27FC236}">
                <a16:creationId xmlns:a16="http://schemas.microsoft.com/office/drawing/2014/main" id="{F491724C-054E-6F6F-9889-1B9CBFA71BFF}"/>
              </a:ext>
            </a:extLst>
          </p:cNvPr>
          <p:cNvPicPr preferRelativeResize="0"/>
          <p:nvPr userDrawn="1"/>
        </p:nvPicPr>
        <p:blipFill>
          <a:blip r:embed="rId2">
            <a:alphaModFix/>
          </a:blip>
          <a:stretch>
            <a:fillRect/>
          </a:stretch>
        </p:blipFill>
        <p:spPr>
          <a:xfrm>
            <a:off x="10506450" y="143150"/>
            <a:ext cx="1548875" cy="539900"/>
          </a:xfrm>
          <a:prstGeom prst="rect">
            <a:avLst/>
          </a:prstGeom>
          <a:noFill/>
          <a:ln>
            <a:noFill/>
          </a:ln>
        </p:spPr>
      </p:pic>
    </p:spTree>
    <p:extLst>
      <p:ext uri="{BB962C8B-B14F-4D97-AF65-F5344CB8AC3E}">
        <p14:creationId xmlns:p14="http://schemas.microsoft.com/office/powerpoint/2010/main" val="8701254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69C88-B244-455D-A017-012B25B1ACDD}" type="datetimeFigureOut">
              <a:rPr lang="en-US" smtClean="0"/>
              <a:pPr/>
              <a:t>5/23/2024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E569E-9B7C-4CB9-AB80-C0841F922CFF}" type="slidenum">
              <a:rPr lang="en-US" smtClean="0"/>
              <a:pPr/>
              <a:t>‹nº›</a:t>
            </a:fld>
            <a:endParaRPr lang="en-US"/>
          </a:p>
        </p:txBody>
      </p:sp>
      <p:pic>
        <p:nvPicPr>
          <p:cNvPr id="5" name="Google Shape;12;p31">
            <a:extLst>
              <a:ext uri="{FF2B5EF4-FFF2-40B4-BE49-F238E27FC236}">
                <a16:creationId xmlns:a16="http://schemas.microsoft.com/office/drawing/2014/main" id="{D1DA0174-55AD-C294-C8E7-E6627ECEE940}"/>
              </a:ext>
            </a:extLst>
          </p:cNvPr>
          <p:cNvPicPr preferRelativeResize="0"/>
          <p:nvPr userDrawn="1"/>
        </p:nvPicPr>
        <p:blipFill>
          <a:blip r:embed="rId2">
            <a:alphaModFix/>
          </a:blip>
          <a:stretch>
            <a:fillRect/>
          </a:stretch>
        </p:blipFill>
        <p:spPr>
          <a:xfrm>
            <a:off x="10506450" y="143150"/>
            <a:ext cx="1548875" cy="539900"/>
          </a:xfrm>
          <a:prstGeom prst="rect">
            <a:avLst/>
          </a:prstGeom>
          <a:noFill/>
          <a:ln>
            <a:noFill/>
          </a:ln>
        </p:spPr>
      </p:pic>
    </p:spTree>
    <p:extLst>
      <p:ext uri="{BB962C8B-B14F-4D97-AF65-F5344CB8AC3E}">
        <p14:creationId xmlns:p14="http://schemas.microsoft.com/office/powerpoint/2010/main" val="3027504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pt-BR"/>
              <a:t>Clique para editar o título Mestre</a:t>
            </a:r>
            <a:endParaRPr lang="en-US"/>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76969C88-B244-455D-A017-012B25B1ACDD}"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pPr/>
              <a:t>‹nº›</a:t>
            </a:fld>
            <a:endParaRPr lang="en-US"/>
          </a:p>
        </p:txBody>
      </p:sp>
      <p:pic>
        <p:nvPicPr>
          <p:cNvPr id="2" name="Google Shape;12;p31">
            <a:extLst>
              <a:ext uri="{FF2B5EF4-FFF2-40B4-BE49-F238E27FC236}">
                <a16:creationId xmlns:a16="http://schemas.microsoft.com/office/drawing/2014/main" id="{038EF974-2B28-A4D2-CCAD-8E6C1AD24D86}"/>
              </a:ext>
            </a:extLst>
          </p:cNvPr>
          <p:cNvPicPr preferRelativeResize="0"/>
          <p:nvPr userDrawn="1"/>
        </p:nvPicPr>
        <p:blipFill>
          <a:blip r:embed="rId2">
            <a:alphaModFix/>
          </a:blip>
          <a:stretch>
            <a:fillRect/>
          </a:stretch>
        </p:blipFill>
        <p:spPr>
          <a:xfrm>
            <a:off x="10506450" y="143150"/>
            <a:ext cx="1548875" cy="539900"/>
          </a:xfrm>
          <a:prstGeom prst="rect">
            <a:avLst/>
          </a:prstGeom>
          <a:noFill/>
          <a:ln>
            <a:noFill/>
          </a:ln>
        </p:spPr>
      </p:pic>
    </p:spTree>
    <p:extLst>
      <p:ext uri="{BB962C8B-B14F-4D97-AF65-F5344CB8AC3E}">
        <p14:creationId xmlns:p14="http://schemas.microsoft.com/office/powerpoint/2010/main" val="19432665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pt-BR"/>
              <a:t>Clique para editar o título Mestre</a:t>
            </a:r>
            <a:endParaRPr lang="en-US"/>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pt-BR"/>
              <a:t>Clique no ícone para adicionar uma imagem</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76969C88-B244-455D-A017-012B25B1ACDD}"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pPr/>
              <a:t>‹nº›</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oogle Shape;12;p31">
            <a:extLst>
              <a:ext uri="{FF2B5EF4-FFF2-40B4-BE49-F238E27FC236}">
                <a16:creationId xmlns:a16="http://schemas.microsoft.com/office/drawing/2014/main" id="{A81716A8-8A2B-3BCE-5ED2-387040F85990}"/>
              </a:ext>
            </a:extLst>
          </p:cNvPr>
          <p:cNvPicPr preferRelativeResize="0"/>
          <p:nvPr userDrawn="1"/>
        </p:nvPicPr>
        <p:blipFill>
          <a:blip r:embed="rId2">
            <a:alphaModFix/>
          </a:blip>
          <a:stretch>
            <a:fillRect/>
          </a:stretch>
        </p:blipFill>
        <p:spPr>
          <a:xfrm>
            <a:off x="10506450" y="143150"/>
            <a:ext cx="1548875" cy="539900"/>
          </a:xfrm>
          <a:prstGeom prst="rect">
            <a:avLst/>
          </a:prstGeom>
          <a:noFill/>
          <a:ln>
            <a:noFill/>
          </a:ln>
        </p:spPr>
      </p:pic>
    </p:spTree>
    <p:extLst>
      <p:ext uri="{BB962C8B-B14F-4D97-AF65-F5344CB8AC3E}">
        <p14:creationId xmlns:p14="http://schemas.microsoft.com/office/powerpoint/2010/main" val="590124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76969C88-B244-455D-A017-012B25B1ACDD}"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pic>
        <p:nvPicPr>
          <p:cNvPr id="7" name="Google Shape;12;p31">
            <a:extLst>
              <a:ext uri="{FF2B5EF4-FFF2-40B4-BE49-F238E27FC236}">
                <a16:creationId xmlns:a16="http://schemas.microsoft.com/office/drawing/2014/main" id="{D6B2451C-23DF-DAAE-06E4-7B1BB9B8B22F}"/>
              </a:ext>
            </a:extLst>
          </p:cNvPr>
          <p:cNvPicPr preferRelativeResize="0"/>
          <p:nvPr userDrawn="1"/>
        </p:nvPicPr>
        <p:blipFill>
          <a:blip r:embed="rId2">
            <a:alphaModFix/>
          </a:blip>
          <a:stretch>
            <a:fillRect/>
          </a:stretch>
        </p:blipFill>
        <p:spPr>
          <a:xfrm>
            <a:off x="10506450" y="143150"/>
            <a:ext cx="1548875" cy="539900"/>
          </a:xfrm>
          <a:prstGeom prst="rect">
            <a:avLst/>
          </a:prstGeom>
          <a:noFill/>
          <a:ln>
            <a:noFill/>
          </a:ln>
        </p:spPr>
      </p:pic>
    </p:spTree>
    <p:extLst>
      <p:ext uri="{BB962C8B-B14F-4D97-AF65-F5344CB8AC3E}">
        <p14:creationId xmlns:p14="http://schemas.microsoft.com/office/powerpoint/2010/main" val="1379719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pt-BR"/>
              <a:t>Clique para editar o título Mestre</a:t>
            </a:r>
            <a:endParaRPr lang="en-US"/>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76969C88-B244-455D-A017-012B25B1ACDD}"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oogle Shape;12;p31">
            <a:extLst>
              <a:ext uri="{FF2B5EF4-FFF2-40B4-BE49-F238E27FC236}">
                <a16:creationId xmlns:a16="http://schemas.microsoft.com/office/drawing/2014/main" id="{888B5822-2999-B47E-A5F7-4D359F06E8AA}"/>
              </a:ext>
            </a:extLst>
          </p:cNvPr>
          <p:cNvPicPr preferRelativeResize="0"/>
          <p:nvPr userDrawn="1"/>
        </p:nvPicPr>
        <p:blipFill>
          <a:blip r:embed="rId2">
            <a:alphaModFix/>
          </a:blip>
          <a:stretch>
            <a:fillRect/>
          </a:stretch>
        </p:blipFill>
        <p:spPr>
          <a:xfrm>
            <a:off x="10506450" y="143150"/>
            <a:ext cx="1548875" cy="539900"/>
          </a:xfrm>
          <a:prstGeom prst="rect">
            <a:avLst/>
          </a:prstGeom>
          <a:noFill/>
          <a:ln>
            <a:noFill/>
          </a:ln>
        </p:spPr>
      </p:pic>
    </p:spTree>
    <p:extLst>
      <p:ext uri="{BB962C8B-B14F-4D97-AF65-F5344CB8AC3E}">
        <p14:creationId xmlns:p14="http://schemas.microsoft.com/office/powerpoint/2010/main" val="3113768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2273E3-B375-CCE8-D682-10C82146A8F3}"/>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432AAD8-A69E-FCB2-8E8B-7DBBDD720B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0A67692-6333-6F89-E85D-D0084D2EA7D0}"/>
              </a:ext>
            </a:extLst>
          </p:cNvPr>
          <p:cNvSpPr>
            <a:spLocks noGrp="1"/>
          </p:cNvSpPr>
          <p:nvPr>
            <p:ph type="dt" sz="half" idx="10"/>
          </p:nvPr>
        </p:nvSpPr>
        <p:spPr/>
        <p:txBody>
          <a:bodyPr/>
          <a:lstStyle/>
          <a:p>
            <a:fld id="{D3CA7714-E9A8-4E07-8BB5-47DEE3CA9FC2}" type="datetimeFigureOut">
              <a:rPr lang="pt-BR" smtClean="0"/>
              <a:t>23/05/2024</a:t>
            </a:fld>
            <a:endParaRPr lang="pt-BR"/>
          </a:p>
        </p:txBody>
      </p:sp>
      <p:sp>
        <p:nvSpPr>
          <p:cNvPr id="5" name="Espaço Reservado para Rodapé 4">
            <a:extLst>
              <a:ext uri="{FF2B5EF4-FFF2-40B4-BE49-F238E27FC236}">
                <a16:creationId xmlns:a16="http://schemas.microsoft.com/office/drawing/2014/main" id="{A888544E-9BD5-5F13-3DF9-1F8943FE509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B80A238-F2B3-1B15-66FC-478D5852D9DE}"/>
              </a:ext>
            </a:extLst>
          </p:cNvPr>
          <p:cNvSpPr>
            <a:spLocks noGrp="1"/>
          </p:cNvSpPr>
          <p:nvPr>
            <p:ph type="sldNum" sz="quarter" idx="12"/>
          </p:nvPr>
        </p:nvSpPr>
        <p:spPr/>
        <p:txBody>
          <a:bodyPr/>
          <a:lstStyle/>
          <a:p>
            <a:fld id="{C692B7E6-B813-45C8-A023-A418D3ADFD5D}" type="slidenum">
              <a:rPr lang="pt-BR" smtClean="0"/>
              <a:t>‹nº›</a:t>
            </a:fld>
            <a:endParaRPr lang="pt-BR"/>
          </a:p>
        </p:txBody>
      </p:sp>
    </p:spTree>
    <p:extLst>
      <p:ext uri="{BB962C8B-B14F-4D97-AF65-F5344CB8AC3E}">
        <p14:creationId xmlns:p14="http://schemas.microsoft.com/office/powerpoint/2010/main" val="2061296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5AD253-8854-58DB-66D7-462D77B24C1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34DDE14-31B7-DDC1-EF1D-761C7EE2DB5A}"/>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12B988E-5BF8-9677-3864-027D8AC12F91}"/>
              </a:ext>
            </a:extLst>
          </p:cNvPr>
          <p:cNvSpPr>
            <a:spLocks noGrp="1"/>
          </p:cNvSpPr>
          <p:nvPr>
            <p:ph type="dt" sz="half" idx="10"/>
          </p:nvPr>
        </p:nvSpPr>
        <p:spPr/>
        <p:txBody>
          <a:bodyPr/>
          <a:lstStyle/>
          <a:p>
            <a:fld id="{D3CA7714-E9A8-4E07-8BB5-47DEE3CA9FC2}" type="datetimeFigureOut">
              <a:rPr lang="pt-BR" smtClean="0"/>
              <a:t>23/05/2024</a:t>
            </a:fld>
            <a:endParaRPr lang="pt-BR"/>
          </a:p>
        </p:txBody>
      </p:sp>
      <p:sp>
        <p:nvSpPr>
          <p:cNvPr id="5" name="Espaço Reservado para Rodapé 4">
            <a:extLst>
              <a:ext uri="{FF2B5EF4-FFF2-40B4-BE49-F238E27FC236}">
                <a16:creationId xmlns:a16="http://schemas.microsoft.com/office/drawing/2014/main" id="{FF0F0473-E25F-FE52-DDC2-362CA28D1CA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B1547C0-1891-7D42-DB6B-0015ADC00CE8}"/>
              </a:ext>
            </a:extLst>
          </p:cNvPr>
          <p:cNvSpPr>
            <a:spLocks noGrp="1"/>
          </p:cNvSpPr>
          <p:nvPr>
            <p:ph type="sldNum" sz="quarter" idx="12"/>
          </p:nvPr>
        </p:nvSpPr>
        <p:spPr/>
        <p:txBody>
          <a:bodyPr/>
          <a:lstStyle/>
          <a:p>
            <a:fld id="{C692B7E6-B813-45C8-A023-A418D3ADFD5D}" type="slidenum">
              <a:rPr lang="pt-BR" smtClean="0"/>
              <a:t>‹nº›</a:t>
            </a:fld>
            <a:endParaRPr lang="pt-BR"/>
          </a:p>
        </p:txBody>
      </p:sp>
    </p:spTree>
    <p:extLst>
      <p:ext uri="{BB962C8B-B14F-4D97-AF65-F5344CB8AC3E}">
        <p14:creationId xmlns:p14="http://schemas.microsoft.com/office/powerpoint/2010/main" val="1601678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68534-8EDE-DE10-593C-D3E98C10ED5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36BFE9F1-BC22-DC88-AA4F-EC67A2295F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9B01D133-81D7-F364-15D9-7A13DDA786C3}"/>
              </a:ext>
            </a:extLst>
          </p:cNvPr>
          <p:cNvSpPr>
            <a:spLocks noGrp="1"/>
          </p:cNvSpPr>
          <p:nvPr>
            <p:ph type="dt" sz="half" idx="10"/>
          </p:nvPr>
        </p:nvSpPr>
        <p:spPr/>
        <p:txBody>
          <a:bodyPr/>
          <a:lstStyle/>
          <a:p>
            <a:fld id="{D3CA7714-E9A8-4E07-8BB5-47DEE3CA9FC2}" type="datetimeFigureOut">
              <a:rPr lang="pt-BR" smtClean="0"/>
              <a:t>23/05/2024</a:t>
            </a:fld>
            <a:endParaRPr lang="pt-BR"/>
          </a:p>
        </p:txBody>
      </p:sp>
      <p:sp>
        <p:nvSpPr>
          <p:cNvPr id="5" name="Espaço Reservado para Rodapé 4">
            <a:extLst>
              <a:ext uri="{FF2B5EF4-FFF2-40B4-BE49-F238E27FC236}">
                <a16:creationId xmlns:a16="http://schemas.microsoft.com/office/drawing/2014/main" id="{D9DE5C80-32CB-5B76-9A66-1455D082FCB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939E203-AB3B-E860-FBB1-FD494CFAB7D7}"/>
              </a:ext>
            </a:extLst>
          </p:cNvPr>
          <p:cNvSpPr>
            <a:spLocks noGrp="1"/>
          </p:cNvSpPr>
          <p:nvPr>
            <p:ph type="sldNum" sz="quarter" idx="12"/>
          </p:nvPr>
        </p:nvSpPr>
        <p:spPr/>
        <p:txBody>
          <a:bodyPr/>
          <a:lstStyle/>
          <a:p>
            <a:fld id="{C692B7E6-B813-45C8-A023-A418D3ADFD5D}" type="slidenum">
              <a:rPr lang="pt-BR" smtClean="0"/>
              <a:t>‹nº›</a:t>
            </a:fld>
            <a:endParaRPr lang="pt-BR"/>
          </a:p>
        </p:txBody>
      </p:sp>
    </p:spTree>
    <p:extLst>
      <p:ext uri="{BB962C8B-B14F-4D97-AF65-F5344CB8AC3E}">
        <p14:creationId xmlns:p14="http://schemas.microsoft.com/office/powerpoint/2010/main" val="280501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16008194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85EC17-5AC3-3511-3C24-CDD31FC0433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784FB17-91D9-9FAB-3C8A-A06FD7A5D54F}"/>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3BD7965-25FF-5AAA-5D2D-4BE10FF6FA08}"/>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DC87CB8-7519-C02E-E4C4-5CD76FA84E3E}"/>
              </a:ext>
            </a:extLst>
          </p:cNvPr>
          <p:cNvSpPr>
            <a:spLocks noGrp="1"/>
          </p:cNvSpPr>
          <p:nvPr>
            <p:ph type="dt" sz="half" idx="10"/>
          </p:nvPr>
        </p:nvSpPr>
        <p:spPr/>
        <p:txBody>
          <a:bodyPr/>
          <a:lstStyle/>
          <a:p>
            <a:fld id="{D3CA7714-E9A8-4E07-8BB5-47DEE3CA9FC2}" type="datetimeFigureOut">
              <a:rPr lang="pt-BR" smtClean="0"/>
              <a:t>23/05/2024</a:t>
            </a:fld>
            <a:endParaRPr lang="pt-BR"/>
          </a:p>
        </p:txBody>
      </p:sp>
      <p:sp>
        <p:nvSpPr>
          <p:cNvPr id="6" name="Espaço Reservado para Rodapé 5">
            <a:extLst>
              <a:ext uri="{FF2B5EF4-FFF2-40B4-BE49-F238E27FC236}">
                <a16:creationId xmlns:a16="http://schemas.microsoft.com/office/drawing/2014/main" id="{9528804B-8BA2-D232-1AEB-D52F6F6FFC9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44DDEA6-C987-7DCD-ABE8-A4DEB381FB76}"/>
              </a:ext>
            </a:extLst>
          </p:cNvPr>
          <p:cNvSpPr>
            <a:spLocks noGrp="1"/>
          </p:cNvSpPr>
          <p:nvPr>
            <p:ph type="sldNum" sz="quarter" idx="12"/>
          </p:nvPr>
        </p:nvSpPr>
        <p:spPr/>
        <p:txBody>
          <a:bodyPr/>
          <a:lstStyle/>
          <a:p>
            <a:fld id="{C692B7E6-B813-45C8-A023-A418D3ADFD5D}" type="slidenum">
              <a:rPr lang="pt-BR" smtClean="0"/>
              <a:t>‹nº›</a:t>
            </a:fld>
            <a:endParaRPr lang="pt-BR"/>
          </a:p>
        </p:txBody>
      </p:sp>
    </p:spTree>
    <p:extLst>
      <p:ext uri="{BB962C8B-B14F-4D97-AF65-F5344CB8AC3E}">
        <p14:creationId xmlns:p14="http://schemas.microsoft.com/office/powerpoint/2010/main" val="2951085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A017CF-E7C2-D225-7085-E4EADA23188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6FA5A40-0E41-AB51-47A9-E34B2A4051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8C7DCE0-F12C-BEB6-5B0B-20B0E3F309E5}"/>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6892598-E45A-CFD4-7C36-2A32978DC1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3E9E065-E870-8F49-7B9C-E694D80E84D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FB490304-6C5C-37A9-29D9-DDC9CE9CECD5}"/>
              </a:ext>
            </a:extLst>
          </p:cNvPr>
          <p:cNvSpPr>
            <a:spLocks noGrp="1"/>
          </p:cNvSpPr>
          <p:nvPr>
            <p:ph type="dt" sz="half" idx="10"/>
          </p:nvPr>
        </p:nvSpPr>
        <p:spPr/>
        <p:txBody>
          <a:bodyPr/>
          <a:lstStyle/>
          <a:p>
            <a:fld id="{D3CA7714-E9A8-4E07-8BB5-47DEE3CA9FC2}" type="datetimeFigureOut">
              <a:rPr lang="pt-BR" smtClean="0"/>
              <a:t>23/05/2024</a:t>
            </a:fld>
            <a:endParaRPr lang="pt-BR"/>
          </a:p>
        </p:txBody>
      </p:sp>
      <p:sp>
        <p:nvSpPr>
          <p:cNvPr id="8" name="Espaço Reservado para Rodapé 7">
            <a:extLst>
              <a:ext uri="{FF2B5EF4-FFF2-40B4-BE49-F238E27FC236}">
                <a16:creationId xmlns:a16="http://schemas.microsoft.com/office/drawing/2014/main" id="{A02BEAB1-A2C0-07B5-B6AD-F9D1C7024FD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674BBBC-56DA-FC20-4D58-EB540524CF5A}"/>
              </a:ext>
            </a:extLst>
          </p:cNvPr>
          <p:cNvSpPr>
            <a:spLocks noGrp="1"/>
          </p:cNvSpPr>
          <p:nvPr>
            <p:ph type="sldNum" sz="quarter" idx="12"/>
          </p:nvPr>
        </p:nvSpPr>
        <p:spPr/>
        <p:txBody>
          <a:bodyPr/>
          <a:lstStyle/>
          <a:p>
            <a:fld id="{C692B7E6-B813-45C8-A023-A418D3ADFD5D}" type="slidenum">
              <a:rPr lang="pt-BR" smtClean="0"/>
              <a:t>‹nº›</a:t>
            </a:fld>
            <a:endParaRPr lang="pt-BR"/>
          </a:p>
        </p:txBody>
      </p:sp>
    </p:spTree>
    <p:extLst>
      <p:ext uri="{BB962C8B-B14F-4D97-AF65-F5344CB8AC3E}">
        <p14:creationId xmlns:p14="http://schemas.microsoft.com/office/powerpoint/2010/main" val="1431757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8FF3A6-38E6-30CA-236F-B789B3D5C5D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A44AF3C7-6508-0E7F-342B-0D6006B5ED76}"/>
              </a:ext>
            </a:extLst>
          </p:cNvPr>
          <p:cNvSpPr>
            <a:spLocks noGrp="1"/>
          </p:cNvSpPr>
          <p:nvPr>
            <p:ph type="dt" sz="half" idx="10"/>
          </p:nvPr>
        </p:nvSpPr>
        <p:spPr/>
        <p:txBody>
          <a:bodyPr/>
          <a:lstStyle/>
          <a:p>
            <a:fld id="{D3CA7714-E9A8-4E07-8BB5-47DEE3CA9FC2}" type="datetimeFigureOut">
              <a:rPr lang="pt-BR" smtClean="0"/>
              <a:t>23/05/2024</a:t>
            </a:fld>
            <a:endParaRPr lang="pt-BR"/>
          </a:p>
        </p:txBody>
      </p:sp>
      <p:sp>
        <p:nvSpPr>
          <p:cNvPr id="4" name="Espaço Reservado para Rodapé 3">
            <a:extLst>
              <a:ext uri="{FF2B5EF4-FFF2-40B4-BE49-F238E27FC236}">
                <a16:creationId xmlns:a16="http://schemas.microsoft.com/office/drawing/2014/main" id="{BADE4A68-B149-16DF-6B0C-006669ACB73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443A7EF9-7CE1-5AF5-5338-ACCDAA03EDEA}"/>
              </a:ext>
            </a:extLst>
          </p:cNvPr>
          <p:cNvSpPr>
            <a:spLocks noGrp="1"/>
          </p:cNvSpPr>
          <p:nvPr>
            <p:ph type="sldNum" sz="quarter" idx="12"/>
          </p:nvPr>
        </p:nvSpPr>
        <p:spPr/>
        <p:txBody>
          <a:bodyPr/>
          <a:lstStyle/>
          <a:p>
            <a:fld id="{C692B7E6-B813-45C8-A023-A418D3ADFD5D}" type="slidenum">
              <a:rPr lang="pt-BR" smtClean="0"/>
              <a:t>‹nº›</a:t>
            </a:fld>
            <a:endParaRPr lang="pt-BR"/>
          </a:p>
        </p:txBody>
      </p:sp>
    </p:spTree>
    <p:extLst>
      <p:ext uri="{BB962C8B-B14F-4D97-AF65-F5344CB8AC3E}">
        <p14:creationId xmlns:p14="http://schemas.microsoft.com/office/powerpoint/2010/main" val="1085315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47960037-0841-2C9A-C569-4C80DA3C9B99}"/>
              </a:ext>
            </a:extLst>
          </p:cNvPr>
          <p:cNvSpPr>
            <a:spLocks noGrp="1"/>
          </p:cNvSpPr>
          <p:nvPr>
            <p:ph type="dt" sz="half" idx="10"/>
          </p:nvPr>
        </p:nvSpPr>
        <p:spPr/>
        <p:txBody>
          <a:bodyPr/>
          <a:lstStyle/>
          <a:p>
            <a:fld id="{D3CA7714-E9A8-4E07-8BB5-47DEE3CA9FC2}" type="datetimeFigureOut">
              <a:rPr lang="pt-BR" smtClean="0"/>
              <a:t>23/05/2024</a:t>
            </a:fld>
            <a:endParaRPr lang="pt-BR"/>
          </a:p>
        </p:txBody>
      </p:sp>
      <p:sp>
        <p:nvSpPr>
          <p:cNvPr id="3" name="Espaço Reservado para Rodapé 2">
            <a:extLst>
              <a:ext uri="{FF2B5EF4-FFF2-40B4-BE49-F238E27FC236}">
                <a16:creationId xmlns:a16="http://schemas.microsoft.com/office/drawing/2014/main" id="{743AF350-C832-9108-C3F0-E4EEC489AFA6}"/>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C2D5364-8ECF-644E-9A03-9657B6F354C5}"/>
              </a:ext>
            </a:extLst>
          </p:cNvPr>
          <p:cNvSpPr>
            <a:spLocks noGrp="1"/>
          </p:cNvSpPr>
          <p:nvPr>
            <p:ph type="sldNum" sz="quarter" idx="12"/>
          </p:nvPr>
        </p:nvSpPr>
        <p:spPr/>
        <p:txBody>
          <a:bodyPr/>
          <a:lstStyle/>
          <a:p>
            <a:fld id="{C692B7E6-B813-45C8-A023-A418D3ADFD5D}" type="slidenum">
              <a:rPr lang="pt-BR" smtClean="0"/>
              <a:t>‹nº›</a:t>
            </a:fld>
            <a:endParaRPr lang="pt-BR"/>
          </a:p>
        </p:txBody>
      </p:sp>
    </p:spTree>
    <p:extLst>
      <p:ext uri="{BB962C8B-B14F-4D97-AF65-F5344CB8AC3E}">
        <p14:creationId xmlns:p14="http://schemas.microsoft.com/office/powerpoint/2010/main" val="1570903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110E3-2208-43EF-976C-FDD5F6F5B2A4}"/>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B11C27F-7623-6252-2DB2-5A4A66A7F4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1CE3044-9EF3-8544-FF6F-677947A03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23695F5-2B1A-FA07-881B-D12D342FD201}"/>
              </a:ext>
            </a:extLst>
          </p:cNvPr>
          <p:cNvSpPr>
            <a:spLocks noGrp="1"/>
          </p:cNvSpPr>
          <p:nvPr>
            <p:ph type="dt" sz="half" idx="10"/>
          </p:nvPr>
        </p:nvSpPr>
        <p:spPr/>
        <p:txBody>
          <a:bodyPr/>
          <a:lstStyle/>
          <a:p>
            <a:fld id="{D3CA7714-E9A8-4E07-8BB5-47DEE3CA9FC2}" type="datetimeFigureOut">
              <a:rPr lang="pt-BR" smtClean="0"/>
              <a:t>23/05/2024</a:t>
            </a:fld>
            <a:endParaRPr lang="pt-BR"/>
          </a:p>
        </p:txBody>
      </p:sp>
      <p:sp>
        <p:nvSpPr>
          <p:cNvPr id="6" name="Espaço Reservado para Rodapé 5">
            <a:extLst>
              <a:ext uri="{FF2B5EF4-FFF2-40B4-BE49-F238E27FC236}">
                <a16:creationId xmlns:a16="http://schemas.microsoft.com/office/drawing/2014/main" id="{27D5742B-8301-DB9E-6980-99DCF11C96D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A76AC02-5A30-2629-1829-56FC2FC0E7A8}"/>
              </a:ext>
            </a:extLst>
          </p:cNvPr>
          <p:cNvSpPr>
            <a:spLocks noGrp="1"/>
          </p:cNvSpPr>
          <p:nvPr>
            <p:ph type="sldNum" sz="quarter" idx="12"/>
          </p:nvPr>
        </p:nvSpPr>
        <p:spPr/>
        <p:txBody>
          <a:bodyPr/>
          <a:lstStyle/>
          <a:p>
            <a:fld id="{C692B7E6-B813-45C8-A023-A418D3ADFD5D}" type="slidenum">
              <a:rPr lang="pt-BR" smtClean="0"/>
              <a:t>‹nº›</a:t>
            </a:fld>
            <a:endParaRPr lang="pt-BR"/>
          </a:p>
        </p:txBody>
      </p:sp>
    </p:spTree>
    <p:extLst>
      <p:ext uri="{BB962C8B-B14F-4D97-AF65-F5344CB8AC3E}">
        <p14:creationId xmlns:p14="http://schemas.microsoft.com/office/powerpoint/2010/main" val="3001260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5B47A1-2C81-186B-CFE5-00140C979A5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FB6107E-935D-D379-069C-CFE7493F9E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3B043AB-8DDE-DA77-DF9C-1AF55B81B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F10CE28-1FDC-6887-EA96-C1CF6184FA8A}"/>
              </a:ext>
            </a:extLst>
          </p:cNvPr>
          <p:cNvSpPr>
            <a:spLocks noGrp="1"/>
          </p:cNvSpPr>
          <p:nvPr>
            <p:ph type="dt" sz="half" idx="10"/>
          </p:nvPr>
        </p:nvSpPr>
        <p:spPr/>
        <p:txBody>
          <a:bodyPr/>
          <a:lstStyle/>
          <a:p>
            <a:fld id="{D3CA7714-E9A8-4E07-8BB5-47DEE3CA9FC2}" type="datetimeFigureOut">
              <a:rPr lang="pt-BR" smtClean="0"/>
              <a:t>23/05/2024</a:t>
            </a:fld>
            <a:endParaRPr lang="pt-BR"/>
          </a:p>
        </p:txBody>
      </p:sp>
      <p:sp>
        <p:nvSpPr>
          <p:cNvPr id="6" name="Espaço Reservado para Rodapé 5">
            <a:extLst>
              <a:ext uri="{FF2B5EF4-FFF2-40B4-BE49-F238E27FC236}">
                <a16:creationId xmlns:a16="http://schemas.microsoft.com/office/drawing/2014/main" id="{4F4B51F9-02B5-30EE-3090-AF43D9179E1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748EFFE-C0BC-04C5-2D8E-3E8687A85507}"/>
              </a:ext>
            </a:extLst>
          </p:cNvPr>
          <p:cNvSpPr>
            <a:spLocks noGrp="1"/>
          </p:cNvSpPr>
          <p:nvPr>
            <p:ph type="sldNum" sz="quarter" idx="12"/>
          </p:nvPr>
        </p:nvSpPr>
        <p:spPr/>
        <p:txBody>
          <a:bodyPr/>
          <a:lstStyle/>
          <a:p>
            <a:fld id="{C692B7E6-B813-45C8-A023-A418D3ADFD5D}" type="slidenum">
              <a:rPr lang="pt-BR" smtClean="0"/>
              <a:t>‹nº›</a:t>
            </a:fld>
            <a:endParaRPr lang="pt-BR"/>
          </a:p>
        </p:txBody>
      </p:sp>
    </p:spTree>
    <p:extLst>
      <p:ext uri="{BB962C8B-B14F-4D97-AF65-F5344CB8AC3E}">
        <p14:creationId xmlns:p14="http://schemas.microsoft.com/office/powerpoint/2010/main" val="13748752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36F3A4-F7A5-D462-5920-E0D4D1F08828}"/>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5EEC897-8AD3-C698-C1E6-4BB375CB2BC2}"/>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784CE67-8443-F78A-AA13-25E7D18E6794}"/>
              </a:ext>
            </a:extLst>
          </p:cNvPr>
          <p:cNvSpPr>
            <a:spLocks noGrp="1"/>
          </p:cNvSpPr>
          <p:nvPr>
            <p:ph type="dt" sz="half" idx="10"/>
          </p:nvPr>
        </p:nvSpPr>
        <p:spPr/>
        <p:txBody>
          <a:bodyPr/>
          <a:lstStyle/>
          <a:p>
            <a:fld id="{D3CA7714-E9A8-4E07-8BB5-47DEE3CA9FC2}" type="datetimeFigureOut">
              <a:rPr lang="pt-BR" smtClean="0"/>
              <a:t>23/05/2024</a:t>
            </a:fld>
            <a:endParaRPr lang="pt-BR"/>
          </a:p>
        </p:txBody>
      </p:sp>
      <p:sp>
        <p:nvSpPr>
          <p:cNvPr id="5" name="Espaço Reservado para Rodapé 4">
            <a:extLst>
              <a:ext uri="{FF2B5EF4-FFF2-40B4-BE49-F238E27FC236}">
                <a16:creationId xmlns:a16="http://schemas.microsoft.com/office/drawing/2014/main" id="{C5ED84EB-6179-3312-09CC-DD21B3D24D3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C9334A9-9E44-0E05-BEB1-9A1798827818}"/>
              </a:ext>
            </a:extLst>
          </p:cNvPr>
          <p:cNvSpPr>
            <a:spLocks noGrp="1"/>
          </p:cNvSpPr>
          <p:nvPr>
            <p:ph type="sldNum" sz="quarter" idx="12"/>
          </p:nvPr>
        </p:nvSpPr>
        <p:spPr/>
        <p:txBody>
          <a:bodyPr/>
          <a:lstStyle/>
          <a:p>
            <a:fld id="{C692B7E6-B813-45C8-A023-A418D3ADFD5D}" type="slidenum">
              <a:rPr lang="pt-BR" smtClean="0"/>
              <a:t>‹nº›</a:t>
            </a:fld>
            <a:endParaRPr lang="pt-BR"/>
          </a:p>
        </p:txBody>
      </p:sp>
    </p:spTree>
    <p:extLst>
      <p:ext uri="{BB962C8B-B14F-4D97-AF65-F5344CB8AC3E}">
        <p14:creationId xmlns:p14="http://schemas.microsoft.com/office/powerpoint/2010/main" val="632871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B3D8A8E-47C1-9CF9-C01F-B4C560D424B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BD98560-0C95-2C3F-46E3-4D02F37178A2}"/>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9B8DFF5-C38C-934B-59ED-9661BC9AD4DD}"/>
              </a:ext>
            </a:extLst>
          </p:cNvPr>
          <p:cNvSpPr>
            <a:spLocks noGrp="1"/>
          </p:cNvSpPr>
          <p:nvPr>
            <p:ph type="dt" sz="half" idx="10"/>
          </p:nvPr>
        </p:nvSpPr>
        <p:spPr/>
        <p:txBody>
          <a:bodyPr/>
          <a:lstStyle/>
          <a:p>
            <a:fld id="{D3CA7714-E9A8-4E07-8BB5-47DEE3CA9FC2}" type="datetimeFigureOut">
              <a:rPr lang="pt-BR" smtClean="0"/>
              <a:t>23/05/2024</a:t>
            </a:fld>
            <a:endParaRPr lang="pt-BR"/>
          </a:p>
        </p:txBody>
      </p:sp>
      <p:sp>
        <p:nvSpPr>
          <p:cNvPr id="5" name="Espaço Reservado para Rodapé 4">
            <a:extLst>
              <a:ext uri="{FF2B5EF4-FFF2-40B4-BE49-F238E27FC236}">
                <a16:creationId xmlns:a16="http://schemas.microsoft.com/office/drawing/2014/main" id="{942A9CC9-F562-B760-1418-C8990F00D36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0108B2E-7F10-AAF4-4804-BB954CD1A798}"/>
              </a:ext>
            </a:extLst>
          </p:cNvPr>
          <p:cNvSpPr>
            <a:spLocks noGrp="1"/>
          </p:cNvSpPr>
          <p:nvPr>
            <p:ph type="sldNum" sz="quarter" idx="12"/>
          </p:nvPr>
        </p:nvSpPr>
        <p:spPr/>
        <p:txBody>
          <a:bodyPr/>
          <a:lstStyle/>
          <a:p>
            <a:fld id="{C692B7E6-B813-45C8-A023-A418D3ADFD5D}" type="slidenum">
              <a:rPr lang="pt-BR" smtClean="0"/>
              <a:t>‹nº›</a:t>
            </a:fld>
            <a:endParaRPr lang="pt-BR"/>
          </a:p>
        </p:txBody>
      </p:sp>
    </p:spTree>
    <p:extLst>
      <p:ext uri="{BB962C8B-B14F-4D97-AF65-F5344CB8AC3E}">
        <p14:creationId xmlns:p14="http://schemas.microsoft.com/office/powerpoint/2010/main" val="241670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3743667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2297904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322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DBA6-F46E-1E4D-9271-4A9FA36F5E38}"/>
              </a:ext>
            </a:extLst>
          </p:cNvPr>
          <p:cNvSpPr>
            <a:spLocks noGrp="1"/>
          </p:cNvSpPr>
          <p:nvPr>
            <p:ph type="ctrTitle" hasCustomPrompt="1"/>
          </p:nvPr>
        </p:nvSpPr>
        <p:spPr>
          <a:xfrm>
            <a:off x="515937" y="396000"/>
            <a:ext cx="11160125" cy="323850"/>
          </a:xfrm>
          <a:prstGeom prst="rect">
            <a:avLst/>
          </a:prstGeom>
        </p:spPr>
        <p:txBody>
          <a:bodyPr lIns="0" tIns="0" rIns="0" bIns="0" anchor="t" anchorCtr="0"/>
          <a:lstStyle>
            <a:lvl1pPr algn="l">
              <a:lnSpc>
                <a:spcPts val="2200"/>
              </a:lnSpc>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GB"/>
              <a:t>HEADING TITLE – </a:t>
            </a:r>
            <a:endParaRPr lang="en-US"/>
          </a:p>
        </p:txBody>
      </p:sp>
      <p:sp>
        <p:nvSpPr>
          <p:cNvPr id="6" name="Text Placeholder 5">
            <a:extLst>
              <a:ext uri="{FF2B5EF4-FFF2-40B4-BE49-F238E27FC236}">
                <a16:creationId xmlns:a16="http://schemas.microsoft.com/office/drawing/2014/main" id="{9CF4570A-3418-6F07-E9E7-5A9318FD1CD5}"/>
              </a:ext>
            </a:extLst>
          </p:cNvPr>
          <p:cNvSpPr>
            <a:spLocks noGrp="1"/>
          </p:cNvSpPr>
          <p:nvPr>
            <p:ph type="body" sz="quarter" idx="10"/>
          </p:nvPr>
        </p:nvSpPr>
        <p:spPr>
          <a:xfrm>
            <a:off x="515938" y="738000"/>
            <a:ext cx="11160125" cy="233862"/>
          </a:xfrm>
          <a:prstGeom prst="rect">
            <a:avLst/>
          </a:prstGeom>
        </p:spPr>
        <p:txBody>
          <a:bodyPr lIns="0" tIns="0" rIns="0" bIns="0"/>
          <a:lstStyle>
            <a:lvl1pPr marL="0" indent="0">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a:t>
            </a:r>
            <a:endParaRPr lang="en-AU"/>
          </a:p>
        </p:txBody>
      </p:sp>
    </p:spTree>
    <p:extLst>
      <p:ext uri="{BB962C8B-B14F-4D97-AF65-F5344CB8AC3E}">
        <p14:creationId xmlns:p14="http://schemas.microsoft.com/office/powerpoint/2010/main" val="118092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9662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5.xml"/><Relationship Id="rId7" Type="http://schemas.openxmlformats.org/officeDocument/2006/relationships/theme" Target="../theme/theme10.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7" Type="http://schemas.openxmlformats.org/officeDocument/2006/relationships/image" Target="../media/image4.sv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7" Type="http://schemas.openxmlformats.org/officeDocument/2006/relationships/image" Target="../media/image4.sv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1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1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svg"/><Relationship Id="rId2" Type="http://schemas.openxmlformats.org/officeDocument/2006/relationships/theme" Target="../theme/theme7.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7" Type="http://schemas.openxmlformats.org/officeDocument/2006/relationships/image" Target="../media/image10.sv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1B56981-8A8C-3372-D90B-832A4D240A8E}"/>
              </a:ext>
            </a:extLst>
          </p:cNvPr>
          <p:cNvSpPr/>
          <p:nvPr userDrawn="1"/>
        </p:nvSpPr>
        <p:spPr>
          <a:xfrm>
            <a:off x="0" y="1026082"/>
            <a:ext cx="12192000" cy="5327918"/>
          </a:xfrm>
          <a:prstGeom prst="rect">
            <a:avLst/>
          </a:prstGeom>
          <a:solidFill>
            <a:schemeClr val="accent6">
              <a:alpha val="701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0743D7D4-912B-4085-F014-016AD08A3AC8}"/>
              </a:ext>
            </a:extLst>
          </p:cNvPr>
          <p:cNvSpPr/>
          <p:nvPr userDrawn="1"/>
        </p:nvSpPr>
        <p:spPr>
          <a:xfrm>
            <a:off x="0" y="6352673"/>
            <a:ext cx="12192000" cy="504000"/>
          </a:xfrm>
          <a:prstGeom prst="rect">
            <a:avLst/>
          </a:prstGeom>
          <a:gradFill flip="none" rotWithShape="1">
            <a:gsLst>
              <a:gs pos="77000">
                <a:srgbClr val="135B53"/>
              </a:gs>
              <a:gs pos="7000">
                <a:schemeClr val="tx2"/>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983875F0-549E-508C-C278-3BAF9A00E5E2}"/>
              </a:ext>
            </a:extLst>
          </p:cNvPr>
          <p:cNvPicPr>
            <a:picLocks noChangeAspect="1"/>
          </p:cNvPicPr>
          <p:nvPr userDrawn="1"/>
        </p:nvPicPr>
        <p:blipFill>
          <a:blip r:embed="rId3"/>
          <a:srcRect t="1106" b="1106"/>
          <a:stretch/>
        </p:blipFill>
        <p:spPr>
          <a:xfrm>
            <a:off x="3249862" y="6352673"/>
            <a:ext cx="6922169" cy="505327"/>
          </a:xfrm>
          <a:prstGeom prst="rect">
            <a:avLst/>
          </a:prstGeom>
        </p:spPr>
      </p:pic>
      <p:sp>
        <p:nvSpPr>
          <p:cNvPr id="31" name="TextBox 30">
            <a:extLst>
              <a:ext uri="{FF2B5EF4-FFF2-40B4-BE49-F238E27FC236}">
                <a16:creationId xmlns:a16="http://schemas.microsoft.com/office/drawing/2014/main" id="{C3E0CA90-D5C0-953D-6514-82C44FC12698}"/>
              </a:ext>
            </a:extLst>
          </p:cNvPr>
          <p:cNvSpPr txBox="1"/>
          <p:nvPr userDrawn="1"/>
        </p:nvSpPr>
        <p:spPr>
          <a:xfrm>
            <a:off x="529072" y="6517988"/>
            <a:ext cx="2874528" cy="153888"/>
          </a:xfrm>
          <a:prstGeom prst="rect">
            <a:avLst/>
          </a:prstGeom>
          <a:noFill/>
        </p:spPr>
        <p:txBody>
          <a:bodyPr wrap="square" lIns="0" tIns="0" rIns="0" bIns="0" rtlCol="0">
            <a:spAutoFit/>
          </a:bodyPr>
          <a:lstStyle/>
          <a:p>
            <a:pPr algn="l">
              <a:lnSpc>
                <a:spcPts val="1200"/>
              </a:lnSpc>
            </a:pPr>
            <a:r>
              <a:rPr lang="en-AU" sz="950" i="0">
                <a:solidFill>
                  <a:schemeClr val="accent1"/>
                </a:solidFill>
                <a:latin typeface="Arial" panose="020B0604020202020204" pitchFamily="34" charset="0"/>
                <a:cs typeface="Arial" panose="020B0604020202020204" pitchFamily="34" charset="0"/>
              </a:rPr>
              <a:t>INVESTOR PRESENTATION</a:t>
            </a:r>
            <a:r>
              <a:rPr lang="en-AU" sz="1000" i="0">
                <a:solidFill>
                  <a:schemeClr val="accent1"/>
                </a:solidFill>
                <a:latin typeface="Arial" panose="020B0604020202020204" pitchFamily="34" charset="0"/>
                <a:cs typeface="Arial" panose="020B0604020202020204" pitchFamily="34" charset="0"/>
              </a:rPr>
              <a:t>  </a:t>
            </a:r>
            <a:r>
              <a:rPr lang="en-AU" sz="1000" i="0" spc="30" baseline="0">
                <a:solidFill>
                  <a:schemeClr val="bg1"/>
                </a:solidFill>
                <a:latin typeface="Arial" panose="020B0604020202020204" pitchFamily="34" charset="0"/>
                <a:cs typeface="Arial" panose="020B0604020202020204" pitchFamily="34" charset="0"/>
              </a:rPr>
              <a:t>February 2024</a:t>
            </a:r>
            <a:endParaRPr lang="en-AU" sz="1000" i="0">
              <a:solidFill>
                <a:schemeClr val="bg1"/>
              </a:solidFill>
              <a:latin typeface="Arial" panose="020B0604020202020204" pitchFamily="34" charset="0"/>
              <a:cs typeface="Arial" panose="020B0604020202020204" pitchFamily="34" charset="0"/>
            </a:endParaRPr>
          </a:p>
        </p:txBody>
      </p:sp>
      <p:sp>
        <p:nvSpPr>
          <p:cNvPr id="32" name="Slide Number Placeholder 5">
            <a:extLst>
              <a:ext uri="{FF2B5EF4-FFF2-40B4-BE49-F238E27FC236}">
                <a16:creationId xmlns:a16="http://schemas.microsoft.com/office/drawing/2014/main" id="{9D5D78C4-C4D0-1580-A4CA-4557D7F0DA73}"/>
              </a:ext>
            </a:extLst>
          </p:cNvPr>
          <p:cNvSpPr txBox="1">
            <a:spLocks/>
          </p:cNvSpPr>
          <p:nvPr userDrawn="1"/>
        </p:nvSpPr>
        <p:spPr>
          <a:xfrm>
            <a:off x="0" y="6543674"/>
            <a:ext cx="383908" cy="197947"/>
          </a:xfrm>
          <a:prstGeom prst="rect">
            <a:avLst/>
          </a:prstGeom>
        </p:spPr>
        <p:txBody>
          <a:bodyPr vert="horz" lIns="0" tIns="0" rIns="0" bIns="0" rtlCol="0" anchor="t" anchorCtr="0"/>
          <a:lstStyle>
            <a:defPPr>
              <a:defRPr lang="en-US"/>
            </a:defPPr>
            <a:lvl1pPr marL="0" algn="l" defTabSz="914400" rtl="0" eaLnBrk="1" latinLnBrk="0" hangingPunct="1">
              <a:lnSpc>
                <a:spcPts val="900"/>
              </a:lnSpc>
              <a:defRPr sz="9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6E6DC5A-59B6-814C-9C7E-7BE4D03A4599}" type="slidenum">
              <a:rPr lang="en-AU" smtClean="0">
                <a:solidFill>
                  <a:schemeClr val="bg1"/>
                </a:solidFill>
              </a:rPr>
              <a:pPr algn="r">
                <a:defRPr/>
              </a:pPr>
              <a:t>‹nº›</a:t>
            </a:fld>
            <a:endParaRPr lang="en-AU">
              <a:solidFill>
                <a:schemeClr val="bg1"/>
              </a:solidFill>
            </a:endParaRPr>
          </a:p>
        </p:txBody>
      </p:sp>
      <p:pic>
        <p:nvPicPr>
          <p:cNvPr id="33" name="Picture 32">
            <a:extLst>
              <a:ext uri="{FF2B5EF4-FFF2-40B4-BE49-F238E27FC236}">
                <a16:creationId xmlns:a16="http://schemas.microsoft.com/office/drawing/2014/main" id="{08C350ED-255A-8303-EC52-6FF618B097DE}"/>
              </a:ext>
            </a:extLst>
          </p:cNvPr>
          <p:cNvPicPr>
            <a:picLocks noChangeAspect="1"/>
          </p:cNvPicPr>
          <p:nvPr userDrawn="1"/>
        </p:nvPicPr>
        <p:blipFill>
          <a:blip r:embed="rId4"/>
          <a:stretch>
            <a:fillRect/>
          </a:stretch>
        </p:blipFill>
        <p:spPr>
          <a:xfrm>
            <a:off x="10485828" y="6472720"/>
            <a:ext cx="1190235" cy="264964"/>
          </a:xfrm>
          <a:prstGeom prst="rect">
            <a:avLst/>
          </a:prstGeom>
        </p:spPr>
      </p:pic>
      <p:pic>
        <p:nvPicPr>
          <p:cNvPr id="34" name="Graphic 33">
            <a:extLst>
              <a:ext uri="{FF2B5EF4-FFF2-40B4-BE49-F238E27FC236}">
                <a16:creationId xmlns:a16="http://schemas.microsoft.com/office/drawing/2014/main" id="{CBC6A995-485E-FDF3-E674-8B93C144DA7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5663" y="0"/>
            <a:ext cx="279799" cy="222193"/>
          </a:xfrm>
          <a:prstGeom prst="rect">
            <a:avLst/>
          </a:prstGeom>
        </p:spPr>
      </p:pic>
    </p:spTree>
    <p:extLst>
      <p:ext uri="{BB962C8B-B14F-4D97-AF65-F5344CB8AC3E}">
        <p14:creationId xmlns:p14="http://schemas.microsoft.com/office/powerpoint/2010/main" val="332851132"/>
      </p:ext>
    </p:extLst>
  </p:cSld>
  <p:clrMap bg1="lt1" tx1="dk1" bg2="lt2" tx2="dk2" accent1="accent1" accent2="accent2" accent3="accent3" accent4="accent4" accent5="accent5" accent6="accent6" hlink="hlink" folHlink="folHlink"/>
  <p:sldLayoutIdLst>
    <p:sldLayoutId id="2147483681"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890" userDrawn="1">
          <p15:clr>
            <a:srgbClr val="F26B43"/>
          </p15:clr>
        </p15:guide>
        <p15:guide id="6" orient="horz" pos="255" userDrawn="1">
          <p15:clr>
            <a:srgbClr val="F26B43"/>
          </p15:clr>
        </p15:guide>
        <p15:guide id="7" orient="horz" pos="3861"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026413"/>
            <a:ext cx="12192000" cy="5328285"/>
          </a:xfrm>
          <a:custGeom>
            <a:avLst/>
            <a:gdLst/>
            <a:ahLst/>
            <a:cxnLst/>
            <a:rect l="l" t="t" r="r" b="b"/>
            <a:pathLst>
              <a:path w="12192000" h="5328285">
                <a:moveTo>
                  <a:pt x="12192000" y="0"/>
                </a:moveTo>
                <a:lnTo>
                  <a:pt x="0" y="0"/>
                </a:lnTo>
                <a:lnTo>
                  <a:pt x="0" y="5327904"/>
                </a:lnTo>
                <a:lnTo>
                  <a:pt x="12192000" y="5327904"/>
                </a:lnTo>
                <a:lnTo>
                  <a:pt x="12192000" y="0"/>
                </a:lnTo>
                <a:close/>
              </a:path>
            </a:pathLst>
          </a:custGeom>
          <a:solidFill>
            <a:srgbClr val="EBECEE">
              <a:alpha val="70195"/>
            </a:srgbClr>
          </a:solidFill>
        </p:spPr>
        <p:txBody>
          <a:bodyPr wrap="square" lIns="0" tIns="0" rIns="0" bIns="0" rtlCol="0"/>
          <a:lstStyle/>
          <a:p>
            <a:endParaRPr/>
          </a:p>
        </p:txBody>
      </p:sp>
      <p:pic>
        <p:nvPicPr>
          <p:cNvPr id="17" name="bg object 17"/>
          <p:cNvPicPr/>
          <p:nvPr/>
        </p:nvPicPr>
        <p:blipFill>
          <a:blip r:embed="rId8" cstate="print"/>
          <a:stretch>
            <a:fillRect/>
          </a:stretch>
        </p:blipFill>
        <p:spPr>
          <a:xfrm>
            <a:off x="0" y="6352793"/>
            <a:ext cx="12192000" cy="503681"/>
          </a:xfrm>
          <a:prstGeom prst="rect">
            <a:avLst/>
          </a:prstGeom>
        </p:spPr>
      </p:pic>
      <p:sp>
        <p:nvSpPr>
          <p:cNvPr id="2" name="Holder 2"/>
          <p:cNvSpPr>
            <a:spLocks noGrp="1"/>
          </p:cNvSpPr>
          <p:nvPr>
            <p:ph type="title"/>
          </p:nvPr>
        </p:nvSpPr>
        <p:spPr>
          <a:xfrm>
            <a:off x="343154" y="261537"/>
            <a:ext cx="10828019" cy="676643"/>
          </a:xfrm>
          <a:prstGeom prst="rect">
            <a:avLst/>
          </a:prstGeom>
        </p:spPr>
        <p:txBody>
          <a:bodyPr wrap="square" lIns="0" tIns="0" rIns="0" bIns="0">
            <a:spAutoFit/>
          </a:bodyPr>
          <a:lstStyle>
            <a:lvl1pPr>
              <a:defRPr sz="2100" b="1" i="0">
                <a:solidFill>
                  <a:srgbClr val="252160"/>
                </a:solidFill>
                <a:latin typeface="Arial"/>
                <a:cs typeface="Arial"/>
              </a:defRPr>
            </a:lvl1pPr>
          </a:lstStyle>
          <a:p>
            <a:endParaRPr/>
          </a:p>
        </p:txBody>
      </p:sp>
      <p:sp>
        <p:nvSpPr>
          <p:cNvPr id="3" name="Holder 3"/>
          <p:cNvSpPr>
            <a:spLocks noGrp="1"/>
          </p:cNvSpPr>
          <p:nvPr>
            <p:ph type="body" idx="1"/>
          </p:nvPr>
        </p:nvSpPr>
        <p:spPr>
          <a:xfrm>
            <a:off x="6209029" y="1446783"/>
            <a:ext cx="5934075" cy="3470910"/>
          </a:xfrm>
          <a:prstGeom prst="rect">
            <a:avLst/>
          </a:prstGeom>
        </p:spPr>
        <p:txBody>
          <a:bodyPr wrap="square" lIns="0" tIns="0" rIns="0" bIns="0">
            <a:spAutoFit/>
          </a:bodyPr>
          <a:lstStyle>
            <a:lvl1pPr>
              <a:defRPr sz="1400" b="1" i="0">
                <a:solidFill>
                  <a:srgbClr val="252160"/>
                </a:solidFill>
                <a:latin typeface="Arial"/>
                <a:cs typeface="Arial"/>
              </a:defRPr>
            </a:lvl1pPr>
          </a:lstStyle>
          <a:p>
            <a:endParaRPr/>
          </a:p>
        </p:txBody>
      </p:sp>
      <p:sp>
        <p:nvSpPr>
          <p:cNvPr id="4" name="Holder 4"/>
          <p:cNvSpPr>
            <a:spLocks noGrp="1"/>
          </p:cNvSpPr>
          <p:nvPr>
            <p:ph type="ftr" sz="quarter" idx="5"/>
          </p:nvPr>
        </p:nvSpPr>
        <p:spPr>
          <a:xfrm>
            <a:off x="516381" y="6485340"/>
            <a:ext cx="2374900" cy="196215"/>
          </a:xfrm>
          <a:prstGeom prst="rect">
            <a:avLst/>
          </a:prstGeom>
        </p:spPr>
        <p:txBody>
          <a:bodyPr wrap="square" lIns="0" tIns="0" rIns="0" bIns="0">
            <a:spAutoFit/>
          </a:bodyPr>
          <a:lstStyle>
            <a:lvl1pPr>
              <a:defRPr sz="950" b="0" i="0">
                <a:solidFill>
                  <a:srgbClr val="FFCA04"/>
                </a:solidFill>
                <a:latin typeface="Arial"/>
                <a:cs typeface="Arial"/>
              </a:defRPr>
            </a:lvl1pPr>
          </a:lstStyle>
          <a:p>
            <a:pPr marL="12700">
              <a:lnSpc>
                <a:spcPts val="1425"/>
              </a:lnSpc>
            </a:pPr>
            <a:r>
              <a:rPr dirty="0"/>
              <a:t>INVESTOR</a:t>
            </a:r>
            <a:r>
              <a:rPr spc="5" dirty="0"/>
              <a:t> </a:t>
            </a:r>
            <a:r>
              <a:rPr dirty="0"/>
              <a:t>PRESENTATION</a:t>
            </a:r>
            <a:r>
              <a:rPr spc="290" dirty="0"/>
              <a:t> </a:t>
            </a:r>
            <a:r>
              <a:rPr sz="1200" dirty="0">
                <a:solidFill>
                  <a:srgbClr val="009244"/>
                </a:solidFill>
              </a:rPr>
              <a:t>|</a:t>
            </a:r>
            <a:r>
              <a:rPr sz="1200" spc="245" dirty="0">
                <a:solidFill>
                  <a:srgbClr val="009244"/>
                </a:solidFill>
              </a:rPr>
              <a:t> </a:t>
            </a:r>
            <a:r>
              <a:rPr sz="1000" dirty="0">
                <a:solidFill>
                  <a:srgbClr val="FFFFFF"/>
                </a:solidFill>
              </a:rPr>
              <a:t>July</a:t>
            </a:r>
            <a:r>
              <a:rPr sz="1000" spc="35" dirty="0">
                <a:solidFill>
                  <a:srgbClr val="FFFFFF"/>
                </a:solidFill>
              </a:rPr>
              <a:t> </a:t>
            </a:r>
            <a:r>
              <a:rPr sz="1000" spc="-20" dirty="0">
                <a:solidFill>
                  <a:srgbClr val="FFFFFF"/>
                </a:solidFill>
              </a:rPr>
              <a:t>2023</a:t>
            </a:r>
            <a:endParaRPr sz="100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6" name="Holder 6"/>
          <p:cNvSpPr>
            <a:spLocks noGrp="1"/>
          </p:cNvSpPr>
          <p:nvPr>
            <p:ph type="sldNum" sz="quarter" idx="7"/>
          </p:nvPr>
        </p:nvSpPr>
        <p:spPr>
          <a:xfrm>
            <a:off x="217931" y="6516529"/>
            <a:ext cx="215900" cy="153670"/>
          </a:xfrm>
          <a:prstGeom prst="rect">
            <a:avLst/>
          </a:prstGeom>
        </p:spPr>
        <p:txBody>
          <a:bodyPr wrap="square" lIns="0" tIns="0" rIns="0" bIns="0">
            <a:spAutoFit/>
          </a:bodyPr>
          <a:lstStyle>
            <a:lvl1pPr>
              <a:defRPr sz="900" b="0" i="0">
                <a:solidFill>
                  <a:schemeClr val="bg1"/>
                </a:solidFill>
                <a:latin typeface="Arial"/>
                <a:cs typeface="Arial"/>
              </a:defRPr>
            </a:lvl1pPr>
          </a:lstStyle>
          <a:p>
            <a:pPr marL="38100">
              <a:lnSpc>
                <a:spcPct val="100000"/>
              </a:lnSpc>
              <a:spcBef>
                <a:spcPts val="15"/>
              </a:spcBef>
            </a:pPr>
            <a:fld id="{81D60167-4931-47E6-BA6A-407CBD079E47}" type="slidenum">
              <a:rPr spc="-25" dirty="0"/>
              <a:t>‹nº›</a:t>
            </a:fld>
            <a:endParaRPr spc="-25" dirty="0"/>
          </a:p>
        </p:txBody>
      </p:sp>
    </p:spTree>
    <p:extLst>
      <p:ext uri="{BB962C8B-B14F-4D97-AF65-F5344CB8AC3E}">
        <p14:creationId xmlns:p14="http://schemas.microsoft.com/office/powerpoint/2010/main" val="298617336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743D7D4-912B-4085-F014-016AD08A3AC8}"/>
              </a:ext>
            </a:extLst>
          </p:cNvPr>
          <p:cNvSpPr/>
          <p:nvPr userDrawn="1"/>
        </p:nvSpPr>
        <p:spPr>
          <a:xfrm>
            <a:off x="0" y="6352673"/>
            <a:ext cx="12192000" cy="504000"/>
          </a:xfrm>
          <a:prstGeom prst="rect">
            <a:avLst/>
          </a:prstGeom>
          <a:gradFill flip="none" rotWithShape="1">
            <a:gsLst>
              <a:gs pos="77000">
                <a:srgbClr val="135B53"/>
              </a:gs>
              <a:gs pos="7000">
                <a:schemeClr val="tx2"/>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983875F0-549E-508C-C278-3BAF9A00E5E2}"/>
              </a:ext>
            </a:extLst>
          </p:cNvPr>
          <p:cNvPicPr>
            <a:picLocks noChangeAspect="1"/>
          </p:cNvPicPr>
          <p:nvPr userDrawn="1"/>
        </p:nvPicPr>
        <p:blipFill>
          <a:blip r:embed="rId5"/>
          <a:srcRect t="1106" b="1106"/>
          <a:stretch/>
        </p:blipFill>
        <p:spPr>
          <a:xfrm>
            <a:off x="3249862" y="6352673"/>
            <a:ext cx="6922169" cy="505327"/>
          </a:xfrm>
          <a:prstGeom prst="rect">
            <a:avLst/>
          </a:prstGeom>
        </p:spPr>
      </p:pic>
      <p:sp>
        <p:nvSpPr>
          <p:cNvPr id="31" name="TextBox 30">
            <a:extLst>
              <a:ext uri="{FF2B5EF4-FFF2-40B4-BE49-F238E27FC236}">
                <a16:creationId xmlns:a16="http://schemas.microsoft.com/office/drawing/2014/main" id="{C3E0CA90-D5C0-953D-6514-82C44FC12698}"/>
              </a:ext>
            </a:extLst>
          </p:cNvPr>
          <p:cNvSpPr txBox="1"/>
          <p:nvPr userDrawn="1"/>
        </p:nvSpPr>
        <p:spPr>
          <a:xfrm>
            <a:off x="529072" y="6517988"/>
            <a:ext cx="2874528" cy="153888"/>
          </a:xfrm>
          <a:prstGeom prst="rect">
            <a:avLst/>
          </a:prstGeom>
          <a:noFill/>
        </p:spPr>
        <p:txBody>
          <a:bodyPr wrap="square" lIns="0" tIns="0" rIns="0" bIns="0" rtlCol="0">
            <a:spAutoFit/>
          </a:bodyPr>
          <a:lstStyle/>
          <a:p>
            <a:pPr algn="l">
              <a:lnSpc>
                <a:spcPts val="1200"/>
              </a:lnSpc>
            </a:pPr>
            <a:r>
              <a:rPr lang="en-AU" sz="950" i="0" dirty="0">
                <a:solidFill>
                  <a:schemeClr val="accent1"/>
                </a:solidFill>
                <a:latin typeface="Arial" panose="020B0604020202020204" pitchFamily="34" charset="0"/>
                <a:cs typeface="Arial" panose="020B0604020202020204" pitchFamily="34" charset="0"/>
              </a:rPr>
              <a:t>INVESTOR PRESENTATION</a:t>
            </a:r>
            <a:r>
              <a:rPr lang="en-AU" sz="1000" i="0" dirty="0">
                <a:solidFill>
                  <a:schemeClr val="accent1"/>
                </a:solidFill>
                <a:latin typeface="Arial" panose="020B0604020202020204" pitchFamily="34" charset="0"/>
                <a:cs typeface="Arial" panose="020B0604020202020204" pitchFamily="34" charset="0"/>
              </a:rPr>
              <a:t>  </a:t>
            </a:r>
            <a:r>
              <a:rPr lang="en-AU" sz="1200" i="0" dirty="0">
                <a:solidFill>
                  <a:schemeClr val="bg2"/>
                </a:solidFill>
                <a:latin typeface="Arial" panose="020B0604020202020204" pitchFamily="34" charset="0"/>
                <a:cs typeface="Arial" panose="020B0604020202020204" pitchFamily="34" charset="0"/>
              </a:rPr>
              <a:t>|</a:t>
            </a:r>
            <a:r>
              <a:rPr lang="en-AU" sz="1100" i="0" dirty="0">
                <a:solidFill>
                  <a:srgbClr val="EDE2C2"/>
                </a:solidFill>
                <a:latin typeface="Arial" panose="020B0604020202020204" pitchFamily="34" charset="0"/>
                <a:cs typeface="Arial" panose="020B0604020202020204" pitchFamily="34" charset="0"/>
              </a:rPr>
              <a:t>  </a:t>
            </a:r>
            <a:r>
              <a:rPr lang="en-AU" sz="1000" i="0" spc="30" baseline="0" dirty="0">
                <a:solidFill>
                  <a:schemeClr val="bg1"/>
                </a:solidFill>
                <a:latin typeface="Arial" panose="020B0604020202020204" pitchFamily="34" charset="0"/>
                <a:cs typeface="Arial" panose="020B0604020202020204" pitchFamily="34" charset="0"/>
              </a:rPr>
              <a:t>October 2023</a:t>
            </a:r>
            <a:endParaRPr lang="en-AU" sz="1000" i="0" dirty="0">
              <a:solidFill>
                <a:schemeClr val="bg1"/>
              </a:solidFill>
              <a:latin typeface="Arial" panose="020B0604020202020204" pitchFamily="34" charset="0"/>
              <a:cs typeface="Arial" panose="020B0604020202020204" pitchFamily="34" charset="0"/>
            </a:endParaRPr>
          </a:p>
        </p:txBody>
      </p:sp>
      <p:sp>
        <p:nvSpPr>
          <p:cNvPr id="32" name="Slide Number Placeholder 5">
            <a:extLst>
              <a:ext uri="{FF2B5EF4-FFF2-40B4-BE49-F238E27FC236}">
                <a16:creationId xmlns:a16="http://schemas.microsoft.com/office/drawing/2014/main" id="{9D5D78C4-C4D0-1580-A4CA-4557D7F0DA73}"/>
              </a:ext>
            </a:extLst>
          </p:cNvPr>
          <p:cNvSpPr txBox="1">
            <a:spLocks/>
          </p:cNvSpPr>
          <p:nvPr userDrawn="1"/>
        </p:nvSpPr>
        <p:spPr>
          <a:xfrm>
            <a:off x="0" y="6543674"/>
            <a:ext cx="383908" cy="197947"/>
          </a:xfrm>
          <a:prstGeom prst="rect">
            <a:avLst/>
          </a:prstGeom>
        </p:spPr>
        <p:txBody>
          <a:bodyPr vert="horz" lIns="0" tIns="0" rIns="0" bIns="0" rtlCol="0" anchor="t" anchorCtr="0"/>
          <a:lstStyle>
            <a:defPPr>
              <a:defRPr lang="en-US"/>
            </a:defPPr>
            <a:lvl1pPr marL="0" algn="l" defTabSz="914400" rtl="0" eaLnBrk="1" latinLnBrk="0" hangingPunct="1">
              <a:lnSpc>
                <a:spcPts val="900"/>
              </a:lnSpc>
              <a:defRPr sz="9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6E6DC5A-59B6-814C-9C7E-7BE4D03A4599}" type="slidenum">
              <a:rPr lang="en-AU" smtClean="0">
                <a:solidFill>
                  <a:schemeClr val="bg1"/>
                </a:solidFill>
              </a:rPr>
              <a:pPr algn="r">
                <a:defRPr/>
              </a:pPr>
              <a:t>‹nº›</a:t>
            </a:fld>
            <a:endParaRPr lang="en-AU">
              <a:solidFill>
                <a:schemeClr val="bg1"/>
              </a:solidFill>
            </a:endParaRPr>
          </a:p>
        </p:txBody>
      </p:sp>
      <p:pic>
        <p:nvPicPr>
          <p:cNvPr id="33" name="Picture 32">
            <a:extLst>
              <a:ext uri="{FF2B5EF4-FFF2-40B4-BE49-F238E27FC236}">
                <a16:creationId xmlns:a16="http://schemas.microsoft.com/office/drawing/2014/main" id="{08C350ED-255A-8303-EC52-6FF618B097DE}"/>
              </a:ext>
            </a:extLst>
          </p:cNvPr>
          <p:cNvPicPr>
            <a:picLocks noChangeAspect="1"/>
          </p:cNvPicPr>
          <p:nvPr userDrawn="1"/>
        </p:nvPicPr>
        <p:blipFill>
          <a:blip r:embed="rId6"/>
          <a:stretch>
            <a:fillRect/>
          </a:stretch>
        </p:blipFill>
        <p:spPr>
          <a:xfrm>
            <a:off x="10485828" y="6472720"/>
            <a:ext cx="1190235" cy="264964"/>
          </a:xfrm>
          <a:prstGeom prst="rect">
            <a:avLst/>
          </a:prstGeom>
        </p:spPr>
      </p:pic>
      <p:pic>
        <p:nvPicPr>
          <p:cNvPr id="34" name="Graphic 33">
            <a:extLst>
              <a:ext uri="{FF2B5EF4-FFF2-40B4-BE49-F238E27FC236}">
                <a16:creationId xmlns:a16="http://schemas.microsoft.com/office/drawing/2014/main" id="{CBC6A995-485E-FDF3-E674-8B93C144DA7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5663" y="0"/>
            <a:ext cx="279799" cy="222193"/>
          </a:xfrm>
          <a:prstGeom prst="rect">
            <a:avLst/>
          </a:prstGeom>
        </p:spPr>
      </p:pic>
    </p:spTree>
    <p:extLst>
      <p:ext uri="{BB962C8B-B14F-4D97-AF65-F5344CB8AC3E}">
        <p14:creationId xmlns:p14="http://schemas.microsoft.com/office/powerpoint/2010/main" val="14503657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25">
          <p15:clr>
            <a:srgbClr val="F26B43"/>
          </p15:clr>
        </p15:guide>
        <p15:guide id="3" pos="7355">
          <p15:clr>
            <a:srgbClr val="F26B43"/>
          </p15:clr>
        </p15:guide>
        <p15:guide id="4" orient="horz" pos="2160">
          <p15:clr>
            <a:srgbClr val="F26B43"/>
          </p15:clr>
        </p15:guide>
        <p15:guide id="5" orient="horz" pos="890">
          <p15:clr>
            <a:srgbClr val="F26B43"/>
          </p15:clr>
        </p15:guide>
        <p15:guide id="6" orient="horz" pos="255">
          <p15:clr>
            <a:srgbClr val="F26B43"/>
          </p15:clr>
        </p15:guide>
        <p15:guide id="7" orient="horz" pos="386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1B56981-8A8C-3372-D90B-832A4D240A8E}"/>
              </a:ext>
            </a:extLst>
          </p:cNvPr>
          <p:cNvSpPr/>
          <p:nvPr userDrawn="1"/>
        </p:nvSpPr>
        <p:spPr>
          <a:xfrm>
            <a:off x="0" y="1026082"/>
            <a:ext cx="12192000" cy="5327918"/>
          </a:xfrm>
          <a:prstGeom prst="rect">
            <a:avLst/>
          </a:prstGeom>
          <a:solidFill>
            <a:schemeClr val="accent6">
              <a:alpha val="701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0743D7D4-912B-4085-F014-016AD08A3AC8}"/>
              </a:ext>
            </a:extLst>
          </p:cNvPr>
          <p:cNvSpPr/>
          <p:nvPr userDrawn="1"/>
        </p:nvSpPr>
        <p:spPr>
          <a:xfrm>
            <a:off x="0" y="6352673"/>
            <a:ext cx="12192000" cy="504000"/>
          </a:xfrm>
          <a:prstGeom prst="rect">
            <a:avLst/>
          </a:prstGeom>
          <a:gradFill flip="none" rotWithShape="1">
            <a:gsLst>
              <a:gs pos="77000">
                <a:srgbClr val="135B53"/>
              </a:gs>
              <a:gs pos="7000">
                <a:schemeClr val="tx2"/>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983875F0-549E-508C-C278-3BAF9A00E5E2}"/>
              </a:ext>
            </a:extLst>
          </p:cNvPr>
          <p:cNvPicPr>
            <a:picLocks noChangeAspect="1"/>
          </p:cNvPicPr>
          <p:nvPr userDrawn="1"/>
        </p:nvPicPr>
        <p:blipFill>
          <a:blip r:embed="rId4"/>
          <a:srcRect t="1106" b="1106"/>
          <a:stretch/>
        </p:blipFill>
        <p:spPr>
          <a:xfrm>
            <a:off x="3249862" y="6352673"/>
            <a:ext cx="6922169" cy="505327"/>
          </a:xfrm>
          <a:prstGeom prst="rect">
            <a:avLst/>
          </a:prstGeom>
        </p:spPr>
      </p:pic>
      <p:sp>
        <p:nvSpPr>
          <p:cNvPr id="31" name="TextBox 30">
            <a:extLst>
              <a:ext uri="{FF2B5EF4-FFF2-40B4-BE49-F238E27FC236}">
                <a16:creationId xmlns:a16="http://schemas.microsoft.com/office/drawing/2014/main" id="{C3E0CA90-D5C0-953D-6514-82C44FC12698}"/>
              </a:ext>
            </a:extLst>
          </p:cNvPr>
          <p:cNvSpPr txBox="1"/>
          <p:nvPr userDrawn="1"/>
        </p:nvSpPr>
        <p:spPr>
          <a:xfrm>
            <a:off x="529072" y="6517988"/>
            <a:ext cx="2874528" cy="153888"/>
          </a:xfrm>
          <a:prstGeom prst="rect">
            <a:avLst/>
          </a:prstGeom>
          <a:noFill/>
        </p:spPr>
        <p:txBody>
          <a:bodyPr wrap="square" lIns="0" tIns="0" rIns="0" bIns="0" rtlCol="0">
            <a:spAutoFit/>
          </a:bodyPr>
          <a:lstStyle/>
          <a:p>
            <a:pPr algn="l">
              <a:lnSpc>
                <a:spcPts val="1200"/>
              </a:lnSpc>
            </a:pPr>
            <a:r>
              <a:rPr lang="en-AU" sz="950" i="0" dirty="0">
                <a:solidFill>
                  <a:schemeClr val="accent1"/>
                </a:solidFill>
                <a:latin typeface="Arial" panose="020B0604020202020204" pitchFamily="34" charset="0"/>
                <a:cs typeface="Arial" panose="020B0604020202020204" pitchFamily="34" charset="0"/>
              </a:rPr>
              <a:t>INVESTOR PRESENTATION</a:t>
            </a:r>
            <a:r>
              <a:rPr lang="en-AU" sz="1000" i="0" dirty="0">
                <a:solidFill>
                  <a:schemeClr val="accent1"/>
                </a:solidFill>
                <a:latin typeface="Arial" panose="020B0604020202020204" pitchFamily="34" charset="0"/>
                <a:cs typeface="Arial" panose="020B0604020202020204" pitchFamily="34" charset="0"/>
              </a:rPr>
              <a:t>  </a:t>
            </a:r>
            <a:r>
              <a:rPr lang="en-AU" sz="1000" i="0" spc="30" baseline="0" dirty="0">
                <a:solidFill>
                  <a:schemeClr val="bg1"/>
                </a:solidFill>
                <a:latin typeface="Arial" panose="020B0604020202020204" pitchFamily="34" charset="0"/>
                <a:cs typeface="Arial" panose="020B0604020202020204" pitchFamily="34" charset="0"/>
              </a:rPr>
              <a:t>October 2023</a:t>
            </a:r>
            <a:endParaRPr lang="en-AU" sz="1000" i="0" dirty="0">
              <a:solidFill>
                <a:schemeClr val="bg1"/>
              </a:solidFill>
              <a:latin typeface="Arial" panose="020B0604020202020204" pitchFamily="34" charset="0"/>
              <a:cs typeface="Arial" panose="020B0604020202020204" pitchFamily="34" charset="0"/>
            </a:endParaRPr>
          </a:p>
        </p:txBody>
      </p:sp>
      <p:sp>
        <p:nvSpPr>
          <p:cNvPr id="32" name="Slide Number Placeholder 5">
            <a:extLst>
              <a:ext uri="{FF2B5EF4-FFF2-40B4-BE49-F238E27FC236}">
                <a16:creationId xmlns:a16="http://schemas.microsoft.com/office/drawing/2014/main" id="{9D5D78C4-C4D0-1580-A4CA-4557D7F0DA73}"/>
              </a:ext>
            </a:extLst>
          </p:cNvPr>
          <p:cNvSpPr txBox="1">
            <a:spLocks/>
          </p:cNvSpPr>
          <p:nvPr userDrawn="1"/>
        </p:nvSpPr>
        <p:spPr>
          <a:xfrm>
            <a:off x="0" y="6543674"/>
            <a:ext cx="383908" cy="197947"/>
          </a:xfrm>
          <a:prstGeom prst="rect">
            <a:avLst/>
          </a:prstGeom>
        </p:spPr>
        <p:txBody>
          <a:bodyPr vert="horz" lIns="0" tIns="0" rIns="0" bIns="0" rtlCol="0" anchor="t" anchorCtr="0"/>
          <a:lstStyle>
            <a:defPPr>
              <a:defRPr lang="en-US"/>
            </a:defPPr>
            <a:lvl1pPr marL="0" algn="l" defTabSz="914400" rtl="0" eaLnBrk="1" latinLnBrk="0" hangingPunct="1">
              <a:lnSpc>
                <a:spcPts val="900"/>
              </a:lnSpc>
              <a:defRPr sz="9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6E6DC5A-59B6-814C-9C7E-7BE4D03A4599}" type="slidenum">
              <a:rPr lang="en-AU" smtClean="0">
                <a:solidFill>
                  <a:schemeClr val="bg1"/>
                </a:solidFill>
              </a:rPr>
              <a:pPr algn="r">
                <a:defRPr/>
              </a:pPr>
              <a:t>‹nº›</a:t>
            </a:fld>
            <a:endParaRPr lang="en-AU">
              <a:solidFill>
                <a:schemeClr val="bg1"/>
              </a:solidFill>
            </a:endParaRPr>
          </a:p>
        </p:txBody>
      </p:sp>
      <p:pic>
        <p:nvPicPr>
          <p:cNvPr id="33" name="Picture 32">
            <a:extLst>
              <a:ext uri="{FF2B5EF4-FFF2-40B4-BE49-F238E27FC236}">
                <a16:creationId xmlns:a16="http://schemas.microsoft.com/office/drawing/2014/main" id="{08C350ED-255A-8303-EC52-6FF618B097DE}"/>
              </a:ext>
            </a:extLst>
          </p:cNvPr>
          <p:cNvPicPr>
            <a:picLocks noChangeAspect="1"/>
          </p:cNvPicPr>
          <p:nvPr userDrawn="1"/>
        </p:nvPicPr>
        <p:blipFill>
          <a:blip r:embed="rId5"/>
          <a:stretch>
            <a:fillRect/>
          </a:stretch>
        </p:blipFill>
        <p:spPr>
          <a:xfrm>
            <a:off x="10485828" y="6472720"/>
            <a:ext cx="1190235" cy="264964"/>
          </a:xfrm>
          <a:prstGeom prst="rect">
            <a:avLst/>
          </a:prstGeom>
        </p:spPr>
      </p:pic>
      <p:pic>
        <p:nvPicPr>
          <p:cNvPr id="34" name="Graphic 33">
            <a:extLst>
              <a:ext uri="{FF2B5EF4-FFF2-40B4-BE49-F238E27FC236}">
                <a16:creationId xmlns:a16="http://schemas.microsoft.com/office/drawing/2014/main" id="{CBC6A995-485E-FDF3-E674-8B93C144DA7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65663" y="0"/>
            <a:ext cx="279799" cy="222193"/>
          </a:xfrm>
          <a:prstGeom prst="rect">
            <a:avLst/>
          </a:prstGeom>
        </p:spPr>
      </p:pic>
    </p:spTree>
    <p:extLst>
      <p:ext uri="{BB962C8B-B14F-4D97-AF65-F5344CB8AC3E}">
        <p14:creationId xmlns:p14="http://schemas.microsoft.com/office/powerpoint/2010/main" val="1239548006"/>
      </p:ext>
    </p:extLst>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25">
          <p15:clr>
            <a:srgbClr val="F26B43"/>
          </p15:clr>
        </p15:guide>
        <p15:guide id="3" pos="7355">
          <p15:clr>
            <a:srgbClr val="F26B43"/>
          </p15:clr>
        </p15:guide>
        <p15:guide id="4" orient="horz" pos="2160">
          <p15:clr>
            <a:srgbClr val="F26B43"/>
          </p15:clr>
        </p15:guide>
        <p15:guide id="5" orient="horz" pos="890">
          <p15:clr>
            <a:srgbClr val="F26B43"/>
          </p15:clr>
        </p15:guide>
        <p15:guide id="6" orient="horz" pos="255">
          <p15:clr>
            <a:srgbClr val="F26B43"/>
          </p15:clr>
        </p15:guide>
        <p15:guide id="7" orient="horz" pos="386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1B56981-8A8C-3372-D90B-832A4D240A8E}"/>
              </a:ext>
            </a:extLst>
          </p:cNvPr>
          <p:cNvSpPr/>
          <p:nvPr userDrawn="1"/>
        </p:nvSpPr>
        <p:spPr>
          <a:xfrm>
            <a:off x="0" y="1026082"/>
            <a:ext cx="12192000" cy="5327918"/>
          </a:xfrm>
          <a:prstGeom prst="rect">
            <a:avLst/>
          </a:prstGeom>
          <a:solidFill>
            <a:schemeClr val="accent6">
              <a:alpha val="701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0743D7D4-912B-4085-F014-016AD08A3AC8}"/>
              </a:ext>
            </a:extLst>
          </p:cNvPr>
          <p:cNvSpPr/>
          <p:nvPr userDrawn="1"/>
        </p:nvSpPr>
        <p:spPr>
          <a:xfrm>
            <a:off x="0" y="6352673"/>
            <a:ext cx="12192000" cy="504000"/>
          </a:xfrm>
          <a:prstGeom prst="rect">
            <a:avLst/>
          </a:prstGeom>
          <a:gradFill flip="none" rotWithShape="1">
            <a:gsLst>
              <a:gs pos="77000">
                <a:srgbClr val="135B53"/>
              </a:gs>
              <a:gs pos="7000">
                <a:schemeClr val="tx2"/>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983875F0-549E-508C-C278-3BAF9A00E5E2}"/>
              </a:ext>
            </a:extLst>
          </p:cNvPr>
          <p:cNvPicPr>
            <a:picLocks noChangeAspect="1"/>
          </p:cNvPicPr>
          <p:nvPr userDrawn="1"/>
        </p:nvPicPr>
        <p:blipFill>
          <a:blip r:embed="rId4"/>
          <a:srcRect t="1106" b="1106"/>
          <a:stretch/>
        </p:blipFill>
        <p:spPr>
          <a:xfrm>
            <a:off x="3249862" y="6352673"/>
            <a:ext cx="6922169" cy="505327"/>
          </a:xfrm>
          <a:prstGeom prst="rect">
            <a:avLst/>
          </a:prstGeom>
        </p:spPr>
      </p:pic>
      <p:sp>
        <p:nvSpPr>
          <p:cNvPr id="31" name="TextBox 30">
            <a:extLst>
              <a:ext uri="{FF2B5EF4-FFF2-40B4-BE49-F238E27FC236}">
                <a16:creationId xmlns:a16="http://schemas.microsoft.com/office/drawing/2014/main" id="{C3E0CA90-D5C0-953D-6514-82C44FC12698}"/>
              </a:ext>
            </a:extLst>
          </p:cNvPr>
          <p:cNvSpPr txBox="1"/>
          <p:nvPr userDrawn="1"/>
        </p:nvSpPr>
        <p:spPr>
          <a:xfrm>
            <a:off x="529072" y="6517988"/>
            <a:ext cx="2874528" cy="153888"/>
          </a:xfrm>
          <a:prstGeom prst="rect">
            <a:avLst/>
          </a:prstGeom>
          <a:noFill/>
        </p:spPr>
        <p:txBody>
          <a:bodyPr wrap="square" lIns="0" tIns="0" rIns="0" bIns="0" rtlCol="0">
            <a:spAutoFit/>
          </a:bodyPr>
          <a:lstStyle/>
          <a:p>
            <a:pPr algn="l">
              <a:lnSpc>
                <a:spcPts val="1200"/>
              </a:lnSpc>
            </a:pPr>
            <a:r>
              <a:rPr lang="en-AU" sz="950" i="0" dirty="0">
                <a:solidFill>
                  <a:schemeClr val="accent1"/>
                </a:solidFill>
                <a:latin typeface="Arial" panose="020B0604020202020204" pitchFamily="34" charset="0"/>
                <a:cs typeface="Arial" panose="020B0604020202020204" pitchFamily="34" charset="0"/>
              </a:rPr>
              <a:t>INVESTOR PRESENTATION</a:t>
            </a:r>
            <a:r>
              <a:rPr lang="en-AU" sz="1000" i="0" dirty="0">
                <a:solidFill>
                  <a:schemeClr val="accent1"/>
                </a:solidFill>
                <a:latin typeface="Arial" panose="020B0604020202020204" pitchFamily="34" charset="0"/>
                <a:cs typeface="Arial" panose="020B0604020202020204" pitchFamily="34" charset="0"/>
              </a:rPr>
              <a:t>  </a:t>
            </a:r>
            <a:r>
              <a:rPr lang="en-AU" sz="1000" i="0" spc="30" baseline="0" dirty="0">
                <a:solidFill>
                  <a:schemeClr val="bg1"/>
                </a:solidFill>
                <a:latin typeface="Arial" panose="020B0604020202020204" pitchFamily="34" charset="0"/>
                <a:cs typeface="Arial" panose="020B0604020202020204" pitchFamily="34" charset="0"/>
              </a:rPr>
              <a:t>November 2023</a:t>
            </a:r>
            <a:endParaRPr lang="en-AU" sz="1000" i="0" dirty="0">
              <a:solidFill>
                <a:schemeClr val="bg1"/>
              </a:solidFill>
              <a:latin typeface="Arial" panose="020B0604020202020204" pitchFamily="34" charset="0"/>
              <a:cs typeface="Arial" panose="020B0604020202020204" pitchFamily="34" charset="0"/>
            </a:endParaRPr>
          </a:p>
        </p:txBody>
      </p:sp>
      <p:sp>
        <p:nvSpPr>
          <p:cNvPr id="32" name="Slide Number Placeholder 5">
            <a:extLst>
              <a:ext uri="{FF2B5EF4-FFF2-40B4-BE49-F238E27FC236}">
                <a16:creationId xmlns:a16="http://schemas.microsoft.com/office/drawing/2014/main" id="{9D5D78C4-C4D0-1580-A4CA-4557D7F0DA73}"/>
              </a:ext>
            </a:extLst>
          </p:cNvPr>
          <p:cNvSpPr txBox="1">
            <a:spLocks/>
          </p:cNvSpPr>
          <p:nvPr userDrawn="1"/>
        </p:nvSpPr>
        <p:spPr>
          <a:xfrm>
            <a:off x="0" y="6543674"/>
            <a:ext cx="383908" cy="197947"/>
          </a:xfrm>
          <a:prstGeom prst="rect">
            <a:avLst/>
          </a:prstGeom>
        </p:spPr>
        <p:txBody>
          <a:bodyPr vert="horz" lIns="0" tIns="0" rIns="0" bIns="0" rtlCol="0" anchor="t" anchorCtr="0"/>
          <a:lstStyle>
            <a:defPPr>
              <a:defRPr lang="en-US"/>
            </a:defPPr>
            <a:lvl1pPr marL="0" algn="l" defTabSz="914400" rtl="0" eaLnBrk="1" latinLnBrk="0" hangingPunct="1">
              <a:lnSpc>
                <a:spcPts val="900"/>
              </a:lnSpc>
              <a:defRPr sz="9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6E6DC5A-59B6-814C-9C7E-7BE4D03A4599}" type="slidenum">
              <a:rPr lang="en-AU" smtClean="0">
                <a:solidFill>
                  <a:schemeClr val="bg1"/>
                </a:solidFill>
              </a:rPr>
              <a:pPr algn="r">
                <a:defRPr/>
              </a:pPr>
              <a:t>‹nº›</a:t>
            </a:fld>
            <a:endParaRPr lang="en-AU">
              <a:solidFill>
                <a:schemeClr val="bg1"/>
              </a:solidFill>
            </a:endParaRPr>
          </a:p>
        </p:txBody>
      </p:sp>
      <p:pic>
        <p:nvPicPr>
          <p:cNvPr id="33" name="Picture 32">
            <a:extLst>
              <a:ext uri="{FF2B5EF4-FFF2-40B4-BE49-F238E27FC236}">
                <a16:creationId xmlns:a16="http://schemas.microsoft.com/office/drawing/2014/main" id="{08C350ED-255A-8303-EC52-6FF618B097DE}"/>
              </a:ext>
            </a:extLst>
          </p:cNvPr>
          <p:cNvPicPr>
            <a:picLocks noChangeAspect="1"/>
          </p:cNvPicPr>
          <p:nvPr userDrawn="1"/>
        </p:nvPicPr>
        <p:blipFill>
          <a:blip r:embed="rId5"/>
          <a:stretch>
            <a:fillRect/>
          </a:stretch>
        </p:blipFill>
        <p:spPr>
          <a:xfrm>
            <a:off x="10485828" y="6472720"/>
            <a:ext cx="1190235" cy="264964"/>
          </a:xfrm>
          <a:prstGeom prst="rect">
            <a:avLst/>
          </a:prstGeom>
        </p:spPr>
      </p:pic>
      <p:pic>
        <p:nvPicPr>
          <p:cNvPr id="34" name="Graphic 33">
            <a:extLst>
              <a:ext uri="{FF2B5EF4-FFF2-40B4-BE49-F238E27FC236}">
                <a16:creationId xmlns:a16="http://schemas.microsoft.com/office/drawing/2014/main" id="{CBC6A995-485E-FDF3-E674-8B93C144DA7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65663" y="0"/>
            <a:ext cx="279799" cy="222193"/>
          </a:xfrm>
          <a:prstGeom prst="rect">
            <a:avLst/>
          </a:prstGeom>
        </p:spPr>
      </p:pic>
    </p:spTree>
    <p:extLst>
      <p:ext uri="{BB962C8B-B14F-4D97-AF65-F5344CB8AC3E}">
        <p14:creationId xmlns:p14="http://schemas.microsoft.com/office/powerpoint/2010/main" val="4293174360"/>
      </p:ext>
    </p:extLst>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25">
          <p15:clr>
            <a:srgbClr val="F26B43"/>
          </p15:clr>
        </p15:guide>
        <p15:guide id="3" pos="7355">
          <p15:clr>
            <a:srgbClr val="F26B43"/>
          </p15:clr>
        </p15:guide>
        <p15:guide id="4" orient="horz" pos="2160">
          <p15:clr>
            <a:srgbClr val="F26B43"/>
          </p15:clr>
        </p15:guide>
        <p15:guide id="5" orient="horz" pos="890">
          <p15:clr>
            <a:srgbClr val="F26B43"/>
          </p15:clr>
        </p15:guide>
        <p15:guide id="6" orient="horz" pos="255">
          <p15:clr>
            <a:srgbClr val="F26B43"/>
          </p15:clr>
        </p15:guide>
        <p15:guide id="7" orient="horz" pos="386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6969C88-B244-455D-A017-012B25B1ACDD}" type="datetimeFigureOut">
              <a:rPr lang="en-US" smtClean="0"/>
              <a:pPr/>
              <a:t>5/23/2024</a:t>
            </a:fld>
            <a:endParaRPr lang="en-US"/>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7CE569E-9B7C-4CB9-AB80-C0841F922CFF}" type="slidenum">
              <a:rPr lang="en-US" smtClean="0"/>
              <a:pPr/>
              <a:t>‹nº›</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73346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377"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69" indent="-137157" algn="l" defTabSz="914377"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45"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45"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21"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377"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677"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22"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22"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1A34491-E6D6-3733-D908-644619B7A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FFD1A9CC-1018-FF2E-ED03-84B8ACC493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6B76D9D-8C15-6130-1E47-4275A5E651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A7714-E9A8-4E07-8BB5-47DEE3CA9FC2}" type="datetimeFigureOut">
              <a:rPr lang="pt-BR" smtClean="0"/>
              <a:t>23/05/2024</a:t>
            </a:fld>
            <a:endParaRPr lang="pt-BR"/>
          </a:p>
        </p:txBody>
      </p:sp>
      <p:sp>
        <p:nvSpPr>
          <p:cNvPr id="5" name="Espaço Reservado para Rodapé 4">
            <a:extLst>
              <a:ext uri="{FF2B5EF4-FFF2-40B4-BE49-F238E27FC236}">
                <a16:creationId xmlns:a16="http://schemas.microsoft.com/office/drawing/2014/main" id="{6F3AEE44-387F-6EB1-D812-6CC3FCB5A3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1492C97B-8A9E-F968-D030-F96411150D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2B7E6-B813-45C8-A023-A418D3ADFD5D}" type="slidenum">
              <a:rPr lang="pt-BR" smtClean="0"/>
              <a:t>‹nº›</a:t>
            </a:fld>
            <a:endParaRPr lang="pt-BR"/>
          </a:p>
        </p:txBody>
      </p:sp>
    </p:spTree>
    <p:extLst>
      <p:ext uri="{BB962C8B-B14F-4D97-AF65-F5344CB8AC3E}">
        <p14:creationId xmlns:p14="http://schemas.microsoft.com/office/powerpoint/2010/main" val="3371807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743D7D4-912B-4085-F014-016AD08A3AC8}"/>
              </a:ext>
            </a:extLst>
          </p:cNvPr>
          <p:cNvSpPr/>
          <p:nvPr userDrawn="1"/>
        </p:nvSpPr>
        <p:spPr>
          <a:xfrm>
            <a:off x="0" y="6352673"/>
            <a:ext cx="12192000" cy="504000"/>
          </a:xfrm>
          <a:prstGeom prst="rect">
            <a:avLst/>
          </a:prstGeom>
          <a:gradFill flip="none" rotWithShape="1">
            <a:gsLst>
              <a:gs pos="77000">
                <a:srgbClr val="135B53"/>
              </a:gs>
              <a:gs pos="7000">
                <a:schemeClr val="tx2"/>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983875F0-549E-508C-C278-3BAF9A00E5E2}"/>
              </a:ext>
            </a:extLst>
          </p:cNvPr>
          <p:cNvPicPr>
            <a:picLocks noChangeAspect="1"/>
          </p:cNvPicPr>
          <p:nvPr userDrawn="1"/>
        </p:nvPicPr>
        <p:blipFill>
          <a:blip r:embed="rId5"/>
          <a:srcRect t="1106" b="1106"/>
          <a:stretch/>
        </p:blipFill>
        <p:spPr>
          <a:xfrm>
            <a:off x="3249862" y="6352673"/>
            <a:ext cx="6922169" cy="505327"/>
          </a:xfrm>
          <a:prstGeom prst="rect">
            <a:avLst/>
          </a:prstGeom>
        </p:spPr>
      </p:pic>
      <p:sp>
        <p:nvSpPr>
          <p:cNvPr id="31" name="TextBox 30">
            <a:extLst>
              <a:ext uri="{FF2B5EF4-FFF2-40B4-BE49-F238E27FC236}">
                <a16:creationId xmlns:a16="http://schemas.microsoft.com/office/drawing/2014/main" id="{C3E0CA90-D5C0-953D-6514-82C44FC12698}"/>
              </a:ext>
            </a:extLst>
          </p:cNvPr>
          <p:cNvSpPr txBox="1"/>
          <p:nvPr userDrawn="1"/>
        </p:nvSpPr>
        <p:spPr>
          <a:xfrm>
            <a:off x="529072" y="6517988"/>
            <a:ext cx="2874528" cy="153888"/>
          </a:xfrm>
          <a:prstGeom prst="rect">
            <a:avLst/>
          </a:prstGeom>
          <a:noFill/>
        </p:spPr>
        <p:txBody>
          <a:bodyPr wrap="square" lIns="0" tIns="0" rIns="0" bIns="0" rtlCol="0">
            <a:spAutoFit/>
          </a:bodyPr>
          <a:lstStyle/>
          <a:p>
            <a:pPr algn="l">
              <a:lnSpc>
                <a:spcPts val="1200"/>
              </a:lnSpc>
            </a:pPr>
            <a:r>
              <a:rPr lang="en-AU" sz="950" i="0">
                <a:solidFill>
                  <a:schemeClr val="accent1"/>
                </a:solidFill>
                <a:latin typeface="Arial" panose="020B0604020202020204" pitchFamily="34" charset="0"/>
                <a:cs typeface="Arial" panose="020B0604020202020204" pitchFamily="34" charset="0"/>
              </a:rPr>
              <a:t>INVESTOR PRESENTATION</a:t>
            </a:r>
            <a:r>
              <a:rPr lang="en-AU" sz="1000" i="0">
                <a:solidFill>
                  <a:schemeClr val="accent1"/>
                </a:solidFill>
                <a:latin typeface="Arial" panose="020B0604020202020204" pitchFamily="34" charset="0"/>
                <a:cs typeface="Arial" panose="020B0604020202020204" pitchFamily="34" charset="0"/>
              </a:rPr>
              <a:t>  </a:t>
            </a:r>
            <a:r>
              <a:rPr lang="en-AU" sz="1200" i="0">
                <a:solidFill>
                  <a:schemeClr val="bg2"/>
                </a:solidFill>
                <a:latin typeface="Arial" panose="020B0604020202020204" pitchFamily="34" charset="0"/>
                <a:cs typeface="Arial" panose="020B0604020202020204" pitchFamily="34" charset="0"/>
              </a:rPr>
              <a:t>|</a:t>
            </a:r>
            <a:r>
              <a:rPr lang="en-AU" sz="1100" i="0">
                <a:solidFill>
                  <a:srgbClr val="EDE2C2"/>
                </a:solidFill>
                <a:latin typeface="Arial" panose="020B0604020202020204" pitchFamily="34" charset="0"/>
                <a:cs typeface="Arial" panose="020B0604020202020204" pitchFamily="34" charset="0"/>
              </a:rPr>
              <a:t>  </a:t>
            </a:r>
            <a:r>
              <a:rPr lang="en-AU" sz="1000" i="0" spc="30" baseline="0">
                <a:solidFill>
                  <a:schemeClr val="bg1"/>
                </a:solidFill>
                <a:latin typeface="Arial" panose="020B0604020202020204" pitchFamily="34" charset="0"/>
                <a:cs typeface="Arial" panose="020B0604020202020204" pitchFamily="34" charset="0"/>
              </a:rPr>
              <a:t>February 2024</a:t>
            </a:r>
            <a:endParaRPr lang="en-AU" sz="1000" i="0">
              <a:solidFill>
                <a:schemeClr val="bg1"/>
              </a:solidFill>
              <a:latin typeface="Arial" panose="020B0604020202020204" pitchFamily="34" charset="0"/>
              <a:cs typeface="Arial" panose="020B0604020202020204" pitchFamily="34" charset="0"/>
            </a:endParaRPr>
          </a:p>
        </p:txBody>
      </p:sp>
      <p:sp>
        <p:nvSpPr>
          <p:cNvPr id="32" name="Slide Number Placeholder 5">
            <a:extLst>
              <a:ext uri="{FF2B5EF4-FFF2-40B4-BE49-F238E27FC236}">
                <a16:creationId xmlns:a16="http://schemas.microsoft.com/office/drawing/2014/main" id="{9D5D78C4-C4D0-1580-A4CA-4557D7F0DA73}"/>
              </a:ext>
            </a:extLst>
          </p:cNvPr>
          <p:cNvSpPr txBox="1">
            <a:spLocks/>
          </p:cNvSpPr>
          <p:nvPr userDrawn="1"/>
        </p:nvSpPr>
        <p:spPr>
          <a:xfrm>
            <a:off x="0" y="6543674"/>
            <a:ext cx="383908" cy="197947"/>
          </a:xfrm>
          <a:prstGeom prst="rect">
            <a:avLst/>
          </a:prstGeom>
        </p:spPr>
        <p:txBody>
          <a:bodyPr vert="horz" lIns="0" tIns="0" rIns="0" bIns="0" rtlCol="0" anchor="t" anchorCtr="0"/>
          <a:lstStyle>
            <a:defPPr>
              <a:defRPr lang="en-US"/>
            </a:defPPr>
            <a:lvl1pPr marL="0" algn="l" defTabSz="914400" rtl="0" eaLnBrk="1" latinLnBrk="0" hangingPunct="1">
              <a:lnSpc>
                <a:spcPts val="900"/>
              </a:lnSpc>
              <a:defRPr sz="9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6E6DC5A-59B6-814C-9C7E-7BE4D03A4599}" type="slidenum">
              <a:rPr lang="en-AU" smtClean="0">
                <a:solidFill>
                  <a:schemeClr val="bg1"/>
                </a:solidFill>
              </a:rPr>
              <a:pPr algn="r">
                <a:defRPr/>
              </a:pPr>
              <a:t>‹nº›</a:t>
            </a:fld>
            <a:endParaRPr lang="en-AU">
              <a:solidFill>
                <a:schemeClr val="bg1"/>
              </a:solidFill>
            </a:endParaRPr>
          </a:p>
        </p:txBody>
      </p:sp>
      <p:pic>
        <p:nvPicPr>
          <p:cNvPr id="33" name="Picture 32">
            <a:extLst>
              <a:ext uri="{FF2B5EF4-FFF2-40B4-BE49-F238E27FC236}">
                <a16:creationId xmlns:a16="http://schemas.microsoft.com/office/drawing/2014/main" id="{08C350ED-255A-8303-EC52-6FF618B097DE}"/>
              </a:ext>
            </a:extLst>
          </p:cNvPr>
          <p:cNvPicPr>
            <a:picLocks noChangeAspect="1"/>
          </p:cNvPicPr>
          <p:nvPr userDrawn="1"/>
        </p:nvPicPr>
        <p:blipFill>
          <a:blip r:embed="rId6"/>
          <a:stretch>
            <a:fillRect/>
          </a:stretch>
        </p:blipFill>
        <p:spPr>
          <a:xfrm>
            <a:off x="10485828" y="6472720"/>
            <a:ext cx="1190235" cy="264964"/>
          </a:xfrm>
          <a:prstGeom prst="rect">
            <a:avLst/>
          </a:prstGeom>
        </p:spPr>
      </p:pic>
      <p:pic>
        <p:nvPicPr>
          <p:cNvPr id="34" name="Graphic 33">
            <a:extLst>
              <a:ext uri="{FF2B5EF4-FFF2-40B4-BE49-F238E27FC236}">
                <a16:creationId xmlns:a16="http://schemas.microsoft.com/office/drawing/2014/main" id="{CBC6A995-485E-FDF3-E674-8B93C144DA7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5663" y="0"/>
            <a:ext cx="279799" cy="222193"/>
          </a:xfrm>
          <a:prstGeom prst="rect">
            <a:avLst/>
          </a:prstGeom>
        </p:spPr>
      </p:pic>
    </p:spTree>
    <p:extLst>
      <p:ext uri="{BB962C8B-B14F-4D97-AF65-F5344CB8AC3E}">
        <p14:creationId xmlns:p14="http://schemas.microsoft.com/office/powerpoint/2010/main" val="3374244504"/>
      </p:ext>
    </p:extLst>
  </p:cSld>
  <p:clrMap bg1="lt1" tx1="dk1" bg2="lt2" tx2="dk2" accent1="accent1" accent2="accent2" accent3="accent3" accent4="accent4" accent5="accent5" accent6="accent6" hlink="hlink" folHlink="folHlink"/>
  <p:sldLayoutIdLst>
    <p:sldLayoutId id="2147483669" r:id="rId1"/>
    <p:sldLayoutId id="2147483685" r:id="rId2"/>
    <p:sldLayoutId id="2147483686" r:id="rId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890" userDrawn="1">
          <p15:clr>
            <a:srgbClr val="F26B43"/>
          </p15:clr>
        </p15:guide>
        <p15:guide id="6" orient="horz" pos="255" userDrawn="1">
          <p15:clr>
            <a:srgbClr val="F26B43"/>
          </p15:clr>
        </p15:guide>
        <p15:guide id="7"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9100DF-587B-9034-9342-B14D351AA0DA}"/>
              </a:ext>
            </a:extLst>
          </p:cNvPr>
          <p:cNvSpPr/>
          <p:nvPr userDrawn="1"/>
        </p:nvSpPr>
        <p:spPr>
          <a:xfrm>
            <a:off x="0" y="1024403"/>
            <a:ext cx="12192000" cy="5833597"/>
          </a:xfrm>
          <a:prstGeom prst="rect">
            <a:avLst/>
          </a:prstGeom>
          <a:gradFill flip="none" rotWithShape="1">
            <a:gsLst>
              <a:gs pos="61000">
                <a:srgbClr val="135B53"/>
              </a:gs>
              <a:gs pos="7000">
                <a:schemeClr val="tx2"/>
              </a:gs>
              <a:gs pos="95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0743D7D4-912B-4085-F014-016AD08A3AC8}"/>
              </a:ext>
            </a:extLst>
          </p:cNvPr>
          <p:cNvSpPr/>
          <p:nvPr userDrawn="1"/>
        </p:nvSpPr>
        <p:spPr>
          <a:xfrm>
            <a:off x="0" y="6352673"/>
            <a:ext cx="12192000" cy="504000"/>
          </a:xfrm>
          <a:prstGeom prst="rect">
            <a:avLst/>
          </a:prstGeom>
          <a:gradFill flip="none" rotWithShape="1">
            <a:gsLst>
              <a:gs pos="77000">
                <a:srgbClr val="135B53"/>
              </a:gs>
              <a:gs pos="7000">
                <a:schemeClr val="tx2"/>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983875F0-549E-508C-C278-3BAF9A00E5E2}"/>
              </a:ext>
            </a:extLst>
          </p:cNvPr>
          <p:cNvPicPr>
            <a:picLocks noChangeAspect="1"/>
          </p:cNvPicPr>
          <p:nvPr userDrawn="1"/>
        </p:nvPicPr>
        <p:blipFill>
          <a:blip r:embed="rId3"/>
          <a:srcRect t="1106" b="1106"/>
          <a:stretch/>
        </p:blipFill>
        <p:spPr>
          <a:xfrm>
            <a:off x="3249862" y="6352673"/>
            <a:ext cx="6922169" cy="505327"/>
          </a:xfrm>
          <a:prstGeom prst="rect">
            <a:avLst/>
          </a:prstGeom>
        </p:spPr>
      </p:pic>
      <p:sp>
        <p:nvSpPr>
          <p:cNvPr id="3" name="Rectangle 2">
            <a:extLst>
              <a:ext uri="{FF2B5EF4-FFF2-40B4-BE49-F238E27FC236}">
                <a16:creationId xmlns:a16="http://schemas.microsoft.com/office/drawing/2014/main" id="{DDB44596-0F98-DF6A-FFEB-0D613AD6A717}"/>
              </a:ext>
            </a:extLst>
          </p:cNvPr>
          <p:cNvSpPr/>
          <p:nvPr userDrawn="1"/>
        </p:nvSpPr>
        <p:spPr>
          <a:xfrm>
            <a:off x="0" y="6352673"/>
            <a:ext cx="12192000" cy="504000"/>
          </a:xfrm>
          <a:prstGeom prst="rect">
            <a:avLst/>
          </a:prstGeom>
          <a:solidFill>
            <a:schemeClr val="tx1">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C3E0CA90-D5C0-953D-6514-82C44FC12698}"/>
              </a:ext>
            </a:extLst>
          </p:cNvPr>
          <p:cNvSpPr txBox="1"/>
          <p:nvPr userDrawn="1"/>
        </p:nvSpPr>
        <p:spPr>
          <a:xfrm>
            <a:off x="529072" y="6517988"/>
            <a:ext cx="2874528" cy="153888"/>
          </a:xfrm>
          <a:prstGeom prst="rect">
            <a:avLst/>
          </a:prstGeom>
          <a:noFill/>
        </p:spPr>
        <p:txBody>
          <a:bodyPr wrap="square" lIns="0" tIns="0" rIns="0" bIns="0" rtlCol="0">
            <a:spAutoFit/>
          </a:bodyPr>
          <a:lstStyle/>
          <a:p>
            <a:pPr algn="l">
              <a:lnSpc>
                <a:spcPts val="1200"/>
              </a:lnSpc>
            </a:pPr>
            <a:r>
              <a:rPr lang="en-AU" sz="950" i="0">
                <a:solidFill>
                  <a:schemeClr val="accent1"/>
                </a:solidFill>
                <a:latin typeface="Arial" panose="020B0604020202020204" pitchFamily="34" charset="0"/>
                <a:cs typeface="Arial" panose="020B0604020202020204" pitchFamily="34" charset="0"/>
              </a:rPr>
              <a:t>INVESTOR PRESENTATION</a:t>
            </a:r>
            <a:r>
              <a:rPr lang="en-AU" sz="1000" i="0">
                <a:solidFill>
                  <a:schemeClr val="accent1"/>
                </a:solidFill>
                <a:latin typeface="Arial" panose="020B0604020202020204" pitchFamily="34" charset="0"/>
                <a:cs typeface="Arial" panose="020B0604020202020204" pitchFamily="34" charset="0"/>
              </a:rPr>
              <a:t>  </a:t>
            </a:r>
            <a:r>
              <a:rPr lang="en-AU" sz="1200" i="0">
                <a:solidFill>
                  <a:schemeClr val="bg2"/>
                </a:solidFill>
                <a:latin typeface="Arial" panose="020B0604020202020204" pitchFamily="34" charset="0"/>
                <a:cs typeface="Arial" panose="020B0604020202020204" pitchFamily="34" charset="0"/>
              </a:rPr>
              <a:t>|</a:t>
            </a:r>
            <a:r>
              <a:rPr lang="en-AU" sz="1100" i="0">
                <a:solidFill>
                  <a:srgbClr val="EDE2C2"/>
                </a:solidFill>
                <a:latin typeface="Arial" panose="020B0604020202020204" pitchFamily="34" charset="0"/>
                <a:cs typeface="Arial" panose="020B0604020202020204" pitchFamily="34" charset="0"/>
              </a:rPr>
              <a:t>  </a:t>
            </a:r>
            <a:r>
              <a:rPr lang="en-AU" sz="1000" i="0" spc="30" baseline="0">
                <a:solidFill>
                  <a:schemeClr val="bg1"/>
                </a:solidFill>
                <a:latin typeface="Arial" panose="020B0604020202020204" pitchFamily="34" charset="0"/>
                <a:cs typeface="Arial" panose="020B0604020202020204" pitchFamily="34" charset="0"/>
              </a:rPr>
              <a:t>February 2024</a:t>
            </a:r>
            <a:endParaRPr lang="en-AU" sz="1000" i="0">
              <a:solidFill>
                <a:schemeClr val="bg1"/>
              </a:solidFill>
              <a:latin typeface="Arial" panose="020B0604020202020204" pitchFamily="34" charset="0"/>
              <a:cs typeface="Arial" panose="020B0604020202020204" pitchFamily="34" charset="0"/>
            </a:endParaRPr>
          </a:p>
        </p:txBody>
      </p:sp>
      <p:sp>
        <p:nvSpPr>
          <p:cNvPr id="32" name="Slide Number Placeholder 5">
            <a:extLst>
              <a:ext uri="{FF2B5EF4-FFF2-40B4-BE49-F238E27FC236}">
                <a16:creationId xmlns:a16="http://schemas.microsoft.com/office/drawing/2014/main" id="{9D5D78C4-C4D0-1580-A4CA-4557D7F0DA73}"/>
              </a:ext>
            </a:extLst>
          </p:cNvPr>
          <p:cNvSpPr txBox="1">
            <a:spLocks/>
          </p:cNvSpPr>
          <p:nvPr userDrawn="1"/>
        </p:nvSpPr>
        <p:spPr>
          <a:xfrm>
            <a:off x="0" y="6543674"/>
            <a:ext cx="383908" cy="197947"/>
          </a:xfrm>
          <a:prstGeom prst="rect">
            <a:avLst/>
          </a:prstGeom>
        </p:spPr>
        <p:txBody>
          <a:bodyPr vert="horz" lIns="0" tIns="0" rIns="0" bIns="0" rtlCol="0" anchor="t" anchorCtr="0"/>
          <a:lstStyle>
            <a:defPPr>
              <a:defRPr lang="en-US"/>
            </a:defPPr>
            <a:lvl1pPr marL="0" algn="l" defTabSz="914400" rtl="0" eaLnBrk="1" latinLnBrk="0" hangingPunct="1">
              <a:lnSpc>
                <a:spcPts val="900"/>
              </a:lnSpc>
              <a:defRPr sz="9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6E6DC5A-59B6-814C-9C7E-7BE4D03A4599}" type="slidenum">
              <a:rPr lang="en-AU" smtClean="0">
                <a:solidFill>
                  <a:schemeClr val="bg1"/>
                </a:solidFill>
              </a:rPr>
              <a:pPr algn="r">
                <a:defRPr/>
              </a:pPr>
              <a:t>‹nº›</a:t>
            </a:fld>
            <a:endParaRPr lang="en-AU">
              <a:solidFill>
                <a:schemeClr val="bg1"/>
              </a:solidFill>
            </a:endParaRPr>
          </a:p>
        </p:txBody>
      </p:sp>
      <p:pic>
        <p:nvPicPr>
          <p:cNvPr id="33" name="Picture 32">
            <a:extLst>
              <a:ext uri="{FF2B5EF4-FFF2-40B4-BE49-F238E27FC236}">
                <a16:creationId xmlns:a16="http://schemas.microsoft.com/office/drawing/2014/main" id="{08C350ED-255A-8303-EC52-6FF618B097DE}"/>
              </a:ext>
            </a:extLst>
          </p:cNvPr>
          <p:cNvPicPr>
            <a:picLocks noChangeAspect="1"/>
          </p:cNvPicPr>
          <p:nvPr userDrawn="1"/>
        </p:nvPicPr>
        <p:blipFill>
          <a:blip r:embed="rId4"/>
          <a:stretch>
            <a:fillRect/>
          </a:stretch>
        </p:blipFill>
        <p:spPr>
          <a:xfrm>
            <a:off x="10485828" y="6472720"/>
            <a:ext cx="1190235" cy="264964"/>
          </a:xfrm>
          <a:prstGeom prst="rect">
            <a:avLst/>
          </a:prstGeom>
        </p:spPr>
      </p:pic>
      <p:pic>
        <p:nvPicPr>
          <p:cNvPr id="34" name="Graphic 33">
            <a:extLst>
              <a:ext uri="{FF2B5EF4-FFF2-40B4-BE49-F238E27FC236}">
                <a16:creationId xmlns:a16="http://schemas.microsoft.com/office/drawing/2014/main" id="{CBC6A995-485E-FDF3-E674-8B93C144DA7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5663" y="0"/>
            <a:ext cx="279799" cy="222193"/>
          </a:xfrm>
          <a:prstGeom prst="rect">
            <a:avLst/>
          </a:prstGeom>
        </p:spPr>
      </p:pic>
    </p:spTree>
    <p:extLst>
      <p:ext uri="{BB962C8B-B14F-4D97-AF65-F5344CB8AC3E}">
        <p14:creationId xmlns:p14="http://schemas.microsoft.com/office/powerpoint/2010/main" val="2283593916"/>
      </p:ext>
    </p:extLst>
  </p:cSld>
  <p:clrMap bg1="lt1" tx1="dk1" bg2="lt2" tx2="dk2" accent1="accent1" accent2="accent2" accent3="accent3" accent4="accent4" accent5="accent5" accent6="accent6" hlink="hlink" folHlink="folHlink"/>
  <p:sldLayoutIdLst>
    <p:sldLayoutId id="2147483663"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890" userDrawn="1">
          <p15:clr>
            <a:srgbClr val="F26B43"/>
          </p15:clr>
        </p15:guide>
        <p15:guide id="6" orient="horz" pos="255" userDrawn="1">
          <p15:clr>
            <a:srgbClr val="F26B43"/>
          </p15:clr>
        </p15:guide>
        <p15:guide id="7" orient="horz" pos="386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9100DF-587B-9034-9342-B14D351AA0DA}"/>
              </a:ext>
            </a:extLst>
          </p:cNvPr>
          <p:cNvSpPr/>
          <p:nvPr userDrawn="1"/>
        </p:nvSpPr>
        <p:spPr>
          <a:xfrm>
            <a:off x="0" y="1023076"/>
            <a:ext cx="12192000" cy="5833597"/>
          </a:xfrm>
          <a:prstGeom prst="rect">
            <a:avLst/>
          </a:prstGeom>
          <a:gradFill flip="none" rotWithShape="1">
            <a:gsLst>
              <a:gs pos="61000">
                <a:srgbClr val="135B53"/>
              </a:gs>
              <a:gs pos="7000">
                <a:schemeClr val="tx2"/>
              </a:gs>
              <a:gs pos="95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Graphic 33">
            <a:extLst>
              <a:ext uri="{FF2B5EF4-FFF2-40B4-BE49-F238E27FC236}">
                <a16:creationId xmlns:a16="http://schemas.microsoft.com/office/drawing/2014/main" id="{CBC6A995-485E-FDF3-E674-8B93C144DA7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5663" y="0"/>
            <a:ext cx="279799" cy="222193"/>
          </a:xfrm>
          <a:prstGeom prst="rect">
            <a:avLst/>
          </a:prstGeom>
        </p:spPr>
      </p:pic>
      <p:pic>
        <p:nvPicPr>
          <p:cNvPr id="5" name="Graphic 4">
            <a:extLst>
              <a:ext uri="{FF2B5EF4-FFF2-40B4-BE49-F238E27FC236}">
                <a16:creationId xmlns:a16="http://schemas.microsoft.com/office/drawing/2014/main" id="{1EFD0B2F-B91D-5133-4A4A-AABC3672AD77}"/>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457" t="1425"/>
          <a:stretch/>
        </p:blipFill>
        <p:spPr>
          <a:xfrm>
            <a:off x="3318164" y="1026000"/>
            <a:ext cx="8873837" cy="5321300"/>
          </a:xfrm>
          <a:prstGeom prst="rect">
            <a:avLst/>
          </a:prstGeom>
        </p:spPr>
      </p:pic>
      <p:sp>
        <p:nvSpPr>
          <p:cNvPr id="6" name="Rectangle 5">
            <a:extLst>
              <a:ext uri="{FF2B5EF4-FFF2-40B4-BE49-F238E27FC236}">
                <a16:creationId xmlns:a16="http://schemas.microsoft.com/office/drawing/2014/main" id="{551DE71C-BDDD-53D4-EA08-D5B2315FFB71}"/>
              </a:ext>
            </a:extLst>
          </p:cNvPr>
          <p:cNvSpPr/>
          <p:nvPr userDrawn="1"/>
        </p:nvSpPr>
        <p:spPr>
          <a:xfrm>
            <a:off x="0" y="6352673"/>
            <a:ext cx="12192000" cy="504000"/>
          </a:xfrm>
          <a:prstGeom prst="rect">
            <a:avLst/>
          </a:prstGeom>
          <a:solidFill>
            <a:schemeClr val="tx1">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792FBDE1-4C8A-7EE8-CCEE-E1BA4F09BCD7}"/>
              </a:ext>
            </a:extLst>
          </p:cNvPr>
          <p:cNvSpPr txBox="1"/>
          <p:nvPr userDrawn="1"/>
        </p:nvSpPr>
        <p:spPr>
          <a:xfrm>
            <a:off x="529072" y="6517988"/>
            <a:ext cx="2874528" cy="153888"/>
          </a:xfrm>
          <a:prstGeom prst="rect">
            <a:avLst/>
          </a:prstGeom>
          <a:noFill/>
        </p:spPr>
        <p:txBody>
          <a:bodyPr wrap="square" lIns="0" tIns="0" rIns="0" bIns="0" rtlCol="0">
            <a:spAutoFit/>
          </a:bodyPr>
          <a:lstStyle/>
          <a:p>
            <a:pPr algn="l">
              <a:lnSpc>
                <a:spcPts val="1200"/>
              </a:lnSpc>
            </a:pPr>
            <a:r>
              <a:rPr lang="en-AU" sz="950" i="0">
                <a:solidFill>
                  <a:schemeClr val="accent1"/>
                </a:solidFill>
                <a:latin typeface="Arial" panose="020B0604020202020204" pitchFamily="34" charset="0"/>
                <a:cs typeface="Arial" panose="020B0604020202020204" pitchFamily="34" charset="0"/>
              </a:rPr>
              <a:t>INVESTOR PRESENTATION</a:t>
            </a:r>
            <a:r>
              <a:rPr lang="en-AU" sz="1000" i="0">
                <a:solidFill>
                  <a:schemeClr val="accent1"/>
                </a:solidFill>
                <a:latin typeface="Arial" panose="020B0604020202020204" pitchFamily="34" charset="0"/>
                <a:cs typeface="Arial" panose="020B0604020202020204" pitchFamily="34" charset="0"/>
              </a:rPr>
              <a:t>  </a:t>
            </a:r>
            <a:r>
              <a:rPr lang="en-AU" sz="1200" i="0">
                <a:solidFill>
                  <a:schemeClr val="bg2"/>
                </a:solidFill>
                <a:latin typeface="Arial" panose="020B0604020202020204" pitchFamily="34" charset="0"/>
                <a:cs typeface="Arial" panose="020B0604020202020204" pitchFamily="34" charset="0"/>
              </a:rPr>
              <a:t>February </a:t>
            </a:r>
            <a:r>
              <a:rPr lang="en-AU" sz="1000" i="0" spc="30" baseline="0">
                <a:solidFill>
                  <a:schemeClr val="bg1"/>
                </a:solidFill>
                <a:latin typeface="Arial" panose="020B0604020202020204" pitchFamily="34" charset="0"/>
                <a:cs typeface="Arial" panose="020B0604020202020204" pitchFamily="34" charset="0"/>
              </a:rPr>
              <a:t>2024</a:t>
            </a:r>
            <a:endParaRPr lang="en-AU" sz="1000" i="0">
              <a:solidFill>
                <a:schemeClr val="bg1"/>
              </a:solidFill>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125E1B04-C157-415C-27EA-FE1547841DD6}"/>
              </a:ext>
            </a:extLst>
          </p:cNvPr>
          <p:cNvSpPr txBox="1">
            <a:spLocks/>
          </p:cNvSpPr>
          <p:nvPr userDrawn="1"/>
        </p:nvSpPr>
        <p:spPr>
          <a:xfrm>
            <a:off x="0" y="6543674"/>
            <a:ext cx="383908" cy="197947"/>
          </a:xfrm>
          <a:prstGeom prst="rect">
            <a:avLst/>
          </a:prstGeom>
        </p:spPr>
        <p:txBody>
          <a:bodyPr vert="horz" lIns="0" tIns="0" rIns="0" bIns="0" rtlCol="0" anchor="t" anchorCtr="0"/>
          <a:lstStyle>
            <a:defPPr>
              <a:defRPr lang="en-US"/>
            </a:defPPr>
            <a:lvl1pPr marL="0" algn="l" defTabSz="914400" rtl="0" eaLnBrk="1" latinLnBrk="0" hangingPunct="1">
              <a:lnSpc>
                <a:spcPts val="900"/>
              </a:lnSpc>
              <a:defRPr sz="9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6E6DC5A-59B6-814C-9C7E-7BE4D03A4599}" type="slidenum">
              <a:rPr lang="en-AU" smtClean="0">
                <a:solidFill>
                  <a:schemeClr val="bg1"/>
                </a:solidFill>
              </a:rPr>
              <a:pPr algn="r">
                <a:defRPr/>
              </a:pPr>
              <a:t>‹nº›</a:t>
            </a:fld>
            <a:endParaRPr lang="en-AU">
              <a:solidFill>
                <a:schemeClr val="bg1"/>
              </a:solidFill>
            </a:endParaRPr>
          </a:p>
        </p:txBody>
      </p:sp>
      <p:pic>
        <p:nvPicPr>
          <p:cNvPr id="9" name="Picture 8">
            <a:extLst>
              <a:ext uri="{FF2B5EF4-FFF2-40B4-BE49-F238E27FC236}">
                <a16:creationId xmlns:a16="http://schemas.microsoft.com/office/drawing/2014/main" id="{51885C4A-ECBA-7C63-7B61-E49170C82E25}"/>
              </a:ext>
            </a:extLst>
          </p:cNvPr>
          <p:cNvPicPr>
            <a:picLocks noChangeAspect="1"/>
          </p:cNvPicPr>
          <p:nvPr userDrawn="1"/>
        </p:nvPicPr>
        <p:blipFill>
          <a:blip r:embed="rId7"/>
          <a:stretch>
            <a:fillRect/>
          </a:stretch>
        </p:blipFill>
        <p:spPr>
          <a:xfrm>
            <a:off x="10485828" y="6472720"/>
            <a:ext cx="1190235" cy="264964"/>
          </a:xfrm>
          <a:prstGeom prst="rect">
            <a:avLst/>
          </a:prstGeom>
        </p:spPr>
      </p:pic>
    </p:spTree>
    <p:extLst>
      <p:ext uri="{BB962C8B-B14F-4D97-AF65-F5344CB8AC3E}">
        <p14:creationId xmlns:p14="http://schemas.microsoft.com/office/powerpoint/2010/main" val="764717770"/>
      </p:ext>
    </p:extLst>
  </p:cSld>
  <p:clrMap bg1="lt1" tx1="dk1" bg2="lt2" tx2="dk2" accent1="accent1" accent2="accent2" accent3="accent3" accent4="accent4" accent5="accent5" accent6="accent6" hlink="hlink" folHlink="folHlink"/>
  <p:sldLayoutIdLst>
    <p:sldLayoutId id="2147483665"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890" userDrawn="1">
          <p15:clr>
            <a:srgbClr val="F26B43"/>
          </p15:clr>
        </p15:guide>
        <p15:guide id="6" orient="horz" pos="255" userDrawn="1">
          <p15:clr>
            <a:srgbClr val="F26B43"/>
          </p15:clr>
        </p15:guide>
        <p15:guide id="7" orient="horz" pos="386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452343"/>
      </p:ext>
    </p:extLst>
  </p:cSld>
  <p:clrMap bg1="lt1" tx1="dk1" bg2="lt2" tx2="dk2" accent1="accent1" accent2="accent2" accent3="accent3" accent4="accent4" accent5="accent5" accent6="accent6" hlink="hlink" folHlink="folHlink"/>
  <p:sldLayoutIdLst>
    <p:sldLayoutId id="2147483679"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890" userDrawn="1">
          <p15:clr>
            <a:srgbClr val="F26B43"/>
          </p15:clr>
        </p15:guide>
        <p15:guide id="6" orient="horz" pos="187" userDrawn="1">
          <p15:clr>
            <a:srgbClr val="F26B43"/>
          </p15:clr>
        </p15:guide>
        <p15:guide id="7" orient="horz" pos="3861"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1B56981-8A8C-3372-D90B-832A4D240A8E}"/>
              </a:ext>
            </a:extLst>
          </p:cNvPr>
          <p:cNvSpPr/>
          <p:nvPr userDrawn="1"/>
        </p:nvSpPr>
        <p:spPr>
          <a:xfrm>
            <a:off x="0" y="1026082"/>
            <a:ext cx="12192000" cy="5327918"/>
          </a:xfrm>
          <a:prstGeom prst="rect">
            <a:avLst/>
          </a:prstGeom>
          <a:solidFill>
            <a:schemeClr val="accent6">
              <a:alpha val="701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0743D7D4-912B-4085-F014-016AD08A3AC8}"/>
              </a:ext>
            </a:extLst>
          </p:cNvPr>
          <p:cNvSpPr/>
          <p:nvPr userDrawn="1"/>
        </p:nvSpPr>
        <p:spPr>
          <a:xfrm>
            <a:off x="0" y="6352673"/>
            <a:ext cx="12192000" cy="504000"/>
          </a:xfrm>
          <a:prstGeom prst="rect">
            <a:avLst/>
          </a:prstGeom>
          <a:gradFill flip="none" rotWithShape="1">
            <a:gsLst>
              <a:gs pos="77000">
                <a:srgbClr val="135B53"/>
              </a:gs>
              <a:gs pos="7000">
                <a:schemeClr val="tx2"/>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983875F0-549E-508C-C278-3BAF9A00E5E2}"/>
              </a:ext>
            </a:extLst>
          </p:cNvPr>
          <p:cNvPicPr>
            <a:picLocks noChangeAspect="1"/>
          </p:cNvPicPr>
          <p:nvPr userDrawn="1"/>
        </p:nvPicPr>
        <p:blipFill>
          <a:blip r:embed="rId3"/>
          <a:srcRect t="1106" b="1106"/>
          <a:stretch/>
        </p:blipFill>
        <p:spPr>
          <a:xfrm>
            <a:off x="3249862" y="6352673"/>
            <a:ext cx="6922169" cy="505327"/>
          </a:xfrm>
          <a:prstGeom prst="rect">
            <a:avLst/>
          </a:prstGeom>
        </p:spPr>
      </p:pic>
      <p:sp>
        <p:nvSpPr>
          <p:cNvPr id="31" name="TextBox 30">
            <a:extLst>
              <a:ext uri="{FF2B5EF4-FFF2-40B4-BE49-F238E27FC236}">
                <a16:creationId xmlns:a16="http://schemas.microsoft.com/office/drawing/2014/main" id="{C3E0CA90-D5C0-953D-6514-82C44FC12698}"/>
              </a:ext>
            </a:extLst>
          </p:cNvPr>
          <p:cNvSpPr txBox="1"/>
          <p:nvPr userDrawn="1"/>
        </p:nvSpPr>
        <p:spPr>
          <a:xfrm>
            <a:off x="529072" y="6517988"/>
            <a:ext cx="2874528" cy="153888"/>
          </a:xfrm>
          <a:prstGeom prst="rect">
            <a:avLst/>
          </a:prstGeom>
          <a:noFill/>
        </p:spPr>
        <p:txBody>
          <a:bodyPr wrap="square" lIns="0" tIns="0" rIns="0" bIns="0" rtlCol="0">
            <a:spAutoFit/>
          </a:bodyPr>
          <a:lstStyle/>
          <a:p>
            <a:pPr algn="l">
              <a:lnSpc>
                <a:spcPts val="1200"/>
              </a:lnSpc>
            </a:pPr>
            <a:r>
              <a:rPr lang="en-AU" sz="950" i="0">
                <a:solidFill>
                  <a:schemeClr val="accent1"/>
                </a:solidFill>
                <a:latin typeface="Arial" panose="020B0604020202020204" pitchFamily="34" charset="0"/>
                <a:cs typeface="Arial" panose="020B0604020202020204" pitchFamily="34" charset="0"/>
              </a:rPr>
              <a:t>INVESTOR PRESENTATION</a:t>
            </a:r>
            <a:r>
              <a:rPr lang="en-AU" sz="1000" i="0">
                <a:solidFill>
                  <a:schemeClr val="accent1"/>
                </a:solidFill>
                <a:latin typeface="Arial" panose="020B0604020202020204" pitchFamily="34" charset="0"/>
                <a:cs typeface="Arial" panose="020B0604020202020204" pitchFamily="34" charset="0"/>
              </a:rPr>
              <a:t>  </a:t>
            </a:r>
            <a:r>
              <a:rPr lang="en-AU" sz="1200" i="0">
                <a:solidFill>
                  <a:schemeClr val="bg2"/>
                </a:solidFill>
                <a:latin typeface="Arial" panose="020B0604020202020204" pitchFamily="34" charset="0"/>
                <a:cs typeface="Arial" panose="020B0604020202020204" pitchFamily="34" charset="0"/>
              </a:rPr>
              <a:t>|</a:t>
            </a:r>
            <a:r>
              <a:rPr lang="en-AU" sz="1100" i="0">
                <a:solidFill>
                  <a:srgbClr val="EDE2C2"/>
                </a:solidFill>
                <a:latin typeface="Arial" panose="020B0604020202020204" pitchFamily="34" charset="0"/>
                <a:cs typeface="Arial" panose="020B0604020202020204" pitchFamily="34" charset="0"/>
              </a:rPr>
              <a:t>  </a:t>
            </a:r>
            <a:r>
              <a:rPr lang="en-AU" sz="1000" i="0" spc="30" baseline="0">
                <a:solidFill>
                  <a:schemeClr val="bg1"/>
                </a:solidFill>
                <a:latin typeface="Arial" panose="020B0604020202020204" pitchFamily="34" charset="0"/>
                <a:cs typeface="Arial" panose="020B0604020202020204" pitchFamily="34" charset="0"/>
              </a:rPr>
              <a:t>February 2024</a:t>
            </a:r>
            <a:endParaRPr lang="en-AU" sz="1000" i="0">
              <a:solidFill>
                <a:schemeClr val="bg1"/>
              </a:solidFill>
              <a:latin typeface="Arial" panose="020B0604020202020204" pitchFamily="34" charset="0"/>
              <a:cs typeface="Arial" panose="020B0604020202020204" pitchFamily="34" charset="0"/>
            </a:endParaRPr>
          </a:p>
        </p:txBody>
      </p:sp>
      <p:sp>
        <p:nvSpPr>
          <p:cNvPr id="32" name="Slide Number Placeholder 5">
            <a:extLst>
              <a:ext uri="{FF2B5EF4-FFF2-40B4-BE49-F238E27FC236}">
                <a16:creationId xmlns:a16="http://schemas.microsoft.com/office/drawing/2014/main" id="{9D5D78C4-C4D0-1580-A4CA-4557D7F0DA73}"/>
              </a:ext>
            </a:extLst>
          </p:cNvPr>
          <p:cNvSpPr txBox="1">
            <a:spLocks/>
          </p:cNvSpPr>
          <p:nvPr userDrawn="1"/>
        </p:nvSpPr>
        <p:spPr>
          <a:xfrm>
            <a:off x="0" y="6543674"/>
            <a:ext cx="383908" cy="197947"/>
          </a:xfrm>
          <a:prstGeom prst="rect">
            <a:avLst/>
          </a:prstGeom>
        </p:spPr>
        <p:txBody>
          <a:bodyPr vert="horz" lIns="0" tIns="0" rIns="0" bIns="0" rtlCol="0" anchor="t" anchorCtr="0"/>
          <a:lstStyle>
            <a:defPPr>
              <a:defRPr lang="en-US"/>
            </a:defPPr>
            <a:lvl1pPr marL="0" algn="l" defTabSz="914400" rtl="0" eaLnBrk="1" latinLnBrk="0" hangingPunct="1">
              <a:lnSpc>
                <a:spcPts val="900"/>
              </a:lnSpc>
              <a:defRPr sz="9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6E6DC5A-59B6-814C-9C7E-7BE4D03A4599}" type="slidenum">
              <a:rPr lang="en-AU" smtClean="0">
                <a:solidFill>
                  <a:schemeClr val="bg1"/>
                </a:solidFill>
              </a:rPr>
              <a:pPr algn="r">
                <a:defRPr/>
              </a:pPr>
              <a:t>‹nº›</a:t>
            </a:fld>
            <a:endParaRPr lang="en-AU">
              <a:solidFill>
                <a:schemeClr val="bg1"/>
              </a:solidFill>
            </a:endParaRPr>
          </a:p>
        </p:txBody>
      </p:sp>
      <p:pic>
        <p:nvPicPr>
          <p:cNvPr id="33" name="Picture 32">
            <a:extLst>
              <a:ext uri="{FF2B5EF4-FFF2-40B4-BE49-F238E27FC236}">
                <a16:creationId xmlns:a16="http://schemas.microsoft.com/office/drawing/2014/main" id="{08C350ED-255A-8303-EC52-6FF618B097DE}"/>
              </a:ext>
            </a:extLst>
          </p:cNvPr>
          <p:cNvPicPr>
            <a:picLocks noChangeAspect="1"/>
          </p:cNvPicPr>
          <p:nvPr userDrawn="1"/>
        </p:nvPicPr>
        <p:blipFill>
          <a:blip r:embed="rId4"/>
          <a:stretch>
            <a:fillRect/>
          </a:stretch>
        </p:blipFill>
        <p:spPr>
          <a:xfrm>
            <a:off x="10485828" y="6472720"/>
            <a:ext cx="1190235" cy="264964"/>
          </a:xfrm>
          <a:prstGeom prst="rect">
            <a:avLst/>
          </a:prstGeom>
        </p:spPr>
      </p:pic>
      <p:pic>
        <p:nvPicPr>
          <p:cNvPr id="34" name="Graphic 33">
            <a:extLst>
              <a:ext uri="{FF2B5EF4-FFF2-40B4-BE49-F238E27FC236}">
                <a16:creationId xmlns:a16="http://schemas.microsoft.com/office/drawing/2014/main" id="{CBC6A995-485E-FDF3-E674-8B93C144DA7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5663" y="0"/>
            <a:ext cx="279799" cy="222193"/>
          </a:xfrm>
          <a:prstGeom prst="rect">
            <a:avLst/>
          </a:prstGeom>
        </p:spPr>
      </p:pic>
    </p:spTree>
    <p:extLst>
      <p:ext uri="{BB962C8B-B14F-4D97-AF65-F5344CB8AC3E}">
        <p14:creationId xmlns:p14="http://schemas.microsoft.com/office/powerpoint/2010/main" val="332851132"/>
      </p:ext>
    </p:extLst>
  </p:cSld>
  <p:clrMap bg1="lt1" tx1="dk1" bg2="lt2" tx2="dk2" accent1="accent1" accent2="accent2" accent3="accent3" accent4="accent4" accent5="accent5" accent6="accent6" hlink="hlink" folHlink="folHlink"/>
  <p:sldLayoutIdLst>
    <p:sldLayoutId id="2147483683"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890" userDrawn="1">
          <p15:clr>
            <a:srgbClr val="F26B43"/>
          </p15:clr>
        </p15:guide>
        <p15:guide id="6" orient="horz" pos="255" userDrawn="1">
          <p15:clr>
            <a:srgbClr val="F26B43"/>
          </p15:clr>
        </p15:guide>
        <p15:guide id="7" orient="horz" pos="3861"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2EF95D-C1F7-DA48-EF1E-1175E28089BC}"/>
              </a:ext>
            </a:extLst>
          </p:cNvPr>
          <p:cNvSpPr/>
          <p:nvPr userDrawn="1"/>
        </p:nvSpPr>
        <p:spPr>
          <a:xfrm>
            <a:off x="0" y="1"/>
            <a:ext cx="12192000" cy="6858000"/>
          </a:xfrm>
          <a:prstGeom prst="rect">
            <a:avLst/>
          </a:prstGeom>
          <a:gradFill flip="none" rotWithShape="1">
            <a:gsLst>
              <a:gs pos="49000">
                <a:srgbClr val="135B53"/>
              </a:gs>
              <a:gs pos="7000">
                <a:schemeClr val="tx2"/>
              </a:gs>
              <a:gs pos="95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C0D03736-CA7D-CFAB-CAFB-3E302AD1F93D}"/>
              </a:ext>
            </a:extLst>
          </p:cNvPr>
          <p:cNvSpPr/>
          <p:nvPr userDrawn="1"/>
        </p:nvSpPr>
        <p:spPr>
          <a:xfrm>
            <a:off x="0" y="6077666"/>
            <a:ext cx="12192000" cy="779007"/>
          </a:xfrm>
          <a:prstGeom prst="rect">
            <a:avLst/>
          </a:prstGeom>
          <a:solidFill>
            <a:schemeClr val="tx1">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 name="Group 3">
            <a:extLst>
              <a:ext uri="{FF2B5EF4-FFF2-40B4-BE49-F238E27FC236}">
                <a16:creationId xmlns:a16="http://schemas.microsoft.com/office/drawing/2014/main" id="{57D27978-AC9F-02F4-3275-BEA4B074A999}"/>
              </a:ext>
            </a:extLst>
          </p:cNvPr>
          <p:cNvGrpSpPr/>
          <p:nvPr userDrawn="1"/>
        </p:nvGrpSpPr>
        <p:grpSpPr>
          <a:xfrm>
            <a:off x="506604" y="586431"/>
            <a:ext cx="1989090" cy="1431065"/>
            <a:chOff x="4898047" y="1427416"/>
            <a:chExt cx="3291401" cy="2368022"/>
          </a:xfrm>
        </p:grpSpPr>
        <p:pic>
          <p:nvPicPr>
            <p:cNvPr id="5" name="Picture 4">
              <a:extLst>
                <a:ext uri="{FF2B5EF4-FFF2-40B4-BE49-F238E27FC236}">
                  <a16:creationId xmlns:a16="http://schemas.microsoft.com/office/drawing/2014/main" id="{733AB826-A8FF-F7EF-C255-112C57AE940B}"/>
                </a:ext>
              </a:extLst>
            </p:cNvPr>
            <p:cNvPicPr>
              <a:picLocks noChangeAspect="1"/>
            </p:cNvPicPr>
            <p:nvPr/>
          </p:nvPicPr>
          <p:blipFill rotWithShape="1">
            <a:blip r:embed="rId3"/>
            <a:srcRect b="37293"/>
            <a:stretch/>
          </p:blipFill>
          <p:spPr>
            <a:xfrm>
              <a:off x="4898047" y="1427416"/>
              <a:ext cx="3291401" cy="1687259"/>
            </a:xfrm>
            <a:prstGeom prst="rect">
              <a:avLst/>
            </a:prstGeom>
          </p:spPr>
        </p:pic>
        <p:pic>
          <p:nvPicPr>
            <p:cNvPr id="6" name="Picture 5">
              <a:extLst>
                <a:ext uri="{FF2B5EF4-FFF2-40B4-BE49-F238E27FC236}">
                  <a16:creationId xmlns:a16="http://schemas.microsoft.com/office/drawing/2014/main" id="{0EC9BBA3-B029-20E7-23F1-2C264F7B1EB0}"/>
                </a:ext>
              </a:extLst>
            </p:cNvPr>
            <p:cNvPicPr>
              <a:picLocks noChangeAspect="1"/>
            </p:cNvPicPr>
            <p:nvPr/>
          </p:nvPicPr>
          <p:blipFill>
            <a:blip r:embed="rId4"/>
            <a:stretch>
              <a:fillRect/>
            </a:stretch>
          </p:blipFill>
          <p:spPr>
            <a:xfrm>
              <a:off x="5227867" y="3207077"/>
              <a:ext cx="2642958" cy="588361"/>
            </a:xfrm>
            <a:prstGeom prst="rect">
              <a:avLst/>
            </a:prstGeom>
          </p:spPr>
        </p:pic>
      </p:grpSp>
      <p:sp>
        <p:nvSpPr>
          <p:cNvPr id="7" name="Trapezium 4">
            <a:extLst>
              <a:ext uri="{FF2B5EF4-FFF2-40B4-BE49-F238E27FC236}">
                <a16:creationId xmlns:a16="http://schemas.microsoft.com/office/drawing/2014/main" id="{DA02DB2E-A2F8-DB11-8110-2E87C8807F89}"/>
              </a:ext>
            </a:extLst>
          </p:cNvPr>
          <p:cNvSpPr/>
          <p:nvPr userDrawn="1"/>
        </p:nvSpPr>
        <p:spPr>
          <a:xfrm>
            <a:off x="2547674" y="0"/>
            <a:ext cx="9650572" cy="6091415"/>
          </a:xfrm>
          <a:custGeom>
            <a:avLst/>
            <a:gdLst>
              <a:gd name="connsiteX0" fmla="*/ 0 w 5323056"/>
              <a:gd name="connsiteY0" fmla="*/ 6077666 h 6077666"/>
              <a:gd name="connsiteX1" fmla="*/ 1330764 w 5323056"/>
              <a:gd name="connsiteY1" fmla="*/ 0 h 6077666"/>
              <a:gd name="connsiteX2" fmla="*/ 3992292 w 5323056"/>
              <a:gd name="connsiteY2" fmla="*/ 0 h 6077666"/>
              <a:gd name="connsiteX3" fmla="*/ 5323056 w 5323056"/>
              <a:gd name="connsiteY3" fmla="*/ 6077666 h 6077666"/>
              <a:gd name="connsiteX4" fmla="*/ 0 w 5323056"/>
              <a:gd name="connsiteY4" fmla="*/ 6077666 h 6077666"/>
              <a:gd name="connsiteX0" fmla="*/ 1488063 w 3992292"/>
              <a:gd name="connsiteY0" fmla="*/ 6070790 h 6077666"/>
              <a:gd name="connsiteX1" fmla="*/ 0 w 3992292"/>
              <a:gd name="connsiteY1" fmla="*/ 0 h 6077666"/>
              <a:gd name="connsiteX2" fmla="*/ 2661528 w 3992292"/>
              <a:gd name="connsiteY2" fmla="*/ 0 h 6077666"/>
              <a:gd name="connsiteX3" fmla="*/ 3992292 w 3992292"/>
              <a:gd name="connsiteY3" fmla="*/ 6077666 h 6077666"/>
              <a:gd name="connsiteX4" fmla="*/ 1488063 w 3992292"/>
              <a:gd name="connsiteY4" fmla="*/ 6070790 h 6077666"/>
              <a:gd name="connsiteX0" fmla="*/ 2979978 w 3992292"/>
              <a:gd name="connsiteY0" fmla="*/ 6091415 h 6091415"/>
              <a:gd name="connsiteX1" fmla="*/ 0 w 3992292"/>
              <a:gd name="connsiteY1" fmla="*/ 0 h 6091415"/>
              <a:gd name="connsiteX2" fmla="*/ 2661528 w 3992292"/>
              <a:gd name="connsiteY2" fmla="*/ 0 h 6091415"/>
              <a:gd name="connsiteX3" fmla="*/ 3992292 w 3992292"/>
              <a:gd name="connsiteY3" fmla="*/ 6077666 h 6091415"/>
              <a:gd name="connsiteX4" fmla="*/ 2979978 w 3992292"/>
              <a:gd name="connsiteY4" fmla="*/ 6091415 h 6091415"/>
              <a:gd name="connsiteX0" fmla="*/ 3261860 w 3992292"/>
              <a:gd name="connsiteY0" fmla="*/ 6091415 h 6091415"/>
              <a:gd name="connsiteX1" fmla="*/ 0 w 3992292"/>
              <a:gd name="connsiteY1" fmla="*/ 0 h 6091415"/>
              <a:gd name="connsiteX2" fmla="*/ 2661528 w 3992292"/>
              <a:gd name="connsiteY2" fmla="*/ 0 h 6091415"/>
              <a:gd name="connsiteX3" fmla="*/ 3992292 w 3992292"/>
              <a:gd name="connsiteY3" fmla="*/ 6077666 h 6091415"/>
              <a:gd name="connsiteX4" fmla="*/ 3261860 w 3992292"/>
              <a:gd name="connsiteY4" fmla="*/ 6091415 h 6091415"/>
              <a:gd name="connsiteX0" fmla="*/ 3261860 w 9073056"/>
              <a:gd name="connsiteY0" fmla="*/ 6091415 h 6091415"/>
              <a:gd name="connsiteX1" fmla="*/ 0 w 9073056"/>
              <a:gd name="connsiteY1" fmla="*/ 0 h 6091415"/>
              <a:gd name="connsiteX2" fmla="*/ 2661528 w 9073056"/>
              <a:gd name="connsiteY2" fmla="*/ 0 h 6091415"/>
              <a:gd name="connsiteX3" fmla="*/ 9073056 w 9073056"/>
              <a:gd name="connsiteY3" fmla="*/ 6084542 h 6091415"/>
              <a:gd name="connsiteX4" fmla="*/ 3261860 w 9073056"/>
              <a:gd name="connsiteY4" fmla="*/ 6091415 h 6091415"/>
              <a:gd name="connsiteX0" fmla="*/ 3839376 w 9650572"/>
              <a:gd name="connsiteY0" fmla="*/ 6091415 h 6091415"/>
              <a:gd name="connsiteX1" fmla="*/ 0 w 9650572"/>
              <a:gd name="connsiteY1" fmla="*/ 0 h 6091415"/>
              <a:gd name="connsiteX2" fmla="*/ 3239044 w 9650572"/>
              <a:gd name="connsiteY2" fmla="*/ 0 h 6091415"/>
              <a:gd name="connsiteX3" fmla="*/ 9650572 w 9650572"/>
              <a:gd name="connsiteY3" fmla="*/ 6084542 h 6091415"/>
              <a:gd name="connsiteX4" fmla="*/ 3839376 w 9650572"/>
              <a:gd name="connsiteY4" fmla="*/ 6091415 h 6091415"/>
              <a:gd name="connsiteX0" fmla="*/ 3839376 w 9650572"/>
              <a:gd name="connsiteY0" fmla="*/ 6091415 h 6091415"/>
              <a:gd name="connsiteX1" fmla="*/ 0 w 9650572"/>
              <a:gd name="connsiteY1" fmla="*/ 0 h 6091415"/>
              <a:gd name="connsiteX2" fmla="*/ 9646719 w 9650572"/>
              <a:gd name="connsiteY2" fmla="*/ 20626 h 6091415"/>
              <a:gd name="connsiteX3" fmla="*/ 9650572 w 9650572"/>
              <a:gd name="connsiteY3" fmla="*/ 6084542 h 6091415"/>
              <a:gd name="connsiteX4" fmla="*/ 3839376 w 9650572"/>
              <a:gd name="connsiteY4" fmla="*/ 6091415 h 6091415"/>
              <a:gd name="connsiteX0" fmla="*/ 3839376 w 9650572"/>
              <a:gd name="connsiteY0" fmla="*/ 6091415 h 6091415"/>
              <a:gd name="connsiteX1" fmla="*/ 0 w 9650572"/>
              <a:gd name="connsiteY1" fmla="*/ 0 h 6091415"/>
              <a:gd name="connsiteX2" fmla="*/ 9646719 w 9650572"/>
              <a:gd name="connsiteY2" fmla="*/ 6875 h 6091415"/>
              <a:gd name="connsiteX3" fmla="*/ 9650572 w 9650572"/>
              <a:gd name="connsiteY3" fmla="*/ 6084542 h 6091415"/>
              <a:gd name="connsiteX4" fmla="*/ 3839376 w 9650572"/>
              <a:gd name="connsiteY4" fmla="*/ 6091415 h 6091415"/>
              <a:gd name="connsiteX0" fmla="*/ 3839376 w 9650572"/>
              <a:gd name="connsiteY0" fmla="*/ 6091415 h 6091415"/>
              <a:gd name="connsiteX1" fmla="*/ 0 w 9650572"/>
              <a:gd name="connsiteY1" fmla="*/ 0 h 6091415"/>
              <a:gd name="connsiteX2" fmla="*/ 9646719 w 9650572"/>
              <a:gd name="connsiteY2" fmla="*/ 0 h 6091415"/>
              <a:gd name="connsiteX3" fmla="*/ 9650572 w 9650572"/>
              <a:gd name="connsiteY3" fmla="*/ 6084542 h 6091415"/>
              <a:gd name="connsiteX4" fmla="*/ 3839376 w 9650572"/>
              <a:gd name="connsiteY4" fmla="*/ 6091415 h 6091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0572" h="6091415">
                <a:moveTo>
                  <a:pt x="3839376" y="6091415"/>
                </a:moveTo>
                <a:lnTo>
                  <a:pt x="0" y="0"/>
                </a:lnTo>
                <a:lnTo>
                  <a:pt x="9646719" y="0"/>
                </a:lnTo>
                <a:cubicBezTo>
                  <a:pt x="9648003" y="2021305"/>
                  <a:pt x="9649288" y="4063237"/>
                  <a:pt x="9650572" y="6084542"/>
                </a:cubicBezTo>
                <a:lnTo>
                  <a:pt x="3839376" y="6091415"/>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F8425766-FEFF-1D8A-258D-B735E6846B9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0757" t="-519" r="10299"/>
          <a:stretch/>
        </p:blipFill>
        <p:spPr>
          <a:xfrm>
            <a:off x="1403991" y="261257"/>
            <a:ext cx="10788011" cy="6596743"/>
          </a:xfrm>
          <a:prstGeom prst="rect">
            <a:avLst/>
          </a:prstGeom>
        </p:spPr>
      </p:pic>
    </p:spTree>
    <p:extLst>
      <p:ext uri="{BB962C8B-B14F-4D97-AF65-F5344CB8AC3E}">
        <p14:creationId xmlns:p14="http://schemas.microsoft.com/office/powerpoint/2010/main" val="3797288997"/>
      </p:ext>
    </p:extLst>
  </p:cSld>
  <p:clrMap bg1="lt1" tx1="dk1" bg2="lt2" tx2="dk2" accent1="accent1" accent2="accent2" accent3="accent3" accent4="accent4" accent5="accent5" accent6="accent6" hlink="hlink" folHlink="folHlink"/>
  <p:sldLayoutIdLst>
    <p:sldLayoutId id="2147483673"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890" userDrawn="1">
          <p15:clr>
            <a:srgbClr val="F26B43"/>
          </p15:clr>
        </p15:guide>
        <p15:guide id="6" orient="horz" pos="187" userDrawn="1">
          <p15:clr>
            <a:srgbClr val="F26B43"/>
          </p15:clr>
        </p15:guide>
        <p15:guide id="7" orient="horz" pos="3861"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99993-9845-D0DF-0B11-DD327E101957}"/>
              </a:ext>
            </a:extLst>
          </p:cNvPr>
          <p:cNvSpPr/>
          <p:nvPr userDrawn="1"/>
        </p:nvSpPr>
        <p:spPr>
          <a:xfrm>
            <a:off x="0" y="1"/>
            <a:ext cx="12192000" cy="6858000"/>
          </a:xfrm>
          <a:prstGeom prst="rect">
            <a:avLst/>
          </a:prstGeom>
          <a:gradFill flip="none" rotWithShape="1">
            <a:gsLst>
              <a:gs pos="61000">
                <a:srgbClr val="135B53"/>
              </a:gs>
              <a:gs pos="7000">
                <a:schemeClr val="tx2"/>
              </a:gs>
              <a:gs pos="95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6">
            <a:extLst>
              <a:ext uri="{FF2B5EF4-FFF2-40B4-BE49-F238E27FC236}">
                <a16:creationId xmlns:a16="http://schemas.microsoft.com/office/drawing/2014/main" id="{E9FC1D47-97F5-0C76-8125-4948981DC4A4}"/>
              </a:ext>
            </a:extLst>
          </p:cNvPr>
          <p:cNvPicPr>
            <a:picLocks noChangeAspect="1" noChangeArrowheads="1"/>
          </p:cNvPicPr>
          <p:nvPr userDrawn="1"/>
        </p:nvPicPr>
        <p:blipFill>
          <a:blip r:embed="rId3">
            <a:alphaModFix amt="93000"/>
          </a:blip>
          <a:srcRect l="76" r="76"/>
          <a:stretch/>
        </p:blipFill>
        <p:spPr bwMode="auto">
          <a:xfrm>
            <a:off x="5536801" y="-6850"/>
            <a:ext cx="6655200" cy="6358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530DBE6-CBD3-C015-F601-54CCBACB0438}"/>
              </a:ext>
            </a:extLst>
          </p:cNvPr>
          <p:cNvSpPr/>
          <p:nvPr userDrawn="1"/>
        </p:nvSpPr>
        <p:spPr>
          <a:xfrm>
            <a:off x="0" y="6352673"/>
            <a:ext cx="12192000" cy="504000"/>
          </a:xfrm>
          <a:prstGeom prst="rect">
            <a:avLst/>
          </a:prstGeom>
          <a:solidFill>
            <a:schemeClr val="tx1">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phic 4">
            <a:extLst>
              <a:ext uri="{FF2B5EF4-FFF2-40B4-BE49-F238E27FC236}">
                <a16:creationId xmlns:a16="http://schemas.microsoft.com/office/drawing/2014/main" id="{7753C207-9C3C-A8FD-16EC-E683BE3DFDC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57" t="-642"/>
          <a:stretch/>
        </p:blipFill>
        <p:spPr>
          <a:xfrm>
            <a:off x="3318164" y="914400"/>
            <a:ext cx="8873837" cy="5432900"/>
          </a:xfrm>
          <a:prstGeom prst="rect">
            <a:avLst/>
          </a:prstGeom>
        </p:spPr>
      </p:pic>
      <p:sp>
        <p:nvSpPr>
          <p:cNvPr id="6" name="Rectangle 5">
            <a:extLst>
              <a:ext uri="{FF2B5EF4-FFF2-40B4-BE49-F238E27FC236}">
                <a16:creationId xmlns:a16="http://schemas.microsoft.com/office/drawing/2014/main" id="{F0E0E06F-EB3E-8910-9B52-96FCC7CD4BA4}"/>
              </a:ext>
            </a:extLst>
          </p:cNvPr>
          <p:cNvSpPr/>
          <p:nvPr userDrawn="1"/>
        </p:nvSpPr>
        <p:spPr>
          <a:xfrm>
            <a:off x="7807569" y="-1"/>
            <a:ext cx="4384431" cy="4360986"/>
          </a:xfrm>
          <a:prstGeom prst="rect">
            <a:avLst/>
          </a:prstGeom>
          <a:gradFill flip="none" rotWithShape="1">
            <a:gsLst>
              <a:gs pos="0">
                <a:schemeClr val="accent6">
                  <a:lumMod val="10000"/>
                </a:schemeClr>
              </a:gs>
              <a:gs pos="53000">
                <a:schemeClr val="bg1">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6909DEFD-7529-E157-98F4-2F95E23DE27B}"/>
              </a:ext>
            </a:extLst>
          </p:cNvPr>
          <p:cNvGrpSpPr/>
          <p:nvPr userDrawn="1"/>
        </p:nvGrpSpPr>
        <p:grpSpPr>
          <a:xfrm>
            <a:off x="9949543" y="189123"/>
            <a:ext cx="1989090" cy="1431065"/>
            <a:chOff x="4898047" y="1427416"/>
            <a:chExt cx="3291401" cy="2368022"/>
          </a:xfrm>
        </p:grpSpPr>
        <p:pic>
          <p:nvPicPr>
            <p:cNvPr id="8" name="Picture 7">
              <a:extLst>
                <a:ext uri="{FF2B5EF4-FFF2-40B4-BE49-F238E27FC236}">
                  <a16:creationId xmlns:a16="http://schemas.microsoft.com/office/drawing/2014/main" id="{1F45AAF4-21D8-EA1A-8AB2-A290ED888DD6}"/>
                </a:ext>
              </a:extLst>
            </p:cNvPr>
            <p:cNvPicPr>
              <a:picLocks noChangeAspect="1"/>
            </p:cNvPicPr>
            <p:nvPr/>
          </p:nvPicPr>
          <p:blipFill rotWithShape="1">
            <a:blip r:embed="rId6"/>
            <a:srcRect b="37293"/>
            <a:stretch/>
          </p:blipFill>
          <p:spPr>
            <a:xfrm>
              <a:off x="4898047" y="1427416"/>
              <a:ext cx="3291401" cy="1687259"/>
            </a:xfrm>
            <a:prstGeom prst="rect">
              <a:avLst/>
            </a:prstGeom>
          </p:spPr>
        </p:pic>
        <p:pic>
          <p:nvPicPr>
            <p:cNvPr id="9" name="Picture 8">
              <a:extLst>
                <a:ext uri="{FF2B5EF4-FFF2-40B4-BE49-F238E27FC236}">
                  <a16:creationId xmlns:a16="http://schemas.microsoft.com/office/drawing/2014/main" id="{5182756A-10FC-ED03-7BDE-80D5E7948A3C}"/>
                </a:ext>
              </a:extLst>
            </p:cNvPr>
            <p:cNvPicPr>
              <a:picLocks noChangeAspect="1"/>
            </p:cNvPicPr>
            <p:nvPr/>
          </p:nvPicPr>
          <p:blipFill>
            <a:blip r:embed="rId7"/>
            <a:stretch>
              <a:fillRect/>
            </a:stretch>
          </p:blipFill>
          <p:spPr>
            <a:xfrm>
              <a:off x="5227867" y="3207077"/>
              <a:ext cx="2642958" cy="588361"/>
            </a:xfrm>
            <a:prstGeom prst="rect">
              <a:avLst/>
            </a:prstGeom>
          </p:spPr>
        </p:pic>
      </p:grpSp>
    </p:spTree>
    <p:extLst>
      <p:ext uri="{BB962C8B-B14F-4D97-AF65-F5344CB8AC3E}">
        <p14:creationId xmlns:p14="http://schemas.microsoft.com/office/powerpoint/2010/main" val="598546213"/>
      </p:ext>
    </p:extLst>
  </p:cSld>
  <p:clrMap bg1="lt1" tx1="dk1" bg2="lt2" tx2="dk2" accent1="accent1" accent2="accent2" accent3="accent3" accent4="accent4" accent5="accent5" accent6="accent6" hlink="hlink" folHlink="folHlink"/>
  <p:sldLayoutIdLst>
    <p:sldLayoutId id="2147483671"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890" userDrawn="1">
          <p15:clr>
            <a:srgbClr val="F26B43"/>
          </p15:clr>
        </p15:guide>
        <p15:guide id="6" orient="horz" pos="187" userDrawn="1">
          <p15:clr>
            <a:srgbClr val="F26B43"/>
          </p15:clr>
        </p15:guide>
        <p15:guide id="7" orient="horz" pos="3861"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1B56981-8A8C-3372-D90B-832A4D240A8E}"/>
              </a:ext>
            </a:extLst>
          </p:cNvPr>
          <p:cNvSpPr/>
          <p:nvPr userDrawn="1"/>
        </p:nvSpPr>
        <p:spPr>
          <a:xfrm>
            <a:off x="0" y="1026082"/>
            <a:ext cx="12192000" cy="5327918"/>
          </a:xfrm>
          <a:prstGeom prst="rect">
            <a:avLst/>
          </a:prstGeom>
          <a:solidFill>
            <a:schemeClr val="accent6">
              <a:alpha val="701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0743D7D4-912B-4085-F014-016AD08A3AC8}"/>
              </a:ext>
            </a:extLst>
          </p:cNvPr>
          <p:cNvSpPr/>
          <p:nvPr userDrawn="1"/>
        </p:nvSpPr>
        <p:spPr>
          <a:xfrm>
            <a:off x="0" y="6352673"/>
            <a:ext cx="12192000" cy="504000"/>
          </a:xfrm>
          <a:prstGeom prst="rect">
            <a:avLst/>
          </a:prstGeom>
          <a:gradFill flip="none" rotWithShape="1">
            <a:gsLst>
              <a:gs pos="77000">
                <a:srgbClr val="135B53"/>
              </a:gs>
              <a:gs pos="7000">
                <a:schemeClr val="tx2"/>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983875F0-549E-508C-C278-3BAF9A00E5E2}"/>
              </a:ext>
            </a:extLst>
          </p:cNvPr>
          <p:cNvPicPr>
            <a:picLocks noChangeAspect="1"/>
          </p:cNvPicPr>
          <p:nvPr userDrawn="1"/>
        </p:nvPicPr>
        <p:blipFill>
          <a:blip r:embed="rId4"/>
          <a:srcRect t="1106" b="1106"/>
          <a:stretch/>
        </p:blipFill>
        <p:spPr>
          <a:xfrm>
            <a:off x="3249862" y="6352673"/>
            <a:ext cx="6922169" cy="505327"/>
          </a:xfrm>
          <a:prstGeom prst="rect">
            <a:avLst/>
          </a:prstGeom>
        </p:spPr>
      </p:pic>
      <p:sp>
        <p:nvSpPr>
          <p:cNvPr id="31" name="TextBox 30">
            <a:extLst>
              <a:ext uri="{FF2B5EF4-FFF2-40B4-BE49-F238E27FC236}">
                <a16:creationId xmlns:a16="http://schemas.microsoft.com/office/drawing/2014/main" id="{C3E0CA90-D5C0-953D-6514-82C44FC12698}"/>
              </a:ext>
            </a:extLst>
          </p:cNvPr>
          <p:cNvSpPr txBox="1"/>
          <p:nvPr userDrawn="1"/>
        </p:nvSpPr>
        <p:spPr>
          <a:xfrm>
            <a:off x="529072" y="6517988"/>
            <a:ext cx="2874528" cy="153888"/>
          </a:xfrm>
          <a:prstGeom prst="rect">
            <a:avLst/>
          </a:prstGeom>
          <a:noFill/>
        </p:spPr>
        <p:txBody>
          <a:bodyPr wrap="square" lIns="0" tIns="0" rIns="0" bIns="0" rtlCol="0">
            <a:spAutoFit/>
          </a:bodyPr>
          <a:lstStyle/>
          <a:p>
            <a:pPr algn="l">
              <a:lnSpc>
                <a:spcPts val="1200"/>
              </a:lnSpc>
            </a:pPr>
            <a:r>
              <a:rPr lang="en-AU" sz="950" i="0">
                <a:solidFill>
                  <a:schemeClr val="accent1"/>
                </a:solidFill>
                <a:latin typeface="Arial" panose="020B0604020202020204" pitchFamily="34" charset="0"/>
                <a:cs typeface="Arial" panose="020B0604020202020204" pitchFamily="34" charset="0"/>
              </a:rPr>
              <a:t>INVESTOR PRESENTATION</a:t>
            </a:r>
            <a:r>
              <a:rPr lang="en-AU" sz="1000" i="0">
                <a:solidFill>
                  <a:schemeClr val="accent1"/>
                </a:solidFill>
                <a:latin typeface="Arial" panose="020B0604020202020204" pitchFamily="34" charset="0"/>
                <a:cs typeface="Arial" panose="020B0604020202020204" pitchFamily="34" charset="0"/>
              </a:rPr>
              <a:t>  </a:t>
            </a:r>
            <a:r>
              <a:rPr lang="en-AU" sz="1200" i="0">
                <a:solidFill>
                  <a:schemeClr val="bg2"/>
                </a:solidFill>
                <a:latin typeface="Arial" panose="020B0604020202020204" pitchFamily="34" charset="0"/>
                <a:cs typeface="Arial" panose="020B0604020202020204" pitchFamily="34" charset="0"/>
              </a:rPr>
              <a:t>|</a:t>
            </a:r>
            <a:r>
              <a:rPr lang="en-AU" sz="1100" i="0">
                <a:solidFill>
                  <a:srgbClr val="EDE2C2"/>
                </a:solidFill>
                <a:latin typeface="Arial" panose="020B0604020202020204" pitchFamily="34" charset="0"/>
                <a:cs typeface="Arial" panose="020B0604020202020204" pitchFamily="34" charset="0"/>
              </a:rPr>
              <a:t>  </a:t>
            </a:r>
            <a:r>
              <a:rPr lang="en-AU" sz="1000" i="0" spc="30" baseline="0">
                <a:solidFill>
                  <a:schemeClr val="bg1"/>
                </a:solidFill>
                <a:latin typeface="Arial" panose="020B0604020202020204" pitchFamily="34" charset="0"/>
                <a:cs typeface="Arial" panose="020B0604020202020204" pitchFamily="34" charset="0"/>
              </a:rPr>
              <a:t>July 2023</a:t>
            </a:r>
            <a:endParaRPr lang="en-AU" sz="1000" i="0">
              <a:solidFill>
                <a:schemeClr val="bg1"/>
              </a:solidFill>
              <a:latin typeface="Arial" panose="020B0604020202020204" pitchFamily="34" charset="0"/>
              <a:cs typeface="Arial" panose="020B0604020202020204" pitchFamily="34" charset="0"/>
            </a:endParaRPr>
          </a:p>
        </p:txBody>
      </p:sp>
      <p:sp>
        <p:nvSpPr>
          <p:cNvPr id="32" name="Slide Number Placeholder 5">
            <a:extLst>
              <a:ext uri="{FF2B5EF4-FFF2-40B4-BE49-F238E27FC236}">
                <a16:creationId xmlns:a16="http://schemas.microsoft.com/office/drawing/2014/main" id="{9D5D78C4-C4D0-1580-A4CA-4557D7F0DA73}"/>
              </a:ext>
            </a:extLst>
          </p:cNvPr>
          <p:cNvSpPr txBox="1">
            <a:spLocks/>
          </p:cNvSpPr>
          <p:nvPr userDrawn="1"/>
        </p:nvSpPr>
        <p:spPr>
          <a:xfrm>
            <a:off x="0" y="6543674"/>
            <a:ext cx="383908" cy="197947"/>
          </a:xfrm>
          <a:prstGeom prst="rect">
            <a:avLst/>
          </a:prstGeom>
        </p:spPr>
        <p:txBody>
          <a:bodyPr vert="horz" lIns="0" tIns="0" rIns="0" bIns="0" rtlCol="0" anchor="t" anchorCtr="0"/>
          <a:lstStyle>
            <a:defPPr>
              <a:defRPr lang="en-US"/>
            </a:defPPr>
            <a:lvl1pPr marL="0" algn="l" defTabSz="914400" rtl="0" eaLnBrk="1" latinLnBrk="0" hangingPunct="1">
              <a:lnSpc>
                <a:spcPts val="900"/>
              </a:lnSpc>
              <a:defRPr sz="9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6E6DC5A-59B6-814C-9C7E-7BE4D03A4599}" type="slidenum">
              <a:rPr lang="en-AU" smtClean="0">
                <a:solidFill>
                  <a:schemeClr val="bg1"/>
                </a:solidFill>
              </a:rPr>
              <a:pPr algn="r">
                <a:defRPr/>
              </a:pPr>
              <a:t>‹nº›</a:t>
            </a:fld>
            <a:endParaRPr lang="en-AU">
              <a:solidFill>
                <a:schemeClr val="bg1"/>
              </a:solidFill>
            </a:endParaRPr>
          </a:p>
        </p:txBody>
      </p:sp>
      <p:pic>
        <p:nvPicPr>
          <p:cNvPr id="33" name="Picture 32">
            <a:extLst>
              <a:ext uri="{FF2B5EF4-FFF2-40B4-BE49-F238E27FC236}">
                <a16:creationId xmlns:a16="http://schemas.microsoft.com/office/drawing/2014/main" id="{08C350ED-255A-8303-EC52-6FF618B097DE}"/>
              </a:ext>
            </a:extLst>
          </p:cNvPr>
          <p:cNvPicPr>
            <a:picLocks noChangeAspect="1"/>
          </p:cNvPicPr>
          <p:nvPr userDrawn="1"/>
        </p:nvPicPr>
        <p:blipFill>
          <a:blip r:embed="rId5"/>
          <a:stretch>
            <a:fillRect/>
          </a:stretch>
        </p:blipFill>
        <p:spPr>
          <a:xfrm>
            <a:off x="10485828" y="6472720"/>
            <a:ext cx="1190235" cy="264964"/>
          </a:xfrm>
          <a:prstGeom prst="rect">
            <a:avLst/>
          </a:prstGeom>
        </p:spPr>
      </p:pic>
      <p:pic>
        <p:nvPicPr>
          <p:cNvPr id="34" name="Graphic 33">
            <a:extLst>
              <a:ext uri="{FF2B5EF4-FFF2-40B4-BE49-F238E27FC236}">
                <a16:creationId xmlns:a16="http://schemas.microsoft.com/office/drawing/2014/main" id="{CBC6A995-485E-FDF3-E674-8B93C144DA7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65663" y="0"/>
            <a:ext cx="279799" cy="222193"/>
          </a:xfrm>
          <a:prstGeom prst="rect">
            <a:avLst/>
          </a:prstGeom>
        </p:spPr>
      </p:pic>
    </p:spTree>
    <p:extLst>
      <p:ext uri="{BB962C8B-B14F-4D97-AF65-F5344CB8AC3E}">
        <p14:creationId xmlns:p14="http://schemas.microsoft.com/office/powerpoint/2010/main" val="332851132"/>
      </p:ext>
    </p:ext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890" userDrawn="1">
          <p15:clr>
            <a:srgbClr val="F26B43"/>
          </p15:clr>
        </p15:guide>
        <p15:guide id="6" orient="horz" pos="255" userDrawn="1">
          <p15:clr>
            <a:srgbClr val="F26B43"/>
          </p15:clr>
        </p15:guide>
        <p15:guide id="7"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3.pn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9.png"/><Relationship Id="rId7" Type="http://schemas.openxmlformats.org/officeDocument/2006/relationships/image" Target="../media/image24.jp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6.jpeg"/><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37.png"/><Relationship Id="rId1" Type="http://schemas.openxmlformats.org/officeDocument/2006/relationships/slideLayout" Target="../slideLayouts/slideLayout20.xml"/><Relationship Id="rId6" Type="http://schemas.openxmlformats.org/officeDocument/2006/relationships/image" Target="../media/image29.png"/><Relationship Id="rId11" Type="http://schemas.microsoft.com/office/2007/relationships/hdphoto" Target="../media/hdphoto1.wdp"/><Relationship Id="rId5" Type="http://schemas.openxmlformats.org/officeDocument/2006/relationships/image" Target="../media/image28.sv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1.sv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0.sv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905E11-BF58-E4A8-60CA-C7D0BCBACEE2}"/>
              </a:ext>
            </a:extLst>
          </p:cNvPr>
          <p:cNvSpPr txBox="1"/>
          <p:nvPr/>
        </p:nvSpPr>
        <p:spPr>
          <a:xfrm>
            <a:off x="265027" y="2299885"/>
            <a:ext cx="3778055" cy="429677"/>
          </a:xfrm>
          <a:prstGeom prst="rect">
            <a:avLst/>
          </a:prstGeom>
          <a:noFill/>
        </p:spPr>
        <p:txBody>
          <a:bodyPr wrap="square" lIns="0" tIns="0" rIns="0" bIns="0" rtlCol="0" anchor="t">
            <a:noAutofit/>
          </a:bodyPr>
          <a:lstStyle/>
          <a:p>
            <a:pPr>
              <a:lnSpc>
                <a:spcPts val="3800"/>
              </a:lnSpc>
            </a:pPr>
            <a:r>
              <a:rPr lang="pt-BR" sz="2000" b="1" spc="-30" dirty="0">
                <a:solidFill>
                  <a:schemeClr val="bg1"/>
                </a:solidFill>
              </a:rPr>
              <a:t>Seminário</a:t>
            </a:r>
          </a:p>
          <a:p>
            <a:pPr>
              <a:lnSpc>
                <a:spcPts val="3800"/>
              </a:lnSpc>
            </a:pPr>
            <a:endParaRPr lang="en-AU" dirty="0">
              <a:solidFill>
                <a:schemeClr val="bg1"/>
              </a:solidFill>
            </a:endParaRPr>
          </a:p>
        </p:txBody>
      </p:sp>
      <p:grpSp>
        <p:nvGrpSpPr>
          <p:cNvPr id="20" name="Group 19">
            <a:extLst>
              <a:ext uri="{FF2B5EF4-FFF2-40B4-BE49-F238E27FC236}">
                <a16:creationId xmlns:a16="http://schemas.microsoft.com/office/drawing/2014/main" id="{99A1AC42-AC5A-C7BC-93AF-EDB6BFE844C7}"/>
              </a:ext>
            </a:extLst>
          </p:cNvPr>
          <p:cNvGrpSpPr/>
          <p:nvPr/>
        </p:nvGrpSpPr>
        <p:grpSpPr>
          <a:xfrm>
            <a:off x="566102" y="5464656"/>
            <a:ext cx="1303679" cy="360802"/>
            <a:chOff x="687046" y="4798573"/>
            <a:chExt cx="1303679" cy="360802"/>
          </a:xfrm>
        </p:grpSpPr>
        <p:pic>
          <p:nvPicPr>
            <p:cNvPr id="16" name="Graphic 15">
              <a:extLst>
                <a:ext uri="{FF2B5EF4-FFF2-40B4-BE49-F238E27FC236}">
                  <a16:creationId xmlns:a16="http://schemas.microsoft.com/office/drawing/2014/main" id="{C652989E-026F-9F3E-611B-56DD320A86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014" y="4866352"/>
              <a:ext cx="224860" cy="225434"/>
            </a:xfrm>
            <a:prstGeom prst="rect">
              <a:avLst/>
            </a:prstGeom>
          </p:spPr>
        </p:pic>
        <p:sp>
          <p:nvSpPr>
            <p:cNvPr id="17" name="TextBox 16">
              <a:extLst>
                <a:ext uri="{FF2B5EF4-FFF2-40B4-BE49-F238E27FC236}">
                  <a16:creationId xmlns:a16="http://schemas.microsoft.com/office/drawing/2014/main" id="{BAAF124C-EAF1-2F25-AB09-BC805AE89CAA}"/>
                </a:ext>
              </a:extLst>
            </p:cNvPr>
            <p:cNvSpPr txBox="1"/>
            <p:nvPr/>
          </p:nvSpPr>
          <p:spPr>
            <a:xfrm>
              <a:off x="1113013" y="4880230"/>
              <a:ext cx="817387" cy="205184"/>
            </a:xfrm>
            <a:prstGeom prst="rect">
              <a:avLst/>
            </a:prstGeom>
            <a:noFill/>
          </p:spPr>
          <p:txBody>
            <a:bodyPr wrap="square" lIns="0" tIns="0" rIns="0" bIns="0" rtlCol="0">
              <a:spAutoFit/>
            </a:bodyPr>
            <a:lstStyle/>
            <a:p>
              <a:pPr algn="l">
                <a:lnSpc>
                  <a:spcPts val="1600"/>
                </a:lnSpc>
              </a:pPr>
              <a:r>
                <a:rPr lang="en-AU" sz="1400" i="0" spc="50">
                  <a:solidFill>
                    <a:schemeClr val="accent1"/>
                  </a:solidFill>
                  <a:latin typeface="Arial" panose="020B0604020202020204" pitchFamily="34" charset="0"/>
                  <a:cs typeface="Arial" panose="020B0604020202020204" pitchFamily="34" charset="0"/>
                </a:rPr>
                <a:t>ASX:MEI</a:t>
              </a:r>
              <a:endParaRPr lang="en-AU" sz="1600" i="0" spc="5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5CB1023-6D36-4CDD-85AB-B65B401946EE}"/>
                </a:ext>
              </a:extLst>
            </p:cNvPr>
            <p:cNvSpPr/>
            <p:nvPr/>
          </p:nvSpPr>
          <p:spPr>
            <a:xfrm>
              <a:off x="687046" y="4798573"/>
              <a:ext cx="1303679" cy="360802"/>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2" name="TextBox 21">
            <a:extLst>
              <a:ext uri="{FF2B5EF4-FFF2-40B4-BE49-F238E27FC236}">
                <a16:creationId xmlns:a16="http://schemas.microsoft.com/office/drawing/2014/main" id="{00A613B5-2525-082B-9A2D-1B595A02234F}"/>
              </a:ext>
            </a:extLst>
          </p:cNvPr>
          <p:cNvSpPr txBox="1"/>
          <p:nvPr/>
        </p:nvSpPr>
        <p:spPr>
          <a:xfrm>
            <a:off x="714702" y="6359858"/>
            <a:ext cx="2399758" cy="179536"/>
          </a:xfrm>
          <a:prstGeom prst="rect">
            <a:avLst/>
          </a:prstGeom>
          <a:noFill/>
        </p:spPr>
        <p:txBody>
          <a:bodyPr wrap="square" lIns="0" tIns="0" rIns="0" bIns="0" rtlCol="0" anchor="t">
            <a:spAutoFit/>
          </a:bodyPr>
          <a:lstStyle/>
          <a:p>
            <a:pPr algn="l">
              <a:lnSpc>
                <a:spcPts val="1400"/>
              </a:lnSpc>
            </a:pPr>
            <a:r>
              <a:rPr lang="en-AU" sz="1200" spc="80" dirty="0">
                <a:solidFill>
                  <a:schemeClr val="accent1"/>
                </a:solidFill>
                <a:latin typeface="Arial"/>
                <a:cs typeface="Arial"/>
              </a:rPr>
              <a:t>May</a:t>
            </a:r>
            <a:r>
              <a:rPr lang="en-AU" sz="1200" i="0" spc="80" dirty="0">
                <a:solidFill>
                  <a:schemeClr val="accent1"/>
                </a:solidFill>
                <a:latin typeface="Arial"/>
                <a:cs typeface="Arial"/>
              </a:rPr>
              <a:t> 2024</a:t>
            </a:r>
          </a:p>
        </p:txBody>
      </p:sp>
      <p:sp>
        <p:nvSpPr>
          <p:cNvPr id="3" name="CaixaDeTexto 2">
            <a:extLst>
              <a:ext uri="{FF2B5EF4-FFF2-40B4-BE49-F238E27FC236}">
                <a16:creationId xmlns:a16="http://schemas.microsoft.com/office/drawing/2014/main" id="{580A0713-6192-DF77-6057-A7B7EC9F51CB}"/>
              </a:ext>
            </a:extLst>
          </p:cNvPr>
          <p:cNvSpPr txBox="1"/>
          <p:nvPr/>
        </p:nvSpPr>
        <p:spPr>
          <a:xfrm>
            <a:off x="265027" y="2803961"/>
            <a:ext cx="5083612" cy="993574"/>
          </a:xfrm>
          <a:prstGeom prst="rect">
            <a:avLst/>
          </a:prstGeom>
          <a:noFill/>
        </p:spPr>
        <p:txBody>
          <a:bodyPr wrap="square" lIns="0" tIns="0" rIns="0" bIns="0" rtlCol="0">
            <a:noAutofit/>
          </a:bodyPr>
          <a:lstStyle/>
          <a:p>
            <a:pPr algn="l"/>
            <a:r>
              <a:rPr lang="pt-BR" sz="2800" b="1" dirty="0">
                <a:solidFill>
                  <a:schemeClr val="bg1"/>
                </a:solidFill>
              </a:rPr>
              <a:t>Mineração na transição energética</a:t>
            </a:r>
          </a:p>
        </p:txBody>
      </p:sp>
      <p:sp>
        <p:nvSpPr>
          <p:cNvPr id="4" name="CaixaDeTexto 3">
            <a:extLst>
              <a:ext uri="{FF2B5EF4-FFF2-40B4-BE49-F238E27FC236}">
                <a16:creationId xmlns:a16="http://schemas.microsoft.com/office/drawing/2014/main" id="{B9EE4EDB-2A83-3867-6FAA-ED86864E71E6}"/>
              </a:ext>
            </a:extLst>
          </p:cNvPr>
          <p:cNvSpPr txBox="1"/>
          <p:nvPr/>
        </p:nvSpPr>
        <p:spPr>
          <a:xfrm>
            <a:off x="265027" y="3946332"/>
            <a:ext cx="3748741" cy="699796"/>
          </a:xfrm>
          <a:prstGeom prst="rect">
            <a:avLst/>
          </a:prstGeom>
          <a:noFill/>
        </p:spPr>
        <p:txBody>
          <a:bodyPr wrap="square" lIns="0" tIns="0" rIns="0" bIns="0" rtlCol="0">
            <a:noAutofit/>
          </a:bodyPr>
          <a:lstStyle/>
          <a:p>
            <a:pPr algn="l">
              <a:lnSpc>
                <a:spcPts val="2000"/>
              </a:lnSpc>
            </a:pPr>
            <a:r>
              <a:rPr lang="pt-BR" sz="1200" b="1" dirty="0">
                <a:solidFill>
                  <a:schemeClr val="bg1"/>
                </a:solidFill>
              </a:rPr>
              <a:t>Frente Parlamentar Mista da Mineração Sustentável (FPMIN)</a:t>
            </a:r>
          </a:p>
        </p:txBody>
      </p:sp>
    </p:spTree>
    <p:extLst>
      <p:ext uri="{BB962C8B-B14F-4D97-AF65-F5344CB8AC3E}">
        <p14:creationId xmlns:p14="http://schemas.microsoft.com/office/powerpoint/2010/main" val="2948532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73B6-F501-7C14-6BFB-7DDF26959E62}"/>
              </a:ext>
            </a:extLst>
          </p:cNvPr>
          <p:cNvSpPr>
            <a:spLocks noGrp="1"/>
          </p:cNvSpPr>
          <p:nvPr>
            <p:ph type="ctrTitle"/>
          </p:nvPr>
        </p:nvSpPr>
        <p:spPr/>
        <p:txBody>
          <a:bodyPr/>
          <a:lstStyle/>
          <a:p>
            <a:r>
              <a:rPr lang="en-AU"/>
              <a:t>A Green Mine for Green Metals</a:t>
            </a:r>
          </a:p>
        </p:txBody>
      </p:sp>
      <p:sp>
        <p:nvSpPr>
          <p:cNvPr id="3" name="Text Placeholder 2">
            <a:extLst>
              <a:ext uri="{FF2B5EF4-FFF2-40B4-BE49-F238E27FC236}">
                <a16:creationId xmlns:a16="http://schemas.microsoft.com/office/drawing/2014/main" id="{8E4D6D15-5E2C-454F-D714-9F25FD64A17F}"/>
              </a:ext>
            </a:extLst>
          </p:cNvPr>
          <p:cNvSpPr>
            <a:spLocks noGrp="1"/>
          </p:cNvSpPr>
          <p:nvPr>
            <p:ph type="body" sz="quarter" idx="10"/>
          </p:nvPr>
        </p:nvSpPr>
        <p:spPr/>
        <p:txBody>
          <a:bodyPr lIns="0" tIns="0" rIns="0" bIns="0" anchor="t"/>
          <a:lstStyle/>
          <a:p>
            <a:r>
              <a:rPr lang="en-AU">
                <a:latin typeface="Arial"/>
                <a:cs typeface="Arial"/>
              </a:rPr>
              <a:t>Ionic adsorption clay project flow sheet - powered by 100% Hydro electricity.</a:t>
            </a:r>
          </a:p>
          <a:p>
            <a:endParaRPr lang="en-AU"/>
          </a:p>
        </p:txBody>
      </p:sp>
      <p:pic>
        <p:nvPicPr>
          <p:cNvPr id="5" name="Picture 4" descr="Timeline&#10;&#10;Description automatically generated">
            <a:extLst>
              <a:ext uri="{FF2B5EF4-FFF2-40B4-BE49-F238E27FC236}">
                <a16:creationId xmlns:a16="http://schemas.microsoft.com/office/drawing/2014/main" id="{FED6B2BC-18D6-7D20-4EF8-5EA8537E2318}"/>
              </a:ext>
            </a:extLst>
          </p:cNvPr>
          <p:cNvPicPr>
            <a:picLocks noChangeAspect="1"/>
          </p:cNvPicPr>
          <p:nvPr/>
        </p:nvPicPr>
        <p:blipFill rotWithShape="1">
          <a:blip r:embed="rId2"/>
          <a:srcRect t="17371" b="8419"/>
          <a:stretch/>
        </p:blipFill>
        <p:spPr>
          <a:xfrm>
            <a:off x="1245624" y="1124646"/>
            <a:ext cx="9700752" cy="5089270"/>
          </a:xfrm>
          <a:prstGeom prst="rect">
            <a:avLst/>
          </a:prstGeom>
        </p:spPr>
      </p:pic>
      <p:sp>
        <p:nvSpPr>
          <p:cNvPr id="6" name="Rectangle 5">
            <a:extLst>
              <a:ext uri="{FF2B5EF4-FFF2-40B4-BE49-F238E27FC236}">
                <a16:creationId xmlns:a16="http://schemas.microsoft.com/office/drawing/2014/main" id="{0B85E9E8-0607-CF84-3FC9-70E9F839DDCF}"/>
              </a:ext>
            </a:extLst>
          </p:cNvPr>
          <p:cNvSpPr/>
          <p:nvPr/>
        </p:nvSpPr>
        <p:spPr>
          <a:xfrm>
            <a:off x="2178889" y="6358467"/>
            <a:ext cx="980252" cy="500474"/>
          </a:xfrm>
          <a:prstGeom prst="rect">
            <a:avLst/>
          </a:prstGeom>
          <a:solidFill>
            <a:srgbClr val="222D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cs typeface="Arial"/>
              </a:rPr>
              <a:t>March 2024</a:t>
            </a:r>
            <a:endParaRPr lang="en-US" sz="1000"/>
          </a:p>
        </p:txBody>
      </p:sp>
    </p:spTree>
    <p:extLst>
      <p:ext uri="{BB962C8B-B14F-4D97-AF65-F5344CB8AC3E}">
        <p14:creationId xmlns:p14="http://schemas.microsoft.com/office/powerpoint/2010/main" val="2391777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B0BC571-9FAD-6036-1AD3-9272BC1781AF}"/>
              </a:ext>
            </a:extLst>
          </p:cNvPr>
          <p:cNvPicPr>
            <a:picLocks noChangeAspect="1"/>
          </p:cNvPicPr>
          <p:nvPr/>
        </p:nvPicPr>
        <p:blipFill>
          <a:blip r:embed="rId3">
            <a:alphaModFix amt="22000"/>
          </a:blip>
          <a:stretch>
            <a:fillRect/>
          </a:stretch>
        </p:blipFill>
        <p:spPr>
          <a:xfrm>
            <a:off x="510346" y="7182290"/>
            <a:ext cx="11466757" cy="4905491"/>
          </a:xfrm>
          <a:prstGeom prst="rect">
            <a:avLst/>
          </a:prstGeom>
        </p:spPr>
      </p:pic>
      <p:pic>
        <p:nvPicPr>
          <p:cNvPr id="3" name="Picture 2">
            <a:extLst>
              <a:ext uri="{FF2B5EF4-FFF2-40B4-BE49-F238E27FC236}">
                <a16:creationId xmlns:a16="http://schemas.microsoft.com/office/drawing/2014/main" id="{DE476CD0-014F-27E2-3B9D-2348B478785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08266" y="1611585"/>
            <a:ext cx="1241413" cy="361424"/>
          </a:xfrm>
          <a:prstGeom prst="rect">
            <a:avLst/>
          </a:prstGeom>
        </p:spPr>
      </p:pic>
      <p:pic>
        <p:nvPicPr>
          <p:cNvPr id="47" name="Graphic 46">
            <a:extLst>
              <a:ext uri="{FF2B5EF4-FFF2-40B4-BE49-F238E27FC236}">
                <a16:creationId xmlns:a16="http://schemas.microsoft.com/office/drawing/2014/main" id="{4DE94E63-4CFB-F8A8-BC3A-C6C4BCF1A0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663" y="0"/>
            <a:ext cx="279799" cy="222193"/>
          </a:xfrm>
          <a:prstGeom prst="rect">
            <a:avLst/>
          </a:prstGeom>
        </p:spPr>
      </p:pic>
      <p:sp>
        <p:nvSpPr>
          <p:cNvPr id="6" name="Text Placeholder 5">
            <a:extLst>
              <a:ext uri="{FF2B5EF4-FFF2-40B4-BE49-F238E27FC236}">
                <a16:creationId xmlns:a16="http://schemas.microsoft.com/office/drawing/2014/main" id="{AB507218-F414-87F0-22BF-B8A6541DB770}"/>
              </a:ext>
            </a:extLst>
          </p:cNvPr>
          <p:cNvSpPr>
            <a:spLocks noGrp="1"/>
          </p:cNvSpPr>
          <p:nvPr>
            <p:ph type="body" sz="quarter" idx="10"/>
          </p:nvPr>
        </p:nvSpPr>
        <p:spPr>
          <a:xfrm>
            <a:off x="460070" y="1063959"/>
            <a:ext cx="4808427" cy="322509"/>
          </a:xfrm>
        </p:spPr>
        <p:txBody>
          <a:bodyPr/>
          <a:lstStyle/>
          <a:p>
            <a:r>
              <a:rPr lang="en-AU" sz="1800" dirty="0">
                <a:solidFill>
                  <a:schemeClr val="tx1"/>
                </a:solidFill>
              </a:rPr>
              <a:t>Engineering</a:t>
            </a:r>
          </a:p>
        </p:txBody>
      </p:sp>
      <p:sp>
        <p:nvSpPr>
          <p:cNvPr id="8" name="TextBox 7">
            <a:extLst>
              <a:ext uri="{FF2B5EF4-FFF2-40B4-BE49-F238E27FC236}">
                <a16:creationId xmlns:a16="http://schemas.microsoft.com/office/drawing/2014/main" id="{3E3CAE48-C532-844A-E38E-76A1E1323630}"/>
              </a:ext>
            </a:extLst>
          </p:cNvPr>
          <p:cNvSpPr txBox="1"/>
          <p:nvPr/>
        </p:nvSpPr>
        <p:spPr>
          <a:xfrm>
            <a:off x="1753201" y="4823576"/>
            <a:ext cx="5484762" cy="1397242"/>
          </a:xfrm>
          <a:prstGeom prst="rect">
            <a:avLst/>
          </a:prstGeom>
          <a:noFill/>
        </p:spPr>
        <p:txBody>
          <a:bodyPr wrap="square" lIns="91440" tIns="45720" rIns="91440" bIns="45720" anchor="t">
            <a:spAutoFit/>
          </a:bodyPr>
          <a:lstStyle/>
          <a:p>
            <a:pPr marL="285750" indent="-285750">
              <a:lnSpc>
                <a:spcPts val="1500"/>
              </a:lnSpc>
              <a:spcAft>
                <a:spcPts val="700"/>
              </a:spcAft>
              <a:buClr>
                <a:srgbClr val="FBBD30"/>
              </a:buClr>
              <a:buSzPct val="120000"/>
              <a:buFont typeface="Arial" panose="020B0604020202020204" pitchFamily="34" charset="0"/>
              <a:buChar char="•"/>
            </a:pPr>
            <a:endParaRPr lang="pt-BR" sz="1100" spc="-10" dirty="0">
              <a:latin typeface="Arial"/>
              <a:cs typeface="Arial"/>
            </a:endParaRPr>
          </a:p>
          <a:p>
            <a:pPr marL="285750" indent="-285750">
              <a:lnSpc>
                <a:spcPts val="1500"/>
              </a:lnSpc>
              <a:spcAft>
                <a:spcPts val="700"/>
              </a:spcAft>
              <a:buClr>
                <a:srgbClr val="FBBD30"/>
              </a:buClr>
              <a:buSzPct val="120000"/>
              <a:buFont typeface="Arial" panose="020B0604020202020204" pitchFamily="34" charset="0"/>
              <a:buChar char="•"/>
            </a:pPr>
            <a:r>
              <a:rPr lang="en-US" sz="1100" spc="-10" dirty="0">
                <a:latin typeface="Arial"/>
                <a:cs typeface="Arial"/>
              </a:rPr>
              <a:t>Federal and State Governments relations, regulatory issues</a:t>
            </a:r>
          </a:p>
          <a:p>
            <a:pPr marL="285750" indent="-285750">
              <a:lnSpc>
                <a:spcPts val="1500"/>
              </a:lnSpc>
              <a:spcAft>
                <a:spcPts val="700"/>
              </a:spcAft>
              <a:buClr>
                <a:srgbClr val="FBBD30"/>
              </a:buClr>
              <a:buSzPct val="120000"/>
              <a:buFont typeface="Arial" panose="020B0604020202020204" pitchFamily="34" charset="0"/>
              <a:buChar char="•"/>
            </a:pPr>
            <a:r>
              <a:rPr lang="pt-BR" sz="1100" spc="-10" dirty="0">
                <a:latin typeface="Arial"/>
                <a:cs typeface="Arial"/>
              </a:rPr>
              <a:t>Caputo Bastos e Serra</a:t>
            </a:r>
          </a:p>
          <a:p>
            <a:pPr marL="285750" indent="-285750">
              <a:lnSpc>
                <a:spcPts val="1500"/>
              </a:lnSpc>
              <a:spcAft>
                <a:spcPts val="700"/>
              </a:spcAft>
              <a:buClr>
                <a:srgbClr val="FBBD30"/>
              </a:buClr>
              <a:buSzPct val="120000"/>
              <a:buFont typeface="Arial" panose="020B0604020202020204" pitchFamily="34" charset="0"/>
              <a:buChar char="•"/>
            </a:pPr>
            <a:r>
              <a:rPr lang="pt-BR" sz="1100" spc="-10" dirty="0">
                <a:latin typeface="Arial"/>
                <a:cs typeface="Arial"/>
              </a:rPr>
              <a:t>Frederico Bedran Oliveira</a:t>
            </a:r>
            <a:endParaRPr lang="en-GB" sz="1100" spc="-10" dirty="0">
              <a:latin typeface="Arial"/>
              <a:cs typeface="Arial"/>
            </a:endParaRPr>
          </a:p>
          <a:p>
            <a:pPr>
              <a:lnSpc>
                <a:spcPts val="1500"/>
              </a:lnSpc>
              <a:spcAft>
                <a:spcPts val="700"/>
              </a:spcAft>
              <a:buClr>
                <a:srgbClr val="FBBD30"/>
              </a:buClr>
              <a:buSzPct val="120000"/>
            </a:pPr>
            <a:endParaRPr lang="en-GB" sz="1100" spc="-10" dirty="0">
              <a:latin typeface="Arial"/>
              <a:cs typeface="Arial"/>
            </a:endParaRPr>
          </a:p>
        </p:txBody>
      </p:sp>
      <p:sp>
        <p:nvSpPr>
          <p:cNvPr id="13" name="TextBox 12">
            <a:extLst>
              <a:ext uri="{FF2B5EF4-FFF2-40B4-BE49-F238E27FC236}">
                <a16:creationId xmlns:a16="http://schemas.microsoft.com/office/drawing/2014/main" id="{58945FCE-4CD7-560D-5B92-93D27773E853}"/>
              </a:ext>
            </a:extLst>
          </p:cNvPr>
          <p:cNvSpPr txBox="1"/>
          <p:nvPr/>
        </p:nvSpPr>
        <p:spPr>
          <a:xfrm>
            <a:off x="1768989" y="1106761"/>
            <a:ext cx="5392072" cy="1025345"/>
          </a:xfrm>
          <a:prstGeom prst="rect">
            <a:avLst/>
          </a:prstGeom>
          <a:noFill/>
        </p:spPr>
        <p:txBody>
          <a:bodyPr wrap="square" lIns="91440" tIns="45720" rIns="91440" bIns="45720" anchor="t">
            <a:spAutoFit/>
          </a:bodyPr>
          <a:lstStyle/>
          <a:p>
            <a:pPr marL="285750" indent="-285750">
              <a:lnSpc>
                <a:spcPts val="1500"/>
              </a:lnSpc>
              <a:spcAft>
                <a:spcPts val="700"/>
              </a:spcAft>
              <a:buClr>
                <a:srgbClr val="FBBD30"/>
              </a:buClr>
              <a:buSzPct val="120000"/>
              <a:buFont typeface="Arial" panose="020B0604020202020204" pitchFamily="34" charset="0"/>
              <a:buChar char="•"/>
            </a:pPr>
            <a:r>
              <a:rPr lang="en-GB" sz="1100" spc="-10" dirty="0">
                <a:latin typeface="Arial"/>
                <a:cs typeface="Arial"/>
              </a:rPr>
              <a:t>Ausenco Scoping Study completed – awaiting M and I resource update to announce financial metrics</a:t>
            </a:r>
          </a:p>
          <a:p>
            <a:pPr marL="285750" indent="-285750">
              <a:lnSpc>
                <a:spcPts val="1500"/>
              </a:lnSpc>
              <a:spcAft>
                <a:spcPts val="700"/>
              </a:spcAft>
              <a:buClr>
                <a:srgbClr val="FBBD30"/>
              </a:buClr>
              <a:buSzPct val="120000"/>
              <a:buFont typeface="Arial" panose="020B0604020202020204" pitchFamily="34" charset="0"/>
              <a:buChar char="•"/>
            </a:pPr>
            <a:r>
              <a:rPr lang="en-GB" sz="1100" spc="-10" dirty="0">
                <a:latin typeface="Arial"/>
                <a:cs typeface="Arial"/>
              </a:rPr>
              <a:t>Feasibility studies are underway - BFS or similar will be required by Lenders</a:t>
            </a:r>
          </a:p>
          <a:p>
            <a:pPr marL="285750" indent="-285750">
              <a:lnSpc>
                <a:spcPts val="1500"/>
              </a:lnSpc>
              <a:spcAft>
                <a:spcPts val="700"/>
              </a:spcAft>
              <a:buClr>
                <a:srgbClr val="FBBD30"/>
              </a:buClr>
              <a:buSzPct val="120000"/>
              <a:buFont typeface="Arial" panose="020B0604020202020204" pitchFamily="34" charset="0"/>
              <a:buChar char="•"/>
            </a:pPr>
            <a:r>
              <a:rPr lang="en-GB" sz="1100" spc="-10" dirty="0">
                <a:latin typeface="Arial"/>
                <a:cs typeface="Arial"/>
              </a:rPr>
              <a:t>Recruitment of GM Projects completed.</a:t>
            </a:r>
          </a:p>
        </p:txBody>
      </p:sp>
      <p:pic>
        <p:nvPicPr>
          <p:cNvPr id="14" name="Picture 13">
            <a:extLst>
              <a:ext uri="{FF2B5EF4-FFF2-40B4-BE49-F238E27FC236}">
                <a16:creationId xmlns:a16="http://schemas.microsoft.com/office/drawing/2014/main" id="{4E6681FF-3FC4-E1E5-D858-BA47F79B2F6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66979" y="2683695"/>
            <a:ext cx="1241413" cy="307745"/>
          </a:xfrm>
          <a:prstGeom prst="rect">
            <a:avLst/>
          </a:prstGeom>
        </p:spPr>
      </p:pic>
      <p:sp>
        <p:nvSpPr>
          <p:cNvPr id="15" name="Text Placeholder 5">
            <a:extLst>
              <a:ext uri="{FF2B5EF4-FFF2-40B4-BE49-F238E27FC236}">
                <a16:creationId xmlns:a16="http://schemas.microsoft.com/office/drawing/2014/main" id="{A273100D-BCDD-5BA8-5DD1-C7BAE5C60185}"/>
              </a:ext>
            </a:extLst>
          </p:cNvPr>
          <p:cNvSpPr txBox="1">
            <a:spLocks/>
          </p:cNvSpPr>
          <p:nvPr/>
        </p:nvSpPr>
        <p:spPr>
          <a:xfrm>
            <a:off x="474140" y="2291043"/>
            <a:ext cx="4808427" cy="277666"/>
          </a:xfrm>
          <a:prstGeom prst="rect">
            <a:avLst/>
          </a:prstGeom>
        </p:spPr>
        <p:txBody>
          <a:bodyPr lIns="0" tIns="0" rIns="0" bIns="0"/>
          <a:lstStyle>
            <a:lvl1pPr marL="0" indent="0" algn="l" defTabSz="914400" rtl="0" eaLnBrk="1" latinLnBrk="0" hangingPunct="1">
              <a:lnSpc>
                <a:spcPct val="90000"/>
              </a:lnSpc>
              <a:spcBef>
                <a:spcPts val="1000"/>
              </a:spcBef>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Environmental</a:t>
            </a:r>
          </a:p>
        </p:txBody>
      </p:sp>
      <p:sp>
        <p:nvSpPr>
          <p:cNvPr id="16" name="Text Placeholder 5">
            <a:extLst>
              <a:ext uri="{FF2B5EF4-FFF2-40B4-BE49-F238E27FC236}">
                <a16:creationId xmlns:a16="http://schemas.microsoft.com/office/drawing/2014/main" id="{647AA8B2-002C-60FB-0560-A69DFDD249E9}"/>
              </a:ext>
            </a:extLst>
          </p:cNvPr>
          <p:cNvSpPr txBox="1">
            <a:spLocks/>
          </p:cNvSpPr>
          <p:nvPr/>
        </p:nvSpPr>
        <p:spPr>
          <a:xfrm>
            <a:off x="445375" y="4808247"/>
            <a:ext cx="4808427" cy="281260"/>
          </a:xfrm>
          <a:prstGeom prst="rect">
            <a:avLst/>
          </a:prstGeom>
        </p:spPr>
        <p:txBody>
          <a:bodyPr lIns="0" tIns="0" rIns="0" bIns="0"/>
          <a:lstStyle>
            <a:lvl1pPr marL="0" indent="0" algn="l" defTabSz="914400" rtl="0" eaLnBrk="1" latinLnBrk="0" hangingPunct="1">
              <a:lnSpc>
                <a:spcPct val="90000"/>
              </a:lnSpc>
              <a:spcBef>
                <a:spcPts val="1000"/>
              </a:spcBef>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800" dirty="0" err="1"/>
              <a:t>Institutional</a:t>
            </a:r>
            <a:r>
              <a:rPr lang="pt-BR" sz="1800" dirty="0"/>
              <a:t> </a:t>
            </a:r>
            <a:r>
              <a:rPr lang="pt-BR" sz="1800" dirty="0" err="1"/>
              <a:t>Relations</a:t>
            </a:r>
            <a:endParaRPr lang="en-AU" sz="1800" dirty="0"/>
          </a:p>
        </p:txBody>
      </p:sp>
      <p:cxnSp>
        <p:nvCxnSpPr>
          <p:cNvPr id="20" name="Straight Connector 19">
            <a:extLst>
              <a:ext uri="{FF2B5EF4-FFF2-40B4-BE49-F238E27FC236}">
                <a16:creationId xmlns:a16="http://schemas.microsoft.com/office/drawing/2014/main" id="{2682EC67-EC63-C0F1-8E06-94A2317D1005}"/>
              </a:ext>
            </a:extLst>
          </p:cNvPr>
          <p:cNvCxnSpPr>
            <a:cxnSpLocks/>
          </p:cNvCxnSpPr>
          <p:nvPr/>
        </p:nvCxnSpPr>
        <p:spPr>
          <a:xfrm>
            <a:off x="445375" y="2248611"/>
            <a:ext cx="112159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610859-83A9-107B-6A28-0FC81F0A6EB4}"/>
              </a:ext>
            </a:extLst>
          </p:cNvPr>
          <p:cNvCxnSpPr>
            <a:cxnSpLocks/>
          </p:cNvCxnSpPr>
          <p:nvPr/>
        </p:nvCxnSpPr>
        <p:spPr>
          <a:xfrm>
            <a:off x="460070" y="3272609"/>
            <a:ext cx="11215991"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84C7A2F-3465-CD1A-905F-2A887988D97B}"/>
              </a:ext>
            </a:extLst>
          </p:cNvPr>
          <p:cNvSpPr txBox="1"/>
          <p:nvPr/>
        </p:nvSpPr>
        <p:spPr>
          <a:xfrm>
            <a:off x="1697606" y="2625531"/>
            <a:ext cx="7956855" cy="566822"/>
          </a:xfrm>
          <a:prstGeom prst="rect">
            <a:avLst/>
          </a:prstGeom>
          <a:noFill/>
        </p:spPr>
        <p:txBody>
          <a:bodyPr wrap="square">
            <a:spAutoFit/>
          </a:bodyPr>
          <a:lstStyle/>
          <a:p>
            <a:pPr marL="285750" indent="-285750">
              <a:lnSpc>
                <a:spcPts val="1500"/>
              </a:lnSpc>
              <a:spcAft>
                <a:spcPts val="700"/>
              </a:spcAft>
              <a:buClr>
                <a:srgbClr val="FBBD30"/>
              </a:buClr>
              <a:buSzPct val="120000"/>
              <a:buFont typeface="Arial" panose="020B0604020202020204" pitchFamily="34" charset="0"/>
              <a:buChar char="•"/>
            </a:pPr>
            <a:r>
              <a:rPr lang="en-GB" sz="1100" spc="-10" dirty="0">
                <a:latin typeface="Arial"/>
                <a:cs typeface="Arial"/>
              </a:rPr>
              <a:t>Alger remain on target for a Q2 2024 EIS Submission date</a:t>
            </a:r>
          </a:p>
          <a:p>
            <a:pPr marL="285750" indent="-285750">
              <a:lnSpc>
                <a:spcPts val="1500"/>
              </a:lnSpc>
              <a:spcAft>
                <a:spcPts val="700"/>
              </a:spcAft>
              <a:buClr>
                <a:srgbClr val="FBBD30"/>
              </a:buClr>
              <a:buSzPct val="120000"/>
              <a:buFont typeface="Arial" panose="020B0604020202020204" pitchFamily="34" charset="0"/>
              <a:buChar char="•"/>
            </a:pPr>
            <a:r>
              <a:rPr lang="en-GB" sz="1100" spc="-10" dirty="0">
                <a:latin typeface="Arial"/>
                <a:cs typeface="Arial"/>
              </a:rPr>
              <a:t>Q4 2025 Construction permit date holds  </a:t>
            </a:r>
          </a:p>
        </p:txBody>
      </p:sp>
      <p:pic>
        <p:nvPicPr>
          <p:cNvPr id="29" name="Picture 28">
            <a:extLst>
              <a:ext uri="{FF2B5EF4-FFF2-40B4-BE49-F238E27FC236}">
                <a16:creationId xmlns:a16="http://schemas.microsoft.com/office/drawing/2014/main" id="{D0B007F5-919D-67DF-192B-B0B58C66B6BD}"/>
              </a:ext>
            </a:extLst>
          </p:cNvPr>
          <p:cNvPicPr>
            <a:picLocks noChangeAspect="1"/>
          </p:cNvPicPr>
          <p:nvPr/>
        </p:nvPicPr>
        <p:blipFill>
          <a:blip r:embed="rId8"/>
          <a:stretch>
            <a:fillRect/>
          </a:stretch>
        </p:blipFill>
        <p:spPr>
          <a:xfrm>
            <a:off x="245955" y="3955422"/>
            <a:ext cx="1312145" cy="272788"/>
          </a:xfrm>
          <a:prstGeom prst="rect">
            <a:avLst/>
          </a:prstGeom>
        </p:spPr>
      </p:pic>
      <p:cxnSp>
        <p:nvCxnSpPr>
          <p:cNvPr id="30" name="Straight Connector 29">
            <a:extLst>
              <a:ext uri="{FF2B5EF4-FFF2-40B4-BE49-F238E27FC236}">
                <a16:creationId xmlns:a16="http://schemas.microsoft.com/office/drawing/2014/main" id="{ED45A116-6747-7F45-A509-FFF3ED2232FE}"/>
              </a:ext>
            </a:extLst>
          </p:cNvPr>
          <p:cNvCxnSpPr>
            <a:cxnSpLocks/>
          </p:cNvCxnSpPr>
          <p:nvPr/>
        </p:nvCxnSpPr>
        <p:spPr>
          <a:xfrm>
            <a:off x="510346" y="4721635"/>
            <a:ext cx="11215991"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FDB88C5-B7D0-8C01-3E19-177168EBB798}"/>
              </a:ext>
            </a:extLst>
          </p:cNvPr>
          <p:cNvSpPr txBox="1"/>
          <p:nvPr/>
        </p:nvSpPr>
        <p:spPr>
          <a:xfrm>
            <a:off x="1764626" y="3519259"/>
            <a:ext cx="5659055" cy="1217706"/>
          </a:xfrm>
          <a:prstGeom prst="rect">
            <a:avLst/>
          </a:prstGeom>
          <a:noFill/>
        </p:spPr>
        <p:txBody>
          <a:bodyPr wrap="square">
            <a:spAutoFit/>
          </a:bodyPr>
          <a:lstStyle/>
          <a:p>
            <a:pPr marL="285750" indent="-285750">
              <a:lnSpc>
                <a:spcPts val="1500"/>
              </a:lnSpc>
              <a:spcAft>
                <a:spcPts val="700"/>
              </a:spcAft>
              <a:buClr>
                <a:srgbClr val="FBBD30"/>
              </a:buClr>
              <a:buSzPct val="120000"/>
              <a:buFont typeface="Arial" panose="020B0604020202020204" pitchFamily="34" charset="0"/>
              <a:buChar char="•"/>
            </a:pPr>
            <a:r>
              <a:rPr lang="en-GB" sz="1100" spc="-10" dirty="0">
                <a:latin typeface="Arial"/>
                <a:cs typeface="Arial"/>
              </a:rPr>
              <a:t>Completion of Package 1 works with ANSTO in mid 2024</a:t>
            </a:r>
          </a:p>
          <a:p>
            <a:pPr marL="285750" indent="-285750">
              <a:lnSpc>
                <a:spcPts val="1500"/>
              </a:lnSpc>
              <a:spcAft>
                <a:spcPts val="700"/>
              </a:spcAft>
              <a:buClr>
                <a:srgbClr val="FBBD30"/>
              </a:buClr>
              <a:buSzPct val="120000"/>
              <a:buFont typeface="Arial" panose="020B0604020202020204" pitchFamily="34" charset="0"/>
              <a:buChar char="•"/>
            </a:pPr>
            <a:r>
              <a:rPr lang="en-GB" sz="1100" spc="-10" dirty="0">
                <a:latin typeface="Arial"/>
                <a:cs typeface="Arial"/>
              </a:rPr>
              <a:t>Develop onsite metallurgical capability with dedicated pilot plant, laboratory and local recruitment</a:t>
            </a:r>
          </a:p>
          <a:p>
            <a:pPr marL="285750" indent="-285750">
              <a:lnSpc>
                <a:spcPts val="1500"/>
              </a:lnSpc>
              <a:spcAft>
                <a:spcPts val="700"/>
              </a:spcAft>
              <a:buClr>
                <a:srgbClr val="FBBD30"/>
              </a:buClr>
              <a:buSzPct val="120000"/>
              <a:buFont typeface="Arial" panose="020B0604020202020204" pitchFamily="34" charset="0"/>
              <a:buChar char="•"/>
            </a:pPr>
            <a:r>
              <a:rPr lang="en-GB" sz="1100" spc="-10" dirty="0">
                <a:latin typeface="Arial"/>
                <a:cs typeface="Arial"/>
              </a:rPr>
              <a:t>Develop work programmes for ongoing test work both onsite and with external consultants</a:t>
            </a:r>
            <a:endParaRPr lang="en-GB" sz="1400" spc="-10" dirty="0">
              <a:latin typeface="Arial"/>
              <a:cs typeface="Arial"/>
            </a:endParaRPr>
          </a:p>
        </p:txBody>
      </p:sp>
      <p:sp>
        <p:nvSpPr>
          <p:cNvPr id="32" name="Text Placeholder 5">
            <a:extLst>
              <a:ext uri="{FF2B5EF4-FFF2-40B4-BE49-F238E27FC236}">
                <a16:creationId xmlns:a16="http://schemas.microsoft.com/office/drawing/2014/main" id="{E06719BE-6150-AB22-A9BB-FAD3ED87F61D}"/>
              </a:ext>
            </a:extLst>
          </p:cNvPr>
          <p:cNvSpPr txBox="1">
            <a:spLocks/>
          </p:cNvSpPr>
          <p:nvPr/>
        </p:nvSpPr>
        <p:spPr>
          <a:xfrm>
            <a:off x="460069" y="3361086"/>
            <a:ext cx="4808427" cy="336549"/>
          </a:xfrm>
          <a:prstGeom prst="rect">
            <a:avLst/>
          </a:prstGeom>
        </p:spPr>
        <p:txBody>
          <a:bodyPr lIns="0" tIns="0" rIns="0" bIns="0"/>
          <a:lstStyle>
            <a:lvl1pPr marL="0" indent="0" algn="l" defTabSz="914400" rtl="0" eaLnBrk="1" latinLnBrk="0" hangingPunct="1">
              <a:lnSpc>
                <a:spcPct val="90000"/>
              </a:lnSpc>
              <a:spcBef>
                <a:spcPts val="1000"/>
              </a:spcBef>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Metallurgy</a:t>
            </a:r>
          </a:p>
        </p:txBody>
      </p:sp>
      <p:sp>
        <p:nvSpPr>
          <p:cNvPr id="4" name="Rectangle 3">
            <a:extLst>
              <a:ext uri="{FF2B5EF4-FFF2-40B4-BE49-F238E27FC236}">
                <a16:creationId xmlns:a16="http://schemas.microsoft.com/office/drawing/2014/main" id="{FFA333A7-88AE-0354-66C9-9FFE50F179CE}"/>
              </a:ext>
            </a:extLst>
          </p:cNvPr>
          <p:cNvSpPr/>
          <p:nvPr/>
        </p:nvSpPr>
        <p:spPr>
          <a:xfrm>
            <a:off x="2233318" y="6358467"/>
            <a:ext cx="980252" cy="500474"/>
          </a:xfrm>
          <a:prstGeom prst="rect">
            <a:avLst/>
          </a:prstGeom>
          <a:solidFill>
            <a:srgbClr val="222D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cs typeface="Arial"/>
              </a:rPr>
              <a:t>March 2024</a:t>
            </a:r>
            <a:endParaRPr lang="en-US" sz="1000"/>
          </a:p>
        </p:txBody>
      </p:sp>
      <p:grpSp>
        <p:nvGrpSpPr>
          <p:cNvPr id="9" name="Agrupar 8">
            <a:extLst>
              <a:ext uri="{FF2B5EF4-FFF2-40B4-BE49-F238E27FC236}">
                <a16:creationId xmlns:a16="http://schemas.microsoft.com/office/drawing/2014/main" id="{D47F7B7A-3FF5-B1F2-EC83-CA36B566AF25}"/>
              </a:ext>
            </a:extLst>
          </p:cNvPr>
          <p:cNvGrpSpPr/>
          <p:nvPr/>
        </p:nvGrpSpPr>
        <p:grpSpPr>
          <a:xfrm>
            <a:off x="7476434" y="1536462"/>
            <a:ext cx="4406153" cy="3553045"/>
            <a:chOff x="585989" y="1063301"/>
            <a:chExt cx="6965552" cy="5222296"/>
          </a:xfrm>
        </p:grpSpPr>
        <p:pic>
          <p:nvPicPr>
            <p:cNvPr id="10" name="Picture 22">
              <a:extLst>
                <a:ext uri="{FF2B5EF4-FFF2-40B4-BE49-F238E27FC236}">
                  <a16:creationId xmlns:a16="http://schemas.microsoft.com/office/drawing/2014/main" id="{B1C3EE2A-9539-B733-AD47-D497D612CBD9}"/>
                </a:ext>
              </a:extLst>
            </p:cNvPr>
            <p:cNvPicPr>
              <a:picLocks noChangeAspect="1"/>
            </p:cNvPicPr>
            <p:nvPr/>
          </p:nvPicPr>
          <p:blipFill>
            <a:blip r:embed="rId9"/>
            <a:stretch>
              <a:fillRect/>
            </a:stretch>
          </p:blipFill>
          <p:spPr>
            <a:xfrm>
              <a:off x="588480" y="1063301"/>
              <a:ext cx="6963061" cy="5222296"/>
            </a:xfrm>
            <a:prstGeom prst="rect">
              <a:avLst/>
            </a:prstGeom>
          </p:spPr>
        </p:pic>
        <p:sp>
          <p:nvSpPr>
            <p:cNvPr id="11" name="TextBox 7">
              <a:extLst>
                <a:ext uri="{FF2B5EF4-FFF2-40B4-BE49-F238E27FC236}">
                  <a16:creationId xmlns:a16="http://schemas.microsoft.com/office/drawing/2014/main" id="{EACDFDB4-DB9B-AF15-FE21-6A7C0975243F}"/>
                </a:ext>
              </a:extLst>
            </p:cNvPr>
            <p:cNvSpPr txBox="1"/>
            <p:nvPr/>
          </p:nvSpPr>
          <p:spPr>
            <a:xfrm>
              <a:off x="3541498" y="4508827"/>
              <a:ext cx="2348048" cy="3790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err="1">
                  <a:solidFill>
                    <a:schemeClr val="bg1"/>
                  </a:solidFill>
                  <a:cs typeface="Arial"/>
                </a:rPr>
                <a:t>Capao</a:t>
              </a:r>
              <a:r>
                <a:rPr lang="en-US" sz="1100" dirty="0">
                  <a:solidFill>
                    <a:schemeClr val="bg1"/>
                  </a:solidFill>
                  <a:cs typeface="Arial"/>
                </a:rPr>
                <a:t> de Mel</a:t>
              </a:r>
              <a:endParaRPr lang="en-US" sz="1100" dirty="0">
                <a:solidFill>
                  <a:schemeClr val="bg1"/>
                </a:solidFill>
              </a:endParaRPr>
            </a:p>
          </p:txBody>
        </p:sp>
        <p:sp>
          <p:nvSpPr>
            <p:cNvPr id="12" name="TextBox 9">
              <a:extLst>
                <a:ext uri="{FF2B5EF4-FFF2-40B4-BE49-F238E27FC236}">
                  <a16:creationId xmlns:a16="http://schemas.microsoft.com/office/drawing/2014/main" id="{7101A319-C42D-8267-9BB2-02D216994AA8}"/>
                </a:ext>
              </a:extLst>
            </p:cNvPr>
            <p:cNvSpPr txBox="1"/>
            <p:nvPr/>
          </p:nvSpPr>
          <p:spPr>
            <a:xfrm>
              <a:off x="5134918" y="3377911"/>
              <a:ext cx="1509255" cy="3790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err="1">
                  <a:solidFill>
                    <a:schemeClr val="bg1"/>
                  </a:solidFill>
                  <a:cs typeface="Arial"/>
                </a:rPr>
                <a:t>Soberbo</a:t>
              </a:r>
              <a:endParaRPr lang="en-US" sz="1100" dirty="0">
                <a:solidFill>
                  <a:schemeClr val="bg1"/>
                </a:solidFill>
              </a:endParaRPr>
            </a:p>
          </p:txBody>
        </p:sp>
        <p:sp>
          <p:nvSpPr>
            <p:cNvPr id="17" name="TextBox 10">
              <a:extLst>
                <a:ext uri="{FF2B5EF4-FFF2-40B4-BE49-F238E27FC236}">
                  <a16:creationId xmlns:a16="http://schemas.microsoft.com/office/drawing/2014/main" id="{E759947D-AF49-6A2C-92BA-8A388B0DABF6}"/>
                </a:ext>
              </a:extLst>
            </p:cNvPr>
            <p:cNvSpPr txBox="1"/>
            <p:nvPr/>
          </p:nvSpPr>
          <p:spPr>
            <a:xfrm>
              <a:off x="735095" y="1606773"/>
              <a:ext cx="1197441" cy="373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err="1">
                  <a:solidFill>
                    <a:schemeClr val="bg1"/>
                  </a:solidFill>
                  <a:cs typeface="Arial"/>
                </a:rPr>
                <a:t>Figueira</a:t>
              </a:r>
              <a:endParaRPr lang="en-US" sz="1200" dirty="0">
                <a:solidFill>
                  <a:schemeClr val="bg1"/>
                </a:solidFill>
              </a:endParaRPr>
            </a:p>
          </p:txBody>
        </p:sp>
        <p:sp>
          <p:nvSpPr>
            <p:cNvPr id="18" name="Rectangle 1">
              <a:extLst>
                <a:ext uri="{FF2B5EF4-FFF2-40B4-BE49-F238E27FC236}">
                  <a16:creationId xmlns:a16="http://schemas.microsoft.com/office/drawing/2014/main" id="{3D5863AB-27FA-C877-4C88-04FFEDE97E55}"/>
                </a:ext>
              </a:extLst>
            </p:cNvPr>
            <p:cNvSpPr/>
            <p:nvPr/>
          </p:nvSpPr>
          <p:spPr>
            <a:xfrm>
              <a:off x="3797301" y="4830502"/>
              <a:ext cx="1042552" cy="412885"/>
            </a:xfrm>
            <a:prstGeom prst="rect">
              <a:avLst/>
            </a:prstGeom>
            <a:solidFill>
              <a:srgbClr val="FF0000">
                <a:alpha val="16863"/>
              </a:srgb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4">
              <a:extLst>
                <a:ext uri="{FF2B5EF4-FFF2-40B4-BE49-F238E27FC236}">
                  <a16:creationId xmlns:a16="http://schemas.microsoft.com/office/drawing/2014/main" id="{A548FDC9-1C43-BBB6-F866-D333EDFC2A7E}"/>
                </a:ext>
              </a:extLst>
            </p:cNvPr>
            <p:cNvSpPr txBox="1"/>
            <p:nvPr/>
          </p:nvSpPr>
          <p:spPr>
            <a:xfrm>
              <a:off x="3772182" y="4852278"/>
              <a:ext cx="1099930" cy="401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solidFill>
                    <a:schemeClr val="bg1"/>
                  </a:solidFill>
                  <a:cs typeface="Arial"/>
                </a:rPr>
                <a:t>HIGH GRADE ZONE</a:t>
              </a:r>
              <a:endParaRPr lang="en-US" sz="600" dirty="0">
                <a:solidFill>
                  <a:schemeClr val="bg1"/>
                </a:solidFill>
              </a:endParaRPr>
            </a:p>
          </p:txBody>
        </p:sp>
        <p:sp>
          <p:nvSpPr>
            <p:cNvPr id="21" name="TextBox 12">
              <a:extLst>
                <a:ext uri="{FF2B5EF4-FFF2-40B4-BE49-F238E27FC236}">
                  <a16:creationId xmlns:a16="http://schemas.microsoft.com/office/drawing/2014/main" id="{4E1B1932-1A9F-66BD-A631-C8B495187C6B}"/>
                </a:ext>
              </a:extLst>
            </p:cNvPr>
            <p:cNvSpPr txBox="1"/>
            <p:nvPr/>
          </p:nvSpPr>
          <p:spPr>
            <a:xfrm>
              <a:off x="2909753" y="5036945"/>
              <a:ext cx="1099929" cy="2940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err="1">
                  <a:solidFill>
                    <a:schemeClr val="bg1"/>
                  </a:solidFill>
                  <a:cs typeface="Arial"/>
                </a:rPr>
                <a:t>Plantsite</a:t>
              </a:r>
              <a:endParaRPr lang="en-US" sz="800" dirty="0">
                <a:solidFill>
                  <a:schemeClr val="bg1"/>
                </a:solidFill>
                <a:cs typeface="Arial"/>
              </a:endParaRPr>
            </a:p>
          </p:txBody>
        </p:sp>
        <p:sp>
          <p:nvSpPr>
            <p:cNvPr id="22" name="Arrow: Down 20">
              <a:extLst>
                <a:ext uri="{FF2B5EF4-FFF2-40B4-BE49-F238E27FC236}">
                  <a16:creationId xmlns:a16="http://schemas.microsoft.com/office/drawing/2014/main" id="{553768CF-B614-8F6A-28CB-ACB8BED78A5F}"/>
                </a:ext>
              </a:extLst>
            </p:cNvPr>
            <p:cNvSpPr/>
            <p:nvPr/>
          </p:nvSpPr>
          <p:spPr>
            <a:xfrm>
              <a:off x="4438805" y="5243386"/>
              <a:ext cx="231865" cy="341285"/>
            </a:xfrm>
            <a:prstGeom prst="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Down 21">
              <a:extLst>
                <a:ext uri="{FF2B5EF4-FFF2-40B4-BE49-F238E27FC236}">
                  <a16:creationId xmlns:a16="http://schemas.microsoft.com/office/drawing/2014/main" id="{F68BBB14-8706-64F3-36DD-A7232B7A5FB7}"/>
                </a:ext>
              </a:extLst>
            </p:cNvPr>
            <p:cNvSpPr/>
            <p:nvPr/>
          </p:nvSpPr>
          <p:spPr>
            <a:xfrm>
              <a:off x="3913234" y="5243387"/>
              <a:ext cx="231865" cy="341285"/>
            </a:xfrm>
            <a:prstGeom prst="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3">
              <a:extLst>
                <a:ext uri="{FF2B5EF4-FFF2-40B4-BE49-F238E27FC236}">
                  <a16:creationId xmlns:a16="http://schemas.microsoft.com/office/drawing/2014/main" id="{EE11619C-017D-B868-7943-4EA833DE88CD}"/>
                </a:ext>
              </a:extLst>
            </p:cNvPr>
            <p:cNvSpPr/>
            <p:nvPr/>
          </p:nvSpPr>
          <p:spPr>
            <a:xfrm>
              <a:off x="3167202" y="4498084"/>
              <a:ext cx="369800" cy="454184"/>
            </a:xfrm>
            <a:prstGeom prst="ellipse">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Shape 35">
              <a:extLst>
                <a:ext uri="{FF2B5EF4-FFF2-40B4-BE49-F238E27FC236}">
                  <a16:creationId xmlns:a16="http://schemas.microsoft.com/office/drawing/2014/main" id="{AFB6023A-288A-CF2B-3320-5636EC447CB4}"/>
                </a:ext>
              </a:extLst>
            </p:cNvPr>
            <p:cNvSpPr/>
            <p:nvPr/>
          </p:nvSpPr>
          <p:spPr>
            <a:xfrm>
              <a:off x="585989" y="2607972"/>
              <a:ext cx="2253209" cy="959476"/>
            </a:xfrm>
            <a:custGeom>
              <a:avLst/>
              <a:gdLst>
                <a:gd name="connsiteX0" fmla="*/ 0 w 2253209"/>
                <a:gd name="connsiteY0" fmla="*/ 0 h 959476"/>
                <a:gd name="connsiteX1" fmla="*/ 238259 w 2253209"/>
                <a:gd name="connsiteY1" fmla="*/ 141667 h 959476"/>
                <a:gd name="connsiteX2" fmla="*/ 721217 w 2253209"/>
                <a:gd name="connsiteY2" fmla="*/ 218941 h 959476"/>
                <a:gd name="connsiteX3" fmla="*/ 1120462 w 2253209"/>
                <a:gd name="connsiteY3" fmla="*/ 437882 h 959476"/>
                <a:gd name="connsiteX4" fmla="*/ 1429555 w 2253209"/>
                <a:gd name="connsiteY4" fmla="*/ 585989 h 959476"/>
                <a:gd name="connsiteX5" fmla="*/ 1957588 w 2253209"/>
                <a:gd name="connsiteY5" fmla="*/ 656822 h 959476"/>
                <a:gd name="connsiteX6" fmla="*/ 2182969 w 2253209"/>
                <a:gd name="connsiteY6" fmla="*/ 689020 h 959476"/>
                <a:gd name="connsiteX7" fmla="*/ 2195848 w 2253209"/>
                <a:gd name="connsiteY7" fmla="*/ 959476 h 95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3209" h="959476">
                  <a:moveTo>
                    <a:pt x="0" y="0"/>
                  </a:moveTo>
                  <a:cubicBezTo>
                    <a:pt x="59028" y="52588"/>
                    <a:pt x="118056" y="105177"/>
                    <a:pt x="238259" y="141667"/>
                  </a:cubicBezTo>
                  <a:cubicBezTo>
                    <a:pt x="358462" y="178157"/>
                    <a:pt x="574183" y="169572"/>
                    <a:pt x="721217" y="218941"/>
                  </a:cubicBezTo>
                  <a:cubicBezTo>
                    <a:pt x="868251" y="268310"/>
                    <a:pt x="1002406" y="376707"/>
                    <a:pt x="1120462" y="437882"/>
                  </a:cubicBezTo>
                  <a:cubicBezTo>
                    <a:pt x="1238518" y="499057"/>
                    <a:pt x="1290034" y="549499"/>
                    <a:pt x="1429555" y="585989"/>
                  </a:cubicBezTo>
                  <a:cubicBezTo>
                    <a:pt x="1569076" y="622479"/>
                    <a:pt x="1957588" y="656822"/>
                    <a:pt x="1957588" y="656822"/>
                  </a:cubicBezTo>
                  <a:cubicBezTo>
                    <a:pt x="2083157" y="673994"/>
                    <a:pt x="2143259" y="638578"/>
                    <a:pt x="2182969" y="689020"/>
                  </a:cubicBezTo>
                  <a:cubicBezTo>
                    <a:pt x="2222679" y="739462"/>
                    <a:pt x="2311758" y="863958"/>
                    <a:pt x="2195848" y="959476"/>
                  </a:cubicBezTo>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17">
              <a:extLst>
                <a:ext uri="{FF2B5EF4-FFF2-40B4-BE49-F238E27FC236}">
                  <a16:creationId xmlns:a16="http://schemas.microsoft.com/office/drawing/2014/main" id="{1C417946-AC38-9945-08B6-A6772522F115}"/>
                </a:ext>
              </a:extLst>
            </p:cNvPr>
            <p:cNvSpPr/>
            <p:nvPr/>
          </p:nvSpPr>
          <p:spPr>
            <a:xfrm>
              <a:off x="3157105" y="4491620"/>
              <a:ext cx="387524" cy="486186"/>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5" name="Title 1">
            <a:extLst>
              <a:ext uri="{FF2B5EF4-FFF2-40B4-BE49-F238E27FC236}">
                <a16:creationId xmlns:a16="http://schemas.microsoft.com/office/drawing/2014/main" id="{D6DD6BA2-A503-8B34-B1FF-0CD1B5BEA684}"/>
              </a:ext>
            </a:extLst>
          </p:cNvPr>
          <p:cNvSpPr txBox="1">
            <a:spLocks/>
          </p:cNvSpPr>
          <p:nvPr/>
        </p:nvSpPr>
        <p:spPr>
          <a:xfrm>
            <a:off x="515937" y="360059"/>
            <a:ext cx="11160125" cy="323850"/>
          </a:xfrm>
          <a:prstGeom prst="rect">
            <a:avLst/>
          </a:prstGeom>
        </p:spPr>
        <p:txBody>
          <a:bodyPr lIns="0" tIns="0" rIns="0" bIns="0" anchor="t" anchorCtr="0"/>
          <a:lstStyle>
            <a:lvl1pPr algn="l" defTabSz="914400" rtl="0" eaLnBrk="1" latinLnBrk="0" hangingPunct="1">
              <a:lnSpc>
                <a:spcPts val="2200"/>
              </a:lnSpc>
              <a:spcBef>
                <a:spcPct val="0"/>
              </a:spcBef>
              <a:buNone/>
              <a:defRPr lang="en-US" sz="2100" b="1" kern="1200" dirty="0">
                <a:solidFill>
                  <a:schemeClr val="tx2"/>
                </a:solidFill>
                <a:latin typeface="Arial" panose="020B0604020202020204" pitchFamily="34" charset="0"/>
                <a:ea typeface="Times New Roman" panose="02020603050405020304" pitchFamily="18" charset="0"/>
                <a:cs typeface="+mn-cs"/>
              </a:defRPr>
            </a:lvl1pPr>
          </a:lstStyle>
          <a:p>
            <a:r>
              <a:rPr lang="en-AU" dirty="0">
                <a:latin typeface="Arial"/>
                <a:cs typeface="Arial"/>
              </a:rPr>
              <a:t>A PRÓXIMA E MAIS SUSTENTÁVEL MINA DE ETR DO MUNDO</a:t>
            </a:r>
          </a:p>
        </p:txBody>
      </p:sp>
      <p:pic>
        <p:nvPicPr>
          <p:cNvPr id="34" name="Imagem 33">
            <a:extLst>
              <a:ext uri="{FF2B5EF4-FFF2-40B4-BE49-F238E27FC236}">
                <a16:creationId xmlns:a16="http://schemas.microsoft.com/office/drawing/2014/main" id="{37378B78-8AF4-C80F-73F7-E10A870C64FF}"/>
              </a:ext>
            </a:extLst>
          </p:cNvPr>
          <p:cNvPicPr>
            <a:picLocks noChangeAspect="1"/>
          </p:cNvPicPr>
          <p:nvPr/>
        </p:nvPicPr>
        <p:blipFill>
          <a:blip r:embed="rId10"/>
          <a:stretch>
            <a:fillRect/>
          </a:stretch>
        </p:blipFill>
        <p:spPr>
          <a:xfrm>
            <a:off x="634762" y="5189682"/>
            <a:ext cx="684990" cy="823486"/>
          </a:xfrm>
          <a:prstGeom prst="rect">
            <a:avLst/>
          </a:prstGeom>
        </p:spPr>
      </p:pic>
    </p:spTree>
    <p:extLst>
      <p:ext uri="{BB962C8B-B14F-4D97-AF65-F5344CB8AC3E}">
        <p14:creationId xmlns:p14="http://schemas.microsoft.com/office/powerpoint/2010/main" val="4215066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A4619-F7D5-8D5A-3F4E-A2B83FF394B2}"/>
              </a:ext>
            </a:extLst>
          </p:cNvPr>
          <p:cNvSpPr>
            <a:spLocks noGrp="1"/>
          </p:cNvSpPr>
          <p:nvPr>
            <p:ph type="ctrTitle"/>
          </p:nvPr>
        </p:nvSpPr>
        <p:spPr/>
        <p:txBody>
          <a:bodyPr/>
          <a:lstStyle/>
          <a:p>
            <a:r>
              <a:rPr lang="pt-BR" dirty="0"/>
              <a:t>INVESTIMENTO, FINANCIAMENTO, PARCERIAS</a:t>
            </a:r>
          </a:p>
        </p:txBody>
      </p:sp>
      <p:sp>
        <p:nvSpPr>
          <p:cNvPr id="5" name="TextBox 12">
            <a:extLst>
              <a:ext uri="{FF2B5EF4-FFF2-40B4-BE49-F238E27FC236}">
                <a16:creationId xmlns:a16="http://schemas.microsoft.com/office/drawing/2014/main" id="{7F450D19-475C-62F8-024C-DDC445F3B3DF}"/>
              </a:ext>
            </a:extLst>
          </p:cNvPr>
          <p:cNvSpPr txBox="1"/>
          <p:nvPr/>
        </p:nvSpPr>
        <p:spPr>
          <a:xfrm>
            <a:off x="583217" y="1304018"/>
            <a:ext cx="6848211" cy="4991110"/>
          </a:xfrm>
          <a:prstGeom prst="rect">
            <a:avLst/>
          </a:prstGeom>
          <a:noFill/>
        </p:spPr>
        <p:txBody>
          <a:bodyPr wrap="square" lIns="91440" tIns="45720" rIns="91440" bIns="45720" anchor="t">
            <a:spAutoFit/>
          </a:bodyPr>
          <a:lstStyle/>
          <a:p>
            <a:pPr>
              <a:lnSpc>
                <a:spcPts val="1500"/>
              </a:lnSpc>
              <a:spcAft>
                <a:spcPts val="700"/>
              </a:spcAft>
              <a:buClr>
                <a:srgbClr val="FBBD30"/>
              </a:buClr>
              <a:buSzPct val="120000"/>
            </a:pPr>
            <a:r>
              <a:rPr lang="pt-BR" sz="1400" b="1" spc="-10" dirty="0">
                <a:latin typeface="Arial"/>
                <a:cs typeface="Arial"/>
              </a:rPr>
              <a:t>INVESTIMENTO</a:t>
            </a:r>
          </a:p>
          <a:p>
            <a:pPr marL="285750" indent="-285750">
              <a:lnSpc>
                <a:spcPts val="1500"/>
              </a:lnSpc>
              <a:spcAft>
                <a:spcPts val="700"/>
              </a:spcAft>
              <a:buClr>
                <a:srgbClr val="FBBD30"/>
              </a:buClr>
              <a:buSzPct val="120000"/>
              <a:buFont typeface="Arial" panose="020B0604020202020204" pitchFamily="34" charset="0"/>
              <a:buChar char="•"/>
            </a:pPr>
            <a:r>
              <a:rPr lang="pt-BR" sz="1400" spc="-10" dirty="0">
                <a:latin typeface="Arial"/>
                <a:cs typeface="Arial"/>
              </a:rPr>
              <a:t>R$ 1.5 Bilhões</a:t>
            </a:r>
          </a:p>
          <a:p>
            <a:pPr marL="285750" indent="-285750">
              <a:lnSpc>
                <a:spcPts val="1500"/>
              </a:lnSpc>
              <a:spcAft>
                <a:spcPts val="700"/>
              </a:spcAft>
              <a:buClr>
                <a:srgbClr val="FBBD30"/>
              </a:buClr>
              <a:buSzPct val="120000"/>
              <a:buFont typeface="Arial" panose="020B0604020202020204" pitchFamily="34" charset="0"/>
              <a:buChar char="•"/>
            </a:pPr>
            <a:r>
              <a:rPr lang="pt-BR" sz="1400" spc="-10" dirty="0">
                <a:latin typeface="Arial"/>
                <a:cs typeface="Arial"/>
              </a:rPr>
              <a:t>Cerca de 700 empregos diretos.</a:t>
            </a:r>
          </a:p>
          <a:p>
            <a:pPr marL="285750" indent="-285750">
              <a:lnSpc>
                <a:spcPts val="1500"/>
              </a:lnSpc>
              <a:spcAft>
                <a:spcPts val="700"/>
              </a:spcAft>
              <a:buClr>
                <a:srgbClr val="FBBD30"/>
              </a:buClr>
              <a:buSzPct val="120000"/>
              <a:buFont typeface="Arial" panose="020B0604020202020204" pitchFamily="34" charset="0"/>
              <a:buChar char="•"/>
            </a:pPr>
            <a:endParaRPr lang="pt-BR" sz="1400" spc="-10" dirty="0">
              <a:latin typeface="Arial"/>
              <a:cs typeface="Arial"/>
            </a:endParaRPr>
          </a:p>
          <a:p>
            <a:pPr>
              <a:lnSpc>
                <a:spcPts val="1500"/>
              </a:lnSpc>
              <a:spcAft>
                <a:spcPts val="700"/>
              </a:spcAft>
              <a:buClr>
                <a:srgbClr val="FBBD30"/>
              </a:buClr>
              <a:buSzPct val="120000"/>
            </a:pPr>
            <a:r>
              <a:rPr lang="pt-BR" sz="1400" b="1" spc="-10" dirty="0">
                <a:latin typeface="Arial"/>
                <a:cs typeface="Arial"/>
              </a:rPr>
              <a:t>FINANCIAMENTO</a:t>
            </a:r>
            <a:endParaRPr lang="en-GB" sz="1400" b="1" spc="-10" dirty="0">
              <a:latin typeface="Arial"/>
              <a:cs typeface="Arial"/>
            </a:endParaRPr>
          </a:p>
          <a:p>
            <a:pPr marL="285750" indent="-285750">
              <a:lnSpc>
                <a:spcPts val="1500"/>
              </a:lnSpc>
              <a:spcAft>
                <a:spcPts val="700"/>
              </a:spcAft>
              <a:buClr>
                <a:srgbClr val="FBBD30"/>
              </a:buClr>
              <a:buSzPct val="120000"/>
              <a:buFont typeface="Arial" panose="020B0604020202020204" pitchFamily="34" charset="0"/>
              <a:buChar char="•"/>
            </a:pPr>
            <a:r>
              <a:rPr lang="pt-BR" sz="1400" spc="-10" dirty="0">
                <a:latin typeface="Arial"/>
                <a:cs typeface="Arial"/>
              </a:rPr>
              <a:t>Carta de intenções assinadas com </a:t>
            </a:r>
            <a:r>
              <a:rPr lang="pt-BR" sz="1400" spc="-10" dirty="0" err="1">
                <a:latin typeface="Arial"/>
                <a:cs typeface="Arial"/>
              </a:rPr>
              <a:t>Exim</a:t>
            </a:r>
            <a:r>
              <a:rPr lang="pt-BR" sz="1400" spc="-10" dirty="0">
                <a:latin typeface="Arial"/>
                <a:cs typeface="Arial"/>
              </a:rPr>
              <a:t> bank USA</a:t>
            </a:r>
            <a:endParaRPr lang="en-GB" sz="1400" spc="-10" dirty="0">
              <a:latin typeface="Arial"/>
              <a:cs typeface="Arial"/>
            </a:endParaRPr>
          </a:p>
          <a:p>
            <a:pPr marL="285750" indent="-285750">
              <a:lnSpc>
                <a:spcPts val="1500"/>
              </a:lnSpc>
              <a:spcAft>
                <a:spcPts val="700"/>
              </a:spcAft>
              <a:buClr>
                <a:srgbClr val="FBBD30"/>
              </a:buClr>
              <a:buSzPct val="120000"/>
              <a:buFont typeface="Arial" panose="020B0604020202020204" pitchFamily="34" charset="0"/>
              <a:buChar char="•"/>
            </a:pPr>
            <a:r>
              <a:rPr lang="pt-BR" sz="1400" spc="-10" dirty="0">
                <a:latin typeface="Arial"/>
                <a:cs typeface="Arial"/>
              </a:rPr>
              <a:t>BNDES</a:t>
            </a:r>
          </a:p>
          <a:p>
            <a:pPr marL="285750" indent="-285750">
              <a:lnSpc>
                <a:spcPts val="1500"/>
              </a:lnSpc>
              <a:spcAft>
                <a:spcPts val="700"/>
              </a:spcAft>
              <a:buClr>
                <a:srgbClr val="FBBD30"/>
              </a:buClr>
              <a:buSzPct val="120000"/>
              <a:buFont typeface="Arial" panose="020B0604020202020204" pitchFamily="34" charset="0"/>
              <a:buChar char="•"/>
            </a:pPr>
            <a:r>
              <a:rPr lang="pt-BR" sz="1400" spc="-10" dirty="0">
                <a:latin typeface="Arial"/>
                <a:cs typeface="Arial"/>
              </a:rPr>
              <a:t>BDLATAM</a:t>
            </a:r>
          </a:p>
          <a:p>
            <a:pPr marL="285750" indent="-285750">
              <a:lnSpc>
                <a:spcPts val="1500"/>
              </a:lnSpc>
              <a:spcAft>
                <a:spcPts val="700"/>
              </a:spcAft>
              <a:buClr>
                <a:srgbClr val="FBBD30"/>
              </a:buClr>
              <a:buSzPct val="120000"/>
              <a:buFont typeface="Arial" panose="020B0604020202020204" pitchFamily="34" charset="0"/>
              <a:buChar char="•"/>
            </a:pPr>
            <a:r>
              <a:rPr lang="pt-BR" sz="1400" spc="-10" dirty="0">
                <a:latin typeface="Arial"/>
                <a:cs typeface="Arial"/>
              </a:rPr>
              <a:t>Outros fundos americanos</a:t>
            </a:r>
          </a:p>
          <a:p>
            <a:pPr>
              <a:lnSpc>
                <a:spcPts val="1500"/>
              </a:lnSpc>
              <a:spcAft>
                <a:spcPts val="700"/>
              </a:spcAft>
              <a:buClr>
                <a:srgbClr val="FBBD30"/>
              </a:buClr>
              <a:buSzPct val="120000"/>
            </a:pPr>
            <a:endParaRPr lang="pt-BR" sz="1400" spc="-10" dirty="0">
              <a:latin typeface="Arial"/>
              <a:cs typeface="Arial"/>
            </a:endParaRPr>
          </a:p>
          <a:p>
            <a:pPr>
              <a:lnSpc>
                <a:spcPts val="1500"/>
              </a:lnSpc>
              <a:spcAft>
                <a:spcPts val="700"/>
              </a:spcAft>
              <a:buClr>
                <a:srgbClr val="FBBD30"/>
              </a:buClr>
              <a:buSzPct val="120000"/>
            </a:pPr>
            <a:r>
              <a:rPr lang="pt-BR" sz="1400" b="1" spc="-10" dirty="0">
                <a:latin typeface="Arial"/>
                <a:cs typeface="Arial"/>
              </a:rPr>
              <a:t>PARCERIAS</a:t>
            </a:r>
          </a:p>
          <a:p>
            <a:pPr marL="171450" indent="-171450">
              <a:lnSpc>
                <a:spcPts val="1500"/>
              </a:lnSpc>
              <a:spcAft>
                <a:spcPts val="700"/>
              </a:spcAft>
              <a:buClr>
                <a:srgbClr val="FBBD30"/>
              </a:buClr>
              <a:buSzPct val="120000"/>
              <a:buFontTx/>
              <a:buChar char="-"/>
            </a:pPr>
            <a:r>
              <a:rPr lang="pt-BR" sz="1400" spc="-10" dirty="0">
                <a:latin typeface="Arial"/>
                <a:cs typeface="Arial"/>
              </a:rPr>
              <a:t>MOU assinados com </a:t>
            </a:r>
            <a:r>
              <a:rPr lang="pt-BR" sz="1400" spc="-10" dirty="0" err="1">
                <a:latin typeface="Arial"/>
                <a:cs typeface="Arial"/>
              </a:rPr>
              <a:t>Neo</a:t>
            </a:r>
            <a:r>
              <a:rPr lang="pt-BR" sz="1400" spc="-10" dirty="0">
                <a:latin typeface="Arial"/>
                <a:cs typeface="Arial"/>
              </a:rPr>
              <a:t> Performance </a:t>
            </a:r>
            <a:r>
              <a:rPr lang="pt-BR" sz="1400" spc="-10" dirty="0" err="1">
                <a:latin typeface="Arial"/>
                <a:cs typeface="Arial"/>
              </a:rPr>
              <a:t>Materials</a:t>
            </a:r>
            <a:r>
              <a:rPr lang="pt-BR" sz="1400" spc="-10" dirty="0">
                <a:latin typeface="Arial"/>
                <a:cs typeface="Arial"/>
              </a:rPr>
              <a:t> </a:t>
            </a:r>
          </a:p>
          <a:p>
            <a:pPr marL="171450" indent="-171450">
              <a:lnSpc>
                <a:spcPts val="1500"/>
              </a:lnSpc>
              <a:spcAft>
                <a:spcPts val="700"/>
              </a:spcAft>
              <a:buClr>
                <a:srgbClr val="FBBD30"/>
              </a:buClr>
              <a:buSzPct val="120000"/>
              <a:buFontTx/>
              <a:buChar char="-"/>
            </a:pPr>
            <a:r>
              <a:rPr lang="pt-BR" sz="1400" spc="-10" dirty="0">
                <a:latin typeface="Arial"/>
                <a:cs typeface="Arial"/>
              </a:rPr>
              <a:t>FIEMG </a:t>
            </a:r>
          </a:p>
          <a:p>
            <a:pPr marL="171450" indent="-171450">
              <a:lnSpc>
                <a:spcPts val="1500"/>
              </a:lnSpc>
              <a:spcAft>
                <a:spcPts val="700"/>
              </a:spcAft>
              <a:buClr>
                <a:srgbClr val="FBBD30"/>
              </a:buClr>
              <a:buSzPct val="120000"/>
              <a:buFontTx/>
              <a:buChar char="-"/>
            </a:pPr>
            <a:r>
              <a:rPr lang="pt-BR" sz="1400" spc="-10" dirty="0">
                <a:latin typeface="Arial"/>
                <a:cs typeface="Arial"/>
              </a:rPr>
              <a:t>Busca de parcerias estratégicas para o desenvolvimento da indústria de transformação mineral</a:t>
            </a:r>
          </a:p>
          <a:p>
            <a:pPr>
              <a:lnSpc>
                <a:spcPts val="1500"/>
              </a:lnSpc>
              <a:spcAft>
                <a:spcPts val="700"/>
              </a:spcAft>
              <a:buClr>
                <a:srgbClr val="FBBD30"/>
              </a:buClr>
              <a:buSzPct val="120000"/>
            </a:pPr>
            <a:endParaRPr lang="pt-BR" sz="1400" spc="-10" dirty="0">
              <a:latin typeface="Arial"/>
              <a:cs typeface="Arial"/>
            </a:endParaRPr>
          </a:p>
          <a:p>
            <a:pPr>
              <a:lnSpc>
                <a:spcPts val="1500"/>
              </a:lnSpc>
              <a:spcAft>
                <a:spcPts val="700"/>
              </a:spcAft>
              <a:buClr>
                <a:srgbClr val="FBBD30"/>
              </a:buClr>
              <a:buSzPct val="120000"/>
            </a:pPr>
            <a:endParaRPr lang="pt-BR" sz="1400" spc="-10" dirty="0">
              <a:latin typeface="Arial"/>
              <a:cs typeface="Arial"/>
            </a:endParaRPr>
          </a:p>
          <a:p>
            <a:pPr>
              <a:lnSpc>
                <a:spcPts val="1500"/>
              </a:lnSpc>
              <a:spcAft>
                <a:spcPts val="700"/>
              </a:spcAft>
              <a:buClr>
                <a:srgbClr val="FBBD30"/>
              </a:buClr>
              <a:buSzPct val="120000"/>
            </a:pPr>
            <a:endParaRPr lang="en-GB" sz="1400" spc="-10" dirty="0">
              <a:latin typeface="Arial"/>
              <a:cs typeface="Arial"/>
            </a:endParaRPr>
          </a:p>
        </p:txBody>
      </p:sp>
      <p:pic>
        <p:nvPicPr>
          <p:cNvPr id="7" name="Imagem 6">
            <a:extLst>
              <a:ext uri="{FF2B5EF4-FFF2-40B4-BE49-F238E27FC236}">
                <a16:creationId xmlns:a16="http://schemas.microsoft.com/office/drawing/2014/main" id="{3AD9225D-F37A-C4C3-7017-C619C331C0D8}"/>
              </a:ext>
            </a:extLst>
          </p:cNvPr>
          <p:cNvPicPr>
            <a:picLocks noChangeAspect="1"/>
          </p:cNvPicPr>
          <p:nvPr/>
        </p:nvPicPr>
        <p:blipFill rotWithShape="1">
          <a:blip r:embed="rId2"/>
          <a:srcRect l="60953" t="21787" r="19046" b="65385"/>
          <a:stretch/>
        </p:blipFill>
        <p:spPr>
          <a:xfrm>
            <a:off x="8100732" y="4279767"/>
            <a:ext cx="2438436" cy="838987"/>
          </a:xfrm>
          <a:prstGeom prst="rect">
            <a:avLst/>
          </a:prstGeom>
        </p:spPr>
      </p:pic>
      <p:pic>
        <p:nvPicPr>
          <p:cNvPr id="9" name="Imagem 8" descr="Logotipo&#10;&#10;Descrição gerada automaticamente">
            <a:extLst>
              <a:ext uri="{FF2B5EF4-FFF2-40B4-BE49-F238E27FC236}">
                <a16:creationId xmlns:a16="http://schemas.microsoft.com/office/drawing/2014/main" id="{BB03729B-978E-0A27-25AE-98C9DC23DC4F}"/>
              </a:ext>
            </a:extLst>
          </p:cNvPr>
          <p:cNvPicPr>
            <a:picLocks noChangeAspect="1"/>
          </p:cNvPicPr>
          <p:nvPr/>
        </p:nvPicPr>
        <p:blipFill>
          <a:blip r:embed="rId3"/>
          <a:stretch>
            <a:fillRect/>
          </a:stretch>
        </p:blipFill>
        <p:spPr>
          <a:xfrm>
            <a:off x="8524746" y="2663074"/>
            <a:ext cx="1062285" cy="1060514"/>
          </a:xfrm>
          <a:prstGeom prst="rect">
            <a:avLst/>
          </a:prstGeom>
        </p:spPr>
      </p:pic>
    </p:spTree>
    <p:extLst>
      <p:ext uri="{BB962C8B-B14F-4D97-AF65-F5344CB8AC3E}">
        <p14:creationId xmlns:p14="http://schemas.microsoft.com/office/powerpoint/2010/main" val="1731122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2A517269-E0E7-AFD7-34F4-503EFD918544}"/>
              </a:ext>
            </a:extLst>
          </p:cNvPr>
          <p:cNvGrpSpPr/>
          <p:nvPr/>
        </p:nvGrpSpPr>
        <p:grpSpPr>
          <a:xfrm>
            <a:off x="2978612" y="1926513"/>
            <a:ext cx="8699580" cy="2398354"/>
            <a:chOff x="1069569" y="2543954"/>
            <a:chExt cx="8340437" cy="2535954"/>
          </a:xfrm>
          <a:solidFill>
            <a:schemeClr val="accent3"/>
          </a:solidFill>
        </p:grpSpPr>
        <p:sp>
          <p:nvSpPr>
            <p:cNvPr id="103" name="Flowchart: Alternate Process 17">
              <a:extLst>
                <a:ext uri="{FF2B5EF4-FFF2-40B4-BE49-F238E27FC236}">
                  <a16:creationId xmlns:a16="http://schemas.microsoft.com/office/drawing/2014/main" id="{B921E8DB-56D5-8084-12B2-D455ED6CB7DF}"/>
                </a:ext>
              </a:extLst>
            </p:cNvPr>
            <p:cNvSpPr/>
            <p:nvPr/>
          </p:nvSpPr>
          <p:spPr>
            <a:xfrm>
              <a:off x="1069570" y="2543954"/>
              <a:ext cx="8340435" cy="238637"/>
            </a:xfrm>
            <a:prstGeom prst="flowChartAlternateProcess">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sz="1711">
                <a:ln>
                  <a:solidFill>
                    <a:schemeClr val="bg1"/>
                  </a:solidFill>
                </a:ln>
              </a:endParaRPr>
            </a:p>
          </p:txBody>
        </p:sp>
        <p:sp>
          <p:nvSpPr>
            <p:cNvPr id="104" name="Flowchart: Alternate Process 21">
              <a:extLst>
                <a:ext uri="{FF2B5EF4-FFF2-40B4-BE49-F238E27FC236}">
                  <a16:creationId xmlns:a16="http://schemas.microsoft.com/office/drawing/2014/main" id="{BB8A728C-E221-E20A-7C8C-B2D289EC1E45}"/>
                </a:ext>
              </a:extLst>
            </p:cNvPr>
            <p:cNvSpPr/>
            <p:nvPr/>
          </p:nvSpPr>
          <p:spPr>
            <a:xfrm>
              <a:off x="1069570" y="2871361"/>
              <a:ext cx="8340435" cy="238637"/>
            </a:xfrm>
            <a:prstGeom prst="flowChartAlternateProcess">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sz="1711">
                <a:ln>
                  <a:solidFill>
                    <a:schemeClr val="bg1"/>
                  </a:solidFill>
                </a:ln>
              </a:endParaRPr>
            </a:p>
          </p:txBody>
        </p:sp>
        <p:sp>
          <p:nvSpPr>
            <p:cNvPr id="105" name="Flowchart: Alternate Process 22">
              <a:extLst>
                <a:ext uri="{FF2B5EF4-FFF2-40B4-BE49-F238E27FC236}">
                  <a16:creationId xmlns:a16="http://schemas.microsoft.com/office/drawing/2014/main" id="{C0C07E0C-CD94-AD3D-9F54-62B7F5F3B7DF}"/>
                </a:ext>
              </a:extLst>
            </p:cNvPr>
            <p:cNvSpPr/>
            <p:nvPr/>
          </p:nvSpPr>
          <p:spPr>
            <a:xfrm>
              <a:off x="1069569" y="3196077"/>
              <a:ext cx="8340435" cy="238637"/>
            </a:xfrm>
            <a:prstGeom prst="flowChartAlternateProcess">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sz="1711">
                <a:ln>
                  <a:solidFill>
                    <a:schemeClr val="bg1"/>
                  </a:solidFill>
                </a:ln>
              </a:endParaRPr>
            </a:p>
          </p:txBody>
        </p:sp>
        <p:sp>
          <p:nvSpPr>
            <p:cNvPr id="106" name="Flowchart: Alternate Process 23">
              <a:extLst>
                <a:ext uri="{FF2B5EF4-FFF2-40B4-BE49-F238E27FC236}">
                  <a16:creationId xmlns:a16="http://schemas.microsoft.com/office/drawing/2014/main" id="{39C01B42-F625-BA95-291A-22DA21ACF9B1}"/>
                </a:ext>
              </a:extLst>
            </p:cNvPr>
            <p:cNvSpPr/>
            <p:nvPr/>
          </p:nvSpPr>
          <p:spPr>
            <a:xfrm>
              <a:off x="1069570" y="3534647"/>
              <a:ext cx="8340435" cy="238637"/>
            </a:xfrm>
            <a:prstGeom prst="flowChartAlternateProcess">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sz="1711">
                <a:ln>
                  <a:solidFill>
                    <a:schemeClr val="bg1"/>
                  </a:solidFill>
                </a:ln>
              </a:endParaRPr>
            </a:p>
          </p:txBody>
        </p:sp>
        <p:sp>
          <p:nvSpPr>
            <p:cNvPr id="107" name="Flowchart: Alternate Process 24">
              <a:extLst>
                <a:ext uri="{FF2B5EF4-FFF2-40B4-BE49-F238E27FC236}">
                  <a16:creationId xmlns:a16="http://schemas.microsoft.com/office/drawing/2014/main" id="{50A2CDFA-B131-B5A7-E3D4-7EB9FF6797B6}"/>
                </a:ext>
              </a:extLst>
            </p:cNvPr>
            <p:cNvSpPr/>
            <p:nvPr/>
          </p:nvSpPr>
          <p:spPr>
            <a:xfrm>
              <a:off x="1069570" y="3873077"/>
              <a:ext cx="8340435" cy="238637"/>
            </a:xfrm>
            <a:prstGeom prst="flowChartAlternateProcess">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sz="1711">
                <a:ln>
                  <a:solidFill>
                    <a:schemeClr val="bg1"/>
                  </a:solidFill>
                </a:ln>
              </a:endParaRPr>
            </a:p>
          </p:txBody>
        </p:sp>
        <p:sp>
          <p:nvSpPr>
            <p:cNvPr id="108" name="Flowchart: Alternate Process 25">
              <a:extLst>
                <a:ext uri="{FF2B5EF4-FFF2-40B4-BE49-F238E27FC236}">
                  <a16:creationId xmlns:a16="http://schemas.microsoft.com/office/drawing/2014/main" id="{B37E15D0-30DD-37E2-B78F-36C2D95861DF}"/>
                </a:ext>
              </a:extLst>
            </p:cNvPr>
            <p:cNvSpPr/>
            <p:nvPr/>
          </p:nvSpPr>
          <p:spPr>
            <a:xfrm>
              <a:off x="1069570" y="4205229"/>
              <a:ext cx="8340435" cy="238637"/>
            </a:xfrm>
            <a:prstGeom prst="flowChartAlternateProcess">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sz="1711">
                <a:ln>
                  <a:solidFill>
                    <a:schemeClr val="bg1"/>
                  </a:solidFill>
                </a:ln>
              </a:endParaRPr>
            </a:p>
          </p:txBody>
        </p:sp>
        <p:sp>
          <p:nvSpPr>
            <p:cNvPr id="109" name="Flowchart: Alternate Process 26">
              <a:extLst>
                <a:ext uri="{FF2B5EF4-FFF2-40B4-BE49-F238E27FC236}">
                  <a16:creationId xmlns:a16="http://schemas.microsoft.com/office/drawing/2014/main" id="{2FB4278B-06D0-95C2-C1D8-3751F23A8F09}"/>
                </a:ext>
              </a:extLst>
            </p:cNvPr>
            <p:cNvSpPr/>
            <p:nvPr/>
          </p:nvSpPr>
          <p:spPr>
            <a:xfrm>
              <a:off x="1069571" y="4532636"/>
              <a:ext cx="8340435" cy="238637"/>
            </a:xfrm>
            <a:prstGeom prst="flowChartAlternateProcess">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sz="1711">
                <a:ln>
                  <a:solidFill>
                    <a:schemeClr val="bg1"/>
                  </a:solidFill>
                </a:ln>
              </a:endParaRPr>
            </a:p>
          </p:txBody>
        </p:sp>
        <p:sp>
          <p:nvSpPr>
            <p:cNvPr id="110" name="Flowchart: Alternate Process 27">
              <a:extLst>
                <a:ext uri="{FF2B5EF4-FFF2-40B4-BE49-F238E27FC236}">
                  <a16:creationId xmlns:a16="http://schemas.microsoft.com/office/drawing/2014/main" id="{BF419570-9CBF-F632-7C36-14519A1F043A}"/>
                </a:ext>
              </a:extLst>
            </p:cNvPr>
            <p:cNvSpPr/>
            <p:nvPr/>
          </p:nvSpPr>
          <p:spPr>
            <a:xfrm>
              <a:off x="1069571" y="4841271"/>
              <a:ext cx="8340435" cy="238637"/>
            </a:xfrm>
            <a:prstGeom prst="flowChartAlternateProcess">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sz="1711">
                <a:ln>
                  <a:solidFill>
                    <a:schemeClr val="bg1"/>
                  </a:solidFill>
                </a:ln>
              </a:endParaRPr>
            </a:p>
          </p:txBody>
        </p:sp>
      </p:grpSp>
      <p:grpSp>
        <p:nvGrpSpPr>
          <p:cNvPr id="163" name="Group 162">
            <a:extLst>
              <a:ext uri="{FF2B5EF4-FFF2-40B4-BE49-F238E27FC236}">
                <a16:creationId xmlns:a16="http://schemas.microsoft.com/office/drawing/2014/main" id="{E527495B-CC7A-6CDE-3179-62909F77E3B7}"/>
              </a:ext>
            </a:extLst>
          </p:cNvPr>
          <p:cNvGrpSpPr/>
          <p:nvPr/>
        </p:nvGrpSpPr>
        <p:grpSpPr>
          <a:xfrm>
            <a:off x="3698781" y="1929579"/>
            <a:ext cx="7254398" cy="2406743"/>
            <a:chOff x="3696636" y="2553186"/>
            <a:chExt cx="7254398" cy="3576152"/>
          </a:xfrm>
        </p:grpSpPr>
        <p:cxnSp>
          <p:nvCxnSpPr>
            <p:cNvPr id="113" name="Straight Connector 112">
              <a:extLst>
                <a:ext uri="{FF2B5EF4-FFF2-40B4-BE49-F238E27FC236}">
                  <a16:creationId xmlns:a16="http://schemas.microsoft.com/office/drawing/2014/main" id="{4DA56E77-141F-B444-3093-D118872C73FD}"/>
                </a:ext>
              </a:extLst>
            </p:cNvPr>
            <p:cNvCxnSpPr>
              <a:cxnSpLocks/>
            </p:cNvCxnSpPr>
            <p:nvPr/>
          </p:nvCxnSpPr>
          <p:spPr>
            <a:xfrm>
              <a:off x="3696636" y="2553186"/>
              <a:ext cx="0" cy="3576152"/>
            </a:xfrm>
            <a:prstGeom prst="line">
              <a:avLst/>
            </a:prstGeom>
            <a:solidFill>
              <a:schemeClr val="bg2"/>
            </a:solidFill>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6F5205D-9B98-D5EA-A23F-5FA333D8B2ED}"/>
                </a:ext>
              </a:extLst>
            </p:cNvPr>
            <p:cNvCxnSpPr>
              <a:cxnSpLocks/>
            </p:cNvCxnSpPr>
            <p:nvPr/>
          </p:nvCxnSpPr>
          <p:spPr>
            <a:xfrm>
              <a:off x="4422340" y="2553186"/>
              <a:ext cx="0" cy="3576152"/>
            </a:xfrm>
            <a:prstGeom prst="line">
              <a:avLst/>
            </a:prstGeom>
            <a:solidFill>
              <a:schemeClr val="bg2"/>
            </a:solidFill>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FF0299A-B910-DEF3-7150-6630E6353E61}"/>
                </a:ext>
              </a:extLst>
            </p:cNvPr>
            <p:cNvCxnSpPr>
              <a:cxnSpLocks/>
            </p:cNvCxnSpPr>
            <p:nvPr/>
          </p:nvCxnSpPr>
          <p:spPr>
            <a:xfrm>
              <a:off x="5149795" y="2553186"/>
              <a:ext cx="0" cy="3576152"/>
            </a:xfrm>
            <a:prstGeom prst="line">
              <a:avLst/>
            </a:prstGeom>
            <a:solidFill>
              <a:schemeClr val="bg2"/>
            </a:solidFill>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8F15404-DB21-74D2-A0C3-0611535D5428}"/>
                </a:ext>
              </a:extLst>
            </p:cNvPr>
            <p:cNvCxnSpPr>
              <a:cxnSpLocks/>
            </p:cNvCxnSpPr>
            <p:nvPr/>
          </p:nvCxnSpPr>
          <p:spPr>
            <a:xfrm>
              <a:off x="5876376" y="2553186"/>
              <a:ext cx="0" cy="3576152"/>
            </a:xfrm>
            <a:prstGeom prst="line">
              <a:avLst/>
            </a:prstGeom>
            <a:solidFill>
              <a:schemeClr val="bg2"/>
            </a:solidFill>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F24C96D-BB0B-590A-F7F0-B9F280C26DC8}"/>
                </a:ext>
              </a:extLst>
            </p:cNvPr>
            <p:cNvCxnSpPr>
              <a:cxnSpLocks/>
            </p:cNvCxnSpPr>
            <p:nvPr/>
          </p:nvCxnSpPr>
          <p:spPr>
            <a:xfrm>
              <a:off x="6595826" y="2553186"/>
              <a:ext cx="0" cy="3576152"/>
            </a:xfrm>
            <a:prstGeom prst="line">
              <a:avLst/>
            </a:prstGeom>
            <a:solidFill>
              <a:schemeClr val="bg2"/>
            </a:solidFill>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C4186CD-A70F-490C-4DFD-F688609A403D}"/>
                </a:ext>
              </a:extLst>
            </p:cNvPr>
            <p:cNvCxnSpPr>
              <a:cxnSpLocks/>
            </p:cNvCxnSpPr>
            <p:nvPr/>
          </p:nvCxnSpPr>
          <p:spPr>
            <a:xfrm>
              <a:off x="7326254" y="2553186"/>
              <a:ext cx="0" cy="3576152"/>
            </a:xfrm>
            <a:prstGeom prst="line">
              <a:avLst/>
            </a:prstGeom>
            <a:solidFill>
              <a:schemeClr val="bg2"/>
            </a:solidFill>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E1A5DB5-A250-AE78-5538-19DD7C692E7B}"/>
                </a:ext>
              </a:extLst>
            </p:cNvPr>
            <p:cNvCxnSpPr>
              <a:cxnSpLocks/>
            </p:cNvCxnSpPr>
            <p:nvPr/>
          </p:nvCxnSpPr>
          <p:spPr>
            <a:xfrm>
              <a:off x="8052833" y="2553186"/>
              <a:ext cx="0" cy="3576152"/>
            </a:xfrm>
            <a:prstGeom prst="line">
              <a:avLst/>
            </a:prstGeom>
            <a:solidFill>
              <a:schemeClr val="bg2"/>
            </a:solidFill>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F14C630-2038-5AED-471F-B4845CAA6D86}"/>
                </a:ext>
              </a:extLst>
            </p:cNvPr>
            <p:cNvCxnSpPr>
              <a:cxnSpLocks/>
            </p:cNvCxnSpPr>
            <p:nvPr/>
          </p:nvCxnSpPr>
          <p:spPr>
            <a:xfrm>
              <a:off x="8774034" y="2553186"/>
              <a:ext cx="0" cy="3576152"/>
            </a:xfrm>
            <a:prstGeom prst="line">
              <a:avLst/>
            </a:prstGeom>
            <a:solidFill>
              <a:schemeClr val="bg2"/>
            </a:solidFill>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768519F-81B4-1C49-BF0F-E1C14AEC6667}"/>
                </a:ext>
              </a:extLst>
            </p:cNvPr>
            <p:cNvCxnSpPr>
              <a:cxnSpLocks/>
            </p:cNvCxnSpPr>
            <p:nvPr/>
          </p:nvCxnSpPr>
          <p:spPr>
            <a:xfrm>
              <a:off x="9501489" y="2553186"/>
              <a:ext cx="0" cy="3576152"/>
            </a:xfrm>
            <a:prstGeom prst="line">
              <a:avLst/>
            </a:prstGeom>
            <a:solidFill>
              <a:schemeClr val="bg2"/>
            </a:solidFill>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1C9656F-510D-FB37-DD99-E5B5CAA4AC4B}"/>
                </a:ext>
              </a:extLst>
            </p:cNvPr>
            <p:cNvCxnSpPr>
              <a:cxnSpLocks/>
            </p:cNvCxnSpPr>
            <p:nvPr/>
          </p:nvCxnSpPr>
          <p:spPr>
            <a:xfrm>
              <a:off x="10227195" y="2553186"/>
              <a:ext cx="0" cy="3576152"/>
            </a:xfrm>
            <a:prstGeom prst="line">
              <a:avLst/>
            </a:prstGeom>
            <a:solidFill>
              <a:schemeClr val="bg2"/>
            </a:solidFill>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828BCE5-EC22-CA75-9E4B-A5575C9E24F2}"/>
                </a:ext>
              </a:extLst>
            </p:cNvPr>
            <p:cNvCxnSpPr>
              <a:cxnSpLocks/>
            </p:cNvCxnSpPr>
            <p:nvPr/>
          </p:nvCxnSpPr>
          <p:spPr>
            <a:xfrm>
              <a:off x="10951034" y="2553186"/>
              <a:ext cx="0" cy="3576152"/>
            </a:xfrm>
            <a:prstGeom prst="line">
              <a:avLst/>
            </a:prstGeom>
            <a:solidFill>
              <a:schemeClr val="bg2"/>
            </a:solidFill>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90053D2-4C18-90B7-82EE-78254CBB2989}"/>
              </a:ext>
            </a:extLst>
          </p:cNvPr>
          <p:cNvSpPr>
            <a:spLocks noGrp="1"/>
          </p:cNvSpPr>
          <p:nvPr>
            <p:ph type="ctrTitle"/>
          </p:nvPr>
        </p:nvSpPr>
        <p:spPr/>
        <p:txBody>
          <a:bodyPr/>
          <a:lstStyle/>
          <a:p>
            <a:r>
              <a:rPr lang="en-AU" dirty="0">
                <a:latin typeface="Arial"/>
                <a:cs typeface="Arial"/>
              </a:rPr>
              <a:t>A PRÓXIMA E MAIS SUSTENTÁVEL MINA DE ETR DO MUNDO</a:t>
            </a:r>
          </a:p>
        </p:txBody>
      </p:sp>
      <p:sp>
        <p:nvSpPr>
          <p:cNvPr id="3" name="Text Placeholder 2">
            <a:extLst>
              <a:ext uri="{FF2B5EF4-FFF2-40B4-BE49-F238E27FC236}">
                <a16:creationId xmlns:a16="http://schemas.microsoft.com/office/drawing/2014/main" id="{69710B3D-4A2C-5BBB-54FB-88A4E48886B1}"/>
              </a:ext>
            </a:extLst>
          </p:cNvPr>
          <p:cNvSpPr>
            <a:spLocks noGrp="1"/>
          </p:cNvSpPr>
          <p:nvPr>
            <p:ph type="body" sz="quarter" idx="10"/>
          </p:nvPr>
        </p:nvSpPr>
        <p:spPr/>
        <p:txBody>
          <a:bodyPr lIns="0" tIns="0" rIns="0" bIns="0" anchor="t"/>
          <a:lstStyle/>
          <a:p>
            <a:r>
              <a:rPr lang="en-AU" sz="1400">
                <a:latin typeface="Arial"/>
                <a:cs typeface="Arial"/>
              </a:rPr>
              <a:t>Focus is on 2025 for the construction permit and beyond with all key development packages progressing</a:t>
            </a:r>
          </a:p>
        </p:txBody>
      </p:sp>
      <p:graphicFrame>
        <p:nvGraphicFramePr>
          <p:cNvPr id="124" name="Table 35">
            <a:extLst>
              <a:ext uri="{FF2B5EF4-FFF2-40B4-BE49-F238E27FC236}">
                <a16:creationId xmlns:a16="http://schemas.microsoft.com/office/drawing/2014/main" id="{218ED3B0-193A-6B15-AE57-F5E7D387172A}"/>
              </a:ext>
            </a:extLst>
          </p:cNvPr>
          <p:cNvGraphicFramePr>
            <a:graphicFrameLocks noGrp="1"/>
          </p:cNvGraphicFramePr>
          <p:nvPr>
            <p:extLst>
              <p:ext uri="{D42A27DB-BD31-4B8C-83A1-F6EECF244321}">
                <p14:modId xmlns:p14="http://schemas.microsoft.com/office/powerpoint/2010/main" val="2249835263"/>
              </p:ext>
            </p:extLst>
          </p:nvPr>
        </p:nvGraphicFramePr>
        <p:xfrm>
          <a:off x="2978616" y="1564021"/>
          <a:ext cx="8699592" cy="275308"/>
        </p:xfrm>
        <a:graphic>
          <a:graphicData uri="http://schemas.openxmlformats.org/drawingml/2006/table">
            <a:tbl>
              <a:tblPr firstRow="1" bandRow="1">
                <a:tableStyleId>{5C22544A-7EE6-4342-B048-85BDC9FD1C3A}</a:tableStyleId>
              </a:tblPr>
              <a:tblGrid>
                <a:gridCol w="724966">
                  <a:extLst>
                    <a:ext uri="{9D8B030D-6E8A-4147-A177-3AD203B41FA5}">
                      <a16:colId xmlns:a16="http://schemas.microsoft.com/office/drawing/2014/main" val="1452094434"/>
                    </a:ext>
                  </a:extLst>
                </a:gridCol>
                <a:gridCol w="724966">
                  <a:extLst>
                    <a:ext uri="{9D8B030D-6E8A-4147-A177-3AD203B41FA5}">
                      <a16:colId xmlns:a16="http://schemas.microsoft.com/office/drawing/2014/main" val="750419944"/>
                    </a:ext>
                  </a:extLst>
                </a:gridCol>
                <a:gridCol w="724966">
                  <a:extLst>
                    <a:ext uri="{9D8B030D-6E8A-4147-A177-3AD203B41FA5}">
                      <a16:colId xmlns:a16="http://schemas.microsoft.com/office/drawing/2014/main" val="117029115"/>
                    </a:ext>
                  </a:extLst>
                </a:gridCol>
                <a:gridCol w="724966">
                  <a:extLst>
                    <a:ext uri="{9D8B030D-6E8A-4147-A177-3AD203B41FA5}">
                      <a16:colId xmlns:a16="http://schemas.microsoft.com/office/drawing/2014/main" val="899975340"/>
                    </a:ext>
                  </a:extLst>
                </a:gridCol>
                <a:gridCol w="724966">
                  <a:extLst>
                    <a:ext uri="{9D8B030D-6E8A-4147-A177-3AD203B41FA5}">
                      <a16:colId xmlns:a16="http://schemas.microsoft.com/office/drawing/2014/main" val="2831318031"/>
                    </a:ext>
                  </a:extLst>
                </a:gridCol>
                <a:gridCol w="724966">
                  <a:extLst>
                    <a:ext uri="{9D8B030D-6E8A-4147-A177-3AD203B41FA5}">
                      <a16:colId xmlns:a16="http://schemas.microsoft.com/office/drawing/2014/main" val="403776892"/>
                    </a:ext>
                  </a:extLst>
                </a:gridCol>
                <a:gridCol w="724966">
                  <a:extLst>
                    <a:ext uri="{9D8B030D-6E8A-4147-A177-3AD203B41FA5}">
                      <a16:colId xmlns:a16="http://schemas.microsoft.com/office/drawing/2014/main" val="3191035399"/>
                    </a:ext>
                  </a:extLst>
                </a:gridCol>
                <a:gridCol w="724966">
                  <a:extLst>
                    <a:ext uri="{9D8B030D-6E8A-4147-A177-3AD203B41FA5}">
                      <a16:colId xmlns:a16="http://schemas.microsoft.com/office/drawing/2014/main" val="2610257827"/>
                    </a:ext>
                  </a:extLst>
                </a:gridCol>
                <a:gridCol w="724966">
                  <a:extLst>
                    <a:ext uri="{9D8B030D-6E8A-4147-A177-3AD203B41FA5}">
                      <a16:colId xmlns:a16="http://schemas.microsoft.com/office/drawing/2014/main" val="4265113422"/>
                    </a:ext>
                  </a:extLst>
                </a:gridCol>
                <a:gridCol w="724966">
                  <a:extLst>
                    <a:ext uri="{9D8B030D-6E8A-4147-A177-3AD203B41FA5}">
                      <a16:colId xmlns:a16="http://schemas.microsoft.com/office/drawing/2014/main" val="3775969082"/>
                    </a:ext>
                  </a:extLst>
                </a:gridCol>
                <a:gridCol w="724966">
                  <a:extLst>
                    <a:ext uri="{9D8B030D-6E8A-4147-A177-3AD203B41FA5}">
                      <a16:colId xmlns:a16="http://schemas.microsoft.com/office/drawing/2014/main" val="1142180679"/>
                    </a:ext>
                  </a:extLst>
                </a:gridCol>
                <a:gridCol w="724966">
                  <a:extLst>
                    <a:ext uri="{9D8B030D-6E8A-4147-A177-3AD203B41FA5}">
                      <a16:colId xmlns:a16="http://schemas.microsoft.com/office/drawing/2014/main" val="815871071"/>
                    </a:ext>
                  </a:extLst>
                </a:gridCol>
              </a:tblGrid>
              <a:tr h="275308">
                <a:tc>
                  <a:txBody>
                    <a:bodyPr/>
                    <a:lstStyle/>
                    <a:p>
                      <a:pPr algn="ctr"/>
                      <a:r>
                        <a:rPr lang="en-AU" sz="1100">
                          <a:solidFill>
                            <a:schemeClr val="tx1"/>
                          </a:solidFill>
                          <a:latin typeface="Arial"/>
                          <a:cs typeface="Arial"/>
                        </a:rPr>
                        <a:t>Q1</a:t>
                      </a:r>
                      <a:endParaRPr lang="en-AU" sz="1100">
                        <a:solidFill>
                          <a:schemeClr val="tx1"/>
                        </a:solidFill>
                        <a:latin typeface="Arial" panose="020B0604020202020204" pitchFamily="34" charset="0"/>
                        <a:cs typeface="Arial" panose="020B0604020202020204" pitchFamily="34" charset="0"/>
                      </a:endParaRPr>
                    </a:p>
                  </a:txBody>
                  <a:tcPr marL="86939" marR="86939" marT="43470" marB="43470" anchor="ctr">
                    <a:lnL w="12700" cmpd="sng">
                      <a:noFill/>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DBD10"/>
                    </a:solidFill>
                  </a:tcPr>
                </a:tc>
                <a:tc>
                  <a:txBody>
                    <a:bodyPr/>
                    <a:lstStyle/>
                    <a:p>
                      <a:pPr lvl="0" algn="ctr">
                        <a:buNone/>
                      </a:pPr>
                      <a:r>
                        <a:rPr lang="en-AU" sz="1100">
                          <a:solidFill>
                            <a:schemeClr val="tx1"/>
                          </a:solidFill>
                          <a:latin typeface="Arial"/>
                          <a:cs typeface="Arial"/>
                        </a:rPr>
                        <a:t>Q2</a:t>
                      </a:r>
                      <a:endParaRPr lang="en-AU" sz="1100">
                        <a:solidFill>
                          <a:schemeClr val="tx1"/>
                        </a:solidFill>
                        <a:latin typeface="Arial" panose="020B0604020202020204" pitchFamily="34" charset="0"/>
                        <a:cs typeface="Arial" panose="020B0604020202020204" pitchFamily="34" charset="0"/>
                      </a:endParaRPr>
                    </a:p>
                  </a:txBody>
                  <a:tcPr marL="86939" marR="86939" marT="43470" marB="434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DBD10"/>
                    </a:solidFill>
                  </a:tcPr>
                </a:tc>
                <a:tc>
                  <a:txBody>
                    <a:bodyPr/>
                    <a:lstStyle/>
                    <a:p>
                      <a:pPr lvl="0" algn="ctr">
                        <a:buNone/>
                      </a:pPr>
                      <a:r>
                        <a:rPr lang="en-AU" sz="1100">
                          <a:solidFill>
                            <a:schemeClr val="tx1"/>
                          </a:solidFill>
                          <a:latin typeface="Arial"/>
                          <a:cs typeface="Arial"/>
                        </a:rPr>
                        <a:t>Q3</a:t>
                      </a:r>
                      <a:endParaRPr lang="en-AU" sz="1100">
                        <a:solidFill>
                          <a:schemeClr val="tx1"/>
                        </a:solidFill>
                        <a:latin typeface="Arial" panose="020B0604020202020204" pitchFamily="34" charset="0"/>
                        <a:cs typeface="Arial" panose="020B0604020202020204" pitchFamily="34" charset="0"/>
                      </a:endParaRPr>
                    </a:p>
                  </a:txBody>
                  <a:tcPr marL="86939" marR="86939" marT="43470" marB="434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DBD10"/>
                    </a:solidFill>
                  </a:tcPr>
                </a:tc>
                <a:tc>
                  <a:txBody>
                    <a:bodyPr/>
                    <a:lstStyle/>
                    <a:p>
                      <a:pPr algn="ctr"/>
                      <a:r>
                        <a:rPr lang="en-AU" sz="1100">
                          <a:solidFill>
                            <a:schemeClr val="tx1"/>
                          </a:solidFill>
                          <a:latin typeface="Arial"/>
                          <a:cs typeface="Arial"/>
                        </a:rPr>
                        <a:t>Q4</a:t>
                      </a:r>
                    </a:p>
                  </a:txBody>
                  <a:tcPr marL="86939" marR="86939" marT="43470" marB="434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DBD10"/>
                    </a:solidFill>
                  </a:tcPr>
                </a:tc>
                <a:tc>
                  <a:txBody>
                    <a:bodyPr/>
                    <a:lstStyle/>
                    <a:p>
                      <a:pPr algn="ctr"/>
                      <a:r>
                        <a:rPr lang="en-AU" sz="1100">
                          <a:solidFill>
                            <a:schemeClr val="tx1"/>
                          </a:solidFill>
                          <a:latin typeface="Arial"/>
                          <a:cs typeface="Arial"/>
                        </a:rPr>
                        <a:t>Q1</a:t>
                      </a:r>
                      <a:endParaRPr lang="en-AU" sz="1100">
                        <a:solidFill>
                          <a:schemeClr val="tx1"/>
                        </a:solidFill>
                        <a:latin typeface="Arial" panose="020B0604020202020204" pitchFamily="34" charset="0"/>
                        <a:cs typeface="Arial" panose="020B0604020202020204" pitchFamily="34" charset="0"/>
                      </a:endParaRPr>
                    </a:p>
                  </a:txBody>
                  <a:tcPr marL="86939" marR="86939" marT="43470" marB="434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DBD10"/>
                    </a:solidFill>
                  </a:tcPr>
                </a:tc>
                <a:tc>
                  <a:txBody>
                    <a:bodyPr/>
                    <a:lstStyle/>
                    <a:p>
                      <a:pPr algn="ctr"/>
                      <a:r>
                        <a:rPr lang="en-AU" sz="1100">
                          <a:solidFill>
                            <a:schemeClr val="tx1"/>
                          </a:solidFill>
                          <a:latin typeface="Arial"/>
                          <a:cs typeface="Arial"/>
                        </a:rPr>
                        <a:t>Q2</a:t>
                      </a:r>
                    </a:p>
                  </a:txBody>
                  <a:tcPr marL="86939" marR="86939" marT="43470" marB="434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DBD10"/>
                    </a:solidFill>
                  </a:tcPr>
                </a:tc>
                <a:tc>
                  <a:txBody>
                    <a:bodyPr/>
                    <a:lstStyle/>
                    <a:p>
                      <a:pPr algn="ctr"/>
                      <a:r>
                        <a:rPr lang="en-AU" sz="1100">
                          <a:solidFill>
                            <a:schemeClr val="tx1"/>
                          </a:solidFill>
                          <a:latin typeface="Arial"/>
                          <a:cs typeface="Arial"/>
                        </a:rPr>
                        <a:t>Q3</a:t>
                      </a:r>
                    </a:p>
                  </a:txBody>
                  <a:tcPr marL="86939" marR="86939" marT="43470" marB="434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DBD10"/>
                    </a:solidFill>
                  </a:tcPr>
                </a:tc>
                <a:tc>
                  <a:txBody>
                    <a:bodyPr/>
                    <a:lstStyle/>
                    <a:p>
                      <a:pPr algn="ctr"/>
                      <a:r>
                        <a:rPr lang="en-AU" sz="1100">
                          <a:solidFill>
                            <a:schemeClr val="tx1"/>
                          </a:solidFill>
                          <a:latin typeface="Arial"/>
                          <a:cs typeface="Arial"/>
                        </a:rPr>
                        <a:t>Q4</a:t>
                      </a:r>
                    </a:p>
                  </a:txBody>
                  <a:tcPr marL="86939" marR="86939" marT="43470" marB="434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DBD10"/>
                    </a:solidFill>
                  </a:tcPr>
                </a:tc>
                <a:tc>
                  <a:txBody>
                    <a:bodyPr/>
                    <a:lstStyle/>
                    <a:p>
                      <a:pPr lvl="0" algn="ctr">
                        <a:buNone/>
                      </a:pPr>
                      <a:r>
                        <a:rPr lang="en-AU" sz="1100">
                          <a:solidFill>
                            <a:schemeClr val="tx1"/>
                          </a:solidFill>
                          <a:latin typeface="Arial"/>
                          <a:cs typeface="Arial"/>
                        </a:rPr>
                        <a:t>Q1</a:t>
                      </a:r>
                      <a:endParaRPr lang="en-AU" sz="1100">
                        <a:solidFill>
                          <a:schemeClr val="tx1"/>
                        </a:solidFill>
                        <a:latin typeface="Arial" panose="020B0604020202020204" pitchFamily="34" charset="0"/>
                        <a:cs typeface="Arial" panose="020B0604020202020204" pitchFamily="34" charset="0"/>
                      </a:endParaRPr>
                    </a:p>
                  </a:txBody>
                  <a:tcPr marL="86939" marR="86939" marT="43470" marB="434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DBD10"/>
                    </a:solidFill>
                  </a:tcPr>
                </a:tc>
                <a:tc>
                  <a:txBody>
                    <a:bodyPr/>
                    <a:lstStyle/>
                    <a:p>
                      <a:pPr lvl="0" algn="ctr">
                        <a:buNone/>
                      </a:pPr>
                      <a:r>
                        <a:rPr lang="en-AU" sz="1100">
                          <a:solidFill>
                            <a:schemeClr val="tx1"/>
                          </a:solidFill>
                          <a:latin typeface="Arial"/>
                          <a:cs typeface="Arial"/>
                        </a:rPr>
                        <a:t>Q2</a:t>
                      </a:r>
                      <a:endParaRPr lang="en-AU" sz="1100">
                        <a:solidFill>
                          <a:schemeClr val="tx1"/>
                        </a:solidFill>
                        <a:latin typeface="Arial" panose="020B0604020202020204" pitchFamily="34" charset="0"/>
                        <a:cs typeface="Arial" panose="020B0604020202020204" pitchFamily="34" charset="0"/>
                      </a:endParaRPr>
                    </a:p>
                  </a:txBody>
                  <a:tcPr marL="86939" marR="86939" marT="43470" marB="434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DBD10"/>
                    </a:solidFill>
                  </a:tcPr>
                </a:tc>
                <a:tc>
                  <a:txBody>
                    <a:bodyPr/>
                    <a:lstStyle/>
                    <a:p>
                      <a:pPr lvl="0" algn="ctr">
                        <a:buNone/>
                      </a:pPr>
                      <a:r>
                        <a:rPr lang="en-AU" sz="1100">
                          <a:solidFill>
                            <a:schemeClr val="tx1"/>
                          </a:solidFill>
                          <a:latin typeface="Arial"/>
                          <a:cs typeface="Arial"/>
                        </a:rPr>
                        <a:t>Q3</a:t>
                      </a:r>
                      <a:endParaRPr lang="en-AU" sz="1100">
                        <a:solidFill>
                          <a:schemeClr val="tx1"/>
                        </a:solidFill>
                        <a:latin typeface="Arial" panose="020B0604020202020204" pitchFamily="34" charset="0"/>
                        <a:cs typeface="Arial" panose="020B0604020202020204" pitchFamily="34" charset="0"/>
                      </a:endParaRPr>
                    </a:p>
                  </a:txBody>
                  <a:tcPr marL="86939" marR="86939" marT="43470" marB="434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DBD10"/>
                    </a:solidFill>
                  </a:tcPr>
                </a:tc>
                <a:tc>
                  <a:txBody>
                    <a:bodyPr/>
                    <a:lstStyle/>
                    <a:p>
                      <a:pPr lvl="0" algn="ctr">
                        <a:buNone/>
                      </a:pPr>
                      <a:r>
                        <a:rPr lang="en-AU" sz="1100">
                          <a:solidFill>
                            <a:schemeClr val="tx1"/>
                          </a:solidFill>
                          <a:latin typeface="Arial"/>
                          <a:cs typeface="Arial"/>
                        </a:rPr>
                        <a:t>Q4</a:t>
                      </a:r>
                      <a:endParaRPr lang="en-AU" sz="1100">
                        <a:solidFill>
                          <a:schemeClr val="tx1"/>
                        </a:solidFill>
                        <a:latin typeface="Arial" panose="020B0604020202020204" pitchFamily="34" charset="0"/>
                        <a:cs typeface="Arial" panose="020B0604020202020204" pitchFamily="34" charset="0"/>
                      </a:endParaRPr>
                    </a:p>
                  </a:txBody>
                  <a:tcPr marL="86939" marR="86939" marT="43470" marB="43470" anchor="ctr">
                    <a:lnL w="63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FDBD10"/>
                    </a:solidFill>
                  </a:tcPr>
                </a:tc>
                <a:extLst>
                  <a:ext uri="{0D108BD9-81ED-4DB2-BD59-A6C34878D82A}">
                    <a16:rowId xmlns:a16="http://schemas.microsoft.com/office/drawing/2014/main" val="2480569643"/>
                  </a:ext>
                </a:extLst>
              </a:tr>
            </a:tbl>
          </a:graphicData>
        </a:graphic>
      </p:graphicFrame>
      <p:sp>
        <p:nvSpPr>
          <p:cNvPr id="125" name="Flowchart: Alternate Process 35">
            <a:extLst>
              <a:ext uri="{FF2B5EF4-FFF2-40B4-BE49-F238E27FC236}">
                <a16:creationId xmlns:a16="http://schemas.microsoft.com/office/drawing/2014/main" id="{2B0399BC-7D3A-07EA-8A5E-32C4ED5C06E5}"/>
              </a:ext>
            </a:extLst>
          </p:cNvPr>
          <p:cNvSpPr/>
          <p:nvPr/>
        </p:nvSpPr>
        <p:spPr>
          <a:xfrm>
            <a:off x="2978616" y="1927379"/>
            <a:ext cx="983197" cy="219711"/>
          </a:xfrm>
          <a:prstGeom prst="flowChartAlternateProcess">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800">
                <a:latin typeface="Arial"/>
                <a:cs typeface="Arial"/>
              </a:rPr>
              <a:t>DD Complete</a:t>
            </a:r>
          </a:p>
        </p:txBody>
      </p:sp>
      <p:graphicFrame>
        <p:nvGraphicFramePr>
          <p:cNvPr id="126" name="Table 35">
            <a:extLst>
              <a:ext uri="{FF2B5EF4-FFF2-40B4-BE49-F238E27FC236}">
                <a16:creationId xmlns:a16="http://schemas.microsoft.com/office/drawing/2014/main" id="{DE46FC30-39E5-D605-45DB-CFA26E1C1F59}"/>
              </a:ext>
            </a:extLst>
          </p:cNvPr>
          <p:cNvGraphicFramePr>
            <a:graphicFrameLocks noGrp="1"/>
          </p:cNvGraphicFramePr>
          <p:nvPr/>
        </p:nvGraphicFramePr>
        <p:xfrm>
          <a:off x="538859" y="1565402"/>
          <a:ext cx="2392016" cy="271108"/>
        </p:xfrm>
        <a:graphic>
          <a:graphicData uri="http://schemas.openxmlformats.org/drawingml/2006/table">
            <a:tbl>
              <a:tblPr firstRow="1" bandRow="1">
                <a:tableStyleId>{5C22544A-7EE6-4342-B048-85BDC9FD1C3A}</a:tableStyleId>
              </a:tblPr>
              <a:tblGrid>
                <a:gridCol w="2392016">
                  <a:extLst>
                    <a:ext uri="{9D8B030D-6E8A-4147-A177-3AD203B41FA5}">
                      <a16:colId xmlns:a16="http://schemas.microsoft.com/office/drawing/2014/main" val="1142180679"/>
                    </a:ext>
                  </a:extLst>
                </a:gridCol>
              </a:tblGrid>
              <a:tr h="271108">
                <a:tc>
                  <a:txBody>
                    <a:bodyPr/>
                    <a:lstStyle/>
                    <a:p>
                      <a:pPr algn="ctr"/>
                      <a:r>
                        <a:rPr lang="en-AU" sz="1100">
                          <a:solidFill>
                            <a:schemeClr val="tx1"/>
                          </a:solidFill>
                          <a:latin typeface="Arial" panose="020B0604020202020204" pitchFamily="34" charset="0"/>
                          <a:cs typeface="Arial" panose="020B0604020202020204" pitchFamily="34" charset="0"/>
                        </a:rPr>
                        <a:t>MILESTONE</a:t>
                      </a:r>
                      <a:endParaRPr lang="en-AU" sz="1200">
                        <a:solidFill>
                          <a:schemeClr val="tx1"/>
                        </a:solidFill>
                        <a:latin typeface="Arial" panose="020B0604020202020204" pitchFamily="34" charset="0"/>
                        <a:cs typeface="Arial" panose="020B0604020202020204" pitchFamily="34" charset="0"/>
                      </a:endParaRPr>
                    </a:p>
                  </a:txBody>
                  <a:tcPr marL="86939" marR="86939" marT="43470" marB="434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BD10"/>
                    </a:solidFill>
                  </a:tcPr>
                </a:tc>
                <a:extLst>
                  <a:ext uri="{0D108BD9-81ED-4DB2-BD59-A6C34878D82A}">
                    <a16:rowId xmlns:a16="http://schemas.microsoft.com/office/drawing/2014/main" val="2480569643"/>
                  </a:ext>
                </a:extLst>
              </a:tr>
            </a:tbl>
          </a:graphicData>
        </a:graphic>
      </p:graphicFrame>
      <p:sp>
        <p:nvSpPr>
          <p:cNvPr id="127" name="Flowchart: Alternate Process 36">
            <a:extLst>
              <a:ext uri="{FF2B5EF4-FFF2-40B4-BE49-F238E27FC236}">
                <a16:creationId xmlns:a16="http://schemas.microsoft.com/office/drawing/2014/main" id="{F394B4EE-B26B-5FA4-E714-F286F15E7ECA}"/>
              </a:ext>
            </a:extLst>
          </p:cNvPr>
          <p:cNvSpPr/>
          <p:nvPr/>
        </p:nvSpPr>
        <p:spPr>
          <a:xfrm>
            <a:off x="518083" y="1934081"/>
            <a:ext cx="2380020" cy="213085"/>
          </a:xfrm>
          <a:prstGeom prst="flowChartAlternateProcess">
            <a:avLst/>
          </a:prstGeom>
          <a:solidFill>
            <a:schemeClr val="bg2"/>
          </a:solidFill>
          <a:ln w="3175">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r>
              <a:rPr lang="en-AU" sz="900">
                <a:latin typeface="Arial"/>
                <a:cs typeface="Arial"/>
              </a:rPr>
              <a:t>Caldeira Purchase Completion</a:t>
            </a:r>
          </a:p>
        </p:txBody>
      </p:sp>
      <p:sp>
        <p:nvSpPr>
          <p:cNvPr id="130" name="Flowchart: Alternate Process 44">
            <a:extLst>
              <a:ext uri="{FF2B5EF4-FFF2-40B4-BE49-F238E27FC236}">
                <a16:creationId xmlns:a16="http://schemas.microsoft.com/office/drawing/2014/main" id="{465A688E-DB9D-4DFD-E2E2-629F6D8549FD}"/>
              </a:ext>
            </a:extLst>
          </p:cNvPr>
          <p:cNvSpPr/>
          <p:nvPr/>
        </p:nvSpPr>
        <p:spPr>
          <a:xfrm>
            <a:off x="518083" y="4104651"/>
            <a:ext cx="2380020" cy="213085"/>
          </a:xfrm>
          <a:prstGeom prst="flowChartAlternateProcess">
            <a:avLst/>
          </a:prstGeom>
          <a:solidFill>
            <a:schemeClr val="bg2"/>
          </a:solidFill>
          <a:ln w="3175">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r>
              <a:rPr lang="en-AU" sz="900">
                <a:latin typeface="Arial"/>
                <a:cs typeface="Arial"/>
              </a:rPr>
              <a:t>Environmental Control Plan (PCA)</a:t>
            </a:r>
            <a:endParaRPr lang="en-AU" sz="900">
              <a:latin typeface="Arial" panose="020B0604020202020204" pitchFamily="34" charset="0"/>
              <a:cs typeface="Arial" panose="020B0604020202020204" pitchFamily="34" charset="0"/>
            </a:endParaRPr>
          </a:p>
        </p:txBody>
      </p:sp>
      <p:sp>
        <p:nvSpPr>
          <p:cNvPr id="131" name="Flowchart: Alternate Process 45">
            <a:extLst>
              <a:ext uri="{FF2B5EF4-FFF2-40B4-BE49-F238E27FC236}">
                <a16:creationId xmlns:a16="http://schemas.microsoft.com/office/drawing/2014/main" id="{26D6A03E-188C-E227-5705-9FE17A6D8E47}"/>
              </a:ext>
            </a:extLst>
          </p:cNvPr>
          <p:cNvSpPr/>
          <p:nvPr/>
        </p:nvSpPr>
        <p:spPr>
          <a:xfrm>
            <a:off x="518083" y="2241675"/>
            <a:ext cx="2380020" cy="213085"/>
          </a:xfrm>
          <a:prstGeom prst="flowChartAlternateProcess">
            <a:avLst/>
          </a:prstGeom>
          <a:solidFill>
            <a:schemeClr val="bg2"/>
          </a:solidFill>
          <a:ln w="3175">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r>
              <a:rPr lang="en-AU" sz="900">
                <a:latin typeface="Arial"/>
                <a:cs typeface="Arial"/>
              </a:rPr>
              <a:t>Diamond Drilling – Phase 1 &amp; 2</a:t>
            </a:r>
          </a:p>
        </p:txBody>
      </p:sp>
      <p:sp>
        <p:nvSpPr>
          <p:cNvPr id="132" name="Flowchart: Alternate Process 46">
            <a:extLst>
              <a:ext uri="{FF2B5EF4-FFF2-40B4-BE49-F238E27FC236}">
                <a16:creationId xmlns:a16="http://schemas.microsoft.com/office/drawing/2014/main" id="{A4FFD4EE-62AD-EAE6-1385-31FC5CC9BA89}"/>
              </a:ext>
            </a:extLst>
          </p:cNvPr>
          <p:cNvSpPr/>
          <p:nvPr/>
        </p:nvSpPr>
        <p:spPr>
          <a:xfrm>
            <a:off x="535040" y="2851274"/>
            <a:ext cx="2380020" cy="213085"/>
          </a:xfrm>
          <a:prstGeom prst="flowChartAlternateProcess">
            <a:avLst/>
          </a:prstGeom>
          <a:solidFill>
            <a:schemeClr val="bg2"/>
          </a:solidFill>
          <a:ln w="3175">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r>
              <a:rPr lang="en-AU" sz="900">
                <a:latin typeface="Arial"/>
                <a:cs typeface="Arial"/>
              </a:rPr>
              <a:t>Resource Development</a:t>
            </a:r>
          </a:p>
        </p:txBody>
      </p:sp>
      <p:sp>
        <p:nvSpPr>
          <p:cNvPr id="133" name="Flowchart: Alternate Process 47">
            <a:extLst>
              <a:ext uri="{FF2B5EF4-FFF2-40B4-BE49-F238E27FC236}">
                <a16:creationId xmlns:a16="http://schemas.microsoft.com/office/drawing/2014/main" id="{667676DF-20C9-E207-0D13-6894AFD85C49}"/>
              </a:ext>
            </a:extLst>
          </p:cNvPr>
          <p:cNvSpPr/>
          <p:nvPr/>
        </p:nvSpPr>
        <p:spPr>
          <a:xfrm>
            <a:off x="518083" y="2551483"/>
            <a:ext cx="2380020" cy="213085"/>
          </a:xfrm>
          <a:prstGeom prst="flowChartAlternateProcess">
            <a:avLst/>
          </a:prstGeom>
          <a:solidFill>
            <a:schemeClr val="bg2"/>
          </a:solidFill>
          <a:ln w="3175">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r>
              <a:rPr lang="en-AU" sz="900">
                <a:latin typeface="Arial"/>
                <a:cs typeface="Arial"/>
              </a:rPr>
              <a:t>Metallurgy</a:t>
            </a:r>
          </a:p>
        </p:txBody>
      </p:sp>
      <p:sp>
        <p:nvSpPr>
          <p:cNvPr id="134" name="Flowchart: Alternate Process 48">
            <a:extLst>
              <a:ext uri="{FF2B5EF4-FFF2-40B4-BE49-F238E27FC236}">
                <a16:creationId xmlns:a16="http://schemas.microsoft.com/office/drawing/2014/main" id="{BD7D8B20-3BAA-188B-FE49-7170FBA5C0A8}"/>
              </a:ext>
            </a:extLst>
          </p:cNvPr>
          <p:cNvSpPr/>
          <p:nvPr/>
        </p:nvSpPr>
        <p:spPr>
          <a:xfrm>
            <a:off x="518083" y="3189041"/>
            <a:ext cx="2380020" cy="213085"/>
          </a:xfrm>
          <a:prstGeom prst="flowChartAlternateProcess">
            <a:avLst/>
          </a:prstGeom>
          <a:solidFill>
            <a:schemeClr val="bg2"/>
          </a:solidFill>
          <a:ln w="3175">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r>
              <a:rPr lang="en-AU" sz="900">
                <a:latin typeface="Arial"/>
                <a:cs typeface="Arial"/>
              </a:rPr>
              <a:t>Exploration – Outside Resource Areas</a:t>
            </a:r>
          </a:p>
        </p:txBody>
      </p:sp>
      <p:sp>
        <p:nvSpPr>
          <p:cNvPr id="135" name="Flowchart: Alternate Process 49">
            <a:extLst>
              <a:ext uri="{FF2B5EF4-FFF2-40B4-BE49-F238E27FC236}">
                <a16:creationId xmlns:a16="http://schemas.microsoft.com/office/drawing/2014/main" id="{5CA57A98-E6D3-5EF9-5E55-5CA48EB74AE8}"/>
              </a:ext>
            </a:extLst>
          </p:cNvPr>
          <p:cNvSpPr/>
          <p:nvPr/>
        </p:nvSpPr>
        <p:spPr>
          <a:xfrm>
            <a:off x="505323" y="3496511"/>
            <a:ext cx="2380020" cy="213085"/>
          </a:xfrm>
          <a:prstGeom prst="flowChartAlternateProcess">
            <a:avLst/>
          </a:prstGeom>
          <a:solidFill>
            <a:schemeClr val="bg2"/>
          </a:solidFill>
          <a:ln w="3175">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r>
              <a:rPr lang="en-AU" sz="900">
                <a:latin typeface="Arial"/>
                <a:cs typeface="Arial"/>
              </a:rPr>
              <a:t>Engineering</a:t>
            </a:r>
            <a:endParaRPr lang="en-US" sz="900"/>
          </a:p>
        </p:txBody>
      </p:sp>
      <p:sp>
        <p:nvSpPr>
          <p:cNvPr id="136" name="Flowchart: Alternate Process 50">
            <a:extLst>
              <a:ext uri="{FF2B5EF4-FFF2-40B4-BE49-F238E27FC236}">
                <a16:creationId xmlns:a16="http://schemas.microsoft.com/office/drawing/2014/main" id="{CBB24F23-F5F0-05E2-BB8B-6392562CB75C}"/>
              </a:ext>
            </a:extLst>
          </p:cNvPr>
          <p:cNvSpPr/>
          <p:nvPr/>
        </p:nvSpPr>
        <p:spPr>
          <a:xfrm>
            <a:off x="518083" y="3814125"/>
            <a:ext cx="2380020" cy="213085"/>
          </a:xfrm>
          <a:prstGeom prst="flowChartAlternateProcess">
            <a:avLst/>
          </a:prstGeom>
          <a:solidFill>
            <a:schemeClr val="bg2"/>
          </a:solidFill>
          <a:ln w="3175">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r>
              <a:rPr lang="en-AU" sz="900">
                <a:latin typeface="Arial"/>
                <a:cs typeface="Arial"/>
              </a:rPr>
              <a:t>Environmental Preliminary License (LP)</a:t>
            </a:r>
            <a:endParaRPr lang="en-AU" sz="900">
              <a:latin typeface="Arial" panose="020B0604020202020204" pitchFamily="34" charset="0"/>
              <a:cs typeface="Arial" panose="020B0604020202020204" pitchFamily="34" charset="0"/>
            </a:endParaRPr>
          </a:p>
        </p:txBody>
      </p:sp>
      <p:sp>
        <p:nvSpPr>
          <p:cNvPr id="137" name="Flowchart: Alternate Process 55">
            <a:extLst>
              <a:ext uri="{FF2B5EF4-FFF2-40B4-BE49-F238E27FC236}">
                <a16:creationId xmlns:a16="http://schemas.microsoft.com/office/drawing/2014/main" id="{C4DABEFA-DA7F-4EB4-3D14-7EC9FC85926E}"/>
              </a:ext>
            </a:extLst>
          </p:cNvPr>
          <p:cNvSpPr/>
          <p:nvPr/>
        </p:nvSpPr>
        <p:spPr>
          <a:xfrm>
            <a:off x="2996958" y="2238461"/>
            <a:ext cx="1406213" cy="213085"/>
          </a:xfrm>
          <a:prstGeom prst="flowChartAlternateProcess">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800">
                <a:latin typeface="Arial"/>
                <a:cs typeface="Arial"/>
              </a:rPr>
              <a:t>Phase 1 – Res. Dev.</a:t>
            </a:r>
            <a:endParaRPr lang="en-AU" sz="1000" err="1">
              <a:latin typeface="Arial"/>
              <a:cs typeface="Arial"/>
            </a:endParaRPr>
          </a:p>
        </p:txBody>
      </p:sp>
      <p:sp>
        <p:nvSpPr>
          <p:cNvPr id="138" name="Flowchart: Alternate Process 56">
            <a:extLst>
              <a:ext uri="{FF2B5EF4-FFF2-40B4-BE49-F238E27FC236}">
                <a16:creationId xmlns:a16="http://schemas.microsoft.com/office/drawing/2014/main" id="{0393E701-CD44-9A57-ACF1-DB8150446555}"/>
              </a:ext>
            </a:extLst>
          </p:cNvPr>
          <p:cNvSpPr/>
          <p:nvPr/>
        </p:nvSpPr>
        <p:spPr>
          <a:xfrm>
            <a:off x="3004808" y="2859400"/>
            <a:ext cx="1371294" cy="213085"/>
          </a:xfrm>
          <a:prstGeom prst="flowChartAlternateProcess">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800">
                <a:latin typeface="Arial"/>
                <a:cs typeface="Arial"/>
              </a:rPr>
              <a:t>JORC Resource</a:t>
            </a:r>
          </a:p>
        </p:txBody>
      </p:sp>
      <p:sp>
        <p:nvSpPr>
          <p:cNvPr id="139" name="Flowchart: Alternate Process 61">
            <a:extLst>
              <a:ext uri="{FF2B5EF4-FFF2-40B4-BE49-F238E27FC236}">
                <a16:creationId xmlns:a16="http://schemas.microsoft.com/office/drawing/2014/main" id="{C0A90197-B53D-D769-80FD-001C2BB16FD7}"/>
              </a:ext>
            </a:extLst>
          </p:cNvPr>
          <p:cNvSpPr/>
          <p:nvPr/>
        </p:nvSpPr>
        <p:spPr>
          <a:xfrm>
            <a:off x="4445156" y="2562997"/>
            <a:ext cx="3212634" cy="210983"/>
          </a:xfrm>
          <a:prstGeom prst="flowChartAlternateProcess">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800">
                <a:latin typeface="Arial"/>
                <a:cs typeface="Arial"/>
              </a:rPr>
              <a:t>ANSTO Test work </a:t>
            </a:r>
            <a:r>
              <a:rPr lang="en-AU" sz="1000">
                <a:latin typeface="Arial"/>
                <a:cs typeface="Arial"/>
              </a:rPr>
              <a:t>   </a:t>
            </a:r>
            <a:endParaRPr lang="en-AU" sz="1045">
              <a:latin typeface="Arial" panose="020B0604020202020204" pitchFamily="34" charset="0"/>
              <a:cs typeface="Arial" panose="020B0604020202020204" pitchFamily="34" charset="0"/>
            </a:endParaRPr>
          </a:p>
        </p:txBody>
      </p:sp>
      <p:sp>
        <p:nvSpPr>
          <p:cNvPr id="140" name="Flowchart: Alternate Process 62">
            <a:extLst>
              <a:ext uri="{FF2B5EF4-FFF2-40B4-BE49-F238E27FC236}">
                <a16:creationId xmlns:a16="http://schemas.microsoft.com/office/drawing/2014/main" id="{CC1034FD-D261-4E1E-94EB-E7ECA54369F6}"/>
              </a:ext>
            </a:extLst>
          </p:cNvPr>
          <p:cNvSpPr/>
          <p:nvPr/>
        </p:nvSpPr>
        <p:spPr>
          <a:xfrm>
            <a:off x="4439654" y="2857504"/>
            <a:ext cx="3599125" cy="211471"/>
          </a:xfrm>
          <a:prstGeom prst="flowChartAlternateProcess">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800">
                <a:latin typeface="Arial"/>
                <a:cs typeface="Arial"/>
                <a:sym typeface="Wingdings" panose="05000000000000000000" pitchFamily="2" charset="2"/>
              </a:rPr>
              <a:t>Infill Resource Drilling- SB / CDM / FG and Resource updates</a:t>
            </a:r>
            <a:endParaRPr lang="en-AU" sz="1000">
              <a:latin typeface="Arial"/>
              <a:cs typeface="Arial"/>
            </a:endParaRPr>
          </a:p>
        </p:txBody>
      </p:sp>
      <p:graphicFrame>
        <p:nvGraphicFramePr>
          <p:cNvPr id="141" name="Table 35">
            <a:extLst>
              <a:ext uri="{FF2B5EF4-FFF2-40B4-BE49-F238E27FC236}">
                <a16:creationId xmlns:a16="http://schemas.microsoft.com/office/drawing/2014/main" id="{AF41F910-37B8-B4C1-EA9E-2F083906EE13}"/>
              </a:ext>
            </a:extLst>
          </p:cNvPr>
          <p:cNvGraphicFramePr>
            <a:graphicFrameLocks noGrp="1"/>
          </p:cNvGraphicFramePr>
          <p:nvPr>
            <p:extLst>
              <p:ext uri="{D42A27DB-BD31-4B8C-83A1-F6EECF244321}">
                <p14:modId xmlns:p14="http://schemas.microsoft.com/office/powerpoint/2010/main" val="2064510209"/>
              </p:ext>
            </p:extLst>
          </p:nvPr>
        </p:nvGraphicFramePr>
        <p:xfrm>
          <a:off x="2976634" y="1240930"/>
          <a:ext cx="2888957" cy="304288"/>
        </p:xfrm>
        <a:graphic>
          <a:graphicData uri="http://schemas.openxmlformats.org/drawingml/2006/table">
            <a:tbl>
              <a:tblPr firstRow="1" bandRow="1">
                <a:tableStyleId>{5C22544A-7EE6-4342-B048-85BDC9FD1C3A}</a:tableStyleId>
              </a:tblPr>
              <a:tblGrid>
                <a:gridCol w="2888957">
                  <a:extLst>
                    <a:ext uri="{9D8B030D-6E8A-4147-A177-3AD203B41FA5}">
                      <a16:colId xmlns:a16="http://schemas.microsoft.com/office/drawing/2014/main" val="1142180679"/>
                    </a:ext>
                  </a:extLst>
                </a:gridCol>
              </a:tblGrid>
              <a:tr h="304288">
                <a:tc>
                  <a:txBody>
                    <a:bodyPr/>
                    <a:lstStyle/>
                    <a:p>
                      <a:pPr algn="ctr"/>
                      <a:r>
                        <a:rPr lang="en-AU" sz="1400">
                          <a:solidFill>
                            <a:schemeClr val="tx1"/>
                          </a:solidFill>
                          <a:latin typeface="Arial" panose="020B0604020202020204" pitchFamily="34" charset="0"/>
                          <a:cs typeface="Arial" panose="020B0604020202020204" pitchFamily="34" charset="0"/>
                        </a:rPr>
                        <a:t>2023</a:t>
                      </a:r>
                    </a:p>
                  </a:txBody>
                  <a:tcPr marL="86939" marR="86939" marT="43470" marB="434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480569643"/>
                  </a:ext>
                </a:extLst>
              </a:tr>
            </a:tbl>
          </a:graphicData>
        </a:graphic>
      </p:graphicFrame>
      <p:sp>
        <p:nvSpPr>
          <p:cNvPr id="143" name="Flowchart: Alternate Process 66">
            <a:extLst>
              <a:ext uri="{FF2B5EF4-FFF2-40B4-BE49-F238E27FC236}">
                <a16:creationId xmlns:a16="http://schemas.microsoft.com/office/drawing/2014/main" id="{FE0F8B9E-6246-83AB-4990-585F63FB9163}"/>
              </a:ext>
            </a:extLst>
          </p:cNvPr>
          <p:cNvSpPr/>
          <p:nvPr/>
        </p:nvSpPr>
        <p:spPr>
          <a:xfrm>
            <a:off x="4881097" y="3822301"/>
            <a:ext cx="1879638" cy="226337"/>
          </a:xfrm>
          <a:prstGeom prst="flowChartAlternateProcess">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800">
                <a:latin typeface="Arial"/>
                <a:cs typeface="Arial"/>
              </a:rPr>
              <a:t>EIS – Baseline Studies</a:t>
            </a:r>
            <a:endParaRPr lang="en-AU" sz="800">
              <a:latin typeface="Arial" panose="020B0604020202020204" pitchFamily="34" charset="0"/>
              <a:cs typeface="Arial" panose="020B0604020202020204" pitchFamily="34" charset="0"/>
            </a:endParaRPr>
          </a:p>
        </p:txBody>
      </p:sp>
      <p:sp>
        <p:nvSpPr>
          <p:cNvPr id="144" name="Flowchart: Alternate Process 80">
            <a:extLst>
              <a:ext uri="{FF2B5EF4-FFF2-40B4-BE49-F238E27FC236}">
                <a16:creationId xmlns:a16="http://schemas.microsoft.com/office/drawing/2014/main" id="{70246F69-5256-4664-D138-E7122A1B07C4}"/>
              </a:ext>
            </a:extLst>
          </p:cNvPr>
          <p:cNvSpPr/>
          <p:nvPr/>
        </p:nvSpPr>
        <p:spPr>
          <a:xfrm>
            <a:off x="4465291" y="3192645"/>
            <a:ext cx="7196603" cy="211785"/>
          </a:xfrm>
          <a:prstGeom prst="flowChartAlternateProcess">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r"/>
            <a:r>
              <a:rPr lang="en-AU" sz="800">
                <a:latin typeface="Arial"/>
                <a:cs typeface="Arial"/>
                <a:sym typeface="Wingdings" panose="05000000000000000000" pitchFamily="2" charset="2"/>
              </a:rPr>
              <a:t>Mapping, Soil Sampling, Auger,  Drilling   (2</a:t>
            </a:r>
            <a:r>
              <a:rPr lang="en-AU" sz="800" baseline="30000">
                <a:latin typeface="Arial"/>
                <a:cs typeface="Arial"/>
                <a:sym typeface="Wingdings" panose="05000000000000000000" pitchFamily="2" charset="2"/>
              </a:rPr>
              <a:t>nd</a:t>
            </a:r>
            <a:r>
              <a:rPr lang="en-AU" sz="800">
                <a:latin typeface="Arial"/>
                <a:cs typeface="Arial"/>
                <a:sym typeface="Wingdings" panose="05000000000000000000" pitchFamily="2" charset="2"/>
              </a:rPr>
              <a:t> MEI Rig)    </a:t>
            </a:r>
            <a:r>
              <a:rPr lang="en-AU" sz="800">
                <a:latin typeface="Arial"/>
                <a:cs typeface="Arial"/>
              </a:rPr>
              <a:t>                                                            </a:t>
            </a:r>
            <a:r>
              <a:rPr lang="en-AU" sz="1100" b="1">
                <a:latin typeface="wingdings"/>
                <a:cs typeface="Arial"/>
                <a:sym typeface="wingdings"/>
              </a:rPr>
              <a:t>à</a:t>
            </a:r>
            <a:r>
              <a:rPr lang="en-AU" sz="1000">
                <a:latin typeface="Arial"/>
                <a:cs typeface="Arial"/>
                <a:sym typeface="Wingdings" panose="05000000000000000000" pitchFamily="2" charset="2"/>
              </a:rPr>
              <a:t>           </a:t>
            </a:r>
            <a:endParaRPr lang="en-AU" sz="1000">
              <a:latin typeface="Arial" panose="020B0604020202020204" pitchFamily="34" charset="0"/>
              <a:cs typeface="Arial" panose="020B0604020202020204" pitchFamily="34" charset="0"/>
            </a:endParaRPr>
          </a:p>
        </p:txBody>
      </p:sp>
      <p:sp>
        <p:nvSpPr>
          <p:cNvPr id="145" name="Flowchart: Alternate Process 81">
            <a:extLst>
              <a:ext uri="{FF2B5EF4-FFF2-40B4-BE49-F238E27FC236}">
                <a16:creationId xmlns:a16="http://schemas.microsoft.com/office/drawing/2014/main" id="{00C50E2F-7D05-B2C7-279F-136685456D78}"/>
              </a:ext>
            </a:extLst>
          </p:cNvPr>
          <p:cNvSpPr/>
          <p:nvPr/>
        </p:nvSpPr>
        <p:spPr>
          <a:xfrm>
            <a:off x="4914777" y="3506984"/>
            <a:ext cx="1350708" cy="216353"/>
          </a:xfrm>
          <a:prstGeom prst="flowChartAlternateProcess">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800">
                <a:latin typeface="Arial"/>
                <a:cs typeface="Arial"/>
                <a:sym typeface="Wingdings" panose="05000000000000000000" pitchFamily="2" charset="2"/>
              </a:rPr>
              <a:t> Scoping Study        </a:t>
            </a:r>
            <a:endParaRPr lang="en-AU" sz="800" b="1">
              <a:latin typeface="Arial"/>
              <a:cs typeface="Arial"/>
              <a:sym typeface="Wingdings" panose="05000000000000000000" pitchFamily="2" charset="2"/>
            </a:endParaRPr>
          </a:p>
        </p:txBody>
      </p:sp>
      <p:sp>
        <p:nvSpPr>
          <p:cNvPr id="146" name="Flowchart: Alternate Process 82">
            <a:extLst>
              <a:ext uri="{FF2B5EF4-FFF2-40B4-BE49-F238E27FC236}">
                <a16:creationId xmlns:a16="http://schemas.microsoft.com/office/drawing/2014/main" id="{32EF8992-800C-2857-5CDA-FF249D2F396F}"/>
              </a:ext>
            </a:extLst>
          </p:cNvPr>
          <p:cNvSpPr/>
          <p:nvPr/>
        </p:nvSpPr>
        <p:spPr>
          <a:xfrm>
            <a:off x="6785324" y="3811778"/>
            <a:ext cx="2173770" cy="237372"/>
          </a:xfrm>
          <a:prstGeom prst="flowChartAlternateProcess">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r"/>
            <a:r>
              <a:rPr lang="en-AU" sz="800">
                <a:latin typeface="Arial"/>
                <a:cs typeface="Arial"/>
                <a:sym typeface="Wingdings" panose="05000000000000000000" pitchFamily="2" charset="2"/>
              </a:rPr>
              <a:t>      EIS Review Period by EPA </a:t>
            </a:r>
            <a:r>
              <a:rPr lang="en-AU" sz="1000">
                <a:latin typeface="Arial"/>
                <a:cs typeface="Arial"/>
                <a:sym typeface="Wingdings" panose="05000000000000000000" pitchFamily="2" charset="2"/>
              </a:rPr>
              <a:t>          </a:t>
            </a:r>
            <a:endParaRPr lang="en-AU" sz="1000" b="1">
              <a:latin typeface="Arial"/>
              <a:cs typeface="Arial"/>
              <a:sym typeface="Wingdings" panose="05000000000000000000" pitchFamily="2" charset="2"/>
            </a:endParaRPr>
          </a:p>
        </p:txBody>
      </p:sp>
      <p:sp>
        <p:nvSpPr>
          <p:cNvPr id="148" name="Flowchart: Alternate Process 3">
            <a:extLst>
              <a:ext uri="{FF2B5EF4-FFF2-40B4-BE49-F238E27FC236}">
                <a16:creationId xmlns:a16="http://schemas.microsoft.com/office/drawing/2014/main" id="{E189F038-2D43-2EB7-FF43-3FBAE1EA2A52}"/>
              </a:ext>
            </a:extLst>
          </p:cNvPr>
          <p:cNvSpPr/>
          <p:nvPr/>
        </p:nvSpPr>
        <p:spPr>
          <a:xfrm>
            <a:off x="538229" y="5101233"/>
            <a:ext cx="4270332" cy="297426"/>
          </a:xfrm>
          <a:prstGeom prst="flowChartAlternateProcess">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AU" sz="1045" b="1">
                <a:solidFill>
                  <a:schemeClr val="tx1"/>
                </a:solidFill>
                <a:latin typeface="Arial" panose="020B0604020202020204" pitchFamily="34" charset="0"/>
                <a:cs typeface="Arial" panose="020B0604020202020204" pitchFamily="34" charset="0"/>
              </a:rPr>
              <a:t>Key:</a:t>
            </a:r>
          </a:p>
        </p:txBody>
      </p:sp>
      <p:sp>
        <p:nvSpPr>
          <p:cNvPr id="149" name="Flowchart: Alternate Process 4">
            <a:extLst>
              <a:ext uri="{FF2B5EF4-FFF2-40B4-BE49-F238E27FC236}">
                <a16:creationId xmlns:a16="http://schemas.microsoft.com/office/drawing/2014/main" id="{D3A2FA75-1D84-3398-03F0-631FC6A21C2A}"/>
              </a:ext>
            </a:extLst>
          </p:cNvPr>
          <p:cNvSpPr/>
          <p:nvPr/>
        </p:nvSpPr>
        <p:spPr>
          <a:xfrm>
            <a:off x="1014838" y="5137512"/>
            <a:ext cx="1134773" cy="232763"/>
          </a:xfrm>
          <a:prstGeom prst="flowChartAlternateProcess">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900">
                <a:latin typeface="Arial"/>
                <a:cs typeface="Arial"/>
              </a:rPr>
              <a:t>Underway</a:t>
            </a:r>
            <a:endParaRPr lang="en-AU" sz="900">
              <a:latin typeface="Arial" panose="020B0604020202020204" pitchFamily="34" charset="0"/>
              <a:cs typeface="Arial" panose="020B0604020202020204" pitchFamily="34" charset="0"/>
            </a:endParaRPr>
          </a:p>
        </p:txBody>
      </p:sp>
      <p:sp>
        <p:nvSpPr>
          <p:cNvPr id="150" name="Flowchart: Alternate Process 10">
            <a:extLst>
              <a:ext uri="{FF2B5EF4-FFF2-40B4-BE49-F238E27FC236}">
                <a16:creationId xmlns:a16="http://schemas.microsoft.com/office/drawing/2014/main" id="{52C91F7E-D63C-5EF6-3306-FCD6A98F6536}"/>
              </a:ext>
            </a:extLst>
          </p:cNvPr>
          <p:cNvSpPr/>
          <p:nvPr/>
        </p:nvSpPr>
        <p:spPr>
          <a:xfrm>
            <a:off x="3615032" y="5135357"/>
            <a:ext cx="1134773" cy="232763"/>
          </a:xfrm>
          <a:prstGeom prst="flowChartAlternateProcess">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ctr"/>
          <a:lstStyle/>
          <a:p>
            <a:pPr algn="ctr"/>
            <a:r>
              <a:rPr lang="en-AU" sz="900">
                <a:latin typeface="Arial"/>
                <a:cs typeface="Arial"/>
              </a:rPr>
              <a:t>Planned Works</a:t>
            </a:r>
          </a:p>
        </p:txBody>
      </p:sp>
      <p:sp>
        <p:nvSpPr>
          <p:cNvPr id="4" name="Flowchart: Alternate Process 10">
            <a:extLst>
              <a:ext uri="{FF2B5EF4-FFF2-40B4-BE49-F238E27FC236}">
                <a16:creationId xmlns:a16="http://schemas.microsoft.com/office/drawing/2014/main" id="{6DA8BE38-EDC4-7036-0945-02B5B11EE6E4}"/>
              </a:ext>
            </a:extLst>
          </p:cNvPr>
          <p:cNvSpPr/>
          <p:nvPr/>
        </p:nvSpPr>
        <p:spPr>
          <a:xfrm>
            <a:off x="2314935" y="5133564"/>
            <a:ext cx="1134773" cy="232763"/>
          </a:xfrm>
          <a:prstGeom prst="flowChartAlternateProcess">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ctr"/>
          <a:lstStyle/>
          <a:p>
            <a:pPr algn="ctr"/>
            <a:r>
              <a:rPr lang="en-AU" sz="900">
                <a:latin typeface="Arial"/>
                <a:cs typeface="Arial"/>
              </a:rPr>
              <a:t>Completed </a:t>
            </a:r>
            <a:endParaRPr lang="en-AU" sz="1045">
              <a:latin typeface="Arial" panose="020B0604020202020204" pitchFamily="34" charset="0"/>
              <a:cs typeface="Arial" panose="020B0604020202020204" pitchFamily="34" charset="0"/>
            </a:endParaRPr>
          </a:p>
        </p:txBody>
      </p:sp>
      <p:sp>
        <p:nvSpPr>
          <p:cNvPr id="5" name="Flowchart: Alternate Process 55">
            <a:extLst>
              <a:ext uri="{FF2B5EF4-FFF2-40B4-BE49-F238E27FC236}">
                <a16:creationId xmlns:a16="http://schemas.microsoft.com/office/drawing/2014/main" id="{6A8A3D82-D308-7015-19B7-202144549A09}"/>
              </a:ext>
            </a:extLst>
          </p:cNvPr>
          <p:cNvSpPr/>
          <p:nvPr/>
        </p:nvSpPr>
        <p:spPr>
          <a:xfrm>
            <a:off x="4456968" y="2238461"/>
            <a:ext cx="2133642" cy="209491"/>
          </a:xfrm>
          <a:prstGeom prst="flowChartAlternateProcess">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800">
                <a:latin typeface="Arial"/>
                <a:cs typeface="Arial"/>
              </a:rPr>
              <a:t>Phase 2 - Exploration</a:t>
            </a:r>
          </a:p>
        </p:txBody>
      </p:sp>
      <p:graphicFrame>
        <p:nvGraphicFramePr>
          <p:cNvPr id="6" name="Table 35">
            <a:extLst>
              <a:ext uri="{FF2B5EF4-FFF2-40B4-BE49-F238E27FC236}">
                <a16:creationId xmlns:a16="http://schemas.microsoft.com/office/drawing/2014/main" id="{1FD22335-6AD5-1F62-85AD-52CF155ED24D}"/>
              </a:ext>
            </a:extLst>
          </p:cNvPr>
          <p:cNvGraphicFramePr>
            <a:graphicFrameLocks noGrp="1"/>
          </p:cNvGraphicFramePr>
          <p:nvPr>
            <p:extLst>
              <p:ext uri="{D42A27DB-BD31-4B8C-83A1-F6EECF244321}">
                <p14:modId xmlns:p14="http://schemas.microsoft.com/office/powerpoint/2010/main" val="1270382812"/>
              </p:ext>
            </p:extLst>
          </p:nvPr>
        </p:nvGraphicFramePr>
        <p:xfrm>
          <a:off x="5877339" y="1239078"/>
          <a:ext cx="2888957" cy="304288"/>
        </p:xfrm>
        <a:graphic>
          <a:graphicData uri="http://schemas.openxmlformats.org/drawingml/2006/table">
            <a:tbl>
              <a:tblPr firstRow="1" bandRow="1">
                <a:tableStyleId>{5C22544A-7EE6-4342-B048-85BDC9FD1C3A}</a:tableStyleId>
              </a:tblPr>
              <a:tblGrid>
                <a:gridCol w="2888957">
                  <a:extLst>
                    <a:ext uri="{9D8B030D-6E8A-4147-A177-3AD203B41FA5}">
                      <a16:colId xmlns:a16="http://schemas.microsoft.com/office/drawing/2014/main" val="1142180679"/>
                    </a:ext>
                  </a:extLst>
                </a:gridCol>
              </a:tblGrid>
              <a:tr h="304288">
                <a:tc>
                  <a:txBody>
                    <a:bodyPr/>
                    <a:lstStyle/>
                    <a:p>
                      <a:pPr algn="ctr"/>
                      <a:r>
                        <a:rPr lang="en-AU" sz="1400">
                          <a:solidFill>
                            <a:schemeClr val="tx1"/>
                          </a:solidFill>
                          <a:latin typeface="Arial"/>
                          <a:cs typeface="Arial"/>
                        </a:rPr>
                        <a:t>2024</a:t>
                      </a:r>
                      <a:endParaRPr lang="en-US"/>
                    </a:p>
                  </a:txBody>
                  <a:tcPr marL="86939" marR="86939" marT="43470" marB="434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480569643"/>
                  </a:ext>
                </a:extLst>
              </a:tr>
            </a:tbl>
          </a:graphicData>
        </a:graphic>
      </p:graphicFrame>
      <p:graphicFrame>
        <p:nvGraphicFramePr>
          <p:cNvPr id="7" name="Table 35">
            <a:extLst>
              <a:ext uri="{FF2B5EF4-FFF2-40B4-BE49-F238E27FC236}">
                <a16:creationId xmlns:a16="http://schemas.microsoft.com/office/drawing/2014/main" id="{72FE8022-6834-A47B-0707-EBE429CCD585}"/>
              </a:ext>
            </a:extLst>
          </p:cNvPr>
          <p:cNvGraphicFramePr>
            <a:graphicFrameLocks noGrp="1"/>
          </p:cNvGraphicFramePr>
          <p:nvPr>
            <p:extLst>
              <p:ext uri="{D42A27DB-BD31-4B8C-83A1-F6EECF244321}">
                <p14:modId xmlns:p14="http://schemas.microsoft.com/office/powerpoint/2010/main" val="2599113646"/>
              </p:ext>
            </p:extLst>
          </p:nvPr>
        </p:nvGraphicFramePr>
        <p:xfrm>
          <a:off x="8792816" y="1239077"/>
          <a:ext cx="2869078" cy="304288"/>
        </p:xfrm>
        <a:graphic>
          <a:graphicData uri="http://schemas.openxmlformats.org/drawingml/2006/table">
            <a:tbl>
              <a:tblPr firstRow="1" bandRow="1">
                <a:tableStyleId>{5C22544A-7EE6-4342-B048-85BDC9FD1C3A}</a:tableStyleId>
              </a:tblPr>
              <a:tblGrid>
                <a:gridCol w="2869078">
                  <a:extLst>
                    <a:ext uri="{9D8B030D-6E8A-4147-A177-3AD203B41FA5}">
                      <a16:colId xmlns:a16="http://schemas.microsoft.com/office/drawing/2014/main" val="1142180679"/>
                    </a:ext>
                  </a:extLst>
                </a:gridCol>
              </a:tblGrid>
              <a:tr h="304288">
                <a:tc>
                  <a:txBody>
                    <a:bodyPr/>
                    <a:lstStyle/>
                    <a:p>
                      <a:pPr algn="ctr"/>
                      <a:r>
                        <a:rPr lang="en-AU" sz="1400">
                          <a:solidFill>
                            <a:schemeClr val="tx1"/>
                          </a:solidFill>
                          <a:latin typeface="Arial"/>
                          <a:cs typeface="Arial"/>
                        </a:rPr>
                        <a:t>2025</a:t>
                      </a:r>
                      <a:endParaRPr lang="en-US"/>
                    </a:p>
                  </a:txBody>
                  <a:tcPr marL="86939" marR="86939" marT="43470" marB="434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480569643"/>
                  </a:ext>
                </a:extLst>
              </a:tr>
            </a:tbl>
          </a:graphicData>
        </a:graphic>
      </p:graphicFrame>
      <p:sp>
        <p:nvSpPr>
          <p:cNvPr id="9" name="Flowchart: Alternate Process 82">
            <a:extLst>
              <a:ext uri="{FF2B5EF4-FFF2-40B4-BE49-F238E27FC236}">
                <a16:creationId xmlns:a16="http://schemas.microsoft.com/office/drawing/2014/main" id="{D6261BE1-1722-FD4F-671D-9DE390FBCB35}"/>
              </a:ext>
            </a:extLst>
          </p:cNvPr>
          <p:cNvSpPr/>
          <p:nvPr/>
        </p:nvSpPr>
        <p:spPr>
          <a:xfrm>
            <a:off x="6951894" y="4104651"/>
            <a:ext cx="2173770" cy="217494"/>
          </a:xfrm>
          <a:prstGeom prst="flowChartAlternateProcess">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r"/>
            <a:r>
              <a:rPr lang="en-AU" sz="800">
                <a:latin typeface="Arial"/>
                <a:cs typeface="Arial"/>
                <a:sym typeface="Wingdings" panose="05000000000000000000" pitchFamily="2" charset="2"/>
              </a:rPr>
              <a:t>      PCA – Environmental Control Plan    </a:t>
            </a:r>
            <a:r>
              <a:rPr lang="en-AU" sz="1000">
                <a:latin typeface="Arial"/>
                <a:cs typeface="Arial"/>
                <a:sym typeface="Wingdings" panose="05000000000000000000" pitchFamily="2" charset="2"/>
              </a:rPr>
              <a:t> </a:t>
            </a:r>
            <a:endParaRPr lang="en-AU" sz="1000" b="1">
              <a:latin typeface="Arial"/>
              <a:cs typeface="Arial"/>
              <a:sym typeface="Wingdings" panose="05000000000000000000" pitchFamily="2" charset="2"/>
            </a:endParaRPr>
          </a:p>
        </p:txBody>
      </p:sp>
      <p:sp>
        <p:nvSpPr>
          <p:cNvPr id="11" name="Flowchart: Alternate Process 82">
            <a:extLst>
              <a:ext uri="{FF2B5EF4-FFF2-40B4-BE49-F238E27FC236}">
                <a16:creationId xmlns:a16="http://schemas.microsoft.com/office/drawing/2014/main" id="{8C0CFF0A-B4C1-37EF-BB63-5FBEBB77E84A}"/>
              </a:ext>
            </a:extLst>
          </p:cNvPr>
          <p:cNvSpPr/>
          <p:nvPr/>
        </p:nvSpPr>
        <p:spPr>
          <a:xfrm>
            <a:off x="9173367" y="4099635"/>
            <a:ext cx="1690066" cy="217494"/>
          </a:xfrm>
          <a:prstGeom prst="flowChartAlternateProcess">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r"/>
            <a:r>
              <a:rPr lang="en-AU" sz="800">
                <a:latin typeface="Arial"/>
                <a:cs typeface="Arial"/>
                <a:sym typeface="Wingdings" panose="05000000000000000000" pitchFamily="2" charset="2"/>
              </a:rPr>
              <a:t>PCA – Review Period by EPA    </a:t>
            </a:r>
            <a:endParaRPr lang="en-AU" sz="1000">
              <a:latin typeface="Arial"/>
              <a:cs typeface="Arial"/>
            </a:endParaRPr>
          </a:p>
        </p:txBody>
      </p:sp>
      <p:sp>
        <p:nvSpPr>
          <p:cNvPr id="15" name="Flowchart: Alternate Process 10">
            <a:extLst>
              <a:ext uri="{FF2B5EF4-FFF2-40B4-BE49-F238E27FC236}">
                <a16:creationId xmlns:a16="http://schemas.microsoft.com/office/drawing/2014/main" id="{80EFEED1-33E5-17DA-A092-023EEFFEDBC3}"/>
              </a:ext>
            </a:extLst>
          </p:cNvPr>
          <p:cNvSpPr/>
          <p:nvPr/>
        </p:nvSpPr>
        <p:spPr>
          <a:xfrm>
            <a:off x="5734673" y="5130390"/>
            <a:ext cx="1410197" cy="225689"/>
          </a:xfrm>
          <a:prstGeom prst="flowChartAlternateProcess">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ctr"/>
          <a:lstStyle/>
          <a:p>
            <a:pPr algn="ctr"/>
            <a:r>
              <a:rPr lang="en-AU" sz="1000" b="1">
                <a:solidFill>
                  <a:schemeClr val="tx1"/>
                </a:solidFill>
                <a:latin typeface="Arial"/>
                <a:cs typeface="Arial"/>
              </a:rPr>
              <a:t>Permit to Construct</a:t>
            </a:r>
            <a:endParaRPr lang="en-AU" sz="1000" b="1">
              <a:solidFill>
                <a:schemeClr val="tx1"/>
              </a:solidFill>
              <a:latin typeface="Arial" panose="020B0604020202020204" pitchFamily="34" charset="0"/>
              <a:cs typeface="Arial" panose="020B0604020202020204" pitchFamily="34" charset="0"/>
            </a:endParaRPr>
          </a:p>
        </p:txBody>
      </p:sp>
      <p:sp>
        <p:nvSpPr>
          <p:cNvPr id="14" name="Flowchart: Decision 13">
            <a:extLst>
              <a:ext uri="{FF2B5EF4-FFF2-40B4-BE49-F238E27FC236}">
                <a16:creationId xmlns:a16="http://schemas.microsoft.com/office/drawing/2014/main" id="{BE290C92-F8B1-CB40-79A3-BB63246BB37E}"/>
              </a:ext>
            </a:extLst>
          </p:cNvPr>
          <p:cNvSpPr/>
          <p:nvPr/>
        </p:nvSpPr>
        <p:spPr>
          <a:xfrm>
            <a:off x="10790995" y="4052938"/>
            <a:ext cx="331305" cy="334353"/>
          </a:xfrm>
          <a:prstGeom prst="flowChartDecision">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Alternate Process 81">
            <a:extLst>
              <a:ext uri="{FF2B5EF4-FFF2-40B4-BE49-F238E27FC236}">
                <a16:creationId xmlns:a16="http://schemas.microsoft.com/office/drawing/2014/main" id="{95B38DAD-58C1-1881-F94F-6204440B47DE}"/>
              </a:ext>
            </a:extLst>
          </p:cNvPr>
          <p:cNvSpPr/>
          <p:nvPr/>
        </p:nvSpPr>
        <p:spPr>
          <a:xfrm>
            <a:off x="6302060" y="3500072"/>
            <a:ext cx="4820240" cy="216353"/>
          </a:xfrm>
          <a:prstGeom prst="flowChartAlternateProcess">
            <a:avLst/>
          </a:prstGeom>
          <a:solidFill>
            <a:srgbClr val="262261"/>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r"/>
            <a:r>
              <a:rPr lang="en-AU" sz="800">
                <a:latin typeface="Arial"/>
                <a:cs typeface="Arial"/>
                <a:sym typeface="Wingdings" panose="05000000000000000000" pitchFamily="2" charset="2"/>
              </a:rPr>
              <a:t>Feasibility Study – Hydrogeology, Geotech, Mining &amp; FEED                          </a:t>
            </a:r>
          </a:p>
        </p:txBody>
      </p:sp>
      <p:sp>
        <p:nvSpPr>
          <p:cNvPr id="21" name="Flowchart: Alternate Process 61">
            <a:extLst>
              <a:ext uri="{FF2B5EF4-FFF2-40B4-BE49-F238E27FC236}">
                <a16:creationId xmlns:a16="http://schemas.microsoft.com/office/drawing/2014/main" id="{24429EA9-CFCC-C8B6-687E-A141028838E5}"/>
              </a:ext>
            </a:extLst>
          </p:cNvPr>
          <p:cNvSpPr/>
          <p:nvPr/>
        </p:nvSpPr>
        <p:spPr>
          <a:xfrm>
            <a:off x="7704905" y="2556222"/>
            <a:ext cx="3245851" cy="210983"/>
          </a:xfrm>
          <a:prstGeom prst="flowChartAlternateProcess">
            <a:avLst/>
          </a:prstGeom>
          <a:solidFill>
            <a:srgbClr val="0070C0"/>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800">
                <a:latin typeface="Arial"/>
                <a:cs typeface="Arial"/>
              </a:rPr>
              <a:t>Metallurgical Optimisation  Programmes</a:t>
            </a:r>
            <a:r>
              <a:rPr lang="en-AU" sz="1000">
                <a:latin typeface="Arial"/>
                <a:cs typeface="Arial"/>
              </a:rPr>
              <a:t>  </a:t>
            </a:r>
            <a:endParaRPr lang="en-AU" sz="1045">
              <a:latin typeface="Arial" panose="020B0604020202020204" pitchFamily="34" charset="0"/>
              <a:cs typeface="Arial" panose="020B0604020202020204" pitchFamily="34" charset="0"/>
            </a:endParaRPr>
          </a:p>
        </p:txBody>
      </p:sp>
      <p:sp>
        <p:nvSpPr>
          <p:cNvPr id="13" name="Flowchart: Alternate Process 56">
            <a:extLst>
              <a:ext uri="{FF2B5EF4-FFF2-40B4-BE49-F238E27FC236}">
                <a16:creationId xmlns:a16="http://schemas.microsoft.com/office/drawing/2014/main" id="{B26620C6-8593-6259-EE24-9ECE16A5B91C}"/>
              </a:ext>
            </a:extLst>
          </p:cNvPr>
          <p:cNvSpPr/>
          <p:nvPr/>
        </p:nvSpPr>
        <p:spPr>
          <a:xfrm>
            <a:off x="8101772" y="2846041"/>
            <a:ext cx="921578" cy="213085"/>
          </a:xfrm>
          <a:prstGeom prst="flowChartAlternateProcess">
            <a:avLst/>
          </a:prstGeom>
          <a:solidFill>
            <a:srgbClr val="0070C0"/>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800">
                <a:latin typeface="Arial"/>
                <a:cs typeface="Arial"/>
              </a:rPr>
              <a:t>Maiden Reserve</a:t>
            </a:r>
          </a:p>
        </p:txBody>
      </p:sp>
      <p:sp>
        <p:nvSpPr>
          <p:cNvPr id="25" name="Flowchart: Decision 24">
            <a:extLst>
              <a:ext uri="{FF2B5EF4-FFF2-40B4-BE49-F238E27FC236}">
                <a16:creationId xmlns:a16="http://schemas.microsoft.com/office/drawing/2014/main" id="{D6B742D1-D87A-56B5-66ED-87993F6A693A}"/>
              </a:ext>
            </a:extLst>
          </p:cNvPr>
          <p:cNvSpPr/>
          <p:nvPr/>
        </p:nvSpPr>
        <p:spPr>
          <a:xfrm>
            <a:off x="5339533" y="5057101"/>
            <a:ext cx="368511" cy="334353"/>
          </a:xfrm>
          <a:prstGeom prst="flowChartDecision">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953B8342-6B22-20F6-5191-2B2B4A9C51CC}"/>
              </a:ext>
            </a:extLst>
          </p:cNvPr>
          <p:cNvCxnSpPr>
            <a:cxnSpLocks/>
          </p:cNvCxnSpPr>
          <p:nvPr/>
        </p:nvCxnSpPr>
        <p:spPr>
          <a:xfrm>
            <a:off x="6442998" y="969708"/>
            <a:ext cx="15880" cy="3512084"/>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A4816D-37BE-FC45-54FF-23C6C9B0FD1B}"/>
              </a:ext>
            </a:extLst>
          </p:cNvPr>
          <p:cNvSpPr/>
          <p:nvPr/>
        </p:nvSpPr>
        <p:spPr>
          <a:xfrm>
            <a:off x="2233318" y="6358467"/>
            <a:ext cx="980252" cy="500474"/>
          </a:xfrm>
          <a:prstGeom prst="rect">
            <a:avLst/>
          </a:prstGeom>
          <a:solidFill>
            <a:srgbClr val="222D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cs typeface="Arial"/>
              </a:rPr>
              <a:t>March 2024</a:t>
            </a:r>
            <a:endParaRPr lang="en-US" sz="1000"/>
          </a:p>
        </p:txBody>
      </p:sp>
      <p:pic>
        <p:nvPicPr>
          <p:cNvPr id="16" name="Imagem 15" descr="Texto&#10;&#10;Descrição gerada automaticamente com confiança baixa">
            <a:extLst>
              <a:ext uri="{FF2B5EF4-FFF2-40B4-BE49-F238E27FC236}">
                <a16:creationId xmlns:a16="http://schemas.microsoft.com/office/drawing/2014/main" id="{14583626-298C-36C6-4BDC-FA497FC0066F}"/>
              </a:ext>
            </a:extLst>
          </p:cNvPr>
          <p:cNvPicPr>
            <a:picLocks noChangeAspect="1"/>
          </p:cNvPicPr>
          <p:nvPr/>
        </p:nvPicPr>
        <p:blipFill>
          <a:blip r:embed="rId3"/>
          <a:stretch>
            <a:fillRect/>
          </a:stretch>
        </p:blipFill>
        <p:spPr>
          <a:xfrm>
            <a:off x="8336189" y="4421035"/>
            <a:ext cx="2645460" cy="1870087"/>
          </a:xfrm>
          <a:prstGeom prst="rect">
            <a:avLst/>
          </a:prstGeom>
        </p:spPr>
      </p:pic>
    </p:spTree>
    <p:extLst>
      <p:ext uri="{BB962C8B-B14F-4D97-AF65-F5344CB8AC3E}">
        <p14:creationId xmlns:p14="http://schemas.microsoft.com/office/powerpoint/2010/main" val="3353162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Site&#10;&#10;Descrição gerada automaticamente">
            <a:extLst>
              <a:ext uri="{FF2B5EF4-FFF2-40B4-BE49-F238E27FC236}">
                <a16:creationId xmlns:a16="http://schemas.microsoft.com/office/drawing/2014/main" id="{D9618B61-2771-9467-7640-F41D34FE64F3}"/>
              </a:ext>
            </a:extLst>
          </p:cNvPr>
          <p:cNvPicPr>
            <a:picLocks noChangeAspect="1"/>
          </p:cNvPicPr>
          <p:nvPr/>
        </p:nvPicPr>
        <p:blipFill>
          <a:blip r:embed="rId2"/>
          <a:stretch>
            <a:fillRect/>
          </a:stretch>
        </p:blipFill>
        <p:spPr>
          <a:xfrm>
            <a:off x="589935" y="540536"/>
            <a:ext cx="11012129" cy="5776927"/>
          </a:xfrm>
          <a:prstGeom prst="rect">
            <a:avLst/>
          </a:prstGeom>
        </p:spPr>
      </p:pic>
    </p:spTree>
    <p:extLst>
      <p:ext uri="{BB962C8B-B14F-4D97-AF65-F5344CB8AC3E}">
        <p14:creationId xmlns:p14="http://schemas.microsoft.com/office/powerpoint/2010/main" val="2992578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6A4295D-D305-17D5-BFD6-719084B2F866}"/>
              </a:ext>
            </a:extLst>
          </p:cNvPr>
          <p:cNvSpPr txBox="1">
            <a:spLocks/>
          </p:cNvSpPr>
          <p:nvPr/>
        </p:nvSpPr>
        <p:spPr>
          <a:xfrm>
            <a:off x="693921" y="1832829"/>
            <a:ext cx="3353044" cy="3084373"/>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500"/>
              </a:lnSpc>
            </a:pPr>
            <a:r>
              <a:rPr lang="en-AU" sz="1200" b="1" dirty="0">
                <a:solidFill>
                  <a:schemeClr val="accent1"/>
                </a:solidFill>
                <a:latin typeface="Arial" panose="020B0604020202020204" pitchFamily="34" charset="0"/>
                <a:cs typeface="Arial" panose="020B0604020202020204" pitchFamily="34" charset="0"/>
              </a:rPr>
              <a:t>Meteoric Resources</a:t>
            </a:r>
          </a:p>
          <a:p>
            <a:pPr algn="l">
              <a:lnSpc>
                <a:spcPts val="1500"/>
              </a:lnSpc>
              <a:spcAft>
                <a:spcPts val="800"/>
              </a:spcAft>
            </a:pPr>
            <a:r>
              <a:rPr lang="en-AU" sz="900" dirty="0">
                <a:solidFill>
                  <a:schemeClr val="bg1"/>
                </a:solidFill>
                <a:effectLst/>
                <a:latin typeface="Arial" panose="020B0604020202020204" pitchFamily="34" charset="0"/>
                <a:cs typeface="Arial" panose="020B0604020202020204" pitchFamily="34" charset="0"/>
              </a:rPr>
              <a:t>ABN  64 107 985 651</a:t>
            </a:r>
            <a:endParaRPr lang="en-AU" sz="900" b="1" dirty="0">
              <a:solidFill>
                <a:schemeClr val="accent1"/>
              </a:solidFill>
              <a:latin typeface="Arial" panose="020B0604020202020204" pitchFamily="34" charset="0"/>
              <a:cs typeface="Arial" panose="020B0604020202020204" pitchFamily="34" charset="0"/>
            </a:endParaRPr>
          </a:p>
          <a:p>
            <a:pPr marL="267970" indent="-267970" algn="l">
              <a:lnSpc>
                <a:spcPts val="1500"/>
              </a:lnSpc>
            </a:pPr>
            <a:r>
              <a:rPr lang="en-AU" sz="1050" b="1" dirty="0">
                <a:solidFill>
                  <a:schemeClr val="bg1"/>
                </a:solidFill>
                <a:latin typeface="Arial"/>
                <a:cs typeface="Arial"/>
              </a:rPr>
              <a:t>W	</a:t>
            </a:r>
            <a:r>
              <a:rPr lang="en-AU" sz="1050" dirty="0">
                <a:solidFill>
                  <a:schemeClr val="bg1"/>
                </a:solidFill>
                <a:latin typeface="Arial"/>
                <a:cs typeface="Arial"/>
              </a:rPr>
              <a:t>www.meteoric.com.au</a:t>
            </a:r>
          </a:p>
          <a:p>
            <a:pPr marL="267970" indent="-267970" algn="l">
              <a:lnSpc>
                <a:spcPts val="1500"/>
              </a:lnSpc>
              <a:spcAft>
                <a:spcPts val="500"/>
              </a:spcAft>
            </a:pPr>
            <a:r>
              <a:rPr lang="en-AU" sz="1050" b="1" dirty="0">
                <a:solidFill>
                  <a:schemeClr val="bg1"/>
                </a:solidFill>
                <a:latin typeface="Arial"/>
                <a:cs typeface="Arial"/>
              </a:rPr>
              <a:t>A	</a:t>
            </a:r>
            <a:r>
              <a:rPr lang="en-AU" sz="1050" b="0" i="0" dirty="0">
                <a:solidFill>
                  <a:schemeClr val="bg1"/>
                </a:solidFill>
                <a:effectLst/>
                <a:latin typeface="Arial"/>
                <a:cs typeface="Arial"/>
              </a:rPr>
              <a:t>Level 1, 35 Ventnor </a:t>
            </a:r>
            <a:r>
              <a:rPr lang="en-AU" sz="1050" dirty="0">
                <a:solidFill>
                  <a:schemeClr val="bg1"/>
                </a:solidFill>
                <a:latin typeface="Arial"/>
                <a:cs typeface="Arial"/>
              </a:rPr>
              <a:t>Avenue</a:t>
            </a:r>
            <a:r>
              <a:rPr lang="en-AU" sz="1050" b="0" i="0" dirty="0">
                <a:solidFill>
                  <a:schemeClr val="bg1"/>
                </a:solidFill>
                <a:effectLst/>
                <a:latin typeface="Arial"/>
                <a:cs typeface="Arial"/>
              </a:rPr>
              <a:t>, West Perth WA 6005</a:t>
            </a:r>
          </a:p>
          <a:p>
            <a:pPr marL="267970" indent="-267970" algn="l">
              <a:lnSpc>
                <a:spcPts val="1500"/>
              </a:lnSpc>
            </a:pPr>
            <a:endParaRPr lang="en-AU" sz="1100" dirty="0">
              <a:solidFill>
                <a:schemeClr val="bg1"/>
              </a:solidFill>
              <a:latin typeface="Arial" panose="020B0604020202020204" pitchFamily="34" charset="0"/>
              <a:cs typeface="Arial" panose="020B0604020202020204" pitchFamily="34" charset="0"/>
            </a:endParaRPr>
          </a:p>
          <a:p>
            <a:pPr marL="267970" indent="-267970" algn="l">
              <a:lnSpc>
                <a:spcPts val="1500"/>
              </a:lnSpc>
              <a:spcAft>
                <a:spcPts val="300"/>
              </a:spcAft>
            </a:pPr>
            <a:r>
              <a:rPr lang="en-AU" sz="1100" b="1" dirty="0">
                <a:solidFill>
                  <a:schemeClr val="accent1"/>
                </a:solidFill>
                <a:latin typeface="Arial"/>
                <a:cs typeface="Arial"/>
              </a:rPr>
              <a:t>Dr Marcelo Carvalho – Executive Director</a:t>
            </a:r>
            <a:endParaRPr lang="en-AU" sz="1100" b="1" i="1" dirty="0">
              <a:solidFill>
                <a:schemeClr val="accent1"/>
              </a:solidFill>
              <a:latin typeface="Arial"/>
              <a:cs typeface="Arial"/>
            </a:endParaRPr>
          </a:p>
          <a:p>
            <a:pPr marL="269875" indent="-267970" algn="l">
              <a:lnSpc>
                <a:spcPts val="1500"/>
              </a:lnSpc>
            </a:pPr>
            <a:r>
              <a:rPr lang="en-AU" sz="1050" b="1" i="0" dirty="0">
                <a:solidFill>
                  <a:schemeClr val="bg1"/>
                </a:solidFill>
                <a:effectLst/>
                <a:latin typeface="Arial" panose="020B0604020202020204" pitchFamily="34" charset="0"/>
                <a:cs typeface="Arial" panose="020B0604020202020204" pitchFamily="34" charset="0"/>
              </a:rPr>
              <a:t>T	</a:t>
            </a:r>
            <a:r>
              <a:rPr lang="en-AU" sz="1050" b="0" i="0" dirty="0">
                <a:solidFill>
                  <a:schemeClr val="bg1"/>
                </a:solidFill>
                <a:effectLst/>
                <a:latin typeface="Arial" panose="020B0604020202020204" pitchFamily="34" charset="0"/>
                <a:cs typeface="Arial" panose="020B0604020202020204" pitchFamily="34" charset="0"/>
              </a:rPr>
              <a:t>+55 61 986130930</a:t>
            </a:r>
          </a:p>
          <a:p>
            <a:pPr marL="269875" indent="-267970" algn="l">
              <a:lnSpc>
                <a:spcPts val="1500"/>
              </a:lnSpc>
            </a:pPr>
            <a:r>
              <a:rPr lang="en-AU" sz="1050" b="1" dirty="0">
                <a:solidFill>
                  <a:schemeClr val="bg1"/>
                </a:solidFill>
                <a:latin typeface="Arial"/>
                <a:cs typeface="Arial"/>
              </a:rPr>
              <a:t>E	</a:t>
            </a:r>
            <a:r>
              <a:rPr lang="en-AU" sz="1050" dirty="0">
                <a:solidFill>
                  <a:schemeClr val="bg1"/>
                </a:solidFill>
                <a:latin typeface="Arial"/>
                <a:cs typeface="Arial"/>
              </a:rPr>
              <a:t>mdecarvalho@meteoric.com.au</a:t>
            </a:r>
          </a:p>
          <a:p>
            <a:pPr marL="267970" indent="-267970" algn="l">
              <a:lnSpc>
                <a:spcPts val="1500"/>
              </a:lnSpc>
            </a:pPr>
            <a:endParaRPr lang="en-AU" sz="1100" b="0" i="0" dirty="0">
              <a:solidFill>
                <a:schemeClr val="bg1"/>
              </a:solidFill>
              <a:effectLst/>
              <a:latin typeface="Arial" panose="020B0604020202020204" pitchFamily="34" charset="0"/>
              <a:cs typeface="Arial" panose="020B0604020202020204" pitchFamily="34" charset="0"/>
            </a:endParaRPr>
          </a:p>
          <a:p>
            <a:pPr marL="267970" indent="-267970" algn="l">
              <a:lnSpc>
                <a:spcPts val="1500"/>
              </a:lnSpc>
              <a:spcAft>
                <a:spcPts val="300"/>
              </a:spcAft>
            </a:pPr>
            <a:r>
              <a:rPr lang="en-AU" sz="1100" b="1" dirty="0">
                <a:solidFill>
                  <a:srgbClr val="FFC000"/>
                </a:solidFill>
                <a:latin typeface="Arial" panose="020B0604020202020204" pitchFamily="34" charset="0"/>
                <a:cs typeface="Arial" panose="020B0604020202020204" pitchFamily="34" charset="0"/>
              </a:rPr>
              <a:t>Nick Holthouse </a:t>
            </a:r>
            <a:r>
              <a:rPr lang="en-AU" sz="1100" b="1" i="1" dirty="0">
                <a:solidFill>
                  <a:srgbClr val="FFC000"/>
                </a:solidFill>
                <a:latin typeface="Arial" panose="020B0604020202020204" pitchFamily="34" charset="0"/>
                <a:cs typeface="Arial" panose="020B0604020202020204" pitchFamily="34" charset="0"/>
              </a:rPr>
              <a:t>– CEO </a:t>
            </a:r>
          </a:p>
          <a:p>
            <a:pPr marL="267970" indent="-267970" algn="l">
              <a:lnSpc>
                <a:spcPts val="1500"/>
              </a:lnSpc>
            </a:pPr>
            <a:r>
              <a:rPr lang="en-AU" sz="1050" b="1" i="0" dirty="0">
                <a:solidFill>
                  <a:schemeClr val="bg1"/>
                </a:solidFill>
                <a:effectLst/>
                <a:latin typeface="Arial" panose="020B0604020202020204" pitchFamily="34" charset="0"/>
                <a:cs typeface="Arial" panose="020B0604020202020204" pitchFamily="34" charset="0"/>
              </a:rPr>
              <a:t>T	</a:t>
            </a:r>
            <a:r>
              <a:rPr lang="en-AU" sz="1050" b="0" i="0" dirty="0">
                <a:solidFill>
                  <a:schemeClr val="bg1"/>
                </a:solidFill>
                <a:effectLst/>
                <a:latin typeface="Arial" panose="020B0604020202020204" pitchFamily="34" charset="0"/>
                <a:cs typeface="Arial" panose="020B0604020202020204" pitchFamily="34" charset="0"/>
              </a:rPr>
              <a:t>+61 428 964 276</a:t>
            </a:r>
          </a:p>
          <a:p>
            <a:pPr marL="267970" indent="-267970" algn="l">
              <a:lnSpc>
                <a:spcPts val="1500"/>
              </a:lnSpc>
            </a:pPr>
            <a:r>
              <a:rPr lang="en-AU" sz="1050" b="1" dirty="0">
                <a:solidFill>
                  <a:schemeClr val="bg1"/>
                </a:solidFill>
                <a:latin typeface="Arial" panose="020B0604020202020204" pitchFamily="34" charset="0"/>
                <a:cs typeface="Arial" panose="020B0604020202020204" pitchFamily="34" charset="0"/>
              </a:rPr>
              <a:t>E	</a:t>
            </a:r>
            <a:r>
              <a:rPr lang="en-AU" sz="1050" dirty="0">
                <a:solidFill>
                  <a:schemeClr val="bg1"/>
                </a:solidFill>
                <a:latin typeface="Arial" panose="020B0604020202020204" pitchFamily="34" charset="0"/>
                <a:cs typeface="Arial" panose="020B0604020202020204" pitchFamily="34" charset="0"/>
              </a:rPr>
              <a:t>nholthouse@meteoric.com.au</a:t>
            </a:r>
          </a:p>
        </p:txBody>
      </p:sp>
      <p:sp>
        <p:nvSpPr>
          <p:cNvPr id="13" name="TextBox 12">
            <a:extLst>
              <a:ext uri="{FF2B5EF4-FFF2-40B4-BE49-F238E27FC236}">
                <a16:creationId xmlns:a16="http://schemas.microsoft.com/office/drawing/2014/main" id="{A7E066F0-DCBB-E12E-8055-1FC576023749}"/>
              </a:ext>
            </a:extLst>
          </p:cNvPr>
          <p:cNvSpPr txBox="1"/>
          <p:nvPr/>
        </p:nvSpPr>
        <p:spPr>
          <a:xfrm>
            <a:off x="695325" y="1189832"/>
            <a:ext cx="2793561" cy="377854"/>
          </a:xfrm>
          <a:prstGeom prst="rect">
            <a:avLst/>
          </a:prstGeom>
          <a:noFill/>
        </p:spPr>
        <p:txBody>
          <a:bodyPr wrap="square" lIns="0" tIns="0" rIns="0" bIns="0" rtlCol="0">
            <a:noAutofit/>
          </a:bodyPr>
          <a:lstStyle/>
          <a:p>
            <a:pPr>
              <a:lnSpc>
                <a:spcPts val="2200"/>
              </a:lnSpc>
            </a:pPr>
            <a:r>
              <a:rPr lang="en-AU" sz="2000" b="1" spc="-30">
                <a:solidFill>
                  <a:schemeClr val="bg1"/>
                </a:solidFill>
              </a:rPr>
              <a:t>Contact Information</a:t>
            </a:r>
          </a:p>
        </p:txBody>
      </p:sp>
      <p:grpSp>
        <p:nvGrpSpPr>
          <p:cNvPr id="15" name="Group 14">
            <a:extLst>
              <a:ext uri="{FF2B5EF4-FFF2-40B4-BE49-F238E27FC236}">
                <a16:creationId xmlns:a16="http://schemas.microsoft.com/office/drawing/2014/main" id="{32B8043D-BD70-10C2-4D31-25A5DB6E5FFE}"/>
              </a:ext>
            </a:extLst>
          </p:cNvPr>
          <p:cNvGrpSpPr/>
          <p:nvPr/>
        </p:nvGrpSpPr>
        <p:grpSpPr>
          <a:xfrm>
            <a:off x="693921" y="5182346"/>
            <a:ext cx="1303679" cy="360802"/>
            <a:chOff x="687046" y="4798573"/>
            <a:chExt cx="1303679" cy="360802"/>
          </a:xfrm>
        </p:grpSpPr>
        <p:pic>
          <p:nvPicPr>
            <p:cNvPr id="16" name="Graphic 15">
              <a:extLst>
                <a:ext uri="{FF2B5EF4-FFF2-40B4-BE49-F238E27FC236}">
                  <a16:creationId xmlns:a16="http://schemas.microsoft.com/office/drawing/2014/main" id="{21A9303B-09E4-B5BB-35C2-6BFD9A7B52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014" y="4866352"/>
              <a:ext cx="224860" cy="225434"/>
            </a:xfrm>
            <a:prstGeom prst="rect">
              <a:avLst/>
            </a:prstGeom>
          </p:spPr>
        </p:pic>
        <p:sp>
          <p:nvSpPr>
            <p:cNvPr id="17" name="TextBox 16">
              <a:extLst>
                <a:ext uri="{FF2B5EF4-FFF2-40B4-BE49-F238E27FC236}">
                  <a16:creationId xmlns:a16="http://schemas.microsoft.com/office/drawing/2014/main" id="{69AF98FE-9793-E690-5668-364F3C699ACE}"/>
                </a:ext>
              </a:extLst>
            </p:cNvPr>
            <p:cNvSpPr txBox="1"/>
            <p:nvPr/>
          </p:nvSpPr>
          <p:spPr>
            <a:xfrm>
              <a:off x="1113013" y="4880230"/>
              <a:ext cx="817387" cy="205184"/>
            </a:xfrm>
            <a:prstGeom prst="rect">
              <a:avLst/>
            </a:prstGeom>
            <a:noFill/>
          </p:spPr>
          <p:txBody>
            <a:bodyPr wrap="square" lIns="0" tIns="0" rIns="0" bIns="0" rtlCol="0">
              <a:spAutoFit/>
            </a:bodyPr>
            <a:lstStyle/>
            <a:p>
              <a:pPr algn="l">
                <a:lnSpc>
                  <a:spcPts val="1600"/>
                </a:lnSpc>
              </a:pPr>
              <a:r>
                <a:rPr lang="en-AU" sz="1400" i="0" spc="50">
                  <a:solidFill>
                    <a:schemeClr val="accent1"/>
                  </a:solidFill>
                  <a:latin typeface="Arial" panose="020B0604020202020204" pitchFamily="34" charset="0"/>
                  <a:cs typeface="Arial" panose="020B0604020202020204" pitchFamily="34" charset="0"/>
                </a:rPr>
                <a:t>ASX:MEI</a:t>
              </a:r>
              <a:endParaRPr lang="en-AU" sz="1600" i="0" spc="5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A6372840-285A-64DA-749B-58C2DDD7E8D6}"/>
                </a:ext>
              </a:extLst>
            </p:cNvPr>
            <p:cNvSpPr/>
            <p:nvPr/>
          </p:nvSpPr>
          <p:spPr>
            <a:xfrm>
              <a:off x="687046" y="4798573"/>
              <a:ext cx="1303679" cy="360802"/>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4" name="Picture 5" descr="A car charging at a charging station&#10;&#10;Description automatically generated">
            <a:extLst>
              <a:ext uri="{FF2B5EF4-FFF2-40B4-BE49-F238E27FC236}">
                <a16:creationId xmlns:a16="http://schemas.microsoft.com/office/drawing/2014/main" id="{C52A3D90-BF36-5214-05B7-743C1F46EBB5}"/>
              </a:ext>
            </a:extLst>
          </p:cNvPr>
          <p:cNvPicPr>
            <a:picLocks noChangeAspect="1"/>
          </p:cNvPicPr>
          <p:nvPr/>
        </p:nvPicPr>
        <p:blipFill>
          <a:blip r:embed="rId5"/>
          <a:stretch>
            <a:fillRect/>
          </a:stretch>
        </p:blipFill>
        <p:spPr>
          <a:xfrm>
            <a:off x="5007545" y="-814"/>
            <a:ext cx="7181850" cy="6372225"/>
          </a:xfrm>
          <a:prstGeom prst="rect">
            <a:avLst/>
          </a:prstGeom>
        </p:spPr>
      </p:pic>
      <p:pic>
        <p:nvPicPr>
          <p:cNvPr id="3" name="Picture 3" descr="A logo with a triangle and a yellow triangle&#10;&#10;Description automatically generated">
            <a:extLst>
              <a:ext uri="{FF2B5EF4-FFF2-40B4-BE49-F238E27FC236}">
                <a16:creationId xmlns:a16="http://schemas.microsoft.com/office/drawing/2014/main" id="{45DA1AD5-4AA7-558B-F8AE-5EA71938F826}"/>
              </a:ext>
            </a:extLst>
          </p:cNvPr>
          <p:cNvPicPr>
            <a:picLocks noChangeAspect="1"/>
          </p:cNvPicPr>
          <p:nvPr/>
        </p:nvPicPr>
        <p:blipFill>
          <a:blip r:embed="rId6"/>
          <a:stretch>
            <a:fillRect/>
          </a:stretch>
        </p:blipFill>
        <p:spPr>
          <a:xfrm>
            <a:off x="3321131" y="943952"/>
            <a:ext cx="8820150" cy="5400675"/>
          </a:xfrm>
          <a:prstGeom prst="rect">
            <a:avLst/>
          </a:prstGeom>
        </p:spPr>
      </p:pic>
    </p:spTree>
    <p:extLst>
      <p:ext uri="{BB962C8B-B14F-4D97-AF65-F5344CB8AC3E}">
        <p14:creationId xmlns:p14="http://schemas.microsoft.com/office/powerpoint/2010/main" val="30925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AB3FF-0122-10DB-008B-CD6EAFA8A441}"/>
              </a:ext>
            </a:extLst>
          </p:cNvPr>
          <p:cNvSpPr>
            <a:spLocks noGrp="1"/>
          </p:cNvSpPr>
          <p:nvPr>
            <p:ph type="ctrTitle"/>
          </p:nvPr>
        </p:nvSpPr>
        <p:spPr/>
        <p:txBody>
          <a:bodyPr/>
          <a:lstStyle/>
          <a:p>
            <a:r>
              <a:rPr lang="en-AU">
                <a:cs typeface="Arial"/>
              </a:rPr>
              <a:t>DISCLAIMER</a:t>
            </a:r>
            <a:endParaRPr lang="en-US"/>
          </a:p>
        </p:txBody>
      </p:sp>
      <p:sp>
        <p:nvSpPr>
          <p:cNvPr id="5" name="TextBox 4">
            <a:extLst>
              <a:ext uri="{FF2B5EF4-FFF2-40B4-BE49-F238E27FC236}">
                <a16:creationId xmlns:a16="http://schemas.microsoft.com/office/drawing/2014/main" id="{706ADA0D-7A4A-2EB4-2EC5-65EA113A0768}"/>
              </a:ext>
            </a:extLst>
          </p:cNvPr>
          <p:cNvSpPr txBox="1"/>
          <p:nvPr/>
        </p:nvSpPr>
        <p:spPr>
          <a:xfrm>
            <a:off x="461437" y="1011279"/>
            <a:ext cx="11160125" cy="3554711"/>
          </a:xfrm>
          <a:prstGeom prst="rect">
            <a:avLst/>
          </a:prstGeom>
          <a:noFill/>
        </p:spPr>
        <p:txBody>
          <a:bodyPr wrap="square" lIns="0" tIns="0" rIns="0" bIns="0" rtlCol="0">
            <a:noAutofit/>
          </a:bodyPr>
          <a:lstStyle/>
          <a:p>
            <a:pPr marL="0" indent="0" algn="just">
              <a:lnSpc>
                <a:spcPts val="1300"/>
              </a:lnSpc>
              <a:buNone/>
            </a:pPr>
            <a:r>
              <a:rPr lang="en-GB" sz="900" b="0" cap="none">
                <a:latin typeface="Arial" panose="020B0604020202020204" pitchFamily="34" charset="0"/>
                <a:ea typeface="Open Sans" panose="020B0606030504020204" pitchFamily="34" charset="0"/>
                <a:cs typeface="Arial" panose="020B0604020202020204" pitchFamily="34" charset="0"/>
              </a:rPr>
              <a:t>The material in this Presentation has been prepared by Meteoric Resources NL (“Meteoric”) and is general background information about </a:t>
            </a:r>
            <a:r>
              <a:rPr lang="en-GB" sz="900" b="0" cap="none" err="1">
                <a:latin typeface="Arial" panose="020B0604020202020204" pitchFamily="34" charset="0"/>
                <a:ea typeface="Open Sans" panose="020B0606030504020204" pitchFamily="34" charset="0"/>
                <a:cs typeface="Arial" panose="020B0604020202020204" pitchFamily="34" charset="0"/>
              </a:rPr>
              <a:t>Meteoric’s</a:t>
            </a:r>
            <a:r>
              <a:rPr lang="en-GB" sz="900" b="0" cap="none">
                <a:latin typeface="Arial" panose="020B0604020202020204" pitchFamily="34" charset="0"/>
                <a:ea typeface="Open Sans" panose="020B0606030504020204" pitchFamily="34" charset="0"/>
                <a:cs typeface="Arial" panose="020B0604020202020204" pitchFamily="34" charset="0"/>
              </a:rPr>
              <a:t> current activities as at the date of this presentation. This information is </a:t>
            </a:r>
            <a:r>
              <a:rPr lang="en-GB" sz="900">
                <a:latin typeface="Arial" panose="020B0604020202020204" pitchFamily="34" charset="0"/>
                <a:ea typeface="Open Sans" panose="020B0606030504020204" pitchFamily="34" charset="0"/>
                <a:cs typeface="Arial" panose="020B0604020202020204" pitchFamily="34" charset="0"/>
              </a:rPr>
              <a:t>given in summary form and does not purport to be complete. Information in this presentation, including forecast financial information, should not be considered as advice or a recommendation to investors or potential investors in relation to holding, purchasing or selling securities or other financial products or instruments and does not take into account your particular investment objectives, financial situation or needs.  </a:t>
            </a:r>
          </a:p>
          <a:p>
            <a:pPr marL="0" indent="0" algn="just">
              <a:lnSpc>
                <a:spcPts val="1300"/>
              </a:lnSpc>
              <a:buNone/>
            </a:pPr>
            <a:endParaRPr lang="en-GB" sz="900">
              <a:latin typeface="Arial" panose="020B0604020202020204" pitchFamily="34" charset="0"/>
              <a:ea typeface="Open Sans" panose="020B0606030504020204" pitchFamily="34" charset="0"/>
              <a:cs typeface="Arial" panose="020B0604020202020204" pitchFamily="34" charset="0"/>
            </a:endParaRPr>
          </a:p>
          <a:p>
            <a:pPr marL="0" indent="0" algn="just">
              <a:lnSpc>
                <a:spcPts val="1300"/>
              </a:lnSpc>
              <a:buNone/>
            </a:pPr>
            <a:r>
              <a:rPr lang="en-GB" sz="900">
                <a:latin typeface="Arial" panose="020B0604020202020204" pitchFamily="34" charset="0"/>
                <a:ea typeface="Open Sans" panose="020B0606030504020204" pitchFamily="34" charset="0"/>
                <a:cs typeface="Arial" panose="020B0604020202020204" pitchFamily="34" charset="0"/>
              </a:rPr>
              <a:t>Before acting on any information you should consider the appropriateness of the information having regard to these matters, any relevant offer document and in particular, you should seek independent financial advice. All securities and financial product or instrument transactions involve risks, which include (among others) the risk of adverse or unanticipated market, financial or political developments and, in international transactions, currency risk.  This presentation may contain forward looking statements including statements regarding our intent, belief or current expectations with respect to </a:t>
            </a:r>
            <a:r>
              <a:rPr lang="en-GB" sz="900" err="1">
                <a:latin typeface="Arial" panose="020B0604020202020204" pitchFamily="34" charset="0"/>
                <a:ea typeface="Open Sans" panose="020B0606030504020204" pitchFamily="34" charset="0"/>
                <a:cs typeface="Arial" panose="020B0604020202020204" pitchFamily="34" charset="0"/>
              </a:rPr>
              <a:t>Meteoric’s</a:t>
            </a:r>
            <a:r>
              <a:rPr lang="en-GB" sz="900">
                <a:latin typeface="Arial" panose="020B0604020202020204" pitchFamily="34" charset="0"/>
                <a:ea typeface="Open Sans" panose="020B0606030504020204" pitchFamily="34" charset="0"/>
                <a:cs typeface="Arial" panose="020B0604020202020204" pitchFamily="34" charset="0"/>
              </a:rPr>
              <a:t> businesses, operations, market conditions, results of operation, financial condition, capital adequacy, specific provisions and risk management practices. Readers are cautioned not to place undue reliance on these forward-looking statements.  Meteoric does not undertake any obligation to publicly release the result of any revisions to these forward-looking statements to reflect events or circumstances after the date hereof to reflect the occurrence of unanticipated events. While due care has been used in the preparation of forecast information, actual results may vary in a materially positive or negative manner. Forecasts and hypothetical examples are subject to uncertainty and contingencies outside </a:t>
            </a:r>
            <a:r>
              <a:rPr lang="en-GB" sz="900" err="1">
                <a:latin typeface="Arial" panose="020B0604020202020204" pitchFamily="34" charset="0"/>
                <a:ea typeface="Open Sans" panose="020B0606030504020204" pitchFamily="34" charset="0"/>
                <a:cs typeface="Arial" panose="020B0604020202020204" pitchFamily="34" charset="0"/>
              </a:rPr>
              <a:t>Meteoric’s</a:t>
            </a:r>
            <a:r>
              <a:rPr lang="en-GB" sz="900">
                <a:latin typeface="Arial" panose="020B0604020202020204" pitchFamily="34" charset="0"/>
                <a:ea typeface="Open Sans" panose="020B0606030504020204" pitchFamily="34" charset="0"/>
                <a:cs typeface="Arial" panose="020B0604020202020204" pitchFamily="34" charset="0"/>
              </a:rPr>
              <a:t> control. Past performance is not a reliable indication of future performance.</a:t>
            </a:r>
            <a:endParaRPr lang="en-AU" sz="900">
              <a:latin typeface="Arial" panose="020B0604020202020204" pitchFamily="34" charset="0"/>
              <a:ea typeface="Open Sans" panose="020B0606030504020204" pitchFamily="34" charset="0"/>
              <a:cs typeface="Arial" panose="020B0604020202020204" pitchFamily="34" charset="0"/>
            </a:endParaRPr>
          </a:p>
          <a:p>
            <a:pPr algn="just">
              <a:lnSpc>
                <a:spcPct val="150000"/>
              </a:lnSpc>
            </a:pPr>
            <a:endParaRPr lang="en-US" sz="900" b="1">
              <a:latin typeface="Arial" panose="020B0604020202020204" pitchFamily="34" charset="0"/>
              <a:ea typeface="Open Sans" panose="020B0606030504020204" pitchFamily="34" charset="0"/>
              <a:cs typeface="Arial" panose="020B0604020202020204" pitchFamily="34" charset="0"/>
            </a:endParaRPr>
          </a:p>
          <a:p>
            <a:pPr algn="just">
              <a:lnSpc>
                <a:spcPct val="150000"/>
              </a:lnSpc>
            </a:pPr>
            <a:r>
              <a:rPr lang="en-US" sz="900" b="1">
                <a:latin typeface="Arial" panose="020B0604020202020204" pitchFamily="34" charset="0"/>
                <a:ea typeface="Open Sans" panose="020B0606030504020204" pitchFamily="34" charset="0"/>
                <a:cs typeface="Arial" panose="020B0604020202020204" pitchFamily="34" charset="0"/>
              </a:rPr>
              <a:t>Competent Persons’ Statements</a:t>
            </a:r>
          </a:p>
          <a:p>
            <a:pPr algn="just"/>
            <a:r>
              <a:rPr lang="en-US" sz="900">
                <a:latin typeface="Arial" panose="020B0604020202020204" pitchFamily="34" charset="0"/>
                <a:ea typeface="Open Sans" panose="020B0606030504020204" pitchFamily="34" charset="0"/>
                <a:cs typeface="Arial" panose="020B0604020202020204" pitchFamily="34" charset="0"/>
              </a:rPr>
              <a:t>The information in this presentation that relates to exploration results is based on information reviewed, collated and fairly represented by Dr Andrew </a:t>
            </a:r>
            <a:r>
              <a:rPr lang="en-US" sz="900" err="1">
                <a:latin typeface="Arial" panose="020B0604020202020204" pitchFamily="34" charset="0"/>
                <a:ea typeface="Open Sans" panose="020B0606030504020204" pitchFamily="34" charset="0"/>
                <a:cs typeface="Arial" panose="020B0604020202020204" pitchFamily="34" charset="0"/>
              </a:rPr>
              <a:t>Tunks</a:t>
            </a:r>
            <a:r>
              <a:rPr lang="en-US" sz="900">
                <a:latin typeface="Arial" panose="020B0604020202020204" pitchFamily="34" charset="0"/>
                <a:ea typeface="Open Sans" panose="020B0606030504020204" pitchFamily="34" charset="0"/>
                <a:cs typeface="Arial" panose="020B0604020202020204" pitchFamily="34" charset="0"/>
              </a:rPr>
              <a:t> a Competent Person and a  Member of Australian Institute of Geoscientists #2820 and a consultant to Meteoric Resources NL. Dr </a:t>
            </a:r>
            <a:r>
              <a:rPr lang="en-US" sz="900" err="1">
                <a:latin typeface="Arial" panose="020B0604020202020204" pitchFamily="34" charset="0"/>
                <a:ea typeface="Open Sans" panose="020B0606030504020204" pitchFamily="34" charset="0"/>
                <a:cs typeface="Arial" panose="020B0604020202020204" pitchFamily="34" charset="0"/>
              </a:rPr>
              <a:t>Tunks</a:t>
            </a:r>
            <a:r>
              <a:rPr lang="en-US" sz="900">
                <a:latin typeface="Arial" panose="020B0604020202020204" pitchFamily="34" charset="0"/>
                <a:ea typeface="Open Sans" panose="020B0606030504020204" pitchFamily="34" charset="0"/>
                <a:cs typeface="Arial" panose="020B0604020202020204" pitchFamily="34" charset="0"/>
              </a:rPr>
              <a:t> has sufficient experience relevant to the style of </a:t>
            </a:r>
            <a:r>
              <a:rPr lang="en-US" sz="900" err="1">
                <a:latin typeface="Arial" panose="020B0604020202020204" pitchFamily="34" charset="0"/>
                <a:ea typeface="Open Sans" panose="020B0606030504020204" pitchFamily="34" charset="0"/>
                <a:cs typeface="Arial" panose="020B0604020202020204" pitchFamily="34" charset="0"/>
              </a:rPr>
              <a:t>mineralisation</a:t>
            </a:r>
            <a:r>
              <a:rPr lang="en-US" sz="900">
                <a:latin typeface="Arial" panose="020B0604020202020204" pitchFamily="34" charset="0"/>
                <a:ea typeface="Open Sans" panose="020B0606030504020204" pitchFamily="34" charset="0"/>
                <a:cs typeface="Arial" panose="020B0604020202020204" pitchFamily="34" charset="0"/>
              </a:rPr>
              <a:t> and type of deposit under consideration, and to the activity which has been undertaken, to qualify as a Competent Person as defined in the 2012 Edition of the Joint Ore Reserves Committee (JORC) Australasian Code for Reporting of Exploration Results. Dr. </a:t>
            </a:r>
            <a:r>
              <a:rPr lang="en-US" sz="900" err="1">
                <a:latin typeface="Arial" panose="020B0604020202020204" pitchFamily="34" charset="0"/>
                <a:ea typeface="Open Sans" panose="020B0606030504020204" pitchFamily="34" charset="0"/>
                <a:cs typeface="Arial" panose="020B0604020202020204" pitchFamily="34" charset="0"/>
              </a:rPr>
              <a:t>Tunks</a:t>
            </a:r>
            <a:r>
              <a:rPr lang="en-US" sz="900">
                <a:latin typeface="Arial" panose="020B0604020202020204" pitchFamily="34" charset="0"/>
                <a:ea typeface="Open Sans" panose="020B0606030504020204" pitchFamily="34" charset="0"/>
                <a:cs typeface="Arial" panose="020B0604020202020204" pitchFamily="34" charset="0"/>
              </a:rPr>
              <a:t> consents to the inclusion in this report of the matters based on this information in the form and context in which it appears. </a:t>
            </a:r>
            <a:r>
              <a:rPr lang="en-GB" sz="900">
                <a:latin typeface="Arial" panose="020B0604020202020204" pitchFamily="34" charset="0"/>
                <a:ea typeface="Open Sans" panose="020B0606030504020204" pitchFamily="34" charset="0"/>
                <a:cs typeface="Arial" panose="020B0604020202020204" pitchFamily="34" charset="0"/>
              </a:rPr>
              <a:t>The Company confirms that all material assumptions and technical parameters underpinning the exploration results in this report continue to apply and have not materially changed. The Company is not aware of any new information or data that materially affects the information included in this release.</a:t>
            </a:r>
            <a:endParaRPr lang="en-AU" sz="900">
              <a:latin typeface="Arial" panose="020B0604020202020204" pitchFamily="34" charset="0"/>
              <a:ea typeface="Open Sans" panose="020B0606030504020204" pitchFamily="34" charset="0"/>
              <a:cs typeface="Arial" panose="020B0604020202020204" pitchFamily="34" charset="0"/>
            </a:endParaRPr>
          </a:p>
          <a:p>
            <a:pPr algn="just"/>
            <a:endParaRPr lang="en-AU" sz="900">
              <a:latin typeface="Arial" panose="020B0604020202020204" pitchFamily="34" charset="0"/>
              <a:ea typeface="Open Sans" panose="020B0606030504020204" pitchFamily="34" charset="0"/>
              <a:cs typeface="Arial" panose="020B0604020202020204" pitchFamily="34" charset="0"/>
            </a:endParaRPr>
          </a:p>
          <a:p>
            <a:pPr algn="just"/>
            <a:r>
              <a:rPr lang="en-US" sz="900">
                <a:latin typeface="Arial" panose="020B0604020202020204" pitchFamily="34" charset="0"/>
                <a:ea typeface="Open Sans" panose="020B0606030504020204" pitchFamily="34" charset="0"/>
                <a:cs typeface="Arial" panose="020B0604020202020204" pitchFamily="34" charset="0"/>
              </a:rPr>
              <a:t>The information in this presentation that relates to exploration results is based on information reviewed, collated and fairly represented by Dr Carvalho a Competent Person and aa Member of the Australasian Institute of Mining and Metallurgy and a consultant to Meteoric Resources NL. </a:t>
            </a:r>
            <a:r>
              <a:rPr lang="en-US" sz="900" err="1">
                <a:latin typeface="Arial" panose="020B0604020202020204" pitchFamily="34" charset="0"/>
                <a:ea typeface="Open Sans" panose="020B0606030504020204" pitchFamily="34" charset="0"/>
                <a:cs typeface="Arial" panose="020B0604020202020204" pitchFamily="34" charset="0"/>
              </a:rPr>
              <a:t>Dr.Carvalho</a:t>
            </a:r>
            <a:r>
              <a:rPr lang="en-US" sz="900">
                <a:latin typeface="Arial" panose="020B0604020202020204" pitchFamily="34" charset="0"/>
                <a:ea typeface="Open Sans" panose="020B0606030504020204" pitchFamily="34" charset="0"/>
                <a:cs typeface="Arial" panose="020B0604020202020204" pitchFamily="34" charset="0"/>
              </a:rPr>
              <a:t> has sufficient experience relevant to the style of </a:t>
            </a:r>
            <a:r>
              <a:rPr lang="en-US" sz="900" err="1">
                <a:latin typeface="Arial" panose="020B0604020202020204" pitchFamily="34" charset="0"/>
                <a:ea typeface="Open Sans" panose="020B0606030504020204" pitchFamily="34" charset="0"/>
                <a:cs typeface="Arial" panose="020B0604020202020204" pitchFamily="34" charset="0"/>
              </a:rPr>
              <a:t>mineralisation</a:t>
            </a:r>
            <a:r>
              <a:rPr lang="en-US" sz="900">
                <a:latin typeface="Arial" panose="020B0604020202020204" pitchFamily="34" charset="0"/>
                <a:ea typeface="Open Sans" panose="020B0606030504020204" pitchFamily="34" charset="0"/>
                <a:cs typeface="Arial" panose="020B0604020202020204" pitchFamily="34" charset="0"/>
              </a:rPr>
              <a:t> and type of deposit under consideration, and to the activity which has been undertaken, to qualify as a Competent Person as defined in the 2012 Edition of the Joint Ore Reserves Committee (JORC) Australasian Code for Reporting of Exploration Results, Mineral Resources and Ore Reserves. Dr. Carvalho consents to the inclusion in this report of the matters based on this information in the form and context in which it appears</a:t>
            </a:r>
            <a:endParaRPr lang="en-AU" sz="900">
              <a:latin typeface="Arial" panose="020B0604020202020204" pitchFamily="34" charset="0"/>
              <a:ea typeface="Open Sans" panose="020B0606030504020204" pitchFamily="34" charset="0"/>
              <a:cs typeface="Arial" panose="020B0604020202020204" pitchFamily="34" charset="0"/>
            </a:endParaRPr>
          </a:p>
          <a:p>
            <a:pPr algn="just"/>
            <a:endParaRPr lang="en-AU" sz="900">
              <a:latin typeface="Arial" panose="020B0604020202020204" pitchFamily="34" charset="0"/>
              <a:ea typeface="Open Sans" panose="020B0606030504020204" pitchFamily="34" charset="0"/>
              <a:cs typeface="Arial" panose="020B0604020202020204" pitchFamily="34" charset="0"/>
            </a:endParaRPr>
          </a:p>
          <a:p>
            <a:pPr algn="just"/>
            <a:r>
              <a:rPr lang="en-US" sz="900">
                <a:latin typeface="Arial" panose="020B0604020202020204" pitchFamily="34" charset="0"/>
                <a:ea typeface="Open Sans" panose="020B0606030504020204" pitchFamily="34" charset="0"/>
                <a:cs typeface="Arial" panose="020B0604020202020204" pitchFamily="34" charset="0"/>
              </a:rPr>
              <a:t>The information in this presentation that relates to Mineral Resources is based on information compiled by Dr. Beck Nader, a Competent Person who is a Fellow of Australian Institute of Geoscientists #4472. Dr. Beck Nader is a consultant for BNA Mining Solutions. He has sufficient experience that is relevant to the style of </a:t>
            </a:r>
            <a:r>
              <a:rPr lang="en-US" sz="900" err="1">
                <a:latin typeface="Arial" panose="020B0604020202020204" pitchFamily="34" charset="0"/>
                <a:ea typeface="Open Sans" panose="020B0606030504020204" pitchFamily="34" charset="0"/>
                <a:cs typeface="Arial" panose="020B0604020202020204" pitchFamily="34" charset="0"/>
              </a:rPr>
              <a:t>mineralisation</a:t>
            </a:r>
            <a:r>
              <a:rPr lang="en-US" sz="900">
                <a:latin typeface="Arial" panose="020B0604020202020204" pitchFamily="34" charset="0"/>
                <a:ea typeface="Open Sans" panose="020B0606030504020204" pitchFamily="34" charset="0"/>
                <a:cs typeface="Arial" panose="020B0604020202020204" pitchFamily="34" charset="0"/>
              </a:rPr>
              <a:t> and type of deposit under consideration and to the activity being undertaken to qualify him as a Competent Person as defined in the 2012 Edition of the ‘Australasian Code for Reporting of Exploration Results, Mineral Resources and Ore Reserves’. Dr. Beck Nader consents to the inclusion in the report of the matters based on his information in the form and context in which it appears.</a:t>
            </a:r>
            <a:endParaRPr lang="en-AU" sz="900">
              <a:latin typeface="Arial" panose="020B0604020202020204" pitchFamily="34" charset="0"/>
              <a:ea typeface="Open Sans" panose="020B0606030504020204" pitchFamily="34" charset="0"/>
              <a:cs typeface="Arial" panose="020B0604020202020204" pitchFamily="34" charset="0"/>
            </a:endParaRPr>
          </a:p>
          <a:p>
            <a:pPr algn="just"/>
            <a:endParaRPr lang="en-AU" sz="900">
              <a:latin typeface="Arial" panose="020B0604020202020204" pitchFamily="34" charset="0"/>
              <a:ea typeface="Open Sans" panose="020B0606030504020204" pitchFamily="34" charset="0"/>
              <a:cs typeface="Arial" panose="020B0604020202020204" pitchFamily="34" charset="0"/>
            </a:endParaRPr>
          </a:p>
          <a:p>
            <a:pPr algn="just"/>
            <a:r>
              <a:rPr lang="en-US" sz="900">
                <a:latin typeface="Arial" panose="020B0604020202020204" pitchFamily="34" charset="0"/>
                <a:ea typeface="Open Sans" panose="020B0606030504020204" pitchFamily="34" charset="0"/>
                <a:cs typeface="Arial" panose="020B0604020202020204" pitchFamily="34" charset="0"/>
              </a:rPr>
              <a:t>The information in this presentation that relates to Mineral Resources is based on information compiled by Dr. Volodymyr </a:t>
            </a:r>
            <a:r>
              <a:rPr lang="en-US" sz="900" err="1">
                <a:latin typeface="Arial" panose="020B0604020202020204" pitchFamily="34" charset="0"/>
                <a:ea typeface="Open Sans" panose="020B0606030504020204" pitchFamily="34" charset="0"/>
                <a:cs typeface="Arial" panose="020B0604020202020204" pitchFamily="34" charset="0"/>
              </a:rPr>
              <a:t>Myadzel</a:t>
            </a:r>
            <a:r>
              <a:rPr lang="en-US" sz="900">
                <a:latin typeface="Arial" panose="020B0604020202020204" pitchFamily="34" charset="0"/>
                <a:ea typeface="Open Sans" panose="020B0606030504020204" pitchFamily="34" charset="0"/>
                <a:cs typeface="Arial" panose="020B0604020202020204" pitchFamily="34" charset="0"/>
              </a:rPr>
              <a:t>, a Competent Person who is a Member of Australian Institute of Geoscientists #3974. Dr. Volodymyr </a:t>
            </a:r>
            <a:r>
              <a:rPr lang="en-US" sz="900" err="1">
                <a:latin typeface="Arial" panose="020B0604020202020204" pitchFamily="34" charset="0"/>
                <a:ea typeface="Open Sans" panose="020B0606030504020204" pitchFamily="34" charset="0"/>
                <a:cs typeface="Arial" panose="020B0604020202020204" pitchFamily="34" charset="0"/>
              </a:rPr>
              <a:t>Myadzel</a:t>
            </a:r>
            <a:r>
              <a:rPr lang="en-US" sz="900">
                <a:latin typeface="Arial" panose="020B0604020202020204" pitchFamily="34" charset="0"/>
                <a:ea typeface="Open Sans" panose="020B0606030504020204" pitchFamily="34" charset="0"/>
                <a:cs typeface="Arial" panose="020B0604020202020204" pitchFamily="34" charset="0"/>
              </a:rPr>
              <a:t> is a consultant for BNA Mining Solutions. He has sufficient experience that is relevant to the style of </a:t>
            </a:r>
            <a:r>
              <a:rPr lang="en-US" sz="900" err="1">
                <a:latin typeface="Arial" panose="020B0604020202020204" pitchFamily="34" charset="0"/>
                <a:ea typeface="Open Sans" panose="020B0606030504020204" pitchFamily="34" charset="0"/>
                <a:cs typeface="Arial" panose="020B0604020202020204" pitchFamily="34" charset="0"/>
              </a:rPr>
              <a:t>mineralisation</a:t>
            </a:r>
            <a:r>
              <a:rPr lang="en-US" sz="900">
                <a:latin typeface="Arial" panose="020B0604020202020204" pitchFamily="34" charset="0"/>
                <a:ea typeface="Open Sans" panose="020B0606030504020204" pitchFamily="34" charset="0"/>
                <a:cs typeface="Arial" panose="020B0604020202020204" pitchFamily="34" charset="0"/>
              </a:rPr>
              <a:t> and type of deposit under consideration and to the activity being undertaken to qualify as a Competent Person as defined in the 2012 Edition of the ‘Australasian Code for Reporting of Exploration Results, Mineral Resources and Ore Reserves’. Dr. Volodymyr </a:t>
            </a:r>
            <a:r>
              <a:rPr lang="en-US" sz="900" err="1">
                <a:latin typeface="Arial" panose="020B0604020202020204" pitchFamily="34" charset="0"/>
                <a:ea typeface="Open Sans" panose="020B0606030504020204" pitchFamily="34" charset="0"/>
                <a:cs typeface="Arial" panose="020B0604020202020204" pitchFamily="34" charset="0"/>
              </a:rPr>
              <a:t>Myadzel</a:t>
            </a:r>
            <a:r>
              <a:rPr lang="en-US" sz="900">
                <a:latin typeface="Arial" panose="020B0604020202020204" pitchFamily="34" charset="0"/>
                <a:ea typeface="Open Sans" panose="020B0606030504020204" pitchFamily="34" charset="0"/>
                <a:cs typeface="Arial" panose="020B0604020202020204" pitchFamily="34" charset="0"/>
              </a:rPr>
              <a:t> consents to the inclusion in the report of the matters based on his information in the form and context in which it appears.</a:t>
            </a:r>
            <a:endParaRPr lang="en-AU" sz="900">
              <a:latin typeface="Arial" panose="020B0604020202020204" pitchFamily="34" charset="0"/>
              <a:ea typeface="Open Sans" panose="020B06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B68F2AF-4059-7698-0E04-5DA30BEF88C8}"/>
              </a:ext>
            </a:extLst>
          </p:cNvPr>
          <p:cNvSpPr/>
          <p:nvPr/>
        </p:nvSpPr>
        <p:spPr>
          <a:xfrm>
            <a:off x="2233318" y="6358467"/>
            <a:ext cx="980252" cy="500474"/>
          </a:xfrm>
          <a:prstGeom prst="rect">
            <a:avLst/>
          </a:prstGeom>
          <a:solidFill>
            <a:srgbClr val="222D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cs typeface="Arial"/>
              </a:rPr>
              <a:t>March 2024</a:t>
            </a:r>
            <a:endParaRPr lang="en-US" sz="1000"/>
          </a:p>
        </p:txBody>
      </p:sp>
    </p:spTree>
    <p:extLst>
      <p:ext uri="{BB962C8B-B14F-4D97-AF65-F5344CB8AC3E}">
        <p14:creationId xmlns:p14="http://schemas.microsoft.com/office/powerpoint/2010/main" val="3238517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BFD7D1-4EF6-7B01-AF7B-A9B899FBEBD2}"/>
              </a:ext>
            </a:extLst>
          </p:cNvPr>
          <p:cNvSpPr>
            <a:spLocks noGrp="1"/>
          </p:cNvSpPr>
          <p:nvPr>
            <p:ph type="ctrTitle"/>
          </p:nvPr>
        </p:nvSpPr>
        <p:spPr>
          <a:xfrm>
            <a:off x="503647" y="396000"/>
            <a:ext cx="11160125" cy="323850"/>
          </a:xfrm>
        </p:spPr>
        <p:txBody>
          <a:bodyPr/>
          <a:lstStyle/>
          <a:p>
            <a:r>
              <a:rPr lang="en-AU">
                <a:latin typeface="Arial"/>
                <a:cs typeface="Arial"/>
              </a:rPr>
              <a:t>CORPORATE OVERVIEW</a:t>
            </a:r>
            <a:endParaRPr lang="en-US"/>
          </a:p>
        </p:txBody>
      </p:sp>
      <p:sp>
        <p:nvSpPr>
          <p:cNvPr id="5" name="Text Placeholder 4">
            <a:extLst>
              <a:ext uri="{FF2B5EF4-FFF2-40B4-BE49-F238E27FC236}">
                <a16:creationId xmlns:a16="http://schemas.microsoft.com/office/drawing/2014/main" id="{47620091-A7D6-85E5-0167-17E06735FB90}"/>
              </a:ext>
            </a:extLst>
          </p:cNvPr>
          <p:cNvSpPr>
            <a:spLocks noGrp="1"/>
          </p:cNvSpPr>
          <p:nvPr>
            <p:ph type="body" sz="quarter" idx="10"/>
          </p:nvPr>
        </p:nvSpPr>
        <p:spPr/>
        <p:txBody>
          <a:bodyPr lIns="0" tIns="0" rIns="0" bIns="0" anchor="t"/>
          <a:lstStyle/>
          <a:p>
            <a:r>
              <a:rPr lang="en-AU" sz="1400">
                <a:latin typeface="Arial"/>
                <a:cs typeface="Arial"/>
              </a:rPr>
              <a:t>Supported by an experienced and competent Board</a:t>
            </a:r>
          </a:p>
        </p:txBody>
      </p:sp>
      <p:graphicFrame>
        <p:nvGraphicFramePr>
          <p:cNvPr id="6" name="Table 8">
            <a:extLst>
              <a:ext uri="{FF2B5EF4-FFF2-40B4-BE49-F238E27FC236}">
                <a16:creationId xmlns:a16="http://schemas.microsoft.com/office/drawing/2014/main" id="{714C5042-E768-4CE2-A687-59FE28FFD803}"/>
              </a:ext>
            </a:extLst>
          </p:cNvPr>
          <p:cNvGraphicFramePr>
            <a:graphicFrameLocks noGrp="1"/>
          </p:cNvGraphicFramePr>
          <p:nvPr>
            <p:extLst>
              <p:ext uri="{D42A27DB-BD31-4B8C-83A1-F6EECF244321}">
                <p14:modId xmlns:p14="http://schemas.microsoft.com/office/powerpoint/2010/main" val="1264395303"/>
              </p:ext>
            </p:extLst>
          </p:nvPr>
        </p:nvGraphicFramePr>
        <p:xfrm>
          <a:off x="515940" y="1584170"/>
          <a:ext cx="3419136" cy="1935906"/>
        </p:xfrm>
        <a:graphic>
          <a:graphicData uri="http://schemas.openxmlformats.org/drawingml/2006/table">
            <a:tbl>
              <a:tblPr>
                <a:tableStyleId>{5C22544A-7EE6-4342-B048-85BDC9FD1C3A}</a:tableStyleId>
              </a:tblPr>
              <a:tblGrid>
                <a:gridCol w="1677629">
                  <a:extLst>
                    <a:ext uri="{9D8B030D-6E8A-4147-A177-3AD203B41FA5}">
                      <a16:colId xmlns:a16="http://schemas.microsoft.com/office/drawing/2014/main" val="1250506186"/>
                    </a:ext>
                  </a:extLst>
                </a:gridCol>
                <a:gridCol w="1741507">
                  <a:extLst>
                    <a:ext uri="{9D8B030D-6E8A-4147-A177-3AD203B41FA5}">
                      <a16:colId xmlns:a16="http://schemas.microsoft.com/office/drawing/2014/main" val="1369723206"/>
                    </a:ext>
                  </a:extLst>
                </a:gridCol>
              </a:tblGrid>
              <a:tr h="276558">
                <a:tc>
                  <a:txBody>
                    <a:bodyPr/>
                    <a:lstStyle/>
                    <a:p>
                      <a:pPr algn="l"/>
                      <a:r>
                        <a:rPr lang="en-AU" sz="1000" b="0">
                          <a:solidFill>
                            <a:schemeClr val="bg1"/>
                          </a:solidFill>
                          <a:latin typeface="Arial"/>
                          <a:cs typeface="Arial"/>
                        </a:rPr>
                        <a:t>ASX Code </a:t>
                      </a:r>
                      <a:endParaRPr lang="en-AU"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 lvl="1" indent="0" algn="l">
                        <a:tabLst/>
                      </a:pPr>
                      <a:r>
                        <a:rPr lang="en-AU" sz="1000" b="1">
                          <a:solidFill>
                            <a:schemeClr val="tx2"/>
                          </a:solidFill>
                          <a:latin typeface="Arial"/>
                          <a:cs typeface="Arial"/>
                        </a:rPr>
                        <a:t>MEI</a:t>
                      </a:r>
                    </a:p>
                  </a:txBody>
                  <a:tcPr marL="216000" marR="72000" marT="0" marB="0" anchor="ctr">
                    <a:lnL w="6350" cap="flat" cmpd="sng" algn="ctr">
                      <a:no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83526137"/>
                  </a:ext>
                </a:extLst>
              </a:tr>
              <a:tr h="276558">
                <a:tc>
                  <a:txBody>
                    <a:bodyPr/>
                    <a:lstStyle/>
                    <a:p>
                      <a:pPr algn="l"/>
                      <a:r>
                        <a:rPr lang="en-AU" sz="1000" b="0" dirty="0">
                          <a:solidFill>
                            <a:schemeClr val="bg1"/>
                          </a:solidFill>
                          <a:latin typeface="Arial"/>
                          <a:cs typeface="Arial"/>
                        </a:rPr>
                        <a:t>Share Price (22/03/24 Close)</a:t>
                      </a:r>
                    </a:p>
                  </a:txBody>
                  <a:tcPr marL="0" marR="0" marT="0" marB="0" anchor="ctr">
                    <a:lnL w="12700" cmpd="sng">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 lvl="1" indent="0" algn="l">
                        <a:tabLst/>
                      </a:pPr>
                      <a:r>
                        <a:rPr lang="en-AU" sz="1000" b="1" dirty="0">
                          <a:solidFill>
                            <a:schemeClr val="tx2"/>
                          </a:solidFill>
                          <a:latin typeface="Arial"/>
                          <a:cs typeface="Arial"/>
                        </a:rPr>
                        <a:t>A$ 0.24</a:t>
                      </a:r>
                      <a:endParaRPr lang="en-AU" sz="1000" b="0" dirty="0">
                        <a:solidFill>
                          <a:schemeClr val="tx2"/>
                        </a:solidFill>
                        <a:latin typeface="Arial" panose="020B0604020202020204" pitchFamily="34" charset="0"/>
                        <a:cs typeface="Arial" panose="020B0604020202020204" pitchFamily="34" charset="0"/>
                      </a:endParaRPr>
                    </a:p>
                  </a:txBody>
                  <a:tcPr marL="216000" marR="72000" marT="0" marB="0"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84329800"/>
                  </a:ext>
                </a:extLst>
              </a:tr>
              <a:tr h="276558">
                <a:tc>
                  <a:txBody>
                    <a:bodyPr/>
                    <a:lstStyle/>
                    <a:p>
                      <a:pPr lvl="0" algn="l">
                        <a:buNone/>
                      </a:pPr>
                      <a:r>
                        <a:rPr lang="en-AU" sz="1000" b="0">
                          <a:solidFill>
                            <a:schemeClr val="bg1"/>
                          </a:solidFill>
                          <a:latin typeface="Arial"/>
                          <a:cs typeface="Arial"/>
                        </a:rPr>
                        <a:t>Shares on Issue</a:t>
                      </a:r>
                      <a:endParaRPr lang="en-US"/>
                    </a:p>
                  </a:txBody>
                  <a:tcPr marL="0" marR="0" marT="0" marB="0" anchor="ctr">
                    <a:lnL w="0">
                      <a:noFill/>
                    </a:lnL>
                    <a:lnR w="0">
                      <a:noFill/>
                    </a:lnR>
                    <a:lnT w="6350">
                      <a:solidFill>
                        <a:schemeClr val="accent1"/>
                      </a:solidFill>
                    </a:lnT>
                    <a:lnB w="6350">
                      <a:solidFill>
                        <a:schemeClr val="accent1"/>
                      </a:solidFill>
                    </a:lnB>
                    <a:lnTlToBr w="0">
                      <a:noFill/>
                    </a:lnTlToBr>
                    <a:lnBlToTr w="0">
                      <a:noFill/>
                    </a:lnBlToTr>
                    <a:noFill/>
                  </a:tcPr>
                </a:tc>
                <a:tc>
                  <a:txBody>
                    <a:bodyPr/>
                    <a:lstStyle/>
                    <a:p>
                      <a:pPr marL="6350" lvl="1" indent="0" algn="l">
                        <a:buNone/>
                        <a:tabLst/>
                      </a:pPr>
                      <a:r>
                        <a:rPr lang="en-US" sz="1000" b="1" u="none" strike="noStrike" kern="0" cap="none" spc="0" normalizeH="0" baseline="0" noProof="0">
                          <a:ln>
                            <a:noFill/>
                          </a:ln>
                          <a:solidFill>
                            <a:schemeClr val="tx2"/>
                          </a:solidFill>
                          <a:effectLst/>
                          <a:uLnTx/>
                          <a:uFillTx/>
                          <a:latin typeface="Arial"/>
                          <a:cs typeface="Arial"/>
                        </a:rPr>
                        <a:t>1,940M</a:t>
                      </a:r>
                      <a:endParaRPr lang="en-AU" sz="1000" b="1">
                        <a:solidFill>
                          <a:schemeClr val="tx2"/>
                        </a:solidFill>
                        <a:latin typeface="Arial"/>
                        <a:cs typeface="Arial"/>
                      </a:endParaRPr>
                    </a:p>
                  </a:txBody>
                  <a:tcPr marL="216000" marR="72000" marT="0" marB="0" anchor="ctr">
                    <a:lnL w="0">
                      <a:noFill/>
                    </a:lnL>
                    <a:lnR w="0">
                      <a:noFill/>
                    </a:lnR>
                    <a:lnT w="6350">
                      <a:solidFill>
                        <a:schemeClr val="bg1"/>
                      </a:solidFill>
                    </a:lnT>
                    <a:lnB w="6350">
                      <a:solidFill>
                        <a:schemeClr val="bg1"/>
                      </a:solidFill>
                    </a:lnB>
                    <a:lnTlToBr w="0">
                      <a:noFill/>
                    </a:lnTlToBr>
                    <a:lnBlToTr w="0">
                      <a:noFill/>
                    </a:lnBlToTr>
                    <a:solidFill>
                      <a:schemeClr val="accent1"/>
                    </a:solidFill>
                  </a:tcPr>
                </a:tc>
                <a:extLst>
                  <a:ext uri="{0D108BD9-81ED-4DB2-BD59-A6C34878D82A}">
                    <a16:rowId xmlns:a16="http://schemas.microsoft.com/office/drawing/2014/main" val="1215205262"/>
                  </a:ext>
                </a:extLst>
              </a:tr>
              <a:tr h="276558">
                <a:tc>
                  <a:txBody>
                    <a:bodyPr/>
                    <a:lstStyle/>
                    <a:p>
                      <a:pPr algn="l"/>
                      <a:r>
                        <a:rPr lang="en-AU" sz="1000" b="0">
                          <a:solidFill>
                            <a:schemeClr val="bg1"/>
                          </a:solidFill>
                          <a:latin typeface="Arial"/>
                          <a:cs typeface="Arial"/>
                        </a:rPr>
                        <a:t>Market Capitalisation </a:t>
                      </a:r>
                      <a:endParaRPr lang="en-AU"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6350" cap="flat" cmpd="sng" algn="ctr">
                      <a:noFill/>
                      <a:prstDash val="solid"/>
                      <a:round/>
                      <a:headEnd type="none" w="med" len="med"/>
                      <a:tailEnd type="none" w="med" len="med"/>
                    </a:lnR>
                    <a:lnT w="6350">
                      <a:solidFill>
                        <a:schemeClr val="accent1"/>
                      </a:solid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 lvl="1" indent="0" algn="l">
                        <a:tabLst/>
                      </a:pPr>
                      <a:r>
                        <a:rPr lang="en-AU" sz="1000" b="1" dirty="0">
                          <a:solidFill>
                            <a:schemeClr val="tx2"/>
                          </a:solidFill>
                          <a:latin typeface="Arial"/>
                          <a:cs typeface="Arial"/>
                        </a:rPr>
                        <a:t>A$477M / US$310M</a:t>
                      </a:r>
                    </a:p>
                  </a:txBody>
                  <a:tcPr marL="216000" marR="72000" marT="0" marB="0" anchor="ctr">
                    <a:lnL w="6350" cap="flat" cmpd="sng" algn="ctr">
                      <a:noFill/>
                      <a:prstDash val="solid"/>
                      <a:round/>
                      <a:headEnd type="none" w="med" len="med"/>
                      <a:tailEnd type="none" w="med" len="med"/>
                    </a:lnL>
                    <a:lnR w="12700" cmpd="sng">
                      <a:noFill/>
                    </a:lnR>
                    <a:lnT w="6350">
                      <a:solidFill>
                        <a:schemeClr val="bg1"/>
                      </a:solid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931975376"/>
                  </a:ext>
                </a:extLst>
              </a:tr>
              <a:tr h="276558">
                <a:tc>
                  <a:txBody>
                    <a:bodyPr/>
                    <a:lstStyle/>
                    <a:p>
                      <a:pPr lvl="0" algn="l">
                        <a:buNone/>
                      </a:pPr>
                      <a:r>
                        <a:rPr lang="en-AU" sz="1000" b="0">
                          <a:solidFill>
                            <a:schemeClr val="bg1"/>
                          </a:solidFill>
                          <a:latin typeface="Arial"/>
                          <a:cs typeface="Arial"/>
                        </a:rPr>
                        <a:t>Cash (1/03/2024)</a:t>
                      </a:r>
                    </a:p>
                  </a:txBody>
                  <a:tcPr marL="0" marR="0" marT="0" marB="0" anchor="ctr">
                    <a:lnL w="0">
                      <a:noFill/>
                    </a:lnL>
                    <a:lnR w="0">
                      <a:noFill/>
                    </a:lnR>
                    <a:lnT w="6350">
                      <a:solidFill>
                        <a:schemeClr val="accent1"/>
                      </a:solidFill>
                    </a:lnT>
                    <a:lnB w="6350">
                      <a:solidFill>
                        <a:schemeClr val="accent1"/>
                      </a:solidFill>
                    </a:lnB>
                    <a:lnTlToBr w="0">
                      <a:noFill/>
                    </a:lnTlToBr>
                    <a:lnBlToTr w="0">
                      <a:noFill/>
                    </a:lnBlToTr>
                    <a:noFill/>
                  </a:tcPr>
                </a:tc>
                <a:tc>
                  <a:txBody>
                    <a:bodyPr/>
                    <a:lstStyle/>
                    <a:p>
                      <a:pPr marL="6350" lvl="1" indent="0" algn="l">
                        <a:buNone/>
                      </a:pPr>
                      <a:r>
                        <a:rPr lang="en-AU" sz="1000" b="1" dirty="0">
                          <a:solidFill>
                            <a:schemeClr val="tx2"/>
                          </a:solidFill>
                          <a:latin typeface="Arial"/>
                          <a:cs typeface="Arial"/>
                        </a:rPr>
                        <a:t>A$ 29M</a:t>
                      </a:r>
                    </a:p>
                  </a:txBody>
                  <a:tcPr marL="216000" marR="72000" marT="0" marB="0" anchor="ctr">
                    <a:lnL w="0">
                      <a:noFill/>
                    </a:lnL>
                    <a:lnR w="0">
                      <a:noFill/>
                    </a:lnR>
                    <a:lnT w="6350">
                      <a:solidFill>
                        <a:schemeClr val="bg1"/>
                      </a:solidFill>
                    </a:lnT>
                    <a:lnB w="6350">
                      <a:solidFill>
                        <a:schemeClr val="bg1"/>
                      </a:solidFill>
                    </a:lnB>
                    <a:lnTlToBr w="0">
                      <a:noFill/>
                    </a:lnTlToBr>
                    <a:lnBlToTr w="0">
                      <a:noFill/>
                    </a:lnBlToTr>
                    <a:solidFill>
                      <a:schemeClr val="accent1"/>
                    </a:solidFill>
                  </a:tcPr>
                </a:tc>
                <a:extLst>
                  <a:ext uri="{0D108BD9-81ED-4DB2-BD59-A6C34878D82A}">
                    <a16:rowId xmlns:a16="http://schemas.microsoft.com/office/drawing/2014/main" val="2087204968"/>
                  </a:ext>
                </a:extLst>
              </a:tr>
              <a:tr h="276558">
                <a:tc>
                  <a:txBody>
                    <a:bodyPr/>
                    <a:lstStyle/>
                    <a:p>
                      <a:pPr algn="l"/>
                      <a:r>
                        <a:rPr lang="en-AU" sz="1000" b="0">
                          <a:solidFill>
                            <a:schemeClr val="bg1"/>
                          </a:solidFill>
                          <a:latin typeface="Arial"/>
                          <a:cs typeface="Arial"/>
                        </a:rPr>
                        <a:t>Liquidity (3-Month Avg.) </a:t>
                      </a:r>
                      <a:endParaRPr lang="en-AU"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 lvl="1" indent="0" algn="l"/>
                      <a:r>
                        <a:rPr lang="en-AU" sz="1000" b="1">
                          <a:solidFill>
                            <a:schemeClr val="tx2"/>
                          </a:solidFill>
                          <a:latin typeface="Arial"/>
                          <a:cs typeface="Arial"/>
                        </a:rPr>
                        <a:t>A$ 3M / day</a:t>
                      </a:r>
                    </a:p>
                  </a:txBody>
                  <a:tcPr marL="216000" marR="72000" marT="0" marB="0"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19128705"/>
                  </a:ext>
                </a:extLst>
              </a:tr>
              <a:tr h="276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a:solidFill>
                            <a:schemeClr val="bg1"/>
                          </a:solidFill>
                          <a:latin typeface="Arial"/>
                          <a:cs typeface="Arial"/>
                        </a:rPr>
                        <a:t>Largest Shareholder</a:t>
                      </a:r>
                    </a:p>
                  </a:txBody>
                  <a:tcPr marL="0" marR="0" marT="0" marB="0" anchor="ctr">
                    <a:lnL w="12700" cmpd="sng">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 lvl="1" indent="0" algn="l">
                        <a:tabLst/>
                      </a:pPr>
                      <a:r>
                        <a:rPr lang="en-AU" sz="1000" b="1" dirty="0">
                          <a:solidFill>
                            <a:schemeClr val="tx2"/>
                          </a:solidFill>
                          <a:latin typeface="Arial"/>
                          <a:cs typeface="Arial"/>
                        </a:rPr>
                        <a:t>c. 8.47%</a:t>
                      </a:r>
                      <a:endParaRPr lang="en-AU" sz="1000" b="1" dirty="0">
                        <a:solidFill>
                          <a:schemeClr val="tx2"/>
                        </a:solidFill>
                        <a:latin typeface="Arial" panose="020B0604020202020204" pitchFamily="34" charset="0"/>
                        <a:cs typeface="Arial" panose="020B0604020202020204" pitchFamily="34" charset="0"/>
                      </a:endParaRPr>
                    </a:p>
                  </a:txBody>
                  <a:tcPr marL="216000" marR="72000" marT="0" marB="0"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61095322"/>
                  </a:ext>
                </a:extLst>
              </a:tr>
            </a:tbl>
          </a:graphicData>
        </a:graphic>
      </p:graphicFrame>
      <p:sp>
        <p:nvSpPr>
          <p:cNvPr id="7" name="Text Placeholder 1">
            <a:extLst>
              <a:ext uri="{FF2B5EF4-FFF2-40B4-BE49-F238E27FC236}">
                <a16:creationId xmlns:a16="http://schemas.microsoft.com/office/drawing/2014/main" id="{92CD2D5D-A4FB-67A7-905D-EEA15F392D88}"/>
              </a:ext>
            </a:extLst>
          </p:cNvPr>
          <p:cNvSpPr txBox="1">
            <a:spLocks/>
          </p:cNvSpPr>
          <p:nvPr/>
        </p:nvSpPr>
        <p:spPr>
          <a:xfrm>
            <a:off x="515940" y="1284172"/>
            <a:ext cx="2160150" cy="24999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100" b="1" kern="1200" smtClean="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kumimoji="0" lang="en-AU" sz="1400" i="0" u="sng" strike="noStrike" kern="1200" cap="none" spc="-20" normalizeH="0" noProof="0">
                <a:ln>
                  <a:noFill/>
                </a:ln>
                <a:solidFill>
                  <a:schemeClr val="accent1"/>
                </a:solidFill>
                <a:effectLst/>
                <a:uLnTx/>
                <a:uFillTx/>
                <a:latin typeface="Arial" panose="020B0604020202020204" pitchFamily="34" charset="0"/>
                <a:ea typeface="+mn-ea"/>
                <a:cs typeface="Arial" panose="020B0604020202020204" pitchFamily="34" charset="0"/>
              </a:rPr>
              <a:t>MEI Snapshot</a:t>
            </a:r>
          </a:p>
        </p:txBody>
      </p:sp>
      <p:graphicFrame>
        <p:nvGraphicFramePr>
          <p:cNvPr id="25" name="Table 8">
            <a:extLst>
              <a:ext uri="{FF2B5EF4-FFF2-40B4-BE49-F238E27FC236}">
                <a16:creationId xmlns:a16="http://schemas.microsoft.com/office/drawing/2014/main" id="{341CA1E5-EA51-1735-D59D-DEEDD7324D1C}"/>
              </a:ext>
            </a:extLst>
          </p:cNvPr>
          <p:cNvGraphicFramePr>
            <a:graphicFrameLocks noGrp="1"/>
          </p:cNvGraphicFramePr>
          <p:nvPr/>
        </p:nvGraphicFramePr>
        <p:xfrm>
          <a:off x="515940" y="3935995"/>
          <a:ext cx="3420520" cy="1659348"/>
        </p:xfrm>
        <a:graphic>
          <a:graphicData uri="http://schemas.openxmlformats.org/drawingml/2006/table">
            <a:tbl>
              <a:tblPr>
                <a:tableStyleId>{5C22544A-7EE6-4342-B048-85BDC9FD1C3A}</a:tableStyleId>
              </a:tblPr>
              <a:tblGrid>
                <a:gridCol w="1656571">
                  <a:extLst>
                    <a:ext uri="{9D8B030D-6E8A-4147-A177-3AD203B41FA5}">
                      <a16:colId xmlns:a16="http://schemas.microsoft.com/office/drawing/2014/main" val="1250506186"/>
                    </a:ext>
                  </a:extLst>
                </a:gridCol>
                <a:gridCol w="1763949">
                  <a:extLst>
                    <a:ext uri="{9D8B030D-6E8A-4147-A177-3AD203B41FA5}">
                      <a16:colId xmlns:a16="http://schemas.microsoft.com/office/drawing/2014/main" val="1369723206"/>
                    </a:ext>
                  </a:extLst>
                </a:gridCol>
              </a:tblGrid>
              <a:tr h="276558">
                <a:tc>
                  <a:txBody>
                    <a:bodyPr/>
                    <a:lstStyle/>
                    <a:p>
                      <a:pPr algn="l"/>
                      <a:r>
                        <a:rPr lang="en-AU" sz="1000" b="0">
                          <a:solidFill>
                            <a:schemeClr val="bg1"/>
                          </a:solidFill>
                          <a:latin typeface="Arial" panose="020B0604020202020204" pitchFamily="34" charset="0"/>
                          <a:cs typeface="Arial" panose="020B0604020202020204" pitchFamily="34" charset="0"/>
                        </a:rPr>
                        <a:t>Executive Chairman </a:t>
                      </a:r>
                    </a:p>
                  </a:txBody>
                  <a:tcPr marL="0" marR="0" marT="0" marB="0" anchor="ctr">
                    <a:lnL w="12700" cmpd="sng">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 lvl="1" indent="0" algn="l">
                        <a:tabLst/>
                      </a:pPr>
                      <a:r>
                        <a:rPr lang="en-AU" sz="1000" b="1">
                          <a:solidFill>
                            <a:schemeClr val="tx2"/>
                          </a:solidFill>
                          <a:latin typeface="Arial" panose="020B0604020202020204" pitchFamily="34" charset="0"/>
                          <a:cs typeface="Arial" panose="020B0604020202020204" pitchFamily="34" charset="0"/>
                        </a:rPr>
                        <a:t>Dr Andrew </a:t>
                      </a:r>
                      <a:r>
                        <a:rPr lang="en-AU" sz="1000" b="1" err="1">
                          <a:solidFill>
                            <a:schemeClr val="tx2"/>
                          </a:solidFill>
                          <a:latin typeface="Arial" panose="020B0604020202020204" pitchFamily="34" charset="0"/>
                          <a:cs typeface="Arial" panose="020B0604020202020204" pitchFamily="34" charset="0"/>
                        </a:rPr>
                        <a:t>Tunks</a:t>
                      </a:r>
                      <a:endParaRPr lang="en-AU" sz="1000" b="1">
                        <a:solidFill>
                          <a:schemeClr val="tx2"/>
                        </a:solidFill>
                        <a:latin typeface="Arial" panose="020B0604020202020204" pitchFamily="34" charset="0"/>
                        <a:cs typeface="Arial" panose="020B0604020202020204" pitchFamily="34" charset="0"/>
                      </a:endParaRPr>
                    </a:p>
                  </a:txBody>
                  <a:tcPr marL="216000" marR="72000" marT="0" marB="0" anchor="ctr">
                    <a:lnL w="6350" cap="flat" cmpd="sng" algn="ctr">
                      <a:no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83526137"/>
                  </a:ext>
                </a:extLst>
              </a:tr>
              <a:tr h="276558">
                <a:tc>
                  <a:txBody>
                    <a:bodyPr/>
                    <a:lstStyle/>
                    <a:p>
                      <a:pPr algn="l"/>
                      <a:r>
                        <a:rPr lang="en-AU" sz="1000" b="0">
                          <a:solidFill>
                            <a:schemeClr val="bg1"/>
                          </a:solidFill>
                          <a:latin typeface="Arial" panose="020B0604020202020204" pitchFamily="34" charset="0"/>
                          <a:cs typeface="Arial" panose="020B0604020202020204" pitchFamily="34" charset="0"/>
                        </a:rPr>
                        <a:t>Executive Director </a:t>
                      </a:r>
                    </a:p>
                  </a:txBody>
                  <a:tcPr marL="0" marR="0" marT="0" marB="0" anchor="ctr">
                    <a:lnL w="12700" cmpd="sng">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 lvl="1" indent="0" algn="l">
                        <a:tabLst/>
                      </a:pPr>
                      <a:r>
                        <a:rPr lang="en-AU" sz="1000" b="1">
                          <a:solidFill>
                            <a:schemeClr val="tx2"/>
                          </a:solidFill>
                          <a:latin typeface="Arial" panose="020B0604020202020204" pitchFamily="34" charset="0"/>
                          <a:cs typeface="Arial" panose="020B0604020202020204" pitchFamily="34" charset="0"/>
                        </a:rPr>
                        <a:t>Dr Marcelo de Carvalho</a:t>
                      </a:r>
                    </a:p>
                  </a:txBody>
                  <a:tcPr marL="216000" marR="72000" marT="0" marB="0"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84329800"/>
                  </a:ext>
                </a:extLst>
              </a:tr>
              <a:tr h="276558">
                <a:tc>
                  <a:txBody>
                    <a:bodyPr/>
                    <a:lstStyle/>
                    <a:p>
                      <a:pPr algn="l"/>
                      <a:r>
                        <a:rPr lang="en-AU" sz="1000" b="0">
                          <a:solidFill>
                            <a:schemeClr val="bg1"/>
                          </a:solidFill>
                          <a:latin typeface="Arial" panose="020B0604020202020204" pitchFamily="34" charset="0"/>
                          <a:cs typeface="Arial" panose="020B0604020202020204" pitchFamily="34" charset="0"/>
                        </a:rPr>
                        <a:t>Non-Executive Director</a:t>
                      </a:r>
                    </a:p>
                  </a:txBody>
                  <a:tcPr marL="0" marR="0" marT="0" marB="0" anchor="ctr">
                    <a:lnL w="12700" cmpd="sng">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 lvl="1" indent="0" algn="l">
                        <a:tabLst/>
                      </a:pPr>
                      <a:r>
                        <a:rPr lang="en-AU" sz="1000" b="1">
                          <a:solidFill>
                            <a:schemeClr val="tx2"/>
                          </a:solidFill>
                          <a:latin typeface="Arial" panose="020B0604020202020204" pitchFamily="34" charset="0"/>
                          <a:cs typeface="Arial" panose="020B0604020202020204" pitchFamily="34" charset="0"/>
                        </a:rPr>
                        <a:t>Dr Paul Kitto</a:t>
                      </a:r>
                    </a:p>
                  </a:txBody>
                  <a:tcPr marL="216000" marR="72000" marT="0" marB="0"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931975376"/>
                  </a:ext>
                </a:extLst>
              </a:tr>
              <a:tr h="276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a:solidFill>
                            <a:schemeClr val="bg1"/>
                          </a:solidFill>
                          <a:latin typeface="Arial" panose="020B0604020202020204" pitchFamily="34" charset="0"/>
                          <a:cs typeface="Arial" panose="020B0604020202020204" pitchFamily="34" charset="0"/>
                        </a:rPr>
                        <a:t>Non-Executive Director</a:t>
                      </a:r>
                    </a:p>
                  </a:txBody>
                  <a:tcPr marL="0" marR="0" marT="0" marB="0" anchor="ctr">
                    <a:lnL w="12700" cmpd="sng">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 lvl="1" indent="0" algn="l">
                        <a:tabLst/>
                      </a:pPr>
                      <a:r>
                        <a:rPr lang="en-AU" sz="1000" b="1">
                          <a:solidFill>
                            <a:schemeClr val="tx2"/>
                          </a:solidFill>
                          <a:latin typeface="Arial" panose="020B0604020202020204" pitchFamily="34" charset="0"/>
                          <a:cs typeface="Arial" panose="020B0604020202020204" pitchFamily="34" charset="0"/>
                        </a:rPr>
                        <a:t>Mr. Peter Gundy</a:t>
                      </a:r>
                    </a:p>
                  </a:txBody>
                  <a:tcPr marL="216000" marR="72000" marT="0" marB="0"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317767827"/>
                  </a:ext>
                </a:extLst>
              </a:tr>
              <a:tr h="276558">
                <a:tc>
                  <a:txBody>
                    <a:bodyPr/>
                    <a:lstStyle/>
                    <a:p>
                      <a:pPr algn="l"/>
                      <a:endParaRPr lang="en-AU"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 lvl="1" indent="0" algn="l">
                        <a:tabLst/>
                      </a:pPr>
                      <a:endParaRPr lang="en-AU" sz="1000" b="1">
                        <a:solidFill>
                          <a:schemeClr val="tx2"/>
                        </a:solidFill>
                        <a:latin typeface="Arial" panose="020B0604020202020204" pitchFamily="34" charset="0"/>
                        <a:cs typeface="Arial" panose="020B0604020202020204" pitchFamily="34" charset="0"/>
                      </a:endParaRPr>
                    </a:p>
                  </a:txBody>
                  <a:tcPr marL="216000" marR="72000" marT="0" marB="0"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722962"/>
                  </a:ext>
                </a:extLst>
              </a:tr>
              <a:tr h="276558">
                <a:tc>
                  <a:txBody>
                    <a:bodyPr/>
                    <a:lstStyle/>
                    <a:p>
                      <a:pPr algn="l"/>
                      <a:r>
                        <a:rPr lang="en-AU" sz="1000" b="0">
                          <a:solidFill>
                            <a:schemeClr val="bg1"/>
                          </a:solidFill>
                          <a:latin typeface="Arial" panose="020B0604020202020204" pitchFamily="34" charset="0"/>
                          <a:cs typeface="Arial" panose="020B0604020202020204" pitchFamily="34" charset="0"/>
                        </a:rPr>
                        <a:t>Chief Executive Officer</a:t>
                      </a:r>
                    </a:p>
                  </a:txBody>
                  <a:tcPr marL="0" marR="0" marT="0" marB="0" anchor="ctr">
                    <a:lnL w="12700" cmpd="sng">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 lvl="1" indent="0" algn="l">
                        <a:tabLst/>
                      </a:pPr>
                      <a:r>
                        <a:rPr lang="en-AU" sz="1000" b="1">
                          <a:solidFill>
                            <a:schemeClr val="tx2"/>
                          </a:solidFill>
                          <a:latin typeface="Arial" panose="020B0604020202020204" pitchFamily="34" charset="0"/>
                          <a:cs typeface="Arial" panose="020B0604020202020204" pitchFamily="34" charset="0"/>
                        </a:rPr>
                        <a:t>Nick Holthouse</a:t>
                      </a:r>
                    </a:p>
                  </a:txBody>
                  <a:tcPr marL="216000" marR="72000" marT="0" marB="0"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19128705"/>
                  </a:ext>
                </a:extLst>
              </a:tr>
            </a:tbl>
          </a:graphicData>
        </a:graphic>
      </p:graphicFrame>
      <p:sp>
        <p:nvSpPr>
          <p:cNvPr id="26" name="Text Placeholder 1">
            <a:extLst>
              <a:ext uri="{FF2B5EF4-FFF2-40B4-BE49-F238E27FC236}">
                <a16:creationId xmlns:a16="http://schemas.microsoft.com/office/drawing/2014/main" id="{165DCCC9-1213-9EE8-D5C6-426A78F33667}"/>
              </a:ext>
            </a:extLst>
          </p:cNvPr>
          <p:cNvSpPr txBox="1">
            <a:spLocks/>
          </p:cNvSpPr>
          <p:nvPr/>
        </p:nvSpPr>
        <p:spPr>
          <a:xfrm>
            <a:off x="515940" y="3622716"/>
            <a:ext cx="2160150" cy="24999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100" b="1" kern="1200" smtClean="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kumimoji="0" lang="en-AU" sz="1400" i="0" u="sng" strike="noStrike" kern="1200" cap="none" spc="-20" normalizeH="0" noProof="0">
                <a:ln>
                  <a:noFill/>
                </a:ln>
                <a:solidFill>
                  <a:schemeClr val="accent1"/>
                </a:solidFill>
                <a:effectLst/>
                <a:uLnTx/>
                <a:uFillTx/>
                <a:latin typeface="Arial" panose="020B0604020202020204" pitchFamily="34" charset="0"/>
                <a:ea typeface="+mn-ea"/>
                <a:cs typeface="Arial" panose="020B0604020202020204" pitchFamily="34" charset="0"/>
              </a:rPr>
              <a:t>Board of Directors</a:t>
            </a:r>
          </a:p>
        </p:txBody>
      </p:sp>
      <p:pic>
        <p:nvPicPr>
          <p:cNvPr id="8" name="Picture 7" descr="A map of brazil with a yellow and black location&#10;&#10;Description automatically generated">
            <a:extLst>
              <a:ext uri="{FF2B5EF4-FFF2-40B4-BE49-F238E27FC236}">
                <a16:creationId xmlns:a16="http://schemas.microsoft.com/office/drawing/2014/main" id="{B9BC7AEA-B618-731A-0824-03F95DD56100}"/>
              </a:ext>
            </a:extLst>
          </p:cNvPr>
          <p:cNvPicPr>
            <a:picLocks noChangeAspect="1"/>
          </p:cNvPicPr>
          <p:nvPr/>
        </p:nvPicPr>
        <p:blipFill>
          <a:blip r:embed="rId3"/>
          <a:stretch>
            <a:fillRect/>
          </a:stretch>
        </p:blipFill>
        <p:spPr>
          <a:xfrm>
            <a:off x="4117840" y="1039653"/>
            <a:ext cx="4960845" cy="4960845"/>
          </a:xfrm>
          <a:prstGeom prst="rect">
            <a:avLst/>
          </a:prstGeom>
        </p:spPr>
      </p:pic>
      <p:sp>
        <p:nvSpPr>
          <p:cNvPr id="3" name="Rectangle 2">
            <a:extLst>
              <a:ext uri="{FF2B5EF4-FFF2-40B4-BE49-F238E27FC236}">
                <a16:creationId xmlns:a16="http://schemas.microsoft.com/office/drawing/2014/main" id="{957608EA-6CA7-2315-A303-8C0E38FAF3F6}"/>
              </a:ext>
            </a:extLst>
          </p:cNvPr>
          <p:cNvSpPr/>
          <p:nvPr/>
        </p:nvSpPr>
        <p:spPr>
          <a:xfrm>
            <a:off x="2277835" y="6414408"/>
            <a:ext cx="1125310" cy="390525"/>
          </a:xfrm>
          <a:prstGeom prst="rect">
            <a:avLst/>
          </a:prstGeom>
          <a:solidFill>
            <a:srgbClr val="101A2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cs typeface="Arial"/>
              </a:rPr>
              <a:t>March 2024</a:t>
            </a:r>
            <a:endParaRPr lang="en-US" sz="1050"/>
          </a:p>
        </p:txBody>
      </p:sp>
      <p:sp>
        <p:nvSpPr>
          <p:cNvPr id="10" name="TextBox 9">
            <a:extLst>
              <a:ext uri="{FF2B5EF4-FFF2-40B4-BE49-F238E27FC236}">
                <a16:creationId xmlns:a16="http://schemas.microsoft.com/office/drawing/2014/main" id="{82068348-EA0B-E0A6-623F-6D4D807AF428}"/>
              </a:ext>
            </a:extLst>
          </p:cNvPr>
          <p:cNvSpPr txBox="1"/>
          <p:nvPr/>
        </p:nvSpPr>
        <p:spPr>
          <a:xfrm>
            <a:off x="9208195" y="1039653"/>
            <a:ext cx="2624480" cy="646331"/>
          </a:xfrm>
          <a:prstGeom prst="rect">
            <a:avLst/>
          </a:prstGeom>
          <a:noFill/>
        </p:spPr>
        <p:txBody>
          <a:bodyPr wrap="square">
            <a:spAutoFit/>
          </a:bodyPr>
          <a:lstStyle/>
          <a:p>
            <a:r>
              <a:rPr lang="en-US" dirty="0">
                <a:solidFill>
                  <a:schemeClr val="bg1"/>
                </a:solidFill>
              </a:rPr>
              <a:t>Meteoric Admitted into the ASX 300 </a:t>
            </a:r>
            <a:endParaRPr lang="en-AU" dirty="0">
              <a:solidFill>
                <a:schemeClr val="bg1"/>
              </a:solidFill>
            </a:endParaRPr>
          </a:p>
        </p:txBody>
      </p:sp>
      <p:pic>
        <p:nvPicPr>
          <p:cNvPr id="12" name="Picture 11">
            <a:extLst>
              <a:ext uri="{FF2B5EF4-FFF2-40B4-BE49-F238E27FC236}">
                <a16:creationId xmlns:a16="http://schemas.microsoft.com/office/drawing/2014/main" id="{104F72F4-3CAC-BB28-77FB-FBBF203D7A97}"/>
              </a:ext>
            </a:extLst>
          </p:cNvPr>
          <p:cNvPicPr>
            <a:picLocks noChangeAspect="1"/>
          </p:cNvPicPr>
          <p:nvPr/>
        </p:nvPicPr>
        <p:blipFill>
          <a:blip r:embed="rId4"/>
          <a:stretch>
            <a:fillRect/>
          </a:stretch>
        </p:blipFill>
        <p:spPr>
          <a:xfrm>
            <a:off x="8544263" y="1777481"/>
            <a:ext cx="3431572" cy="1488233"/>
          </a:xfrm>
          <a:prstGeom prst="rect">
            <a:avLst/>
          </a:prstGeom>
        </p:spPr>
      </p:pic>
    </p:spTree>
    <p:extLst>
      <p:ext uri="{BB962C8B-B14F-4D97-AF65-F5344CB8AC3E}">
        <p14:creationId xmlns:p14="http://schemas.microsoft.com/office/powerpoint/2010/main" val="3593800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5859" y="1025736"/>
            <a:ext cx="12192000" cy="5833872"/>
            <a:chOff x="0" y="1024127"/>
            <a:chExt cx="12192000" cy="5833872"/>
          </a:xfrm>
        </p:grpSpPr>
        <p:pic>
          <p:nvPicPr>
            <p:cNvPr id="3" name="object 3"/>
            <p:cNvPicPr/>
            <p:nvPr/>
          </p:nvPicPr>
          <p:blipFill>
            <a:blip r:embed="rId3" cstate="print"/>
            <a:stretch>
              <a:fillRect/>
            </a:stretch>
          </p:blipFill>
          <p:spPr>
            <a:xfrm>
              <a:off x="0" y="1024127"/>
              <a:ext cx="12192000" cy="5833872"/>
            </a:xfrm>
            <a:prstGeom prst="rect">
              <a:avLst/>
            </a:prstGeom>
          </p:spPr>
        </p:pic>
        <p:pic>
          <p:nvPicPr>
            <p:cNvPr id="4" name="object 4"/>
            <p:cNvPicPr/>
            <p:nvPr/>
          </p:nvPicPr>
          <p:blipFill>
            <a:blip r:embed="rId4" cstate="print"/>
            <a:stretch>
              <a:fillRect/>
            </a:stretch>
          </p:blipFill>
          <p:spPr>
            <a:xfrm>
              <a:off x="3249929" y="6352792"/>
              <a:ext cx="6922008" cy="505205"/>
            </a:xfrm>
            <a:prstGeom prst="rect">
              <a:avLst/>
            </a:prstGeom>
          </p:spPr>
        </p:pic>
        <p:sp>
          <p:nvSpPr>
            <p:cNvPr id="5" name="object 5"/>
            <p:cNvSpPr/>
            <p:nvPr/>
          </p:nvSpPr>
          <p:spPr>
            <a:xfrm>
              <a:off x="0" y="6352793"/>
              <a:ext cx="12192000" cy="504190"/>
            </a:xfrm>
            <a:custGeom>
              <a:avLst/>
              <a:gdLst/>
              <a:ahLst/>
              <a:cxnLst/>
              <a:rect l="l" t="t" r="r" b="b"/>
              <a:pathLst>
                <a:path w="12192000" h="504190">
                  <a:moveTo>
                    <a:pt x="12192000" y="0"/>
                  </a:moveTo>
                  <a:lnTo>
                    <a:pt x="0" y="0"/>
                  </a:lnTo>
                  <a:lnTo>
                    <a:pt x="0" y="503681"/>
                  </a:lnTo>
                  <a:lnTo>
                    <a:pt x="12192000" y="503681"/>
                  </a:lnTo>
                  <a:lnTo>
                    <a:pt x="12192000" y="0"/>
                  </a:lnTo>
                  <a:close/>
                </a:path>
              </a:pathLst>
            </a:custGeom>
            <a:solidFill>
              <a:srgbClr val="000000">
                <a:alpha val="5097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 name="object 6"/>
            <p:cNvPicPr/>
            <p:nvPr/>
          </p:nvPicPr>
          <p:blipFill>
            <a:blip r:embed="rId5" cstate="print"/>
            <a:stretch>
              <a:fillRect/>
            </a:stretch>
          </p:blipFill>
          <p:spPr>
            <a:xfrm>
              <a:off x="10485881" y="6472427"/>
              <a:ext cx="1190244" cy="265174"/>
            </a:xfrm>
            <a:prstGeom prst="rect">
              <a:avLst/>
            </a:prstGeom>
          </p:spPr>
        </p:pic>
      </p:grpSp>
      <p:sp>
        <p:nvSpPr>
          <p:cNvPr id="9" name="object 9"/>
          <p:cNvSpPr/>
          <p:nvPr/>
        </p:nvSpPr>
        <p:spPr>
          <a:xfrm>
            <a:off x="469890" y="2874"/>
            <a:ext cx="273685" cy="219075"/>
          </a:xfrm>
          <a:custGeom>
            <a:avLst/>
            <a:gdLst/>
            <a:ahLst/>
            <a:cxnLst/>
            <a:rect l="l" t="t" r="r" b="b"/>
            <a:pathLst>
              <a:path w="273684" h="219075">
                <a:moveTo>
                  <a:pt x="273234" y="0"/>
                </a:moveTo>
                <a:lnTo>
                  <a:pt x="0" y="0"/>
                </a:lnTo>
                <a:lnTo>
                  <a:pt x="136526" y="218488"/>
                </a:lnTo>
                <a:lnTo>
                  <a:pt x="273380" y="0"/>
                </a:lnTo>
                <a:close/>
              </a:path>
            </a:pathLst>
          </a:custGeom>
          <a:solidFill>
            <a:srgbClr val="FFCA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p:cNvSpPr txBox="1">
            <a:spLocks noGrp="1"/>
          </p:cNvSpPr>
          <p:nvPr>
            <p:ph type="title"/>
          </p:nvPr>
        </p:nvSpPr>
        <p:spPr>
          <a:xfrm>
            <a:off x="343154" y="261537"/>
            <a:ext cx="10828019" cy="410369"/>
          </a:xfrm>
          <a:prstGeom prst="rect">
            <a:avLst/>
          </a:prstGeom>
        </p:spPr>
        <p:txBody>
          <a:bodyPr vert="horz" wrap="square" lIns="0" tIns="86360" rIns="0" bIns="0" rtlCol="0">
            <a:spAutoFit/>
          </a:bodyPr>
          <a:lstStyle/>
          <a:p>
            <a:pPr marL="172085">
              <a:lnSpc>
                <a:spcPct val="100000"/>
              </a:lnSpc>
              <a:spcBef>
                <a:spcPts val="680"/>
              </a:spcBef>
            </a:pPr>
            <a:r>
              <a:rPr lang="pt-BR" spc="-20" dirty="0"/>
              <a:t>BRASIL NO QUADRO DA TRANSIÇÃO ENERGÉTICA</a:t>
            </a:r>
          </a:p>
        </p:txBody>
      </p:sp>
      <p:sp>
        <p:nvSpPr>
          <p:cNvPr id="278" name="object 278"/>
          <p:cNvSpPr txBox="1">
            <a:spLocks noGrp="1"/>
          </p:cNvSpPr>
          <p:nvPr>
            <p:ph type="ftr" sz="quarter" idx="5"/>
          </p:nvPr>
        </p:nvSpPr>
        <p:spPr>
          <a:xfrm>
            <a:off x="516380" y="6485340"/>
            <a:ext cx="2912619" cy="179536"/>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950" b="0" i="0" u="none" strike="noStrike" kern="0" cap="none" spc="0" normalizeH="0" baseline="0" noProof="0" dirty="0">
                <a:ln>
                  <a:noFill/>
                </a:ln>
                <a:solidFill>
                  <a:srgbClr val="FFCA04"/>
                </a:solidFill>
                <a:effectLst/>
                <a:uLnTx/>
                <a:uFillTx/>
                <a:latin typeface="Arial"/>
                <a:ea typeface="+mn-ea"/>
                <a:cs typeface="Arial"/>
              </a:rPr>
              <a:t>INVESTOR</a:t>
            </a:r>
            <a:r>
              <a:rPr kumimoji="0" sz="950" b="0" i="0" u="none" strike="noStrike" kern="0" cap="none" spc="5" normalizeH="0" baseline="0" noProof="0" dirty="0">
                <a:ln>
                  <a:noFill/>
                </a:ln>
                <a:solidFill>
                  <a:srgbClr val="FFCA04"/>
                </a:solidFill>
                <a:effectLst/>
                <a:uLnTx/>
                <a:uFillTx/>
                <a:latin typeface="Arial"/>
                <a:ea typeface="+mn-ea"/>
                <a:cs typeface="Arial"/>
              </a:rPr>
              <a:t> </a:t>
            </a:r>
            <a:r>
              <a:rPr kumimoji="0" sz="950" b="0" i="0" u="none" strike="noStrike" kern="0" cap="none" spc="0" normalizeH="0" baseline="0" noProof="0" dirty="0">
                <a:ln>
                  <a:noFill/>
                </a:ln>
                <a:solidFill>
                  <a:srgbClr val="FFCA04"/>
                </a:solidFill>
                <a:effectLst/>
                <a:uLnTx/>
                <a:uFillTx/>
                <a:latin typeface="Arial"/>
                <a:ea typeface="+mn-ea"/>
                <a:cs typeface="Arial"/>
              </a:rPr>
              <a:t>PRESENTATION</a:t>
            </a:r>
            <a:r>
              <a:rPr kumimoji="0" sz="950" b="0" i="0" u="none" strike="noStrike" kern="0" cap="none" spc="290" normalizeH="0" baseline="0" noProof="0" dirty="0">
                <a:ln>
                  <a:noFill/>
                </a:ln>
                <a:solidFill>
                  <a:srgbClr val="FFCA04"/>
                </a:solidFill>
                <a:effectLst/>
                <a:uLnTx/>
                <a:uFillTx/>
                <a:latin typeface="Arial"/>
                <a:ea typeface="+mn-ea"/>
                <a:cs typeface="Arial"/>
              </a:rPr>
              <a:t> </a:t>
            </a:r>
            <a:r>
              <a:rPr kumimoji="0" sz="1200" b="0" i="0" u="none" strike="noStrike" kern="0" cap="none" spc="0" normalizeH="0" baseline="0" noProof="0" dirty="0">
                <a:ln>
                  <a:noFill/>
                </a:ln>
                <a:solidFill>
                  <a:srgbClr val="009244"/>
                </a:solidFill>
                <a:effectLst/>
                <a:uLnTx/>
                <a:uFillTx/>
                <a:latin typeface="Arial"/>
                <a:ea typeface="+mn-ea"/>
                <a:cs typeface="Arial"/>
              </a:rPr>
              <a:t>|</a:t>
            </a:r>
            <a:r>
              <a:rPr kumimoji="0" sz="1200" b="0" i="0" u="none" strike="noStrike" kern="0" cap="none" spc="245" normalizeH="0" baseline="0" noProof="0" dirty="0">
                <a:ln>
                  <a:noFill/>
                </a:ln>
                <a:solidFill>
                  <a:srgbClr val="009244"/>
                </a:solidFill>
                <a:effectLst/>
                <a:uLnTx/>
                <a:uFillTx/>
                <a:latin typeface="Arial"/>
                <a:ea typeface="+mn-ea"/>
                <a:cs typeface="Arial"/>
              </a:rPr>
              <a:t> </a:t>
            </a:r>
            <a:r>
              <a:rPr kumimoji="0" lang="pt-BR" sz="1000" b="0" i="0" u="none" strike="noStrike" kern="0" cap="none" spc="245" normalizeH="0" baseline="0" noProof="0" dirty="0" err="1">
                <a:ln>
                  <a:noFill/>
                </a:ln>
                <a:solidFill>
                  <a:srgbClr val="FFFFFF"/>
                </a:solidFill>
                <a:effectLst/>
                <a:uLnTx/>
                <a:uFillTx/>
                <a:latin typeface="Arial"/>
                <a:ea typeface="+mn-ea"/>
                <a:cs typeface="Arial"/>
              </a:rPr>
              <a:t>October</a:t>
            </a:r>
            <a:r>
              <a:rPr kumimoji="0" sz="1000" b="0" i="0" u="none" strike="noStrike" kern="0" cap="none" spc="35" normalizeH="0" baseline="0" noProof="0" dirty="0">
                <a:ln>
                  <a:noFill/>
                </a:ln>
                <a:solidFill>
                  <a:srgbClr val="FFFFFF"/>
                </a:solidFill>
                <a:effectLst/>
                <a:uLnTx/>
                <a:uFillTx/>
                <a:latin typeface="Arial"/>
                <a:ea typeface="+mn-ea"/>
                <a:cs typeface="Arial"/>
              </a:rPr>
              <a:t> </a:t>
            </a:r>
            <a:r>
              <a:rPr kumimoji="0" sz="1000" b="0" i="0" u="none" strike="noStrike" kern="0" cap="none" spc="-20" normalizeH="0" baseline="0" noProof="0" dirty="0">
                <a:ln>
                  <a:noFill/>
                </a:ln>
                <a:solidFill>
                  <a:srgbClr val="FFFFFF"/>
                </a:solidFill>
                <a:effectLst/>
                <a:uLnTx/>
                <a:uFillTx/>
                <a:latin typeface="Arial"/>
                <a:ea typeface="+mn-ea"/>
                <a:cs typeface="Arial"/>
              </a:rPr>
              <a:t>2023</a:t>
            </a:r>
            <a:endParaRPr kumimoji="0" sz="1000" b="0" i="0" u="none" strike="noStrike" kern="0" cap="none" spc="0" normalizeH="0" baseline="0" noProof="0" dirty="0">
              <a:ln>
                <a:noFill/>
              </a:ln>
              <a:solidFill>
                <a:srgbClr val="FFCA04"/>
              </a:solidFill>
              <a:effectLst/>
              <a:uLnTx/>
              <a:uFillTx/>
              <a:latin typeface="Arial"/>
              <a:ea typeface="+mn-ea"/>
              <a:cs typeface="Arial"/>
            </a:endParaRPr>
          </a:p>
        </p:txBody>
      </p:sp>
      <p:sp>
        <p:nvSpPr>
          <p:cNvPr id="279" name="object 279"/>
          <p:cNvSpPr txBox="1">
            <a:spLocks noGrp="1"/>
          </p:cNvSpPr>
          <p:nvPr>
            <p:ph type="sldNum" sz="quarter" idx="7"/>
          </p:nvPr>
        </p:nvSpPr>
        <p:spPr>
          <a:prstGeom prst="rect">
            <a:avLst/>
          </a:prstGeom>
        </p:spPr>
        <p:txBody>
          <a:bodyPr vert="horz" wrap="square" lIns="0" tIns="1905" rIns="0" bIns="0" rtlCol="0">
            <a:spAutoFit/>
          </a:bodyPr>
          <a:lstStyle/>
          <a:p>
            <a:pPr marL="381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0" cap="none" spc="-25" normalizeH="0" baseline="0" noProof="0" dirty="0">
                <a:ln>
                  <a:noFill/>
                </a:ln>
                <a:solidFill>
                  <a:prstClr val="white"/>
                </a:solidFill>
                <a:effectLst/>
                <a:uLnTx/>
                <a:uFillTx/>
                <a:latin typeface="Arial"/>
                <a:ea typeface="+mn-ea"/>
                <a:cs typeface="Arial"/>
              </a:rPr>
              <a:pPr marL="38100" marR="0" lvl="0" indent="0" algn="l" defTabSz="914400" rtl="0" eaLnBrk="1" fontAlgn="auto" latinLnBrk="0" hangingPunct="1">
                <a:lnSpc>
                  <a:spcPct val="100000"/>
                </a:lnSpc>
                <a:spcBef>
                  <a:spcPts val="15"/>
                </a:spcBef>
                <a:spcAft>
                  <a:spcPts val="0"/>
                </a:spcAft>
                <a:buClrTx/>
                <a:buSzTx/>
                <a:buFontTx/>
                <a:buNone/>
                <a:tabLst/>
                <a:defRPr/>
              </a:pPr>
              <a:t>4</a:t>
            </a:fld>
            <a:endParaRPr kumimoji="0" sz="900" b="0" i="0" u="none" strike="noStrike" kern="0" cap="none" spc="-25" normalizeH="0" baseline="0" noProof="0" dirty="0">
              <a:ln>
                <a:noFill/>
              </a:ln>
              <a:solidFill>
                <a:prstClr val="white"/>
              </a:solidFill>
              <a:effectLst/>
              <a:uLnTx/>
              <a:uFillTx/>
              <a:latin typeface="Arial"/>
              <a:ea typeface="+mn-ea"/>
              <a:cs typeface="Arial"/>
            </a:endParaRPr>
          </a:p>
        </p:txBody>
      </p:sp>
      <p:sp>
        <p:nvSpPr>
          <p:cNvPr id="296" name="CaixaDeTexto 295">
            <a:extLst>
              <a:ext uri="{FF2B5EF4-FFF2-40B4-BE49-F238E27FC236}">
                <a16:creationId xmlns:a16="http://schemas.microsoft.com/office/drawing/2014/main" id="{27DF74AE-B2A1-446A-E1D1-701AAFBC16A6}"/>
              </a:ext>
            </a:extLst>
          </p:cNvPr>
          <p:cNvSpPr txBox="1"/>
          <p:nvPr/>
        </p:nvSpPr>
        <p:spPr>
          <a:xfrm>
            <a:off x="148657" y="1525929"/>
            <a:ext cx="7098790" cy="4432495"/>
          </a:xfrm>
          <a:prstGeom prst="rect">
            <a:avLst/>
          </a:prstGeom>
          <a:noFill/>
        </p:spPr>
        <p:txBody>
          <a:bodyPr wrap="square">
            <a:spAutoFit/>
          </a:bodyPr>
          <a:lstStyle/>
          <a:p>
            <a:pPr marL="91440" marR="0" lvl="0" indent="0" algn="l" defTabSz="914400" rtl="0" eaLnBrk="1" fontAlgn="auto" latinLnBrk="0" hangingPunct="1">
              <a:lnSpc>
                <a:spcPct val="150000"/>
              </a:lnSpc>
              <a:spcBef>
                <a:spcPts val="254"/>
              </a:spcBef>
              <a:spcAft>
                <a:spcPts val="0"/>
              </a:spcAft>
              <a:buClr>
                <a:srgbClr val="FCBC0F"/>
              </a:buClr>
              <a:buSzTx/>
              <a:buFontTx/>
              <a:buNone/>
              <a:tabLst>
                <a:tab pos="270510" algn="l"/>
              </a:tabLst>
              <a:defRPr/>
            </a:pPr>
            <a:r>
              <a:rPr kumimoji="0" lang="pt-BR" sz="1800" b="0" i="1" u="none" strike="noStrike" kern="0" cap="none" spc="0" normalizeH="0" baseline="0" noProof="0" dirty="0">
                <a:ln>
                  <a:noFill/>
                </a:ln>
                <a:solidFill>
                  <a:srgbClr val="FFFFFF"/>
                </a:solidFill>
                <a:effectLst/>
                <a:uLnTx/>
                <a:uFillTx/>
                <a:latin typeface="Arial"/>
                <a:ea typeface="+mn-ea"/>
                <a:cs typeface="Arial"/>
              </a:rPr>
              <a:t>O Brasil é um player emergente nos minerais de transição energética e pode liderar esse mercado nos próximos anos</a:t>
            </a:r>
          </a:p>
          <a:p>
            <a:pPr marL="270510" marR="0" lvl="0" indent="-179070" algn="l" defTabSz="914400" rtl="0" eaLnBrk="1" fontAlgn="auto" latinLnBrk="0" hangingPunct="1">
              <a:lnSpc>
                <a:spcPct val="150000"/>
              </a:lnSpc>
              <a:spcBef>
                <a:spcPts val="254"/>
              </a:spcBef>
              <a:spcAft>
                <a:spcPts val="0"/>
              </a:spcAft>
              <a:buClr>
                <a:srgbClr val="FCBC0F"/>
              </a:buClr>
              <a:buSzTx/>
              <a:buFont typeface="Wingdings"/>
              <a:buChar char=""/>
              <a:tabLst>
                <a:tab pos="270510" algn="l"/>
              </a:tabLst>
              <a:defRPr/>
            </a:pPr>
            <a:endParaRPr kumimoji="0" lang="pt-BR" sz="1600" b="0" i="0" u="none" strike="noStrike" kern="0" cap="none" spc="0" normalizeH="0" baseline="0" noProof="0" dirty="0">
              <a:ln>
                <a:noFill/>
              </a:ln>
              <a:solidFill>
                <a:srgbClr val="FFFFFF"/>
              </a:solidFill>
              <a:effectLst/>
              <a:uLnTx/>
              <a:uFillTx/>
              <a:latin typeface="Arial"/>
              <a:ea typeface="+mn-ea"/>
              <a:cs typeface="Arial"/>
            </a:endParaRPr>
          </a:p>
          <a:p>
            <a:pPr marL="270510" marR="0" lvl="0" indent="-179070" algn="l" defTabSz="914400" rtl="0" eaLnBrk="1" fontAlgn="auto" latinLnBrk="0" hangingPunct="1">
              <a:lnSpc>
                <a:spcPct val="150000"/>
              </a:lnSpc>
              <a:spcBef>
                <a:spcPts val="254"/>
              </a:spcBef>
              <a:spcAft>
                <a:spcPts val="0"/>
              </a:spcAft>
              <a:buClr>
                <a:srgbClr val="FCBC0F"/>
              </a:buClr>
              <a:buSzTx/>
              <a:buFont typeface="Wingdings"/>
              <a:buChar char=""/>
              <a:tabLst>
                <a:tab pos="270510" algn="l"/>
              </a:tabLst>
              <a:defRPr/>
            </a:pPr>
            <a:r>
              <a:rPr kumimoji="0" lang="pt-BR" sz="1600" b="0" i="0" u="none" strike="noStrike" kern="0" cap="none" spc="0" normalizeH="0" baseline="0" noProof="0" dirty="0">
                <a:ln>
                  <a:noFill/>
                </a:ln>
                <a:solidFill>
                  <a:srgbClr val="FFFFFF"/>
                </a:solidFill>
                <a:effectLst/>
                <a:uLnTx/>
                <a:uFillTx/>
                <a:latin typeface="Arial"/>
                <a:ea typeface="+mn-ea"/>
                <a:cs typeface="Arial"/>
              </a:rPr>
              <a:t>As empresas de lítio e o Vale do Lítio abriram a possibilidade de uma nova era industrial no Brasil.</a:t>
            </a:r>
          </a:p>
          <a:p>
            <a:pPr marL="270510" marR="0" lvl="0" indent="-179070" algn="l" defTabSz="914400" rtl="0" eaLnBrk="1" fontAlgn="auto" latinLnBrk="0" hangingPunct="1">
              <a:lnSpc>
                <a:spcPct val="150000"/>
              </a:lnSpc>
              <a:spcBef>
                <a:spcPts val="254"/>
              </a:spcBef>
              <a:spcAft>
                <a:spcPts val="0"/>
              </a:spcAft>
              <a:buClr>
                <a:srgbClr val="FCBC0F"/>
              </a:buClr>
              <a:buSzTx/>
              <a:buFont typeface="Wingdings"/>
              <a:buChar char=""/>
              <a:tabLst>
                <a:tab pos="270510" algn="l"/>
              </a:tabLst>
              <a:defRPr/>
            </a:pPr>
            <a:r>
              <a:rPr kumimoji="0" lang="pt-BR" sz="1600" b="0" i="0" u="none" strike="noStrike" kern="0" cap="none" spc="0" normalizeH="0" baseline="0" noProof="0" dirty="0">
                <a:ln>
                  <a:noFill/>
                </a:ln>
                <a:solidFill>
                  <a:srgbClr val="FFFFFF"/>
                </a:solidFill>
                <a:effectLst/>
                <a:uLnTx/>
                <a:uFillTx/>
                <a:latin typeface="Arial"/>
                <a:ea typeface="+mn-ea"/>
                <a:cs typeface="Arial"/>
              </a:rPr>
              <a:t>Maioria dos depósitos de Argila Iônica (fora da China) estão no Brasil – mais por vir.</a:t>
            </a:r>
          </a:p>
          <a:p>
            <a:pPr marL="270510" marR="0" lvl="0" indent="-179070" algn="l" defTabSz="914400" rtl="0" eaLnBrk="1" fontAlgn="auto" latinLnBrk="0" hangingPunct="1">
              <a:lnSpc>
                <a:spcPct val="150000"/>
              </a:lnSpc>
              <a:spcBef>
                <a:spcPts val="254"/>
              </a:spcBef>
              <a:spcAft>
                <a:spcPts val="0"/>
              </a:spcAft>
              <a:buClr>
                <a:srgbClr val="FCBC0F"/>
              </a:buClr>
              <a:buSzTx/>
              <a:buFont typeface="Wingdings"/>
              <a:buChar char=""/>
              <a:tabLst>
                <a:tab pos="270510" algn="l"/>
              </a:tabLst>
              <a:defRPr/>
            </a:pPr>
            <a:r>
              <a:rPr lang="pt-BR" sz="1600" kern="0" dirty="0">
                <a:solidFill>
                  <a:srgbClr val="FFFFFF"/>
                </a:solidFill>
                <a:latin typeface="Arial"/>
                <a:cs typeface="Arial"/>
              </a:rPr>
              <a:t>Melhores depósitos do mundo.</a:t>
            </a:r>
            <a:endParaRPr kumimoji="0" lang="pt-BR" sz="1600" b="0" i="0" u="none" strike="noStrike" kern="0" cap="none" spc="0" normalizeH="0" baseline="0" noProof="0" dirty="0">
              <a:ln>
                <a:noFill/>
              </a:ln>
              <a:solidFill>
                <a:srgbClr val="FFFFFF"/>
              </a:solidFill>
              <a:effectLst/>
              <a:uLnTx/>
              <a:uFillTx/>
              <a:latin typeface="Arial"/>
              <a:ea typeface="+mn-ea"/>
              <a:cs typeface="Arial"/>
            </a:endParaRPr>
          </a:p>
          <a:p>
            <a:pPr marL="270510" marR="0" lvl="0" indent="-179070" algn="l" defTabSz="914400" rtl="0" eaLnBrk="1" fontAlgn="auto" latinLnBrk="0" hangingPunct="1">
              <a:lnSpc>
                <a:spcPct val="150000"/>
              </a:lnSpc>
              <a:spcBef>
                <a:spcPts val="254"/>
              </a:spcBef>
              <a:spcAft>
                <a:spcPts val="0"/>
              </a:spcAft>
              <a:buClr>
                <a:srgbClr val="FCBC0F"/>
              </a:buClr>
              <a:buSzTx/>
              <a:buFont typeface="Wingdings"/>
              <a:buChar char=""/>
              <a:tabLst>
                <a:tab pos="270510" algn="l"/>
              </a:tabLst>
              <a:defRPr/>
            </a:pPr>
            <a:r>
              <a:rPr kumimoji="0" lang="pt-BR" sz="1600" b="0" i="0" u="none" strike="noStrike" kern="0" cap="none" spc="0" normalizeH="0" baseline="0" noProof="0" dirty="0">
                <a:ln>
                  <a:noFill/>
                </a:ln>
                <a:solidFill>
                  <a:srgbClr val="FFFFFF"/>
                </a:solidFill>
                <a:effectLst/>
                <a:uLnTx/>
                <a:uFillTx/>
                <a:latin typeface="Arial"/>
                <a:ea typeface="+mn-ea"/>
                <a:cs typeface="Arial"/>
              </a:rPr>
              <a:t>Grande investimento em exploração de argila iônica no mundo.</a:t>
            </a:r>
          </a:p>
          <a:p>
            <a:pPr marL="270510" marR="0" lvl="0" indent="-179070" algn="l" defTabSz="914400" rtl="0" eaLnBrk="1" fontAlgn="auto" latinLnBrk="0" hangingPunct="1">
              <a:lnSpc>
                <a:spcPct val="150000"/>
              </a:lnSpc>
              <a:spcBef>
                <a:spcPts val="254"/>
              </a:spcBef>
              <a:spcAft>
                <a:spcPts val="0"/>
              </a:spcAft>
              <a:buClr>
                <a:srgbClr val="FCBC0F"/>
              </a:buClr>
              <a:buSzTx/>
              <a:buFont typeface="Wingdings"/>
              <a:buChar char=""/>
              <a:tabLst>
                <a:tab pos="270510" algn="l"/>
              </a:tabLst>
              <a:defRPr/>
            </a:pPr>
            <a:r>
              <a:rPr kumimoji="0" lang="pt-BR" sz="1600" b="0" i="0" u="none" strike="noStrike" kern="0" cap="none" spc="0" normalizeH="0" baseline="0" noProof="0" dirty="0">
                <a:ln>
                  <a:noFill/>
                </a:ln>
                <a:solidFill>
                  <a:srgbClr val="FFFFFF"/>
                </a:solidFill>
                <a:effectLst/>
                <a:uLnTx/>
                <a:uFillTx/>
                <a:latin typeface="Arial"/>
                <a:ea typeface="+mn-ea"/>
                <a:cs typeface="Arial"/>
              </a:rPr>
              <a:t>Todos os níveis de governo estão empenhados em ajudar as empresas a desenvolverem-se.</a:t>
            </a:r>
            <a:endParaRPr kumimoji="0" lang="en-US" sz="1400" b="0" i="0" u="none" strike="noStrike" kern="0" cap="none" spc="0" normalizeH="0" baseline="27777" noProof="0" dirty="0">
              <a:ln>
                <a:noFill/>
              </a:ln>
              <a:solidFill>
                <a:sysClr val="windowText" lastClr="000000"/>
              </a:solidFill>
              <a:effectLst/>
              <a:uLnTx/>
              <a:uFillTx/>
              <a:latin typeface="Arial"/>
              <a:ea typeface="+mn-ea"/>
              <a:cs typeface="Arial"/>
            </a:endParaRPr>
          </a:p>
        </p:txBody>
      </p:sp>
      <p:pic>
        <p:nvPicPr>
          <p:cNvPr id="297" name="object 16">
            <a:extLst>
              <a:ext uri="{FF2B5EF4-FFF2-40B4-BE49-F238E27FC236}">
                <a16:creationId xmlns:a16="http://schemas.microsoft.com/office/drawing/2014/main" id="{A12404D6-A501-B692-C506-5CF13F858723}"/>
              </a:ext>
            </a:extLst>
          </p:cNvPr>
          <p:cNvPicPr/>
          <p:nvPr/>
        </p:nvPicPr>
        <p:blipFill>
          <a:blip r:embed="rId6" cstate="print"/>
          <a:stretch>
            <a:fillRect/>
          </a:stretch>
        </p:blipFill>
        <p:spPr>
          <a:xfrm>
            <a:off x="7422998" y="1524000"/>
            <a:ext cx="4572000" cy="4570071"/>
          </a:xfrm>
          <a:prstGeom prst="rect">
            <a:avLst/>
          </a:prstGeom>
        </p:spPr>
      </p:pic>
    </p:spTree>
    <p:extLst>
      <p:ext uri="{BB962C8B-B14F-4D97-AF65-F5344CB8AC3E}">
        <p14:creationId xmlns:p14="http://schemas.microsoft.com/office/powerpoint/2010/main" val="1491884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52792"/>
            <a:ext cx="12192000" cy="505459"/>
            <a:chOff x="0" y="6352792"/>
            <a:chExt cx="12192000" cy="505459"/>
          </a:xfrm>
        </p:grpSpPr>
        <p:pic>
          <p:nvPicPr>
            <p:cNvPr id="3" name="object 3"/>
            <p:cNvPicPr/>
            <p:nvPr/>
          </p:nvPicPr>
          <p:blipFill>
            <a:blip r:embed="rId2" cstate="print"/>
            <a:stretch>
              <a:fillRect/>
            </a:stretch>
          </p:blipFill>
          <p:spPr>
            <a:xfrm>
              <a:off x="0" y="6352793"/>
              <a:ext cx="12192000" cy="503681"/>
            </a:xfrm>
            <a:prstGeom prst="rect">
              <a:avLst/>
            </a:prstGeom>
          </p:spPr>
        </p:pic>
        <p:pic>
          <p:nvPicPr>
            <p:cNvPr id="4" name="object 4"/>
            <p:cNvPicPr/>
            <p:nvPr/>
          </p:nvPicPr>
          <p:blipFill>
            <a:blip r:embed="rId3" cstate="print"/>
            <a:stretch>
              <a:fillRect/>
            </a:stretch>
          </p:blipFill>
          <p:spPr>
            <a:xfrm>
              <a:off x="3249929" y="6352792"/>
              <a:ext cx="6922008" cy="505205"/>
            </a:xfrm>
            <a:prstGeom prst="rect">
              <a:avLst/>
            </a:prstGeom>
          </p:spPr>
        </p:pic>
        <p:pic>
          <p:nvPicPr>
            <p:cNvPr id="5" name="object 5"/>
            <p:cNvPicPr/>
            <p:nvPr/>
          </p:nvPicPr>
          <p:blipFill>
            <a:blip r:embed="rId4" cstate="print"/>
            <a:stretch>
              <a:fillRect/>
            </a:stretch>
          </p:blipFill>
          <p:spPr>
            <a:xfrm>
              <a:off x="10485881" y="6472428"/>
              <a:ext cx="1190244" cy="265174"/>
            </a:xfrm>
            <a:prstGeom prst="rect">
              <a:avLst/>
            </a:prstGeom>
          </p:spPr>
        </p:pic>
      </p:grpSp>
      <p:sp>
        <p:nvSpPr>
          <p:cNvPr id="6" name="object 6"/>
          <p:cNvSpPr/>
          <p:nvPr/>
        </p:nvSpPr>
        <p:spPr>
          <a:xfrm>
            <a:off x="469890" y="2874"/>
            <a:ext cx="273685" cy="219075"/>
          </a:xfrm>
          <a:custGeom>
            <a:avLst/>
            <a:gdLst/>
            <a:ahLst/>
            <a:cxnLst/>
            <a:rect l="l" t="t" r="r" b="b"/>
            <a:pathLst>
              <a:path w="273684" h="219075">
                <a:moveTo>
                  <a:pt x="273234" y="0"/>
                </a:moveTo>
                <a:lnTo>
                  <a:pt x="0" y="0"/>
                </a:lnTo>
                <a:lnTo>
                  <a:pt x="136526" y="218488"/>
                </a:lnTo>
                <a:lnTo>
                  <a:pt x="273380" y="0"/>
                </a:lnTo>
                <a:close/>
              </a:path>
            </a:pathLst>
          </a:custGeom>
          <a:solidFill>
            <a:srgbClr val="FFCA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 name="object 8"/>
          <p:cNvPicPr/>
          <p:nvPr/>
        </p:nvPicPr>
        <p:blipFill>
          <a:blip r:embed="rId5" cstate="print"/>
          <a:stretch>
            <a:fillRect/>
          </a:stretch>
        </p:blipFill>
        <p:spPr>
          <a:xfrm>
            <a:off x="4790694" y="1448561"/>
            <a:ext cx="7066026" cy="4303776"/>
          </a:xfrm>
          <a:prstGeom prst="rect">
            <a:avLst/>
          </a:prstGeom>
        </p:spPr>
      </p:pic>
      <p:pic>
        <p:nvPicPr>
          <p:cNvPr id="9" name="object 9"/>
          <p:cNvPicPr/>
          <p:nvPr/>
        </p:nvPicPr>
        <p:blipFill>
          <a:blip r:embed="rId6" cstate="print"/>
          <a:stretch>
            <a:fillRect/>
          </a:stretch>
        </p:blipFill>
        <p:spPr>
          <a:xfrm>
            <a:off x="355865" y="1087847"/>
            <a:ext cx="3822459" cy="2715429"/>
          </a:xfrm>
          <a:prstGeom prst="rect">
            <a:avLst/>
          </a:prstGeom>
        </p:spPr>
      </p:pic>
      <p:sp>
        <p:nvSpPr>
          <p:cNvPr id="10" name="object 10"/>
          <p:cNvSpPr txBox="1"/>
          <p:nvPr/>
        </p:nvSpPr>
        <p:spPr>
          <a:xfrm>
            <a:off x="785876" y="3954526"/>
            <a:ext cx="3119755" cy="23876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400" b="1" i="0" u="none" strike="noStrike" kern="0" cap="none" spc="0" normalizeH="0" baseline="0" noProof="0" dirty="0">
                <a:ln>
                  <a:noFill/>
                </a:ln>
                <a:solidFill>
                  <a:srgbClr val="252160"/>
                </a:solidFill>
                <a:effectLst/>
                <a:uLnTx/>
                <a:uFillTx/>
                <a:latin typeface="Arial"/>
                <a:ea typeface="+mn-ea"/>
                <a:cs typeface="Arial"/>
              </a:rPr>
              <a:t>4</a:t>
            </a:r>
            <a:r>
              <a:rPr kumimoji="0" sz="1400" b="1" i="0" u="none" strike="noStrike" kern="0" cap="none" spc="-60" normalizeH="0" baseline="0" noProof="0" dirty="0">
                <a:ln>
                  <a:noFill/>
                </a:ln>
                <a:solidFill>
                  <a:srgbClr val="252160"/>
                </a:solidFill>
                <a:effectLst/>
                <a:uLnTx/>
                <a:uFillTx/>
                <a:latin typeface="Arial"/>
                <a:ea typeface="+mn-ea"/>
                <a:cs typeface="Arial"/>
              </a:rPr>
              <a:t> </a:t>
            </a:r>
            <a:r>
              <a:rPr kumimoji="0" sz="1400" b="1" i="0" u="none" strike="noStrike" kern="0" cap="none" spc="-10" normalizeH="0" baseline="0" noProof="0" dirty="0">
                <a:ln>
                  <a:noFill/>
                </a:ln>
                <a:solidFill>
                  <a:srgbClr val="252160"/>
                </a:solidFill>
                <a:effectLst/>
                <a:uLnTx/>
                <a:uFillTx/>
                <a:latin typeface="Arial"/>
                <a:ea typeface="+mn-ea"/>
                <a:cs typeface="Arial"/>
              </a:rPr>
              <a:t>REE</a:t>
            </a:r>
            <a:r>
              <a:rPr kumimoji="0" sz="1400" b="1" i="0" u="none" strike="noStrike" kern="0" cap="none" spc="-40" normalizeH="0" baseline="0" noProof="0" dirty="0">
                <a:ln>
                  <a:noFill/>
                </a:ln>
                <a:solidFill>
                  <a:srgbClr val="252160"/>
                </a:solidFill>
                <a:effectLst/>
                <a:uLnTx/>
                <a:uFillTx/>
                <a:latin typeface="Arial"/>
                <a:ea typeface="+mn-ea"/>
                <a:cs typeface="Arial"/>
              </a:rPr>
              <a:t> </a:t>
            </a:r>
            <a:r>
              <a:rPr kumimoji="0" sz="1400" b="1" i="0" u="none" strike="noStrike" kern="0" cap="none" spc="-20" normalizeH="0" baseline="0" noProof="0" dirty="0">
                <a:ln>
                  <a:noFill/>
                </a:ln>
                <a:solidFill>
                  <a:srgbClr val="252160"/>
                </a:solidFill>
                <a:effectLst/>
                <a:uLnTx/>
                <a:uFillTx/>
                <a:latin typeface="Arial"/>
                <a:ea typeface="+mn-ea"/>
                <a:cs typeface="Arial"/>
              </a:rPr>
              <a:t>have</a:t>
            </a:r>
            <a:r>
              <a:rPr kumimoji="0" sz="1400" b="1" i="0" u="none" strike="noStrike" kern="0" cap="none" spc="-70" normalizeH="0" baseline="0" noProof="0" dirty="0">
                <a:ln>
                  <a:noFill/>
                </a:ln>
                <a:solidFill>
                  <a:srgbClr val="252160"/>
                </a:solidFill>
                <a:effectLst/>
                <a:uLnTx/>
                <a:uFillTx/>
                <a:latin typeface="Arial"/>
                <a:ea typeface="+mn-ea"/>
                <a:cs typeface="Arial"/>
              </a:rPr>
              <a:t> </a:t>
            </a:r>
            <a:r>
              <a:rPr kumimoji="0" sz="1400" b="1" i="0" u="none" strike="noStrike" kern="0" cap="none" spc="-30" normalizeH="0" baseline="0" noProof="0" dirty="0">
                <a:ln>
                  <a:noFill/>
                </a:ln>
                <a:solidFill>
                  <a:srgbClr val="252160"/>
                </a:solidFill>
                <a:effectLst/>
                <a:uLnTx/>
                <a:uFillTx/>
                <a:latin typeface="Arial"/>
                <a:ea typeface="+mn-ea"/>
                <a:cs typeface="Arial"/>
              </a:rPr>
              <a:t>permanent</a:t>
            </a:r>
            <a:r>
              <a:rPr kumimoji="0" sz="1400" b="1" i="0" u="none" strike="noStrike" kern="0" cap="none" spc="-65" normalizeH="0" baseline="0" noProof="0" dirty="0">
                <a:ln>
                  <a:noFill/>
                </a:ln>
                <a:solidFill>
                  <a:srgbClr val="252160"/>
                </a:solidFill>
                <a:effectLst/>
                <a:uLnTx/>
                <a:uFillTx/>
                <a:latin typeface="Arial"/>
                <a:ea typeface="+mn-ea"/>
                <a:cs typeface="Arial"/>
              </a:rPr>
              <a:t> </a:t>
            </a:r>
            <a:r>
              <a:rPr kumimoji="0" sz="1400" b="1" i="0" u="none" strike="noStrike" kern="0" cap="none" spc="-25" normalizeH="0" baseline="0" noProof="0" dirty="0">
                <a:ln>
                  <a:noFill/>
                </a:ln>
                <a:solidFill>
                  <a:srgbClr val="252160"/>
                </a:solidFill>
                <a:effectLst/>
                <a:uLnTx/>
                <a:uFillTx/>
                <a:latin typeface="Arial"/>
                <a:ea typeface="+mn-ea"/>
                <a:cs typeface="Arial"/>
              </a:rPr>
              <a:t>magnet</a:t>
            </a:r>
            <a:r>
              <a:rPr kumimoji="0" sz="1400" b="1" i="0" u="none" strike="noStrike" kern="0" cap="none" spc="-70" normalizeH="0" baseline="0" noProof="0" dirty="0">
                <a:ln>
                  <a:noFill/>
                </a:ln>
                <a:solidFill>
                  <a:srgbClr val="252160"/>
                </a:solidFill>
                <a:effectLst/>
                <a:uLnTx/>
                <a:uFillTx/>
                <a:latin typeface="Arial"/>
                <a:ea typeface="+mn-ea"/>
                <a:cs typeface="Arial"/>
              </a:rPr>
              <a:t> </a:t>
            </a:r>
            <a:r>
              <a:rPr kumimoji="0" sz="1400" b="1" i="0" u="none" strike="noStrike" kern="0" cap="none" spc="-20" normalizeH="0" baseline="0" noProof="0" dirty="0">
                <a:ln>
                  <a:noFill/>
                </a:ln>
                <a:solidFill>
                  <a:srgbClr val="252160"/>
                </a:solidFill>
                <a:effectLst/>
                <a:uLnTx/>
                <a:uFillTx/>
                <a:latin typeface="Arial"/>
                <a:ea typeface="+mn-ea"/>
                <a:cs typeface="Arial"/>
              </a:rPr>
              <a:t>power</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1" name="object 11"/>
          <p:cNvSpPr txBox="1"/>
          <p:nvPr/>
        </p:nvSpPr>
        <p:spPr>
          <a:xfrm>
            <a:off x="229361" y="5376926"/>
            <a:ext cx="1873250" cy="457200"/>
          </a:xfrm>
          <a:prstGeom prst="rect">
            <a:avLst/>
          </a:prstGeom>
        </p:spPr>
        <p:txBody>
          <a:bodyPr vert="horz" wrap="square" lIns="0" tIns="45085" rIns="0" bIns="0" rtlCol="0">
            <a:spAutoFit/>
          </a:bodyPr>
          <a:lstStyle/>
          <a:p>
            <a:pPr marL="12700" marR="0" lvl="0" indent="0" algn="l" defTabSz="914400" rtl="0" eaLnBrk="1" fontAlgn="auto" latinLnBrk="0" hangingPunct="1">
              <a:lnSpc>
                <a:spcPct val="100000"/>
              </a:lnSpc>
              <a:spcBef>
                <a:spcPts val="355"/>
              </a:spcBef>
              <a:spcAft>
                <a:spcPts val="0"/>
              </a:spcAft>
              <a:buClrTx/>
              <a:buSzTx/>
              <a:buFontTx/>
              <a:buNone/>
              <a:tabLst/>
              <a:defRPr/>
            </a:pPr>
            <a:r>
              <a:rPr kumimoji="0" sz="1200" b="1" i="0" u="none" strike="noStrike" kern="0" cap="none" spc="-10" normalizeH="0" baseline="0" noProof="0" dirty="0">
                <a:ln>
                  <a:noFill/>
                </a:ln>
                <a:solidFill>
                  <a:srgbClr val="252160"/>
                </a:solidFill>
                <a:effectLst/>
                <a:uLnTx/>
                <a:uFillTx/>
                <a:latin typeface="Arial"/>
                <a:ea typeface="+mn-ea"/>
                <a:cs typeface="Arial"/>
              </a:rPr>
              <a:t>Light</a:t>
            </a:r>
            <a:r>
              <a:rPr kumimoji="0" sz="1200" b="1" i="0" u="none" strike="noStrike" kern="0" cap="none" spc="-30" normalizeH="0" baseline="0" noProof="0" dirty="0">
                <a:ln>
                  <a:noFill/>
                </a:ln>
                <a:solidFill>
                  <a:srgbClr val="252160"/>
                </a:solidFill>
                <a:effectLst/>
                <a:uLnTx/>
                <a:uFillTx/>
                <a:latin typeface="Arial"/>
                <a:ea typeface="+mn-ea"/>
                <a:cs typeface="Arial"/>
              </a:rPr>
              <a:t> </a:t>
            </a:r>
            <a:r>
              <a:rPr kumimoji="0" sz="1200" b="1" i="0" u="none" strike="noStrike" kern="0" cap="none" spc="-20" normalizeH="0" baseline="0" noProof="0" dirty="0">
                <a:ln>
                  <a:noFill/>
                </a:ln>
                <a:solidFill>
                  <a:srgbClr val="252160"/>
                </a:solidFill>
                <a:effectLst/>
                <a:uLnTx/>
                <a:uFillTx/>
                <a:latin typeface="Arial"/>
                <a:ea typeface="+mn-ea"/>
                <a:cs typeface="Arial"/>
              </a:rPr>
              <a:t>Rare</a:t>
            </a:r>
            <a:r>
              <a:rPr kumimoji="0" sz="1200" b="1" i="0" u="none" strike="noStrike" kern="0" cap="none" spc="-65" normalizeH="0" baseline="0" noProof="0" dirty="0">
                <a:ln>
                  <a:noFill/>
                </a:ln>
                <a:solidFill>
                  <a:srgbClr val="252160"/>
                </a:solidFill>
                <a:effectLst/>
                <a:uLnTx/>
                <a:uFillTx/>
                <a:latin typeface="Arial"/>
                <a:ea typeface="+mn-ea"/>
                <a:cs typeface="Arial"/>
              </a:rPr>
              <a:t> </a:t>
            </a:r>
            <a:r>
              <a:rPr kumimoji="0" sz="1200" b="1" i="0" u="none" strike="noStrike" kern="0" cap="none" spc="-20" normalizeH="0" baseline="0" noProof="0" dirty="0">
                <a:ln>
                  <a:noFill/>
                </a:ln>
                <a:solidFill>
                  <a:srgbClr val="252160"/>
                </a:solidFill>
                <a:effectLst/>
                <a:uLnTx/>
                <a:uFillTx/>
                <a:latin typeface="Arial"/>
                <a:ea typeface="+mn-ea"/>
                <a:cs typeface="Arial"/>
              </a:rPr>
              <a:t>Earth</a:t>
            </a:r>
            <a:r>
              <a:rPr kumimoji="0" sz="1200" b="1" i="0" u="none" strike="noStrike" kern="0" cap="none" spc="-50" normalizeH="0" baseline="0" noProof="0" dirty="0">
                <a:ln>
                  <a:noFill/>
                </a:ln>
                <a:solidFill>
                  <a:srgbClr val="252160"/>
                </a:solidFill>
                <a:effectLst/>
                <a:uLnTx/>
                <a:uFillTx/>
                <a:latin typeface="Arial"/>
                <a:ea typeface="+mn-ea"/>
                <a:cs typeface="Arial"/>
              </a:rPr>
              <a:t> </a:t>
            </a:r>
            <a:r>
              <a:rPr kumimoji="0" sz="1200" b="1" i="0" u="none" strike="noStrike" kern="0" cap="none" spc="-10" normalizeH="0" baseline="0" noProof="0" dirty="0">
                <a:ln>
                  <a:noFill/>
                </a:ln>
                <a:solidFill>
                  <a:srgbClr val="252160"/>
                </a:solidFill>
                <a:effectLst/>
                <a:uLnTx/>
                <a:uFillTx/>
                <a:latin typeface="Arial"/>
                <a:ea typeface="+mn-ea"/>
                <a:cs typeface="Arial"/>
              </a:rPr>
              <a:t>Elements</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577215" marR="0" lvl="0" indent="0" algn="l" defTabSz="914400" rtl="0" eaLnBrk="1" fontAlgn="auto" latinLnBrk="0" hangingPunct="1">
              <a:lnSpc>
                <a:spcPct val="100000"/>
              </a:lnSpc>
              <a:spcBef>
                <a:spcPts val="260"/>
              </a:spcBef>
              <a:spcAft>
                <a:spcPts val="0"/>
              </a:spcAft>
              <a:buClrTx/>
              <a:buSzTx/>
              <a:buFontTx/>
              <a:buNone/>
              <a:tabLst/>
              <a:defRPr/>
            </a:pPr>
            <a:r>
              <a:rPr kumimoji="0" sz="1200" b="1" i="0" u="none" strike="noStrike" kern="0" cap="none" spc="-10" normalizeH="0" baseline="0" noProof="0" dirty="0">
                <a:ln>
                  <a:noFill/>
                </a:ln>
                <a:solidFill>
                  <a:srgbClr val="252160"/>
                </a:solidFill>
                <a:effectLst/>
                <a:uLnTx/>
                <a:uFillTx/>
                <a:latin typeface="Arial"/>
                <a:ea typeface="+mn-ea"/>
                <a:cs typeface="Arial"/>
              </a:rPr>
              <a:t>(LREE)</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2" name="object 12"/>
          <p:cNvSpPr txBox="1"/>
          <p:nvPr/>
        </p:nvSpPr>
        <p:spPr>
          <a:xfrm>
            <a:off x="2353055" y="5376926"/>
            <a:ext cx="1943735" cy="457200"/>
          </a:xfrm>
          <a:prstGeom prst="rect">
            <a:avLst/>
          </a:prstGeom>
        </p:spPr>
        <p:txBody>
          <a:bodyPr vert="horz" wrap="square" lIns="0" tIns="12700" rIns="0" bIns="0" rtlCol="0">
            <a:spAutoFit/>
          </a:bodyPr>
          <a:lstStyle/>
          <a:p>
            <a:pPr marL="720090" marR="5080" lvl="0" indent="-708025" algn="l" defTabSz="914400" rtl="0" eaLnBrk="1" fontAlgn="auto" latinLnBrk="0" hangingPunct="1">
              <a:lnSpc>
                <a:spcPct val="117900"/>
              </a:lnSpc>
              <a:spcBef>
                <a:spcPts val="100"/>
              </a:spcBef>
              <a:spcAft>
                <a:spcPts val="0"/>
              </a:spcAft>
              <a:buClrTx/>
              <a:buSzTx/>
              <a:buFontTx/>
              <a:buNone/>
              <a:tabLst/>
              <a:defRPr/>
            </a:pPr>
            <a:r>
              <a:rPr kumimoji="0" sz="1200" b="1" i="0" u="none" strike="noStrike" kern="0" cap="none" spc="-20" normalizeH="0" baseline="0" noProof="0" dirty="0">
                <a:ln>
                  <a:noFill/>
                </a:ln>
                <a:solidFill>
                  <a:srgbClr val="252160"/>
                </a:solidFill>
                <a:effectLst/>
                <a:uLnTx/>
                <a:uFillTx/>
                <a:latin typeface="Arial"/>
                <a:ea typeface="+mn-ea"/>
                <a:cs typeface="Arial"/>
              </a:rPr>
              <a:t>Heavy</a:t>
            </a:r>
            <a:r>
              <a:rPr kumimoji="0" sz="1200" b="1" i="0" u="none" strike="noStrike" kern="0" cap="none" spc="-55" normalizeH="0" baseline="0" noProof="0" dirty="0">
                <a:ln>
                  <a:noFill/>
                </a:ln>
                <a:solidFill>
                  <a:srgbClr val="252160"/>
                </a:solidFill>
                <a:effectLst/>
                <a:uLnTx/>
                <a:uFillTx/>
                <a:latin typeface="Arial"/>
                <a:ea typeface="+mn-ea"/>
                <a:cs typeface="Arial"/>
              </a:rPr>
              <a:t> </a:t>
            </a:r>
            <a:r>
              <a:rPr kumimoji="0" sz="1200" b="1" i="0" u="none" strike="noStrike" kern="0" cap="none" spc="-20" normalizeH="0" baseline="0" noProof="0" dirty="0">
                <a:ln>
                  <a:noFill/>
                </a:ln>
                <a:solidFill>
                  <a:srgbClr val="252160"/>
                </a:solidFill>
                <a:effectLst/>
                <a:uLnTx/>
                <a:uFillTx/>
                <a:latin typeface="Arial"/>
                <a:ea typeface="+mn-ea"/>
                <a:cs typeface="Arial"/>
              </a:rPr>
              <a:t>Rare</a:t>
            </a:r>
            <a:r>
              <a:rPr kumimoji="0" sz="1200" b="1" i="0" u="none" strike="noStrike" kern="0" cap="none" spc="-50" normalizeH="0" baseline="0" noProof="0" dirty="0">
                <a:ln>
                  <a:noFill/>
                </a:ln>
                <a:solidFill>
                  <a:srgbClr val="252160"/>
                </a:solidFill>
                <a:effectLst/>
                <a:uLnTx/>
                <a:uFillTx/>
                <a:latin typeface="Arial"/>
                <a:ea typeface="+mn-ea"/>
                <a:cs typeface="Arial"/>
              </a:rPr>
              <a:t> </a:t>
            </a:r>
            <a:r>
              <a:rPr kumimoji="0" sz="1200" b="1" i="0" u="none" strike="noStrike" kern="0" cap="none" spc="-20" normalizeH="0" baseline="0" noProof="0" dirty="0">
                <a:ln>
                  <a:noFill/>
                </a:ln>
                <a:solidFill>
                  <a:srgbClr val="252160"/>
                </a:solidFill>
                <a:effectLst/>
                <a:uLnTx/>
                <a:uFillTx/>
                <a:latin typeface="Arial"/>
                <a:ea typeface="+mn-ea"/>
                <a:cs typeface="Arial"/>
              </a:rPr>
              <a:t>Earth</a:t>
            </a:r>
            <a:r>
              <a:rPr kumimoji="0" sz="1200" b="1" i="0" u="none" strike="noStrike" kern="0" cap="none" spc="-40" normalizeH="0" baseline="0" noProof="0" dirty="0">
                <a:ln>
                  <a:noFill/>
                </a:ln>
                <a:solidFill>
                  <a:srgbClr val="252160"/>
                </a:solidFill>
                <a:effectLst/>
                <a:uLnTx/>
                <a:uFillTx/>
                <a:latin typeface="Arial"/>
                <a:ea typeface="+mn-ea"/>
                <a:cs typeface="Arial"/>
              </a:rPr>
              <a:t> </a:t>
            </a:r>
            <a:r>
              <a:rPr kumimoji="0" sz="1200" b="1" i="0" u="none" strike="noStrike" kern="0" cap="none" spc="-20" normalizeH="0" baseline="0" noProof="0" dirty="0">
                <a:ln>
                  <a:noFill/>
                </a:ln>
                <a:solidFill>
                  <a:srgbClr val="252160"/>
                </a:solidFill>
                <a:effectLst/>
                <a:uLnTx/>
                <a:uFillTx/>
                <a:latin typeface="Arial"/>
                <a:ea typeface="+mn-ea"/>
                <a:cs typeface="Arial"/>
              </a:rPr>
              <a:t>Elements </a:t>
            </a:r>
            <a:r>
              <a:rPr kumimoji="0" sz="1200" b="1" i="0" u="none" strike="noStrike" kern="0" cap="none" spc="-10" normalizeH="0" baseline="0" noProof="0" dirty="0">
                <a:ln>
                  <a:noFill/>
                </a:ln>
                <a:solidFill>
                  <a:srgbClr val="252160"/>
                </a:solidFill>
                <a:effectLst/>
                <a:uLnTx/>
                <a:uFillTx/>
                <a:latin typeface="Arial"/>
                <a:ea typeface="+mn-ea"/>
                <a:cs typeface="Arial"/>
              </a:rPr>
              <a:t>(HREE)</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13" name="object 13"/>
          <p:cNvPicPr/>
          <p:nvPr/>
        </p:nvPicPr>
        <p:blipFill>
          <a:blip r:embed="rId7" cstate="print"/>
          <a:stretch>
            <a:fillRect/>
          </a:stretch>
        </p:blipFill>
        <p:spPr>
          <a:xfrm>
            <a:off x="445769" y="4339961"/>
            <a:ext cx="1762506" cy="1066428"/>
          </a:xfrm>
          <a:prstGeom prst="rect">
            <a:avLst/>
          </a:prstGeom>
        </p:spPr>
      </p:pic>
      <p:pic>
        <p:nvPicPr>
          <p:cNvPr id="14" name="object 14"/>
          <p:cNvPicPr/>
          <p:nvPr/>
        </p:nvPicPr>
        <p:blipFill>
          <a:blip r:embed="rId8" cstate="print"/>
          <a:stretch>
            <a:fillRect/>
          </a:stretch>
        </p:blipFill>
        <p:spPr>
          <a:xfrm>
            <a:off x="2412492" y="4339961"/>
            <a:ext cx="1790700" cy="1066428"/>
          </a:xfrm>
          <a:prstGeom prst="rect">
            <a:avLst/>
          </a:prstGeom>
        </p:spPr>
      </p:pic>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950" b="0" i="0" u="none" strike="noStrike" kern="0" cap="none" spc="0" normalizeH="0" baseline="0" noProof="0" dirty="0">
                <a:ln>
                  <a:noFill/>
                </a:ln>
                <a:solidFill>
                  <a:srgbClr val="FFCA04"/>
                </a:solidFill>
                <a:effectLst/>
                <a:uLnTx/>
                <a:uFillTx/>
                <a:latin typeface="Arial"/>
                <a:ea typeface="+mn-ea"/>
                <a:cs typeface="Arial"/>
              </a:rPr>
              <a:t>INVESTOR</a:t>
            </a:r>
            <a:r>
              <a:rPr kumimoji="0" sz="950" b="0" i="0" u="none" strike="noStrike" kern="0" cap="none" spc="5" normalizeH="0" baseline="0" noProof="0" dirty="0">
                <a:ln>
                  <a:noFill/>
                </a:ln>
                <a:solidFill>
                  <a:srgbClr val="FFCA04"/>
                </a:solidFill>
                <a:effectLst/>
                <a:uLnTx/>
                <a:uFillTx/>
                <a:latin typeface="Arial"/>
                <a:ea typeface="+mn-ea"/>
                <a:cs typeface="Arial"/>
              </a:rPr>
              <a:t> </a:t>
            </a:r>
            <a:r>
              <a:rPr kumimoji="0" sz="950" b="0" i="0" u="none" strike="noStrike" kern="0" cap="none" spc="0" normalizeH="0" baseline="0" noProof="0" dirty="0">
                <a:ln>
                  <a:noFill/>
                </a:ln>
                <a:solidFill>
                  <a:srgbClr val="FFCA04"/>
                </a:solidFill>
                <a:effectLst/>
                <a:uLnTx/>
                <a:uFillTx/>
                <a:latin typeface="Arial"/>
                <a:ea typeface="+mn-ea"/>
                <a:cs typeface="Arial"/>
              </a:rPr>
              <a:t>PRESENTATION</a:t>
            </a:r>
            <a:r>
              <a:rPr kumimoji="0" sz="950" b="0" i="0" u="none" strike="noStrike" kern="0" cap="none" spc="290" normalizeH="0" baseline="0" noProof="0" dirty="0">
                <a:ln>
                  <a:noFill/>
                </a:ln>
                <a:solidFill>
                  <a:srgbClr val="FFCA04"/>
                </a:solidFill>
                <a:effectLst/>
                <a:uLnTx/>
                <a:uFillTx/>
                <a:latin typeface="Arial"/>
                <a:ea typeface="+mn-ea"/>
                <a:cs typeface="Arial"/>
              </a:rPr>
              <a:t> </a:t>
            </a:r>
            <a:r>
              <a:rPr kumimoji="0" sz="1200" b="0" i="0" u="none" strike="noStrike" kern="0" cap="none" spc="0" normalizeH="0" baseline="0" noProof="0" dirty="0">
                <a:ln>
                  <a:noFill/>
                </a:ln>
                <a:solidFill>
                  <a:srgbClr val="009244"/>
                </a:solidFill>
                <a:effectLst/>
                <a:uLnTx/>
                <a:uFillTx/>
                <a:latin typeface="Arial"/>
                <a:ea typeface="+mn-ea"/>
                <a:cs typeface="Arial"/>
              </a:rPr>
              <a:t>|</a:t>
            </a:r>
            <a:r>
              <a:rPr kumimoji="0" sz="1200" b="0" i="0" u="none" strike="noStrike" kern="0" cap="none" spc="245" normalizeH="0" baseline="0" noProof="0" dirty="0">
                <a:ln>
                  <a:noFill/>
                </a:ln>
                <a:solidFill>
                  <a:srgbClr val="009244"/>
                </a:solidFill>
                <a:effectLst/>
                <a:uLnTx/>
                <a:uFillTx/>
                <a:latin typeface="Arial"/>
                <a:ea typeface="+mn-ea"/>
                <a:cs typeface="Arial"/>
              </a:rPr>
              <a:t> </a:t>
            </a:r>
            <a:r>
              <a:rPr kumimoji="0" sz="1000" b="0" i="0" u="none" strike="noStrike" kern="0" cap="none" spc="0" normalizeH="0" baseline="0" noProof="0" dirty="0">
                <a:ln>
                  <a:noFill/>
                </a:ln>
                <a:solidFill>
                  <a:srgbClr val="FFFFFF"/>
                </a:solidFill>
                <a:effectLst/>
                <a:uLnTx/>
                <a:uFillTx/>
                <a:latin typeface="Arial"/>
                <a:ea typeface="+mn-ea"/>
                <a:cs typeface="Arial"/>
              </a:rPr>
              <a:t>July</a:t>
            </a:r>
            <a:r>
              <a:rPr kumimoji="0" sz="1000" b="0" i="0" u="none" strike="noStrike" kern="0" cap="none" spc="35" normalizeH="0" baseline="0" noProof="0" dirty="0">
                <a:ln>
                  <a:noFill/>
                </a:ln>
                <a:solidFill>
                  <a:srgbClr val="FFFFFF"/>
                </a:solidFill>
                <a:effectLst/>
                <a:uLnTx/>
                <a:uFillTx/>
                <a:latin typeface="Arial"/>
                <a:ea typeface="+mn-ea"/>
                <a:cs typeface="Arial"/>
              </a:rPr>
              <a:t> </a:t>
            </a:r>
            <a:r>
              <a:rPr kumimoji="0" sz="1000" b="0" i="0" u="none" strike="noStrike" kern="0" cap="none" spc="-20" normalizeH="0" baseline="0" noProof="0" dirty="0">
                <a:ln>
                  <a:noFill/>
                </a:ln>
                <a:solidFill>
                  <a:srgbClr val="FFFFFF"/>
                </a:solidFill>
                <a:effectLst/>
                <a:uLnTx/>
                <a:uFillTx/>
                <a:latin typeface="Arial"/>
                <a:ea typeface="+mn-ea"/>
                <a:cs typeface="Arial"/>
              </a:rPr>
              <a:t>2023</a:t>
            </a:r>
            <a:endParaRPr kumimoji="0" sz="1000" b="0" i="0" u="none" strike="noStrike" kern="0" cap="none" spc="0" normalizeH="0" baseline="0" noProof="0">
              <a:ln>
                <a:noFill/>
              </a:ln>
              <a:solidFill>
                <a:srgbClr val="FFCA04"/>
              </a:solidFill>
              <a:effectLst/>
              <a:uLnTx/>
              <a:uFillTx/>
              <a:latin typeface="Arial"/>
              <a:ea typeface="+mn-ea"/>
              <a:cs typeface="Arial"/>
            </a:endParaRPr>
          </a:p>
        </p:txBody>
      </p:sp>
      <p:sp>
        <p:nvSpPr>
          <p:cNvPr id="16" name="object 16"/>
          <p:cNvSpPr txBox="1">
            <a:spLocks noGrp="1"/>
          </p:cNvSpPr>
          <p:nvPr>
            <p:ph type="sldNum" sz="quarter" idx="7"/>
          </p:nvPr>
        </p:nvSpPr>
        <p:spPr>
          <a:prstGeom prst="rect">
            <a:avLst/>
          </a:prstGeom>
        </p:spPr>
        <p:txBody>
          <a:bodyPr vert="horz" wrap="square" lIns="0" tIns="1905" rIns="0" bIns="0" rtlCol="0">
            <a:spAutoFit/>
          </a:bodyPr>
          <a:lstStyle/>
          <a:p>
            <a:pPr marL="381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0" cap="none" spc="-25" normalizeH="0" baseline="0" noProof="0" dirty="0">
                <a:ln>
                  <a:noFill/>
                </a:ln>
                <a:solidFill>
                  <a:prstClr val="white"/>
                </a:solidFill>
                <a:effectLst/>
                <a:uLnTx/>
                <a:uFillTx/>
                <a:latin typeface="Arial"/>
                <a:ea typeface="+mn-ea"/>
                <a:cs typeface="Arial"/>
              </a:rPr>
              <a:pPr marL="38100" marR="0" lvl="0" indent="0" algn="l" defTabSz="914400" rtl="0" eaLnBrk="1" fontAlgn="auto" latinLnBrk="0" hangingPunct="1">
                <a:lnSpc>
                  <a:spcPct val="100000"/>
                </a:lnSpc>
                <a:spcBef>
                  <a:spcPts val="15"/>
                </a:spcBef>
                <a:spcAft>
                  <a:spcPts val="0"/>
                </a:spcAft>
                <a:buClrTx/>
                <a:buSzTx/>
                <a:buFontTx/>
                <a:buNone/>
                <a:tabLst/>
                <a:defRPr/>
              </a:pPr>
              <a:t>5</a:t>
            </a:fld>
            <a:endParaRPr kumimoji="0" sz="900" b="0" i="0" u="none" strike="noStrike" kern="0" cap="none" spc="-25" normalizeH="0" baseline="0" noProof="0" dirty="0">
              <a:ln>
                <a:noFill/>
              </a:ln>
              <a:solidFill>
                <a:prstClr val="white"/>
              </a:solidFill>
              <a:effectLst/>
              <a:uLnTx/>
              <a:uFillTx/>
              <a:latin typeface="Arial"/>
              <a:ea typeface="+mn-ea"/>
              <a:cs typeface="Arial"/>
            </a:endParaRPr>
          </a:p>
        </p:txBody>
      </p:sp>
      <p:sp>
        <p:nvSpPr>
          <p:cNvPr id="17" name="Title 3">
            <a:extLst>
              <a:ext uri="{FF2B5EF4-FFF2-40B4-BE49-F238E27FC236}">
                <a16:creationId xmlns:a16="http://schemas.microsoft.com/office/drawing/2014/main" id="{78CABE31-A6E6-92EC-88F1-B6EBE56F6776}"/>
              </a:ext>
            </a:extLst>
          </p:cNvPr>
          <p:cNvSpPr txBox="1">
            <a:spLocks/>
          </p:cNvSpPr>
          <p:nvPr/>
        </p:nvSpPr>
        <p:spPr>
          <a:xfrm>
            <a:off x="515937" y="408357"/>
            <a:ext cx="11160125" cy="323850"/>
          </a:xfrm>
          <a:prstGeom prst="rect">
            <a:avLst/>
          </a:prstGeom>
        </p:spPr>
        <p:txBody>
          <a:bodyPr wrap="square" lIns="0" tIns="0" rIns="0" bIns="0">
            <a:spAutoFit/>
          </a:bodyPr>
          <a:lstStyle>
            <a:lvl1pPr>
              <a:defRPr sz="2100" b="1" i="0">
                <a:solidFill>
                  <a:srgbClr val="252160"/>
                </a:solidFill>
                <a:latin typeface="Arial"/>
                <a:ea typeface="+mj-ea"/>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0" cap="none" spc="0" normalizeH="0" baseline="0" noProof="0">
                <a:ln>
                  <a:noFill/>
                </a:ln>
                <a:solidFill>
                  <a:srgbClr val="257907"/>
                </a:solidFill>
                <a:effectLst>
                  <a:outerShdw blurRad="38100" dist="38100" dir="2700000" algn="tl">
                    <a:srgbClr val="000000">
                      <a:alpha val="43137"/>
                    </a:srgbClr>
                  </a:outerShdw>
                </a:effectLst>
                <a:uLnTx/>
                <a:uFillTx/>
                <a:latin typeface="Arial"/>
                <a:ea typeface="+mj-ea"/>
                <a:cs typeface="Arial"/>
              </a:rPr>
              <a:t>O QUE SÃO TERRAS RARAS?</a:t>
            </a:r>
            <a:endParaRPr kumimoji="0" lang="en-US" sz="3000" b="1" i="1" u="none" strike="noStrike" kern="0" cap="none" spc="0" normalizeH="0" baseline="0" noProof="0" dirty="0">
              <a:ln>
                <a:noFill/>
              </a:ln>
              <a:solidFill>
                <a:srgbClr val="257907"/>
              </a:solidFill>
              <a:effectLst>
                <a:outerShdw blurRad="38100" dist="38100" dir="2700000" algn="tl">
                  <a:srgbClr val="000000">
                    <a:alpha val="43137"/>
                  </a:srgbClr>
                </a:outerShdw>
              </a:effectLst>
              <a:uLnTx/>
              <a:uFillTx/>
              <a:latin typeface="Arial"/>
              <a:ea typeface="+mj-ea"/>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5BFFFC-CC7C-1BD5-A726-18BE9EC37B4A}"/>
              </a:ext>
            </a:extLst>
          </p:cNvPr>
          <p:cNvSpPr/>
          <p:nvPr/>
        </p:nvSpPr>
        <p:spPr>
          <a:xfrm>
            <a:off x="2149828" y="1095545"/>
            <a:ext cx="9648825" cy="134551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C2888603-A45D-961F-1A4B-807609DFCBD3}"/>
              </a:ext>
            </a:extLst>
          </p:cNvPr>
          <p:cNvSpPr/>
          <p:nvPr/>
        </p:nvSpPr>
        <p:spPr>
          <a:xfrm>
            <a:off x="2137357" y="779114"/>
            <a:ext cx="9648825" cy="29569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A4706DA-37C1-4637-9BF8-428D678B58F1}"/>
              </a:ext>
            </a:extLst>
          </p:cNvPr>
          <p:cNvSpPr>
            <a:spLocks noGrp="1"/>
          </p:cNvSpPr>
          <p:nvPr>
            <p:ph type="ctrTitle"/>
          </p:nvPr>
        </p:nvSpPr>
        <p:spPr>
          <a:xfrm>
            <a:off x="784878" y="158678"/>
            <a:ext cx="11160125" cy="323850"/>
          </a:xfrm>
        </p:spPr>
        <p:txBody>
          <a:bodyPr/>
          <a:lstStyle/>
          <a:p>
            <a:r>
              <a:rPr lang="pt-BR" dirty="0"/>
              <a:t>TIPOS DE DEPÓSITOS DE TERRAS RARAS E COMPARÁVEIS</a:t>
            </a:r>
            <a:endParaRPr lang="en-AU" dirty="0"/>
          </a:p>
        </p:txBody>
      </p:sp>
      <p:sp>
        <p:nvSpPr>
          <p:cNvPr id="3" name="Text Placeholder 2">
            <a:extLst>
              <a:ext uri="{FF2B5EF4-FFF2-40B4-BE49-F238E27FC236}">
                <a16:creationId xmlns:a16="http://schemas.microsoft.com/office/drawing/2014/main" id="{0D75E56D-9F3A-A026-3648-579791236F2A}"/>
              </a:ext>
            </a:extLst>
          </p:cNvPr>
          <p:cNvSpPr>
            <a:spLocks noGrp="1"/>
          </p:cNvSpPr>
          <p:nvPr>
            <p:ph type="body" sz="quarter" idx="10"/>
          </p:nvPr>
        </p:nvSpPr>
        <p:spPr>
          <a:xfrm>
            <a:off x="430774" y="495681"/>
            <a:ext cx="11160125" cy="233862"/>
          </a:xfrm>
        </p:spPr>
        <p:txBody>
          <a:bodyPr/>
          <a:lstStyle/>
          <a:p>
            <a:r>
              <a:rPr lang="pt-BR" sz="1200" dirty="0"/>
              <a:t>Depósitos de argila iônica permite prazos de desenvolvimento acelerados, requisitos de investimento reduzidos e um produto de maior valor</a:t>
            </a:r>
            <a:endParaRPr lang="en-AU" sz="1200" dirty="0"/>
          </a:p>
        </p:txBody>
      </p:sp>
      <p:sp>
        <p:nvSpPr>
          <p:cNvPr id="4" name="Text Placeholder 1">
            <a:extLst>
              <a:ext uri="{FF2B5EF4-FFF2-40B4-BE49-F238E27FC236}">
                <a16:creationId xmlns:a16="http://schemas.microsoft.com/office/drawing/2014/main" id="{EFB6ECC7-1EEE-AB2E-DD25-4CD280735998}"/>
              </a:ext>
            </a:extLst>
          </p:cNvPr>
          <p:cNvSpPr txBox="1">
            <a:spLocks/>
          </p:cNvSpPr>
          <p:nvPr/>
        </p:nvSpPr>
        <p:spPr>
          <a:xfrm>
            <a:off x="2291697" y="833032"/>
            <a:ext cx="4824412" cy="24999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100" b="1" kern="1200" smtClean="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kumimoji="0" lang="en-AU" sz="1300" b="1" i="0" u="none" strike="noStrike" kern="1200" cap="none" spc="-2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Ionic Clay-hosted REE</a:t>
            </a:r>
          </a:p>
        </p:txBody>
      </p:sp>
      <p:sp>
        <p:nvSpPr>
          <p:cNvPr id="5" name="Text Placeholder 1">
            <a:extLst>
              <a:ext uri="{FF2B5EF4-FFF2-40B4-BE49-F238E27FC236}">
                <a16:creationId xmlns:a16="http://schemas.microsoft.com/office/drawing/2014/main" id="{AE0BC8F0-A30C-F0BE-5E79-A3F3D26818B6}"/>
              </a:ext>
            </a:extLst>
          </p:cNvPr>
          <p:cNvSpPr txBox="1">
            <a:spLocks/>
          </p:cNvSpPr>
          <p:nvPr/>
        </p:nvSpPr>
        <p:spPr>
          <a:xfrm>
            <a:off x="6974240" y="837526"/>
            <a:ext cx="4824413" cy="24999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100" b="1" kern="1200" smtClean="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kumimoji="0" lang="en-AU" sz="1300" b="1" i="0" u="none" strike="noStrike" kern="1200" cap="none" spc="-2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Hard Rock-hosted REE</a:t>
            </a:r>
          </a:p>
        </p:txBody>
      </p:sp>
      <p:pic>
        <p:nvPicPr>
          <p:cNvPr id="18" name="Picture 17" descr="Shape&#10;&#10;Description automatically generated with medium confidence">
            <a:extLst>
              <a:ext uri="{FF2B5EF4-FFF2-40B4-BE49-F238E27FC236}">
                <a16:creationId xmlns:a16="http://schemas.microsoft.com/office/drawing/2014/main" id="{D36CF354-8C9E-CB5E-5C49-8C7684581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261" y="1278702"/>
            <a:ext cx="886315" cy="389488"/>
          </a:xfrm>
          <a:prstGeom prst="rect">
            <a:avLst/>
          </a:prstGeom>
        </p:spPr>
      </p:pic>
      <p:pic>
        <p:nvPicPr>
          <p:cNvPr id="20" name="Graphic 19">
            <a:extLst>
              <a:ext uri="{FF2B5EF4-FFF2-40B4-BE49-F238E27FC236}">
                <a16:creationId xmlns:a16="http://schemas.microsoft.com/office/drawing/2014/main" id="{31E171A8-151B-61F5-4422-E573300F15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89263" y="1742005"/>
            <a:ext cx="689323" cy="362433"/>
          </a:xfrm>
          <a:prstGeom prst="rect">
            <a:avLst/>
          </a:prstGeom>
        </p:spPr>
      </p:pic>
      <p:pic>
        <p:nvPicPr>
          <p:cNvPr id="21" name="Picture 20" descr="Logo&#10;&#10;Description automatically generated">
            <a:extLst>
              <a:ext uri="{FF2B5EF4-FFF2-40B4-BE49-F238E27FC236}">
                <a16:creationId xmlns:a16="http://schemas.microsoft.com/office/drawing/2014/main" id="{1D63590D-B44D-2CBC-5DA1-7CE5969A32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319" y="1770723"/>
            <a:ext cx="573402" cy="282722"/>
          </a:xfrm>
          <a:prstGeom prst="rect">
            <a:avLst/>
          </a:prstGeom>
        </p:spPr>
      </p:pic>
      <p:pic>
        <p:nvPicPr>
          <p:cNvPr id="30" name="Picture 29">
            <a:extLst>
              <a:ext uri="{FF2B5EF4-FFF2-40B4-BE49-F238E27FC236}">
                <a16:creationId xmlns:a16="http://schemas.microsoft.com/office/drawing/2014/main" id="{628D80D3-0D0B-D98B-B845-DC7D2D5A4FD3}"/>
              </a:ext>
            </a:extLst>
          </p:cNvPr>
          <p:cNvPicPr>
            <a:picLocks noChangeAspect="1"/>
          </p:cNvPicPr>
          <p:nvPr/>
        </p:nvPicPr>
        <p:blipFill rotWithShape="1">
          <a:blip r:embed="rId7"/>
          <a:srcRect l="8476" t="8181" r="7440" b="8557"/>
          <a:stretch/>
        </p:blipFill>
        <p:spPr>
          <a:xfrm>
            <a:off x="2332632" y="1204399"/>
            <a:ext cx="949138" cy="768350"/>
          </a:xfrm>
          <a:prstGeom prst="rect">
            <a:avLst/>
          </a:prstGeom>
        </p:spPr>
      </p:pic>
      <p:pic>
        <p:nvPicPr>
          <p:cNvPr id="6" name="Picture 5">
            <a:extLst>
              <a:ext uri="{FF2B5EF4-FFF2-40B4-BE49-F238E27FC236}">
                <a16:creationId xmlns:a16="http://schemas.microsoft.com/office/drawing/2014/main" id="{7939FAD4-70FD-8E55-3E53-E7D8761ADA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472"/>
          <a:stretch/>
        </p:blipFill>
        <p:spPr>
          <a:xfrm>
            <a:off x="5602909" y="1800777"/>
            <a:ext cx="1134964" cy="308467"/>
          </a:xfrm>
          <a:prstGeom prst="rect">
            <a:avLst/>
          </a:prstGeom>
        </p:spPr>
      </p:pic>
      <p:pic>
        <p:nvPicPr>
          <p:cNvPr id="9" name="Picture 8" descr="Australian Rare Earths Limited - Mineral Exploration ASX: AR3">
            <a:extLst>
              <a:ext uri="{FF2B5EF4-FFF2-40B4-BE49-F238E27FC236}">
                <a16:creationId xmlns:a16="http://schemas.microsoft.com/office/drawing/2014/main" id="{391473AE-7EA6-FF1C-0646-F3834A2B26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4576" y="1246077"/>
            <a:ext cx="915520" cy="285597"/>
          </a:xfrm>
          <a:prstGeom prst="rect">
            <a:avLst/>
          </a:prstGeom>
          <a:solidFill>
            <a:schemeClr val="tx1"/>
          </a:solidFill>
        </p:spPr>
      </p:pic>
      <p:pic>
        <p:nvPicPr>
          <p:cNvPr id="10" name="Picture 2" descr="SerraVerde_mono-logo">
            <a:extLst>
              <a:ext uri="{FF2B5EF4-FFF2-40B4-BE49-F238E27FC236}">
                <a16:creationId xmlns:a16="http://schemas.microsoft.com/office/drawing/2014/main" id="{80CF276A-479C-D3A6-F3E5-1FDC39EBD212}"/>
              </a:ext>
            </a:extLst>
          </p:cNvPr>
          <p:cNvPicPr>
            <a:picLocks noChangeAspect="1" noChangeArrowheads="1"/>
          </p:cNvPicPr>
          <p:nvPr/>
        </p:nvPicPr>
        <p:blipFill>
          <a:blip r:embed="rId10">
            <a:biLevel thresh="7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962905" y="1320222"/>
            <a:ext cx="582375" cy="6959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P Materials to Participate in the Morgan Stanley 9th Annual ...">
            <a:extLst>
              <a:ext uri="{FF2B5EF4-FFF2-40B4-BE49-F238E27FC236}">
                <a16:creationId xmlns:a16="http://schemas.microsoft.com/office/drawing/2014/main" id="{1D1F8762-6D91-B767-CA4C-30ABA225FDE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742" t="2501" r="8211" b="10657"/>
          <a:stretch/>
        </p:blipFill>
        <p:spPr bwMode="auto">
          <a:xfrm>
            <a:off x="7078301" y="1248408"/>
            <a:ext cx="714733" cy="721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luka Resources">
            <a:extLst>
              <a:ext uri="{FF2B5EF4-FFF2-40B4-BE49-F238E27FC236}">
                <a16:creationId xmlns:a16="http://schemas.microsoft.com/office/drawing/2014/main" id="{E6F9ACF4-0B09-0486-1E47-D8208AE99B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45313" y="1270415"/>
            <a:ext cx="891784" cy="6398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ome - Lynas Rare Earths">
            <a:extLst>
              <a:ext uri="{FF2B5EF4-FFF2-40B4-BE49-F238E27FC236}">
                <a16:creationId xmlns:a16="http://schemas.microsoft.com/office/drawing/2014/main" id="{5EC55844-57F3-9511-A4AE-41D5B391CA6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45032" y="1168001"/>
            <a:ext cx="846209" cy="4448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rafura Resources - UN Global Compact Network Australia">
            <a:extLst>
              <a:ext uri="{FF2B5EF4-FFF2-40B4-BE49-F238E27FC236}">
                <a16:creationId xmlns:a16="http://schemas.microsoft.com/office/drawing/2014/main" id="{591DEE0E-E729-B040-D714-AA43309C6E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88002" y="1288670"/>
            <a:ext cx="757111" cy="7563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ome - Peak Rare Earths">
            <a:extLst>
              <a:ext uri="{FF2B5EF4-FFF2-40B4-BE49-F238E27FC236}">
                <a16:creationId xmlns:a16="http://schemas.microsoft.com/office/drawing/2014/main" id="{A28E2DC9-FC6C-92B1-B1DE-CE18AF5ED0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02061" y="1211974"/>
            <a:ext cx="1340570" cy="3351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Northern Minerals">
            <a:extLst>
              <a:ext uri="{FF2B5EF4-FFF2-40B4-BE49-F238E27FC236}">
                <a16:creationId xmlns:a16="http://schemas.microsoft.com/office/drawing/2014/main" id="{B1756761-BDEE-9114-7824-4C8F2195AA0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15932" y="1621984"/>
            <a:ext cx="579435" cy="44106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astings Technology Metals Limited – A leading Australian rare earths  company supplying the growing rare earths permanent magnet sector">
            <a:extLst>
              <a:ext uri="{FF2B5EF4-FFF2-40B4-BE49-F238E27FC236}">
                <a16:creationId xmlns:a16="http://schemas.microsoft.com/office/drawing/2014/main" id="{2FBB3059-A65C-F2C2-B747-B5BA74E0420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46444" y="1665627"/>
            <a:ext cx="1218908" cy="438811"/>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a:extLst>
              <a:ext uri="{FF2B5EF4-FFF2-40B4-BE49-F238E27FC236}">
                <a16:creationId xmlns:a16="http://schemas.microsoft.com/office/drawing/2014/main" id="{967F0621-2BBD-9B06-4E6F-E03271DAD9CF}"/>
              </a:ext>
            </a:extLst>
          </p:cNvPr>
          <p:cNvCxnSpPr/>
          <p:nvPr/>
        </p:nvCxnSpPr>
        <p:spPr>
          <a:xfrm flipV="1">
            <a:off x="6710892" y="1515936"/>
            <a:ext cx="0" cy="96730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graphicFrame>
        <p:nvGraphicFramePr>
          <p:cNvPr id="13" name="Table 4">
            <a:extLst>
              <a:ext uri="{FF2B5EF4-FFF2-40B4-BE49-F238E27FC236}">
                <a16:creationId xmlns:a16="http://schemas.microsoft.com/office/drawing/2014/main" id="{33043E48-327F-4960-F9BD-6D851488CD5F}"/>
              </a:ext>
            </a:extLst>
          </p:cNvPr>
          <p:cNvGraphicFramePr>
            <a:graphicFrameLocks noGrp="1"/>
          </p:cNvGraphicFramePr>
          <p:nvPr/>
        </p:nvGraphicFramePr>
        <p:xfrm>
          <a:off x="168141" y="2192498"/>
          <a:ext cx="11507921" cy="4113256"/>
        </p:xfrm>
        <a:graphic>
          <a:graphicData uri="http://schemas.openxmlformats.org/drawingml/2006/table">
            <a:tbl>
              <a:tblPr firstRow="1" bandRow="1">
                <a:tableStyleId>{74C1A8A3-306A-4EB7-A6B1-4F7E0EB9C5D6}</a:tableStyleId>
              </a:tblPr>
              <a:tblGrid>
                <a:gridCol w="1864049">
                  <a:extLst>
                    <a:ext uri="{9D8B030D-6E8A-4147-A177-3AD203B41FA5}">
                      <a16:colId xmlns:a16="http://schemas.microsoft.com/office/drawing/2014/main" val="3388084415"/>
                    </a:ext>
                  </a:extLst>
                </a:gridCol>
                <a:gridCol w="584200">
                  <a:extLst>
                    <a:ext uri="{9D8B030D-6E8A-4147-A177-3AD203B41FA5}">
                      <a16:colId xmlns:a16="http://schemas.microsoft.com/office/drawing/2014/main" val="4151633177"/>
                    </a:ext>
                  </a:extLst>
                </a:gridCol>
                <a:gridCol w="4094480">
                  <a:extLst>
                    <a:ext uri="{9D8B030D-6E8A-4147-A177-3AD203B41FA5}">
                      <a16:colId xmlns:a16="http://schemas.microsoft.com/office/drawing/2014/main" val="3703206331"/>
                    </a:ext>
                  </a:extLst>
                </a:gridCol>
                <a:gridCol w="576072">
                  <a:extLst>
                    <a:ext uri="{9D8B030D-6E8A-4147-A177-3AD203B41FA5}">
                      <a16:colId xmlns:a16="http://schemas.microsoft.com/office/drawing/2014/main" val="680378844"/>
                    </a:ext>
                  </a:extLst>
                </a:gridCol>
                <a:gridCol w="4389120">
                  <a:extLst>
                    <a:ext uri="{9D8B030D-6E8A-4147-A177-3AD203B41FA5}">
                      <a16:colId xmlns:a16="http://schemas.microsoft.com/office/drawing/2014/main" val="2990059210"/>
                    </a:ext>
                  </a:extLst>
                </a:gridCol>
              </a:tblGrid>
              <a:tr h="494225">
                <a:tc>
                  <a:txBody>
                    <a:bodyPr/>
                    <a:lstStyle/>
                    <a:p>
                      <a:pPr marL="0" lvl="1" indent="0" algn="l">
                        <a:buFontTx/>
                        <a:buNone/>
                      </a:pPr>
                      <a:r>
                        <a:rPr lang="en-AU" sz="1050" b="1" i="1" dirty="0">
                          <a:solidFill>
                            <a:schemeClr val="bg1"/>
                          </a:solidFill>
                          <a:latin typeface="Arial" panose="020B0604020202020204" pitchFamily="34" charset="0"/>
                          <a:cs typeface="Arial" panose="020B0604020202020204" pitchFamily="34" charset="0"/>
                        </a:rPr>
                        <a:t>Escala</a:t>
                      </a:r>
                    </a:p>
                  </a:txBody>
                  <a:tcPr marL="45720" marR="4572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Bef>
                          <a:spcPts val="50"/>
                        </a:spcBef>
                      </a:pPr>
                      <a:r>
                        <a:rPr kumimoji="0" lang="en-GB" sz="2400" b="0" i="0" u="none" strike="noStrike" kern="1200" cap="none" spc="0" normalizeH="0" baseline="0" noProof="0">
                          <a:ln>
                            <a:noFill/>
                          </a:ln>
                          <a:solidFill>
                            <a:srgbClr val="00B050"/>
                          </a:solidFill>
                          <a:effectLst/>
                          <a:uLnTx/>
                          <a:uFillTx/>
                          <a:latin typeface="MCQ Global"/>
                          <a:ea typeface="+mn-ea"/>
                          <a:cs typeface="+mn-cs"/>
                          <a:sym typeface="Wingdings" panose="05000000000000000000" pitchFamily="2" charset="2"/>
                        </a:rPr>
                        <a:t></a:t>
                      </a:r>
                      <a:endParaRPr lang="en-GB" sz="2400" b="0">
                        <a:solidFill>
                          <a:schemeClr val="accent2"/>
                        </a:solidFill>
                        <a:latin typeface="+mn-lt"/>
                      </a:endParaRPr>
                    </a:p>
                  </a:txBody>
                  <a:tcPr marL="0" marR="0" marT="0" marB="0" anchor="ctr">
                    <a:lnL>
                      <a:noFill/>
                    </a:lnL>
                    <a:lnR w="6350" cap="flat" cmpd="sng" algn="ctr">
                      <a:no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b="0" kern="1200" dirty="0">
                          <a:solidFill>
                            <a:schemeClr val="tx1"/>
                          </a:solidFill>
                          <a:latin typeface="Arial" panose="020B0604020202020204" pitchFamily="34" charset="0"/>
                          <a:ea typeface="+mn-ea"/>
                          <a:cs typeface="Arial" panose="020B0604020202020204" pitchFamily="34" charset="0"/>
                        </a:rPr>
                        <a:t>O investimento inicial mais baixo permite maior escalabilidade</a:t>
                      </a:r>
                    </a:p>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b="0" kern="1200" dirty="0">
                          <a:solidFill>
                            <a:schemeClr val="tx1"/>
                          </a:solidFill>
                          <a:latin typeface="Arial" panose="020B0604020202020204" pitchFamily="34" charset="0"/>
                          <a:ea typeface="+mn-ea"/>
                          <a:cs typeface="Arial" panose="020B0604020202020204" pitchFamily="34" charset="0"/>
                        </a:rPr>
                        <a:t>Normalmente ~US$15/kg de produção anual de ETR (intensidade de capital)1</a:t>
                      </a:r>
                      <a:endParaRPr lang="en-AU" sz="950" b="0" i="1" kern="1200" dirty="0">
                        <a:solidFill>
                          <a:schemeClr val="tx1"/>
                        </a:solidFill>
                        <a:highlight>
                          <a:srgbClr val="FFFF00"/>
                        </a:highlight>
                        <a:latin typeface="Arial" panose="020B0604020202020204" pitchFamily="34" charset="0"/>
                        <a:ea typeface="+mn-ea"/>
                        <a:cs typeface="Arial" panose="020B0604020202020204" pitchFamily="34" charset="0"/>
                      </a:endParaRPr>
                    </a:p>
                  </a:txBody>
                  <a:tcPr anchor="ctr">
                    <a:lnL>
                      <a:noFill/>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50"/>
                        </a:spcBef>
                        <a:spcAft>
                          <a:spcPts val="0"/>
                        </a:spcAft>
                        <a:buClrTx/>
                        <a:buSzTx/>
                        <a:buFontTx/>
                        <a:buNone/>
                        <a:tabLst/>
                        <a:defRPr/>
                      </a:pPr>
                      <a:r>
                        <a:rPr kumimoji="0" lang="en-GB" sz="2400" b="0" i="0" u="none" strike="noStrike" kern="1200" cap="none" spc="0" normalizeH="0" baseline="0" noProof="0">
                          <a:ln>
                            <a:noFill/>
                          </a:ln>
                          <a:solidFill>
                            <a:srgbClr val="FFC000"/>
                          </a:solidFill>
                          <a:effectLst/>
                          <a:uLnTx/>
                          <a:uFillTx/>
                          <a:latin typeface="MCQ Global" panose="020B0403020203020204" pitchFamily="34" charset="0"/>
                          <a:ea typeface="+mn-ea"/>
                          <a:cs typeface="MCQ Global" panose="020B0403020203020204" pitchFamily="34" charset="0"/>
                          <a:sym typeface="Wingdings"/>
                        </a:rPr>
                        <a:t>?</a:t>
                      </a:r>
                      <a:endParaRPr kumimoji="0" lang="en-GB" sz="2400" b="0" i="0" u="none" strike="noStrike" kern="1200" cap="none" spc="0" normalizeH="0" baseline="0" noProof="0">
                        <a:ln>
                          <a:noFill/>
                        </a:ln>
                        <a:solidFill>
                          <a:srgbClr val="C00000"/>
                        </a:solidFill>
                        <a:effectLst/>
                        <a:uLnTx/>
                        <a:uFillTx/>
                        <a:latin typeface="MCQ Global"/>
                        <a:ea typeface="+mn-ea"/>
                        <a:cs typeface="+mn-cs"/>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300"/>
                        </a:lnSpc>
                        <a:spcBef>
                          <a:spcPct val="0"/>
                        </a:spcBef>
                        <a:spcAft>
                          <a:spcPts val="0"/>
                        </a:spcAft>
                        <a:buClr>
                          <a:srgbClr val="FDBD10"/>
                        </a:buClr>
                        <a:buFont typeface="Wingdings" panose="05000000000000000000" pitchFamily="2" charset="2"/>
                        <a:buChar char="§"/>
                      </a:pPr>
                      <a:r>
                        <a:rPr lang="pt-BR" sz="950" b="0" kern="1200" dirty="0">
                          <a:solidFill>
                            <a:schemeClr val="tx1"/>
                          </a:solidFill>
                          <a:latin typeface="Arial" panose="020B0604020202020204" pitchFamily="34" charset="0"/>
                          <a:ea typeface="+mn-ea"/>
                          <a:cs typeface="Arial" panose="020B0604020202020204" pitchFamily="34" charset="0"/>
                        </a:rPr>
                        <a:t>Normalmente ~US$150/kg de produção anual de ETR (intensidade de capital)</a:t>
                      </a:r>
                      <a:endParaRPr lang="en-AU" sz="950" b="0" kern="1200" dirty="0">
                        <a:solidFill>
                          <a:schemeClr val="tx1"/>
                        </a:solidFill>
                        <a:latin typeface="Arial" panose="020B0604020202020204" pitchFamily="34" charset="0"/>
                        <a:ea typeface="+mn-ea"/>
                        <a:cs typeface="Arial" panose="020B0604020202020204" pitchFamily="34" charset="0"/>
                      </a:endParaRPr>
                    </a:p>
                  </a:txBody>
                  <a:tcPr anchor="ctr">
                    <a:lnL w="6350" cap="flat" cmpd="sng" algn="ctr">
                      <a:solidFill>
                        <a:schemeClr val="accent6"/>
                      </a:solidFill>
                      <a:prstDash val="solid"/>
                      <a:round/>
                      <a:headEnd type="none" w="med" len="med"/>
                      <a:tailEnd type="none" w="med" len="med"/>
                    </a:lnL>
                    <a:lnR>
                      <a:noFill/>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2552142"/>
                  </a:ext>
                </a:extLst>
              </a:tr>
              <a:tr h="452477">
                <a:tc>
                  <a:txBody>
                    <a:bodyPr/>
                    <a:lstStyle/>
                    <a:p>
                      <a:pPr marL="0" lvl="1" indent="0" algn="l">
                        <a:buFontTx/>
                        <a:buNone/>
                      </a:pPr>
                      <a:r>
                        <a:rPr lang="en-AU" sz="1050" b="1" i="1" dirty="0">
                          <a:solidFill>
                            <a:schemeClr val="bg1"/>
                          </a:solidFill>
                          <a:latin typeface="Arial" panose="020B0604020202020204" pitchFamily="34" charset="0"/>
                          <a:cs typeface="Arial" panose="020B0604020202020204" pitchFamily="34" charset="0"/>
                        </a:rPr>
                        <a:t>Mina</a:t>
                      </a:r>
                    </a:p>
                  </a:txBody>
                  <a:tcPr marL="45720" marR="4572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Bef>
                          <a:spcPts val="50"/>
                        </a:spcBef>
                      </a:pPr>
                      <a:r>
                        <a:rPr kumimoji="0" lang="en-GB" sz="2400" b="0" i="0" u="none" strike="noStrike" kern="1200" cap="none" spc="0" normalizeH="0" baseline="0" noProof="0">
                          <a:ln>
                            <a:noFill/>
                          </a:ln>
                          <a:solidFill>
                            <a:srgbClr val="00B050"/>
                          </a:solidFill>
                          <a:effectLst/>
                          <a:uLnTx/>
                          <a:uFillTx/>
                          <a:latin typeface="MCQ Global"/>
                          <a:ea typeface="+mn-ea"/>
                          <a:cs typeface="+mn-cs"/>
                          <a:sym typeface="Wingdings" panose="05000000000000000000" pitchFamily="2" charset="2"/>
                        </a:rPr>
                        <a:t></a:t>
                      </a:r>
                      <a:endParaRPr lang="en-GB" sz="2400" b="0">
                        <a:solidFill>
                          <a:schemeClr val="accent2"/>
                        </a:solidFill>
                        <a:latin typeface="+mn-lt"/>
                      </a:endParaRPr>
                    </a:p>
                  </a:txBody>
                  <a:tcPr marL="0" marR="0" marT="0" marB="0" anchor="ctr">
                    <a:lnL>
                      <a:noFill/>
                    </a:lnL>
                    <a:lnR w="6350" cap="flat" cmpd="sng" algn="ctr">
                      <a:no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Mineração de superfície, com remoção mínima de resíduos</a:t>
                      </a:r>
                    </a:p>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As cavas foram preenchidas sem deixar rejeitos ou depósitos de resíduos</a:t>
                      </a:r>
                      <a:endParaRPr lang="en-AU" sz="950" kern="1200" spc="-20" baseline="0" dirty="0">
                        <a:solidFill>
                          <a:schemeClr val="tx1"/>
                        </a:solidFill>
                        <a:latin typeface="Arial" panose="020B0604020202020204" pitchFamily="34" charset="0"/>
                        <a:ea typeface="+mn-ea"/>
                        <a:cs typeface="Arial" panose="020B0604020202020204" pitchFamily="34" charset="0"/>
                      </a:endParaRPr>
                    </a:p>
                  </a:txBody>
                  <a:tcPr anchor="ctr">
                    <a:lnL>
                      <a:noFill/>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50"/>
                        </a:spcBef>
                        <a:spcAft>
                          <a:spcPts val="0"/>
                        </a:spcAft>
                        <a:buClrTx/>
                        <a:buSzTx/>
                        <a:buFontTx/>
                        <a:buNone/>
                        <a:tabLst/>
                        <a:defRPr/>
                      </a:pPr>
                      <a:r>
                        <a:rPr kumimoji="0" lang="en-GB" sz="2400" b="0" i="0" u="none" strike="noStrike" kern="1200" cap="none" spc="0" normalizeH="0" baseline="0" noProof="0">
                          <a:ln>
                            <a:noFill/>
                          </a:ln>
                          <a:solidFill>
                            <a:srgbClr val="FFC000"/>
                          </a:solidFill>
                          <a:effectLst/>
                          <a:uLnTx/>
                          <a:uFillTx/>
                          <a:latin typeface="MCQ Global" panose="020B0403020203020204" pitchFamily="34" charset="0"/>
                          <a:ea typeface="+mn-ea"/>
                          <a:cs typeface="MCQ Global" panose="020B0403020203020204" pitchFamily="34" charset="0"/>
                          <a:sym typeface="Wingdings"/>
                        </a:rPr>
                        <a:t>?</a:t>
                      </a:r>
                      <a:endParaRPr kumimoji="0" lang="en-GB" sz="2400" b="0" i="0" u="none" strike="noStrike" kern="1200" cap="none" spc="0" normalizeH="0" baseline="0" noProof="0">
                        <a:ln>
                          <a:noFill/>
                        </a:ln>
                        <a:solidFill>
                          <a:srgbClr val="C00000"/>
                        </a:solidFill>
                        <a:effectLst/>
                        <a:uLnTx/>
                        <a:uFillTx/>
                        <a:latin typeface="MCQ Global"/>
                        <a:ea typeface="+mn-ea"/>
                        <a:cs typeface="+mn-cs"/>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Perfurar e detonar com grande frota de mineração (normalmente, com altas taxas de decapagem)</a:t>
                      </a:r>
                    </a:p>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São necessárias operações a céu aberto e subterrâneas com uso intensivo de capital</a:t>
                      </a:r>
                      <a:endParaRPr lang="en-AU" sz="950" kern="1200" dirty="0">
                        <a:solidFill>
                          <a:schemeClr val="tx1"/>
                        </a:solidFill>
                        <a:latin typeface="Arial" panose="020B0604020202020204" pitchFamily="34" charset="0"/>
                        <a:ea typeface="+mn-ea"/>
                        <a:cs typeface="Arial" panose="020B0604020202020204" pitchFamily="34" charset="0"/>
                      </a:endParaRPr>
                    </a:p>
                  </a:txBody>
                  <a:tcPr anchor="ctr">
                    <a:lnL w="6350" cap="flat" cmpd="sng" algn="ctr">
                      <a:solidFill>
                        <a:schemeClr val="accent6"/>
                      </a:solidFill>
                      <a:prstDash val="solid"/>
                      <a:round/>
                      <a:headEnd type="none" w="med" len="med"/>
                      <a:tailEnd type="none" w="med" len="med"/>
                    </a:lnL>
                    <a:lnR>
                      <a:noFill/>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775126"/>
                  </a:ext>
                </a:extLst>
              </a:tr>
              <a:tr h="452477">
                <a:tc>
                  <a:txBody>
                    <a:bodyPr/>
                    <a:lstStyle/>
                    <a:p>
                      <a:pPr marL="0" lvl="1" indent="0" algn="l">
                        <a:buFontTx/>
                        <a:buNone/>
                      </a:pPr>
                      <a:r>
                        <a:rPr lang="en-AU" sz="1050" b="1" i="1" dirty="0" err="1">
                          <a:solidFill>
                            <a:schemeClr val="bg1"/>
                          </a:solidFill>
                          <a:latin typeface="Arial" panose="020B0604020202020204" pitchFamily="34" charset="0"/>
                          <a:cs typeface="Arial" panose="020B0604020202020204" pitchFamily="34" charset="0"/>
                        </a:rPr>
                        <a:t>Processo</a:t>
                      </a:r>
                      <a:endParaRPr lang="en-AU" sz="1050" b="1" i="1" dirty="0">
                        <a:solidFill>
                          <a:schemeClr val="bg1"/>
                        </a:solidFill>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auto" latinLnBrk="0" hangingPunct="1">
                        <a:lnSpc>
                          <a:spcPct val="100000"/>
                        </a:lnSpc>
                        <a:spcBef>
                          <a:spcPts val="50"/>
                        </a:spcBef>
                        <a:spcAft>
                          <a:spcPts val="0"/>
                        </a:spcAft>
                        <a:buClrTx/>
                        <a:buSzTx/>
                        <a:buFontTx/>
                        <a:buNone/>
                        <a:tabLst/>
                        <a:defRPr/>
                      </a:pPr>
                      <a:r>
                        <a:rPr kumimoji="0" lang="en-GB" sz="2400" b="0" i="0" u="none" strike="noStrike" kern="1200" cap="none" spc="0" normalizeH="0" baseline="0" noProof="0">
                          <a:ln>
                            <a:noFill/>
                          </a:ln>
                          <a:solidFill>
                            <a:srgbClr val="00B050"/>
                          </a:solidFill>
                          <a:effectLst/>
                          <a:uLnTx/>
                          <a:uFillTx/>
                          <a:latin typeface="MCQ Global"/>
                          <a:ea typeface="+mn-ea"/>
                          <a:cs typeface="+mn-cs"/>
                          <a:sym typeface="Wingdings" panose="05000000000000000000" pitchFamily="2" charset="2"/>
                        </a:rPr>
                        <a:t></a:t>
                      </a:r>
                      <a:endParaRPr lang="en-GB" sz="2400" b="0" kern="1200">
                        <a:solidFill>
                          <a:schemeClr val="accent2"/>
                        </a:solidFill>
                        <a:latin typeface="+mn-lt"/>
                        <a:ea typeface="+mn-ea"/>
                        <a:cs typeface="+mn-cs"/>
                      </a:endParaRPr>
                    </a:p>
                  </a:txBody>
                  <a:tcPr marL="0" marR="0" marT="0" marB="0" anchor="ctr">
                    <a:lnL>
                      <a:noFill/>
                    </a:lnL>
                    <a:lnR w="6350" cap="flat" cmpd="sng" algn="ctr">
                      <a:no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3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Dissolução simples de ETR de argila em sulfato de amônio</a:t>
                      </a:r>
                    </a:p>
                    <a:p>
                      <a:pPr marL="180000" lvl="0" indent="-180000" algn="l" defTabSz="1733550" rtl="0" eaLnBrk="1" latinLnBrk="0" hangingPunct="1">
                        <a:lnSpc>
                          <a:spcPts val="13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Altas recuperações e nenhum fluxo de resíduos radioativos</a:t>
                      </a:r>
                      <a:endParaRPr lang="en-AU" sz="950" kern="1200" dirty="0">
                        <a:solidFill>
                          <a:schemeClr val="tx1"/>
                        </a:solidFill>
                        <a:latin typeface="Arial" panose="020B0604020202020204" pitchFamily="34" charset="0"/>
                        <a:ea typeface="+mn-ea"/>
                        <a:cs typeface="Arial" panose="020B0604020202020204" pitchFamily="34" charset="0"/>
                      </a:endParaRPr>
                    </a:p>
                  </a:txBody>
                  <a:tcPr anchor="ctr">
                    <a:lnL>
                      <a:noFill/>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50"/>
                        </a:spcBef>
                        <a:spcAft>
                          <a:spcPts val="0"/>
                        </a:spcAft>
                        <a:buClrTx/>
                        <a:buSzTx/>
                        <a:buFontTx/>
                        <a:buNone/>
                        <a:tabLst/>
                        <a:defRPr/>
                      </a:pPr>
                      <a:r>
                        <a:rPr kumimoji="0" lang="en-GB" sz="2400" b="0" i="0" u="none" strike="noStrike" kern="1200" cap="none" spc="0" normalizeH="0" baseline="0" noProof="0">
                          <a:ln>
                            <a:noFill/>
                          </a:ln>
                          <a:solidFill>
                            <a:srgbClr val="FFC000"/>
                          </a:solidFill>
                          <a:effectLst/>
                          <a:uLnTx/>
                          <a:uFillTx/>
                          <a:latin typeface="MCQ Global" panose="020B0403020203020204" pitchFamily="34" charset="0"/>
                          <a:ea typeface="+mn-ea"/>
                          <a:cs typeface="MCQ Global" panose="020B0403020203020204" pitchFamily="34" charset="0"/>
                          <a:sym typeface="Wingdings"/>
                        </a:rPr>
                        <a:t>?</a:t>
                      </a:r>
                      <a:endParaRPr kumimoji="0" lang="en-GB" sz="2400" b="0" i="0" u="none" strike="noStrike" kern="1200" cap="none" spc="0" normalizeH="0" baseline="0" noProof="0">
                        <a:ln>
                          <a:noFill/>
                        </a:ln>
                        <a:solidFill>
                          <a:srgbClr val="C00000"/>
                        </a:solidFill>
                        <a:effectLst/>
                        <a:uLnTx/>
                        <a:uFillTx/>
                        <a:latin typeface="MCQ Global"/>
                        <a:ea typeface="+mn-ea"/>
                        <a:cs typeface="+mn-cs"/>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3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Craqueamento mineral em alta temperatura usando reagentes fortes para minerais REE</a:t>
                      </a:r>
                    </a:p>
                    <a:p>
                      <a:pPr marL="180000" lvl="0" indent="-180000" algn="l" defTabSz="1733550" rtl="0" eaLnBrk="1" latinLnBrk="0" hangingPunct="1">
                        <a:lnSpc>
                          <a:spcPts val="13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Recuperações mais baixas e rejeitos muitas vezes radioativos e cuja eliminação é dispendiosa</a:t>
                      </a:r>
                      <a:endParaRPr lang="en-AU" sz="950" kern="1200" dirty="0">
                        <a:solidFill>
                          <a:schemeClr val="tx1"/>
                        </a:solidFill>
                        <a:latin typeface="Arial" panose="020B0604020202020204" pitchFamily="34" charset="0"/>
                        <a:ea typeface="+mn-ea"/>
                        <a:cs typeface="Arial" panose="020B0604020202020204" pitchFamily="34" charset="0"/>
                      </a:endParaRPr>
                    </a:p>
                  </a:txBody>
                  <a:tcPr anchor="ctr">
                    <a:lnL w="6350" cap="flat" cmpd="sng" algn="ctr">
                      <a:solidFill>
                        <a:schemeClr val="accent6"/>
                      </a:solidFill>
                      <a:prstDash val="solid"/>
                      <a:round/>
                      <a:headEnd type="none" w="med" len="med"/>
                      <a:tailEnd type="none" w="med" len="med"/>
                    </a:lnL>
                    <a:lnR>
                      <a:noFill/>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57796"/>
                  </a:ext>
                </a:extLst>
              </a:tr>
              <a:tr h="452477">
                <a:tc>
                  <a:txBody>
                    <a:bodyPr/>
                    <a:lstStyle/>
                    <a:p>
                      <a:pPr marL="0" lvl="1" indent="0" algn="l">
                        <a:buFontTx/>
                        <a:buNone/>
                      </a:pPr>
                      <a:r>
                        <a:rPr lang="en-AU" sz="1050" b="1" i="1" dirty="0" err="1">
                          <a:solidFill>
                            <a:schemeClr val="bg1"/>
                          </a:solidFill>
                          <a:latin typeface="Arial" panose="020B0604020202020204" pitchFamily="34" charset="0"/>
                          <a:cs typeface="Arial" panose="020B0604020202020204" pitchFamily="34" charset="0"/>
                        </a:rPr>
                        <a:t>Exploração</a:t>
                      </a:r>
                      <a:endParaRPr lang="en-AU" sz="1050" b="1" i="1" dirty="0">
                        <a:solidFill>
                          <a:schemeClr val="bg1"/>
                        </a:solidFill>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auto" latinLnBrk="0" hangingPunct="1">
                        <a:lnSpc>
                          <a:spcPct val="100000"/>
                        </a:lnSpc>
                        <a:spcBef>
                          <a:spcPts val="50"/>
                        </a:spcBef>
                        <a:spcAft>
                          <a:spcPts val="0"/>
                        </a:spcAft>
                        <a:buClrTx/>
                        <a:buSzTx/>
                        <a:buFontTx/>
                        <a:buNone/>
                        <a:tabLst/>
                        <a:defRPr/>
                      </a:pPr>
                      <a:r>
                        <a:rPr kumimoji="0" lang="en-GB" sz="2400" b="0" i="0" u="none" strike="noStrike" kern="1200" cap="none" spc="0" normalizeH="0" baseline="0" noProof="0">
                          <a:ln>
                            <a:noFill/>
                          </a:ln>
                          <a:solidFill>
                            <a:srgbClr val="00B050"/>
                          </a:solidFill>
                          <a:effectLst/>
                          <a:uLnTx/>
                          <a:uFillTx/>
                          <a:latin typeface="MCQ Global"/>
                          <a:ea typeface="+mn-ea"/>
                          <a:cs typeface="+mn-cs"/>
                          <a:sym typeface="Wingdings" panose="05000000000000000000" pitchFamily="2" charset="2"/>
                        </a:rPr>
                        <a:t></a:t>
                      </a:r>
                      <a:endParaRPr lang="en-GB" sz="2400" b="0" kern="1200">
                        <a:solidFill>
                          <a:schemeClr val="accent2"/>
                        </a:solidFill>
                        <a:latin typeface="+mn-lt"/>
                        <a:ea typeface="+mn-ea"/>
                        <a:cs typeface="+mn-cs"/>
                      </a:endParaRPr>
                    </a:p>
                  </a:txBody>
                  <a:tcPr marL="0" marR="0" marT="0" marB="0" anchor="ctr">
                    <a:lnL>
                      <a:noFill/>
                    </a:lnL>
                    <a:lnR w="6350" cap="flat" cmpd="sng" algn="ctr">
                      <a:no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Rápido e barato – perfuração de núcleo de ar raso em granito (argila) profundamente desgastado na superfície</a:t>
                      </a:r>
                      <a:endParaRPr lang="en-AU" sz="950" kern="1200" dirty="0">
                        <a:solidFill>
                          <a:schemeClr val="tx1"/>
                        </a:solidFill>
                        <a:latin typeface="Arial" panose="020B0604020202020204" pitchFamily="34" charset="0"/>
                        <a:ea typeface="+mn-ea"/>
                        <a:cs typeface="Arial" panose="020B0604020202020204" pitchFamily="34" charset="0"/>
                      </a:endParaRPr>
                    </a:p>
                  </a:txBody>
                  <a:tcPr anchor="ctr">
                    <a:lnL>
                      <a:noFill/>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50"/>
                        </a:spcBef>
                        <a:spcAft>
                          <a:spcPts val="0"/>
                        </a:spcAft>
                        <a:buClrTx/>
                        <a:buSzTx/>
                        <a:buFontTx/>
                        <a:buNone/>
                        <a:tabLst/>
                        <a:defRPr/>
                      </a:pPr>
                      <a:r>
                        <a:rPr kumimoji="0" lang="en-GB" sz="2400" b="0" i="0" u="none" strike="noStrike" kern="1200" cap="none" spc="0" normalizeH="0" baseline="0" noProof="0">
                          <a:ln>
                            <a:noFill/>
                          </a:ln>
                          <a:solidFill>
                            <a:srgbClr val="FFC000"/>
                          </a:solidFill>
                          <a:effectLst/>
                          <a:uLnTx/>
                          <a:uFillTx/>
                          <a:latin typeface="MCQ Global" panose="020B0403020203020204" pitchFamily="34" charset="0"/>
                          <a:ea typeface="+mn-ea"/>
                          <a:cs typeface="MCQ Global" panose="020B0403020203020204" pitchFamily="34" charset="0"/>
                          <a:sym typeface="Wingdings"/>
                        </a:rPr>
                        <a:t>?</a:t>
                      </a:r>
                      <a:endParaRPr kumimoji="0" lang="en-GB" sz="2400" b="0" i="0" u="none" strike="noStrike" kern="1200" cap="none" spc="0" normalizeH="0" baseline="0" noProof="0">
                        <a:ln>
                          <a:noFill/>
                        </a:ln>
                        <a:solidFill>
                          <a:srgbClr val="C00000"/>
                        </a:solidFill>
                        <a:effectLst/>
                        <a:uLnTx/>
                        <a:uFillTx/>
                        <a:latin typeface="MCQ Global"/>
                        <a:ea typeface="+mn-ea"/>
                        <a:cs typeface="+mn-cs"/>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marR="0" lvl="0" indent="-180000" algn="l" defTabSz="1733550" rtl="0" eaLnBrk="1" fontAlgn="auto" latinLnBrk="0" hangingPunct="1">
                        <a:lnSpc>
                          <a:spcPts val="1400"/>
                        </a:lnSpc>
                        <a:spcBef>
                          <a:spcPct val="0"/>
                        </a:spcBef>
                        <a:spcAft>
                          <a:spcPts val="0"/>
                        </a:spcAft>
                        <a:buClr>
                          <a:srgbClr val="FDBD10"/>
                        </a:buClr>
                        <a:buSzTx/>
                        <a:buFont typeface="Wingdings" panose="05000000000000000000" pitchFamily="2" charset="2"/>
                        <a:buChar char="§"/>
                        <a:tabLst/>
                        <a:defRPr/>
                      </a:pPr>
                      <a:r>
                        <a:rPr lang="pt-BR" sz="950" kern="1200" dirty="0">
                          <a:solidFill>
                            <a:schemeClr val="tx1"/>
                          </a:solidFill>
                          <a:latin typeface="Arial" panose="020B0604020202020204" pitchFamily="34" charset="0"/>
                          <a:ea typeface="+mn-ea"/>
                          <a:cs typeface="Arial" panose="020B0604020202020204" pitchFamily="34" charset="0"/>
                        </a:rPr>
                        <a:t>Semelhante a outros minerais de base de rocha dura que requerem perfuração e geoquímica substanciais</a:t>
                      </a:r>
                      <a:endParaRPr lang="en-AU" sz="950" kern="1200" dirty="0">
                        <a:solidFill>
                          <a:schemeClr val="tx1"/>
                        </a:solidFill>
                        <a:latin typeface="Arial" panose="020B0604020202020204" pitchFamily="34" charset="0"/>
                        <a:ea typeface="+mn-ea"/>
                        <a:cs typeface="Arial" panose="020B0604020202020204" pitchFamily="34" charset="0"/>
                      </a:endParaRPr>
                    </a:p>
                  </a:txBody>
                  <a:tcPr anchor="ctr">
                    <a:lnL w="6350" cap="flat" cmpd="sng" algn="ctr">
                      <a:solidFill>
                        <a:schemeClr val="accent6"/>
                      </a:solidFill>
                      <a:prstDash val="solid"/>
                      <a:round/>
                      <a:headEnd type="none" w="med" len="med"/>
                      <a:tailEnd type="none" w="med" len="med"/>
                    </a:lnL>
                    <a:lnR>
                      <a:noFill/>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0283603"/>
                  </a:ext>
                </a:extLst>
              </a:tr>
              <a:tr h="475731">
                <a:tc>
                  <a:txBody>
                    <a:bodyPr/>
                    <a:lstStyle/>
                    <a:p>
                      <a:pPr marL="0" lvl="1" indent="0" algn="l">
                        <a:buFontTx/>
                        <a:buNone/>
                      </a:pPr>
                      <a:r>
                        <a:rPr lang="en-AU" sz="1050" b="1" i="1" dirty="0" err="1">
                          <a:solidFill>
                            <a:schemeClr val="bg1"/>
                          </a:solidFill>
                          <a:latin typeface="Arial" panose="020B0604020202020204" pitchFamily="34" charset="0"/>
                          <a:cs typeface="Arial" panose="020B0604020202020204" pitchFamily="34" charset="0"/>
                        </a:rPr>
                        <a:t>Produtos</a:t>
                      </a:r>
                      <a:endParaRPr lang="en-AU" sz="1050" b="1" i="1" dirty="0">
                        <a:solidFill>
                          <a:schemeClr val="bg1"/>
                        </a:solidFill>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auto" latinLnBrk="0" hangingPunct="1">
                        <a:lnSpc>
                          <a:spcPct val="100000"/>
                        </a:lnSpc>
                        <a:spcBef>
                          <a:spcPts val="50"/>
                        </a:spcBef>
                        <a:spcAft>
                          <a:spcPts val="0"/>
                        </a:spcAft>
                        <a:buClrTx/>
                        <a:buSzTx/>
                        <a:buFontTx/>
                        <a:buNone/>
                        <a:tabLst/>
                        <a:defRPr/>
                      </a:pPr>
                      <a:r>
                        <a:rPr kumimoji="0" lang="en-GB" sz="2400" b="0" i="0" u="none" strike="noStrike" kern="1200" cap="none" spc="0" normalizeH="0" baseline="0" noProof="0">
                          <a:ln>
                            <a:noFill/>
                          </a:ln>
                          <a:solidFill>
                            <a:srgbClr val="00B050"/>
                          </a:solidFill>
                          <a:effectLst/>
                          <a:uLnTx/>
                          <a:uFillTx/>
                          <a:latin typeface="MCQ Global"/>
                          <a:ea typeface="+mn-ea"/>
                          <a:cs typeface="+mn-cs"/>
                          <a:sym typeface="Wingdings" panose="05000000000000000000" pitchFamily="2" charset="2"/>
                        </a:rPr>
                        <a:t></a:t>
                      </a:r>
                      <a:endParaRPr lang="en-GB" sz="2400" b="0" kern="1200">
                        <a:solidFill>
                          <a:schemeClr val="accent2"/>
                        </a:solidFill>
                        <a:latin typeface="+mn-lt"/>
                        <a:ea typeface="+mn-ea"/>
                        <a:cs typeface="+mn-cs"/>
                      </a:endParaRPr>
                    </a:p>
                  </a:txBody>
                  <a:tcPr marL="0" marR="0" marT="0" marB="0" anchor="ctr">
                    <a:lnL>
                      <a:noFill/>
                    </a:lnL>
                    <a:lnR w="6350" cap="flat" cmpd="sng" algn="ctr">
                      <a:no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Contém ETR leves e pesados de alto valor (</a:t>
                      </a:r>
                      <a:r>
                        <a:rPr lang="pt-BR" sz="950" kern="1200" dirty="0" err="1">
                          <a:solidFill>
                            <a:schemeClr val="tx1"/>
                          </a:solidFill>
                          <a:latin typeface="Arial" panose="020B0604020202020204" pitchFamily="34" charset="0"/>
                          <a:ea typeface="+mn-ea"/>
                          <a:cs typeface="Arial" panose="020B0604020202020204" pitchFamily="34" charset="0"/>
                        </a:rPr>
                        <a:t>NdPr</a:t>
                      </a:r>
                      <a:r>
                        <a:rPr lang="pt-BR" sz="950" kern="1200" dirty="0">
                          <a:solidFill>
                            <a:schemeClr val="tx1"/>
                          </a:solidFill>
                          <a:latin typeface="Arial" panose="020B0604020202020204" pitchFamily="34" charset="0"/>
                          <a:ea typeface="+mn-ea"/>
                          <a:cs typeface="Arial" panose="020B0604020202020204" pitchFamily="34" charset="0"/>
                        </a:rPr>
                        <a:t> e </a:t>
                      </a:r>
                      <a:r>
                        <a:rPr lang="pt-BR" sz="950" kern="1200" dirty="0" err="1">
                          <a:solidFill>
                            <a:schemeClr val="tx1"/>
                          </a:solidFill>
                          <a:latin typeface="Arial" panose="020B0604020202020204" pitchFamily="34" charset="0"/>
                          <a:ea typeface="+mn-ea"/>
                          <a:cs typeface="Arial" panose="020B0604020202020204" pitchFamily="34" charset="0"/>
                        </a:rPr>
                        <a:t>DyTb</a:t>
                      </a:r>
                      <a:r>
                        <a:rPr lang="pt-BR" sz="950" kern="1200" dirty="0">
                          <a:solidFill>
                            <a:schemeClr val="tx1"/>
                          </a:solidFill>
                          <a:latin typeface="Arial" panose="020B0604020202020204" pitchFamily="34" charset="0"/>
                          <a:ea typeface="+mn-ea"/>
                          <a:cs typeface="Arial" panose="020B0604020202020204" pitchFamily="34" charset="0"/>
                        </a:rPr>
                        <a:t>)</a:t>
                      </a:r>
                      <a:endParaRPr lang="en-AU" sz="950" kern="1200" dirty="0">
                        <a:solidFill>
                          <a:schemeClr val="tx1"/>
                        </a:solidFill>
                        <a:latin typeface="Arial" panose="020B0604020202020204" pitchFamily="34" charset="0"/>
                        <a:ea typeface="+mn-ea"/>
                        <a:cs typeface="Arial" panose="020B0604020202020204" pitchFamily="34" charset="0"/>
                      </a:endParaRPr>
                    </a:p>
                  </a:txBody>
                  <a:tcPr anchor="ctr">
                    <a:lnL>
                      <a:noFill/>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50"/>
                        </a:spcBef>
                        <a:spcAft>
                          <a:spcPts val="0"/>
                        </a:spcAft>
                        <a:buClrTx/>
                        <a:buSzTx/>
                        <a:buFontTx/>
                        <a:buNone/>
                        <a:tabLst/>
                        <a:defRPr/>
                      </a:pPr>
                      <a:r>
                        <a:rPr kumimoji="0" lang="en-GB" sz="2400" b="0" i="0" u="none" strike="noStrike" kern="1200" cap="none" spc="0" normalizeH="0" baseline="0" noProof="0">
                          <a:ln>
                            <a:noFill/>
                          </a:ln>
                          <a:solidFill>
                            <a:srgbClr val="00B050"/>
                          </a:solidFill>
                          <a:effectLst/>
                          <a:uLnTx/>
                          <a:uFillTx/>
                          <a:latin typeface="MCQ Global"/>
                          <a:ea typeface="+mn-ea"/>
                          <a:cs typeface="+mn-cs"/>
                          <a:sym typeface="Wingdings" panose="05000000000000000000" pitchFamily="2" charset="2"/>
                        </a:rPr>
                        <a:t></a:t>
                      </a:r>
                      <a:endParaRPr lang="en-GB" sz="2400" b="0" kern="1200">
                        <a:solidFill>
                          <a:schemeClr val="accent2"/>
                        </a:solidFill>
                        <a:latin typeface="+mn-lt"/>
                        <a:ea typeface="+mn-ea"/>
                        <a:cs typeface="+mn-cs"/>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Normalmente apenas ETR leves (</a:t>
                      </a:r>
                      <a:r>
                        <a:rPr lang="pt-BR" sz="950" kern="1200" dirty="0" err="1">
                          <a:solidFill>
                            <a:schemeClr val="tx1"/>
                          </a:solidFill>
                          <a:latin typeface="Arial" panose="020B0604020202020204" pitchFamily="34" charset="0"/>
                          <a:ea typeface="+mn-ea"/>
                          <a:cs typeface="Arial" panose="020B0604020202020204" pitchFamily="34" charset="0"/>
                        </a:rPr>
                        <a:t>NdPr</a:t>
                      </a:r>
                      <a:r>
                        <a:rPr lang="pt-BR" sz="950" kern="1200" dirty="0">
                          <a:solidFill>
                            <a:schemeClr val="tx1"/>
                          </a:solidFill>
                          <a:latin typeface="Arial" panose="020B0604020202020204" pitchFamily="34" charset="0"/>
                          <a:ea typeface="+mn-ea"/>
                          <a:cs typeface="Arial" panose="020B0604020202020204" pitchFamily="34" charset="0"/>
                        </a:rPr>
                        <a:t>)</a:t>
                      </a:r>
                      <a:endParaRPr lang="en-AU" sz="950" kern="1200" dirty="0">
                        <a:solidFill>
                          <a:schemeClr val="tx1"/>
                        </a:solidFill>
                        <a:latin typeface="Arial" panose="020B0604020202020204" pitchFamily="34" charset="0"/>
                        <a:ea typeface="+mn-ea"/>
                        <a:cs typeface="Arial" panose="020B0604020202020204" pitchFamily="34" charset="0"/>
                      </a:endParaRPr>
                    </a:p>
                  </a:txBody>
                  <a:tcPr anchor="ctr">
                    <a:lnL w="6350" cap="flat" cmpd="sng" algn="ctr">
                      <a:solidFill>
                        <a:schemeClr val="accent6"/>
                      </a:solidFill>
                      <a:prstDash val="solid"/>
                      <a:round/>
                      <a:headEnd type="none" w="med" len="med"/>
                      <a:tailEnd type="none" w="med" len="med"/>
                    </a:lnL>
                    <a:lnR>
                      <a:noFill/>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8092340"/>
                  </a:ext>
                </a:extLst>
              </a:tr>
              <a:tr h="475731">
                <a:tc>
                  <a:txBody>
                    <a:bodyPr/>
                    <a:lstStyle/>
                    <a:p>
                      <a:pPr marL="0" lvl="1" indent="0" algn="l">
                        <a:buFontTx/>
                        <a:buNone/>
                      </a:pPr>
                      <a:r>
                        <a:rPr lang="en-AU" sz="1050" b="1" i="1" dirty="0" err="1">
                          <a:solidFill>
                            <a:schemeClr val="bg1"/>
                          </a:solidFill>
                          <a:latin typeface="Arial" panose="020B0604020202020204" pitchFamily="34" charset="0"/>
                          <a:cs typeface="Arial" panose="020B0604020202020204" pitchFamily="34" charset="0"/>
                        </a:rPr>
                        <a:t>Operações</a:t>
                      </a:r>
                      <a:endParaRPr lang="en-AU" sz="1050" b="1" i="1" dirty="0">
                        <a:solidFill>
                          <a:schemeClr val="bg1"/>
                        </a:solidFill>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auto" latinLnBrk="0" hangingPunct="1">
                        <a:lnSpc>
                          <a:spcPct val="100000"/>
                        </a:lnSpc>
                        <a:spcBef>
                          <a:spcPts val="50"/>
                        </a:spcBef>
                        <a:spcAft>
                          <a:spcPts val="0"/>
                        </a:spcAft>
                        <a:buClrTx/>
                        <a:buSzTx/>
                        <a:buFontTx/>
                        <a:buNone/>
                        <a:tabLst/>
                        <a:defRPr/>
                      </a:pPr>
                      <a:r>
                        <a:rPr kumimoji="0" lang="en-GB" sz="2400" b="0" i="0" u="none" strike="noStrike" kern="1200" cap="none" spc="0" normalizeH="0" baseline="0" noProof="0">
                          <a:ln>
                            <a:noFill/>
                          </a:ln>
                          <a:solidFill>
                            <a:srgbClr val="FFC000"/>
                          </a:solidFill>
                          <a:effectLst/>
                          <a:uLnTx/>
                          <a:uFillTx/>
                          <a:latin typeface="MCQ Global" panose="020B0403020203020204" pitchFamily="34" charset="0"/>
                          <a:ea typeface="+mn-ea"/>
                          <a:cs typeface="MCQ Global" panose="020B0403020203020204" pitchFamily="34" charset="0"/>
                          <a:sym typeface="Wingdings"/>
                        </a:rPr>
                        <a:t>?</a:t>
                      </a:r>
                      <a:endParaRPr lang="en-GB" sz="2400" b="0" kern="1200">
                        <a:solidFill>
                          <a:schemeClr val="accent2"/>
                        </a:solidFill>
                        <a:latin typeface="+mn-lt"/>
                        <a:ea typeface="+mn-ea"/>
                        <a:cs typeface="+mn-cs"/>
                      </a:endParaRPr>
                    </a:p>
                  </a:txBody>
                  <a:tcPr marL="0" marR="0" marT="0" marB="0" anchor="ctr">
                    <a:lnL>
                      <a:noFill/>
                    </a:lnL>
                    <a:lnR w="6350" cap="flat" cmpd="sng" algn="ctr">
                      <a:no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3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Nenhuma operação ocidental estabelecida</a:t>
                      </a:r>
                    </a:p>
                    <a:p>
                      <a:pPr marL="180000" lvl="0" indent="-180000" algn="l" defTabSz="1733550" rtl="0" eaLnBrk="1" latinLnBrk="0" hangingPunct="1">
                        <a:lnSpc>
                          <a:spcPts val="13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Primeiro projeto brasileiro (Serra Verde) com produção prevista para final de 2023</a:t>
                      </a:r>
                      <a:endParaRPr lang="en-AU" sz="950" kern="1200" dirty="0">
                        <a:solidFill>
                          <a:schemeClr val="tx1"/>
                        </a:solidFill>
                        <a:latin typeface="Arial" panose="020B0604020202020204" pitchFamily="34" charset="0"/>
                        <a:ea typeface="+mn-ea"/>
                        <a:cs typeface="Arial" panose="020B0604020202020204" pitchFamily="34" charset="0"/>
                      </a:endParaRPr>
                    </a:p>
                  </a:txBody>
                  <a:tcPr anchor="ctr">
                    <a:lnL>
                      <a:noFill/>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5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MCQ Global"/>
                          <a:ea typeface="+mn-ea"/>
                          <a:cs typeface="+mn-cs"/>
                          <a:sym typeface="Wingdings" panose="05000000000000000000" pitchFamily="2" charset="2"/>
                        </a:rPr>
                        <a:t></a:t>
                      </a:r>
                      <a:endParaRPr lang="en-GB" sz="2400" b="0" kern="1200" dirty="0">
                        <a:solidFill>
                          <a:schemeClr val="accent2"/>
                        </a:solidFill>
                        <a:latin typeface="+mn-lt"/>
                        <a:ea typeface="+mn-ea"/>
                        <a:cs typeface="+mn-cs"/>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300"/>
                        </a:lnSpc>
                        <a:spcBef>
                          <a:spcPct val="0"/>
                        </a:spcBef>
                        <a:spcAft>
                          <a:spcPts val="0"/>
                        </a:spcAft>
                        <a:buClr>
                          <a:srgbClr val="FDBD10"/>
                        </a:buClr>
                        <a:buFont typeface="Wingdings" panose="05000000000000000000" pitchFamily="2" charset="2"/>
                        <a:buChar char="§"/>
                      </a:pPr>
                      <a:r>
                        <a:rPr lang="pt-BR" sz="950" kern="1200" dirty="0">
                          <a:solidFill>
                            <a:schemeClr val="tx1"/>
                          </a:solidFill>
                          <a:latin typeface="Arial" panose="020B0604020202020204" pitchFamily="34" charset="0"/>
                          <a:ea typeface="+mn-ea"/>
                          <a:cs typeface="Arial" panose="020B0604020202020204" pitchFamily="34" charset="0"/>
                        </a:rPr>
                        <a:t>Dois produtores alinhados ao Ocidente com operações estabelecidas</a:t>
                      </a:r>
                      <a:endParaRPr lang="en-AU" sz="950" kern="1200" dirty="0">
                        <a:solidFill>
                          <a:schemeClr val="tx1"/>
                        </a:solidFill>
                        <a:latin typeface="Arial" panose="020B0604020202020204" pitchFamily="34" charset="0"/>
                        <a:ea typeface="+mn-ea"/>
                        <a:cs typeface="Arial" panose="020B0604020202020204" pitchFamily="34" charset="0"/>
                      </a:endParaRPr>
                    </a:p>
                  </a:txBody>
                  <a:tcPr anchor="ctr">
                    <a:lnL w="6350" cap="flat" cmpd="sng" algn="ctr">
                      <a:solidFill>
                        <a:schemeClr val="accent6"/>
                      </a:solidFill>
                      <a:prstDash val="solid"/>
                      <a:round/>
                      <a:headEnd type="none" w="med" len="med"/>
                      <a:tailEnd type="none" w="med" len="med"/>
                    </a:lnL>
                    <a:lnR>
                      <a:noFill/>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5597968"/>
                  </a:ext>
                </a:extLst>
              </a:tr>
              <a:tr h="475731">
                <a:tc>
                  <a:txBody>
                    <a:bodyPr/>
                    <a:lstStyle/>
                    <a:p>
                      <a:pPr marL="0" lvl="1" indent="0" algn="l">
                        <a:buFont typeface="Arial" panose="020B0604020202020204" pitchFamily="34" charset="0"/>
                        <a:buNone/>
                      </a:pPr>
                      <a:r>
                        <a:rPr lang="en-AU" sz="1050" b="1" i="1" dirty="0" err="1">
                          <a:solidFill>
                            <a:schemeClr val="bg1"/>
                          </a:solidFill>
                          <a:latin typeface="Arial" panose="020B0604020202020204" pitchFamily="34" charset="0"/>
                          <a:cs typeface="Arial" panose="020B0604020202020204" pitchFamily="34" charset="0"/>
                        </a:rPr>
                        <a:t>Localização</a:t>
                      </a:r>
                      <a:endParaRPr lang="en-AU" sz="1050" b="1" i="1" dirty="0">
                        <a:solidFill>
                          <a:schemeClr val="bg1"/>
                        </a:solidFill>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Bef>
                          <a:spcPts val="50"/>
                        </a:spcBef>
                      </a:pPr>
                      <a:r>
                        <a:rPr kumimoji="0" lang="en-GB" sz="2400" b="0" i="0" u="none" strike="noStrike" kern="1200" cap="none" spc="0" normalizeH="0" baseline="0" noProof="0">
                          <a:ln>
                            <a:noFill/>
                          </a:ln>
                          <a:solidFill>
                            <a:srgbClr val="FFC000"/>
                          </a:solidFill>
                          <a:effectLst/>
                          <a:uLnTx/>
                          <a:uFillTx/>
                          <a:latin typeface="MCQ Global" panose="020B0403020203020204" pitchFamily="34" charset="0"/>
                          <a:ea typeface="+mn-ea"/>
                          <a:cs typeface="MCQ Global" panose="020B0403020203020204" pitchFamily="34" charset="0"/>
                          <a:sym typeface="Wingdings"/>
                        </a:rPr>
                        <a:t>?</a:t>
                      </a:r>
                      <a:endParaRPr lang="en-GB" sz="2400" b="0">
                        <a:solidFill>
                          <a:schemeClr val="accent2"/>
                        </a:solidFill>
                        <a:latin typeface="+mn-lt"/>
                      </a:endParaRPr>
                    </a:p>
                  </a:txBody>
                  <a:tcPr marL="0" marR="0" marT="0" marB="0" anchor="ctr">
                    <a:lnL>
                      <a:noFill/>
                    </a:lnL>
                    <a:lnR w="6350" cap="flat" cmpd="sng" algn="ctr">
                      <a:no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b="0" kern="1200" dirty="0">
                          <a:solidFill>
                            <a:schemeClr val="tx1"/>
                          </a:solidFill>
                          <a:latin typeface="Arial" panose="020B0604020202020204" pitchFamily="34" charset="0"/>
                          <a:ea typeface="+mn-ea"/>
                          <a:cs typeface="Arial" panose="020B0604020202020204" pitchFamily="34" charset="0"/>
                        </a:rPr>
                        <a:t>Extraído predominantemente na China e em Mianmar</a:t>
                      </a:r>
                    </a:p>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b="0" kern="1200" dirty="0">
                          <a:solidFill>
                            <a:schemeClr val="tx1"/>
                          </a:solidFill>
                          <a:latin typeface="Arial" panose="020B0604020202020204" pitchFamily="34" charset="0"/>
                          <a:ea typeface="+mn-ea"/>
                          <a:cs typeface="Arial" panose="020B0604020202020204" pitchFamily="34" charset="0"/>
                        </a:rPr>
                        <a:t>O Brasil é uma jurisdição emergente com 3 projetos de alta qualidade</a:t>
                      </a:r>
                      <a:endParaRPr lang="en-AU" sz="950" b="0" kern="1200" dirty="0">
                        <a:solidFill>
                          <a:schemeClr val="tx1"/>
                        </a:solidFill>
                        <a:latin typeface="Arial" panose="020B0604020202020204" pitchFamily="34" charset="0"/>
                        <a:ea typeface="+mn-ea"/>
                        <a:cs typeface="Arial" panose="020B0604020202020204" pitchFamily="34" charset="0"/>
                      </a:endParaRPr>
                    </a:p>
                  </a:txBody>
                  <a:tcPr anchor="ctr">
                    <a:lnL>
                      <a:noFill/>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50"/>
                        </a:spcBef>
                        <a:spcAft>
                          <a:spcPts val="0"/>
                        </a:spcAft>
                        <a:buClrTx/>
                        <a:buSzTx/>
                        <a:buFontTx/>
                        <a:buNone/>
                        <a:tabLst/>
                        <a:defRPr/>
                      </a:pPr>
                      <a:r>
                        <a:rPr kumimoji="0" lang="en-GB" sz="2400" b="0" i="0" u="none" strike="noStrike" kern="1200" cap="none" spc="0" normalizeH="0" baseline="0" noProof="0">
                          <a:ln>
                            <a:noFill/>
                          </a:ln>
                          <a:solidFill>
                            <a:srgbClr val="FFC000"/>
                          </a:solidFill>
                          <a:effectLst/>
                          <a:uLnTx/>
                          <a:uFillTx/>
                          <a:latin typeface="MCQ Global" panose="020B0403020203020204" pitchFamily="34" charset="0"/>
                          <a:ea typeface="+mn-ea"/>
                          <a:cs typeface="MCQ Global" panose="020B0403020203020204" pitchFamily="34" charset="0"/>
                          <a:sym typeface="Wingdings"/>
                        </a:rPr>
                        <a:t>?</a:t>
                      </a:r>
                      <a:endParaRPr kumimoji="0" lang="en-GB" sz="2400" b="1" i="0" u="none" strike="noStrike" kern="1200" cap="none" spc="0" normalizeH="0" baseline="0" noProof="0">
                        <a:ln>
                          <a:noFill/>
                        </a:ln>
                        <a:solidFill>
                          <a:srgbClr val="FFC000"/>
                        </a:solidFill>
                        <a:effectLst/>
                        <a:uLnTx/>
                        <a:uFillTx/>
                        <a:latin typeface="MCQ Global"/>
                        <a:ea typeface="+mn-ea"/>
                        <a:cs typeface="+mn-cs"/>
                      </a:endParaRPr>
                    </a:p>
                  </a:txBody>
                  <a:tcPr marL="0" marR="0" marT="0" marB="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b="0" kern="1200" dirty="0">
                          <a:solidFill>
                            <a:schemeClr val="tx1"/>
                          </a:solidFill>
                          <a:latin typeface="Arial" panose="020B0604020202020204" pitchFamily="34" charset="0"/>
                          <a:ea typeface="+mn-ea"/>
                          <a:cs typeface="Arial" panose="020B0604020202020204" pitchFamily="34" charset="0"/>
                        </a:rPr>
                        <a:t>Maioria da produção baseada na China</a:t>
                      </a:r>
                    </a:p>
                    <a:p>
                      <a:pPr marL="180000" lvl="0" indent="-180000" algn="l" defTabSz="1733550" rtl="0" eaLnBrk="1" latinLnBrk="0" hangingPunct="1">
                        <a:lnSpc>
                          <a:spcPts val="1400"/>
                        </a:lnSpc>
                        <a:spcBef>
                          <a:spcPct val="0"/>
                        </a:spcBef>
                        <a:spcAft>
                          <a:spcPts val="0"/>
                        </a:spcAft>
                        <a:buClr>
                          <a:srgbClr val="FDBD10"/>
                        </a:buClr>
                        <a:buFont typeface="Wingdings" panose="05000000000000000000" pitchFamily="2" charset="2"/>
                        <a:buChar char="§"/>
                      </a:pPr>
                      <a:r>
                        <a:rPr lang="pt-BR" sz="950" b="0" kern="1200" dirty="0">
                          <a:solidFill>
                            <a:schemeClr val="tx1"/>
                          </a:solidFill>
                          <a:latin typeface="Arial" panose="020B0604020202020204" pitchFamily="34" charset="0"/>
                          <a:ea typeface="+mn-ea"/>
                          <a:cs typeface="Arial" panose="020B0604020202020204" pitchFamily="34" charset="0"/>
                        </a:rPr>
                        <a:t>Operações na Austrália (</a:t>
                      </a:r>
                      <a:r>
                        <a:rPr lang="pt-BR" sz="950" b="0" kern="1200" dirty="0" err="1">
                          <a:solidFill>
                            <a:schemeClr val="tx1"/>
                          </a:solidFill>
                          <a:latin typeface="Arial" panose="020B0604020202020204" pitchFamily="34" charset="0"/>
                          <a:ea typeface="+mn-ea"/>
                          <a:cs typeface="Arial" panose="020B0604020202020204" pitchFamily="34" charset="0"/>
                        </a:rPr>
                        <a:t>Mt</a:t>
                      </a:r>
                      <a:r>
                        <a:rPr lang="pt-BR" sz="950" b="0" kern="1200" dirty="0">
                          <a:solidFill>
                            <a:schemeClr val="tx1"/>
                          </a:solidFill>
                          <a:latin typeface="Arial" panose="020B0604020202020204" pitchFamily="34" charset="0"/>
                          <a:ea typeface="+mn-ea"/>
                          <a:cs typeface="Arial" panose="020B0604020202020204" pitchFamily="34" charset="0"/>
                        </a:rPr>
                        <a:t> </a:t>
                      </a:r>
                      <a:r>
                        <a:rPr lang="pt-BR" sz="950" b="0" kern="1200" dirty="0" err="1">
                          <a:solidFill>
                            <a:schemeClr val="tx1"/>
                          </a:solidFill>
                          <a:latin typeface="Arial" panose="020B0604020202020204" pitchFamily="34" charset="0"/>
                          <a:ea typeface="+mn-ea"/>
                          <a:cs typeface="Arial" panose="020B0604020202020204" pitchFamily="34" charset="0"/>
                        </a:rPr>
                        <a:t>Weld</a:t>
                      </a:r>
                      <a:r>
                        <a:rPr lang="pt-BR" sz="950" b="0" kern="1200" dirty="0">
                          <a:solidFill>
                            <a:schemeClr val="tx1"/>
                          </a:solidFill>
                          <a:latin typeface="Arial" panose="020B0604020202020204" pitchFamily="34" charset="0"/>
                          <a:ea typeface="+mn-ea"/>
                          <a:cs typeface="Arial" panose="020B0604020202020204" pitchFamily="34" charset="0"/>
                        </a:rPr>
                        <a:t>) e EUA (Mountain </a:t>
                      </a:r>
                      <a:r>
                        <a:rPr lang="pt-BR" sz="950" b="0" kern="1200" dirty="0" err="1">
                          <a:solidFill>
                            <a:schemeClr val="tx1"/>
                          </a:solidFill>
                          <a:latin typeface="Arial" panose="020B0604020202020204" pitchFamily="34" charset="0"/>
                          <a:ea typeface="+mn-ea"/>
                          <a:cs typeface="Arial" panose="020B0604020202020204" pitchFamily="34" charset="0"/>
                        </a:rPr>
                        <a:t>Pass</a:t>
                      </a:r>
                      <a:r>
                        <a:rPr lang="pt-BR" sz="950" b="0" kern="1200" dirty="0">
                          <a:solidFill>
                            <a:schemeClr val="tx1"/>
                          </a:solidFill>
                          <a:latin typeface="Arial" panose="020B0604020202020204" pitchFamily="34" charset="0"/>
                          <a:ea typeface="+mn-ea"/>
                          <a:cs typeface="Arial" panose="020B0604020202020204" pitchFamily="34" charset="0"/>
                        </a:rPr>
                        <a:t>)</a:t>
                      </a:r>
                      <a:endParaRPr lang="en-AU" sz="950" b="0" kern="1200" dirty="0">
                        <a:solidFill>
                          <a:schemeClr val="tx1"/>
                        </a:solidFill>
                        <a:latin typeface="Arial" panose="020B0604020202020204" pitchFamily="34" charset="0"/>
                        <a:ea typeface="+mn-ea"/>
                        <a:cs typeface="Arial" panose="020B0604020202020204" pitchFamily="34" charset="0"/>
                      </a:endParaRPr>
                    </a:p>
                  </a:txBody>
                  <a:tcPr anchor="ctr">
                    <a:lnL w="6350" cap="flat" cmpd="sng" algn="ctr">
                      <a:solidFill>
                        <a:schemeClr val="accent6"/>
                      </a:solidFill>
                      <a:prstDash val="solid"/>
                      <a:round/>
                      <a:headEnd type="none" w="med" len="med"/>
                      <a:tailEnd type="none" w="med" len="med"/>
                    </a:lnL>
                    <a:lnR>
                      <a:noFill/>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7733245"/>
                  </a:ext>
                </a:extLst>
              </a:tr>
            </a:tbl>
          </a:graphicData>
        </a:graphic>
      </p:graphicFrame>
      <p:sp>
        <p:nvSpPr>
          <p:cNvPr id="39" name="TextBox 38">
            <a:extLst>
              <a:ext uri="{FF2B5EF4-FFF2-40B4-BE49-F238E27FC236}">
                <a16:creationId xmlns:a16="http://schemas.microsoft.com/office/drawing/2014/main" id="{F22DCDE5-FFF9-7B63-115C-0F3DF19C9790}"/>
              </a:ext>
            </a:extLst>
          </p:cNvPr>
          <p:cNvSpPr txBox="1"/>
          <p:nvPr/>
        </p:nvSpPr>
        <p:spPr>
          <a:xfrm>
            <a:off x="497069" y="7768709"/>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00000"/>
                </a:solidFill>
                <a:effectLst/>
                <a:uLnTx/>
                <a:uFillTx/>
                <a:latin typeface="Arial" panose="020B0604020202020204"/>
                <a:ea typeface="+mn-ea"/>
                <a:cs typeface="+mn-cs"/>
              </a:rPr>
              <a:t>Notes: 1. Assumes that proposed institutional placement is fully subscribed and raises ~A$50 million (before offer costs). 2. Ordinary shares on issue as at [</a:t>
            </a:r>
            <a:r>
              <a:rPr kumimoji="0" lang="en-AU" sz="900" b="0" i="0" u="none" strike="noStrike" kern="1200" cap="none" spc="0" normalizeH="0" baseline="0" noProof="0">
                <a:ln>
                  <a:noFill/>
                </a:ln>
                <a:solidFill>
                  <a:srgbClr val="000000"/>
                </a:solidFill>
                <a:effectLst/>
                <a:highlight>
                  <a:srgbClr val="FFFF00"/>
                </a:highlight>
                <a:uLnTx/>
                <a:uFillTx/>
                <a:latin typeface="Arial" panose="020B0604020202020204"/>
                <a:ea typeface="+mn-ea"/>
                <a:cs typeface="+mn-cs"/>
              </a:rPr>
              <a:t>06 October</a:t>
            </a:r>
            <a:r>
              <a:rPr kumimoji="0" lang="en-AU" sz="900" b="0" i="0" u="none" strike="noStrike" kern="1200" cap="none" spc="0" normalizeH="0" baseline="0" noProof="0">
                <a:ln>
                  <a:noFill/>
                </a:ln>
                <a:solidFill>
                  <a:srgbClr val="000000"/>
                </a:solidFill>
                <a:effectLst/>
                <a:uLnTx/>
                <a:uFillTx/>
                <a:latin typeface="Arial" panose="020B0604020202020204"/>
                <a:ea typeface="+mn-ea"/>
                <a:cs typeface="+mn-cs"/>
              </a:rPr>
              <a:t>] 2023.</a:t>
            </a:r>
          </a:p>
        </p:txBody>
      </p:sp>
    </p:spTree>
    <p:extLst>
      <p:ext uri="{BB962C8B-B14F-4D97-AF65-F5344CB8AC3E}">
        <p14:creationId xmlns:p14="http://schemas.microsoft.com/office/powerpoint/2010/main" val="3138360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909A7-1E76-5FDE-1642-20B22D6C325D}"/>
              </a:ext>
            </a:extLst>
          </p:cNvPr>
          <p:cNvSpPr>
            <a:spLocks noGrp="1"/>
          </p:cNvSpPr>
          <p:nvPr>
            <p:ph type="ctrTitle"/>
          </p:nvPr>
        </p:nvSpPr>
        <p:spPr>
          <a:xfrm>
            <a:off x="515937" y="404928"/>
            <a:ext cx="11160125" cy="282129"/>
          </a:xfrm>
        </p:spPr>
        <p:txBody>
          <a:bodyPr/>
          <a:lstStyle/>
          <a:p>
            <a:r>
              <a:rPr lang="en-AU" dirty="0" err="1"/>
              <a:t>Resumo</a:t>
            </a:r>
            <a:r>
              <a:rPr lang="en-AU" dirty="0"/>
              <a:t> </a:t>
            </a:r>
            <a:r>
              <a:rPr lang="en-AU" dirty="0" err="1"/>
              <a:t>Executivo</a:t>
            </a:r>
            <a:r>
              <a:rPr lang="en-AU" dirty="0"/>
              <a:t> - </a:t>
            </a:r>
            <a:r>
              <a:rPr lang="en-AU" dirty="0" err="1"/>
              <a:t>Projeto</a:t>
            </a:r>
            <a:r>
              <a:rPr lang="en-AU" dirty="0"/>
              <a:t> </a:t>
            </a:r>
            <a:r>
              <a:rPr lang="en-AU" dirty="0" err="1"/>
              <a:t>Caldeira</a:t>
            </a:r>
            <a:endParaRPr lang="en-AU" dirty="0"/>
          </a:p>
        </p:txBody>
      </p:sp>
      <p:sp>
        <p:nvSpPr>
          <p:cNvPr id="4" name="Text Placeholder 2">
            <a:extLst>
              <a:ext uri="{FF2B5EF4-FFF2-40B4-BE49-F238E27FC236}">
                <a16:creationId xmlns:a16="http://schemas.microsoft.com/office/drawing/2014/main" id="{867CCFC5-2BFB-D00E-8419-339CD5A7E083}"/>
              </a:ext>
            </a:extLst>
          </p:cNvPr>
          <p:cNvSpPr txBox="1">
            <a:spLocks/>
          </p:cNvSpPr>
          <p:nvPr/>
        </p:nvSpPr>
        <p:spPr>
          <a:xfrm>
            <a:off x="515938" y="738000"/>
            <a:ext cx="11160125" cy="233862"/>
          </a:xfrm>
          <a:prstGeom prst="rect">
            <a:avLst/>
          </a:prstGeom>
        </p:spPr>
        <p:txBody>
          <a:bodyPr lIns="0" tIns="0" rIns="0" bIns="0" anchor="t"/>
          <a:lstStyle>
            <a:lvl1pPr marL="0" indent="0" algn="l" defTabSz="914400" rtl="0" eaLnBrk="1" latinLnBrk="0" hangingPunct="1">
              <a:lnSpc>
                <a:spcPct val="90000"/>
              </a:lnSpc>
              <a:spcBef>
                <a:spcPts val="1000"/>
              </a:spcBef>
              <a:buFontTx/>
              <a:buNone/>
              <a:defRPr kumimoji="0" lang="en-AU" sz="1300" b="1" i="0" u="none" strike="noStrike" kern="1200" cap="none" spc="-20" normalizeH="0" dirty="0" smtClean="0">
                <a:ln>
                  <a:noFill/>
                </a:ln>
                <a:solidFill>
                  <a:schemeClr val="accent6">
                    <a:lumMod val="25000"/>
                  </a:schemeClr>
                </a:solidFill>
                <a:effectLst/>
                <a:uLnTx/>
                <a:uFillTx/>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pt-BR" sz="1400" b="1" i="0" u="none" strike="noStrike" kern="1200" cap="none" spc="-20" normalizeH="0" baseline="0" noProof="0" dirty="0">
                <a:ln>
                  <a:noFill/>
                </a:ln>
                <a:solidFill>
                  <a:srgbClr val="F79646">
                    <a:lumMod val="25000"/>
                  </a:srgbClr>
                </a:solidFill>
                <a:effectLst/>
                <a:uLnTx/>
                <a:uFillTx/>
                <a:latin typeface="Arial"/>
                <a:ea typeface="+mn-ea"/>
                <a:cs typeface="Arial"/>
              </a:rPr>
              <a:t>Desenvolvendo o maior depósito de terras raras do mundo (IAC) – Fora da cadeia de abastecimento chinesa</a:t>
            </a:r>
            <a:endParaRPr kumimoji="0" lang="en-AU" sz="1400" b="1" i="0" u="none" strike="noStrike" kern="1200" cap="none" spc="-20" normalizeH="0" baseline="0" noProof="0" dirty="0">
              <a:ln>
                <a:noFill/>
              </a:ln>
              <a:solidFill>
                <a:srgbClr val="F79646">
                  <a:lumMod val="25000"/>
                </a:srgbClr>
              </a:solidFill>
              <a:effectLst/>
              <a:uLnTx/>
              <a:uFillTx/>
              <a:latin typeface="Arial"/>
              <a:ea typeface="+mn-ea"/>
              <a:cs typeface="Arial"/>
            </a:endParaRPr>
          </a:p>
        </p:txBody>
      </p:sp>
      <p:sp>
        <p:nvSpPr>
          <p:cNvPr id="5" name="Rectangle: Rounded Corners 4">
            <a:extLst>
              <a:ext uri="{FF2B5EF4-FFF2-40B4-BE49-F238E27FC236}">
                <a16:creationId xmlns:a16="http://schemas.microsoft.com/office/drawing/2014/main" id="{6F4CF3DA-C7CC-7AD9-9BE1-E1B3F5DDB881}"/>
              </a:ext>
            </a:extLst>
          </p:cNvPr>
          <p:cNvSpPr/>
          <p:nvPr/>
        </p:nvSpPr>
        <p:spPr>
          <a:xfrm>
            <a:off x="250392" y="5276717"/>
            <a:ext cx="11492798" cy="545261"/>
          </a:xfrm>
          <a:prstGeom prst="round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lIns="1309814" rIns="3265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Equipe </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de liderança experiente </a:t>
            </a: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com histórico de criação de valor. Histórico comprovado de desenvolvimento de projetos e experiência central em terras raras e operação no Brasil.</a:t>
            </a:r>
            <a:endParaRPr kumimoji="0" lang="en-AU"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endParaRPr>
          </a:p>
        </p:txBody>
      </p:sp>
      <p:sp>
        <p:nvSpPr>
          <p:cNvPr id="6" name="Rectangle: Rounded Corners 5">
            <a:extLst>
              <a:ext uri="{FF2B5EF4-FFF2-40B4-BE49-F238E27FC236}">
                <a16:creationId xmlns:a16="http://schemas.microsoft.com/office/drawing/2014/main" id="{0C30E111-BDDC-A709-DE4C-048D260A3A34}"/>
              </a:ext>
            </a:extLst>
          </p:cNvPr>
          <p:cNvSpPr/>
          <p:nvPr/>
        </p:nvSpPr>
        <p:spPr>
          <a:xfrm>
            <a:off x="-9" y="1506647"/>
            <a:ext cx="11743199" cy="545261"/>
          </a:xfrm>
          <a:prstGeom prst="round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lIns="1549947" tIns="45720" rIns="32658" bIns="45720" rtlCol="0" anchor="ctr"/>
          <a:lstStyle/>
          <a:p>
            <a:pPr marL="0" marR="0" lvl="0" indent="0" algn="l" defTabSz="914400" rtl="0" eaLnBrk="1" fontAlgn="auto" latinLnBrk="0" hangingPunct="1">
              <a:lnSpc>
                <a:spcPct val="100000"/>
              </a:lnSpc>
              <a:spcBef>
                <a:spcPts val="364"/>
              </a:spcBef>
              <a:spcAft>
                <a:spcPts val="0"/>
              </a:spcAft>
              <a:buClrTx/>
              <a:buSzTx/>
              <a:buFontTx/>
              <a:buNone/>
              <a:tabLst/>
              <a:defRPr/>
            </a:pP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Projeto de terras raras </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Classe Mundial</a:t>
            </a: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globalmente significativo, que abriga recursos de aproximadamente </a:t>
            </a:r>
            <a:r>
              <a:rPr lang="pt-BR" sz="1400" b="1" dirty="0">
                <a:solidFill>
                  <a:srgbClr val="4F81BD">
                    <a:lumMod val="50000"/>
                  </a:srgbClr>
                </a:solidFill>
                <a:latin typeface="Calibri"/>
                <a:cs typeface="MCQ Global Medium" panose="020B0703020203020204" pitchFamily="34" charset="0"/>
              </a:rPr>
              <a:t>530</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milhões de toneladas</a:t>
            </a: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que podem ser ampliados para &gt;1 B toneladas</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Alto teor </a:t>
            </a: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contido em argilas na superfície com baixa radioatividade in situ e recuperada.</a:t>
            </a:r>
            <a:endParaRPr kumimoji="0" lang="en-AU"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endParaRPr>
          </a:p>
        </p:txBody>
      </p:sp>
      <p:sp>
        <p:nvSpPr>
          <p:cNvPr id="7" name="Rectangle: Rounded Corners 6">
            <a:extLst>
              <a:ext uri="{FF2B5EF4-FFF2-40B4-BE49-F238E27FC236}">
                <a16:creationId xmlns:a16="http://schemas.microsoft.com/office/drawing/2014/main" id="{41F8CAA1-AF85-E824-05CD-926205D1337B}"/>
              </a:ext>
            </a:extLst>
          </p:cNvPr>
          <p:cNvSpPr/>
          <p:nvPr/>
        </p:nvSpPr>
        <p:spPr>
          <a:xfrm>
            <a:off x="1681349" y="3932242"/>
            <a:ext cx="10082115" cy="675724"/>
          </a:xfrm>
          <a:prstGeom prst="round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lIns="633077" tIns="45720" rIns="32658" bIns="45720" rtlCol="0" anchor="ctr"/>
          <a:lstStyle/>
          <a:p>
            <a:pPr marL="0" marR="0" lvl="0" indent="0" algn="l" defTabSz="914400" rtl="0" eaLnBrk="1" fontAlgn="auto" latinLnBrk="0" hangingPunct="1">
              <a:lnSpc>
                <a:spcPct val="100000"/>
              </a:lnSpc>
              <a:spcBef>
                <a:spcPts val="364"/>
              </a:spcBef>
              <a:spcAft>
                <a:spcPts val="0"/>
              </a:spcAft>
              <a:buClrTx/>
              <a:buSzTx/>
              <a:buFontTx/>
              <a:buNone/>
              <a:tabLst/>
              <a:defRPr/>
            </a:pP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Caminho rápido para a produção </a:t>
            </a: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O estágio 1 é REO </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de 10 </a:t>
            </a:r>
            <a:r>
              <a:rPr kumimoji="0" lang="pt-BR" sz="1400" b="1" i="0" u="none" strike="noStrike" kern="1200" cap="none" spc="0" normalizeH="0" baseline="0" noProof="0" dirty="0" err="1">
                <a:ln>
                  <a:noFill/>
                </a:ln>
                <a:solidFill>
                  <a:srgbClr val="4F81BD">
                    <a:lumMod val="50000"/>
                  </a:srgbClr>
                </a:solidFill>
                <a:effectLst/>
                <a:uLnTx/>
                <a:uFillTx/>
                <a:latin typeface="Calibri"/>
                <a:ea typeface="+mn-ea"/>
                <a:cs typeface="MCQ Global Medium" panose="020B0703020203020204" pitchFamily="34" charset="0"/>
              </a:rPr>
              <a:t>kt</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aproximadamente 5% da demanda global de </a:t>
            </a:r>
            <a:r>
              <a:rPr kumimoji="0" lang="pt-BR" sz="1400" b="1" i="0" u="none" strike="noStrike" kern="1200" cap="none" spc="0" normalizeH="0" baseline="0" noProof="0" dirty="0" err="1">
                <a:ln>
                  <a:noFill/>
                </a:ln>
                <a:solidFill>
                  <a:srgbClr val="4F81BD">
                    <a:lumMod val="50000"/>
                  </a:srgbClr>
                </a:solidFill>
                <a:effectLst/>
                <a:uLnTx/>
                <a:uFillTx/>
                <a:latin typeface="Calibri"/>
                <a:ea typeface="+mn-ea"/>
                <a:cs typeface="MCQ Global Medium" panose="020B0703020203020204" pitchFamily="34" charset="0"/>
              </a:rPr>
              <a:t>Nd</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/Pr </a:t>
            </a: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para o mercado até 2027. Produção facilmente escalonável com REO de </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20 </a:t>
            </a:r>
            <a:r>
              <a:rPr kumimoji="0" lang="pt-BR" sz="1400" b="1" i="0" u="none" strike="noStrike" kern="1200" cap="none" spc="0" normalizeH="0" baseline="0" noProof="0" dirty="0" err="1">
                <a:ln>
                  <a:noFill/>
                </a:ln>
                <a:solidFill>
                  <a:srgbClr val="4F81BD">
                    <a:lumMod val="50000"/>
                  </a:srgbClr>
                </a:solidFill>
                <a:effectLst/>
                <a:uLnTx/>
                <a:uFillTx/>
                <a:latin typeface="Calibri"/>
                <a:ea typeface="+mn-ea"/>
                <a:cs typeface="MCQ Global Medium" panose="020B0703020203020204" pitchFamily="34" charset="0"/>
              </a:rPr>
              <a:t>kt</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planejado  (7 </a:t>
            </a:r>
            <a:r>
              <a:rPr kumimoji="0" lang="pt-BR" sz="1400" b="1" i="0" u="none" strike="noStrike" kern="1200" cap="none" spc="0" normalizeH="0" baseline="0" noProof="0" dirty="0" err="1">
                <a:ln>
                  <a:noFill/>
                </a:ln>
                <a:solidFill>
                  <a:srgbClr val="4F81BD">
                    <a:lumMod val="50000"/>
                  </a:srgbClr>
                </a:solidFill>
                <a:effectLst/>
                <a:uLnTx/>
                <a:uFillTx/>
                <a:latin typeface="Calibri"/>
                <a:ea typeface="+mn-ea"/>
                <a:cs typeface="MCQ Global Medium" panose="020B0703020203020204" pitchFamily="34" charset="0"/>
              </a:rPr>
              <a:t>kt</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a:t>
            </a:r>
            <a:r>
              <a:rPr kumimoji="0" lang="pt-BR" sz="1400" b="1" i="0" u="none" strike="noStrike" kern="1200" cap="none" spc="0" normalizeH="0" baseline="0" noProof="0" dirty="0" err="1">
                <a:ln>
                  <a:noFill/>
                </a:ln>
                <a:solidFill>
                  <a:srgbClr val="4F81BD">
                    <a:lumMod val="50000"/>
                  </a:srgbClr>
                </a:solidFill>
                <a:effectLst/>
                <a:uLnTx/>
                <a:uFillTx/>
                <a:latin typeface="Calibri"/>
                <a:ea typeface="+mn-ea"/>
                <a:cs typeface="MCQ Global Medium" panose="020B0703020203020204" pitchFamily="34" charset="0"/>
              </a:rPr>
              <a:t>NdPr</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com escala de 10 a 15% para o mercado até 2030.</a:t>
            </a:r>
            <a:endParaRPr kumimoji="0" lang="en-AU" sz="1400" b="1" i="0" u="none" strike="noStrike" kern="1200" cap="none" spc="0" normalizeH="0" baseline="0" noProof="0" dirty="0">
              <a:ln>
                <a:noFill/>
              </a:ln>
              <a:solidFill>
                <a:srgbClr val="FF0000"/>
              </a:solidFill>
              <a:effectLst/>
              <a:uLnTx/>
              <a:uFillTx/>
              <a:latin typeface="Calibri"/>
              <a:ea typeface="+mn-ea"/>
              <a:cs typeface="MCQ Global Medium" panose="020B0703020203020204" pitchFamily="34" charset="0"/>
            </a:endParaRPr>
          </a:p>
        </p:txBody>
      </p:sp>
      <p:sp>
        <p:nvSpPr>
          <p:cNvPr id="8" name="Rectangle: Rounded Corners 7">
            <a:extLst>
              <a:ext uri="{FF2B5EF4-FFF2-40B4-BE49-F238E27FC236}">
                <a16:creationId xmlns:a16="http://schemas.microsoft.com/office/drawing/2014/main" id="{EAD39186-7D5D-4C2B-3E6A-B12B98AA9105}"/>
              </a:ext>
            </a:extLst>
          </p:cNvPr>
          <p:cNvSpPr/>
          <p:nvPr/>
        </p:nvSpPr>
        <p:spPr>
          <a:xfrm>
            <a:off x="1775434" y="3354342"/>
            <a:ext cx="9967761" cy="545261"/>
          </a:xfrm>
          <a:prstGeom prst="round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lIns="698568" rIns="32658" rtlCol="0" anchor="ctr"/>
          <a:lstStyle/>
          <a:p>
            <a:pPr marL="0" marR="0" lvl="0" indent="0" algn="l" defTabSz="914400" rtl="0" eaLnBrk="1" fontAlgn="auto" latinLnBrk="0" hangingPunct="1">
              <a:lnSpc>
                <a:spcPct val="100000"/>
              </a:lnSpc>
              <a:spcBef>
                <a:spcPts val="364"/>
              </a:spcBef>
              <a:spcAft>
                <a:spcPts val="0"/>
              </a:spcAft>
              <a:buClrTx/>
              <a:buSzTx/>
              <a:buFontTx/>
              <a:buNone/>
              <a:tabLst/>
              <a:defRPr/>
            </a:pP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Localizado numa </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jurisdição mineira comprovada e estabelecida </a:t>
            </a: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com regime fiscal favorável. Status de projeto de alta prioridade recebido do governo com Memorando de Entendimento estabelecido para </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priorizar licenciamento e aprovações</a:t>
            </a:r>
            <a:endParaRPr kumimoji="0" lang="en-AU"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endParaRPr>
          </a:p>
        </p:txBody>
      </p:sp>
      <p:sp>
        <p:nvSpPr>
          <p:cNvPr id="9" name="Rectangle: Rounded Corners 8">
            <a:extLst>
              <a:ext uri="{FF2B5EF4-FFF2-40B4-BE49-F238E27FC236}">
                <a16:creationId xmlns:a16="http://schemas.microsoft.com/office/drawing/2014/main" id="{02444018-2A50-FCA9-E478-770272B0FC2C}"/>
              </a:ext>
            </a:extLst>
          </p:cNvPr>
          <p:cNvSpPr/>
          <p:nvPr/>
        </p:nvSpPr>
        <p:spPr>
          <a:xfrm>
            <a:off x="1780536" y="2701895"/>
            <a:ext cx="10003754" cy="623810"/>
          </a:xfrm>
          <a:prstGeom prst="round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lIns="589417" tIns="45720" rIns="32658" bIns="45720" rtlCol="0" anchor="ctr"/>
          <a:lstStyle/>
          <a:p>
            <a:pPr marL="0" marR="0" lvl="0" indent="0" algn="l" defTabSz="914400" rtl="0" eaLnBrk="1" fontAlgn="auto" latinLnBrk="0" hangingPunct="1">
              <a:lnSpc>
                <a:spcPct val="100000"/>
              </a:lnSpc>
              <a:spcBef>
                <a:spcPts val="364"/>
              </a:spcBef>
              <a:spcAft>
                <a:spcPts val="0"/>
              </a:spcAft>
              <a:buClrTx/>
              <a:buSzTx/>
              <a:buFontTx/>
              <a:buNone/>
              <a:tabLst/>
              <a:defRPr/>
            </a:pP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Fluxograma de </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processo simples e ecologicamente correto</a:t>
            </a: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sem necessidade de perfuração e detonação, alta temperatura ou craqueamento cáustico, juntamente com lavagem com AMSOL para recuperação, permitindo que o MEI seja um projeto </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ESG de nível 1.</a:t>
            </a:r>
            <a:endParaRPr kumimoji="0" lang="en-AU"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endParaRPr>
          </a:p>
        </p:txBody>
      </p:sp>
      <p:sp>
        <p:nvSpPr>
          <p:cNvPr id="10" name="Rectangle: Rounded Corners 9">
            <a:extLst>
              <a:ext uri="{FF2B5EF4-FFF2-40B4-BE49-F238E27FC236}">
                <a16:creationId xmlns:a16="http://schemas.microsoft.com/office/drawing/2014/main" id="{A5331E62-C216-B7B4-A1E9-EA991455611C}"/>
              </a:ext>
            </a:extLst>
          </p:cNvPr>
          <p:cNvSpPr/>
          <p:nvPr/>
        </p:nvSpPr>
        <p:spPr>
          <a:xfrm>
            <a:off x="1542660" y="2096229"/>
            <a:ext cx="10200539" cy="545261"/>
          </a:xfrm>
          <a:prstGeom prst="round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lIns="567586" tIns="45720" rIns="32658" bIns="45720" rtlCol="0" anchor="ctr"/>
          <a:lstStyle/>
          <a:p>
            <a:pPr marL="0" marR="0" lvl="0" indent="0" algn="l" defTabSz="914400" rtl="0" eaLnBrk="1" fontAlgn="auto" latinLnBrk="0" hangingPunct="1">
              <a:lnSpc>
                <a:spcPct val="100000"/>
              </a:lnSpc>
              <a:spcBef>
                <a:spcPts val="364"/>
              </a:spcBef>
              <a:spcAft>
                <a:spcPts val="0"/>
              </a:spcAft>
              <a:buClrTx/>
              <a:buSzTx/>
              <a:buFontTx/>
              <a:buNone/>
              <a:tabLst/>
              <a:defRPr/>
            </a:pP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O projeto tem </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vantagens</a:t>
            </a: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claras sobre projetos comparáveis em teor, escala e metalurgia - </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uma oportunidade única para os EUA e UE</a:t>
            </a: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garantirem o fornecimento estratégico de ER, que atualmente é dominado pela China.</a:t>
            </a:r>
            <a:endParaRPr kumimoji="0" lang="en-AU"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endParaRPr>
          </a:p>
        </p:txBody>
      </p:sp>
      <p:sp>
        <p:nvSpPr>
          <p:cNvPr id="11" name="Rectangle: Rounded Corners 10">
            <a:extLst>
              <a:ext uri="{FF2B5EF4-FFF2-40B4-BE49-F238E27FC236}">
                <a16:creationId xmlns:a16="http://schemas.microsoft.com/office/drawing/2014/main" id="{69270C98-7ACF-BB2B-C7DD-A58A2D505FE1}"/>
              </a:ext>
            </a:extLst>
          </p:cNvPr>
          <p:cNvSpPr/>
          <p:nvPr/>
        </p:nvSpPr>
        <p:spPr>
          <a:xfrm>
            <a:off x="1519880" y="4612456"/>
            <a:ext cx="10223311" cy="545261"/>
          </a:xfrm>
          <a:prstGeom prst="round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lIns="589417" tIns="45720" rIns="32658" bIns="45720" rtlCol="0" anchor="ctr"/>
          <a:lstStyle/>
          <a:p>
            <a:pPr marL="0" marR="0" lvl="0" indent="0" algn="l" defTabSz="914400" rtl="0" eaLnBrk="1" fontAlgn="auto" latinLnBrk="0" hangingPunct="1">
              <a:lnSpc>
                <a:spcPct val="100000"/>
              </a:lnSpc>
              <a:spcBef>
                <a:spcPts val="364"/>
              </a:spcBef>
              <a:spcAft>
                <a:spcPts val="0"/>
              </a:spcAft>
              <a:buClrTx/>
              <a:buSzTx/>
              <a:buFontTx/>
              <a:buNone/>
              <a:tabLst/>
              <a:defRPr/>
            </a:pP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A empresa está procurando um </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parceiro ocidental</a:t>
            </a:r>
            <a:r>
              <a:rPr kumimoji="0" lang="pt-BR" sz="1400" b="0"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para desenvolver o projeto e garantir a retirada e auxiliar no processamento </a:t>
            </a:r>
            <a:r>
              <a:rPr kumimoji="0" lang="pt-BR" sz="1400" b="1" i="0" u="none" strike="noStrike" kern="1200" cap="none" spc="0" normalizeH="0" baseline="0" noProof="0" dirty="0" err="1">
                <a:ln>
                  <a:noFill/>
                </a:ln>
                <a:solidFill>
                  <a:srgbClr val="4F81BD">
                    <a:lumMod val="50000"/>
                  </a:srgbClr>
                </a:solidFill>
                <a:effectLst/>
                <a:uLnTx/>
                <a:uFillTx/>
                <a:latin typeface="Calibri"/>
                <a:ea typeface="+mn-ea"/>
                <a:cs typeface="MCQ Global Medium" panose="020B0703020203020204" pitchFamily="34" charset="0"/>
              </a:rPr>
              <a:t>downstream</a:t>
            </a:r>
            <a:r>
              <a:rPr kumimoji="0" lang="pt-BR"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rPr>
              <a:t> até ímãs ETR</a:t>
            </a:r>
            <a:endParaRPr kumimoji="0" lang="en-AU" sz="1400" b="1" i="0" u="none" strike="noStrike" kern="1200" cap="none" spc="0" normalizeH="0" baseline="0" noProof="0" dirty="0">
              <a:ln>
                <a:noFill/>
              </a:ln>
              <a:solidFill>
                <a:srgbClr val="4F81BD">
                  <a:lumMod val="50000"/>
                </a:srgbClr>
              </a:solidFill>
              <a:effectLst/>
              <a:uLnTx/>
              <a:uFillTx/>
              <a:latin typeface="Calibri"/>
              <a:ea typeface="+mn-ea"/>
              <a:cs typeface="MCQ Global Medium" panose="020B0703020203020204" pitchFamily="34" charset="0"/>
            </a:endParaRPr>
          </a:p>
        </p:txBody>
      </p:sp>
      <p:sp>
        <p:nvSpPr>
          <p:cNvPr id="42" name="Trapezium 4">
            <a:extLst>
              <a:ext uri="{FF2B5EF4-FFF2-40B4-BE49-F238E27FC236}">
                <a16:creationId xmlns:a16="http://schemas.microsoft.com/office/drawing/2014/main" id="{3BADE833-163B-C095-D967-3CD6FB90D38C}"/>
              </a:ext>
            </a:extLst>
          </p:cNvPr>
          <p:cNvSpPr>
            <a:spLocks noChangeAspect="1"/>
          </p:cNvSpPr>
          <p:nvPr/>
        </p:nvSpPr>
        <p:spPr>
          <a:xfrm>
            <a:off x="-2146887" y="1498717"/>
            <a:ext cx="4251960" cy="4251960"/>
          </a:xfrm>
          <a:prstGeom prst="ellipse">
            <a:avLst/>
          </a:prstGeom>
          <a:blipFill>
            <a:blip r:embed="rId3"/>
            <a:srcRect/>
            <a:stretch>
              <a:fillRect l="-63596" t="-1631" r="1" b="-16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Block Arc 12">
            <a:extLst>
              <a:ext uri="{FF2B5EF4-FFF2-40B4-BE49-F238E27FC236}">
                <a16:creationId xmlns:a16="http://schemas.microsoft.com/office/drawing/2014/main" id="{4428E259-955F-484F-9AE6-33364FFAE60F}"/>
              </a:ext>
            </a:extLst>
          </p:cNvPr>
          <p:cNvSpPr/>
          <p:nvPr/>
        </p:nvSpPr>
        <p:spPr>
          <a:xfrm rot="5400000">
            <a:off x="-2187596" y="1436113"/>
            <a:ext cx="4385866" cy="4385866"/>
          </a:xfrm>
          <a:prstGeom prst="blockArc">
            <a:avLst>
              <a:gd name="adj1" fmla="val 10800000"/>
              <a:gd name="adj2" fmla="val 4824"/>
              <a:gd name="adj3" fmla="val 233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98" b="0" i="0" u="none" strike="noStrike" kern="1200" cap="none" spc="0" normalizeH="0" baseline="0" noProof="0">
              <a:ln>
                <a:noFill/>
              </a:ln>
              <a:solidFill>
                <a:prstClr val="black"/>
              </a:solidFill>
              <a:effectLst/>
              <a:uLnTx/>
              <a:uFillTx/>
              <a:latin typeface="Calibri"/>
              <a:ea typeface="+mn-ea"/>
              <a:cs typeface="+mn-cs"/>
            </a:endParaRPr>
          </a:p>
        </p:txBody>
      </p:sp>
      <p:sp>
        <p:nvSpPr>
          <p:cNvPr id="15" name="Oval 14">
            <a:extLst>
              <a:ext uri="{FF2B5EF4-FFF2-40B4-BE49-F238E27FC236}">
                <a16:creationId xmlns:a16="http://schemas.microsoft.com/office/drawing/2014/main" id="{3B745E0D-EF9F-113A-17E5-B73AE60B3260}"/>
              </a:ext>
            </a:extLst>
          </p:cNvPr>
          <p:cNvSpPr/>
          <p:nvPr/>
        </p:nvSpPr>
        <p:spPr>
          <a:xfrm>
            <a:off x="1492431" y="4665196"/>
            <a:ext cx="436605" cy="43660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14" b="1" i="0" u="none" strike="noStrike" kern="1200" cap="none" spc="0" normalizeH="0" baseline="0" noProof="0">
                <a:ln>
                  <a:noFill/>
                </a:ln>
                <a:solidFill>
                  <a:prstClr val="white"/>
                </a:solidFill>
                <a:effectLst/>
                <a:uLnTx/>
                <a:uFillTx/>
                <a:latin typeface="MCQ Global Medium" panose="020B0703020203020204" pitchFamily="34" charset="0"/>
                <a:ea typeface="+mn-ea"/>
                <a:cs typeface="MCQ Global Medium" panose="020B0703020203020204" pitchFamily="34" charset="0"/>
              </a:rPr>
              <a:t>3</a:t>
            </a:r>
          </a:p>
        </p:txBody>
      </p:sp>
      <p:sp>
        <p:nvSpPr>
          <p:cNvPr id="18" name="Oval 17">
            <a:extLst>
              <a:ext uri="{FF2B5EF4-FFF2-40B4-BE49-F238E27FC236}">
                <a16:creationId xmlns:a16="http://schemas.microsoft.com/office/drawing/2014/main" id="{2172B7F7-7B8D-8281-C79E-E8D047B3A6F7}"/>
              </a:ext>
            </a:extLst>
          </p:cNvPr>
          <p:cNvSpPr/>
          <p:nvPr/>
        </p:nvSpPr>
        <p:spPr>
          <a:xfrm>
            <a:off x="1873590" y="2782785"/>
            <a:ext cx="436605" cy="43660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14" b="1" i="0" u="none" strike="noStrike" kern="1200" cap="none" spc="0" normalizeH="0" baseline="0" noProof="0">
                <a:ln>
                  <a:noFill/>
                </a:ln>
                <a:solidFill>
                  <a:prstClr val="white"/>
                </a:solidFill>
                <a:effectLst/>
                <a:uLnTx/>
                <a:uFillTx/>
                <a:latin typeface="MCQ Global Medium" panose="020B0703020203020204" pitchFamily="34" charset="0"/>
                <a:ea typeface="+mn-ea"/>
                <a:cs typeface="MCQ Global Medium" panose="020B0703020203020204" pitchFamily="34" charset="0"/>
              </a:rPr>
              <a:t>6</a:t>
            </a:r>
          </a:p>
        </p:txBody>
      </p:sp>
      <p:sp>
        <p:nvSpPr>
          <p:cNvPr id="21" name="Oval 20">
            <a:extLst>
              <a:ext uri="{FF2B5EF4-FFF2-40B4-BE49-F238E27FC236}">
                <a16:creationId xmlns:a16="http://schemas.microsoft.com/office/drawing/2014/main" id="{A3A10A97-9E11-E5F9-022F-5D186822D408}"/>
              </a:ext>
            </a:extLst>
          </p:cNvPr>
          <p:cNvSpPr/>
          <p:nvPr/>
        </p:nvSpPr>
        <p:spPr>
          <a:xfrm>
            <a:off x="1919974" y="3435043"/>
            <a:ext cx="436605" cy="43660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14" b="1" i="0" u="none" strike="noStrike" kern="1200" cap="none" spc="0" normalizeH="0" baseline="0" noProof="0">
                <a:ln>
                  <a:noFill/>
                </a:ln>
                <a:solidFill>
                  <a:prstClr val="white"/>
                </a:solidFill>
                <a:effectLst/>
                <a:uLnTx/>
                <a:uFillTx/>
                <a:latin typeface="MCQ Global Medium" panose="020B0703020203020204" pitchFamily="34" charset="0"/>
                <a:ea typeface="+mn-ea"/>
                <a:cs typeface="MCQ Global Medium" panose="020B0703020203020204" pitchFamily="34" charset="0"/>
              </a:rPr>
              <a:t>6</a:t>
            </a:r>
          </a:p>
        </p:txBody>
      </p:sp>
      <p:sp>
        <p:nvSpPr>
          <p:cNvPr id="24" name="Oval 23">
            <a:extLst>
              <a:ext uri="{FF2B5EF4-FFF2-40B4-BE49-F238E27FC236}">
                <a16:creationId xmlns:a16="http://schemas.microsoft.com/office/drawing/2014/main" id="{963A27EE-E63A-8301-4CD2-08B1BAA9316F}"/>
              </a:ext>
            </a:extLst>
          </p:cNvPr>
          <p:cNvSpPr/>
          <p:nvPr/>
        </p:nvSpPr>
        <p:spPr>
          <a:xfrm>
            <a:off x="1523015" y="2201606"/>
            <a:ext cx="436605" cy="43660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14" b="1" i="0" u="none" strike="noStrike" kern="1200" cap="none" spc="0" normalizeH="0" baseline="0" noProof="0">
                <a:ln>
                  <a:noFill/>
                </a:ln>
                <a:solidFill>
                  <a:prstClr val="white"/>
                </a:solidFill>
                <a:effectLst/>
                <a:uLnTx/>
                <a:uFillTx/>
                <a:latin typeface="MCQ Global Medium" panose="020B0703020203020204" pitchFamily="34" charset="0"/>
                <a:ea typeface="+mn-ea"/>
                <a:cs typeface="MCQ Global Medium" panose="020B0703020203020204" pitchFamily="34" charset="0"/>
              </a:rPr>
              <a:t>1</a:t>
            </a:r>
          </a:p>
        </p:txBody>
      </p:sp>
      <p:grpSp>
        <p:nvGrpSpPr>
          <p:cNvPr id="26" name="Group 25">
            <a:extLst>
              <a:ext uri="{FF2B5EF4-FFF2-40B4-BE49-F238E27FC236}">
                <a16:creationId xmlns:a16="http://schemas.microsoft.com/office/drawing/2014/main" id="{EC7EE736-585E-A5B1-C0D8-1950C3E7B6AC}"/>
              </a:ext>
            </a:extLst>
          </p:cNvPr>
          <p:cNvGrpSpPr/>
          <p:nvPr/>
        </p:nvGrpSpPr>
        <p:grpSpPr>
          <a:xfrm>
            <a:off x="866804" y="5310676"/>
            <a:ext cx="436605" cy="436605"/>
            <a:chOff x="3210437" y="5652945"/>
            <a:chExt cx="720000" cy="720000"/>
          </a:xfrm>
        </p:grpSpPr>
        <p:sp>
          <p:nvSpPr>
            <p:cNvPr id="27" name="Oval 26">
              <a:extLst>
                <a:ext uri="{FF2B5EF4-FFF2-40B4-BE49-F238E27FC236}">
                  <a16:creationId xmlns:a16="http://schemas.microsoft.com/office/drawing/2014/main" id="{CDCDB502-A66D-58B4-B5FF-7AA8026A047D}"/>
                </a:ext>
              </a:extLst>
            </p:cNvPr>
            <p:cNvSpPr/>
            <p:nvPr/>
          </p:nvSpPr>
          <p:spPr>
            <a:xfrm>
              <a:off x="3210437" y="5652945"/>
              <a:ext cx="720000" cy="72000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14" b="1" i="0" u="none" strike="noStrike" kern="1200" cap="none" spc="0" normalizeH="0" baseline="0" noProof="0">
                  <a:ln>
                    <a:noFill/>
                  </a:ln>
                  <a:solidFill>
                    <a:prstClr val="white"/>
                  </a:solidFill>
                  <a:effectLst/>
                  <a:uLnTx/>
                  <a:uFillTx/>
                  <a:latin typeface="MCQ Global Medium" panose="020B0703020203020204" pitchFamily="34" charset="0"/>
                  <a:ea typeface="+mn-ea"/>
                  <a:cs typeface="MCQ Global Medium" panose="020B0703020203020204" pitchFamily="34" charset="0"/>
                </a:rPr>
                <a:t>4</a:t>
              </a:r>
            </a:p>
          </p:txBody>
        </p:sp>
        <p:pic>
          <p:nvPicPr>
            <p:cNvPr id="28" name="Graphic 27" descr="Management with solid fill">
              <a:extLst>
                <a:ext uri="{FF2B5EF4-FFF2-40B4-BE49-F238E27FC236}">
                  <a16:creationId xmlns:a16="http://schemas.microsoft.com/office/drawing/2014/main" id="{B01F0158-3B76-6361-F472-2B4EF2E438A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97976" y="5701900"/>
              <a:ext cx="544922" cy="622090"/>
            </a:xfrm>
            <a:prstGeom prst="rect">
              <a:avLst/>
            </a:prstGeom>
          </p:spPr>
        </p:pic>
      </p:grpSp>
      <p:sp>
        <p:nvSpPr>
          <p:cNvPr id="30" name="Oval 29">
            <a:extLst>
              <a:ext uri="{FF2B5EF4-FFF2-40B4-BE49-F238E27FC236}">
                <a16:creationId xmlns:a16="http://schemas.microsoft.com/office/drawing/2014/main" id="{F178E698-C323-20FE-6052-2629EC0C41D9}"/>
              </a:ext>
            </a:extLst>
          </p:cNvPr>
          <p:cNvSpPr/>
          <p:nvPr/>
        </p:nvSpPr>
        <p:spPr>
          <a:xfrm>
            <a:off x="1817267" y="4045422"/>
            <a:ext cx="436605" cy="43660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14" b="1" i="0" u="none" strike="noStrike" kern="1200" cap="none" spc="0" normalizeH="0" baseline="0" noProof="0">
                <a:ln>
                  <a:noFill/>
                </a:ln>
                <a:solidFill>
                  <a:prstClr val="white"/>
                </a:solidFill>
                <a:effectLst/>
                <a:uLnTx/>
                <a:uFillTx/>
                <a:latin typeface="MCQ Global Medium" panose="020B0703020203020204" pitchFamily="34" charset="0"/>
                <a:ea typeface="+mn-ea"/>
                <a:cs typeface="MCQ Global Medium" panose="020B0703020203020204" pitchFamily="34" charset="0"/>
              </a:rPr>
              <a:t>5</a:t>
            </a:r>
          </a:p>
        </p:txBody>
      </p:sp>
      <p:grpSp>
        <p:nvGrpSpPr>
          <p:cNvPr id="141" name="Group 140">
            <a:extLst>
              <a:ext uri="{FF2B5EF4-FFF2-40B4-BE49-F238E27FC236}">
                <a16:creationId xmlns:a16="http://schemas.microsoft.com/office/drawing/2014/main" id="{5A5E9A0B-7478-A5D0-8EC8-2875A52A7525}"/>
              </a:ext>
            </a:extLst>
          </p:cNvPr>
          <p:cNvGrpSpPr/>
          <p:nvPr/>
        </p:nvGrpSpPr>
        <p:grpSpPr>
          <a:xfrm>
            <a:off x="1968970" y="3556162"/>
            <a:ext cx="371321" cy="220846"/>
            <a:chOff x="4122557" y="6271622"/>
            <a:chExt cx="1105431" cy="657478"/>
          </a:xfrm>
          <a:solidFill>
            <a:schemeClr val="tx2"/>
          </a:solidFill>
        </p:grpSpPr>
        <p:sp>
          <p:nvSpPr>
            <p:cNvPr id="142" name="Freeform 7">
              <a:extLst>
                <a:ext uri="{FF2B5EF4-FFF2-40B4-BE49-F238E27FC236}">
                  <a16:creationId xmlns:a16="http://schemas.microsoft.com/office/drawing/2014/main" id="{CDFBDFCC-11BB-D754-E698-FE932DF280F8}"/>
                </a:ext>
              </a:extLst>
            </p:cNvPr>
            <p:cNvSpPr>
              <a:spLocks/>
            </p:cNvSpPr>
            <p:nvPr/>
          </p:nvSpPr>
          <p:spPr bwMode="auto">
            <a:xfrm>
              <a:off x="4290178" y="6602529"/>
              <a:ext cx="150281" cy="144501"/>
            </a:xfrm>
            <a:custGeom>
              <a:avLst/>
              <a:gdLst/>
              <a:ahLst/>
              <a:cxnLst>
                <a:cxn ang="0">
                  <a:pos x="78" y="0"/>
                </a:cxn>
                <a:cxn ang="0">
                  <a:pos x="83" y="1"/>
                </a:cxn>
                <a:cxn ang="0">
                  <a:pos x="89" y="4"/>
                </a:cxn>
                <a:cxn ang="0">
                  <a:pos x="94" y="8"/>
                </a:cxn>
                <a:cxn ang="0">
                  <a:pos x="99" y="13"/>
                </a:cxn>
                <a:cxn ang="0">
                  <a:pos x="104" y="24"/>
                </a:cxn>
                <a:cxn ang="0">
                  <a:pos x="103" y="36"/>
                </a:cxn>
                <a:cxn ang="0">
                  <a:pos x="98" y="45"/>
                </a:cxn>
                <a:cxn ang="0">
                  <a:pos x="43" y="95"/>
                </a:cxn>
                <a:cxn ang="0">
                  <a:pos x="39" y="98"/>
                </a:cxn>
                <a:cxn ang="0">
                  <a:pos x="33" y="100"/>
                </a:cxn>
                <a:cxn ang="0">
                  <a:pos x="27" y="100"/>
                </a:cxn>
                <a:cxn ang="0">
                  <a:pos x="21" y="99"/>
                </a:cxn>
                <a:cxn ang="0">
                  <a:pos x="16" y="96"/>
                </a:cxn>
                <a:cxn ang="0">
                  <a:pos x="12" y="94"/>
                </a:cxn>
                <a:cxn ang="0">
                  <a:pos x="7" y="87"/>
                </a:cxn>
                <a:cxn ang="0">
                  <a:pos x="3" y="83"/>
                </a:cxn>
                <a:cxn ang="0">
                  <a:pos x="2" y="77"/>
                </a:cxn>
                <a:cxn ang="0">
                  <a:pos x="0" y="71"/>
                </a:cxn>
                <a:cxn ang="0">
                  <a:pos x="2" y="66"/>
                </a:cxn>
                <a:cxn ang="0">
                  <a:pos x="4" y="61"/>
                </a:cxn>
                <a:cxn ang="0">
                  <a:pos x="8" y="55"/>
                </a:cxn>
                <a:cxn ang="0">
                  <a:pos x="62" y="7"/>
                </a:cxn>
                <a:cxn ang="0">
                  <a:pos x="66" y="3"/>
                </a:cxn>
                <a:cxn ang="0">
                  <a:pos x="73" y="1"/>
                </a:cxn>
                <a:cxn ang="0">
                  <a:pos x="78" y="0"/>
                </a:cxn>
              </a:cxnLst>
              <a:rect l="0" t="0" r="r" b="b"/>
              <a:pathLst>
                <a:path w="104" h="100">
                  <a:moveTo>
                    <a:pt x="78" y="0"/>
                  </a:moveTo>
                  <a:lnTo>
                    <a:pt x="83" y="1"/>
                  </a:lnTo>
                  <a:lnTo>
                    <a:pt x="89" y="4"/>
                  </a:lnTo>
                  <a:lnTo>
                    <a:pt x="94" y="8"/>
                  </a:lnTo>
                  <a:lnTo>
                    <a:pt x="99" y="13"/>
                  </a:lnTo>
                  <a:lnTo>
                    <a:pt x="104" y="24"/>
                  </a:lnTo>
                  <a:lnTo>
                    <a:pt x="103" y="36"/>
                  </a:lnTo>
                  <a:lnTo>
                    <a:pt x="98" y="45"/>
                  </a:lnTo>
                  <a:lnTo>
                    <a:pt x="43" y="95"/>
                  </a:lnTo>
                  <a:lnTo>
                    <a:pt x="39" y="98"/>
                  </a:lnTo>
                  <a:lnTo>
                    <a:pt x="33" y="100"/>
                  </a:lnTo>
                  <a:lnTo>
                    <a:pt x="27" y="100"/>
                  </a:lnTo>
                  <a:lnTo>
                    <a:pt x="21" y="99"/>
                  </a:lnTo>
                  <a:lnTo>
                    <a:pt x="16" y="96"/>
                  </a:lnTo>
                  <a:lnTo>
                    <a:pt x="12" y="94"/>
                  </a:lnTo>
                  <a:lnTo>
                    <a:pt x="7" y="87"/>
                  </a:lnTo>
                  <a:lnTo>
                    <a:pt x="3" y="83"/>
                  </a:lnTo>
                  <a:lnTo>
                    <a:pt x="2" y="77"/>
                  </a:lnTo>
                  <a:lnTo>
                    <a:pt x="0" y="71"/>
                  </a:lnTo>
                  <a:lnTo>
                    <a:pt x="2" y="66"/>
                  </a:lnTo>
                  <a:lnTo>
                    <a:pt x="4" y="61"/>
                  </a:lnTo>
                  <a:lnTo>
                    <a:pt x="8" y="55"/>
                  </a:lnTo>
                  <a:lnTo>
                    <a:pt x="62" y="7"/>
                  </a:lnTo>
                  <a:lnTo>
                    <a:pt x="66" y="3"/>
                  </a:lnTo>
                  <a:lnTo>
                    <a:pt x="73" y="1"/>
                  </a:lnTo>
                  <a:lnTo>
                    <a:pt x="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8">
              <a:extLst>
                <a:ext uri="{FF2B5EF4-FFF2-40B4-BE49-F238E27FC236}">
                  <a16:creationId xmlns:a16="http://schemas.microsoft.com/office/drawing/2014/main" id="{BBD30E31-3CB5-B640-D4FE-CEDD3C4CF9BB}"/>
                </a:ext>
              </a:extLst>
            </p:cNvPr>
            <p:cNvSpPr>
              <a:spLocks/>
            </p:cNvSpPr>
            <p:nvPr/>
          </p:nvSpPr>
          <p:spPr bwMode="auto">
            <a:xfrm>
              <a:off x="4373988" y="6663219"/>
              <a:ext cx="150281" cy="143056"/>
            </a:xfrm>
            <a:custGeom>
              <a:avLst/>
              <a:gdLst/>
              <a:ahLst/>
              <a:cxnLst>
                <a:cxn ang="0">
                  <a:pos x="78" y="0"/>
                </a:cxn>
                <a:cxn ang="0">
                  <a:pos x="85" y="0"/>
                </a:cxn>
                <a:cxn ang="0">
                  <a:pos x="89" y="3"/>
                </a:cxn>
                <a:cxn ang="0">
                  <a:pos x="94" y="7"/>
                </a:cxn>
                <a:cxn ang="0">
                  <a:pos x="99" y="13"/>
                </a:cxn>
                <a:cxn ang="0">
                  <a:pos x="104" y="23"/>
                </a:cxn>
                <a:cxn ang="0">
                  <a:pos x="104" y="35"/>
                </a:cxn>
                <a:cxn ang="0">
                  <a:pos x="98" y="44"/>
                </a:cxn>
                <a:cxn ang="0">
                  <a:pos x="44" y="94"/>
                </a:cxn>
                <a:cxn ang="0">
                  <a:pos x="39" y="98"/>
                </a:cxn>
                <a:cxn ang="0">
                  <a:pos x="33" y="99"/>
                </a:cxn>
                <a:cxn ang="0">
                  <a:pos x="27" y="99"/>
                </a:cxn>
                <a:cxn ang="0">
                  <a:pos x="21" y="99"/>
                </a:cxn>
                <a:cxn ang="0">
                  <a:pos x="16" y="96"/>
                </a:cxn>
                <a:cxn ang="0">
                  <a:pos x="12" y="93"/>
                </a:cxn>
                <a:cxn ang="0">
                  <a:pos x="7" y="87"/>
                </a:cxn>
                <a:cxn ang="0">
                  <a:pos x="3" y="82"/>
                </a:cxn>
                <a:cxn ang="0">
                  <a:pos x="2" y="77"/>
                </a:cxn>
                <a:cxn ang="0">
                  <a:pos x="0" y="70"/>
                </a:cxn>
                <a:cxn ang="0">
                  <a:pos x="2" y="65"/>
                </a:cxn>
                <a:cxn ang="0">
                  <a:pos x="4" y="60"/>
                </a:cxn>
                <a:cxn ang="0">
                  <a:pos x="8" y="56"/>
                </a:cxn>
                <a:cxn ang="0">
                  <a:pos x="62" y="5"/>
                </a:cxn>
                <a:cxn ang="0">
                  <a:pos x="68" y="3"/>
                </a:cxn>
                <a:cxn ang="0">
                  <a:pos x="73" y="0"/>
                </a:cxn>
                <a:cxn ang="0">
                  <a:pos x="78" y="0"/>
                </a:cxn>
              </a:cxnLst>
              <a:rect l="0" t="0" r="r" b="b"/>
              <a:pathLst>
                <a:path w="104" h="99">
                  <a:moveTo>
                    <a:pt x="78" y="0"/>
                  </a:moveTo>
                  <a:lnTo>
                    <a:pt x="85" y="0"/>
                  </a:lnTo>
                  <a:lnTo>
                    <a:pt x="89" y="3"/>
                  </a:lnTo>
                  <a:lnTo>
                    <a:pt x="94" y="7"/>
                  </a:lnTo>
                  <a:lnTo>
                    <a:pt x="99" y="13"/>
                  </a:lnTo>
                  <a:lnTo>
                    <a:pt x="104" y="23"/>
                  </a:lnTo>
                  <a:lnTo>
                    <a:pt x="104" y="35"/>
                  </a:lnTo>
                  <a:lnTo>
                    <a:pt x="98" y="44"/>
                  </a:lnTo>
                  <a:lnTo>
                    <a:pt x="44" y="94"/>
                  </a:lnTo>
                  <a:lnTo>
                    <a:pt x="39" y="98"/>
                  </a:lnTo>
                  <a:lnTo>
                    <a:pt x="33" y="99"/>
                  </a:lnTo>
                  <a:lnTo>
                    <a:pt x="27" y="99"/>
                  </a:lnTo>
                  <a:lnTo>
                    <a:pt x="21" y="99"/>
                  </a:lnTo>
                  <a:lnTo>
                    <a:pt x="16" y="96"/>
                  </a:lnTo>
                  <a:lnTo>
                    <a:pt x="12" y="93"/>
                  </a:lnTo>
                  <a:lnTo>
                    <a:pt x="7" y="87"/>
                  </a:lnTo>
                  <a:lnTo>
                    <a:pt x="3" y="82"/>
                  </a:lnTo>
                  <a:lnTo>
                    <a:pt x="2" y="77"/>
                  </a:lnTo>
                  <a:lnTo>
                    <a:pt x="0" y="70"/>
                  </a:lnTo>
                  <a:lnTo>
                    <a:pt x="2" y="65"/>
                  </a:lnTo>
                  <a:lnTo>
                    <a:pt x="4" y="60"/>
                  </a:lnTo>
                  <a:lnTo>
                    <a:pt x="8" y="56"/>
                  </a:lnTo>
                  <a:lnTo>
                    <a:pt x="62" y="5"/>
                  </a:lnTo>
                  <a:lnTo>
                    <a:pt x="68" y="3"/>
                  </a:lnTo>
                  <a:lnTo>
                    <a:pt x="73" y="0"/>
                  </a:lnTo>
                  <a:lnTo>
                    <a:pt x="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9">
              <a:extLst>
                <a:ext uri="{FF2B5EF4-FFF2-40B4-BE49-F238E27FC236}">
                  <a16:creationId xmlns:a16="http://schemas.microsoft.com/office/drawing/2014/main" id="{C459E74C-8438-C209-AA8A-332F2A2D9791}"/>
                </a:ext>
              </a:extLst>
            </p:cNvPr>
            <p:cNvSpPr>
              <a:spLocks/>
            </p:cNvSpPr>
            <p:nvPr/>
          </p:nvSpPr>
          <p:spPr bwMode="auto">
            <a:xfrm>
              <a:off x="4463578" y="6718129"/>
              <a:ext cx="150281" cy="143056"/>
            </a:xfrm>
            <a:custGeom>
              <a:avLst/>
              <a:gdLst/>
              <a:ahLst/>
              <a:cxnLst>
                <a:cxn ang="0">
                  <a:pos x="78" y="0"/>
                </a:cxn>
                <a:cxn ang="0">
                  <a:pos x="83" y="0"/>
                </a:cxn>
                <a:cxn ang="0">
                  <a:pos x="89" y="3"/>
                </a:cxn>
                <a:cxn ang="0">
                  <a:pos x="94" y="7"/>
                </a:cxn>
                <a:cxn ang="0">
                  <a:pos x="99" y="12"/>
                </a:cxn>
                <a:cxn ang="0">
                  <a:pos x="104" y="23"/>
                </a:cxn>
                <a:cxn ang="0">
                  <a:pos x="103" y="35"/>
                </a:cxn>
                <a:cxn ang="0">
                  <a:pos x="97" y="44"/>
                </a:cxn>
                <a:cxn ang="0">
                  <a:pos x="42" y="94"/>
                </a:cxn>
                <a:cxn ang="0">
                  <a:pos x="39" y="97"/>
                </a:cxn>
                <a:cxn ang="0">
                  <a:pos x="32" y="99"/>
                </a:cxn>
                <a:cxn ang="0">
                  <a:pos x="27" y="99"/>
                </a:cxn>
                <a:cxn ang="0">
                  <a:pos x="21" y="99"/>
                </a:cxn>
                <a:cxn ang="0">
                  <a:pos x="16" y="97"/>
                </a:cxn>
                <a:cxn ang="0">
                  <a:pos x="11" y="93"/>
                </a:cxn>
                <a:cxn ang="0">
                  <a:pos x="6" y="86"/>
                </a:cxn>
                <a:cxn ang="0">
                  <a:pos x="3" y="82"/>
                </a:cxn>
                <a:cxn ang="0">
                  <a:pos x="0" y="77"/>
                </a:cxn>
                <a:cxn ang="0">
                  <a:pos x="0" y="70"/>
                </a:cxn>
                <a:cxn ang="0">
                  <a:pos x="2" y="65"/>
                </a:cxn>
                <a:cxn ang="0">
                  <a:pos x="4" y="60"/>
                </a:cxn>
                <a:cxn ang="0">
                  <a:pos x="7" y="56"/>
                </a:cxn>
                <a:cxn ang="0">
                  <a:pos x="62" y="6"/>
                </a:cxn>
                <a:cxn ang="0">
                  <a:pos x="66" y="2"/>
                </a:cxn>
                <a:cxn ang="0">
                  <a:pos x="72" y="0"/>
                </a:cxn>
                <a:cxn ang="0">
                  <a:pos x="78" y="0"/>
                </a:cxn>
              </a:cxnLst>
              <a:rect l="0" t="0" r="r" b="b"/>
              <a:pathLst>
                <a:path w="104" h="99">
                  <a:moveTo>
                    <a:pt x="78" y="0"/>
                  </a:moveTo>
                  <a:lnTo>
                    <a:pt x="83" y="0"/>
                  </a:lnTo>
                  <a:lnTo>
                    <a:pt x="89" y="3"/>
                  </a:lnTo>
                  <a:lnTo>
                    <a:pt x="94" y="7"/>
                  </a:lnTo>
                  <a:lnTo>
                    <a:pt x="99" y="12"/>
                  </a:lnTo>
                  <a:lnTo>
                    <a:pt x="104" y="23"/>
                  </a:lnTo>
                  <a:lnTo>
                    <a:pt x="103" y="35"/>
                  </a:lnTo>
                  <a:lnTo>
                    <a:pt x="97" y="44"/>
                  </a:lnTo>
                  <a:lnTo>
                    <a:pt x="42" y="94"/>
                  </a:lnTo>
                  <a:lnTo>
                    <a:pt x="39" y="97"/>
                  </a:lnTo>
                  <a:lnTo>
                    <a:pt x="32" y="99"/>
                  </a:lnTo>
                  <a:lnTo>
                    <a:pt x="27" y="99"/>
                  </a:lnTo>
                  <a:lnTo>
                    <a:pt x="21" y="99"/>
                  </a:lnTo>
                  <a:lnTo>
                    <a:pt x="16" y="97"/>
                  </a:lnTo>
                  <a:lnTo>
                    <a:pt x="11" y="93"/>
                  </a:lnTo>
                  <a:lnTo>
                    <a:pt x="6" y="86"/>
                  </a:lnTo>
                  <a:lnTo>
                    <a:pt x="3" y="82"/>
                  </a:lnTo>
                  <a:lnTo>
                    <a:pt x="0" y="77"/>
                  </a:lnTo>
                  <a:lnTo>
                    <a:pt x="0" y="70"/>
                  </a:lnTo>
                  <a:lnTo>
                    <a:pt x="2" y="65"/>
                  </a:lnTo>
                  <a:lnTo>
                    <a:pt x="4" y="60"/>
                  </a:lnTo>
                  <a:lnTo>
                    <a:pt x="7" y="56"/>
                  </a:lnTo>
                  <a:lnTo>
                    <a:pt x="62" y="6"/>
                  </a:lnTo>
                  <a:lnTo>
                    <a:pt x="66" y="2"/>
                  </a:lnTo>
                  <a:lnTo>
                    <a:pt x="72" y="0"/>
                  </a:lnTo>
                  <a:lnTo>
                    <a:pt x="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10">
              <a:extLst>
                <a:ext uri="{FF2B5EF4-FFF2-40B4-BE49-F238E27FC236}">
                  <a16:creationId xmlns:a16="http://schemas.microsoft.com/office/drawing/2014/main" id="{B9DB7E4F-A066-9365-6734-71F13F5D0BE0}"/>
                </a:ext>
              </a:extLst>
            </p:cNvPr>
            <p:cNvSpPr>
              <a:spLocks/>
            </p:cNvSpPr>
            <p:nvPr/>
          </p:nvSpPr>
          <p:spPr bwMode="auto">
            <a:xfrm>
              <a:off x="4547389" y="6775930"/>
              <a:ext cx="150281" cy="144501"/>
            </a:xfrm>
            <a:custGeom>
              <a:avLst/>
              <a:gdLst/>
              <a:ahLst/>
              <a:cxnLst>
                <a:cxn ang="0">
                  <a:pos x="78" y="0"/>
                </a:cxn>
                <a:cxn ang="0">
                  <a:pos x="83" y="1"/>
                </a:cxn>
                <a:cxn ang="0">
                  <a:pos x="89" y="4"/>
                </a:cxn>
                <a:cxn ang="0">
                  <a:pos x="94" y="8"/>
                </a:cxn>
                <a:cxn ang="0">
                  <a:pos x="99" y="13"/>
                </a:cxn>
                <a:cxn ang="0">
                  <a:pos x="104" y="24"/>
                </a:cxn>
                <a:cxn ang="0">
                  <a:pos x="103" y="36"/>
                </a:cxn>
                <a:cxn ang="0">
                  <a:pos x="97" y="45"/>
                </a:cxn>
                <a:cxn ang="0">
                  <a:pos x="43" y="95"/>
                </a:cxn>
                <a:cxn ang="0">
                  <a:pos x="39" y="98"/>
                </a:cxn>
                <a:cxn ang="0">
                  <a:pos x="33" y="100"/>
                </a:cxn>
                <a:cxn ang="0">
                  <a:pos x="27" y="100"/>
                </a:cxn>
                <a:cxn ang="0">
                  <a:pos x="21" y="99"/>
                </a:cxn>
                <a:cxn ang="0">
                  <a:pos x="16" y="96"/>
                </a:cxn>
                <a:cxn ang="0">
                  <a:pos x="11" y="94"/>
                </a:cxn>
                <a:cxn ang="0">
                  <a:pos x="6" y="87"/>
                </a:cxn>
                <a:cxn ang="0">
                  <a:pos x="3" y="83"/>
                </a:cxn>
                <a:cxn ang="0">
                  <a:pos x="0" y="77"/>
                </a:cxn>
                <a:cxn ang="0">
                  <a:pos x="0" y="71"/>
                </a:cxn>
                <a:cxn ang="0">
                  <a:pos x="2" y="66"/>
                </a:cxn>
                <a:cxn ang="0">
                  <a:pos x="4" y="61"/>
                </a:cxn>
                <a:cxn ang="0">
                  <a:pos x="7" y="55"/>
                </a:cxn>
                <a:cxn ang="0">
                  <a:pos x="62" y="7"/>
                </a:cxn>
                <a:cxn ang="0">
                  <a:pos x="66" y="3"/>
                </a:cxn>
                <a:cxn ang="0">
                  <a:pos x="72" y="1"/>
                </a:cxn>
                <a:cxn ang="0">
                  <a:pos x="78" y="0"/>
                </a:cxn>
              </a:cxnLst>
              <a:rect l="0" t="0" r="r" b="b"/>
              <a:pathLst>
                <a:path w="104" h="100">
                  <a:moveTo>
                    <a:pt x="78" y="0"/>
                  </a:moveTo>
                  <a:lnTo>
                    <a:pt x="83" y="1"/>
                  </a:lnTo>
                  <a:lnTo>
                    <a:pt x="89" y="4"/>
                  </a:lnTo>
                  <a:lnTo>
                    <a:pt x="94" y="8"/>
                  </a:lnTo>
                  <a:lnTo>
                    <a:pt x="99" y="13"/>
                  </a:lnTo>
                  <a:lnTo>
                    <a:pt x="104" y="24"/>
                  </a:lnTo>
                  <a:lnTo>
                    <a:pt x="103" y="36"/>
                  </a:lnTo>
                  <a:lnTo>
                    <a:pt x="97" y="45"/>
                  </a:lnTo>
                  <a:lnTo>
                    <a:pt x="43" y="95"/>
                  </a:lnTo>
                  <a:lnTo>
                    <a:pt x="39" y="98"/>
                  </a:lnTo>
                  <a:lnTo>
                    <a:pt x="33" y="100"/>
                  </a:lnTo>
                  <a:lnTo>
                    <a:pt x="27" y="100"/>
                  </a:lnTo>
                  <a:lnTo>
                    <a:pt x="21" y="99"/>
                  </a:lnTo>
                  <a:lnTo>
                    <a:pt x="16" y="96"/>
                  </a:lnTo>
                  <a:lnTo>
                    <a:pt x="11" y="94"/>
                  </a:lnTo>
                  <a:lnTo>
                    <a:pt x="6" y="87"/>
                  </a:lnTo>
                  <a:lnTo>
                    <a:pt x="3" y="83"/>
                  </a:lnTo>
                  <a:lnTo>
                    <a:pt x="0" y="77"/>
                  </a:lnTo>
                  <a:lnTo>
                    <a:pt x="0" y="71"/>
                  </a:lnTo>
                  <a:lnTo>
                    <a:pt x="2" y="66"/>
                  </a:lnTo>
                  <a:lnTo>
                    <a:pt x="4" y="61"/>
                  </a:lnTo>
                  <a:lnTo>
                    <a:pt x="7" y="55"/>
                  </a:lnTo>
                  <a:lnTo>
                    <a:pt x="62" y="7"/>
                  </a:lnTo>
                  <a:lnTo>
                    <a:pt x="66" y="3"/>
                  </a:lnTo>
                  <a:lnTo>
                    <a:pt x="72" y="1"/>
                  </a:lnTo>
                  <a:lnTo>
                    <a:pt x="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11">
              <a:extLst>
                <a:ext uri="{FF2B5EF4-FFF2-40B4-BE49-F238E27FC236}">
                  <a16:creationId xmlns:a16="http://schemas.microsoft.com/office/drawing/2014/main" id="{1F3C386E-0415-B36F-8CC0-85D98CC57CB5}"/>
                </a:ext>
              </a:extLst>
            </p:cNvPr>
            <p:cNvSpPr>
              <a:spLocks/>
            </p:cNvSpPr>
            <p:nvPr/>
          </p:nvSpPr>
          <p:spPr bwMode="auto">
            <a:xfrm>
              <a:off x="4969331" y="6271622"/>
              <a:ext cx="258657" cy="380037"/>
            </a:xfrm>
            <a:custGeom>
              <a:avLst/>
              <a:gdLst/>
              <a:ahLst/>
              <a:cxnLst>
                <a:cxn ang="0">
                  <a:pos x="67" y="0"/>
                </a:cxn>
                <a:cxn ang="0">
                  <a:pos x="78" y="1"/>
                </a:cxn>
                <a:cxn ang="0">
                  <a:pos x="85" y="6"/>
                </a:cxn>
                <a:cxn ang="0">
                  <a:pos x="92" y="15"/>
                </a:cxn>
                <a:cxn ang="0">
                  <a:pos x="176" y="207"/>
                </a:cxn>
                <a:cxn ang="0">
                  <a:pos x="179" y="217"/>
                </a:cxn>
                <a:cxn ang="0">
                  <a:pos x="178" y="228"/>
                </a:cxn>
                <a:cxn ang="0">
                  <a:pos x="172" y="237"/>
                </a:cxn>
                <a:cxn ang="0">
                  <a:pos x="163" y="242"/>
                </a:cxn>
                <a:cxn ang="0">
                  <a:pos x="122" y="261"/>
                </a:cxn>
                <a:cxn ang="0">
                  <a:pos x="112" y="263"/>
                </a:cxn>
                <a:cxn ang="0">
                  <a:pos x="101" y="261"/>
                </a:cxn>
                <a:cxn ang="0">
                  <a:pos x="92" y="255"/>
                </a:cxn>
                <a:cxn ang="0">
                  <a:pos x="87" y="246"/>
                </a:cxn>
                <a:cxn ang="0">
                  <a:pos x="1" y="56"/>
                </a:cxn>
                <a:cxn ang="0">
                  <a:pos x="0" y="46"/>
                </a:cxn>
                <a:cxn ang="0">
                  <a:pos x="1" y="35"/>
                </a:cxn>
                <a:cxn ang="0">
                  <a:pos x="6" y="26"/>
                </a:cxn>
                <a:cxn ang="0">
                  <a:pos x="16" y="19"/>
                </a:cxn>
                <a:cxn ang="0">
                  <a:pos x="55" y="2"/>
                </a:cxn>
                <a:cxn ang="0">
                  <a:pos x="67" y="0"/>
                </a:cxn>
              </a:cxnLst>
              <a:rect l="0" t="0" r="r" b="b"/>
              <a:pathLst>
                <a:path w="179" h="263">
                  <a:moveTo>
                    <a:pt x="67" y="0"/>
                  </a:moveTo>
                  <a:lnTo>
                    <a:pt x="78" y="1"/>
                  </a:lnTo>
                  <a:lnTo>
                    <a:pt x="85" y="6"/>
                  </a:lnTo>
                  <a:lnTo>
                    <a:pt x="92" y="15"/>
                  </a:lnTo>
                  <a:lnTo>
                    <a:pt x="176" y="207"/>
                  </a:lnTo>
                  <a:lnTo>
                    <a:pt x="179" y="217"/>
                  </a:lnTo>
                  <a:lnTo>
                    <a:pt x="178" y="228"/>
                  </a:lnTo>
                  <a:lnTo>
                    <a:pt x="172" y="237"/>
                  </a:lnTo>
                  <a:lnTo>
                    <a:pt x="163" y="242"/>
                  </a:lnTo>
                  <a:lnTo>
                    <a:pt x="122" y="261"/>
                  </a:lnTo>
                  <a:lnTo>
                    <a:pt x="112" y="263"/>
                  </a:lnTo>
                  <a:lnTo>
                    <a:pt x="101" y="261"/>
                  </a:lnTo>
                  <a:lnTo>
                    <a:pt x="92" y="255"/>
                  </a:lnTo>
                  <a:lnTo>
                    <a:pt x="87" y="246"/>
                  </a:lnTo>
                  <a:lnTo>
                    <a:pt x="1" y="56"/>
                  </a:lnTo>
                  <a:lnTo>
                    <a:pt x="0" y="46"/>
                  </a:lnTo>
                  <a:lnTo>
                    <a:pt x="1" y="35"/>
                  </a:lnTo>
                  <a:lnTo>
                    <a:pt x="6" y="26"/>
                  </a:lnTo>
                  <a:lnTo>
                    <a:pt x="16" y="19"/>
                  </a:lnTo>
                  <a:lnTo>
                    <a:pt x="55" y="2"/>
                  </a:lnTo>
                  <a:lnTo>
                    <a:pt x="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Freeform 13">
              <a:extLst>
                <a:ext uri="{FF2B5EF4-FFF2-40B4-BE49-F238E27FC236}">
                  <a16:creationId xmlns:a16="http://schemas.microsoft.com/office/drawing/2014/main" id="{9D8BBE6B-9F96-5EF3-EFEC-566A185985F4}"/>
                </a:ext>
              </a:extLst>
            </p:cNvPr>
            <p:cNvSpPr>
              <a:spLocks/>
            </p:cNvSpPr>
            <p:nvPr/>
          </p:nvSpPr>
          <p:spPr bwMode="auto">
            <a:xfrm>
              <a:off x="4530049" y="6323642"/>
              <a:ext cx="540433" cy="367032"/>
            </a:xfrm>
            <a:custGeom>
              <a:avLst/>
              <a:gdLst/>
              <a:ahLst/>
              <a:cxnLst>
                <a:cxn ang="0">
                  <a:pos x="159" y="0"/>
                </a:cxn>
                <a:cxn ang="0">
                  <a:pos x="182" y="3"/>
                </a:cxn>
                <a:cxn ang="0">
                  <a:pos x="210" y="10"/>
                </a:cxn>
                <a:cxn ang="0">
                  <a:pos x="239" y="18"/>
                </a:cxn>
                <a:cxn ang="0">
                  <a:pos x="265" y="23"/>
                </a:cxn>
                <a:cxn ang="0">
                  <a:pos x="287" y="24"/>
                </a:cxn>
                <a:cxn ang="0">
                  <a:pos x="288" y="28"/>
                </a:cxn>
                <a:cxn ang="0">
                  <a:pos x="372" y="218"/>
                </a:cxn>
                <a:cxn ang="0">
                  <a:pos x="374" y="221"/>
                </a:cxn>
                <a:cxn ang="0">
                  <a:pos x="322" y="254"/>
                </a:cxn>
                <a:cxn ang="0">
                  <a:pos x="320" y="251"/>
                </a:cxn>
                <a:cxn ang="0">
                  <a:pos x="312" y="244"/>
                </a:cxn>
                <a:cxn ang="0">
                  <a:pos x="301" y="235"/>
                </a:cxn>
                <a:cxn ang="0">
                  <a:pos x="288" y="223"/>
                </a:cxn>
                <a:cxn ang="0">
                  <a:pos x="272" y="209"/>
                </a:cxn>
                <a:cxn ang="0">
                  <a:pos x="255" y="194"/>
                </a:cxn>
                <a:cxn ang="0">
                  <a:pos x="238" y="178"/>
                </a:cxn>
                <a:cxn ang="0">
                  <a:pos x="221" y="164"/>
                </a:cxn>
                <a:cxn ang="0">
                  <a:pos x="205" y="149"/>
                </a:cxn>
                <a:cxn ang="0">
                  <a:pos x="192" y="139"/>
                </a:cxn>
                <a:cxn ang="0">
                  <a:pos x="181" y="130"/>
                </a:cxn>
                <a:cxn ang="0">
                  <a:pos x="174" y="124"/>
                </a:cxn>
                <a:cxn ang="0">
                  <a:pos x="163" y="118"/>
                </a:cxn>
                <a:cxn ang="0">
                  <a:pos x="148" y="118"/>
                </a:cxn>
                <a:cxn ang="0">
                  <a:pos x="132" y="123"/>
                </a:cxn>
                <a:cxn ang="0">
                  <a:pos x="114" y="134"/>
                </a:cxn>
                <a:cxn ang="0">
                  <a:pos x="93" y="149"/>
                </a:cxn>
                <a:cxn ang="0">
                  <a:pos x="76" y="163"/>
                </a:cxn>
                <a:cxn ang="0">
                  <a:pos x="60" y="169"/>
                </a:cxn>
                <a:cxn ang="0">
                  <a:pos x="47" y="171"/>
                </a:cxn>
                <a:cxn ang="0">
                  <a:pos x="33" y="167"/>
                </a:cxn>
                <a:cxn ang="0">
                  <a:pos x="22" y="159"/>
                </a:cxn>
                <a:cxn ang="0">
                  <a:pos x="8" y="148"/>
                </a:cxn>
                <a:cxn ang="0">
                  <a:pos x="2" y="136"/>
                </a:cxn>
                <a:cxn ang="0">
                  <a:pos x="0" y="124"/>
                </a:cxn>
                <a:cxn ang="0">
                  <a:pos x="3" y="113"/>
                </a:cxn>
                <a:cxn ang="0">
                  <a:pos x="8" y="103"/>
                </a:cxn>
                <a:cxn ang="0">
                  <a:pos x="15" y="94"/>
                </a:cxn>
                <a:cxn ang="0">
                  <a:pos x="20" y="89"/>
                </a:cxn>
                <a:cxn ang="0">
                  <a:pos x="22" y="87"/>
                </a:cxn>
                <a:cxn ang="0">
                  <a:pos x="90" y="26"/>
                </a:cxn>
                <a:cxn ang="0">
                  <a:pos x="91" y="24"/>
                </a:cxn>
                <a:cxn ang="0">
                  <a:pos x="98" y="20"/>
                </a:cxn>
                <a:cxn ang="0">
                  <a:pos x="107" y="14"/>
                </a:cxn>
                <a:cxn ang="0">
                  <a:pos x="122" y="8"/>
                </a:cxn>
                <a:cxn ang="0">
                  <a:pos x="139" y="3"/>
                </a:cxn>
                <a:cxn ang="0">
                  <a:pos x="159" y="0"/>
                </a:cxn>
              </a:cxnLst>
              <a:rect l="0" t="0" r="r" b="b"/>
              <a:pathLst>
                <a:path w="374" h="254">
                  <a:moveTo>
                    <a:pt x="159" y="0"/>
                  </a:moveTo>
                  <a:lnTo>
                    <a:pt x="182" y="3"/>
                  </a:lnTo>
                  <a:lnTo>
                    <a:pt x="210" y="10"/>
                  </a:lnTo>
                  <a:lnTo>
                    <a:pt x="239" y="18"/>
                  </a:lnTo>
                  <a:lnTo>
                    <a:pt x="265" y="23"/>
                  </a:lnTo>
                  <a:lnTo>
                    <a:pt x="287" y="24"/>
                  </a:lnTo>
                  <a:lnTo>
                    <a:pt x="288" y="28"/>
                  </a:lnTo>
                  <a:lnTo>
                    <a:pt x="372" y="218"/>
                  </a:lnTo>
                  <a:lnTo>
                    <a:pt x="374" y="221"/>
                  </a:lnTo>
                  <a:lnTo>
                    <a:pt x="322" y="254"/>
                  </a:lnTo>
                  <a:lnTo>
                    <a:pt x="320" y="251"/>
                  </a:lnTo>
                  <a:lnTo>
                    <a:pt x="312" y="244"/>
                  </a:lnTo>
                  <a:lnTo>
                    <a:pt x="301" y="235"/>
                  </a:lnTo>
                  <a:lnTo>
                    <a:pt x="288" y="223"/>
                  </a:lnTo>
                  <a:lnTo>
                    <a:pt x="272" y="209"/>
                  </a:lnTo>
                  <a:lnTo>
                    <a:pt x="255" y="194"/>
                  </a:lnTo>
                  <a:lnTo>
                    <a:pt x="238" y="178"/>
                  </a:lnTo>
                  <a:lnTo>
                    <a:pt x="221" y="164"/>
                  </a:lnTo>
                  <a:lnTo>
                    <a:pt x="205" y="149"/>
                  </a:lnTo>
                  <a:lnTo>
                    <a:pt x="192" y="139"/>
                  </a:lnTo>
                  <a:lnTo>
                    <a:pt x="181" y="130"/>
                  </a:lnTo>
                  <a:lnTo>
                    <a:pt x="174" y="124"/>
                  </a:lnTo>
                  <a:lnTo>
                    <a:pt x="163" y="118"/>
                  </a:lnTo>
                  <a:lnTo>
                    <a:pt x="148" y="118"/>
                  </a:lnTo>
                  <a:lnTo>
                    <a:pt x="132" y="123"/>
                  </a:lnTo>
                  <a:lnTo>
                    <a:pt x="114" y="134"/>
                  </a:lnTo>
                  <a:lnTo>
                    <a:pt x="93" y="149"/>
                  </a:lnTo>
                  <a:lnTo>
                    <a:pt x="76" y="163"/>
                  </a:lnTo>
                  <a:lnTo>
                    <a:pt x="60" y="169"/>
                  </a:lnTo>
                  <a:lnTo>
                    <a:pt x="47" y="171"/>
                  </a:lnTo>
                  <a:lnTo>
                    <a:pt x="33" y="167"/>
                  </a:lnTo>
                  <a:lnTo>
                    <a:pt x="22" y="159"/>
                  </a:lnTo>
                  <a:lnTo>
                    <a:pt x="8" y="148"/>
                  </a:lnTo>
                  <a:lnTo>
                    <a:pt x="2" y="136"/>
                  </a:lnTo>
                  <a:lnTo>
                    <a:pt x="0" y="124"/>
                  </a:lnTo>
                  <a:lnTo>
                    <a:pt x="3" y="113"/>
                  </a:lnTo>
                  <a:lnTo>
                    <a:pt x="8" y="103"/>
                  </a:lnTo>
                  <a:lnTo>
                    <a:pt x="15" y="94"/>
                  </a:lnTo>
                  <a:lnTo>
                    <a:pt x="20" y="89"/>
                  </a:lnTo>
                  <a:lnTo>
                    <a:pt x="22" y="87"/>
                  </a:lnTo>
                  <a:lnTo>
                    <a:pt x="90" y="26"/>
                  </a:lnTo>
                  <a:lnTo>
                    <a:pt x="91" y="24"/>
                  </a:lnTo>
                  <a:lnTo>
                    <a:pt x="98" y="20"/>
                  </a:lnTo>
                  <a:lnTo>
                    <a:pt x="107" y="14"/>
                  </a:lnTo>
                  <a:lnTo>
                    <a:pt x="122" y="8"/>
                  </a:lnTo>
                  <a:lnTo>
                    <a:pt x="139" y="3"/>
                  </a:lnTo>
                  <a:lnTo>
                    <a:pt x="1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12">
              <a:extLst>
                <a:ext uri="{FF2B5EF4-FFF2-40B4-BE49-F238E27FC236}">
                  <a16:creationId xmlns:a16="http://schemas.microsoft.com/office/drawing/2014/main" id="{180EFA04-39AF-E92F-9547-5E1B64265586}"/>
                </a:ext>
              </a:extLst>
            </p:cNvPr>
            <p:cNvSpPr>
              <a:spLocks/>
            </p:cNvSpPr>
            <p:nvPr/>
          </p:nvSpPr>
          <p:spPr bwMode="auto">
            <a:xfrm>
              <a:off x="4122557" y="6271622"/>
              <a:ext cx="261547" cy="380037"/>
            </a:xfrm>
            <a:custGeom>
              <a:avLst/>
              <a:gdLst/>
              <a:ahLst/>
              <a:cxnLst>
                <a:cxn ang="0">
                  <a:pos x="114" y="0"/>
                </a:cxn>
                <a:cxn ang="0">
                  <a:pos x="124" y="2"/>
                </a:cxn>
                <a:cxn ang="0">
                  <a:pos x="164" y="19"/>
                </a:cxn>
                <a:cxn ang="0">
                  <a:pos x="173" y="26"/>
                </a:cxn>
                <a:cxn ang="0">
                  <a:pos x="178" y="35"/>
                </a:cxn>
                <a:cxn ang="0">
                  <a:pos x="181" y="46"/>
                </a:cxn>
                <a:cxn ang="0">
                  <a:pos x="178" y="56"/>
                </a:cxn>
                <a:cxn ang="0">
                  <a:pos x="93" y="246"/>
                </a:cxn>
                <a:cxn ang="0">
                  <a:pos x="87" y="255"/>
                </a:cxn>
                <a:cxn ang="0">
                  <a:pos x="78" y="261"/>
                </a:cxn>
                <a:cxn ang="0">
                  <a:pos x="68" y="263"/>
                </a:cxn>
                <a:cxn ang="0">
                  <a:pos x="57" y="261"/>
                </a:cxn>
                <a:cxn ang="0">
                  <a:pos x="16" y="242"/>
                </a:cxn>
                <a:cxn ang="0">
                  <a:pos x="8" y="237"/>
                </a:cxn>
                <a:cxn ang="0">
                  <a:pos x="2" y="228"/>
                </a:cxn>
                <a:cxn ang="0">
                  <a:pos x="0" y="217"/>
                </a:cxn>
                <a:cxn ang="0">
                  <a:pos x="3" y="207"/>
                </a:cxn>
                <a:cxn ang="0">
                  <a:pos x="87" y="15"/>
                </a:cxn>
                <a:cxn ang="0">
                  <a:pos x="94" y="6"/>
                </a:cxn>
                <a:cxn ang="0">
                  <a:pos x="103" y="1"/>
                </a:cxn>
                <a:cxn ang="0">
                  <a:pos x="114" y="0"/>
                </a:cxn>
              </a:cxnLst>
              <a:rect l="0" t="0" r="r" b="b"/>
              <a:pathLst>
                <a:path w="181" h="263">
                  <a:moveTo>
                    <a:pt x="114" y="0"/>
                  </a:moveTo>
                  <a:lnTo>
                    <a:pt x="124" y="2"/>
                  </a:lnTo>
                  <a:lnTo>
                    <a:pt x="164" y="19"/>
                  </a:lnTo>
                  <a:lnTo>
                    <a:pt x="173" y="26"/>
                  </a:lnTo>
                  <a:lnTo>
                    <a:pt x="178" y="35"/>
                  </a:lnTo>
                  <a:lnTo>
                    <a:pt x="181" y="46"/>
                  </a:lnTo>
                  <a:lnTo>
                    <a:pt x="178" y="56"/>
                  </a:lnTo>
                  <a:lnTo>
                    <a:pt x="93" y="246"/>
                  </a:lnTo>
                  <a:lnTo>
                    <a:pt x="87" y="255"/>
                  </a:lnTo>
                  <a:lnTo>
                    <a:pt x="78" y="261"/>
                  </a:lnTo>
                  <a:lnTo>
                    <a:pt x="68" y="263"/>
                  </a:lnTo>
                  <a:lnTo>
                    <a:pt x="57" y="261"/>
                  </a:lnTo>
                  <a:lnTo>
                    <a:pt x="16" y="242"/>
                  </a:lnTo>
                  <a:lnTo>
                    <a:pt x="8" y="237"/>
                  </a:lnTo>
                  <a:lnTo>
                    <a:pt x="2" y="228"/>
                  </a:lnTo>
                  <a:lnTo>
                    <a:pt x="0" y="217"/>
                  </a:lnTo>
                  <a:lnTo>
                    <a:pt x="3" y="207"/>
                  </a:lnTo>
                  <a:lnTo>
                    <a:pt x="87" y="15"/>
                  </a:lnTo>
                  <a:lnTo>
                    <a:pt x="94" y="6"/>
                  </a:lnTo>
                  <a:lnTo>
                    <a:pt x="103" y="1"/>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Freeform 14">
              <a:extLst>
                <a:ext uri="{FF2B5EF4-FFF2-40B4-BE49-F238E27FC236}">
                  <a16:creationId xmlns:a16="http://schemas.microsoft.com/office/drawing/2014/main" id="{213AE5D1-A180-F7A2-B829-5866264C93FD}"/>
                </a:ext>
              </a:extLst>
            </p:cNvPr>
            <p:cNvSpPr>
              <a:spLocks/>
            </p:cNvSpPr>
            <p:nvPr/>
          </p:nvSpPr>
          <p:spPr bwMode="auto">
            <a:xfrm>
              <a:off x="4281508" y="6323642"/>
              <a:ext cx="715279" cy="605458"/>
            </a:xfrm>
            <a:custGeom>
              <a:avLst/>
              <a:gdLst/>
              <a:ahLst/>
              <a:cxnLst>
                <a:cxn ang="0">
                  <a:pos x="236" y="3"/>
                </a:cxn>
                <a:cxn ang="0">
                  <a:pos x="250" y="10"/>
                </a:cxn>
                <a:cxn ang="0">
                  <a:pos x="182" y="73"/>
                </a:cxn>
                <a:cxn ang="0">
                  <a:pos x="170" y="85"/>
                </a:cxn>
                <a:cxn ang="0">
                  <a:pos x="155" y="110"/>
                </a:cxn>
                <a:cxn ang="0">
                  <a:pos x="154" y="139"/>
                </a:cxn>
                <a:cxn ang="0">
                  <a:pos x="167" y="161"/>
                </a:cxn>
                <a:cxn ang="0">
                  <a:pos x="192" y="181"/>
                </a:cxn>
                <a:cxn ang="0">
                  <a:pos x="221" y="190"/>
                </a:cxn>
                <a:cxn ang="0">
                  <a:pos x="257" y="180"/>
                </a:cxn>
                <a:cxn ang="0">
                  <a:pos x="294" y="152"/>
                </a:cxn>
                <a:cxn ang="0">
                  <a:pos x="317" y="138"/>
                </a:cxn>
                <a:cxn ang="0">
                  <a:pos x="328" y="136"/>
                </a:cxn>
                <a:cxn ang="0">
                  <a:pos x="335" y="139"/>
                </a:cxn>
                <a:cxn ang="0">
                  <a:pos x="352" y="153"/>
                </a:cxn>
                <a:cxn ang="0">
                  <a:pos x="382" y="180"/>
                </a:cxn>
                <a:cxn ang="0">
                  <a:pos x="418" y="211"/>
                </a:cxn>
                <a:cxn ang="0">
                  <a:pos x="453" y="243"/>
                </a:cxn>
                <a:cxn ang="0">
                  <a:pos x="481" y="268"/>
                </a:cxn>
                <a:cxn ang="0">
                  <a:pos x="489" y="272"/>
                </a:cxn>
                <a:cxn ang="0">
                  <a:pos x="495" y="272"/>
                </a:cxn>
                <a:cxn ang="0">
                  <a:pos x="492" y="285"/>
                </a:cxn>
                <a:cxn ang="0">
                  <a:pos x="481" y="297"/>
                </a:cxn>
                <a:cxn ang="0">
                  <a:pos x="459" y="308"/>
                </a:cxn>
                <a:cxn ang="0">
                  <a:pos x="436" y="300"/>
                </a:cxn>
                <a:cxn ang="0">
                  <a:pos x="434" y="321"/>
                </a:cxn>
                <a:cxn ang="0">
                  <a:pos x="420" y="335"/>
                </a:cxn>
                <a:cxn ang="0">
                  <a:pos x="397" y="346"/>
                </a:cxn>
                <a:cxn ang="0">
                  <a:pos x="373" y="337"/>
                </a:cxn>
                <a:cxn ang="0">
                  <a:pos x="370" y="357"/>
                </a:cxn>
                <a:cxn ang="0">
                  <a:pos x="358" y="371"/>
                </a:cxn>
                <a:cxn ang="0">
                  <a:pos x="336" y="382"/>
                </a:cxn>
                <a:cxn ang="0">
                  <a:pos x="314" y="374"/>
                </a:cxn>
                <a:cxn ang="0">
                  <a:pos x="310" y="395"/>
                </a:cxn>
                <a:cxn ang="0">
                  <a:pos x="298" y="409"/>
                </a:cxn>
                <a:cxn ang="0">
                  <a:pos x="274" y="419"/>
                </a:cxn>
                <a:cxn ang="0">
                  <a:pos x="250" y="409"/>
                </a:cxn>
                <a:cxn ang="0">
                  <a:pos x="302" y="358"/>
                </a:cxn>
                <a:cxn ang="0">
                  <a:pos x="303" y="329"/>
                </a:cxn>
                <a:cxn ang="0">
                  <a:pos x="290" y="309"/>
                </a:cxn>
                <a:cxn ang="0">
                  <a:pos x="262" y="296"/>
                </a:cxn>
                <a:cxn ang="0">
                  <a:pos x="254" y="297"/>
                </a:cxn>
                <a:cxn ang="0">
                  <a:pos x="245" y="285"/>
                </a:cxn>
                <a:cxn ang="0">
                  <a:pos x="232" y="268"/>
                </a:cxn>
                <a:cxn ang="0">
                  <a:pos x="204" y="255"/>
                </a:cxn>
                <a:cxn ang="0">
                  <a:pos x="194" y="256"/>
                </a:cxn>
                <a:cxn ang="0">
                  <a:pos x="183" y="247"/>
                </a:cxn>
                <a:cxn ang="0">
                  <a:pos x="170" y="230"/>
                </a:cxn>
                <a:cxn ang="0">
                  <a:pos x="143" y="218"/>
                </a:cxn>
                <a:cxn ang="0">
                  <a:pos x="134" y="218"/>
                </a:cxn>
                <a:cxn ang="0">
                  <a:pos x="125" y="206"/>
                </a:cxn>
                <a:cxn ang="0">
                  <a:pos x="112" y="189"/>
                </a:cxn>
                <a:cxn ang="0">
                  <a:pos x="85" y="176"/>
                </a:cxn>
                <a:cxn ang="0">
                  <a:pos x="68" y="178"/>
                </a:cxn>
                <a:cxn ang="0">
                  <a:pos x="12" y="229"/>
                </a:cxn>
                <a:cxn ang="0">
                  <a:pos x="1" y="218"/>
                </a:cxn>
                <a:cxn ang="0">
                  <a:pos x="87" y="24"/>
                </a:cxn>
                <a:cxn ang="0">
                  <a:pos x="134" y="18"/>
                </a:cxn>
                <a:cxn ang="0">
                  <a:pos x="192" y="3"/>
                </a:cxn>
              </a:cxnLst>
              <a:rect l="0" t="0" r="r" b="b"/>
              <a:pathLst>
                <a:path w="495" h="419">
                  <a:moveTo>
                    <a:pt x="216" y="0"/>
                  </a:moveTo>
                  <a:lnTo>
                    <a:pt x="236" y="3"/>
                  </a:lnTo>
                  <a:lnTo>
                    <a:pt x="253" y="8"/>
                  </a:lnTo>
                  <a:lnTo>
                    <a:pt x="250" y="10"/>
                  </a:lnTo>
                  <a:lnTo>
                    <a:pt x="249" y="12"/>
                  </a:lnTo>
                  <a:lnTo>
                    <a:pt x="182" y="73"/>
                  </a:lnTo>
                  <a:lnTo>
                    <a:pt x="176" y="77"/>
                  </a:lnTo>
                  <a:lnTo>
                    <a:pt x="170" y="85"/>
                  </a:lnTo>
                  <a:lnTo>
                    <a:pt x="162" y="95"/>
                  </a:lnTo>
                  <a:lnTo>
                    <a:pt x="155" y="110"/>
                  </a:lnTo>
                  <a:lnTo>
                    <a:pt x="153" y="126"/>
                  </a:lnTo>
                  <a:lnTo>
                    <a:pt x="154" y="139"/>
                  </a:lnTo>
                  <a:lnTo>
                    <a:pt x="159" y="151"/>
                  </a:lnTo>
                  <a:lnTo>
                    <a:pt x="167" y="161"/>
                  </a:lnTo>
                  <a:lnTo>
                    <a:pt x="179" y="172"/>
                  </a:lnTo>
                  <a:lnTo>
                    <a:pt x="192" y="181"/>
                  </a:lnTo>
                  <a:lnTo>
                    <a:pt x="205" y="188"/>
                  </a:lnTo>
                  <a:lnTo>
                    <a:pt x="221" y="190"/>
                  </a:lnTo>
                  <a:lnTo>
                    <a:pt x="240" y="188"/>
                  </a:lnTo>
                  <a:lnTo>
                    <a:pt x="257" y="180"/>
                  </a:lnTo>
                  <a:lnTo>
                    <a:pt x="278" y="165"/>
                  </a:lnTo>
                  <a:lnTo>
                    <a:pt x="294" y="152"/>
                  </a:lnTo>
                  <a:lnTo>
                    <a:pt x="307" y="143"/>
                  </a:lnTo>
                  <a:lnTo>
                    <a:pt x="317" y="138"/>
                  </a:lnTo>
                  <a:lnTo>
                    <a:pt x="327" y="136"/>
                  </a:lnTo>
                  <a:lnTo>
                    <a:pt x="328" y="136"/>
                  </a:lnTo>
                  <a:lnTo>
                    <a:pt x="331" y="138"/>
                  </a:lnTo>
                  <a:lnTo>
                    <a:pt x="335" y="139"/>
                  </a:lnTo>
                  <a:lnTo>
                    <a:pt x="341" y="144"/>
                  </a:lnTo>
                  <a:lnTo>
                    <a:pt x="352" y="153"/>
                  </a:lnTo>
                  <a:lnTo>
                    <a:pt x="366" y="165"/>
                  </a:lnTo>
                  <a:lnTo>
                    <a:pt x="382" y="180"/>
                  </a:lnTo>
                  <a:lnTo>
                    <a:pt x="401" y="196"/>
                  </a:lnTo>
                  <a:lnTo>
                    <a:pt x="418" y="211"/>
                  </a:lnTo>
                  <a:lnTo>
                    <a:pt x="436" y="229"/>
                  </a:lnTo>
                  <a:lnTo>
                    <a:pt x="453" y="243"/>
                  </a:lnTo>
                  <a:lnTo>
                    <a:pt x="469" y="256"/>
                  </a:lnTo>
                  <a:lnTo>
                    <a:pt x="481" y="268"/>
                  </a:lnTo>
                  <a:lnTo>
                    <a:pt x="485" y="271"/>
                  </a:lnTo>
                  <a:lnTo>
                    <a:pt x="489" y="272"/>
                  </a:lnTo>
                  <a:lnTo>
                    <a:pt x="494" y="272"/>
                  </a:lnTo>
                  <a:lnTo>
                    <a:pt x="495" y="272"/>
                  </a:lnTo>
                  <a:lnTo>
                    <a:pt x="494" y="280"/>
                  </a:lnTo>
                  <a:lnTo>
                    <a:pt x="492" y="285"/>
                  </a:lnTo>
                  <a:lnTo>
                    <a:pt x="486" y="292"/>
                  </a:lnTo>
                  <a:lnTo>
                    <a:pt x="481" y="297"/>
                  </a:lnTo>
                  <a:lnTo>
                    <a:pt x="470" y="304"/>
                  </a:lnTo>
                  <a:lnTo>
                    <a:pt x="459" y="308"/>
                  </a:lnTo>
                  <a:lnTo>
                    <a:pt x="447" y="305"/>
                  </a:lnTo>
                  <a:lnTo>
                    <a:pt x="436" y="300"/>
                  </a:lnTo>
                  <a:lnTo>
                    <a:pt x="436" y="310"/>
                  </a:lnTo>
                  <a:lnTo>
                    <a:pt x="434" y="321"/>
                  </a:lnTo>
                  <a:lnTo>
                    <a:pt x="427" y="330"/>
                  </a:lnTo>
                  <a:lnTo>
                    <a:pt x="420" y="335"/>
                  </a:lnTo>
                  <a:lnTo>
                    <a:pt x="410" y="343"/>
                  </a:lnTo>
                  <a:lnTo>
                    <a:pt x="397" y="346"/>
                  </a:lnTo>
                  <a:lnTo>
                    <a:pt x="385" y="343"/>
                  </a:lnTo>
                  <a:lnTo>
                    <a:pt x="373" y="337"/>
                  </a:lnTo>
                  <a:lnTo>
                    <a:pt x="373" y="347"/>
                  </a:lnTo>
                  <a:lnTo>
                    <a:pt x="370" y="357"/>
                  </a:lnTo>
                  <a:lnTo>
                    <a:pt x="364" y="366"/>
                  </a:lnTo>
                  <a:lnTo>
                    <a:pt x="358" y="371"/>
                  </a:lnTo>
                  <a:lnTo>
                    <a:pt x="348" y="378"/>
                  </a:lnTo>
                  <a:lnTo>
                    <a:pt x="336" y="382"/>
                  </a:lnTo>
                  <a:lnTo>
                    <a:pt x="324" y="380"/>
                  </a:lnTo>
                  <a:lnTo>
                    <a:pt x="314" y="374"/>
                  </a:lnTo>
                  <a:lnTo>
                    <a:pt x="314" y="384"/>
                  </a:lnTo>
                  <a:lnTo>
                    <a:pt x="310" y="395"/>
                  </a:lnTo>
                  <a:lnTo>
                    <a:pt x="303" y="404"/>
                  </a:lnTo>
                  <a:lnTo>
                    <a:pt x="298" y="409"/>
                  </a:lnTo>
                  <a:lnTo>
                    <a:pt x="287" y="416"/>
                  </a:lnTo>
                  <a:lnTo>
                    <a:pt x="274" y="419"/>
                  </a:lnTo>
                  <a:lnTo>
                    <a:pt x="261" y="417"/>
                  </a:lnTo>
                  <a:lnTo>
                    <a:pt x="250" y="409"/>
                  </a:lnTo>
                  <a:lnTo>
                    <a:pt x="292" y="371"/>
                  </a:lnTo>
                  <a:lnTo>
                    <a:pt x="302" y="358"/>
                  </a:lnTo>
                  <a:lnTo>
                    <a:pt x="306" y="343"/>
                  </a:lnTo>
                  <a:lnTo>
                    <a:pt x="303" y="329"/>
                  </a:lnTo>
                  <a:lnTo>
                    <a:pt x="295" y="314"/>
                  </a:lnTo>
                  <a:lnTo>
                    <a:pt x="290" y="309"/>
                  </a:lnTo>
                  <a:lnTo>
                    <a:pt x="278" y="300"/>
                  </a:lnTo>
                  <a:lnTo>
                    <a:pt x="262" y="296"/>
                  </a:lnTo>
                  <a:lnTo>
                    <a:pt x="261" y="296"/>
                  </a:lnTo>
                  <a:lnTo>
                    <a:pt x="254" y="297"/>
                  </a:lnTo>
                  <a:lnTo>
                    <a:pt x="248" y="299"/>
                  </a:lnTo>
                  <a:lnTo>
                    <a:pt x="245" y="285"/>
                  </a:lnTo>
                  <a:lnTo>
                    <a:pt x="237" y="275"/>
                  </a:lnTo>
                  <a:lnTo>
                    <a:pt x="232" y="268"/>
                  </a:lnTo>
                  <a:lnTo>
                    <a:pt x="220" y="259"/>
                  </a:lnTo>
                  <a:lnTo>
                    <a:pt x="204" y="255"/>
                  </a:lnTo>
                  <a:lnTo>
                    <a:pt x="203" y="255"/>
                  </a:lnTo>
                  <a:lnTo>
                    <a:pt x="194" y="256"/>
                  </a:lnTo>
                  <a:lnTo>
                    <a:pt x="186" y="259"/>
                  </a:lnTo>
                  <a:lnTo>
                    <a:pt x="183" y="247"/>
                  </a:lnTo>
                  <a:lnTo>
                    <a:pt x="175" y="237"/>
                  </a:lnTo>
                  <a:lnTo>
                    <a:pt x="170" y="230"/>
                  </a:lnTo>
                  <a:lnTo>
                    <a:pt x="158" y="221"/>
                  </a:lnTo>
                  <a:lnTo>
                    <a:pt x="143" y="218"/>
                  </a:lnTo>
                  <a:lnTo>
                    <a:pt x="141" y="218"/>
                  </a:lnTo>
                  <a:lnTo>
                    <a:pt x="134" y="218"/>
                  </a:lnTo>
                  <a:lnTo>
                    <a:pt x="128" y="219"/>
                  </a:lnTo>
                  <a:lnTo>
                    <a:pt x="125" y="206"/>
                  </a:lnTo>
                  <a:lnTo>
                    <a:pt x="117" y="194"/>
                  </a:lnTo>
                  <a:lnTo>
                    <a:pt x="112" y="189"/>
                  </a:lnTo>
                  <a:lnTo>
                    <a:pt x="100" y="180"/>
                  </a:lnTo>
                  <a:lnTo>
                    <a:pt x="85" y="176"/>
                  </a:lnTo>
                  <a:lnTo>
                    <a:pt x="83" y="176"/>
                  </a:lnTo>
                  <a:lnTo>
                    <a:pt x="68" y="178"/>
                  </a:lnTo>
                  <a:lnTo>
                    <a:pt x="56" y="186"/>
                  </a:lnTo>
                  <a:lnTo>
                    <a:pt x="12" y="229"/>
                  </a:lnTo>
                  <a:lnTo>
                    <a:pt x="0" y="221"/>
                  </a:lnTo>
                  <a:lnTo>
                    <a:pt x="1" y="218"/>
                  </a:lnTo>
                  <a:lnTo>
                    <a:pt x="85" y="28"/>
                  </a:lnTo>
                  <a:lnTo>
                    <a:pt x="87" y="24"/>
                  </a:lnTo>
                  <a:lnTo>
                    <a:pt x="108" y="23"/>
                  </a:lnTo>
                  <a:lnTo>
                    <a:pt x="134" y="18"/>
                  </a:lnTo>
                  <a:lnTo>
                    <a:pt x="165" y="10"/>
                  </a:lnTo>
                  <a:lnTo>
                    <a:pt x="192" y="3"/>
                  </a:lnTo>
                  <a:lnTo>
                    <a:pt x="2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0" name="Group 149">
            <a:extLst>
              <a:ext uri="{FF2B5EF4-FFF2-40B4-BE49-F238E27FC236}">
                <a16:creationId xmlns:a16="http://schemas.microsoft.com/office/drawing/2014/main" id="{D93B3B9B-AC72-EA05-0DC0-0B1ACF819485}"/>
              </a:ext>
            </a:extLst>
          </p:cNvPr>
          <p:cNvGrpSpPr/>
          <p:nvPr/>
        </p:nvGrpSpPr>
        <p:grpSpPr>
          <a:xfrm>
            <a:off x="1961621" y="4155394"/>
            <a:ext cx="140722" cy="210976"/>
            <a:chOff x="2741613" y="227999"/>
            <a:chExt cx="4421188" cy="6628414"/>
          </a:xfrm>
          <a:solidFill>
            <a:schemeClr val="tx2"/>
          </a:solidFill>
        </p:grpSpPr>
        <p:sp>
          <p:nvSpPr>
            <p:cNvPr id="151" name="Freeform 389">
              <a:extLst>
                <a:ext uri="{FF2B5EF4-FFF2-40B4-BE49-F238E27FC236}">
                  <a16:creationId xmlns:a16="http://schemas.microsoft.com/office/drawing/2014/main" id="{84C9DCAB-3AB4-A597-BFEA-4C54B9EDFCCF}"/>
                </a:ext>
              </a:extLst>
            </p:cNvPr>
            <p:cNvSpPr>
              <a:spLocks noEditPoints="1"/>
            </p:cNvSpPr>
            <p:nvPr/>
          </p:nvSpPr>
          <p:spPr bwMode="auto">
            <a:xfrm>
              <a:off x="2741613" y="3182938"/>
              <a:ext cx="4421188" cy="3673475"/>
            </a:xfrm>
            <a:custGeom>
              <a:avLst/>
              <a:gdLst>
                <a:gd name="T0" fmla="*/ 1708 w 2065"/>
                <a:gd name="T1" fmla="*/ 0 h 1716"/>
                <a:gd name="T2" fmla="*/ 357 w 2065"/>
                <a:gd name="T3" fmla="*/ 0 h 1716"/>
                <a:gd name="T4" fmla="*/ 0 w 2065"/>
                <a:gd name="T5" fmla="*/ 358 h 1716"/>
                <a:gd name="T6" fmla="*/ 0 w 2065"/>
                <a:gd name="T7" fmla="*/ 1359 h 1716"/>
                <a:gd name="T8" fmla="*/ 357 w 2065"/>
                <a:gd name="T9" fmla="*/ 1716 h 1716"/>
                <a:gd name="T10" fmla="*/ 1708 w 2065"/>
                <a:gd name="T11" fmla="*/ 1716 h 1716"/>
                <a:gd name="T12" fmla="*/ 2065 w 2065"/>
                <a:gd name="T13" fmla="*/ 1359 h 1716"/>
                <a:gd name="T14" fmla="*/ 2065 w 2065"/>
                <a:gd name="T15" fmla="*/ 358 h 1716"/>
                <a:gd name="T16" fmla="*/ 1708 w 2065"/>
                <a:gd name="T17" fmla="*/ 0 h 1716"/>
                <a:gd name="T18" fmla="*/ 1136 w 2065"/>
                <a:gd name="T19" fmla="*/ 901 h 1716"/>
                <a:gd name="T20" fmla="*/ 1136 w 2065"/>
                <a:gd name="T21" fmla="*/ 1224 h 1716"/>
                <a:gd name="T22" fmla="*/ 1032 w 2065"/>
                <a:gd name="T23" fmla="*/ 1327 h 1716"/>
                <a:gd name="T24" fmla="*/ 930 w 2065"/>
                <a:gd name="T25" fmla="*/ 1224 h 1716"/>
                <a:gd name="T26" fmla="*/ 930 w 2065"/>
                <a:gd name="T27" fmla="*/ 901 h 1716"/>
                <a:gd name="T28" fmla="*/ 801 w 2065"/>
                <a:gd name="T29" fmla="*/ 694 h 1716"/>
                <a:gd name="T30" fmla="*/ 1032 w 2065"/>
                <a:gd name="T31" fmla="*/ 462 h 1716"/>
                <a:gd name="T32" fmla="*/ 1264 w 2065"/>
                <a:gd name="T33" fmla="*/ 694 h 1716"/>
                <a:gd name="T34" fmla="*/ 1136 w 2065"/>
                <a:gd name="T35" fmla="*/ 901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5" h="1716">
                  <a:moveTo>
                    <a:pt x="1708" y="0"/>
                  </a:moveTo>
                  <a:cubicBezTo>
                    <a:pt x="357" y="0"/>
                    <a:pt x="357" y="0"/>
                    <a:pt x="357" y="0"/>
                  </a:cubicBezTo>
                  <a:cubicBezTo>
                    <a:pt x="160" y="0"/>
                    <a:pt x="0" y="160"/>
                    <a:pt x="0" y="358"/>
                  </a:cubicBezTo>
                  <a:cubicBezTo>
                    <a:pt x="0" y="1359"/>
                    <a:pt x="0" y="1359"/>
                    <a:pt x="0" y="1359"/>
                  </a:cubicBezTo>
                  <a:cubicBezTo>
                    <a:pt x="0" y="1556"/>
                    <a:pt x="160" y="1716"/>
                    <a:pt x="357" y="1716"/>
                  </a:cubicBezTo>
                  <a:cubicBezTo>
                    <a:pt x="1708" y="1716"/>
                    <a:pt x="1708" y="1716"/>
                    <a:pt x="1708" y="1716"/>
                  </a:cubicBezTo>
                  <a:cubicBezTo>
                    <a:pt x="1906" y="1716"/>
                    <a:pt x="2065" y="1556"/>
                    <a:pt x="2065" y="1359"/>
                  </a:cubicBezTo>
                  <a:cubicBezTo>
                    <a:pt x="2065" y="358"/>
                    <a:pt x="2065" y="358"/>
                    <a:pt x="2065" y="358"/>
                  </a:cubicBezTo>
                  <a:cubicBezTo>
                    <a:pt x="2065" y="160"/>
                    <a:pt x="1906" y="0"/>
                    <a:pt x="1708" y="0"/>
                  </a:cubicBezTo>
                  <a:close/>
                  <a:moveTo>
                    <a:pt x="1136" y="901"/>
                  </a:moveTo>
                  <a:cubicBezTo>
                    <a:pt x="1136" y="1224"/>
                    <a:pt x="1136" y="1224"/>
                    <a:pt x="1136" y="1224"/>
                  </a:cubicBezTo>
                  <a:cubicBezTo>
                    <a:pt x="1136" y="1281"/>
                    <a:pt x="1089" y="1327"/>
                    <a:pt x="1032" y="1327"/>
                  </a:cubicBezTo>
                  <a:cubicBezTo>
                    <a:pt x="976" y="1327"/>
                    <a:pt x="930" y="1281"/>
                    <a:pt x="930" y="1224"/>
                  </a:cubicBezTo>
                  <a:cubicBezTo>
                    <a:pt x="930" y="901"/>
                    <a:pt x="930" y="901"/>
                    <a:pt x="930" y="901"/>
                  </a:cubicBezTo>
                  <a:cubicBezTo>
                    <a:pt x="853" y="864"/>
                    <a:pt x="801" y="785"/>
                    <a:pt x="801" y="694"/>
                  </a:cubicBezTo>
                  <a:cubicBezTo>
                    <a:pt x="801" y="566"/>
                    <a:pt x="904" y="462"/>
                    <a:pt x="1032" y="462"/>
                  </a:cubicBezTo>
                  <a:cubicBezTo>
                    <a:pt x="1161" y="462"/>
                    <a:pt x="1264" y="566"/>
                    <a:pt x="1264" y="694"/>
                  </a:cubicBezTo>
                  <a:cubicBezTo>
                    <a:pt x="1264" y="785"/>
                    <a:pt x="1212" y="864"/>
                    <a:pt x="1136" y="9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390">
              <a:extLst>
                <a:ext uri="{FF2B5EF4-FFF2-40B4-BE49-F238E27FC236}">
                  <a16:creationId xmlns:a16="http://schemas.microsoft.com/office/drawing/2014/main" id="{CF021BB1-FEBD-130D-CAEF-B6CD6456AD73}"/>
                </a:ext>
              </a:extLst>
            </p:cNvPr>
            <p:cNvSpPr>
              <a:spLocks/>
            </p:cNvSpPr>
            <p:nvPr/>
          </p:nvSpPr>
          <p:spPr bwMode="auto">
            <a:xfrm rot="1800000">
              <a:off x="3743718" y="227999"/>
              <a:ext cx="3328977" cy="2924186"/>
            </a:xfrm>
            <a:custGeom>
              <a:avLst/>
              <a:gdLst>
                <a:gd name="T0" fmla="*/ 311 w 1555"/>
                <a:gd name="T1" fmla="*/ 768 h 1366"/>
                <a:gd name="T2" fmla="*/ 777 w 1555"/>
                <a:gd name="T3" fmla="*/ 311 h 1366"/>
                <a:gd name="T4" fmla="*/ 1244 w 1555"/>
                <a:gd name="T5" fmla="*/ 768 h 1366"/>
                <a:gd name="T6" fmla="*/ 1244 w 1555"/>
                <a:gd name="T7" fmla="*/ 1366 h 1366"/>
                <a:gd name="T8" fmla="*/ 1555 w 1555"/>
                <a:gd name="T9" fmla="*/ 1366 h 1366"/>
                <a:gd name="T10" fmla="*/ 1555 w 1555"/>
                <a:gd name="T11" fmla="*/ 768 h 1366"/>
                <a:gd name="T12" fmla="*/ 777 w 1555"/>
                <a:gd name="T13" fmla="*/ 0 h 1366"/>
                <a:gd name="T14" fmla="*/ 0 w 1555"/>
                <a:gd name="T15" fmla="*/ 768 h 1366"/>
                <a:gd name="T16" fmla="*/ 0 w 1555"/>
                <a:gd name="T17" fmla="*/ 1366 h 1366"/>
                <a:gd name="T18" fmla="*/ 311 w 1555"/>
                <a:gd name="T19" fmla="*/ 1366 h 1366"/>
                <a:gd name="T20" fmla="*/ 311 w 1555"/>
                <a:gd name="T21" fmla="*/ 76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5" h="1366">
                  <a:moveTo>
                    <a:pt x="311" y="768"/>
                  </a:moveTo>
                  <a:cubicBezTo>
                    <a:pt x="311" y="516"/>
                    <a:pt x="520" y="311"/>
                    <a:pt x="777" y="311"/>
                  </a:cubicBezTo>
                  <a:cubicBezTo>
                    <a:pt x="1035" y="311"/>
                    <a:pt x="1244" y="516"/>
                    <a:pt x="1244" y="768"/>
                  </a:cubicBezTo>
                  <a:cubicBezTo>
                    <a:pt x="1244" y="1366"/>
                    <a:pt x="1244" y="1366"/>
                    <a:pt x="1244" y="1366"/>
                  </a:cubicBezTo>
                  <a:cubicBezTo>
                    <a:pt x="1555" y="1366"/>
                    <a:pt x="1555" y="1366"/>
                    <a:pt x="1555" y="1366"/>
                  </a:cubicBezTo>
                  <a:cubicBezTo>
                    <a:pt x="1555" y="768"/>
                    <a:pt x="1555" y="768"/>
                    <a:pt x="1555" y="768"/>
                  </a:cubicBezTo>
                  <a:cubicBezTo>
                    <a:pt x="1555" y="344"/>
                    <a:pt x="1206" y="0"/>
                    <a:pt x="777" y="0"/>
                  </a:cubicBezTo>
                  <a:cubicBezTo>
                    <a:pt x="349" y="0"/>
                    <a:pt x="0" y="344"/>
                    <a:pt x="0" y="768"/>
                  </a:cubicBezTo>
                  <a:cubicBezTo>
                    <a:pt x="0" y="1366"/>
                    <a:pt x="0" y="1366"/>
                    <a:pt x="0" y="1366"/>
                  </a:cubicBezTo>
                  <a:cubicBezTo>
                    <a:pt x="311" y="1366"/>
                    <a:pt x="311" y="1366"/>
                    <a:pt x="311" y="1366"/>
                  </a:cubicBezTo>
                  <a:lnTo>
                    <a:pt x="311" y="76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3" name="Group 152">
            <a:extLst>
              <a:ext uri="{FF2B5EF4-FFF2-40B4-BE49-F238E27FC236}">
                <a16:creationId xmlns:a16="http://schemas.microsoft.com/office/drawing/2014/main" id="{F6454AD5-A90F-4618-EE7E-E7FB08B74676}"/>
              </a:ext>
            </a:extLst>
          </p:cNvPr>
          <p:cNvGrpSpPr/>
          <p:nvPr/>
        </p:nvGrpSpPr>
        <p:grpSpPr>
          <a:xfrm>
            <a:off x="1610166" y="2288286"/>
            <a:ext cx="263424" cy="263243"/>
            <a:chOff x="3008313" y="1987551"/>
            <a:chExt cx="4079874" cy="4076700"/>
          </a:xfrm>
          <a:solidFill>
            <a:schemeClr val="tx2"/>
          </a:solidFill>
        </p:grpSpPr>
        <p:sp>
          <p:nvSpPr>
            <p:cNvPr id="154" name="Freeform 5">
              <a:extLst>
                <a:ext uri="{FF2B5EF4-FFF2-40B4-BE49-F238E27FC236}">
                  <a16:creationId xmlns:a16="http://schemas.microsoft.com/office/drawing/2014/main" id="{4DE7B76C-83AA-7EF1-3CCB-F896E8EC6D43}"/>
                </a:ext>
              </a:extLst>
            </p:cNvPr>
            <p:cNvSpPr>
              <a:spLocks/>
            </p:cNvSpPr>
            <p:nvPr/>
          </p:nvSpPr>
          <p:spPr bwMode="auto">
            <a:xfrm>
              <a:off x="3911600" y="2863851"/>
              <a:ext cx="3175" cy="3175"/>
            </a:xfrm>
            <a:custGeom>
              <a:avLst/>
              <a:gdLst>
                <a:gd name="T0" fmla="*/ 0 w 2"/>
                <a:gd name="T1" fmla="*/ 2 h 2"/>
                <a:gd name="T2" fmla="*/ 0 w 2"/>
                <a:gd name="T3" fmla="*/ 2 h 2"/>
                <a:gd name="T4" fmla="*/ 0 w 2"/>
                <a:gd name="T5" fmla="*/ 2 h 2"/>
                <a:gd name="T6" fmla="*/ 2 w 2"/>
                <a:gd name="T7" fmla="*/ 1 h 2"/>
                <a:gd name="T8" fmla="*/ 2 w 2"/>
                <a:gd name="T9" fmla="*/ 1 h 2"/>
                <a:gd name="T10" fmla="*/ 2 w 2"/>
                <a:gd name="T11" fmla="*/ 0 h 2"/>
                <a:gd name="T12" fmla="*/ 2 w 2"/>
                <a:gd name="T13" fmla="*/ 0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1" y="2"/>
                    <a:pt x="1" y="2"/>
                    <a:pt x="2" y="1"/>
                  </a:cubicBezTo>
                  <a:cubicBezTo>
                    <a:pt x="2" y="1"/>
                    <a:pt x="2" y="1"/>
                    <a:pt x="2" y="1"/>
                  </a:cubicBezTo>
                  <a:cubicBezTo>
                    <a:pt x="2" y="1"/>
                    <a:pt x="2" y="1"/>
                    <a:pt x="2" y="0"/>
                  </a:cubicBezTo>
                  <a:cubicBezTo>
                    <a:pt x="2" y="0"/>
                    <a:pt x="2" y="0"/>
                    <a:pt x="2" y="0"/>
                  </a:cubicBezTo>
                  <a:cubicBezTo>
                    <a:pt x="1" y="1"/>
                    <a:pt x="0" y="1"/>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Freeform 6">
              <a:extLst>
                <a:ext uri="{FF2B5EF4-FFF2-40B4-BE49-F238E27FC236}">
                  <a16:creationId xmlns:a16="http://schemas.microsoft.com/office/drawing/2014/main" id="{CCA15A8E-24F6-53A3-1EBE-4C00F7B21DAD}"/>
                </a:ext>
              </a:extLst>
            </p:cNvPr>
            <p:cNvSpPr>
              <a:spLocks/>
            </p:cNvSpPr>
            <p:nvPr/>
          </p:nvSpPr>
          <p:spPr bwMode="auto">
            <a:xfrm>
              <a:off x="3689350" y="2776538"/>
              <a:ext cx="19050" cy="22225"/>
            </a:xfrm>
            <a:custGeom>
              <a:avLst/>
              <a:gdLst>
                <a:gd name="T0" fmla="*/ 7 w 10"/>
                <a:gd name="T1" fmla="*/ 0 h 12"/>
                <a:gd name="T2" fmla="*/ 2 w 10"/>
                <a:gd name="T3" fmla="*/ 2 h 12"/>
                <a:gd name="T4" fmla="*/ 1 w 10"/>
                <a:gd name="T5" fmla="*/ 5 h 12"/>
                <a:gd name="T6" fmla="*/ 1 w 10"/>
                <a:gd name="T7" fmla="*/ 6 h 12"/>
                <a:gd name="T8" fmla="*/ 1 w 10"/>
                <a:gd name="T9" fmla="*/ 6 h 12"/>
                <a:gd name="T10" fmla="*/ 0 w 10"/>
                <a:gd name="T11" fmla="*/ 8 h 12"/>
                <a:gd name="T12" fmla="*/ 3 w 10"/>
                <a:gd name="T13" fmla="*/ 7 h 12"/>
                <a:gd name="T14" fmla="*/ 3 w 10"/>
                <a:gd name="T15" fmla="*/ 8 h 12"/>
                <a:gd name="T16" fmla="*/ 2 w 10"/>
                <a:gd name="T17" fmla="*/ 12 h 12"/>
                <a:gd name="T18" fmla="*/ 10 w 10"/>
                <a:gd name="T19" fmla="*/ 5 h 12"/>
                <a:gd name="T20" fmla="*/ 10 w 10"/>
                <a:gd name="T21" fmla="*/ 3 h 12"/>
                <a:gd name="T22" fmla="*/ 7 w 10"/>
                <a:gd name="T23" fmla="*/ 4 h 12"/>
                <a:gd name="T24" fmla="*/ 7 w 10"/>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2">
                  <a:moveTo>
                    <a:pt x="7" y="0"/>
                  </a:moveTo>
                  <a:cubicBezTo>
                    <a:pt x="6" y="1"/>
                    <a:pt x="3" y="1"/>
                    <a:pt x="2" y="2"/>
                  </a:cubicBezTo>
                  <a:cubicBezTo>
                    <a:pt x="2" y="3"/>
                    <a:pt x="1" y="4"/>
                    <a:pt x="1" y="5"/>
                  </a:cubicBezTo>
                  <a:cubicBezTo>
                    <a:pt x="1" y="6"/>
                    <a:pt x="1" y="6"/>
                    <a:pt x="1" y="6"/>
                  </a:cubicBezTo>
                  <a:cubicBezTo>
                    <a:pt x="1" y="6"/>
                    <a:pt x="1" y="6"/>
                    <a:pt x="1" y="6"/>
                  </a:cubicBezTo>
                  <a:cubicBezTo>
                    <a:pt x="1" y="7"/>
                    <a:pt x="1" y="7"/>
                    <a:pt x="0" y="8"/>
                  </a:cubicBezTo>
                  <a:cubicBezTo>
                    <a:pt x="1" y="7"/>
                    <a:pt x="2" y="7"/>
                    <a:pt x="3" y="7"/>
                  </a:cubicBezTo>
                  <a:cubicBezTo>
                    <a:pt x="3" y="7"/>
                    <a:pt x="3" y="8"/>
                    <a:pt x="3" y="8"/>
                  </a:cubicBezTo>
                  <a:cubicBezTo>
                    <a:pt x="2" y="10"/>
                    <a:pt x="2" y="11"/>
                    <a:pt x="2" y="12"/>
                  </a:cubicBezTo>
                  <a:cubicBezTo>
                    <a:pt x="4" y="12"/>
                    <a:pt x="7" y="10"/>
                    <a:pt x="10" y="5"/>
                  </a:cubicBezTo>
                  <a:cubicBezTo>
                    <a:pt x="10" y="4"/>
                    <a:pt x="10" y="4"/>
                    <a:pt x="10" y="3"/>
                  </a:cubicBezTo>
                  <a:cubicBezTo>
                    <a:pt x="9" y="3"/>
                    <a:pt x="8" y="4"/>
                    <a:pt x="7" y="4"/>
                  </a:cubicBezTo>
                  <a:cubicBezTo>
                    <a:pt x="8" y="2"/>
                    <a:pt x="8" y="1"/>
                    <a:pt x="7"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7">
              <a:extLst>
                <a:ext uri="{FF2B5EF4-FFF2-40B4-BE49-F238E27FC236}">
                  <a16:creationId xmlns:a16="http://schemas.microsoft.com/office/drawing/2014/main" id="{FD82146E-5E1A-D655-D142-E2098D257F80}"/>
                </a:ext>
              </a:extLst>
            </p:cNvPr>
            <p:cNvSpPr>
              <a:spLocks/>
            </p:cNvSpPr>
            <p:nvPr/>
          </p:nvSpPr>
          <p:spPr bwMode="auto">
            <a:xfrm>
              <a:off x="3779838" y="2605088"/>
              <a:ext cx="52387" cy="55563"/>
            </a:xfrm>
            <a:custGeom>
              <a:avLst/>
              <a:gdLst>
                <a:gd name="T0" fmla="*/ 24 w 29"/>
                <a:gd name="T1" fmla="*/ 2 h 31"/>
                <a:gd name="T2" fmla="*/ 24 w 29"/>
                <a:gd name="T3" fmla="*/ 2 h 31"/>
                <a:gd name="T4" fmla="*/ 24 w 29"/>
                <a:gd name="T5" fmla="*/ 1 h 31"/>
                <a:gd name="T6" fmla="*/ 16 w 29"/>
                <a:gd name="T7" fmla="*/ 5 h 31"/>
                <a:gd name="T8" fmla="*/ 15 w 29"/>
                <a:gd name="T9" fmla="*/ 7 h 31"/>
                <a:gd name="T10" fmla="*/ 14 w 29"/>
                <a:gd name="T11" fmla="*/ 7 h 31"/>
                <a:gd name="T12" fmla="*/ 14 w 29"/>
                <a:gd name="T13" fmla="*/ 8 h 31"/>
                <a:gd name="T14" fmla="*/ 15 w 29"/>
                <a:gd name="T15" fmla="*/ 7 h 31"/>
                <a:gd name="T16" fmla="*/ 15 w 29"/>
                <a:gd name="T17" fmla="*/ 8 h 31"/>
                <a:gd name="T18" fmla="*/ 13 w 29"/>
                <a:gd name="T19" fmla="*/ 10 h 31"/>
                <a:gd name="T20" fmla="*/ 11 w 29"/>
                <a:gd name="T21" fmla="*/ 12 h 31"/>
                <a:gd name="T22" fmla="*/ 12 w 29"/>
                <a:gd name="T23" fmla="*/ 12 h 31"/>
                <a:gd name="T24" fmla="*/ 12 w 29"/>
                <a:gd name="T25" fmla="*/ 12 h 31"/>
                <a:gd name="T26" fmla="*/ 11 w 29"/>
                <a:gd name="T27" fmla="*/ 13 h 31"/>
                <a:gd name="T28" fmla="*/ 9 w 29"/>
                <a:gd name="T29" fmla="*/ 14 h 31"/>
                <a:gd name="T30" fmla="*/ 11 w 29"/>
                <a:gd name="T31" fmla="*/ 14 h 31"/>
                <a:gd name="T32" fmla="*/ 10 w 29"/>
                <a:gd name="T33" fmla="*/ 14 h 31"/>
                <a:gd name="T34" fmla="*/ 10 w 29"/>
                <a:gd name="T35" fmla="*/ 15 h 31"/>
                <a:gd name="T36" fmla="*/ 10 w 29"/>
                <a:gd name="T37" fmla="*/ 15 h 31"/>
                <a:gd name="T38" fmla="*/ 10 w 29"/>
                <a:gd name="T39" fmla="*/ 15 h 31"/>
                <a:gd name="T40" fmla="*/ 10 w 29"/>
                <a:gd name="T41" fmla="*/ 16 h 31"/>
                <a:gd name="T42" fmla="*/ 10 w 29"/>
                <a:gd name="T43" fmla="*/ 16 h 31"/>
                <a:gd name="T44" fmla="*/ 14 w 29"/>
                <a:gd name="T45" fmla="*/ 14 h 31"/>
                <a:gd name="T46" fmla="*/ 15 w 29"/>
                <a:gd name="T47" fmla="*/ 14 h 31"/>
                <a:gd name="T48" fmla="*/ 14 w 29"/>
                <a:gd name="T49" fmla="*/ 16 h 31"/>
                <a:gd name="T50" fmla="*/ 8 w 29"/>
                <a:gd name="T51" fmla="*/ 19 h 31"/>
                <a:gd name="T52" fmla="*/ 8 w 29"/>
                <a:gd name="T53" fmla="*/ 19 h 31"/>
                <a:gd name="T54" fmla="*/ 7 w 29"/>
                <a:gd name="T55" fmla="*/ 22 h 31"/>
                <a:gd name="T56" fmla="*/ 0 w 29"/>
                <a:gd name="T57" fmla="*/ 28 h 31"/>
                <a:gd name="T58" fmla="*/ 1 w 29"/>
                <a:gd name="T59" fmla="*/ 29 h 31"/>
                <a:gd name="T60" fmla="*/ 0 w 29"/>
                <a:gd name="T61" fmla="*/ 30 h 31"/>
                <a:gd name="T62" fmla="*/ 0 w 29"/>
                <a:gd name="T63" fmla="*/ 31 h 31"/>
                <a:gd name="T64" fmla="*/ 1 w 29"/>
                <a:gd name="T65" fmla="*/ 31 h 31"/>
                <a:gd name="T66" fmla="*/ 5 w 29"/>
                <a:gd name="T67" fmla="*/ 27 h 31"/>
                <a:gd name="T68" fmla="*/ 9 w 29"/>
                <a:gd name="T69" fmla="*/ 23 h 31"/>
                <a:gd name="T70" fmla="*/ 13 w 29"/>
                <a:gd name="T71" fmla="*/ 21 h 31"/>
                <a:gd name="T72" fmla="*/ 14 w 29"/>
                <a:gd name="T73" fmla="*/ 18 h 31"/>
                <a:gd name="T74" fmla="*/ 22 w 29"/>
                <a:gd name="T75" fmla="*/ 9 h 31"/>
                <a:gd name="T76" fmla="*/ 29 w 29"/>
                <a:gd name="T77" fmla="*/ 2 h 31"/>
                <a:gd name="T78" fmla="*/ 28 w 29"/>
                <a:gd name="T79" fmla="*/ 2 h 31"/>
                <a:gd name="T80" fmla="*/ 29 w 29"/>
                <a:gd name="T81" fmla="*/ 1 h 31"/>
                <a:gd name="T82" fmla="*/ 29 w 29"/>
                <a:gd name="T83" fmla="*/ 0 h 31"/>
                <a:gd name="T84" fmla="*/ 29 w 29"/>
                <a:gd name="T85" fmla="*/ 1 h 31"/>
                <a:gd name="T86" fmla="*/ 24 w 29"/>
                <a:gd name="T87"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 h="31">
                  <a:moveTo>
                    <a:pt x="24" y="2"/>
                  </a:moveTo>
                  <a:cubicBezTo>
                    <a:pt x="24" y="2"/>
                    <a:pt x="24" y="2"/>
                    <a:pt x="24" y="2"/>
                  </a:cubicBezTo>
                  <a:cubicBezTo>
                    <a:pt x="24" y="2"/>
                    <a:pt x="24" y="2"/>
                    <a:pt x="24" y="1"/>
                  </a:cubicBezTo>
                  <a:cubicBezTo>
                    <a:pt x="22" y="2"/>
                    <a:pt x="18" y="4"/>
                    <a:pt x="16" y="5"/>
                  </a:cubicBezTo>
                  <a:cubicBezTo>
                    <a:pt x="15" y="6"/>
                    <a:pt x="15" y="6"/>
                    <a:pt x="15" y="7"/>
                  </a:cubicBezTo>
                  <a:cubicBezTo>
                    <a:pt x="14" y="7"/>
                    <a:pt x="14" y="7"/>
                    <a:pt x="14" y="7"/>
                  </a:cubicBezTo>
                  <a:cubicBezTo>
                    <a:pt x="14" y="7"/>
                    <a:pt x="14" y="7"/>
                    <a:pt x="14" y="8"/>
                  </a:cubicBezTo>
                  <a:cubicBezTo>
                    <a:pt x="14" y="7"/>
                    <a:pt x="15" y="7"/>
                    <a:pt x="15" y="7"/>
                  </a:cubicBezTo>
                  <a:cubicBezTo>
                    <a:pt x="15" y="8"/>
                    <a:pt x="15" y="8"/>
                    <a:pt x="15" y="8"/>
                  </a:cubicBezTo>
                  <a:cubicBezTo>
                    <a:pt x="15" y="8"/>
                    <a:pt x="14" y="9"/>
                    <a:pt x="13" y="10"/>
                  </a:cubicBezTo>
                  <a:cubicBezTo>
                    <a:pt x="12" y="11"/>
                    <a:pt x="11" y="12"/>
                    <a:pt x="11" y="12"/>
                  </a:cubicBezTo>
                  <a:cubicBezTo>
                    <a:pt x="11" y="12"/>
                    <a:pt x="12" y="12"/>
                    <a:pt x="12" y="12"/>
                  </a:cubicBezTo>
                  <a:cubicBezTo>
                    <a:pt x="12" y="12"/>
                    <a:pt x="12" y="12"/>
                    <a:pt x="12" y="12"/>
                  </a:cubicBezTo>
                  <a:cubicBezTo>
                    <a:pt x="12" y="12"/>
                    <a:pt x="12" y="13"/>
                    <a:pt x="11" y="13"/>
                  </a:cubicBezTo>
                  <a:cubicBezTo>
                    <a:pt x="11" y="14"/>
                    <a:pt x="10" y="14"/>
                    <a:pt x="9" y="14"/>
                  </a:cubicBezTo>
                  <a:cubicBezTo>
                    <a:pt x="10" y="14"/>
                    <a:pt x="10" y="14"/>
                    <a:pt x="11" y="14"/>
                  </a:cubicBezTo>
                  <a:cubicBezTo>
                    <a:pt x="11" y="14"/>
                    <a:pt x="10" y="14"/>
                    <a:pt x="10" y="14"/>
                  </a:cubicBezTo>
                  <a:cubicBezTo>
                    <a:pt x="10" y="14"/>
                    <a:pt x="10" y="14"/>
                    <a:pt x="10" y="15"/>
                  </a:cubicBezTo>
                  <a:cubicBezTo>
                    <a:pt x="10" y="15"/>
                    <a:pt x="10" y="15"/>
                    <a:pt x="10" y="15"/>
                  </a:cubicBezTo>
                  <a:cubicBezTo>
                    <a:pt x="10" y="15"/>
                    <a:pt x="10" y="15"/>
                    <a:pt x="10" y="15"/>
                  </a:cubicBezTo>
                  <a:cubicBezTo>
                    <a:pt x="10" y="15"/>
                    <a:pt x="10" y="15"/>
                    <a:pt x="10" y="16"/>
                  </a:cubicBezTo>
                  <a:cubicBezTo>
                    <a:pt x="10" y="16"/>
                    <a:pt x="10" y="16"/>
                    <a:pt x="10" y="16"/>
                  </a:cubicBezTo>
                  <a:cubicBezTo>
                    <a:pt x="11" y="15"/>
                    <a:pt x="13" y="14"/>
                    <a:pt x="14" y="14"/>
                  </a:cubicBezTo>
                  <a:cubicBezTo>
                    <a:pt x="15" y="14"/>
                    <a:pt x="15" y="14"/>
                    <a:pt x="15" y="14"/>
                  </a:cubicBezTo>
                  <a:cubicBezTo>
                    <a:pt x="15" y="15"/>
                    <a:pt x="14" y="16"/>
                    <a:pt x="14" y="16"/>
                  </a:cubicBezTo>
                  <a:cubicBezTo>
                    <a:pt x="12" y="16"/>
                    <a:pt x="9" y="18"/>
                    <a:pt x="8" y="19"/>
                  </a:cubicBezTo>
                  <a:cubicBezTo>
                    <a:pt x="8" y="19"/>
                    <a:pt x="8" y="19"/>
                    <a:pt x="8" y="19"/>
                  </a:cubicBezTo>
                  <a:cubicBezTo>
                    <a:pt x="7" y="20"/>
                    <a:pt x="7" y="21"/>
                    <a:pt x="7" y="22"/>
                  </a:cubicBezTo>
                  <a:cubicBezTo>
                    <a:pt x="5" y="24"/>
                    <a:pt x="2" y="25"/>
                    <a:pt x="0" y="28"/>
                  </a:cubicBezTo>
                  <a:cubicBezTo>
                    <a:pt x="0" y="28"/>
                    <a:pt x="1" y="29"/>
                    <a:pt x="1" y="29"/>
                  </a:cubicBezTo>
                  <a:cubicBezTo>
                    <a:pt x="1" y="29"/>
                    <a:pt x="0" y="29"/>
                    <a:pt x="0" y="30"/>
                  </a:cubicBezTo>
                  <a:cubicBezTo>
                    <a:pt x="0" y="31"/>
                    <a:pt x="0" y="31"/>
                    <a:pt x="0" y="31"/>
                  </a:cubicBezTo>
                  <a:cubicBezTo>
                    <a:pt x="1" y="31"/>
                    <a:pt x="1" y="31"/>
                    <a:pt x="1" y="31"/>
                  </a:cubicBezTo>
                  <a:cubicBezTo>
                    <a:pt x="2" y="30"/>
                    <a:pt x="4" y="29"/>
                    <a:pt x="5" y="27"/>
                  </a:cubicBezTo>
                  <a:cubicBezTo>
                    <a:pt x="7" y="26"/>
                    <a:pt x="8" y="24"/>
                    <a:pt x="9" y="23"/>
                  </a:cubicBezTo>
                  <a:cubicBezTo>
                    <a:pt x="11" y="22"/>
                    <a:pt x="12" y="22"/>
                    <a:pt x="13" y="21"/>
                  </a:cubicBezTo>
                  <a:cubicBezTo>
                    <a:pt x="13" y="21"/>
                    <a:pt x="15" y="19"/>
                    <a:pt x="14" y="18"/>
                  </a:cubicBezTo>
                  <a:cubicBezTo>
                    <a:pt x="14" y="17"/>
                    <a:pt x="16" y="15"/>
                    <a:pt x="22" y="9"/>
                  </a:cubicBezTo>
                  <a:cubicBezTo>
                    <a:pt x="26" y="6"/>
                    <a:pt x="28" y="4"/>
                    <a:pt x="29" y="2"/>
                  </a:cubicBezTo>
                  <a:cubicBezTo>
                    <a:pt x="28" y="2"/>
                    <a:pt x="28" y="2"/>
                    <a:pt x="28" y="2"/>
                  </a:cubicBezTo>
                  <a:cubicBezTo>
                    <a:pt x="28" y="2"/>
                    <a:pt x="29" y="1"/>
                    <a:pt x="29" y="1"/>
                  </a:cubicBezTo>
                  <a:cubicBezTo>
                    <a:pt x="29" y="1"/>
                    <a:pt x="29" y="0"/>
                    <a:pt x="29" y="0"/>
                  </a:cubicBezTo>
                  <a:cubicBezTo>
                    <a:pt x="29" y="0"/>
                    <a:pt x="29" y="0"/>
                    <a:pt x="29" y="1"/>
                  </a:cubicBezTo>
                  <a:cubicBezTo>
                    <a:pt x="27" y="2"/>
                    <a:pt x="24" y="3"/>
                    <a:pt x="24"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Freeform 8">
              <a:extLst>
                <a:ext uri="{FF2B5EF4-FFF2-40B4-BE49-F238E27FC236}">
                  <a16:creationId xmlns:a16="http://schemas.microsoft.com/office/drawing/2014/main" id="{7CC28F91-B17A-312F-24B3-C126DACE2F13}"/>
                </a:ext>
              </a:extLst>
            </p:cNvPr>
            <p:cNvSpPr>
              <a:spLocks/>
            </p:cNvSpPr>
            <p:nvPr/>
          </p:nvSpPr>
          <p:spPr bwMode="auto">
            <a:xfrm>
              <a:off x="4397375" y="2282826"/>
              <a:ext cx="9525" cy="3175"/>
            </a:xfrm>
            <a:custGeom>
              <a:avLst/>
              <a:gdLst>
                <a:gd name="T0" fmla="*/ 4 w 5"/>
                <a:gd name="T1" fmla="*/ 0 h 2"/>
                <a:gd name="T2" fmla="*/ 1 w 5"/>
                <a:gd name="T3" fmla="*/ 1 h 2"/>
                <a:gd name="T4" fmla="*/ 0 w 5"/>
                <a:gd name="T5" fmla="*/ 2 h 2"/>
                <a:gd name="T6" fmla="*/ 5 w 5"/>
                <a:gd name="T7" fmla="*/ 1 h 2"/>
                <a:gd name="T8" fmla="*/ 4 w 5"/>
                <a:gd name="T9" fmla="*/ 0 h 2"/>
              </a:gdLst>
              <a:ahLst/>
              <a:cxnLst>
                <a:cxn ang="0">
                  <a:pos x="T0" y="T1"/>
                </a:cxn>
                <a:cxn ang="0">
                  <a:pos x="T2" y="T3"/>
                </a:cxn>
                <a:cxn ang="0">
                  <a:pos x="T4" y="T5"/>
                </a:cxn>
                <a:cxn ang="0">
                  <a:pos x="T6" y="T7"/>
                </a:cxn>
                <a:cxn ang="0">
                  <a:pos x="T8" y="T9"/>
                </a:cxn>
              </a:cxnLst>
              <a:rect l="0" t="0" r="r" b="b"/>
              <a:pathLst>
                <a:path w="5" h="2">
                  <a:moveTo>
                    <a:pt x="4" y="0"/>
                  </a:moveTo>
                  <a:cubicBezTo>
                    <a:pt x="2" y="0"/>
                    <a:pt x="1" y="1"/>
                    <a:pt x="1" y="1"/>
                  </a:cubicBezTo>
                  <a:cubicBezTo>
                    <a:pt x="0" y="1"/>
                    <a:pt x="0" y="2"/>
                    <a:pt x="0" y="2"/>
                  </a:cubicBezTo>
                  <a:cubicBezTo>
                    <a:pt x="2" y="1"/>
                    <a:pt x="3" y="1"/>
                    <a:pt x="5" y="1"/>
                  </a:cubicBezTo>
                  <a:cubicBezTo>
                    <a:pt x="4" y="0"/>
                    <a:pt x="4" y="0"/>
                    <a:pt x="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9">
              <a:extLst>
                <a:ext uri="{FF2B5EF4-FFF2-40B4-BE49-F238E27FC236}">
                  <a16:creationId xmlns:a16="http://schemas.microsoft.com/office/drawing/2014/main" id="{65D701A4-5E2F-CE43-8F64-69F028C48648}"/>
                </a:ext>
              </a:extLst>
            </p:cNvPr>
            <p:cNvSpPr>
              <a:spLocks/>
            </p:cNvSpPr>
            <p:nvPr/>
          </p:nvSpPr>
          <p:spPr bwMode="auto">
            <a:xfrm>
              <a:off x="3654425" y="2779713"/>
              <a:ext cx="26987" cy="22225"/>
            </a:xfrm>
            <a:custGeom>
              <a:avLst/>
              <a:gdLst>
                <a:gd name="T0" fmla="*/ 13 w 14"/>
                <a:gd name="T1" fmla="*/ 5 h 12"/>
                <a:gd name="T2" fmla="*/ 10 w 14"/>
                <a:gd name="T3" fmla="*/ 3 h 12"/>
                <a:gd name="T4" fmla="*/ 10 w 14"/>
                <a:gd name="T5" fmla="*/ 2 h 12"/>
                <a:gd name="T6" fmla="*/ 7 w 14"/>
                <a:gd name="T7" fmla="*/ 3 h 12"/>
                <a:gd name="T8" fmla="*/ 6 w 14"/>
                <a:gd name="T9" fmla="*/ 3 h 12"/>
                <a:gd name="T10" fmla="*/ 8 w 14"/>
                <a:gd name="T11" fmla="*/ 0 h 12"/>
                <a:gd name="T12" fmla="*/ 0 w 14"/>
                <a:gd name="T13" fmla="*/ 10 h 12"/>
                <a:gd name="T14" fmla="*/ 1 w 14"/>
                <a:gd name="T15" fmla="*/ 10 h 12"/>
                <a:gd name="T16" fmla="*/ 10 w 14"/>
                <a:gd name="T17" fmla="*/ 9 h 12"/>
                <a:gd name="T18" fmla="*/ 12 w 14"/>
                <a:gd name="T19" fmla="*/ 8 h 12"/>
                <a:gd name="T20" fmla="*/ 13 w 14"/>
                <a:gd name="T21" fmla="*/ 7 h 12"/>
                <a:gd name="T22" fmla="*/ 14 w 14"/>
                <a:gd name="T23" fmla="*/ 6 h 12"/>
                <a:gd name="T24" fmla="*/ 13 w 14"/>
                <a:gd name="T25" fmla="*/ 5 h 12"/>
                <a:gd name="T26" fmla="*/ 13 w 14"/>
                <a:gd name="T27"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2">
                  <a:moveTo>
                    <a:pt x="13" y="5"/>
                  </a:moveTo>
                  <a:cubicBezTo>
                    <a:pt x="12" y="4"/>
                    <a:pt x="11" y="3"/>
                    <a:pt x="10" y="3"/>
                  </a:cubicBezTo>
                  <a:cubicBezTo>
                    <a:pt x="10" y="2"/>
                    <a:pt x="10" y="2"/>
                    <a:pt x="10" y="2"/>
                  </a:cubicBezTo>
                  <a:cubicBezTo>
                    <a:pt x="9" y="3"/>
                    <a:pt x="8" y="3"/>
                    <a:pt x="7" y="3"/>
                  </a:cubicBezTo>
                  <a:cubicBezTo>
                    <a:pt x="7" y="3"/>
                    <a:pt x="7" y="3"/>
                    <a:pt x="6" y="3"/>
                  </a:cubicBezTo>
                  <a:cubicBezTo>
                    <a:pt x="8" y="0"/>
                    <a:pt x="8" y="0"/>
                    <a:pt x="8" y="0"/>
                  </a:cubicBezTo>
                  <a:cubicBezTo>
                    <a:pt x="6" y="1"/>
                    <a:pt x="1" y="5"/>
                    <a:pt x="0" y="10"/>
                  </a:cubicBezTo>
                  <a:cubicBezTo>
                    <a:pt x="0" y="10"/>
                    <a:pt x="1" y="10"/>
                    <a:pt x="1" y="10"/>
                  </a:cubicBezTo>
                  <a:cubicBezTo>
                    <a:pt x="4" y="12"/>
                    <a:pt x="4" y="12"/>
                    <a:pt x="10" y="9"/>
                  </a:cubicBezTo>
                  <a:cubicBezTo>
                    <a:pt x="12" y="8"/>
                    <a:pt x="12" y="8"/>
                    <a:pt x="12" y="8"/>
                  </a:cubicBezTo>
                  <a:cubicBezTo>
                    <a:pt x="12" y="8"/>
                    <a:pt x="12" y="7"/>
                    <a:pt x="13" y="7"/>
                  </a:cubicBezTo>
                  <a:cubicBezTo>
                    <a:pt x="13" y="6"/>
                    <a:pt x="13" y="6"/>
                    <a:pt x="14" y="6"/>
                  </a:cubicBezTo>
                  <a:cubicBezTo>
                    <a:pt x="13" y="5"/>
                    <a:pt x="13" y="5"/>
                    <a:pt x="13" y="5"/>
                  </a:cubicBezTo>
                  <a:cubicBezTo>
                    <a:pt x="13" y="5"/>
                    <a:pt x="13" y="5"/>
                    <a:pt x="13" y="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10">
              <a:extLst>
                <a:ext uri="{FF2B5EF4-FFF2-40B4-BE49-F238E27FC236}">
                  <a16:creationId xmlns:a16="http://schemas.microsoft.com/office/drawing/2014/main" id="{687239AB-C284-D050-B070-47A1E297A5A4}"/>
                </a:ext>
              </a:extLst>
            </p:cNvPr>
            <p:cNvSpPr>
              <a:spLocks/>
            </p:cNvSpPr>
            <p:nvPr/>
          </p:nvSpPr>
          <p:spPr bwMode="auto">
            <a:xfrm>
              <a:off x="3736975" y="2673351"/>
              <a:ext cx="23812" cy="22225"/>
            </a:xfrm>
            <a:custGeom>
              <a:avLst/>
              <a:gdLst>
                <a:gd name="T0" fmla="*/ 2 w 13"/>
                <a:gd name="T1" fmla="*/ 7 h 12"/>
                <a:gd name="T2" fmla="*/ 9 w 13"/>
                <a:gd name="T3" fmla="*/ 4 h 12"/>
                <a:gd name="T4" fmla="*/ 1 w 13"/>
                <a:gd name="T5" fmla="*/ 10 h 12"/>
                <a:gd name="T6" fmla="*/ 0 w 13"/>
                <a:gd name="T7" fmla="*/ 11 h 12"/>
                <a:gd name="T8" fmla="*/ 3 w 13"/>
                <a:gd name="T9" fmla="*/ 9 h 12"/>
                <a:gd name="T10" fmla="*/ 3 w 13"/>
                <a:gd name="T11" fmla="*/ 9 h 12"/>
                <a:gd name="T12" fmla="*/ 8 w 13"/>
                <a:gd name="T13" fmla="*/ 6 h 12"/>
                <a:gd name="T14" fmla="*/ 5 w 13"/>
                <a:gd name="T15" fmla="*/ 12 h 12"/>
                <a:gd name="T16" fmla="*/ 5 w 13"/>
                <a:gd name="T17" fmla="*/ 11 h 12"/>
                <a:gd name="T18" fmla="*/ 6 w 13"/>
                <a:gd name="T19" fmla="*/ 12 h 12"/>
                <a:gd name="T20" fmla="*/ 9 w 13"/>
                <a:gd name="T21" fmla="*/ 8 h 12"/>
                <a:gd name="T22" fmla="*/ 10 w 13"/>
                <a:gd name="T23" fmla="*/ 5 h 12"/>
                <a:gd name="T24" fmla="*/ 10 w 13"/>
                <a:gd name="T25" fmla="*/ 5 h 12"/>
                <a:gd name="T26" fmla="*/ 9 w 13"/>
                <a:gd name="T27" fmla="*/ 5 h 12"/>
                <a:gd name="T28" fmla="*/ 9 w 13"/>
                <a:gd name="T29" fmla="*/ 5 h 12"/>
                <a:gd name="T30" fmla="*/ 13 w 13"/>
                <a:gd name="T31" fmla="*/ 1 h 12"/>
                <a:gd name="T32" fmla="*/ 12 w 13"/>
                <a:gd name="T33" fmla="*/ 0 h 12"/>
                <a:gd name="T34" fmla="*/ 12 w 13"/>
                <a:gd name="T35" fmla="*/ 1 h 12"/>
                <a:gd name="T36" fmla="*/ 12 w 13"/>
                <a:gd name="T37" fmla="*/ 1 h 12"/>
                <a:gd name="T38" fmla="*/ 4 w 13"/>
                <a:gd name="T39" fmla="*/ 6 h 12"/>
                <a:gd name="T40" fmla="*/ 0 w 13"/>
                <a:gd name="T41" fmla="*/ 9 h 12"/>
                <a:gd name="T42" fmla="*/ 2 w 13"/>
                <a:gd name="T43"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2">
                  <a:moveTo>
                    <a:pt x="2" y="7"/>
                  </a:moveTo>
                  <a:cubicBezTo>
                    <a:pt x="4" y="6"/>
                    <a:pt x="6" y="4"/>
                    <a:pt x="9" y="4"/>
                  </a:cubicBezTo>
                  <a:cubicBezTo>
                    <a:pt x="7" y="6"/>
                    <a:pt x="4" y="8"/>
                    <a:pt x="1" y="10"/>
                  </a:cubicBezTo>
                  <a:cubicBezTo>
                    <a:pt x="1" y="10"/>
                    <a:pt x="1" y="10"/>
                    <a:pt x="0" y="11"/>
                  </a:cubicBezTo>
                  <a:cubicBezTo>
                    <a:pt x="3" y="9"/>
                    <a:pt x="3" y="9"/>
                    <a:pt x="3" y="9"/>
                  </a:cubicBezTo>
                  <a:cubicBezTo>
                    <a:pt x="3" y="9"/>
                    <a:pt x="3" y="9"/>
                    <a:pt x="3" y="9"/>
                  </a:cubicBezTo>
                  <a:cubicBezTo>
                    <a:pt x="5" y="9"/>
                    <a:pt x="5" y="5"/>
                    <a:pt x="8" y="6"/>
                  </a:cubicBezTo>
                  <a:cubicBezTo>
                    <a:pt x="8" y="7"/>
                    <a:pt x="7" y="9"/>
                    <a:pt x="5" y="12"/>
                  </a:cubicBezTo>
                  <a:cubicBezTo>
                    <a:pt x="5" y="11"/>
                    <a:pt x="5" y="11"/>
                    <a:pt x="5" y="11"/>
                  </a:cubicBezTo>
                  <a:cubicBezTo>
                    <a:pt x="6" y="12"/>
                    <a:pt x="6" y="12"/>
                    <a:pt x="6" y="12"/>
                  </a:cubicBezTo>
                  <a:cubicBezTo>
                    <a:pt x="7" y="11"/>
                    <a:pt x="7" y="9"/>
                    <a:pt x="9" y="8"/>
                  </a:cubicBezTo>
                  <a:cubicBezTo>
                    <a:pt x="9" y="7"/>
                    <a:pt x="10" y="6"/>
                    <a:pt x="10" y="5"/>
                  </a:cubicBezTo>
                  <a:cubicBezTo>
                    <a:pt x="10" y="5"/>
                    <a:pt x="10" y="5"/>
                    <a:pt x="10" y="5"/>
                  </a:cubicBezTo>
                  <a:cubicBezTo>
                    <a:pt x="10" y="5"/>
                    <a:pt x="10" y="5"/>
                    <a:pt x="9" y="5"/>
                  </a:cubicBezTo>
                  <a:cubicBezTo>
                    <a:pt x="9" y="5"/>
                    <a:pt x="9" y="5"/>
                    <a:pt x="9" y="5"/>
                  </a:cubicBezTo>
                  <a:cubicBezTo>
                    <a:pt x="10" y="4"/>
                    <a:pt x="12" y="2"/>
                    <a:pt x="13" y="1"/>
                  </a:cubicBezTo>
                  <a:cubicBezTo>
                    <a:pt x="13" y="0"/>
                    <a:pt x="12" y="0"/>
                    <a:pt x="12" y="0"/>
                  </a:cubicBezTo>
                  <a:cubicBezTo>
                    <a:pt x="12" y="0"/>
                    <a:pt x="12" y="1"/>
                    <a:pt x="12" y="1"/>
                  </a:cubicBezTo>
                  <a:cubicBezTo>
                    <a:pt x="12" y="1"/>
                    <a:pt x="12" y="1"/>
                    <a:pt x="12" y="1"/>
                  </a:cubicBezTo>
                  <a:cubicBezTo>
                    <a:pt x="10" y="2"/>
                    <a:pt x="6" y="4"/>
                    <a:pt x="4" y="6"/>
                  </a:cubicBezTo>
                  <a:cubicBezTo>
                    <a:pt x="2" y="7"/>
                    <a:pt x="1" y="8"/>
                    <a:pt x="0" y="9"/>
                  </a:cubicBezTo>
                  <a:cubicBezTo>
                    <a:pt x="1" y="8"/>
                    <a:pt x="2" y="8"/>
                    <a:pt x="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11">
              <a:extLst>
                <a:ext uri="{FF2B5EF4-FFF2-40B4-BE49-F238E27FC236}">
                  <a16:creationId xmlns:a16="http://schemas.microsoft.com/office/drawing/2014/main" id="{EDC400E0-7F60-2209-DDBD-CC3D3E5649AE}"/>
                </a:ext>
              </a:extLst>
            </p:cNvPr>
            <p:cNvSpPr>
              <a:spLocks/>
            </p:cNvSpPr>
            <p:nvPr/>
          </p:nvSpPr>
          <p:spPr bwMode="auto">
            <a:xfrm>
              <a:off x="3578225" y="2927351"/>
              <a:ext cx="1587" cy="1588"/>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0"/>
                    <a:pt x="1" y="0"/>
                  </a:cubicBezTo>
                  <a:cubicBezTo>
                    <a:pt x="1" y="0"/>
                    <a:pt x="0" y="1"/>
                    <a:pt x="0" y="1"/>
                  </a:cubicBezTo>
                  <a:cubicBezTo>
                    <a:pt x="0" y="1"/>
                    <a:pt x="0" y="1"/>
                    <a:pt x="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Freeform 12">
              <a:extLst>
                <a:ext uri="{FF2B5EF4-FFF2-40B4-BE49-F238E27FC236}">
                  <a16:creationId xmlns:a16="http://schemas.microsoft.com/office/drawing/2014/main" id="{6DEB11A6-9F96-39AD-4FB6-39C5CAEDFC2A}"/>
                </a:ext>
              </a:extLst>
            </p:cNvPr>
            <p:cNvSpPr>
              <a:spLocks/>
            </p:cNvSpPr>
            <p:nvPr/>
          </p:nvSpPr>
          <p:spPr bwMode="auto">
            <a:xfrm>
              <a:off x="3584575" y="2914651"/>
              <a:ext cx="3175" cy="9525"/>
            </a:xfrm>
            <a:custGeom>
              <a:avLst/>
              <a:gdLst>
                <a:gd name="T0" fmla="*/ 0 w 2"/>
                <a:gd name="T1" fmla="*/ 5 h 5"/>
                <a:gd name="T2" fmla="*/ 2 w 2"/>
                <a:gd name="T3" fmla="*/ 3 h 5"/>
                <a:gd name="T4" fmla="*/ 2 w 2"/>
                <a:gd name="T5" fmla="*/ 0 h 5"/>
                <a:gd name="T6" fmla="*/ 2 w 2"/>
                <a:gd name="T7" fmla="*/ 1 h 5"/>
                <a:gd name="T8" fmla="*/ 0 w 2"/>
                <a:gd name="T9" fmla="*/ 5 h 5"/>
              </a:gdLst>
              <a:ahLst/>
              <a:cxnLst>
                <a:cxn ang="0">
                  <a:pos x="T0" y="T1"/>
                </a:cxn>
                <a:cxn ang="0">
                  <a:pos x="T2" y="T3"/>
                </a:cxn>
                <a:cxn ang="0">
                  <a:pos x="T4" y="T5"/>
                </a:cxn>
                <a:cxn ang="0">
                  <a:pos x="T6" y="T7"/>
                </a:cxn>
                <a:cxn ang="0">
                  <a:pos x="T8" y="T9"/>
                </a:cxn>
              </a:cxnLst>
              <a:rect l="0" t="0" r="r" b="b"/>
              <a:pathLst>
                <a:path w="2" h="5">
                  <a:moveTo>
                    <a:pt x="0" y="5"/>
                  </a:moveTo>
                  <a:cubicBezTo>
                    <a:pt x="1" y="4"/>
                    <a:pt x="1" y="3"/>
                    <a:pt x="2" y="3"/>
                  </a:cubicBezTo>
                  <a:cubicBezTo>
                    <a:pt x="2" y="2"/>
                    <a:pt x="2" y="1"/>
                    <a:pt x="2" y="0"/>
                  </a:cubicBezTo>
                  <a:cubicBezTo>
                    <a:pt x="2" y="0"/>
                    <a:pt x="2" y="0"/>
                    <a:pt x="2" y="1"/>
                  </a:cubicBezTo>
                  <a:cubicBezTo>
                    <a:pt x="1" y="3"/>
                    <a:pt x="0" y="4"/>
                    <a:pt x="0" y="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13">
              <a:extLst>
                <a:ext uri="{FF2B5EF4-FFF2-40B4-BE49-F238E27FC236}">
                  <a16:creationId xmlns:a16="http://schemas.microsoft.com/office/drawing/2014/main" id="{ECC39B8E-EB3B-742D-40A3-A574B7BBFF07}"/>
                </a:ext>
              </a:extLst>
            </p:cNvPr>
            <p:cNvSpPr>
              <a:spLocks/>
            </p:cNvSpPr>
            <p:nvPr/>
          </p:nvSpPr>
          <p:spPr bwMode="auto">
            <a:xfrm>
              <a:off x="3705225" y="2684463"/>
              <a:ext cx="55562" cy="58738"/>
            </a:xfrm>
            <a:custGeom>
              <a:avLst/>
              <a:gdLst>
                <a:gd name="T0" fmla="*/ 26 w 31"/>
                <a:gd name="T1" fmla="*/ 7 h 32"/>
                <a:gd name="T2" fmla="*/ 20 w 31"/>
                <a:gd name="T3" fmla="*/ 16 h 32"/>
                <a:gd name="T4" fmla="*/ 20 w 31"/>
                <a:gd name="T5" fmla="*/ 16 h 32"/>
                <a:gd name="T6" fmla="*/ 21 w 31"/>
                <a:gd name="T7" fmla="*/ 13 h 32"/>
                <a:gd name="T8" fmla="*/ 4 w 31"/>
                <a:gd name="T9" fmla="*/ 27 h 32"/>
                <a:gd name="T10" fmla="*/ 0 w 31"/>
                <a:gd name="T11" fmla="*/ 31 h 32"/>
                <a:gd name="T12" fmla="*/ 0 w 31"/>
                <a:gd name="T13" fmla="*/ 31 h 32"/>
                <a:gd name="T14" fmla="*/ 4 w 31"/>
                <a:gd name="T15" fmla="*/ 29 h 32"/>
                <a:gd name="T16" fmla="*/ 5 w 31"/>
                <a:gd name="T17" fmla="*/ 30 h 32"/>
                <a:gd name="T18" fmla="*/ 4 w 31"/>
                <a:gd name="T19" fmla="*/ 31 h 32"/>
                <a:gd name="T20" fmla="*/ 8 w 31"/>
                <a:gd name="T21" fmla="*/ 28 h 32"/>
                <a:gd name="T22" fmla="*/ 15 w 31"/>
                <a:gd name="T23" fmla="*/ 21 h 32"/>
                <a:gd name="T24" fmla="*/ 17 w 31"/>
                <a:gd name="T25" fmla="*/ 19 h 32"/>
                <a:gd name="T26" fmla="*/ 17 w 31"/>
                <a:gd name="T27" fmla="*/ 19 h 32"/>
                <a:gd name="T28" fmla="*/ 15 w 31"/>
                <a:gd name="T29" fmla="*/ 22 h 32"/>
                <a:gd name="T30" fmla="*/ 10 w 31"/>
                <a:gd name="T31" fmla="*/ 29 h 32"/>
                <a:gd name="T32" fmla="*/ 10 w 31"/>
                <a:gd name="T33" fmla="*/ 29 h 32"/>
                <a:gd name="T34" fmla="*/ 7 w 31"/>
                <a:gd name="T35" fmla="*/ 32 h 32"/>
                <a:gd name="T36" fmla="*/ 10 w 31"/>
                <a:gd name="T37" fmla="*/ 30 h 32"/>
                <a:gd name="T38" fmla="*/ 11 w 31"/>
                <a:gd name="T39" fmla="*/ 30 h 32"/>
                <a:gd name="T40" fmla="*/ 11 w 31"/>
                <a:gd name="T41" fmla="*/ 30 h 32"/>
                <a:gd name="T42" fmla="*/ 17 w 31"/>
                <a:gd name="T43" fmla="*/ 23 h 32"/>
                <a:gd name="T44" fmla="*/ 19 w 31"/>
                <a:gd name="T45" fmla="*/ 21 h 32"/>
                <a:gd name="T46" fmla="*/ 19 w 31"/>
                <a:gd name="T47" fmla="*/ 21 h 32"/>
                <a:gd name="T48" fmla="*/ 19 w 31"/>
                <a:gd name="T49" fmla="*/ 22 h 32"/>
                <a:gd name="T50" fmla="*/ 22 w 31"/>
                <a:gd name="T51" fmla="*/ 18 h 32"/>
                <a:gd name="T52" fmla="*/ 22 w 31"/>
                <a:gd name="T53" fmla="*/ 18 h 32"/>
                <a:gd name="T54" fmla="*/ 26 w 31"/>
                <a:gd name="T55" fmla="*/ 11 h 32"/>
                <a:gd name="T56" fmla="*/ 26 w 31"/>
                <a:gd name="T57" fmla="*/ 10 h 32"/>
                <a:gd name="T58" fmla="*/ 27 w 31"/>
                <a:gd name="T59" fmla="*/ 9 h 32"/>
                <a:gd name="T60" fmla="*/ 28 w 31"/>
                <a:gd name="T61" fmla="*/ 6 h 32"/>
                <a:gd name="T62" fmla="*/ 28 w 31"/>
                <a:gd name="T63" fmla="*/ 6 h 32"/>
                <a:gd name="T64" fmla="*/ 28 w 31"/>
                <a:gd name="T65" fmla="*/ 6 h 32"/>
                <a:gd name="T66" fmla="*/ 28 w 31"/>
                <a:gd name="T67" fmla="*/ 6 h 32"/>
                <a:gd name="T68" fmla="*/ 30 w 31"/>
                <a:gd name="T69" fmla="*/ 1 h 32"/>
                <a:gd name="T70" fmla="*/ 30 w 31"/>
                <a:gd name="T71" fmla="*/ 2 h 32"/>
                <a:gd name="T72" fmla="*/ 30 w 31"/>
                <a:gd name="T73" fmla="*/ 2 h 32"/>
                <a:gd name="T74" fmla="*/ 31 w 31"/>
                <a:gd name="T75" fmla="*/ 0 h 32"/>
                <a:gd name="T76" fmla="*/ 31 w 31"/>
                <a:gd name="T77" fmla="*/ 0 h 32"/>
                <a:gd name="T78" fmla="*/ 28 w 31"/>
                <a:gd name="T79" fmla="*/ 3 h 32"/>
                <a:gd name="T80" fmla="*/ 26 w 31"/>
                <a:gd name="T81"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 h="32">
                  <a:moveTo>
                    <a:pt x="26" y="7"/>
                  </a:moveTo>
                  <a:cubicBezTo>
                    <a:pt x="25" y="10"/>
                    <a:pt x="24" y="14"/>
                    <a:pt x="20" y="16"/>
                  </a:cubicBezTo>
                  <a:cubicBezTo>
                    <a:pt x="20" y="16"/>
                    <a:pt x="20" y="16"/>
                    <a:pt x="20" y="16"/>
                  </a:cubicBezTo>
                  <a:cubicBezTo>
                    <a:pt x="20" y="15"/>
                    <a:pt x="21" y="14"/>
                    <a:pt x="21" y="13"/>
                  </a:cubicBezTo>
                  <a:cubicBezTo>
                    <a:pt x="15" y="19"/>
                    <a:pt x="8" y="26"/>
                    <a:pt x="4" y="27"/>
                  </a:cubicBezTo>
                  <a:cubicBezTo>
                    <a:pt x="3" y="28"/>
                    <a:pt x="1" y="31"/>
                    <a:pt x="0" y="31"/>
                  </a:cubicBezTo>
                  <a:cubicBezTo>
                    <a:pt x="0" y="31"/>
                    <a:pt x="0" y="31"/>
                    <a:pt x="0" y="31"/>
                  </a:cubicBezTo>
                  <a:cubicBezTo>
                    <a:pt x="2" y="31"/>
                    <a:pt x="3" y="30"/>
                    <a:pt x="4" y="29"/>
                  </a:cubicBezTo>
                  <a:cubicBezTo>
                    <a:pt x="5" y="30"/>
                    <a:pt x="5" y="30"/>
                    <a:pt x="5" y="30"/>
                  </a:cubicBezTo>
                  <a:cubicBezTo>
                    <a:pt x="5" y="30"/>
                    <a:pt x="4" y="30"/>
                    <a:pt x="4" y="31"/>
                  </a:cubicBezTo>
                  <a:cubicBezTo>
                    <a:pt x="5" y="30"/>
                    <a:pt x="7" y="29"/>
                    <a:pt x="8" y="28"/>
                  </a:cubicBezTo>
                  <a:cubicBezTo>
                    <a:pt x="8" y="28"/>
                    <a:pt x="13" y="23"/>
                    <a:pt x="15" y="21"/>
                  </a:cubicBezTo>
                  <a:cubicBezTo>
                    <a:pt x="15" y="21"/>
                    <a:pt x="16" y="19"/>
                    <a:pt x="17" y="19"/>
                  </a:cubicBezTo>
                  <a:cubicBezTo>
                    <a:pt x="17" y="19"/>
                    <a:pt x="17" y="19"/>
                    <a:pt x="17" y="19"/>
                  </a:cubicBezTo>
                  <a:cubicBezTo>
                    <a:pt x="17" y="20"/>
                    <a:pt x="16" y="20"/>
                    <a:pt x="15" y="22"/>
                  </a:cubicBezTo>
                  <a:cubicBezTo>
                    <a:pt x="14" y="23"/>
                    <a:pt x="10" y="28"/>
                    <a:pt x="10" y="29"/>
                  </a:cubicBezTo>
                  <a:cubicBezTo>
                    <a:pt x="10" y="29"/>
                    <a:pt x="10" y="29"/>
                    <a:pt x="10" y="29"/>
                  </a:cubicBezTo>
                  <a:cubicBezTo>
                    <a:pt x="9" y="30"/>
                    <a:pt x="8" y="31"/>
                    <a:pt x="7" y="32"/>
                  </a:cubicBezTo>
                  <a:cubicBezTo>
                    <a:pt x="8" y="32"/>
                    <a:pt x="9" y="31"/>
                    <a:pt x="10" y="30"/>
                  </a:cubicBezTo>
                  <a:cubicBezTo>
                    <a:pt x="10" y="30"/>
                    <a:pt x="11" y="30"/>
                    <a:pt x="11" y="30"/>
                  </a:cubicBezTo>
                  <a:cubicBezTo>
                    <a:pt x="11" y="30"/>
                    <a:pt x="11" y="30"/>
                    <a:pt x="11" y="30"/>
                  </a:cubicBezTo>
                  <a:cubicBezTo>
                    <a:pt x="12" y="29"/>
                    <a:pt x="16" y="25"/>
                    <a:pt x="17" y="23"/>
                  </a:cubicBezTo>
                  <a:cubicBezTo>
                    <a:pt x="17" y="23"/>
                    <a:pt x="18" y="22"/>
                    <a:pt x="19" y="21"/>
                  </a:cubicBezTo>
                  <a:cubicBezTo>
                    <a:pt x="19" y="21"/>
                    <a:pt x="19" y="21"/>
                    <a:pt x="19" y="21"/>
                  </a:cubicBezTo>
                  <a:cubicBezTo>
                    <a:pt x="19" y="21"/>
                    <a:pt x="19" y="21"/>
                    <a:pt x="19" y="22"/>
                  </a:cubicBezTo>
                  <a:cubicBezTo>
                    <a:pt x="20" y="20"/>
                    <a:pt x="21" y="19"/>
                    <a:pt x="22" y="18"/>
                  </a:cubicBezTo>
                  <a:cubicBezTo>
                    <a:pt x="22" y="18"/>
                    <a:pt x="22" y="18"/>
                    <a:pt x="22" y="18"/>
                  </a:cubicBezTo>
                  <a:cubicBezTo>
                    <a:pt x="23" y="16"/>
                    <a:pt x="24" y="13"/>
                    <a:pt x="26" y="11"/>
                  </a:cubicBezTo>
                  <a:cubicBezTo>
                    <a:pt x="26" y="11"/>
                    <a:pt x="26" y="10"/>
                    <a:pt x="26" y="10"/>
                  </a:cubicBezTo>
                  <a:cubicBezTo>
                    <a:pt x="26" y="10"/>
                    <a:pt x="26" y="10"/>
                    <a:pt x="27" y="9"/>
                  </a:cubicBezTo>
                  <a:cubicBezTo>
                    <a:pt x="27" y="9"/>
                    <a:pt x="28" y="7"/>
                    <a:pt x="28" y="6"/>
                  </a:cubicBezTo>
                  <a:cubicBezTo>
                    <a:pt x="28" y="6"/>
                    <a:pt x="28" y="6"/>
                    <a:pt x="28" y="6"/>
                  </a:cubicBezTo>
                  <a:cubicBezTo>
                    <a:pt x="28" y="6"/>
                    <a:pt x="28" y="6"/>
                    <a:pt x="28" y="6"/>
                  </a:cubicBezTo>
                  <a:cubicBezTo>
                    <a:pt x="28" y="6"/>
                    <a:pt x="28" y="6"/>
                    <a:pt x="28" y="6"/>
                  </a:cubicBezTo>
                  <a:cubicBezTo>
                    <a:pt x="29" y="4"/>
                    <a:pt x="30" y="3"/>
                    <a:pt x="30" y="1"/>
                  </a:cubicBezTo>
                  <a:cubicBezTo>
                    <a:pt x="30" y="2"/>
                    <a:pt x="30" y="2"/>
                    <a:pt x="30" y="2"/>
                  </a:cubicBezTo>
                  <a:cubicBezTo>
                    <a:pt x="30" y="2"/>
                    <a:pt x="30" y="2"/>
                    <a:pt x="30" y="2"/>
                  </a:cubicBezTo>
                  <a:cubicBezTo>
                    <a:pt x="30" y="1"/>
                    <a:pt x="30" y="0"/>
                    <a:pt x="31" y="0"/>
                  </a:cubicBezTo>
                  <a:cubicBezTo>
                    <a:pt x="31" y="0"/>
                    <a:pt x="31" y="0"/>
                    <a:pt x="31" y="0"/>
                  </a:cubicBezTo>
                  <a:cubicBezTo>
                    <a:pt x="30" y="0"/>
                    <a:pt x="29" y="1"/>
                    <a:pt x="28" y="3"/>
                  </a:cubicBezTo>
                  <a:cubicBezTo>
                    <a:pt x="28" y="3"/>
                    <a:pt x="27" y="5"/>
                    <a:pt x="26"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14">
              <a:extLst>
                <a:ext uri="{FF2B5EF4-FFF2-40B4-BE49-F238E27FC236}">
                  <a16:creationId xmlns:a16="http://schemas.microsoft.com/office/drawing/2014/main" id="{D5140117-72B7-2E9E-0806-F8FCF99CEA32}"/>
                </a:ext>
              </a:extLst>
            </p:cNvPr>
            <p:cNvSpPr>
              <a:spLocks/>
            </p:cNvSpPr>
            <p:nvPr/>
          </p:nvSpPr>
          <p:spPr bwMode="auto">
            <a:xfrm>
              <a:off x="5741988" y="4826001"/>
              <a:ext cx="17462" cy="19050"/>
            </a:xfrm>
            <a:custGeom>
              <a:avLst/>
              <a:gdLst>
                <a:gd name="T0" fmla="*/ 2 w 10"/>
                <a:gd name="T1" fmla="*/ 6 h 11"/>
                <a:gd name="T2" fmla="*/ 3 w 10"/>
                <a:gd name="T3" fmla="*/ 7 h 11"/>
                <a:gd name="T4" fmla="*/ 4 w 10"/>
                <a:gd name="T5" fmla="*/ 6 h 11"/>
                <a:gd name="T6" fmla="*/ 4 w 10"/>
                <a:gd name="T7" fmla="*/ 6 h 11"/>
                <a:gd name="T8" fmla="*/ 5 w 10"/>
                <a:gd name="T9" fmla="*/ 7 h 11"/>
                <a:gd name="T10" fmla="*/ 8 w 10"/>
                <a:gd name="T11" fmla="*/ 11 h 11"/>
                <a:gd name="T12" fmla="*/ 10 w 10"/>
                <a:gd name="T13" fmla="*/ 10 h 11"/>
                <a:gd name="T14" fmla="*/ 10 w 10"/>
                <a:gd name="T15" fmla="*/ 10 h 11"/>
                <a:gd name="T16" fmla="*/ 9 w 10"/>
                <a:gd name="T17" fmla="*/ 8 h 11"/>
                <a:gd name="T18" fmla="*/ 8 w 10"/>
                <a:gd name="T19" fmla="*/ 7 h 11"/>
                <a:gd name="T20" fmla="*/ 6 w 10"/>
                <a:gd name="T21" fmla="*/ 4 h 11"/>
                <a:gd name="T22" fmla="*/ 6 w 10"/>
                <a:gd name="T23" fmla="*/ 3 h 11"/>
                <a:gd name="T24" fmla="*/ 5 w 10"/>
                <a:gd name="T25" fmla="*/ 2 h 11"/>
                <a:gd name="T26" fmla="*/ 2 w 10"/>
                <a:gd name="T27" fmla="*/ 0 h 11"/>
                <a:gd name="T28" fmla="*/ 0 w 10"/>
                <a:gd name="T29" fmla="*/ 1 h 11"/>
                <a:gd name="T30" fmla="*/ 0 w 10"/>
                <a:gd name="T31" fmla="*/ 4 h 11"/>
                <a:gd name="T32" fmla="*/ 1 w 10"/>
                <a:gd name="T33" fmla="*/ 5 h 11"/>
                <a:gd name="T34" fmla="*/ 2 w 10"/>
                <a:gd name="T3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2" y="6"/>
                  </a:moveTo>
                  <a:cubicBezTo>
                    <a:pt x="3" y="6"/>
                    <a:pt x="3" y="6"/>
                    <a:pt x="3" y="7"/>
                  </a:cubicBezTo>
                  <a:cubicBezTo>
                    <a:pt x="3" y="7"/>
                    <a:pt x="4" y="7"/>
                    <a:pt x="4" y="6"/>
                  </a:cubicBezTo>
                  <a:cubicBezTo>
                    <a:pt x="4" y="6"/>
                    <a:pt x="4" y="6"/>
                    <a:pt x="4" y="6"/>
                  </a:cubicBezTo>
                  <a:cubicBezTo>
                    <a:pt x="5" y="6"/>
                    <a:pt x="5" y="7"/>
                    <a:pt x="5" y="7"/>
                  </a:cubicBezTo>
                  <a:cubicBezTo>
                    <a:pt x="6" y="8"/>
                    <a:pt x="7" y="9"/>
                    <a:pt x="8" y="11"/>
                  </a:cubicBezTo>
                  <a:cubicBezTo>
                    <a:pt x="9" y="11"/>
                    <a:pt x="10" y="11"/>
                    <a:pt x="10" y="10"/>
                  </a:cubicBezTo>
                  <a:cubicBezTo>
                    <a:pt x="10" y="10"/>
                    <a:pt x="10" y="10"/>
                    <a:pt x="10" y="10"/>
                  </a:cubicBezTo>
                  <a:cubicBezTo>
                    <a:pt x="10" y="10"/>
                    <a:pt x="10" y="9"/>
                    <a:pt x="9" y="8"/>
                  </a:cubicBezTo>
                  <a:cubicBezTo>
                    <a:pt x="9" y="8"/>
                    <a:pt x="8" y="8"/>
                    <a:pt x="8" y="7"/>
                  </a:cubicBezTo>
                  <a:cubicBezTo>
                    <a:pt x="7" y="6"/>
                    <a:pt x="7" y="5"/>
                    <a:pt x="6" y="4"/>
                  </a:cubicBezTo>
                  <a:cubicBezTo>
                    <a:pt x="6" y="3"/>
                    <a:pt x="6" y="3"/>
                    <a:pt x="6" y="3"/>
                  </a:cubicBezTo>
                  <a:cubicBezTo>
                    <a:pt x="5" y="3"/>
                    <a:pt x="5" y="2"/>
                    <a:pt x="5" y="2"/>
                  </a:cubicBezTo>
                  <a:cubicBezTo>
                    <a:pt x="5" y="2"/>
                    <a:pt x="4" y="1"/>
                    <a:pt x="2" y="0"/>
                  </a:cubicBezTo>
                  <a:cubicBezTo>
                    <a:pt x="1" y="0"/>
                    <a:pt x="1" y="1"/>
                    <a:pt x="0" y="1"/>
                  </a:cubicBezTo>
                  <a:cubicBezTo>
                    <a:pt x="0" y="2"/>
                    <a:pt x="0" y="3"/>
                    <a:pt x="0" y="4"/>
                  </a:cubicBezTo>
                  <a:cubicBezTo>
                    <a:pt x="0" y="5"/>
                    <a:pt x="1" y="5"/>
                    <a:pt x="1" y="5"/>
                  </a:cubicBezTo>
                  <a:cubicBezTo>
                    <a:pt x="1" y="5"/>
                    <a:pt x="2" y="5"/>
                    <a:pt x="2"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15">
              <a:extLst>
                <a:ext uri="{FF2B5EF4-FFF2-40B4-BE49-F238E27FC236}">
                  <a16:creationId xmlns:a16="http://schemas.microsoft.com/office/drawing/2014/main" id="{EC2154D6-DAAE-36FA-D8FF-0CC0627CE99A}"/>
                </a:ext>
              </a:extLst>
            </p:cNvPr>
            <p:cNvSpPr>
              <a:spLocks/>
            </p:cNvSpPr>
            <p:nvPr/>
          </p:nvSpPr>
          <p:spPr bwMode="auto">
            <a:xfrm>
              <a:off x="5873750" y="4454526"/>
              <a:ext cx="17462" cy="23813"/>
            </a:xfrm>
            <a:custGeom>
              <a:avLst/>
              <a:gdLst>
                <a:gd name="T0" fmla="*/ 8 w 10"/>
                <a:gd name="T1" fmla="*/ 13 h 13"/>
                <a:gd name="T2" fmla="*/ 8 w 10"/>
                <a:gd name="T3" fmla="*/ 12 h 13"/>
                <a:gd name="T4" fmla="*/ 6 w 10"/>
                <a:gd name="T5" fmla="*/ 7 h 13"/>
                <a:gd name="T6" fmla="*/ 0 w 10"/>
                <a:gd name="T7" fmla="*/ 0 h 13"/>
                <a:gd name="T8" fmla="*/ 4 w 10"/>
                <a:gd name="T9" fmla="*/ 8 h 13"/>
                <a:gd name="T10" fmla="*/ 8 w 10"/>
                <a:gd name="T11" fmla="*/ 13 h 13"/>
              </a:gdLst>
              <a:ahLst/>
              <a:cxnLst>
                <a:cxn ang="0">
                  <a:pos x="T0" y="T1"/>
                </a:cxn>
                <a:cxn ang="0">
                  <a:pos x="T2" y="T3"/>
                </a:cxn>
                <a:cxn ang="0">
                  <a:pos x="T4" y="T5"/>
                </a:cxn>
                <a:cxn ang="0">
                  <a:pos x="T6" y="T7"/>
                </a:cxn>
                <a:cxn ang="0">
                  <a:pos x="T8" y="T9"/>
                </a:cxn>
                <a:cxn ang="0">
                  <a:pos x="T10" y="T11"/>
                </a:cxn>
              </a:cxnLst>
              <a:rect l="0" t="0" r="r" b="b"/>
              <a:pathLst>
                <a:path w="10" h="13">
                  <a:moveTo>
                    <a:pt x="8" y="13"/>
                  </a:moveTo>
                  <a:cubicBezTo>
                    <a:pt x="8" y="12"/>
                    <a:pt x="8" y="12"/>
                    <a:pt x="8" y="12"/>
                  </a:cubicBezTo>
                  <a:cubicBezTo>
                    <a:pt x="10" y="10"/>
                    <a:pt x="8" y="6"/>
                    <a:pt x="6" y="7"/>
                  </a:cubicBezTo>
                  <a:cubicBezTo>
                    <a:pt x="5" y="7"/>
                    <a:pt x="1" y="1"/>
                    <a:pt x="0" y="0"/>
                  </a:cubicBezTo>
                  <a:cubicBezTo>
                    <a:pt x="1" y="2"/>
                    <a:pt x="3" y="6"/>
                    <a:pt x="4" y="8"/>
                  </a:cubicBezTo>
                  <a:cubicBezTo>
                    <a:pt x="6" y="10"/>
                    <a:pt x="7" y="11"/>
                    <a:pt x="8" y="1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16">
              <a:extLst>
                <a:ext uri="{FF2B5EF4-FFF2-40B4-BE49-F238E27FC236}">
                  <a16:creationId xmlns:a16="http://schemas.microsoft.com/office/drawing/2014/main" id="{200FA11D-3A0C-CACD-0800-F5D2E7FC432A}"/>
                </a:ext>
              </a:extLst>
            </p:cNvPr>
            <p:cNvSpPr>
              <a:spLocks/>
            </p:cNvSpPr>
            <p:nvPr/>
          </p:nvSpPr>
          <p:spPr bwMode="auto">
            <a:xfrm>
              <a:off x="5643563" y="2441576"/>
              <a:ext cx="58737" cy="58738"/>
            </a:xfrm>
            <a:custGeom>
              <a:avLst/>
              <a:gdLst>
                <a:gd name="T0" fmla="*/ 23 w 32"/>
                <a:gd name="T1" fmla="*/ 24 h 32"/>
                <a:gd name="T2" fmla="*/ 23 w 32"/>
                <a:gd name="T3" fmla="*/ 25 h 32"/>
                <a:gd name="T4" fmla="*/ 27 w 32"/>
                <a:gd name="T5" fmla="*/ 26 h 32"/>
                <a:gd name="T6" fmla="*/ 27 w 32"/>
                <a:gd name="T7" fmla="*/ 29 h 32"/>
                <a:gd name="T8" fmla="*/ 23 w 32"/>
                <a:gd name="T9" fmla="*/ 29 h 32"/>
                <a:gd name="T10" fmla="*/ 23 w 32"/>
                <a:gd name="T11" fmla="*/ 29 h 32"/>
                <a:gd name="T12" fmla="*/ 27 w 32"/>
                <a:gd name="T13" fmla="*/ 31 h 32"/>
                <a:gd name="T14" fmla="*/ 27 w 32"/>
                <a:gd name="T15" fmla="*/ 32 h 32"/>
                <a:gd name="T16" fmla="*/ 32 w 32"/>
                <a:gd name="T17" fmla="*/ 30 h 32"/>
                <a:gd name="T18" fmla="*/ 5 w 32"/>
                <a:gd name="T19" fmla="*/ 6 h 32"/>
                <a:gd name="T20" fmla="*/ 7 w 32"/>
                <a:gd name="T21" fmla="*/ 3 h 32"/>
                <a:gd name="T22" fmla="*/ 5 w 32"/>
                <a:gd name="T23" fmla="*/ 2 h 32"/>
                <a:gd name="T24" fmla="*/ 5 w 32"/>
                <a:gd name="T25" fmla="*/ 0 h 32"/>
                <a:gd name="T26" fmla="*/ 2 w 32"/>
                <a:gd name="T27" fmla="*/ 1 h 32"/>
                <a:gd name="T28" fmla="*/ 0 w 32"/>
                <a:gd name="T29" fmla="*/ 3 h 32"/>
                <a:gd name="T30" fmla="*/ 23 w 32"/>
                <a:gd name="T31"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23" y="24"/>
                  </a:moveTo>
                  <a:cubicBezTo>
                    <a:pt x="23" y="24"/>
                    <a:pt x="23" y="24"/>
                    <a:pt x="23" y="25"/>
                  </a:cubicBezTo>
                  <a:cubicBezTo>
                    <a:pt x="24" y="25"/>
                    <a:pt x="26" y="26"/>
                    <a:pt x="27" y="26"/>
                  </a:cubicBezTo>
                  <a:cubicBezTo>
                    <a:pt x="27" y="27"/>
                    <a:pt x="27" y="28"/>
                    <a:pt x="27" y="29"/>
                  </a:cubicBezTo>
                  <a:cubicBezTo>
                    <a:pt x="26" y="29"/>
                    <a:pt x="25" y="29"/>
                    <a:pt x="23" y="29"/>
                  </a:cubicBezTo>
                  <a:cubicBezTo>
                    <a:pt x="23" y="29"/>
                    <a:pt x="23" y="29"/>
                    <a:pt x="23" y="29"/>
                  </a:cubicBezTo>
                  <a:cubicBezTo>
                    <a:pt x="24" y="30"/>
                    <a:pt x="26" y="30"/>
                    <a:pt x="27" y="31"/>
                  </a:cubicBezTo>
                  <a:cubicBezTo>
                    <a:pt x="27" y="31"/>
                    <a:pt x="27" y="31"/>
                    <a:pt x="27" y="32"/>
                  </a:cubicBezTo>
                  <a:cubicBezTo>
                    <a:pt x="28" y="31"/>
                    <a:pt x="30" y="31"/>
                    <a:pt x="32" y="30"/>
                  </a:cubicBezTo>
                  <a:cubicBezTo>
                    <a:pt x="17" y="15"/>
                    <a:pt x="16" y="14"/>
                    <a:pt x="5" y="6"/>
                  </a:cubicBezTo>
                  <a:cubicBezTo>
                    <a:pt x="5" y="5"/>
                    <a:pt x="6" y="4"/>
                    <a:pt x="7" y="3"/>
                  </a:cubicBezTo>
                  <a:cubicBezTo>
                    <a:pt x="6" y="3"/>
                    <a:pt x="5" y="2"/>
                    <a:pt x="5" y="2"/>
                  </a:cubicBezTo>
                  <a:cubicBezTo>
                    <a:pt x="5" y="1"/>
                    <a:pt x="5" y="1"/>
                    <a:pt x="5" y="0"/>
                  </a:cubicBezTo>
                  <a:cubicBezTo>
                    <a:pt x="4" y="0"/>
                    <a:pt x="3" y="1"/>
                    <a:pt x="2" y="1"/>
                  </a:cubicBezTo>
                  <a:cubicBezTo>
                    <a:pt x="2" y="2"/>
                    <a:pt x="1" y="3"/>
                    <a:pt x="0" y="3"/>
                  </a:cubicBezTo>
                  <a:cubicBezTo>
                    <a:pt x="11" y="11"/>
                    <a:pt x="19" y="18"/>
                    <a:pt x="23" y="2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17">
              <a:extLst>
                <a:ext uri="{FF2B5EF4-FFF2-40B4-BE49-F238E27FC236}">
                  <a16:creationId xmlns:a16="http://schemas.microsoft.com/office/drawing/2014/main" id="{E8A58801-9CF9-15B7-5AB1-927AF614C1E2}"/>
                </a:ext>
              </a:extLst>
            </p:cNvPr>
            <p:cNvSpPr>
              <a:spLocks/>
            </p:cNvSpPr>
            <p:nvPr/>
          </p:nvSpPr>
          <p:spPr bwMode="auto">
            <a:xfrm>
              <a:off x="5619750" y="5094288"/>
              <a:ext cx="6350" cy="1588"/>
            </a:xfrm>
            <a:custGeom>
              <a:avLst/>
              <a:gdLst>
                <a:gd name="T0" fmla="*/ 0 w 4"/>
                <a:gd name="T1" fmla="*/ 1 h 1"/>
                <a:gd name="T2" fmla="*/ 4 w 4"/>
                <a:gd name="T3" fmla="*/ 1 h 1"/>
                <a:gd name="T4" fmla="*/ 4 w 4"/>
                <a:gd name="T5" fmla="*/ 0 h 1"/>
                <a:gd name="T6" fmla="*/ 4 w 4"/>
                <a:gd name="T7" fmla="*/ 0 h 1"/>
                <a:gd name="T8" fmla="*/ 1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1" y="1"/>
                    <a:pt x="2" y="1"/>
                    <a:pt x="4" y="1"/>
                  </a:cubicBezTo>
                  <a:cubicBezTo>
                    <a:pt x="4" y="1"/>
                    <a:pt x="4" y="1"/>
                    <a:pt x="4" y="0"/>
                  </a:cubicBezTo>
                  <a:cubicBezTo>
                    <a:pt x="4" y="0"/>
                    <a:pt x="4" y="0"/>
                    <a:pt x="4" y="0"/>
                  </a:cubicBezTo>
                  <a:cubicBezTo>
                    <a:pt x="2" y="0"/>
                    <a:pt x="1" y="0"/>
                    <a:pt x="1" y="0"/>
                  </a:cubicBezTo>
                  <a:lnTo>
                    <a:pt x="0" y="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18">
              <a:extLst>
                <a:ext uri="{FF2B5EF4-FFF2-40B4-BE49-F238E27FC236}">
                  <a16:creationId xmlns:a16="http://schemas.microsoft.com/office/drawing/2014/main" id="{3BCB6800-DE67-B449-70AF-B277D32556F5}"/>
                </a:ext>
              </a:extLst>
            </p:cNvPr>
            <p:cNvSpPr>
              <a:spLocks/>
            </p:cNvSpPr>
            <p:nvPr/>
          </p:nvSpPr>
          <p:spPr bwMode="auto">
            <a:xfrm>
              <a:off x="5419725" y="2632076"/>
              <a:ext cx="1587"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0" y="0"/>
                    <a:pt x="0" y="0"/>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Freeform 19">
              <a:extLst>
                <a:ext uri="{FF2B5EF4-FFF2-40B4-BE49-F238E27FC236}">
                  <a16:creationId xmlns:a16="http://schemas.microsoft.com/office/drawing/2014/main" id="{50BC8466-E693-0ED4-9F80-658408166FDD}"/>
                </a:ext>
              </a:extLst>
            </p:cNvPr>
            <p:cNvSpPr>
              <a:spLocks/>
            </p:cNvSpPr>
            <p:nvPr/>
          </p:nvSpPr>
          <p:spPr bwMode="auto">
            <a:xfrm>
              <a:off x="5586413" y="2405063"/>
              <a:ext cx="4762" cy="1588"/>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cubicBezTo>
                    <a:pt x="2" y="0"/>
                    <a:pt x="2" y="0"/>
                    <a:pt x="3" y="0"/>
                  </a:cubicBezTo>
                  <a:cubicBezTo>
                    <a:pt x="2" y="0"/>
                    <a:pt x="1" y="0"/>
                    <a:pt x="0" y="0"/>
                  </a:cubicBezTo>
                  <a:cubicBezTo>
                    <a:pt x="0" y="0"/>
                    <a:pt x="1" y="0"/>
                    <a:pt x="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Freeform 20">
              <a:extLst>
                <a:ext uri="{FF2B5EF4-FFF2-40B4-BE49-F238E27FC236}">
                  <a16:creationId xmlns:a16="http://schemas.microsoft.com/office/drawing/2014/main" id="{3124722C-9C3B-4E10-7E97-4B31FE2330CB}"/>
                </a:ext>
              </a:extLst>
            </p:cNvPr>
            <p:cNvSpPr>
              <a:spLocks/>
            </p:cNvSpPr>
            <p:nvPr/>
          </p:nvSpPr>
          <p:spPr bwMode="auto">
            <a:xfrm>
              <a:off x="5340350" y="3338513"/>
              <a:ext cx="7937" cy="9525"/>
            </a:xfrm>
            <a:custGeom>
              <a:avLst/>
              <a:gdLst>
                <a:gd name="T0" fmla="*/ 4 w 5"/>
                <a:gd name="T1" fmla="*/ 2 h 5"/>
                <a:gd name="T2" fmla="*/ 0 w 5"/>
                <a:gd name="T3" fmla="*/ 2 h 5"/>
                <a:gd name="T4" fmla="*/ 4 w 5"/>
                <a:gd name="T5" fmla="*/ 5 h 5"/>
                <a:gd name="T6" fmla="*/ 4 w 5"/>
                <a:gd name="T7" fmla="*/ 5 h 5"/>
                <a:gd name="T8" fmla="*/ 4 w 5"/>
                <a:gd name="T9" fmla="*/ 3 h 5"/>
                <a:gd name="T10" fmla="*/ 4 w 5"/>
                <a:gd name="T11" fmla="*/ 2 h 5"/>
              </a:gdLst>
              <a:ahLst/>
              <a:cxnLst>
                <a:cxn ang="0">
                  <a:pos x="T0" y="T1"/>
                </a:cxn>
                <a:cxn ang="0">
                  <a:pos x="T2" y="T3"/>
                </a:cxn>
                <a:cxn ang="0">
                  <a:pos x="T4" y="T5"/>
                </a:cxn>
                <a:cxn ang="0">
                  <a:pos x="T6" y="T7"/>
                </a:cxn>
                <a:cxn ang="0">
                  <a:pos x="T8" y="T9"/>
                </a:cxn>
                <a:cxn ang="0">
                  <a:pos x="T10" y="T11"/>
                </a:cxn>
              </a:cxnLst>
              <a:rect l="0" t="0" r="r" b="b"/>
              <a:pathLst>
                <a:path w="5" h="5">
                  <a:moveTo>
                    <a:pt x="4" y="2"/>
                  </a:moveTo>
                  <a:cubicBezTo>
                    <a:pt x="2" y="0"/>
                    <a:pt x="1" y="1"/>
                    <a:pt x="0" y="2"/>
                  </a:cubicBezTo>
                  <a:cubicBezTo>
                    <a:pt x="1" y="3"/>
                    <a:pt x="2" y="5"/>
                    <a:pt x="4" y="5"/>
                  </a:cubicBezTo>
                  <a:cubicBezTo>
                    <a:pt x="4" y="5"/>
                    <a:pt x="4" y="5"/>
                    <a:pt x="4" y="5"/>
                  </a:cubicBezTo>
                  <a:cubicBezTo>
                    <a:pt x="4" y="5"/>
                    <a:pt x="3" y="4"/>
                    <a:pt x="4" y="3"/>
                  </a:cubicBezTo>
                  <a:cubicBezTo>
                    <a:pt x="4" y="3"/>
                    <a:pt x="5" y="2"/>
                    <a:pt x="4"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Freeform 21">
              <a:extLst>
                <a:ext uri="{FF2B5EF4-FFF2-40B4-BE49-F238E27FC236}">
                  <a16:creationId xmlns:a16="http://schemas.microsoft.com/office/drawing/2014/main" id="{85583A91-6286-4812-3C3E-EE31F958BC1E}"/>
                </a:ext>
              </a:extLst>
            </p:cNvPr>
            <p:cNvSpPr>
              <a:spLocks/>
            </p:cNvSpPr>
            <p:nvPr/>
          </p:nvSpPr>
          <p:spPr bwMode="auto">
            <a:xfrm>
              <a:off x="5118100" y="2573338"/>
              <a:ext cx="3175" cy="1588"/>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1" y="0"/>
                    <a:pt x="0" y="0"/>
                    <a:pt x="0" y="0"/>
                  </a:cubicBezTo>
                  <a:cubicBezTo>
                    <a:pt x="0" y="0"/>
                    <a:pt x="0" y="1"/>
                    <a:pt x="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22">
              <a:extLst>
                <a:ext uri="{FF2B5EF4-FFF2-40B4-BE49-F238E27FC236}">
                  <a16:creationId xmlns:a16="http://schemas.microsoft.com/office/drawing/2014/main" id="{DD9868CA-1412-C259-C857-98EEB43F6B96}"/>
                </a:ext>
              </a:extLst>
            </p:cNvPr>
            <p:cNvSpPr>
              <a:spLocks/>
            </p:cNvSpPr>
            <p:nvPr/>
          </p:nvSpPr>
          <p:spPr bwMode="auto">
            <a:xfrm>
              <a:off x="3194050" y="3740151"/>
              <a:ext cx="0" cy="12700"/>
            </a:xfrm>
            <a:custGeom>
              <a:avLst/>
              <a:gdLst>
                <a:gd name="T0" fmla="*/ 0 h 7"/>
                <a:gd name="T1" fmla="*/ 3 h 7"/>
                <a:gd name="T2" fmla="*/ 7 h 7"/>
                <a:gd name="T3" fmla="*/ 4 h 7"/>
                <a:gd name="T4" fmla="*/ 0 h 7"/>
              </a:gdLst>
              <a:ahLst/>
              <a:cxnLst>
                <a:cxn ang="0">
                  <a:pos x="0" y="T0"/>
                </a:cxn>
                <a:cxn ang="0">
                  <a:pos x="0" y="T1"/>
                </a:cxn>
                <a:cxn ang="0">
                  <a:pos x="0" y="T2"/>
                </a:cxn>
                <a:cxn ang="0">
                  <a:pos x="0" y="T3"/>
                </a:cxn>
                <a:cxn ang="0">
                  <a:pos x="0" y="T4"/>
                </a:cxn>
              </a:cxnLst>
              <a:rect l="0" t="0" r="r" b="b"/>
              <a:pathLst>
                <a:path h="7">
                  <a:moveTo>
                    <a:pt x="0" y="0"/>
                  </a:moveTo>
                  <a:cubicBezTo>
                    <a:pt x="0" y="1"/>
                    <a:pt x="0" y="3"/>
                    <a:pt x="0" y="3"/>
                  </a:cubicBezTo>
                  <a:cubicBezTo>
                    <a:pt x="0" y="5"/>
                    <a:pt x="0" y="6"/>
                    <a:pt x="0" y="7"/>
                  </a:cubicBezTo>
                  <a:cubicBezTo>
                    <a:pt x="0" y="6"/>
                    <a:pt x="0" y="5"/>
                    <a:pt x="0" y="4"/>
                  </a:cubicBezTo>
                  <a:cubicBezTo>
                    <a:pt x="0" y="3"/>
                    <a:pt x="0" y="2"/>
                    <a:pt x="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23">
              <a:extLst>
                <a:ext uri="{FF2B5EF4-FFF2-40B4-BE49-F238E27FC236}">
                  <a16:creationId xmlns:a16="http://schemas.microsoft.com/office/drawing/2014/main" id="{C9EBC927-BB47-2E40-A84B-4DD983D5298D}"/>
                </a:ext>
              </a:extLst>
            </p:cNvPr>
            <p:cNvSpPr>
              <a:spLocks/>
            </p:cNvSpPr>
            <p:nvPr/>
          </p:nvSpPr>
          <p:spPr bwMode="auto">
            <a:xfrm>
              <a:off x="4437063" y="2362201"/>
              <a:ext cx="6350" cy="1588"/>
            </a:xfrm>
            <a:custGeom>
              <a:avLst/>
              <a:gdLst>
                <a:gd name="T0" fmla="*/ 3 w 3"/>
                <a:gd name="T1" fmla="*/ 0 h 1"/>
                <a:gd name="T2" fmla="*/ 0 w 3"/>
                <a:gd name="T3" fmla="*/ 1 h 1"/>
                <a:gd name="T4" fmla="*/ 0 w 3"/>
                <a:gd name="T5" fmla="*/ 1 h 1"/>
                <a:gd name="T6" fmla="*/ 1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2" y="0"/>
                    <a:pt x="1" y="0"/>
                    <a:pt x="0" y="1"/>
                  </a:cubicBezTo>
                  <a:cubicBezTo>
                    <a:pt x="0" y="1"/>
                    <a:pt x="0" y="1"/>
                    <a:pt x="0" y="1"/>
                  </a:cubicBezTo>
                  <a:cubicBezTo>
                    <a:pt x="0" y="1"/>
                    <a:pt x="1" y="1"/>
                    <a:pt x="1" y="1"/>
                  </a:cubicBezTo>
                  <a:cubicBezTo>
                    <a:pt x="2" y="0"/>
                    <a:pt x="3" y="0"/>
                    <a:pt x="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24">
              <a:extLst>
                <a:ext uri="{FF2B5EF4-FFF2-40B4-BE49-F238E27FC236}">
                  <a16:creationId xmlns:a16="http://schemas.microsoft.com/office/drawing/2014/main" id="{9248974F-813F-9003-6497-958B6D2816DC}"/>
                </a:ext>
              </a:extLst>
            </p:cNvPr>
            <p:cNvSpPr>
              <a:spLocks/>
            </p:cNvSpPr>
            <p:nvPr/>
          </p:nvSpPr>
          <p:spPr bwMode="auto">
            <a:xfrm>
              <a:off x="4422775" y="2376488"/>
              <a:ext cx="9525" cy="1588"/>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2" y="1"/>
                    <a:pt x="4" y="0"/>
                    <a:pt x="5" y="0"/>
                  </a:cubicBezTo>
                  <a:cubicBezTo>
                    <a:pt x="3" y="0"/>
                    <a:pt x="1" y="0"/>
                    <a:pt x="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25">
              <a:extLst>
                <a:ext uri="{FF2B5EF4-FFF2-40B4-BE49-F238E27FC236}">
                  <a16:creationId xmlns:a16="http://schemas.microsoft.com/office/drawing/2014/main" id="{5A3E54B6-B178-A1A9-C94B-CFF9E296C97D}"/>
                </a:ext>
              </a:extLst>
            </p:cNvPr>
            <p:cNvSpPr>
              <a:spLocks/>
            </p:cNvSpPr>
            <p:nvPr/>
          </p:nvSpPr>
          <p:spPr bwMode="auto">
            <a:xfrm>
              <a:off x="4760913" y="2822576"/>
              <a:ext cx="1587"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lnTo>
                    <a:pt x="1"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26">
              <a:extLst>
                <a:ext uri="{FF2B5EF4-FFF2-40B4-BE49-F238E27FC236}">
                  <a16:creationId xmlns:a16="http://schemas.microsoft.com/office/drawing/2014/main" id="{C3C1E73D-E2C7-01A5-AA02-50482ABD9EC8}"/>
                </a:ext>
              </a:extLst>
            </p:cNvPr>
            <p:cNvSpPr>
              <a:spLocks/>
            </p:cNvSpPr>
            <p:nvPr/>
          </p:nvSpPr>
          <p:spPr bwMode="auto">
            <a:xfrm>
              <a:off x="3295650" y="3459163"/>
              <a:ext cx="1587" cy="9525"/>
            </a:xfrm>
            <a:custGeom>
              <a:avLst/>
              <a:gdLst>
                <a:gd name="T0" fmla="*/ 0 w 1"/>
                <a:gd name="T1" fmla="*/ 3 h 5"/>
                <a:gd name="T2" fmla="*/ 0 w 1"/>
                <a:gd name="T3" fmla="*/ 0 h 5"/>
                <a:gd name="T4" fmla="*/ 0 w 1"/>
                <a:gd name="T5" fmla="*/ 5 h 5"/>
                <a:gd name="T6" fmla="*/ 0 w 1"/>
                <a:gd name="T7" fmla="*/ 5 h 5"/>
                <a:gd name="T8" fmla="*/ 0 w 1"/>
                <a:gd name="T9" fmla="*/ 3 h 5"/>
              </a:gdLst>
              <a:ahLst/>
              <a:cxnLst>
                <a:cxn ang="0">
                  <a:pos x="T0" y="T1"/>
                </a:cxn>
                <a:cxn ang="0">
                  <a:pos x="T2" y="T3"/>
                </a:cxn>
                <a:cxn ang="0">
                  <a:pos x="T4" y="T5"/>
                </a:cxn>
                <a:cxn ang="0">
                  <a:pos x="T6" y="T7"/>
                </a:cxn>
                <a:cxn ang="0">
                  <a:pos x="T8" y="T9"/>
                </a:cxn>
              </a:cxnLst>
              <a:rect l="0" t="0" r="r" b="b"/>
              <a:pathLst>
                <a:path w="1" h="5">
                  <a:moveTo>
                    <a:pt x="0" y="3"/>
                  </a:moveTo>
                  <a:cubicBezTo>
                    <a:pt x="1" y="1"/>
                    <a:pt x="1" y="0"/>
                    <a:pt x="0" y="0"/>
                  </a:cubicBezTo>
                  <a:cubicBezTo>
                    <a:pt x="0" y="2"/>
                    <a:pt x="0" y="3"/>
                    <a:pt x="0" y="5"/>
                  </a:cubicBezTo>
                  <a:cubicBezTo>
                    <a:pt x="0" y="5"/>
                    <a:pt x="0" y="5"/>
                    <a:pt x="0" y="5"/>
                  </a:cubicBezTo>
                  <a:cubicBezTo>
                    <a:pt x="0" y="4"/>
                    <a:pt x="0" y="4"/>
                    <a:pt x="0"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27">
              <a:extLst>
                <a:ext uri="{FF2B5EF4-FFF2-40B4-BE49-F238E27FC236}">
                  <a16:creationId xmlns:a16="http://schemas.microsoft.com/office/drawing/2014/main" id="{13FD164B-712D-E7B5-ADE0-B51C2BD33703}"/>
                </a:ext>
              </a:extLst>
            </p:cNvPr>
            <p:cNvSpPr>
              <a:spLocks/>
            </p:cNvSpPr>
            <p:nvPr/>
          </p:nvSpPr>
          <p:spPr bwMode="auto">
            <a:xfrm>
              <a:off x="3309938" y="3273426"/>
              <a:ext cx="17462" cy="66675"/>
            </a:xfrm>
            <a:custGeom>
              <a:avLst/>
              <a:gdLst>
                <a:gd name="T0" fmla="*/ 8 w 10"/>
                <a:gd name="T1" fmla="*/ 2 h 37"/>
                <a:gd name="T2" fmla="*/ 0 w 10"/>
                <a:gd name="T3" fmla="*/ 37 h 37"/>
                <a:gd name="T4" fmla="*/ 10 w 10"/>
                <a:gd name="T5" fmla="*/ 0 h 37"/>
                <a:gd name="T6" fmla="*/ 8 w 10"/>
                <a:gd name="T7" fmla="*/ 2 h 37"/>
              </a:gdLst>
              <a:ahLst/>
              <a:cxnLst>
                <a:cxn ang="0">
                  <a:pos x="T0" y="T1"/>
                </a:cxn>
                <a:cxn ang="0">
                  <a:pos x="T2" y="T3"/>
                </a:cxn>
                <a:cxn ang="0">
                  <a:pos x="T4" y="T5"/>
                </a:cxn>
                <a:cxn ang="0">
                  <a:pos x="T6" y="T7"/>
                </a:cxn>
              </a:cxnLst>
              <a:rect l="0" t="0" r="r" b="b"/>
              <a:pathLst>
                <a:path w="10" h="37">
                  <a:moveTo>
                    <a:pt x="8" y="2"/>
                  </a:moveTo>
                  <a:cubicBezTo>
                    <a:pt x="0" y="37"/>
                    <a:pt x="0" y="37"/>
                    <a:pt x="0" y="37"/>
                  </a:cubicBezTo>
                  <a:cubicBezTo>
                    <a:pt x="10" y="0"/>
                    <a:pt x="10" y="0"/>
                    <a:pt x="10" y="0"/>
                  </a:cubicBezTo>
                  <a:cubicBezTo>
                    <a:pt x="9" y="1"/>
                    <a:pt x="9" y="1"/>
                    <a:pt x="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28">
              <a:extLst>
                <a:ext uri="{FF2B5EF4-FFF2-40B4-BE49-F238E27FC236}">
                  <a16:creationId xmlns:a16="http://schemas.microsoft.com/office/drawing/2014/main" id="{590A69F0-3CBC-75E8-D226-F426B5BBA619}"/>
                </a:ext>
              </a:extLst>
            </p:cNvPr>
            <p:cNvSpPr>
              <a:spLocks/>
            </p:cNvSpPr>
            <p:nvPr/>
          </p:nvSpPr>
          <p:spPr bwMode="auto">
            <a:xfrm>
              <a:off x="4897438" y="2317751"/>
              <a:ext cx="6350" cy="0"/>
            </a:xfrm>
            <a:custGeom>
              <a:avLst/>
              <a:gdLst>
                <a:gd name="T0" fmla="*/ 3 w 3"/>
                <a:gd name="T1" fmla="*/ 3 w 3"/>
                <a:gd name="T2" fmla="*/ 0 w 3"/>
                <a:gd name="T3" fmla="*/ 1 w 3"/>
                <a:gd name="T4" fmla="*/ 3 w 3"/>
              </a:gdLst>
              <a:ahLst/>
              <a:cxnLst>
                <a:cxn ang="0">
                  <a:pos x="T0" y="0"/>
                </a:cxn>
                <a:cxn ang="0">
                  <a:pos x="T1" y="0"/>
                </a:cxn>
                <a:cxn ang="0">
                  <a:pos x="T2" y="0"/>
                </a:cxn>
                <a:cxn ang="0">
                  <a:pos x="T3" y="0"/>
                </a:cxn>
                <a:cxn ang="0">
                  <a:pos x="T4" y="0"/>
                </a:cxn>
              </a:cxnLst>
              <a:rect l="0" t="0" r="r" b="b"/>
              <a:pathLst>
                <a:path w="3">
                  <a:moveTo>
                    <a:pt x="3" y="0"/>
                  </a:moveTo>
                  <a:cubicBezTo>
                    <a:pt x="3" y="0"/>
                    <a:pt x="3" y="0"/>
                    <a:pt x="3" y="0"/>
                  </a:cubicBezTo>
                  <a:cubicBezTo>
                    <a:pt x="2" y="0"/>
                    <a:pt x="1" y="0"/>
                    <a:pt x="0" y="0"/>
                  </a:cubicBezTo>
                  <a:cubicBezTo>
                    <a:pt x="0" y="0"/>
                    <a:pt x="0" y="0"/>
                    <a:pt x="1" y="0"/>
                  </a:cubicBezTo>
                  <a:cubicBezTo>
                    <a:pt x="2" y="0"/>
                    <a:pt x="2" y="0"/>
                    <a:pt x="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Rectangle 29">
              <a:extLst>
                <a:ext uri="{FF2B5EF4-FFF2-40B4-BE49-F238E27FC236}">
                  <a16:creationId xmlns:a16="http://schemas.microsoft.com/office/drawing/2014/main" id="{7DA71772-E5C2-A47C-87AC-0C24F6AA5927}"/>
                </a:ext>
              </a:extLst>
            </p:cNvPr>
            <p:cNvSpPr>
              <a:spLocks noChangeArrowheads="1"/>
            </p:cNvSpPr>
            <p:nvPr/>
          </p:nvSpPr>
          <p:spPr bwMode="auto">
            <a:xfrm>
              <a:off x="4408488" y="2286001"/>
              <a:ext cx="1587" cy="158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30">
              <a:extLst>
                <a:ext uri="{FF2B5EF4-FFF2-40B4-BE49-F238E27FC236}">
                  <a16:creationId xmlns:a16="http://schemas.microsoft.com/office/drawing/2014/main" id="{2CBF9C54-576E-7B53-712D-B98AFA5E2C26}"/>
                </a:ext>
              </a:extLst>
            </p:cNvPr>
            <p:cNvSpPr>
              <a:spLocks/>
            </p:cNvSpPr>
            <p:nvPr/>
          </p:nvSpPr>
          <p:spPr bwMode="auto">
            <a:xfrm>
              <a:off x="4486275" y="2547938"/>
              <a:ext cx="3175" cy="1588"/>
            </a:xfrm>
            <a:custGeom>
              <a:avLst/>
              <a:gdLst>
                <a:gd name="T0" fmla="*/ 0 w 2"/>
                <a:gd name="T1" fmla="*/ 1 h 1"/>
                <a:gd name="T2" fmla="*/ 2 w 2"/>
                <a:gd name="T3" fmla="*/ 0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2" y="0"/>
                  </a:cubicBezTo>
                  <a:cubicBezTo>
                    <a:pt x="2" y="0"/>
                    <a:pt x="1" y="0"/>
                    <a:pt x="1" y="0"/>
                  </a:cubicBezTo>
                  <a:cubicBezTo>
                    <a:pt x="1" y="1"/>
                    <a:pt x="0" y="1"/>
                    <a:pt x="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31">
              <a:extLst>
                <a:ext uri="{FF2B5EF4-FFF2-40B4-BE49-F238E27FC236}">
                  <a16:creationId xmlns:a16="http://schemas.microsoft.com/office/drawing/2014/main" id="{4DBBF090-4339-65D0-2D91-3E9616996631}"/>
                </a:ext>
              </a:extLst>
            </p:cNvPr>
            <p:cNvSpPr>
              <a:spLocks/>
            </p:cNvSpPr>
            <p:nvPr/>
          </p:nvSpPr>
          <p:spPr bwMode="auto">
            <a:xfrm>
              <a:off x="5392738" y="2268538"/>
              <a:ext cx="3175" cy="1588"/>
            </a:xfrm>
            <a:custGeom>
              <a:avLst/>
              <a:gdLst>
                <a:gd name="T0" fmla="*/ 2 w 2"/>
                <a:gd name="T1" fmla="*/ 0 h 1"/>
                <a:gd name="T2" fmla="*/ 1 w 2"/>
                <a:gd name="T3" fmla="*/ 0 h 1"/>
                <a:gd name="T4" fmla="*/ 0 w 2"/>
                <a:gd name="T5" fmla="*/ 0 h 1"/>
                <a:gd name="T6" fmla="*/ 2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1" y="0"/>
                    <a:pt x="1" y="0"/>
                  </a:cubicBezTo>
                  <a:cubicBezTo>
                    <a:pt x="0" y="0"/>
                    <a:pt x="0" y="0"/>
                    <a:pt x="0" y="0"/>
                  </a:cubicBezTo>
                  <a:cubicBezTo>
                    <a:pt x="0" y="0"/>
                    <a:pt x="1" y="0"/>
                    <a:pt x="2" y="1"/>
                  </a:cubicBezTo>
                  <a:lnTo>
                    <a:pt x="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Freeform 32">
              <a:extLst>
                <a:ext uri="{FF2B5EF4-FFF2-40B4-BE49-F238E27FC236}">
                  <a16:creationId xmlns:a16="http://schemas.microsoft.com/office/drawing/2014/main" id="{87D89E3C-FC82-390F-6FB3-936D2FBE4689}"/>
                </a:ext>
              </a:extLst>
            </p:cNvPr>
            <p:cNvSpPr>
              <a:spLocks/>
            </p:cNvSpPr>
            <p:nvPr/>
          </p:nvSpPr>
          <p:spPr bwMode="auto">
            <a:xfrm>
              <a:off x="4568825" y="2227263"/>
              <a:ext cx="4762" cy="1588"/>
            </a:xfrm>
            <a:custGeom>
              <a:avLst/>
              <a:gdLst>
                <a:gd name="T0" fmla="*/ 0 w 3"/>
                <a:gd name="T1" fmla="*/ 1 h 1"/>
                <a:gd name="T2" fmla="*/ 3 w 3"/>
                <a:gd name="T3" fmla="*/ 0 h 1"/>
                <a:gd name="T4" fmla="*/ 0 w 3"/>
                <a:gd name="T5" fmla="*/ 1 h 1"/>
                <a:gd name="T6" fmla="*/ 0 w 3"/>
                <a:gd name="T7" fmla="*/ 1 h 1"/>
              </a:gdLst>
              <a:ahLst/>
              <a:cxnLst>
                <a:cxn ang="0">
                  <a:pos x="T0" y="T1"/>
                </a:cxn>
                <a:cxn ang="0">
                  <a:pos x="T2" y="T3"/>
                </a:cxn>
                <a:cxn ang="0">
                  <a:pos x="T4" y="T5"/>
                </a:cxn>
                <a:cxn ang="0">
                  <a:pos x="T6" y="T7"/>
                </a:cxn>
              </a:cxnLst>
              <a:rect l="0" t="0" r="r" b="b"/>
              <a:pathLst>
                <a:path w="3" h="1">
                  <a:moveTo>
                    <a:pt x="0" y="1"/>
                  </a:moveTo>
                  <a:cubicBezTo>
                    <a:pt x="1" y="1"/>
                    <a:pt x="2" y="1"/>
                    <a:pt x="3" y="0"/>
                  </a:cubicBezTo>
                  <a:cubicBezTo>
                    <a:pt x="2" y="0"/>
                    <a:pt x="1" y="1"/>
                    <a:pt x="0" y="1"/>
                  </a:cubicBezTo>
                  <a:cubicBezTo>
                    <a:pt x="0" y="1"/>
                    <a:pt x="0" y="1"/>
                    <a:pt x="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Freeform 33">
              <a:extLst>
                <a:ext uri="{FF2B5EF4-FFF2-40B4-BE49-F238E27FC236}">
                  <a16:creationId xmlns:a16="http://schemas.microsoft.com/office/drawing/2014/main" id="{975D2370-B593-7317-62E4-1432F34F3D81}"/>
                </a:ext>
              </a:extLst>
            </p:cNvPr>
            <p:cNvSpPr>
              <a:spLocks/>
            </p:cNvSpPr>
            <p:nvPr/>
          </p:nvSpPr>
          <p:spPr bwMode="auto">
            <a:xfrm>
              <a:off x="4532313" y="2206626"/>
              <a:ext cx="39687" cy="14288"/>
            </a:xfrm>
            <a:custGeom>
              <a:avLst/>
              <a:gdLst>
                <a:gd name="T0" fmla="*/ 14 w 22"/>
                <a:gd name="T1" fmla="*/ 3 h 8"/>
                <a:gd name="T2" fmla="*/ 14 w 22"/>
                <a:gd name="T3" fmla="*/ 3 h 8"/>
                <a:gd name="T4" fmla="*/ 22 w 22"/>
                <a:gd name="T5" fmla="*/ 0 h 8"/>
                <a:gd name="T6" fmla="*/ 10 w 22"/>
                <a:gd name="T7" fmla="*/ 4 h 8"/>
                <a:gd name="T8" fmla="*/ 5 w 22"/>
                <a:gd name="T9" fmla="*/ 6 h 8"/>
                <a:gd name="T10" fmla="*/ 1 w 22"/>
                <a:gd name="T11" fmla="*/ 7 h 8"/>
                <a:gd name="T12" fmla="*/ 0 w 22"/>
                <a:gd name="T13" fmla="*/ 8 h 8"/>
                <a:gd name="T14" fmla="*/ 11 w 22"/>
                <a:gd name="T15" fmla="*/ 4 h 8"/>
                <a:gd name="T16" fmla="*/ 14 w 22"/>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8">
                  <a:moveTo>
                    <a:pt x="14" y="3"/>
                  </a:moveTo>
                  <a:cubicBezTo>
                    <a:pt x="14" y="3"/>
                    <a:pt x="14" y="3"/>
                    <a:pt x="14" y="3"/>
                  </a:cubicBezTo>
                  <a:cubicBezTo>
                    <a:pt x="17" y="2"/>
                    <a:pt x="20" y="1"/>
                    <a:pt x="22" y="0"/>
                  </a:cubicBezTo>
                  <a:cubicBezTo>
                    <a:pt x="17" y="2"/>
                    <a:pt x="13" y="3"/>
                    <a:pt x="10" y="4"/>
                  </a:cubicBezTo>
                  <a:cubicBezTo>
                    <a:pt x="8" y="5"/>
                    <a:pt x="7" y="5"/>
                    <a:pt x="5" y="6"/>
                  </a:cubicBezTo>
                  <a:cubicBezTo>
                    <a:pt x="4" y="6"/>
                    <a:pt x="2" y="7"/>
                    <a:pt x="1" y="7"/>
                  </a:cubicBezTo>
                  <a:cubicBezTo>
                    <a:pt x="0" y="7"/>
                    <a:pt x="0" y="7"/>
                    <a:pt x="0" y="8"/>
                  </a:cubicBezTo>
                  <a:cubicBezTo>
                    <a:pt x="4" y="6"/>
                    <a:pt x="8" y="5"/>
                    <a:pt x="11" y="4"/>
                  </a:cubicBezTo>
                  <a:cubicBezTo>
                    <a:pt x="12" y="4"/>
                    <a:pt x="13" y="4"/>
                    <a:pt x="14"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34">
              <a:extLst>
                <a:ext uri="{FF2B5EF4-FFF2-40B4-BE49-F238E27FC236}">
                  <a16:creationId xmlns:a16="http://schemas.microsoft.com/office/drawing/2014/main" id="{4AD11AE8-440C-4FE9-6646-72D0E21880E6}"/>
                </a:ext>
              </a:extLst>
            </p:cNvPr>
            <p:cNvSpPr>
              <a:spLocks/>
            </p:cNvSpPr>
            <p:nvPr/>
          </p:nvSpPr>
          <p:spPr bwMode="auto">
            <a:xfrm>
              <a:off x="4438650" y="2241551"/>
              <a:ext cx="36512" cy="15875"/>
            </a:xfrm>
            <a:custGeom>
              <a:avLst/>
              <a:gdLst>
                <a:gd name="T0" fmla="*/ 1 w 20"/>
                <a:gd name="T1" fmla="*/ 7 h 9"/>
                <a:gd name="T2" fmla="*/ 3 w 20"/>
                <a:gd name="T3" fmla="*/ 9 h 9"/>
                <a:gd name="T4" fmla="*/ 15 w 20"/>
                <a:gd name="T5" fmla="*/ 3 h 9"/>
                <a:gd name="T6" fmla="*/ 14 w 20"/>
                <a:gd name="T7" fmla="*/ 3 h 9"/>
                <a:gd name="T8" fmla="*/ 20 w 20"/>
                <a:gd name="T9" fmla="*/ 1 h 9"/>
                <a:gd name="T10" fmla="*/ 20 w 20"/>
                <a:gd name="T11" fmla="*/ 1 h 9"/>
                <a:gd name="T12" fmla="*/ 16 w 20"/>
                <a:gd name="T13" fmla="*/ 1 h 9"/>
                <a:gd name="T14" fmla="*/ 18 w 20"/>
                <a:gd name="T15" fmla="*/ 0 h 9"/>
                <a:gd name="T16" fmla="*/ 0 w 20"/>
                <a:gd name="T17" fmla="*/ 6 h 9"/>
                <a:gd name="T18" fmla="*/ 1 w 20"/>
                <a:gd name="T1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9">
                  <a:moveTo>
                    <a:pt x="1" y="7"/>
                  </a:moveTo>
                  <a:cubicBezTo>
                    <a:pt x="3" y="9"/>
                    <a:pt x="3" y="9"/>
                    <a:pt x="3" y="9"/>
                  </a:cubicBezTo>
                  <a:cubicBezTo>
                    <a:pt x="6" y="7"/>
                    <a:pt x="11" y="5"/>
                    <a:pt x="15" y="3"/>
                  </a:cubicBezTo>
                  <a:cubicBezTo>
                    <a:pt x="14" y="3"/>
                    <a:pt x="14" y="3"/>
                    <a:pt x="14" y="3"/>
                  </a:cubicBezTo>
                  <a:cubicBezTo>
                    <a:pt x="16" y="2"/>
                    <a:pt x="18" y="2"/>
                    <a:pt x="20" y="1"/>
                  </a:cubicBezTo>
                  <a:cubicBezTo>
                    <a:pt x="20" y="1"/>
                    <a:pt x="20" y="1"/>
                    <a:pt x="20" y="1"/>
                  </a:cubicBezTo>
                  <a:cubicBezTo>
                    <a:pt x="19" y="1"/>
                    <a:pt x="18" y="1"/>
                    <a:pt x="16" y="1"/>
                  </a:cubicBezTo>
                  <a:cubicBezTo>
                    <a:pt x="17" y="0"/>
                    <a:pt x="18" y="0"/>
                    <a:pt x="18" y="0"/>
                  </a:cubicBezTo>
                  <a:cubicBezTo>
                    <a:pt x="13" y="1"/>
                    <a:pt x="7" y="4"/>
                    <a:pt x="0" y="6"/>
                  </a:cubicBezTo>
                  <a:cubicBezTo>
                    <a:pt x="1" y="7"/>
                    <a:pt x="1" y="7"/>
                    <a:pt x="1"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Freeform 35">
              <a:extLst>
                <a:ext uri="{FF2B5EF4-FFF2-40B4-BE49-F238E27FC236}">
                  <a16:creationId xmlns:a16="http://schemas.microsoft.com/office/drawing/2014/main" id="{4A8D1E7B-A891-4214-F9C4-BD0AB99B4AD3}"/>
                </a:ext>
              </a:extLst>
            </p:cNvPr>
            <p:cNvSpPr>
              <a:spLocks/>
            </p:cNvSpPr>
            <p:nvPr/>
          </p:nvSpPr>
          <p:spPr bwMode="auto">
            <a:xfrm>
              <a:off x="4546600" y="2230438"/>
              <a:ext cx="15875" cy="1588"/>
            </a:xfrm>
            <a:custGeom>
              <a:avLst/>
              <a:gdLst>
                <a:gd name="T0" fmla="*/ 4 w 9"/>
                <a:gd name="T1" fmla="*/ 1 h 1"/>
                <a:gd name="T2" fmla="*/ 9 w 9"/>
                <a:gd name="T3" fmla="*/ 0 h 1"/>
                <a:gd name="T4" fmla="*/ 0 w 9"/>
                <a:gd name="T5" fmla="*/ 1 h 1"/>
                <a:gd name="T6" fmla="*/ 4 w 9"/>
                <a:gd name="T7" fmla="*/ 1 h 1"/>
              </a:gdLst>
              <a:ahLst/>
              <a:cxnLst>
                <a:cxn ang="0">
                  <a:pos x="T0" y="T1"/>
                </a:cxn>
                <a:cxn ang="0">
                  <a:pos x="T2" y="T3"/>
                </a:cxn>
                <a:cxn ang="0">
                  <a:pos x="T4" y="T5"/>
                </a:cxn>
                <a:cxn ang="0">
                  <a:pos x="T6" y="T7"/>
                </a:cxn>
              </a:cxnLst>
              <a:rect l="0" t="0" r="r" b="b"/>
              <a:pathLst>
                <a:path w="9" h="1">
                  <a:moveTo>
                    <a:pt x="4" y="1"/>
                  </a:moveTo>
                  <a:cubicBezTo>
                    <a:pt x="5" y="0"/>
                    <a:pt x="7" y="0"/>
                    <a:pt x="9" y="0"/>
                  </a:cubicBezTo>
                  <a:cubicBezTo>
                    <a:pt x="7" y="0"/>
                    <a:pt x="5" y="0"/>
                    <a:pt x="0" y="1"/>
                  </a:cubicBezTo>
                  <a:cubicBezTo>
                    <a:pt x="1" y="1"/>
                    <a:pt x="2" y="1"/>
                    <a:pt x="4"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Freeform 36">
              <a:extLst>
                <a:ext uri="{FF2B5EF4-FFF2-40B4-BE49-F238E27FC236}">
                  <a16:creationId xmlns:a16="http://schemas.microsoft.com/office/drawing/2014/main" id="{2A121472-A28E-9E4E-C900-CA3A76C841BD}"/>
                </a:ext>
              </a:extLst>
            </p:cNvPr>
            <p:cNvSpPr>
              <a:spLocks/>
            </p:cNvSpPr>
            <p:nvPr/>
          </p:nvSpPr>
          <p:spPr bwMode="auto">
            <a:xfrm>
              <a:off x="5473700" y="3278188"/>
              <a:ext cx="30162" cy="6350"/>
            </a:xfrm>
            <a:custGeom>
              <a:avLst/>
              <a:gdLst>
                <a:gd name="T0" fmla="*/ 16 w 17"/>
                <a:gd name="T1" fmla="*/ 2 h 3"/>
                <a:gd name="T2" fmla="*/ 17 w 17"/>
                <a:gd name="T3" fmla="*/ 0 h 3"/>
                <a:gd name="T4" fmla="*/ 0 w 17"/>
                <a:gd name="T5" fmla="*/ 2 h 3"/>
                <a:gd name="T6" fmla="*/ 16 w 17"/>
                <a:gd name="T7" fmla="*/ 2 h 3"/>
              </a:gdLst>
              <a:ahLst/>
              <a:cxnLst>
                <a:cxn ang="0">
                  <a:pos x="T0" y="T1"/>
                </a:cxn>
                <a:cxn ang="0">
                  <a:pos x="T2" y="T3"/>
                </a:cxn>
                <a:cxn ang="0">
                  <a:pos x="T4" y="T5"/>
                </a:cxn>
                <a:cxn ang="0">
                  <a:pos x="T6" y="T7"/>
                </a:cxn>
              </a:cxnLst>
              <a:rect l="0" t="0" r="r" b="b"/>
              <a:pathLst>
                <a:path w="17" h="3">
                  <a:moveTo>
                    <a:pt x="16" y="2"/>
                  </a:moveTo>
                  <a:cubicBezTo>
                    <a:pt x="16" y="2"/>
                    <a:pt x="16" y="1"/>
                    <a:pt x="17" y="0"/>
                  </a:cubicBezTo>
                  <a:cubicBezTo>
                    <a:pt x="6" y="0"/>
                    <a:pt x="2" y="1"/>
                    <a:pt x="0" y="2"/>
                  </a:cubicBezTo>
                  <a:cubicBezTo>
                    <a:pt x="5" y="2"/>
                    <a:pt x="11" y="3"/>
                    <a:pt x="16"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Freeform 37">
              <a:extLst>
                <a:ext uri="{FF2B5EF4-FFF2-40B4-BE49-F238E27FC236}">
                  <a16:creationId xmlns:a16="http://schemas.microsoft.com/office/drawing/2014/main" id="{1552A610-2905-E85B-D813-F848611729DE}"/>
                </a:ext>
              </a:extLst>
            </p:cNvPr>
            <p:cNvSpPr>
              <a:spLocks/>
            </p:cNvSpPr>
            <p:nvPr/>
          </p:nvSpPr>
          <p:spPr bwMode="auto">
            <a:xfrm>
              <a:off x="3395663" y="4316413"/>
              <a:ext cx="3175" cy="15875"/>
            </a:xfrm>
            <a:custGeom>
              <a:avLst/>
              <a:gdLst>
                <a:gd name="T0" fmla="*/ 1 w 2"/>
                <a:gd name="T1" fmla="*/ 0 h 9"/>
                <a:gd name="T2" fmla="*/ 0 w 2"/>
                <a:gd name="T3" fmla="*/ 4 h 9"/>
                <a:gd name="T4" fmla="*/ 1 w 2"/>
                <a:gd name="T5" fmla="*/ 4 h 9"/>
                <a:gd name="T6" fmla="*/ 1 w 2"/>
                <a:gd name="T7" fmla="*/ 9 h 9"/>
                <a:gd name="T8" fmla="*/ 2 w 2"/>
                <a:gd name="T9" fmla="*/ 0 h 9"/>
                <a:gd name="T10" fmla="*/ 1 w 2"/>
                <a:gd name="T11" fmla="*/ 0 h 9"/>
                <a:gd name="T12" fmla="*/ 1 w 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 h="9">
                  <a:moveTo>
                    <a:pt x="1" y="0"/>
                  </a:moveTo>
                  <a:cubicBezTo>
                    <a:pt x="1" y="1"/>
                    <a:pt x="1" y="3"/>
                    <a:pt x="0" y="4"/>
                  </a:cubicBezTo>
                  <a:cubicBezTo>
                    <a:pt x="1" y="4"/>
                    <a:pt x="1" y="4"/>
                    <a:pt x="1" y="4"/>
                  </a:cubicBezTo>
                  <a:cubicBezTo>
                    <a:pt x="1" y="4"/>
                    <a:pt x="1" y="6"/>
                    <a:pt x="1" y="9"/>
                  </a:cubicBezTo>
                  <a:cubicBezTo>
                    <a:pt x="1" y="6"/>
                    <a:pt x="1" y="3"/>
                    <a:pt x="2" y="0"/>
                  </a:cubicBezTo>
                  <a:cubicBezTo>
                    <a:pt x="1" y="0"/>
                    <a:pt x="1" y="0"/>
                    <a:pt x="1" y="0"/>
                  </a:cubicBezTo>
                  <a:cubicBezTo>
                    <a:pt x="1" y="0"/>
                    <a:pt x="1" y="0"/>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Freeform 38">
              <a:extLst>
                <a:ext uri="{FF2B5EF4-FFF2-40B4-BE49-F238E27FC236}">
                  <a16:creationId xmlns:a16="http://schemas.microsoft.com/office/drawing/2014/main" id="{19CE70E6-B642-3781-5B73-B093FD3E314F}"/>
                </a:ext>
              </a:extLst>
            </p:cNvPr>
            <p:cNvSpPr>
              <a:spLocks/>
            </p:cNvSpPr>
            <p:nvPr/>
          </p:nvSpPr>
          <p:spPr bwMode="auto">
            <a:xfrm>
              <a:off x="4465638" y="2265363"/>
              <a:ext cx="55562" cy="14288"/>
            </a:xfrm>
            <a:custGeom>
              <a:avLst/>
              <a:gdLst>
                <a:gd name="T0" fmla="*/ 27 w 30"/>
                <a:gd name="T1" fmla="*/ 2 h 8"/>
                <a:gd name="T2" fmla="*/ 27 w 30"/>
                <a:gd name="T3" fmla="*/ 2 h 8"/>
                <a:gd name="T4" fmla="*/ 30 w 30"/>
                <a:gd name="T5" fmla="*/ 0 h 8"/>
                <a:gd name="T6" fmla="*/ 0 w 30"/>
                <a:gd name="T7" fmla="*/ 8 h 8"/>
                <a:gd name="T8" fmla="*/ 20 w 30"/>
                <a:gd name="T9" fmla="*/ 4 h 8"/>
                <a:gd name="T10" fmla="*/ 27 w 30"/>
                <a:gd name="T11" fmla="*/ 2 h 8"/>
              </a:gdLst>
              <a:ahLst/>
              <a:cxnLst>
                <a:cxn ang="0">
                  <a:pos x="T0" y="T1"/>
                </a:cxn>
                <a:cxn ang="0">
                  <a:pos x="T2" y="T3"/>
                </a:cxn>
                <a:cxn ang="0">
                  <a:pos x="T4" y="T5"/>
                </a:cxn>
                <a:cxn ang="0">
                  <a:pos x="T6" y="T7"/>
                </a:cxn>
                <a:cxn ang="0">
                  <a:pos x="T8" y="T9"/>
                </a:cxn>
                <a:cxn ang="0">
                  <a:pos x="T10" y="T11"/>
                </a:cxn>
              </a:cxnLst>
              <a:rect l="0" t="0" r="r" b="b"/>
              <a:pathLst>
                <a:path w="30" h="8">
                  <a:moveTo>
                    <a:pt x="27" y="2"/>
                  </a:moveTo>
                  <a:cubicBezTo>
                    <a:pt x="27" y="2"/>
                    <a:pt x="27" y="2"/>
                    <a:pt x="27" y="2"/>
                  </a:cubicBezTo>
                  <a:cubicBezTo>
                    <a:pt x="28" y="1"/>
                    <a:pt x="29" y="0"/>
                    <a:pt x="30" y="0"/>
                  </a:cubicBezTo>
                  <a:cubicBezTo>
                    <a:pt x="24" y="1"/>
                    <a:pt x="13" y="4"/>
                    <a:pt x="0" y="8"/>
                  </a:cubicBezTo>
                  <a:cubicBezTo>
                    <a:pt x="7" y="6"/>
                    <a:pt x="13" y="5"/>
                    <a:pt x="20" y="4"/>
                  </a:cubicBezTo>
                  <a:cubicBezTo>
                    <a:pt x="23" y="3"/>
                    <a:pt x="25" y="3"/>
                    <a:pt x="27"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Freeform 39">
              <a:extLst>
                <a:ext uri="{FF2B5EF4-FFF2-40B4-BE49-F238E27FC236}">
                  <a16:creationId xmlns:a16="http://schemas.microsoft.com/office/drawing/2014/main" id="{699F9DC5-673A-534B-B150-AD0028A65EA0}"/>
                </a:ext>
              </a:extLst>
            </p:cNvPr>
            <p:cNvSpPr>
              <a:spLocks/>
            </p:cNvSpPr>
            <p:nvPr/>
          </p:nvSpPr>
          <p:spPr bwMode="auto">
            <a:xfrm>
              <a:off x="4665663" y="2301876"/>
              <a:ext cx="3175" cy="1588"/>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0" y="0"/>
                  </a:cubicBezTo>
                  <a:cubicBezTo>
                    <a:pt x="1" y="0"/>
                    <a:pt x="1" y="1"/>
                    <a:pt x="1" y="1"/>
                  </a:cubicBezTo>
                  <a:cubicBezTo>
                    <a:pt x="2" y="0"/>
                    <a:pt x="2" y="0"/>
                    <a:pt x="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89" name="Freeform 40">
              <a:extLst>
                <a:ext uri="{FF2B5EF4-FFF2-40B4-BE49-F238E27FC236}">
                  <a16:creationId xmlns:a16="http://schemas.microsoft.com/office/drawing/2014/main" id="{D362DD00-21E0-54FE-2DDC-D9AB16AA419C}"/>
                </a:ext>
              </a:extLst>
            </p:cNvPr>
            <p:cNvSpPr>
              <a:spLocks/>
            </p:cNvSpPr>
            <p:nvPr/>
          </p:nvSpPr>
          <p:spPr bwMode="auto">
            <a:xfrm>
              <a:off x="5897563" y="3303588"/>
              <a:ext cx="11112" cy="11113"/>
            </a:xfrm>
            <a:custGeom>
              <a:avLst/>
              <a:gdLst>
                <a:gd name="T0" fmla="*/ 4 w 6"/>
                <a:gd name="T1" fmla="*/ 0 h 6"/>
                <a:gd name="T2" fmla="*/ 3 w 6"/>
                <a:gd name="T3" fmla="*/ 0 h 6"/>
                <a:gd name="T4" fmla="*/ 2 w 6"/>
                <a:gd name="T5" fmla="*/ 0 h 6"/>
                <a:gd name="T6" fmla="*/ 2 w 6"/>
                <a:gd name="T7" fmla="*/ 0 h 6"/>
                <a:gd name="T8" fmla="*/ 0 w 6"/>
                <a:gd name="T9" fmla="*/ 0 h 6"/>
                <a:gd name="T10" fmla="*/ 4 w 6"/>
                <a:gd name="T11" fmla="*/ 6 h 6"/>
                <a:gd name="T12" fmla="*/ 5 w 6"/>
                <a:gd name="T13" fmla="*/ 6 h 6"/>
                <a:gd name="T14" fmla="*/ 6 w 6"/>
                <a:gd name="T15" fmla="*/ 5 h 6"/>
                <a:gd name="T16" fmla="*/ 5 w 6"/>
                <a:gd name="T17" fmla="*/ 4 h 6"/>
                <a:gd name="T18" fmla="*/ 4 w 6"/>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4" y="0"/>
                  </a:moveTo>
                  <a:cubicBezTo>
                    <a:pt x="3" y="0"/>
                    <a:pt x="3" y="0"/>
                    <a:pt x="3" y="0"/>
                  </a:cubicBezTo>
                  <a:cubicBezTo>
                    <a:pt x="3" y="0"/>
                    <a:pt x="2" y="0"/>
                    <a:pt x="2" y="0"/>
                  </a:cubicBezTo>
                  <a:cubicBezTo>
                    <a:pt x="2" y="0"/>
                    <a:pt x="2" y="0"/>
                    <a:pt x="2" y="0"/>
                  </a:cubicBezTo>
                  <a:cubicBezTo>
                    <a:pt x="1" y="0"/>
                    <a:pt x="0" y="0"/>
                    <a:pt x="0" y="0"/>
                  </a:cubicBezTo>
                  <a:cubicBezTo>
                    <a:pt x="1" y="2"/>
                    <a:pt x="2" y="4"/>
                    <a:pt x="4" y="6"/>
                  </a:cubicBezTo>
                  <a:cubicBezTo>
                    <a:pt x="4" y="6"/>
                    <a:pt x="5" y="6"/>
                    <a:pt x="5" y="6"/>
                  </a:cubicBezTo>
                  <a:cubicBezTo>
                    <a:pt x="6" y="6"/>
                    <a:pt x="6" y="5"/>
                    <a:pt x="6" y="5"/>
                  </a:cubicBezTo>
                  <a:cubicBezTo>
                    <a:pt x="6" y="4"/>
                    <a:pt x="5" y="4"/>
                    <a:pt x="5" y="4"/>
                  </a:cubicBezTo>
                  <a:cubicBezTo>
                    <a:pt x="4" y="3"/>
                    <a:pt x="4" y="1"/>
                    <a:pt x="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Freeform 41">
              <a:extLst>
                <a:ext uri="{FF2B5EF4-FFF2-40B4-BE49-F238E27FC236}">
                  <a16:creationId xmlns:a16="http://schemas.microsoft.com/office/drawing/2014/main" id="{0F92C8C1-F5DC-30A1-4CEF-6F71C5E1CF64}"/>
                </a:ext>
              </a:extLst>
            </p:cNvPr>
            <p:cNvSpPr>
              <a:spLocks/>
            </p:cNvSpPr>
            <p:nvPr/>
          </p:nvSpPr>
          <p:spPr bwMode="auto">
            <a:xfrm>
              <a:off x="6008688" y="3495676"/>
              <a:ext cx="12700" cy="12700"/>
            </a:xfrm>
            <a:custGeom>
              <a:avLst/>
              <a:gdLst>
                <a:gd name="T0" fmla="*/ 3 w 7"/>
                <a:gd name="T1" fmla="*/ 3 h 7"/>
                <a:gd name="T2" fmla="*/ 2 w 7"/>
                <a:gd name="T3" fmla="*/ 1 h 7"/>
                <a:gd name="T4" fmla="*/ 1 w 7"/>
                <a:gd name="T5" fmla="*/ 0 h 7"/>
                <a:gd name="T6" fmla="*/ 1 w 7"/>
                <a:gd name="T7" fmla="*/ 5 h 7"/>
                <a:gd name="T8" fmla="*/ 0 w 7"/>
                <a:gd name="T9" fmla="*/ 7 h 7"/>
                <a:gd name="T10" fmla="*/ 5 w 7"/>
                <a:gd name="T11" fmla="*/ 7 h 7"/>
                <a:gd name="T12" fmla="*/ 5 w 7"/>
                <a:gd name="T13" fmla="*/ 7 h 7"/>
                <a:gd name="T14" fmla="*/ 5 w 7"/>
                <a:gd name="T15" fmla="*/ 7 h 7"/>
                <a:gd name="T16" fmla="*/ 5 w 7"/>
                <a:gd name="T17" fmla="*/ 7 h 7"/>
                <a:gd name="T18" fmla="*/ 6 w 7"/>
                <a:gd name="T19" fmla="*/ 6 h 7"/>
                <a:gd name="T20" fmla="*/ 3 w 7"/>
                <a:gd name="T2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
                  <a:moveTo>
                    <a:pt x="3" y="3"/>
                  </a:moveTo>
                  <a:cubicBezTo>
                    <a:pt x="2" y="2"/>
                    <a:pt x="2" y="2"/>
                    <a:pt x="2" y="1"/>
                  </a:cubicBezTo>
                  <a:cubicBezTo>
                    <a:pt x="2" y="1"/>
                    <a:pt x="1" y="1"/>
                    <a:pt x="1" y="0"/>
                  </a:cubicBezTo>
                  <a:cubicBezTo>
                    <a:pt x="0" y="1"/>
                    <a:pt x="0" y="2"/>
                    <a:pt x="1" y="5"/>
                  </a:cubicBezTo>
                  <a:cubicBezTo>
                    <a:pt x="1" y="6"/>
                    <a:pt x="0" y="7"/>
                    <a:pt x="0" y="7"/>
                  </a:cubicBezTo>
                  <a:cubicBezTo>
                    <a:pt x="2" y="7"/>
                    <a:pt x="3" y="7"/>
                    <a:pt x="5" y="7"/>
                  </a:cubicBezTo>
                  <a:cubicBezTo>
                    <a:pt x="5" y="7"/>
                    <a:pt x="5" y="7"/>
                    <a:pt x="5" y="7"/>
                  </a:cubicBezTo>
                  <a:cubicBezTo>
                    <a:pt x="5" y="7"/>
                    <a:pt x="5" y="7"/>
                    <a:pt x="5" y="7"/>
                  </a:cubicBezTo>
                  <a:cubicBezTo>
                    <a:pt x="5" y="7"/>
                    <a:pt x="5" y="7"/>
                    <a:pt x="5" y="7"/>
                  </a:cubicBezTo>
                  <a:cubicBezTo>
                    <a:pt x="6" y="6"/>
                    <a:pt x="6" y="6"/>
                    <a:pt x="6" y="6"/>
                  </a:cubicBezTo>
                  <a:cubicBezTo>
                    <a:pt x="7" y="5"/>
                    <a:pt x="4" y="3"/>
                    <a:pt x="3"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Freeform 42">
              <a:extLst>
                <a:ext uri="{FF2B5EF4-FFF2-40B4-BE49-F238E27FC236}">
                  <a16:creationId xmlns:a16="http://schemas.microsoft.com/office/drawing/2014/main" id="{9E0B6BDA-5715-B9D3-13AB-4EC959A3921C}"/>
                </a:ext>
              </a:extLst>
            </p:cNvPr>
            <p:cNvSpPr>
              <a:spLocks/>
            </p:cNvSpPr>
            <p:nvPr/>
          </p:nvSpPr>
          <p:spPr bwMode="auto">
            <a:xfrm>
              <a:off x="5464175" y="3062288"/>
              <a:ext cx="317500" cy="196850"/>
            </a:xfrm>
            <a:custGeom>
              <a:avLst/>
              <a:gdLst>
                <a:gd name="T0" fmla="*/ 126 w 174"/>
                <a:gd name="T1" fmla="*/ 46 h 107"/>
                <a:gd name="T2" fmla="*/ 101 w 174"/>
                <a:gd name="T3" fmla="*/ 37 h 107"/>
                <a:gd name="T4" fmla="*/ 103 w 174"/>
                <a:gd name="T5" fmla="*/ 35 h 107"/>
                <a:gd name="T6" fmla="*/ 103 w 174"/>
                <a:gd name="T7" fmla="*/ 31 h 107"/>
                <a:gd name="T8" fmla="*/ 107 w 174"/>
                <a:gd name="T9" fmla="*/ 21 h 107"/>
                <a:gd name="T10" fmla="*/ 99 w 174"/>
                <a:gd name="T11" fmla="*/ 16 h 107"/>
                <a:gd name="T12" fmla="*/ 99 w 174"/>
                <a:gd name="T13" fmla="*/ 12 h 107"/>
                <a:gd name="T14" fmla="*/ 111 w 174"/>
                <a:gd name="T15" fmla="*/ 1 h 107"/>
                <a:gd name="T16" fmla="*/ 97 w 174"/>
                <a:gd name="T17" fmla="*/ 6 h 107"/>
                <a:gd name="T18" fmla="*/ 76 w 174"/>
                <a:gd name="T19" fmla="*/ 18 h 107"/>
                <a:gd name="T20" fmla="*/ 81 w 174"/>
                <a:gd name="T21" fmla="*/ 36 h 107"/>
                <a:gd name="T22" fmla="*/ 79 w 174"/>
                <a:gd name="T23" fmla="*/ 39 h 107"/>
                <a:gd name="T24" fmla="*/ 81 w 174"/>
                <a:gd name="T25" fmla="*/ 42 h 107"/>
                <a:gd name="T26" fmla="*/ 64 w 174"/>
                <a:gd name="T27" fmla="*/ 51 h 107"/>
                <a:gd name="T28" fmla="*/ 64 w 174"/>
                <a:gd name="T29" fmla="*/ 45 h 107"/>
                <a:gd name="T30" fmla="*/ 50 w 174"/>
                <a:gd name="T31" fmla="*/ 40 h 107"/>
                <a:gd name="T32" fmla="*/ 50 w 174"/>
                <a:gd name="T33" fmla="*/ 35 h 107"/>
                <a:gd name="T34" fmla="*/ 50 w 174"/>
                <a:gd name="T35" fmla="*/ 28 h 107"/>
                <a:gd name="T36" fmla="*/ 45 w 174"/>
                <a:gd name="T37" fmla="*/ 24 h 107"/>
                <a:gd name="T38" fmla="*/ 42 w 174"/>
                <a:gd name="T39" fmla="*/ 22 h 107"/>
                <a:gd name="T40" fmla="*/ 19 w 174"/>
                <a:gd name="T41" fmla="*/ 26 h 107"/>
                <a:gd name="T42" fmla="*/ 13 w 174"/>
                <a:gd name="T43" fmla="*/ 36 h 107"/>
                <a:gd name="T44" fmla="*/ 6 w 174"/>
                <a:gd name="T45" fmla="*/ 52 h 107"/>
                <a:gd name="T46" fmla="*/ 5 w 174"/>
                <a:gd name="T47" fmla="*/ 67 h 107"/>
                <a:gd name="T48" fmla="*/ 5 w 174"/>
                <a:gd name="T49" fmla="*/ 71 h 107"/>
                <a:gd name="T50" fmla="*/ 1 w 174"/>
                <a:gd name="T51" fmla="*/ 76 h 107"/>
                <a:gd name="T52" fmla="*/ 2 w 174"/>
                <a:gd name="T53" fmla="*/ 84 h 107"/>
                <a:gd name="T54" fmla="*/ 1 w 174"/>
                <a:gd name="T55" fmla="*/ 85 h 107"/>
                <a:gd name="T56" fmla="*/ 2 w 174"/>
                <a:gd name="T57" fmla="*/ 89 h 107"/>
                <a:gd name="T58" fmla="*/ 0 w 174"/>
                <a:gd name="T59" fmla="*/ 88 h 107"/>
                <a:gd name="T60" fmla="*/ 20 w 174"/>
                <a:gd name="T61" fmla="*/ 105 h 107"/>
                <a:gd name="T62" fmla="*/ 44 w 174"/>
                <a:gd name="T63" fmla="*/ 105 h 107"/>
                <a:gd name="T64" fmla="*/ 52 w 174"/>
                <a:gd name="T65" fmla="*/ 100 h 107"/>
                <a:gd name="T66" fmla="*/ 68 w 174"/>
                <a:gd name="T67" fmla="*/ 88 h 107"/>
                <a:gd name="T68" fmla="*/ 96 w 174"/>
                <a:gd name="T69" fmla="*/ 89 h 107"/>
                <a:gd name="T70" fmla="*/ 110 w 174"/>
                <a:gd name="T71" fmla="*/ 94 h 107"/>
                <a:gd name="T72" fmla="*/ 134 w 174"/>
                <a:gd name="T73" fmla="*/ 97 h 107"/>
                <a:gd name="T74" fmla="*/ 140 w 174"/>
                <a:gd name="T75" fmla="*/ 98 h 107"/>
                <a:gd name="T76" fmla="*/ 141 w 174"/>
                <a:gd name="T77" fmla="*/ 98 h 107"/>
                <a:gd name="T78" fmla="*/ 174 w 174"/>
                <a:gd name="T79" fmla="*/ 84 h 107"/>
                <a:gd name="T80" fmla="*/ 154 w 174"/>
                <a:gd name="T81" fmla="*/ 6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4" h="107">
                  <a:moveTo>
                    <a:pt x="154" y="65"/>
                  </a:moveTo>
                  <a:cubicBezTo>
                    <a:pt x="143" y="61"/>
                    <a:pt x="136" y="52"/>
                    <a:pt x="126" y="46"/>
                  </a:cubicBezTo>
                  <a:cubicBezTo>
                    <a:pt x="122" y="43"/>
                    <a:pt x="116" y="46"/>
                    <a:pt x="112" y="44"/>
                  </a:cubicBezTo>
                  <a:cubicBezTo>
                    <a:pt x="102" y="40"/>
                    <a:pt x="102" y="40"/>
                    <a:pt x="101" y="37"/>
                  </a:cubicBezTo>
                  <a:cubicBezTo>
                    <a:pt x="101" y="36"/>
                    <a:pt x="102" y="36"/>
                    <a:pt x="103" y="35"/>
                  </a:cubicBezTo>
                  <a:cubicBezTo>
                    <a:pt x="103" y="35"/>
                    <a:pt x="103" y="35"/>
                    <a:pt x="103" y="35"/>
                  </a:cubicBezTo>
                  <a:cubicBezTo>
                    <a:pt x="102" y="35"/>
                    <a:pt x="101" y="34"/>
                    <a:pt x="101" y="32"/>
                  </a:cubicBezTo>
                  <a:cubicBezTo>
                    <a:pt x="101" y="32"/>
                    <a:pt x="102" y="31"/>
                    <a:pt x="103" y="31"/>
                  </a:cubicBezTo>
                  <a:cubicBezTo>
                    <a:pt x="107" y="23"/>
                    <a:pt x="107" y="23"/>
                    <a:pt x="107" y="23"/>
                  </a:cubicBezTo>
                  <a:cubicBezTo>
                    <a:pt x="107" y="22"/>
                    <a:pt x="107" y="21"/>
                    <a:pt x="107" y="21"/>
                  </a:cubicBezTo>
                  <a:cubicBezTo>
                    <a:pt x="107" y="20"/>
                    <a:pt x="107" y="20"/>
                    <a:pt x="107" y="20"/>
                  </a:cubicBezTo>
                  <a:cubicBezTo>
                    <a:pt x="104" y="19"/>
                    <a:pt x="100" y="20"/>
                    <a:pt x="99" y="16"/>
                  </a:cubicBezTo>
                  <a:cubicBezTo>
                    <a:pt x="99" y="15"/>
                    <a:pt x="100" y="14"/>
                    <a:pt x="100" y="13"/>
                  </a:cubicBezTo>
                  <a:cubicBezTo>
                    <a:pt x="100" y="13"/>
                    <a:pt x="100" y="12"/>
                    <a:pt x="99" y="12"/>
                  </a:cubicBezTo>
                  <a:cubicBezTo>
                    <a:pt x="99" y="7"/>
                    <a:pt x="104" y="8"/>
                    <a:pt x="105" y="5"/>
                  </a:cubicBezTo>
                  <a:cubicBezTo>
                    <a:pt x="108" y="4"/>
                    <a:pt x="110" y="3"/>
                    <a:pt x="111" y="1"/>
                  </a:cubicBezTo>
                  <a:cubicBezTo>
                    <a:pt x="110" y="1"/>
                    <a:pt x="110" y="0"/>
                    <a:pt x="109" y="0"/>
                  </a:cubicBezTo>
                  <a:cubicBezTo>
                    <a:pt x="105" y="1"/>
                    <a:pt x="101" y="5"/>
                    <a:pt x="97" y="6"/>
                  </a:cubicBezTo>
                  <a:cubicBezTo>
                    <a:pt x="97" y="6"/>
                    <a:pt x="97" y="6"/>
                    <a:pt x="96" y="6"/>
                  </a:cubicBezTo>
                  <a:cubicBezTo>
                    <a:pt x="76" y="18"/>
                    <a:pt x="76" y="18"/>
                    <a:pt x="76" y="18"/>
                  </a:cubicBezTo>
                  <a:cubicBezTo>
                    <a:pt x="73" y="20"/>
                    <a:pt x="71" y="23"/>
                    <a:pt x="69" y="25"/>
                  </a:cubicBezTo>
                  <a:cubicBezTo>
                    <a:pt x="71" y="30"/>
                    <a:pt x="75" y="34"/>
                    <a:pt x="81" y="36"/>
                  </a:cubicBezTo>
                  <a:cubicBezTo>
                    <a:pt x="81" y="36"/>
                    <a:pt x="81" y="37"/>
                    <a:pt x="81" y="37"/>
                  </a:cubicBezTo>
                  <a:cubicBezTo>
                    <a:pt x="81" y="37"/>
                    <a:pt x="80" y="38"/>
                    <a:pt x="79" y="39"/>
                  </a:cubicBezTo>
                  <a:cubicBezTo>
                    <a:pt x="80" y="40"/>
                    <a:pt x="80" y="40"/>
                    <a:pt x="81" y="41"/>
                  </a:cubicBezTo>
                  <a:cubicBezTo>
                    <a:pt x="81" y="41"/>
                    <a:pt x="81" y="41"/>
                    <a:pt x="81" y="42"/>
                  </a:cubicBezTo>
                  <a:cubicBezTo>
                    <a:pt x="80" y="43"/>
                    <a:pt x="70" y="53"/>
                    <a:pt x="69" y="53"/>
                  </a:cubicBezTo>
                  <a:cubicBezTo>
                    <a:pt x="66" y="53"/>
                    <a:pt x="65" y="52"/>
                    <a:pt x="64" y="51"/>
                  </a:cubicBezTo>
                  <a:cubicBezTo>
                    <a:pt x="64" y="50"/>
                    <a:pt x="64" y="47"/>
                    <a:pt x="64" y="45"/>
                  </a:cubicBezTo>
                  <a:cubicBezTo>
                    <a:pt x="64" y="45"/>
                    <a:pt x="64" y="45"/>
                    <a:pt x="64" y="45"/>
                  </a:cubicBezTo>
                  <a:cubicBezTo>
                    <a:pt x="64" y="45"/>
                    <a:pt x="64" y="44"/>
                    <a:pt x="64" y="44"/>
                  </a:cubicBezTo>
                  <a:cubicBezTo>
                    <a:pt x="51" y="40"/>
                    <a:pt x="51" y="40"/>
                    <a:pt x="50" y="40"/>
                  </a:cubicBezTo>
                  <a:cubicBezTo>
                    <a:pt x="50" y="37"/>
                    <a:pt x="51" y="37"/>
                    <a:pt x="52" y="36"/>
                  </a:cubicBezTo>
                  <a:cubicBezTo>
                    <a:pt x="50" y="35"/>
                    <a:pt x="50" y="35"/>
                    <a:pt x="50" y="35"/>
                  </a:cubicBezTo>
                  <a:cubicBezTo>
                    <a:pt x="49" y="31"/>
                    <a:pt x="54" y="31"/>
                    <a:pt x="57" y="29"/>
                  </a:cubicBezTo>
                  <a:cubicBezTo>
                    <a:pt x="53" y="27"/>
                    <a:pt x="53" y="27"/>
                    <a:pt x="50" y="28"/>
                  </a:cubicBezTo>
                  <a:cubicBezTo>
                    <a:pt x="48" y="29"/>
                    <a:pt x="45" y="30"/>
                    <a:pt x="42" y="27"/>
                  </a:cubicBezTo>
                  <a:cubicBezTo>
                    <a:pt x="42" y="26"/>
                    <a:pt x="42" y="25"/>
                    <a:pt x="45" y="24"/>
                  </a:cubicBezTo>
                  <a:cubicBezTo>
                    <a:pt x="44" y="24"/>
                    <a:pt x="43" y="23"/>
                    <a:pt x="42" y="22"/>
                  </a:cubicBezTo>
                  <a:cubicBezTo>
                    <a:pt x="42" y="22"/>
                    <a:pt x="42" y="22"/>
                    <a:pt x="42" y="22"/>
                  </a:cubicBezTo>
                  <a:cubicBezTo>
                    <a:pt x="32" y="20"/>
                    <a:pt x="28" y="21"/>
                    <a:pt x="28" y="21"/>
                  </a:cubicBezTo>
                  <a:cubicBezTo>
                    <a:pt x="20" y="23"/>
                    <a:pt x="20" y="23"/>
                    <a:pt x="19" y="26"/>
                  </a:cubicBezTo>
                  <a:cubicBezTo>
                    <a:pt x="15" y="36"/>
                    <a:pt x="15" y="36"/>
                    <a:pt x="13" y="36"/>
                  </a:cubicBezTo>
                  <a:cubicBezTo>
                    <a:pt x="13" y="36"/>
                    <a:pt x="13" y="36"/>
                    <a:pt x="13" y="36"/>
                  </a:cubicBezTo>
                  <a:cubicBezTo>
                    <a:pt x="7" y="40"/>
                    <a:pt x="13" y="49"/>
                    <a:pt x="6" y="52"/>
                  </a:cubicBezTo>
                  <a:cubicBezTo>
                    <a:pt x="6" y="52"/>
                    <a:pt x="6" y="52"/>
                    <a:pt x="6" y="52"/>
                  </a:cubicBezTo>
                  <a:cubicBezTo>
                    <a:pt x="6" y="52"/>
                    <a:pt x="5" y="57"/>
                    <a:pt x="5" y="61"/>
                  </a:cubicBezTo>
                  <a:cubicBezTo>
                    <a:pt x="5" y="63"/>
                    <a:pt x="6" y="65"/>
                    <a:pt x="5" y="67"/>
                  </a:cubicBezTo>
                  <a:cubicBezTo>
                    <a:pt x="5" y="67"/>
                    <a:pt x="5" y="67"/>
                    <a:pt x="5" y="67"/>
                  </a:cubicBezTo>
                  <a:cubicBezTo>
                    <a:pt x="6" y="68"/>
                    <a:pt x="6" y="70"/>
                    <a:pt x="5" y="71"/>
                  </a:cubicBezTo>
                  <a:cubicBezTo>
                    <a:pt x="5" y="74"/>
                    <a:pt x="2" y="73"/>
                    <a:pt x="1" y="75"/>
                  </a:cubicBezTo>
                  <a:cubicBezTo>
                    <a:pt x="1" y="75"/>
                    <a:pt x="1" y="76"/>
                    <a:pt x="1" y="76"/>
                  </a:cubicBezTo>
                  <a:cubicBezTo>
                    <a:pt x="1" y="76"/>
                    <a:pt x="1" y="77"/>
                    <a:pt x="1" y="77"/>
                  </a:cubicBezTo>
                  <a:cubicBezTo>
                    <a:pt x="1" y="78"/>
                    <a:pt x="1" y="80"/>
                    <a:pt x="2" y="84"/>
                  </a:cubicBezTo>
                  <a:cubicBezTo>
                    <a:pt x="2" y="84"/>
                    <a:pt x="2" y="85"/>
                    <a:pt x="2" y="85"/>
                  </a:cubicBezTo>
                  <a:cubicBezTo>
                    <a:pt x="1" y="85"/>
                    <a:pt x="1" y="85"/>
                    <a:pt x="1" y="85"/>
                  </a:cubicBezTo>
                  <a:cubicBezTo>
                    <a:pt x="2" y="86"/>
                    <a:pt x="2" y="87"/>
                    <a:pt x="2" y="89"/>
                  </a:cubicBezTo>
                  <a:cubicBezTo>
                    <a:pt x="2" y="89"/>
                    <a:pt x="2" y="89"/>
                    <a:pt x="2" y="89"/>
                  </a:cubicBezTo>
                  <a:cubicBezTo>
                    <a:pt x="1" y="89"/>
                    <a:pt x="1" y="89"/>
                    <a:pt x="1" y="89"/>
                  </a:cubicBezTo>
                  <a:cubicBezTo>
                    <a:pt x="1" y="88"/>
                    <a:pt x="0" y="88"/>
                    <a:pt x="0" y="88"/>
                  </a:cubicBezTo>
                  <a:cubicBezTo>
                    <a:pt x="10" y="101"/>
                    <a:pt x="10" y="101"/>
                    <a:pt x="10" y="101"/>
                  </a:cubicBezTo>
                  <a:cubicBezTo>
                    <a:pt x="13" y="104"/>
                    <a:pt x="17" y="104"/>
                    <a:pt x="20" y="105"/>
                  </a:cubicBezTo>
                  <a:cubicBezTo>
                    <a:pt x="24" y="107"/>
                    <a:pt x="28" y="104"/>
                    <a:pt x="31" y="105"/>
                  </a:cubicBezTo>
                  <a:cubicBezTo>
                    <a:pt x="36" y="105"/>
                    <a:pt x="40" y="105"/>
                    <a:pt x="44" y="105"/>
                  </a:cubicBezTo>
                  <a:cubicBezTo>
                    <a:pt x="45" y="105"/>
                    <a:pt x="48" y="104"/>
                    <a:pt x="50" y="103"/>
                  </a:cubicBezTo>
                  <a:cubicBezTo>
                    <a:pt x="52" y="102"/>
                    <a:pt x="52" y="101"/>
                    <a:pt x="52" y="100"/>
                  </a:cubicBezTo>
                  <a:cubicBezTo>
                    <a:pt x="52" y="99"/>
                    <a:pt x="52" y="99"/>
                    <a:pt x="57" y="95"/>
                  </a:cubicBezTo>
                  <a:cubicBezTo>
                    <a:pt x="60" y="92"/>
                    <a:pt x="64" y="91"/>
                    <a:pt x="68" y="88"/>
                  </a:cubicBezTo>
                  <a:cubicBezTo>
                    <a:pt x="75" y="83"/>
                    <a:pt x="84" y="90"/>
                    <a:pt x="91" y="84"/>
                  </a:cubicBezTo>
                  <a:cubicBezTo>
                    <a:pt x="93" y="85"/>
                    <a:pt x="93" y="88"/>
                    <a:pt x="96" y="89"/>
                  </a:cubicBezTo>
                  <a:cubicBezTo>
                    <a:pt x="97" y="89"/>
                    <a:pt x="97" y="89"/>
                    <a:pt x="105" y="88"/>
                  </a:cubicBezTo>
                  <a:cubicBezTo>
                    <a:pt x="109" y="93"/>
                    <a:pt x="109" y="93"/>
                    <a:pt x="110" y="94"/>
                  </a:cubicBezTo>
                  <a:cubicBezTo>
                    <a:pt x="114" y="96"/>
                    <a:pt x="120" y="95"/>
                    <a:pt x="124" y="96"/>
                  </a:cubicBezTo>
                  <a:cubicBezTo>
                    <a:pt x="128" y="97"/>
                    <a:pt x="131" y="96"/>
                    <a:pt x="134" y="97"/>
                  </a:cubicBezTo>
                  <a:cubicBezTo>
                    <a:pt x="136" y="97"/>
                    <a:pt x="138" y="98"/>
                    <a:pt x="140" y="98"/>
                  </a:cubicBezTo>
                  <a:cubicBezTo>
                    <a:pt x="140" y="98"/>
                    <a:pt x="140" y="98"/>
                    <a:pt x="140" y="98"/>
                  </a:cubicBezTo>
                  <a:cubicBezTo>
                    <a:pt x="141" y="98"/>
                    <a:pt x="141" y="98"/>
                    <a:pt x="141" y="98"/>
                  </a:cubicBezTo>
                  <a:cubicBezTo>
                    <a:pt x="141" y="98"/>
                    <a:pt x="141" y="98"/>
                    <a:pt x="141" y="98"/>
                  </a:cubicBezTo>
                  <a:cubicBezTo>
                    <a:pt x="144" y="97"/>
                    <a:pt x="146" y="91"/>
                    <a:pt x="150" y="94"/>
                  </a:cubicBezTo>
                  <a:cubicBezTo>
                    <a:pt x="156" y="97"/>
                    <a:pt x="172" y="95"/>
                    <a:pt x="174" y="84"/>
                  </a:cubicBezTo>
                  <a:cubicBezTo>
                    <a:pt x="174" y="83"/>
                    <a:pt x="174" y="82"/>
                    <a:pt x="173" y="81"/>
                  </a:cubicBezTo>
                  <a:cubicBezTo>
                    <a:pt x="170" y="72"/>
                    <a:pt x="158" y="67"/>
                    <a:pt x="154" y="6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Freeform 43">
              <a:extLst>
                <a:ext uri="{FF2B5EF4-FFF2-40B4-BE49-F238E27FC236}">
                  <a16:creationId xmlns:a16="http://schemas.microsoft.com/office/drawing/2014/main" id="{FC163E30-40D2-D30C-46D7-65742C6B76CE}"/>
                </a:ext>
              </a:extLst>
            </p:cNvPr>
            <p:cNvSpPr>
              <a:spLocks/>
            </p:cNvSpPr>
            <p:nvPr/>
          </p:nvSpPr>
          <p:spPr bwMode="auto">
            <a:xfrm>
              <a:off x="6024563" y="3192463"/>
              <a:ext cx="14287" cy="6350"/>
            </a:xfrm>
            <a:custGeom>
              <a:avLst/>
              <a:gdLst>
                <a:gd name="T0" fmla="*/ 6 w 8"/>
                <a:gd name="T1" fmla="*/ 1 h 3"/>
                <a:gd name="T2" fmla="*/ 0 w 8"/>
                <a:gd name="T3" fmla="*/ 0 h 3"/>
                <a:gd name="T4" fmla="*/ 8 w 8"/>
                <a:gd name="T5" fmla="*/ 2 h 3"/>
                <a:gd name="T6" fmla="*/ 7 w 8"/>
                <a:gd name="T7" fmla="*/ 1 h 3"/>
                <a:gd name="T8" fmla="*/ 6 w 8"/>
                <a:gd name="T9" fmla="*/ 1 h 3"/>
              </a:gdLst>
              <a:ahLst/>
              <a:cxnLst>
                <a:cxn ang="0">
                  <a:pos x="T0" y="T1"/>
                </a:cxn>
                <a:cxn ang="0">
                  <a:pos x="T2" y="T3"/>
                </a:cxn>
                <a:cxn ang="0">
                  <a:pos x="T4" y="T5"/>
                </a:cxn>
                <a:cxn ang="0">
                  <a:pos x="T6" y="T7"/>
                </a:cxn>
                <a:cxn ang="0">
                  <a:pos x="T8" y="T9"/>
                </a:cxn>
              </a:cxnLst>
              <a:rect l="0" t="0" r="r" b="b"/>
              <a:pathLst>
                <a:path w="8" h="3">
                  <a:moveTo>
                    <a:pt x="6" y="1"/>
                  </a:moveTo>
                  <a:cubicBezTo>
                    <a:pt x="4" y="0"/>
                    <a:pt x="2" y="0"/>
                    <a:pt x="0" y="0"/>
                  </a:cubicBezTo>
                  <a:cubicBezTo>
                    <a:pt x="5" y="3"/>
                    <a:pt x="5" y="3"/>
                    <a:pt x="8" y="2"/>
                  </a:cubicBezTo>
                  <a:cubicBezTo>
                    <a:pt x="8" y="2"/>
                    <a:pt x="7" y="1"/>
                    <a:pt x="7" y="1"/>
                  </a:cubicBezTo>
                  <a:lnTo>
                    <a:pt x="6" y="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Freeform 44">
              <a:extLst>
                <a:ext uri="{FF2B5EF4-FFF2-40B4-BE49-F238E27FC236}">
                  <a16:creationId xmlns:a16="http://schemas.microsoft.com/office/drawing/2014/main" id="{BBA68884-BE74-8715-FA9F-DD53274DA255}"/>
                </a:ext>
              </a:extLst>
            </p:cNvPr>
            <p:cNvSpPr>
              <a:spLocks/>
            </p:cNvSpPr>
            <p:nvPr/>
          </p:nvSpPr>
          <p:spPr bwMode="auto">
            <a:xfrm>
              <a:off x="5827713" y="3282951"/>
              <a:ext cx="12700" cy="9525"/>
            </a:xfrm>
            <a:custGeom>
              <a:avLst/>
              <a:gdLst>
                <a:gd name="T0" fmla="*/ 7 w 7"/>
                <a:gd name="T1" fmla="*/ 1 h 6"/>
                <a:gd name="T2" fmla="*/ 6 w 7"/>
                <a:gd name="T3" fmla="*/ 0 h 6"/>
                <a:gd name="T4" fmla="*/ 5 w 7"/>
                <a:gd name="T5" fmla="*/ 0 h 6"/>
                <a:gd name="T6" fmla="*/ 2 w 7"/>
                <a:gd name="T7" fmla="*/ 3 h 6"/>
                <a:gd name="T8" fmla="*/ 0 w 7"/>
                <a:gd name="T9" fmla="*/ 4 h 6"/>
                <a:gd name="T10" fmla="*/ 0 w 7"/>
                <a:gd name="T11" fmla="*/ 5 h 6"/>
                <a:gd name="T12" fmla="*/ 3 w 7"/>
                <a:gd name="T13" fmla="*/ 5 h 6"/>
                <a:gd name="T14" fmla="*/ 5 w 7"/>
                <a:gd name="T15" fmla="*/ 5 h 6"/>
                <a:gd name="T16" fmla="*/ 7 w 7"/>
                <a:gd name="T17" fmla="*/ 6 h 6"/>
                <a:gd name="T18" fmla="*/ 7 w 7"/>
                <a:gd name="T19" fmla="*/ 6 h 6"/>
                <a:gd name="T20" fmla="*/ 7 w 7"/>
                <a:gd name="T21" fmla="*/ 2 h 6"/>
                <a:gd name="T22" fmla="*/ 7 w 7"/>
                <a:gd name="T2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6">
                  <a:moveTo>
                    <a:pt x="7" y="1"/>
                  </a:moveTo>
                  <a:cubicBezTo>
                    <a:pt x="7" y="1"/>
                    <a:pt x="6" y="0"/>
                    <a:pt x="6" y="0"/>
                  </a:cubicBezTo>
                  <a:cubicBezTo>
                    <a:pt x="6" y="0"/>
                    <a:pt x="6" y="0"/>
                    <a:pt x="5" y="0"/>
                  </a:cubicBezTo>
                  <a:cubicBezTo>
                    <a:pt x="4" y="1"/>
                    <a:pt x="3" y="2"/>
                    <a:pt x="2" y="3"/>
                  </a:cubicBezTo>
                  <a:cubicBezTo>
                    <a:pt x="2" y="4"/>
                    <a:pt x="0" y="4"/>
                    <a:pt x="0" y="4"/>
                  </a:cubicBezTo>
                  <a:cubicBezTo>
                    <a:pt x="0" y="5"/>
                    <a:pt x="0" y="5"/>
                    <a:pt x="0" y="5"/>
                  </a:cubicBezTo>
                  <a:cubicBezTo>
                    <a:pt x="0" y="5"/>
                    <a:pt x="1" y="5"/>
                    <a:pt x="3" y="5"/>
                  </a:cubicBezTo>
                  <a:cubicBezTo>
                    <a:pt x="5" y="4"/>
                    <a:pt x="5" y="4"/>
                    <a:pt x="5" y="5"/>
                  </a:cubicBezTo>
                  <a:cubicBezTo>
                    <a:pt x="6" y="5"/>
                    <a:pt x="6" y="6"/>
                    <a:pt x="7" y="6"/>
                  </a:cubicBezTo>
                  <a:cubicBezTo>
                    <a:pt x="7" y="6"/>
                    <a:pt x="7" y="6"/>
                    <a:pt x="7" y="6"/>
                  </a:cubicBezTo>
                  <a:cubicBezTo>
                    <a:pt x="6" y="4"/>
                    <a:pt x="6" y="3"/>
                    <a:pt x="7" y="2"/>
                  </a:cubicBezTo>
                  <a:cubicBezTo>
                    <a:pt x="7" y="2"/>
                    <a:pt x="7" y="1"/>
                    <a:pt x="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Freeform 45">
              <a:extLst>
                <a:ext uri="{FF2B5EF4-FFF2-40B4-BE49-F238E27FC236}">
                  <a16:creationId xmlns:a16="http://schemas.microsoft.com/office/drawing/2014/main" id="{BB56D5C7-4828-A967-92A2-2D99CD3D7FC0}"/>
                </a:ext>
              </a:extLst>
            </p:cNvPr>
            <p:cNvSpPr>
              <a:spLocks/>
            </p:cNvSpPr>
            <p:nvPr/>
          </p:nvSpPr>
          <p:spPr bwMode="auto">
            <a:xfrm>
              <a:off x="6048375" y="3511551"/>
              <a:ext cx="20637" cy="17463"/>
            </a:xfrm>
            <a:custGeom>
              <a:avLst/>
              <a:gdLst>
                <a:gd name="T0" fmla="*/ 1 w 11"/>
                <a:gd name="T1" fmla="*/ 5 h 9"/>
                <a:gd name="T2" fmla="*/ 0 w 11"/>
                <a:gd name="T3" fmla="*/ 7 h 9"/>
                <a:gd name="T4" fmla="*/ 2 w 11"/>
                <a:gd name="T5" fmla="*/ 9 h 9"/>
                <a:gd name="T6" fmla="*/ 3 w 11"/>
                <a:gd name="T7" fmla="*/ 7 h 9"/>
                <a:gd name="T8" fmla="*/ 6 w 11"/>
                <a:gd name="T9" fmla="*/ 5 h 9"/>
                <a:gd name="T10" fmla="*/ 7 w 11"/>
                <a:gd name="T11" fmla="*/ 3 h 9"/>
                <a:gd name="T12" fmla="*/ 7 w 11"/>
                <a:gd name="T13" fmla="*/ 3 h 9"/>
                <a:gd name="T14" fmla="*/ 11 w 11"/>
                <a:gd name="T15" fmla="*/ 3 h 9"/>
                <a:gd name="T16" fmla="*/ 11 w 11"/>
                <a:gd name="T17" fmla="*/ 2 h 9"/>
                <a:gd name="T18" fmla="*/ 8 w 11"/>
                <a:gd name="T19" fmla="*/ 0 h 9"/>
                <a:gd name="T20" fmla="*/ 1 w 11"/>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1" y="5"/>
                  </a:moveTo>
                  <a:cubicBezTo>
                    <a:pt x="0" y="6"/>
                    <a:pt x="0" y="6"/>
                    <a:pt x="0" y="7"/>
                  </a:cubicBezTo>
                  <a:cubicBezTo>
                    <a:pt x="0" y="8"/>
                    <a:pt x="0" y="9"/>
                    <a:pt x="2" y="9"/>
                  </a:cubicBezTo>
                  <a:cubicBezTo>
                    <a:pt x="3" y="8"/>
                    <a:pt x="3" y="8"/>
                    <a:pt x="3" y="7"/>
                  </a:cubicBezTo>
                  <a:cubicBezTo>
                    <a:pt x="4" y="6"/>
                    <a:pt x="5" y="6"/>
                    <a:pt x="6" y="5"/>
                  </a:cubicBezTo>
                  <a:cubicBezTo>
                    <a:pt x="6" y="4"/>
                    <a:pt x="6" y="4"/>
                    <a:pt x="7" y="3"/>
                  </a:cubicBezTo>
                  <a:cubicBezTo>
                    <a:pt x="7" y="3"/>
                    <a:pt x="7" y="3"/>
                    <a:pt x="7" y="3"/>
                  </a:cubicBezTo>
                  <a:cubicBezTo>
                    <a:pt x="8" y="2"/>
                    <a:pt x="9" y="4"/>
                    <a:pt x="11" y="3"/>
                  </a:cubicBezTo>
                  <a:cubicBezTo>
                    <a:pt x="11" y="3"/>
                    <a:pt x="11" y="3"/>
                    <a:pt x="11" y="2"/>
                  </a:cubicBezTo>
                  <a:cubicBezTo>
                    <a:pt x="11" y="2"/>
                    <a:pt x="10" y="0"/>
                    <a:pt x="8" y="0"/>
                  </a:cubicBezTo>
                  <a:cubicBezTo>
                    <a:pt x="6" y="2"/>
                    <a:pt x="3" y="3"/>
                    <a:pt x="1" y="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Freeform 46">
              <a:extLst>
                <a:ext uri="{FF2B5EF4-FFF2-40B4-BE49-F238E27FC236}">
                  <a16:creationId xmlns:a16="http://schemas.microsoft.com/office/drawing/2014/main" id="{87EBF78B-8129-BB0A-2BDF-0F377272975A}"/>
                </a:ext>
              </a:extLst>
            </p:cNvPr>
            <p:cNvSpPr>
              <a:spLocks/>
            </p:cNvSpPr>
            <p:nvPr/>
          </p:nvSpPr>
          <p:spPr bwMode="auto">
            <a:xfrm>
              <a:off x="5884863" y="3290888"/>
              <a:ext cx="11112" cy="11113"/>
            </a:xfrm>
            <a:custGeom>
              <a:avLst/>
              <a:gdLst>
                <a:gd name="T0" fmla="*/ 6 w 6"/>
                <a:gd name="T1" fmla="*/ 6 h 6"/>
                <a:gd name="T2" fmla="*/ 6 w 6"/>
                <a:gd name="T3" fmla="*/ 5 h 6"/>
                <a:gd name="T4" fmla="*/ 6 w 6"/>
                <a:gd name="T5" fmla="*/ 2 h 6"/>
                <a:gd name="T6" fmla="*/ 1 w 6"/>
                <a:gd name="T7" fmla="*/ 0 h 6"/>
                <a:gd name="T8" fmla="*/ 0 w 6"/>
                <a:gd name="T9" fmla="*/ 2 h 6"/>
                <a:gd name="T10" fmla="*/ 1 w 6"/>
                <a:gd name="T11" fmla="*/ 2 h 6"/>
                <a:gd name="T12" fmla="*/ 5 w 6"/>
                <a:gd name="T13" fmla="*/ 4 h 6"/>
                <a:gd name="T14" fmla="*/ 6 w 6"/>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6" y="6"/>
                  </a:moveTo>
                  <a:cubicBezTo>
                    <a:pt x="6" y="5"/>
                    <a:pt x="6" y="5"/>
                    <a:pt x="6" y="5"/>
                  </a:cubicBezTo>
                  <a:cubicBezTo>
                    <a:pt x="6" y="4"/>
                    <a:pt x="6" y="3"/>
                    <a:pt x="6" y="2"/>
                  </a:cubicBezTo>
                  <a:cubicBezTo>
                    <a:pt x="5" y="0"/>
                    <a:pt x="3" y="0"/>
                    <a:pt x="1" y="0"/>
                  </a:cubicBezTo>
                  <a:cubicBezTo>
                    <a:pt x="0" y="1"/>
                    <a:pt x="0" y="2"/>
                    <a:pt x="0" y="2"/>
                  </a:cubicBezTo>
                  <a:cubicBezTo>
                    <a:pt x="0" y="2"/>
                    <a:pt x="1" y="2"/>
                    <a:pt x="1" y="2"/>
                  </a:cubicBezTo>
                  <a:cubicBezTo>
                    <a:pt x="2" y="3"/>
                    <a:pt x="4" y="3"/>
                    <a:pt x="5" y="4"/>
                  </a:cubicBezTo>
                  <a:cubicBezTo>
                    <a:pt x="5" y="4"/>
                    <a:pt x="6" y="5"/>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Freeform 47">
              <a:extLst>
                <a:ext uri="{FF2B5EF4-FFF2-40B4-BE49-F238E27FC236}">
                  <a16:creationId xmlns:a16="http://schemas.microsoft.com/office/drawing/2014/main" id="{41EA59DD-0CAE-8A4D-12A2-E4BF30E7B81D}"/>
                </a:ext>
              </a:extLst>
            </p:cNvPr>
            <p:cNvSpPr>
              <a:spLocks/>
            </p:cNvSpPr>
            <p:nvPr/>
          </p:nvSpPr>
          <p:spPr bwMode="auto">
            <a:xfrm>
              <a:off x="5891213" y="3425826"/>
              <a:ext cx="6350" cy="11113"/>
            </a:xfrm>
            <a:custGeom>
              <a:avLst/>
              <a:gdLst>
                <a:gd name="T0" fmla="*/ 2 w 3"/>
                <a:gd name="T1" fmla="*/ 2 h 6"/>
                <a:gd name="T2" fmla="*/ 0 w 3"/>
                <a:gd name="T3" fmla="*/ 0 h 6"/>
                <a:gd name="T4" fmla="*/ 2 w 3"/>
                <a:gd name="T5" fmla="*/ 6 h 6"/>
                <a:gd name="T6" fmla="*/ 3 w 3"/>
                <a:gd name="T7" fmla="*/ 4 h 6"/>
                <a:gd name="T8" fmla="*/ 3 w 3"/>
                <a:gd name="T9" fmla="*/ 4 h 6"/>
                <a:gd name="T10" fmla="*/ 2 w 3"/>
                <a:gd name="T11" fmla="*/ 2 h 6"/>
              </a:gdLst>
              <a:ahLst/>
              <a:cxnLst>
                <a:cxn ang="0">
                  <a:pos x="T0" y="T1"/>
                </a:cxn>
                <a:cxn ang="0">
                  <a:pos x="T2" y="T3"/>
                </a:cxn>
                <a:cxn ang="0">
                  <a:pos x="T4" y="T5"/>
                </a:cxn>
                <a:cxn ang="0">
                  <a:pos x="T6" y="T7"/>
                </a:cxn>
                <a:cxn ang="0">
                  <a:pos x="T8" y="T9"/>
                </a:cxn>
                <a:cxn ang="0">
                  <a:pos x="T10" y="T11"/>
                </a:cxn>
              </a:cxnLst>
              <a:rect l="0" t="0" r="r" b="b"/>
              <a:pathLst>
                <a:path w="3" h="6">
                  <a:moveTo>
                    <a:pt x="2" y="2"/>
                  </a:moveTo>
                  <a:cubicBezTo>
                    <a:pt x="1" y="1"/>
                    <a:pt x="1" y="1"/>
                    <a:pt x="0" y="0"/>
                  </a:cubicBezTo>
                  <a:cubicBezTo>
                    <a:pt x="0" y="1"/>
                    <a:pt x="1" y="4"/>
                    <a:pt x="2" y="6"/>
                  </a:cubicBezTo>
                  <a:cubicBezTo>
                    <a:pt x="3" y="6"/>
                    <a:pt x="3" y="4"/>
                    <a:pt x="3" y="4"/>
                  </a:cubicBezTo>
                  <a:cubicBezTo>
                    <a:pt x="3" y="4"/>
                    <a:pt x="3" y="4"/>
                    <a:pt x="3" y="4"/>
                  </a:cubicBezTo>
                  <a:cubicBezTo>
                    <a:pt x="3" y="3"/>
                    <a:pt x="2" y="2"/>
                    <a:pt x="2"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48">
              <a:extLst>
                <a:ext uri="{FF2B5EF4-FFF2-40B4-BE49-F238E27FC236}">
                  <a16:creationId xmlns:a16="http://schemas.microsoft.com/office/drawing/2014/main" id="{4A6B71C8-A774-0E03-E65C-AFD35DADC373}"/>
                </a:ext>
              </a:extLst>
            </p:cNvPr>
            <p:cNvSpPr>
              <a:spLocks/>
            </p:cNvSpPr>
            <p:nvPr/>
          </p:nvSpPr>
          <p:spPr bwMode="auto">
            <a:xfrm>
              <a:off x="6232525" y="2862263"/>
              <a:ext cx="7937" cy="11113"/>
            </a:xfrm>
            <a:custGeom>
              <a:avLst/>
              <a:gdLst>
                <a:gd name="T0" fmla="*/ 1 w 4"/>
                <a:gd name="T1" fmla="*/ 1 h 6"/>
                <a:gd name="T2" fmla="*/ 1 w 4"/>
                <a:gd name="T3" fmla="*/ 2 h 6"/>
                <a:gd name="T4" fmla="*/ 0 w 4"/>
                <a:gd name="T5" fmla="*/ 2 h 6"/>
                <a:gd name="T6" fmla="*/ 1 w 4"/>
                <a:gd name="T7" fmla="*/ 5 h 6"/>
                <a:gd name="T8" fmla="*/ 1 w 4"/>
                <a:gd name="T9" fmla="*/ 6 h 6"/>
                <a:gd name="T10" fmla="*/ 2 w 4"/>
                <a:gd name="T11" fmla="*/ 6 h 6"/>
                <a:gd name="T12" fmla="*/ 4 w 4"/>
                <a:gd name="T13" fmla="*/ 3 h 6"/>
                <a:gd name="T14" fmla="*/ 2 w 4"/>
                <a:gd name="T15" fmla="*/ 1 h 6"/>
                <a:gd name="T16" fmla="*/ 1 w 4"/>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1" y="1"/>
                  </a:moveTo>
                  <a:cubicBezTo>
                    <a:pt x="1" y="2"/>
                    <a:pt x="1" y="2"/>
                    <a:pt x="1" y="2"/>
                  </a:cubicBezTo>
                  <a:cubicBezTo>
                    <a:pt x="1" y="2"/>
                    <a:pt x="0" y="2"/>
                    <a:pt x="0" y="2"/>
                  </a:cubicBezTo>
                  <a:cubicBezTo>
                    <a:pt x="0" y="3"/>
                    <a:pt x="0" y="4"/>
                    <a:pt x="1" y="5"/>
                  </a:cubicBezTo>
                  <a:cubicBezTo>
                    <a:pt x="1" y="6"/>
                    <a:pt x="1" y="6"/>
                    <a:pt x="1" y="6"/>
                  </a:cubicBezTo>
                  <a:cubicBezTo>
                    <a:pt x="1" y="6"/>
                    <a:pt x="2" y="6"/>
                    <a:pt x="2" y="6"/>
                  </a:cubicBezTo>
                  <a:cubicBezTo>
                    <a:pt x="4" y="3"/>
                    <a:pt x="4" y="3"/>
                    <a:pt x="4" y="3"/>
                  </a:cubicBezTo>
                  <a:cubicBezTo>
                    <a:pt x="3" y="2"/>
                    <a:pt x="3" y="1"/>
                    <a:pt x="2" y="1"/>
                  </a:cubicBezTo>
                  <a:cubicBezTo>
                    <a:pt x="2" y="0"/>
                    <a:pt x="1" y="0"/>
                    <a:pt x="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98" name="Freeform 49">
              <a:extLst>
                <a:ext uri="{FF2B5EF4-FFF2-40B4-BE49-F238E27FC236}">
                  <a16:creationId xmlns:a16="http://schemas.microsoft.com/office/drawing/2014/main" id="{AFB168CA-4957-F7EE-139D-7FD560F47152}"/>
                </a:ext>
              </a:extLst>
            </p:cNvPr>
            <p:cNvSpPr>
              <a:spLocks/>
            </p:cNvSpPr>
            <p:nvPr/>
          </p:nvSpPr>
          <p:spPr bwMode="auto">
            <a:xfrm>
              <a:off x="5453063" y="3459163"/>
              <a:ext cx="11112" cy="1588"/>
            </a:xfrm>
            <a:custGeom>
              <a:avLst/>
              <a:gdLst>
                <a:gd name="T0" fmla="*/ 4 w 6"/>
                <a:gd name="T1" fmla="*/ 1 h 1"/>
                <a:gd name="T2" fmla="*/ 6 w 6"/>
                <a:gd name="T3" fmla="*/ 0 h 1"/>
                <a:gd name="T4" fmla="*/ 0 w 6"/>
                <a:gd name="T5" fmla="*/ 0 h 1"/>
                <a:gd name="T6" fmla="*/ 4 w 6"/>
                <a:gd name="T7" fmla="*/ 1 h 1"/>
              </a:gdLst>
              <a:ahLst/>
              <a:cxnLst>
                <a:cxn ang="0">
                  <a:pos x="T0" y="T1"/>
                </a:cxn>
                <a:cxn ang="0">
                  <a:pos x="T2" y="T3"/>
                </a:cxn>
                <a:cxn ang="0">
                  <a:pos x="T4" y="T5"/>
                </a:cxn>
                <a:cxn ang="0">
                  <a:pos x="T6" y="T7"/>
                </a:cxn>
              </a:cxnLst>
              <a:rect l="0" t="0" r="r" b="b"/>
              <a:pathLst>
                <a:path w="6" h="1">
                  <a:moveTo>
                    <a:pt x="4" y="1"/>
                  </a:moveTo>
                  <a:cubicBezTo>
                    <a:pt x="5" y="1"/>
                    <a:pt x="5" y="1"/>
                    <a:pt x="6" y="0"/>
                  </a:cubicBezTo>
                  <a:cubicBezTo>
                    <a:pt x="2" y="0"/>
                    <a:pt x="0" y="0"/>
                    <a:pt x="0" y="0"/>
                  </a:cubicBezTo>
                  <a:cubicBezTo>
                    <a:pt x="1" y="1"/>
                    <a:pt x="2" y="1"/>
                    <a:pt x="4"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Freeform 50">
              <a:extLst>
                <a:ext uri="{FF2B5EF4-FFF2-40B4-BE49-F238E27FC236}">
                  <a16:creationId xmlns:a16="http://schemas.microsoft.com/office/drawing/2014/main" id="{515DD5E1-B4D4-8953-1464-FBE0B04A39BC}"/>
                </a:ext>
              </a:extLst>
            </p:cNvPr>
            <p:cNvSpPr>
              <a:spLocks noEditPoints="1"/>
            </p:cNvSpPr>
            <p:nvPr/>
          </p:nvSpPr>
          <p:spPr bwMode="auto">
            <a:xfrm>
              <a:off x="3008313" y="1987551"/>
              <a:ext cx="4079874" cy="4076700"/>
            </a:xfrm>
            <a:custGeom>
              <a:avLst/>
              <a:gdLst>
                <a:gd name="T0" fmla="*/ 1320 w 2233"/>
                <a:gd name="T1" fmla="*/ 153 h 2232"/>
                <a:gd name="T2" fmla="*/ 1282 w 2233"/>
                <a:gd name="T3" fmla="*/ 160 h 2232"/>
                <a:gd name="T4" fmla="*/ 1225 w 2233"/>
                <a:gd name="T5" fmla="*/ 188 h 2232"/>
                <a:gd name="T6" fmla="*/ 1246 w 2233"/>
                <a:gd name="T7" fmla="*/ 185 h 2232"/>
                <a:gd name="T8" fmla="*/ 1223 w 2233"/>
                <a:gd name="T9" fmla="*/ 194 h 2232"/>
                <a:gd name="T10" fmla="*/ 1138 w 2233"/>
                <a:gd name="T11" fmla="*/ 204 h 2232"/>
                <a:gd name="T12" fmla="*/ 1161 w 2233"/>
                <a:gd name="T13" fmla="*/ 228 h 2232"/>
                <a:gd name="T14" fmla="*/ 970 w 2233"/>
                <a:gd name="T15" fmla="*/ 160 h 2232"/>
                <a:gd name="T16" fmla="*/ 1060 w 2233"/>
                <a:gd name="T17" fmla="*/ 191 h 2232"/>
                <a:gd name="T18" fmla="*/ 952 w 2233"/>
                <a:gd name="T19" fmla="*/ 252 h 2232"/>
                <a:gd name="T20" fmla="*/ 862 w 2233"/>
                <a:gd name="T21" fmla="*/ 298 h 2232"/>
                <a:gd name="T22" fmla="*/ 827 w 2233"/>
                <a:gd name="T23" fmla="*/ 237 h 2232"/>
                <a:gd name="T24" fmla="*/ 948 w 2233"/>
                <a:gd name="T25" fmla="*/ 561 h 2232"/>
                <a:gd name="T26" fmla="*/ 952 w 2233"/>
                <a:gd name="T27" fmla="*/ 489 h 2232"/>
                <a:gd name="T28" fmla="*/ 1004 w 2233"/>
                <a:gd name="T29" fmla="*/ 511 h 2232"/>
                <a:gd name="T30" fmla="*/ 893 w 2233"/>
                <a:gd name="T31" fmla="*/ 530 h 2232"/>
                <a:gd name="T32" fmla="*/ 969 w 2233"/>
                <a:gd name="T33" fmla="*/ 406 h 2232"/>
                <a:gd name="T34" fmla="*/ 1025 w 2233"/>
                <a:gd name="T35" fmla="*/ 426 h 2232"/>
                <a:gd name="T36" fmla="*/ 695 w 2233"/>
                <a:gd name="T37" fmla="*/ 233 h 2232"/>
                <a:gd name="T38" fmla="*/ 828 w 2233"/>
                <a:gd name="T39" fmla="*/ 165 h 2232"/>
                <a:gd name="T40" fmla="*/ 785 w 2233"/>
                <a:gd name="T41" fmla="*/ 208 h 2232"/>
                <a:gd name="T42" fmla="*/ 184 w 2233"/>
                <a:gd name="T43" fmla="*/ 903 h 2232"/>
                <a:gd name="T44" fmla="*/ 168 w 2233"/>
                <a:gd name="T45" fmla="*/ 975 h 2232"/>
                <a:gd name="T46" fmla="*/ 175 w 2233"/>
                <a:gd name="T47" fmla="*/ 952 h 2232"/>
                <a:gd name="T48" fmla="*/ 182 w 2233"/>
                <a:gd name="T49" fmla="*/ 883 h 2232"/>
                <a:gd name="T50" fmla="*/ 154 w 2233"/>
                <a:gd name="T51" fmla="*/ 788 h 2232"/>
                <a:gd name="T52" fmla="*/ 149 w 2233"/>
                <a:gd name="T53" fmla="*/ 847 h 2232"/>
                <a:gd name="T54" fmla="*/ 101 w 2233"/>
                <a:gd name="T55" fmla="*/ 964 h 2232"/>
                <a:gd name="T56" fmla="*/ 153 w 2233"/>
                <a:gd name="T57" fmla="*/ 1016 h 2232"/>
                <a:gd name="T58" fmla="*/ 354 w 2233"/>
                <a:gd name="T59" fmla="*/ 1560 h 2232"/>
                <a:gd name="T60" fmla="*/ 525 w 2233"/>
                <a:gd name="T61" fmla="*/ 434 h 2232"/>
                <a:gd name="T62" fmla="*/ 481 w 2233"/>
                <a:gd name="T63" fmla="*/ 486 h 2232"/>
                <a:gd name="T64" fmla="*/ 453 w 2233"/>
                <a:gd name="T65" fmla="*/ 432 h 2232"/>
                <a:gd name="T66" fmla="*/ 455 w 2233"/>
                <a:gd name="T67" fmla="*/ 466 h 2232"/>
                <a:gd name="T68" fmla="*/ 326 w 2233"/>
                <a:gd name="T69" fmla="*/ 505 h 2232"/>
                <a:gd name="T70" fmla="*/ 672 w 2233"/>
                <a:gd name="T71" fmla="*/ 184 h 2232"/>
                <a:gd name="T72" fmla="*/ 885 w 2233"/>
                <a:gd name="T73" fmla="*/ 116 h 2232"/>
                <a:gd name="T74" fmla="*/ 793 w 2233"/>
                <a:gd name="T75" fmla="*/ 149 h 2232"/>
                <a:gd name="T76" fmla="*/ 679 w 2233"/>
                <a:gd name="T77" fmla="*/ 210 h 2232"/>
                <a:gd name="T78" fmla="*/ 479 w 2233"/>
                <a:gd name="T79" fmla="*/ 425 h 2232"/>
                <a:gd name="T80" fmla="*/ 1656 w 2233"/>
                <a:gd name="T81" fmla="*/ 1688 h 2232"/>
                <a:gd name="T82" fmla="*/ 1812 w 2233"/>
                <a:gd name="T83" fmla="*/ 1125 h 2232"/>
                <a:gd name="T84" fmla="*/ 2095 w 2233"/>
                <a:gd name="T85" fmla="*/ 861 h 2232"/>
                <a:gd name="T86" fmla="*/ 1686 w 2233"/>
                <a:gd name="T87" fmla="*/ 838 h 2232"/>
                <a:gd name="T88" fmla="*/ 1497 w 2233"/>
                <a:gd name="T89" fmla="*/ 913 h 2232"/>
                <a:gd name="T90" fmla="*/ 1621 w 2233"/>
                <a:gd name="T91" fmla="*/ 1576 h 2232"/>
                <a:gd name="T92" fmla="*/ 1109 w 2233"/>
                <a:gd name="T93" fmla="*/ 1377 h 2232"/>
                <a:gd name="T94" fmla="*/ 1122 w 2233"/>
                <a:gd name="T95" fmla="*/ 782 h 2232"/>
                <a:gd name="T96" fmla="*/ 1290 w 2233"/>
                <a:gd name="T97" fmla="*/ 718 h 2232"/>
                <a:gd name="T98" fmla="*/ 1228 w 2233"/>
                <a:gd name="T99" fmla="*/ 691 h 2232"/>
                <a:gd name="T100" fmla="*/ 1068 w 2233"/>
                <a:gd name="T101" fmla="*/ 677 h 2232"/>
                <a:gd name="T102" fmla="*/ 940 w 2233"/>
                <a:gd name="T103" fmla="*/ 599 h 2232"/>
                <a:gd name="T104" fmla="*/ 1220 w 2233"/>
                <a:gd name="T105" fmla="*/ 499 h 2232"/>
                <a:gd name="T106" fmla="*/ 1143 w 2233"/>
                <a:gd name="T107" fmla="*/ 482 h 2232"/>
                <a:gd name="T108" fmla="*/ 1311 w 2233"/>
                <a:gd name="T109" fmla="*/ 355 h 2232"/>
                <a:gd name="T110" fmla="*/ 1372 w 2233"/>
                <a:gd name="T111" fmla="*/ 224 h 2232"/>
                <a:gd name="T112" fmla="*/ 1389 w 2233"/>
                <a:gd name="T113" fmla="*/ 154 h 2232"/>
                <a:gd name="T114" fmla="*/ 1629 w 2233"/>
                <a:gd name="T115" fmla="*/ 221 h 2232"/>
                <a:gd name="T116" fmla="*/ 1111 w 2233"/>
                <a:gd name="T117" fmla="*/ 714 h 2232"/>
                <a:gd name="T118" fmla="*/ 1198 w 2233"/>
                <a:gd name="T119" fmla="*/ 765 h 2232"/>
                <a:gd name="T120" fmla="*/ 1297 w 2233"/>
                <a:gd name="T121" fmla="*/ 782 h 2232"/>
                <a:gd name="T122" fmla="*/ 1337 w 2233"/>
                <a:gd name="T123" fmla="*/ 812 h 2232"/>
                <a:gd name="T124" fmla="*/ 1350 w 2233"/>
                <a:gd name="T125" fmla="*/ 29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3" h="2232">
                  <a:moveTo>
                    <a:pt x="1116" y="0"/>
                  </a:moveTo>
                  <a:cubicBezTo>
                    <a:pt x="1102" y="0"/>
                    <a:pt x="1088" y="0"/>
                    <a:pt x="1074" y="1"/>
                  </a:cubicBezTo>
                  <a:cubicBezTo>
                    <a:pt x="1074" y="1"/>
                    <a:pt x="1074" y="1"/>
                    <a:pt x="1074" y="1"/>
                  </a:cubicBezTo>
                  <a:cubicBezTo>
                    <a:pt x="1074" y="1"/>
                    <a:pt x="1074" y="1"/>
                    <a:pt x="1074" y="1"/>
                  </a:cubicBezTo>
                  <a:cubicBezTo>
                    <a:pt x="1073" y="1"/>
                    <a:pt x="1072" y="1"/>
                    <a:pt x="1071" y="1"/>
                  </a:cubicBezTo>
                  <a:cubicBezTo>
                    <a:pt x="1071" y="1"/>
                    <a:pt x="1071" y="1"/>
                    <a:pt x="1071" y="1"/>
                  </a:cubicBezTo>
                  <a:cubicBezTo>
                    <a:pt x="475" y="25"/>
                    <a:pt x="0" y="515"/>
                    <a:pt x="0" y="1116"/>
                  </a:cubicBezTo>
                  <a:cubicBezTo>
                    <a:pt x="0" y="1718"/>
                    <a:pt x="476" y="2208"/>
                    <a:pt x="1072" y="2232"/>
                  </a:cubicBezTo>
                  <a:cubicBezTo>
                    <a:pt x="1072" y="2232"/>
                    <a:pt x="1072" y="2232"/>
                    <a:pt x="1072" y="2232"/>
                  </a:cubicBezTo>
                  <a:cubicBezTo>
                    <a:pt x="1072" y="2232"/>
                    <a:pt x="1072" y="2232"/>
                    <a:pt x="1073" y="2232"/>
                  </a:cubicBezTo>
                  <a:cubicBezTo>
                    <a:pt x="1073" y="2232"/>
                    <a:pt x="1074" y="2232"/>
                    <a:pt x="1074" y="2232"/>
                  </a:cubicBezTo>
                  <a:cubicBezTo>
                    <a:pt x="1074" y="2232"/>
                    <a:pt x="1074" y="2232"/>
                    <a:pt x="1074" y="2232"/>
                  </a:cubicBezTo>
                  <a:cubicBezTo>
                    <a:pt x="1088" y="2232"/>
                    <a:pt x="1102" y="2232"/>
                    <a:pt x="1116" y="2232"/>
                  </a:cubicBezTo>
                  <a:cubicBezTo>
                    <a:pt x="1733" y="2232"/>
                    <a:pt x="2233" y="1733"/>
                    <a:pt x="2233" y="1116"/>
                  </a:cubicBezTo>
                  <a:cubicBezTo>
                    <a:pt x="2233" y="500"/>
                    <a:pt x="1733" y="0"/>
                    <a:pt x="1116" y="0"/>
                  </a:cubicBezTo>
                  <a:close/>
                  <a:moveTo>
                    <a:pt x="1263" y="151"/>
                  </a:moveTo>
                  <a:cubicBezTo>
                    <a:pt x="1263" y="151"/>
                    <a:pt x="1263" y="151"/>
                    <a:pt x="1264" y="150"/>
                  </a:cubicBezTo>
                  <a:cubicBezTo>
                    <a:pt x="1263" y="150"/>
                    <a:pt x="1262" y="150"/>
                    <a:pt x="1261" y="149"/>
                  </a:cubicBezTo>
                  <a:cubicBezTo>
                    <a:pt x="1261" y="149"/>
                    <a:pt x="1273" y="149"/>
                    <a:pt x="1275" y="150"/>
                  </a:cubicBezTo>
                  <a:cubicBezTo>
                    <a:pt x="1275" y="150"/>
                    <a:pt x="1275" y="150"/>
                    <a:pt x="1274" y="150"/>
                  </a:cubicBezTo>
                  <a:cubicBezTo>
                    <a:pt x="1275" y="150"/>
                    <a:pt x="1275" y="150"/>
                    <a:pt x="1288" y="151"/>
                  </a:cubicBezTo>
                  <a:cubicBezTo>
                    <a:pt x="1287" y="151"/>
                    <a:pt x="1286" y="151"/>
                    <a:pt x="1285" y="150"/>
                  </a:cubicBezTo>
                  <a:cubicBezTo>
                    <a:pt x="1285" y="150"/>
                    <a:pt x="1285" y="150"/>
                    <a:pt x="1285" y="150"/>
                  </a:cubicBezTo>
                  <a:cubicBezTo>
                    <a:pt x="1285" y="150"/>
                    <a:pt x="1285" y="150"/>
                    <a:pt x="1285" y="150"/>
                  </a:cubicBezTo>
                  <a:cubicBezTo>
                    <a:pt x="1286" y="149"/>
                    <a:pt x="1292" y="150"/>
                    <a:pt x="1292" y="150"/>
                  </a:cubicBezTo>
                  <a:cubicBezTo>
                    <a:pt x="1294" y="150"/>
                    <a:pt x="1295" y="150"/>
                    <a:pt x="1296" y="151"/>
                  </a:cubicBezTo>
                  <a:cubicBezTo>
                    <a:pt x="1298" y="151"/>
                    <a:pt x="1300" y="151"/>
                    <a:pt x="1303" y="151"/>
                  </a:cubicBezTo>
                  <a:cubicBezTo>
                    <a:pt x="1303" y="151"/>
                    <a:pt x="1302" y="151"/>
                    <a:pt x="1302" y="151"/>
                  </a:cubicBezTo>
                  <a:cubicBezTo>
                    <a:pt x="1302" y="151"/>
                    <a:pt x="1303" y="151"/>
                    <a:pt x="1303" y="151"/>
                  </a:cubicBezTo>
                  <a:cubicBezTo>
                    <a:pt x="1302" y="150"/>
                    <a:pt x="1301" y="150"/>
                    <a:pt x="1300" y="150"/>
                  </a:cubicBezTo>
                  <a:cubicBezTo>
                    <a:pt x="1299" y="150"/>
                    <a:pt x="1298" y="149"/>
                    <a:pt x="1297" y="149"/>
                  </a:cubicBezTo>
                  <a:cubicBezTo>
                    <a:pt x="1296" y="148"/>
                    <a:pt x="1295" y="148"/>
                    <a:pt x="1294" y="148"/>
                  </a:cubicBezTo>
                  <a:cubicBezTo>
                    <a:pt x="1296" y="148"/>
                    <a:pt x="1296" y="148"/>
                    <a:pt x="1304" y="149"/>
                  </a:cubicBezTo>
                  <a:cubicBezTo>
                    <a:pt x="1304" y="149"/>
                    <a:pt x="1303" y="149"/>
                    <a:pt x="1303" y="148"/>
                  </a:cubicBezTo>
                  <a:cubicBezTo>
                    <a:pt x="1304" y="148"/>
                    <a:pt x="1305" y="148"/>
                    <a:pt x="1306" y="148"/>
                  </a:cubicBezTo>
                  <a:cubicBezTo>
                    <a:pt x="1305" y="148"/>
                    <a:pt x="1305" y="148"/>
                    <a:pt x="1304" y="148"/>
                  </a:cubicBezTo>
                  <a:cubicBezTo>
                    <a:pt x="1304" y="148"/>
                    <a:pt x="1305" y="148"/>
                    <a:pt x="1305" y="148"/>
                  </a:cubicBezTo>
                  <a:cubicBezTo>
                    <a:pt x="1304" y="148"/>
                    <a:pt x="1304" y="148"/>
                    <a:pt x="1303" y="147"/>
                  </a:cubicBezTo>
                  <a:cubicBezTo>
                    <a:pt x="1304" y="147"/>
                    <a:pt x="1305" y="148"/>
                    <a:pt x="1306" y="148"/>
                  </a:cubicBezTo>
                  <a:cubicBezTo>
                    <a:pt x="1309" y="148"/>
                    <a:pt x="1311" y="148"/>
                    <a:pt x="1311" y="148"/>
                  </a:cubicBezTo>
                  <a:cubicBezTo>
                    <a:pt x="1311" y="148"/>
                    <a:pt x="1311" y="148"/>
                    <a:pt x="1311" y="148"/>
                  </a:cubicBezTo>
                  <a:cubicBezTo>
                    <a:pt x="1311" y="148"/>
                    <a:pt x="1313" y="148"/>
                    <a:pt x="1314" y="148"/>
                  </a:cubicBezTo>
                  <a:cubicBezTo>
                    <a:pt x="1315" y="148"/>
                    <a:pt x="1316" y="148"/>
                    <a:pt x="1316" y="149"/>
                  </a:cubicBezTo>
                  <a:cubicBezTo>
                    <a:pt x="1316" y="149"/>
                    <a:pt x="1315" y="149"/>
                    <a:pt x="1315" y="149"/>
                  </a:cubicBezTo>
                  <a:cubicBezTo>
                    <a:pt x="1315" y="150"/>
                    <a:pt x="1316" y="150"/>
                    <a:pt x="1316" y="150"/>
                  </a:cubicBezTo>
                  <a:cubicBezTo>
                    <a:pt x="1316" y="150"/>
                    <a:pt x="1315" y="150"/>
                    <a:pt x="1315" y="150"/>
                  </a:cubicBezTo>
                  <a:cubicBezTo>
                    <a:pt x="1315" y="150"/>
                    <a:pt x="1315" y="150"/>
                    <a:pt x="1315" y="150"/>
                  </a:cubicBezTo>
                  <a:cubicBezTo>
                    <a:pt x="1317" y="151"/>
                    <a:pt x="1319" y="151"/>
                    <a:pt x="1321" y="152"/>
                  </a:cubicBezTo>
                  <a:cubicBezTo>
                    <a:pt x="1321" y="152"/>
                    <a:pt x="1320" y="152"/>
                    <a:pt x="1320" y="152"/>
                  </a:cubicBezTo>
                  <a:cubicBezTo>
                    <a:pt x="1320" y="152"/>
                    <a:pt x="1320" y="152"/>
                    <a:pt x="1320" y="153"/>
                  </a:cubicBezTo>
                  <a:cubicBezTo>
                    <a:pt x="1320" y="153"/>
                    <a:pt x="1320" y="153"/>
                    <a:pt x="1320" y="153"/>
                  </a:cubicBezTo>
                  <a:cubicBezTo>
                    <a:pt x="1320" y="153"/>
                    <a:pt x="1320" y="153"/>
                    <a:pt x="1321" y="154"/>
                  </a:cubicBezTo>
                  <a:cubicBezTo>
                    <a:pt x="1322" y="154"/>
                    <a:pt x="1323" y="155"/>
                    <a:pt x="1324" y="155"/>
                  </a:cubicBezTo>
                  <a:cubicBezTo>
                    <a:pt x="1324" y="155"/>
                    <a:pt x="1323" y="155"/>
                    <a:pt x="1323" y="155"/>
                  </a:cubicBezTo>
                  <a:cubicBezTo>
                    <a:pt x="1324" y="155"/>
                    <a:pt x="1324" y="155"/>
                    <a:pt x="1325" y="156"/>
                  </a:cubicBezTo>
                  <a:cubicBezTo>
                    <a:pt x="1325" y="156"/>
                    <a:pt x="1325" y="156"/>
                    <a:pt x="1325" y="156"/>
                  </a:cubicBezTo>
                  <a:cubicBezTo>
                    <a:pt x="1324" y="156"/>
                    <a:pt x="1322" y="156"/>
                    <a:pt x="1319" y="155"/>
                  </a:cubicBezTo>
                  <a:cubicBezTo>
                    <a:pt x="1319" y="155"/>
                    <a:pt x="1318" y="155"/>
                    <a:pt x="1318" y="156"/>
                  </a:cubicBezTo>
                  <a:cubicBezTo>
                    <a:pt x="1319" y="156"/>
                    <a:pt x="1319" y="156"/>
                    <a:pt x="1319" y="156"/>
                  </a:cubicBezTo>
                  <a:cubicBezTo>
                    <a:pt x="1321" y="157"/>
                    <a:pt x="1322" y="157"/>
                    <a:pt x="1323" y="157"/>
                  </a:cubicBezTo>
                  <a:cubicBezTo>
                    <a:pt x="1323" y="158"/>
                    <a:pt x="1322" y="157"/>
                    <a:pt x="1322" y="158"/>
                  </a:cubicBezTo>
                  <a:cubicBezTo>
                    <a:pt x="1323" y="158"/>
                    <a:pt x="1323" y="158"/>
                    <a:pt x="1324" y="158"/>
                  </a:cubicBezTo>
                  <a:cubicBezTo>
                    <a:pt x="1324" y="159"/>
                    <a:pt x="1324" y="159"/>
                    <a:pt x="1324" y="159"/>
                  </a:cubicBezTo>
                  <a:cubicBezTo>
                    <a:pt x="1323" y="159"/>
                    <a:pt x="1313" y="156"/>
                    <a:pt x="1309" y="155"/>
                  </a:cubicBezTo>
                  <a:cubicBezTo>
                    <a:pt x="1308" y="155"/>
                    <a:pt x="1308" y="155"/>
                    <a:pt x="1305" y="155"/>
                  </a:cubicBezTo>
                  <a:cubicBezTo>
                    <a:pt x="1305" y="155"/>
                    <a:pt x="1305" y="155"/>
                    <a:pt x="1305" y="155"/>
                  </a:cubicBezTo>
                  <a:cubicBezTo>
                    <a:pt x="1305" y="155"/>
                    <a:pt x="1305" y="156"/>
                    <a:pt x="1305" y="156"/>
                  </a:cubicBezTo>
                  <a:cubicBezTo>
                    <a:pt x="1306" y="156"/>
                    <a:pt x="1306" y="156"/>
                    <a:pt x="1306" y="156"/>
                  </a:cubicBezTo>
                  <a:cubicBezTo>
                    <a:pt x="1307" y="156"/>
                    <a:pt x="1308" y="156"/>
                    <a:pt x="1308" y="157"/>
                  </a:cubicBezTo>
                  <a:cubicBezTo>
                    <a:pt x="1308" y="157"/>
                    <a:pt x="1307" y="157"/>
                    <a:pt x="1305" y="157"/>
                  </a:cubicBezTo>
                  <a:cubicBezTo>
                    <a:pt x="1305" y="157"/>
                    <a:pt x="1305" y="157"/>
                    <a:pt x="1306" y="157"/>
                  </a:cubicBezTo>
                  <a:cubicBezTo>
                    <a:pt x="1305" y="157"/>
                    <a:pt x="1305" y="157"/>
                    <a:pt x="1305" y="157"/>
                  </a:cubicBezTo>
                  <a:cubicBezTo>
                    <a:pt x="1306" y="157"/>
                    <a:pt x="1307" y="157"/>
                    <a:pt x="1308" y="158"/>
                  </a:cubicBezTo>
                  <a:cubicBezTo>
                    <a:pt x="1308" y="158"/>
                    <a:pt x="1308" y="158"/>
                    <a:pt x="1304" y="158"/>
                  </a:cubicBezTo>
                  <a:cubicBezTo>
                    <a:pt x="1304" y="158"/>
                    <a:pt x="1304" y="158"/>
                    <a:pt x="1304" y="158"/>
                  </a:cubicBezTo>
                  <a:cubicBezTo>
                    <a:pt x="1305" y="158"/>
                    <a:pt x="1305" y="158"/>
                    <a:pt x="1306" y="159"/>
                  </a:cubicBezTo>
                  <a:cubicBezTo>
                    <a:pt x="1303" y="158"/>
                    <a:pt x="1302" y="158"/>
                    <a:pt x="1300" y="158"/>
                  </a:cubicBezTo>
                  <a:cubicBezTo>
                    <a:pt x="1301" y="158"/>
                    <a:pt x="1303" y="158"/>
                    <a:pt x="1304" y="159"/>
                  </a:cubicBezTo>
                  <a:cubicBezTo>
                    <a:pt x="1304" y="159"/>
                    <a:pt x="1304" y="159"/>
                    <a:pt x="1303" y="159"/>
                  </a:cubicBezTo>
                  <a:cubicBezTo>
                    <a:pt x="1303" y="159"/>
                    <a:pt x="1303" y="160"/>
                    <a:pt x="1303" y="160"/>
                  </a:cubicBezTo>
                  <a:cubicBezTo>
                    <a:pt x="1303" y="160"/>
                    <a:pt x="1303" y="160"/>
                    <a:pt x="1303" y="160"/>
                  </a:cubicBezTo>
                  <a:cubicBezTo>
                    <a:pt x="1301" y="160"/>
                    <a:pt x="1299" y="160"/>
                    <a:pt x="1297" y="159"/>
                  </a:cubicBezTo>
                  <a:cubicBezTo>
                    <a:pt x="1297" y="159"/>
                    <a:pt x="1296" y="159"/>
                    <a:pt x="1296" y="159"/>
                  </a:cubicBezTo>
                  <a:cubicBezTo>
                    <a:pt x="1296" y="159"/>
                    <a:pt x="1296" y="159"/>
                    <a:pt x="1296" y="159"/>
                  </a:cubicBezTo>
                  <a:cubicBezTo>
                    <a:pt x="1295" y="160"/>
                    <a:pt x="1295" y="160"/>
                    <a:pt x="1294" y="160"/>
                  </a:cubicBezTo>
                  <a:cubicBezTo>
                    <a:pt x="1294" y="160"/>
                    <a:pt x="1294" y="160"/>
                    <a:pt x="1294" y="160"/>
                  </a:cubicBezTo>
                  <a:cubicBezTo>
                    <a:pt x="1294" y="160"/>
                    <a:pt x="1294" y="160"/>
                    <a:pt x="1294" y="160"/>
                  </a:cubicBezTo>
                  <a:cubicBezTo>
                    <a:pt x="1294" y="160"/>
                    <a:pt x="1293" y="160"/>
                    <a:pt x="1292" y="160"/>
                  </a:cubicBezTo>
                  <a:cubicBezTo>
                    <a:pt x="1293" y="160"/>
                    <a:pt x="1293" y="160"/>
                    <a:pt x="1294" y="160"/>
                  </a:cubicBezTo>
                  <a:cubicBezTo>
                    <a:pt x="1293" y="160"/>
                    <a:pt x="1292" y="160"/>
                    <a:pt x="1291" y="160"/>
                  </a:cubicBezTo>
                  <a:cubicBezTo>
                    <a:pt x="1292" y="160"/>
                    <a:pt x="1294" y="160"/>
                    <a:pt x="1296" y="161"/>
                  </a:cubicBezTo>
                  <a:cubicBezTo>
                    <a:pt x="1296" y="161"/>
                    <a:pt x="1296" y="161"/>
                    <a:pt x="1296" y="161"/>
                  </a:cubicBezTo>
                  <a:cubicBezTo>
                    <a:pt x="1295" y="161"/>
                    <a:pt x="1295" y="161"/>
                    <a:pt x="1295" y="161"/>
                  </a:cubicBezTo>
                  <a:cubicBezTo>
                    <a:pt x="1295" y="161"/>
                    <a:pt x="1295" y="161"/>
                    <a:pt x="1297" y="162"/>
                  </a:cubicBezTo>
                  <a:cubicBezTo>
                    <a:pt x="1295" y="162"/>
                    <a:pt x="1293" y="161"/>
                    <a:pt x="1291" y="161"/>
                  </a:cubicBezTo>
                  <a:cubicBezTo>
                    <a:pt x="1291" y="162"/>
                    <a:pt x="1292" y="162"/>
                    <a:pt x="1293" y="162"/>
                  </a:cubicBezTo>
                  <a:cubicBezTo>
                    <a:pt x="1293" y="162"/>
                    <a:pt x="1293" y="162"/>
                    <a:pt x="1293" y="162"/>
                  </a:cubicBezTo>
                  <a:cubicBezTo>
                    <a:pt x="1292" y="162"/>
                    <a:pt x="1292" y="162"/>
                    <a:pt x="1291" y="162"/>
                  </a:cubicBezTo>
                  <a:cubicBezTo>
                    <a:pt x="1292" y="162"/>
                    <a:pt x="1292" y="162"/>
                    <a:pt x="1292" y="163"/>
                  </a:cubicBezTo>
                  <a:cubicBezTo>
                    <a:pt x="1292" y="163"/>
                    <a:pt x="1282" y="160"/>
                    <a:pt x="1282" y="160"/>
                  </a:cubicBezTo>
                  <a:cubicBezTo>
                    <a:pt x="1282" y="160"/>
                    <a:pt x="1282" y="160"/>
                    <a:pt x="1284" y="160"/>
                  </a:cubicBezTo>
                  <a:cubicBezTo>
                    <a:pt x="1281" y="159"/>
                    <a:pt x="1277" y="159"/>
                    <a:pt x="1274" y="158"/>
                  </a:cubicBezTo>
                  <a:cubicBezTo>
                    <a:pt x="1274" y="158"/>
                    <a:pt x="1274" y="158"/>
                    <a:pt x="1274" y="158"/>
                  </a:cubicBezTo>
                  <a:cubicBezTo>
                    <a:pt x="1274" y="157"/>
                    <a:pt x="1274" y="157"/>
                    <a:pt x="1274" y="157"/>
                  </a:cubicBezTo>
                  <a:cubicBezTo>
                    <a:pt x="1274" y="157"/>
                    <a:pt x="1274" y="157"/>
                    <a:pt x="1274" y="157"/>
                  </a:cubicBezTo>
                  <a:cubicBezTo>
                    <a:pt x="1271" y="156"/>
                    <a:pt x="1267" y="156"/>
                    <a:pt x="1264" y="155"/>
                  </a:cubicBezTo>
                  <a:cubicBezTo>
                    <a:pt x="1264" y="155"/>
                    <a:pt x="1264" y="154"/>
                    <a:pt x="1264" y="154"/>
                  </a:cubicBezTo>
                  <a:cubicBezTo>
                    <a:pt x="1265" y="154"/>
                    <a:pt x="1265" y="154"/>
                    <a:pt x="1265" y="154"/>
                  </a:cubicBezTo>
                  <a:cubicBezTo>
                    <a:pt x="1265" y="154"/>
                    <a:pt x="1265" y="154"/>
                    <a:pt x="1265" y="154"/>
                  </a:cubicBezTo>
                  <a:cubicBezTo>
                    <a:pt x="1264" y="154"/>
                    <a:pt x="1263" y="154"/>
                    <a:pt x="1262" y="153"/>
                  </a:cubicBezTo>
                  <a:cubicBezTo>
                    <a:pt x="1262" y="153"/>
                    <a:pt x="1262" y="153"/>
                    <a:pt x="1263" y="153"/>
                  </a:cubicBezTo>
                  <a:cubicBezTo>
                    <a:pt x="1262" y="152"/>
                    <a:pt x="1261" y="153"/>
                    <a:pt x="1260" y="152"/>
                  </a:cubicBezTo>
                  <a:cubicBezTo>
                    <a:pt x="1260" y="152"/>
                    <a:pt x="1262" y="152"/>
                    <a:pt x="1266" y="152"/>
                  </a:cubicBezTo>
                  <a:cubicBezTo>
                    <a:pt x="1265" y="151"/>
                    <a:pt x="1264" y="151"/>
                    <a:pt x="1263" y="151"/>
                  </a:cubicBezTo>
                  <a:close/>
                  <a:moveTo>
                    <a:pt x="1208" y="187"/>
                  </a:moveTo>
                  <a:cubicBezTo>
                    <a:pt x="1209" y="187"/>
                    <a:pt x="1209" y="187"/>
                    <a:pt x="1209" y="186"/>
                  </a:cubicBezTo>
                  <a:cubicBezTo>
                    <a:pt x="1209" y="186"/>
                    <a:pt x="1209" y="186"/>
                    <a:pt x="1209" y="186"/>
                  </a:cubicBezTo>
                  <a:cubicBezTo>
                    <a:pt x="1209" y="186"/>
                    <a:pt x="1209" y="186"/>
                    <a:pt x="1209" y="186"/>
                  </a:cubicBezTo>
                  <a:cubicBezTo>
                    <a:pt x="1209" y="186"/>
                    <a:pt x="1209" y="186"/>
                    <a:pt x="1210" y="186"/>
                  </a:cubicBezTo>
                  <a:cubicBezTo>
                    <a:pt x="1210" y="185"/>
                    <a:pt x="1210" y="185"/>
                    <a:pt x="1211" y="185"/>
                  </a:cubicBezTo>
                  <a:cubicBezTo>
                    <a:pt x="1211" y="185"/>
                    <a:pt x="1211" y="185"/>
                    <a:pt x="1212" y="185"/>
                  </a:cubicBezTo>
                  <a:cubicBezTo>
                    <a:pt x="1212" y="185"/>
                    <a:pt x="1212" y="185"/>
                    <a:pt x="1212" y="185"/>
                  </a:cubicBezTo>
                  <a:cubicBezTo>
                    <a:pt x="1212" y="185"/>
                    <a:pt x="1212" y="185"/>
                    <a:pt x="1212" y="184"/>
                  </a:cubicBezTo>
                  <a:cubicBezTo>
                    <a:pt x="1212" y="184"/>
                    <a:pt x="1212" y="184"/>
                    <a:pt x="1212" y="184"/>
                  </a:cubicBezTo>
                  <a:cubicBezTo>
                    <a:pt x="1212" y="184"/>
                    <a:pt x="1212" y="184"/>
                    <a:pt x="1212" y="184"/>
                  </a:cubicBezTo>
                  <a:cubicBezTo>
                    <a:pt x="1212" y="184"/>
                    <a:pt x="1212" y="184"/>
                    <a:pt x="1212" y="184"/>
                  </a:cubicBezTo>
                  <a:cubicBezTo>
                    <a:pt x="1212" y="184"/>
                    <a:pt x="1212" y="184"/>
                    <a:pt x="1212" y="184"/>
                  </a:cubicBezTo>
                  <a:cubicBezTo>
                    <a:pt x="1212" y="183"/>
                    <a:pt x="1212" y="183"/>
                    <a:pt x="1212" y="183"/>
                  </a:cubicBezTo>
                  <a:cubicBezTo>
                    <a:pt x="1212" y="184"/>
                    <a:pt x="1212" y="183"/>
                    <a:pt x="1212" y="183"/>
                  </a:cubicBezTo>
                  <a:cubicBezTo>
                    <a:pt x="1212" y="182"/>
                    <a:pt x="1211" y="182"/>
                    <a:pt x="1211" y="181"/>
                  </a:cubicBezTo>
                  <a:cubicBezTo>
                    <a:pt x="1211" y="181"/>
                    <a:pt x="1211" y="181"/>
                    <a:pt x="1211" y="181"/>
                  </a:cubicBezTo>
                  <a:cubicBezTo>
                    <a:pt x="1211" y="181"/>
                    <a:pt x="1216" y="183"/>
                    <a:pt x="1216" y="183"/>
                  </a:cubicBezTo>
                  <a:cubicBezTo>
                    <a:pt x="1217" y="183"/>
                    <a:pt x="1218" y="184"/>
                    <a:pt x="1219" y="184"/>
                  </a:cubicBezTo>
                  <a:cubicBezTo>
                    <a:pt x="1219" y="185"/>
                    <a:pt x="1219" y="185"/>
                    <a:pt x="1219" y="185"/>
                  </a:cubicBezTo>
                  <a:cubicBezTo>
                    <a:pt x="1219" y="185"/>
                    <a:pt x="1219" y="185"/>
                    <a:pt x="1219" y="185"/>
                  </a:cubicBezTo>
                  <a:cubicBezTo>
                    <a:pt x="1220" y="186"/>
                    <a:pt x="1220" y="186"/>
                    <a:pt x="1220" y="186"/>
                  </a:cubicBezTo>
                  <a:cubicBezTo>
                    <a:pt x="1220" y="186"/>
                    <a:pt x="1220" y="186"/>
                    <a:pt x="1220" y="186"/>
                  </a:cubicBezTo>
                  <a:cubicBezTo>
                    <a:pt x="1219" y="186"/>
                    <a:pt x="1218" y="186"/>
                    <a:pt x="1218" y="186"/>
                  </a:cubicBezTo>
                  <a:cubicBezTo>
                    <a:pt x="1218" y="186"/>
                    <a:pt x="1218" y="187"/>
                    <a:pt x="1219" y="188"/>
                  </a:cubicBezTo>
                  <a:cubicBezTo>
                    <a:pt x="1219" y="188"/>
                    <a:pt x="1219" y="188"/>
                    <a:pt x="1219" y="188"/>
                  </a:cubicBezTo>
                  <a:cubicBezTo>
                    <a:pt x="1220" y="188"/>
                    <a:pt x="1220" y="188"/>
                    <a:pt x="1220" y="188"/>
                  </a:cubicBezTo>
                  <a:cubicBezTo>
                    <a:pt x="1220" y="188"/>
                    <a:pt x="1220" y="188"/>
                    <a:pt x="1220" y="188"/>
                  </a:cubicBezTo>
                  <a:cubicBezTo>
                    <a:pt x="1220" y="188"/>
                    <a:pt x="1220" y="189"/>
                    <a:pt x="1220" y="189"/>
                  </a:cubicBezTo>
                  <a:cubicBezTo>
                    <a:pt x="1220" y="188"/>
                    <a:pt x="1220" y="188"/>
                    <a:pt x="1220" y="188"/>
                  </a:cubicBezTo>
                  <a:cubicBezTo>
                    <a:pt x="1223" y="189"/>
                    <a:pt x="1223" y="189"/>
                    <a:pt x="1223" y="189"/>
                  </a:cubicBezTo>
                  <a:cubicBezTo>
                    <a:pt x="1223" y="189"/>
                    <a:pt x="1224" y="189"/>
                    <a:pt x="1224" y="189"/>
                  </a:cubicBezTo>
                  <a:cubicBezTo>
                    <a:pt x="1224" y="189"/>
                    <a:pt x="1224" y="189"/>
                    <a:pt x="1224" y="189"/>
                  </a:cubicBezTo>
                  <a:cubicBezTo>
                    <a:pt x="1224" y="189"/>
                    <a:pt x="1223" y="189"/>
                    <a:pt x="1223" y="188"/>
                  </a:cubicBezTo>
                  <a:cubicBezTo>
                    <a:pt x="1223" y="188"/>
                    <a:pt x="1223" y="188"/>
                    <a:pt x="1224" y="188"/>
                  </a:cubicBezTo>
                  <a:cubicBezTo>
                    <a:pt x="1224" y="188"/>
                    <a:pt x="1224" y="188"/>
                    <a:pt x="1225" y="188"/>
                  </a:cubicBezTo>
                  <a:cubicBezTo>
                    <a:pt x="1224" y="188"/>
                    <a:pt x="1223" y="188"/>
                    <a:pt x="1222" y="186"/>
                  </a:cubicBezTo>
                  <a:cubicBezTo>
                    <a:pt x="1224" y="187"/>
                    <a:pt x="1225" y="188"/>
                    <a:pt x="1227" y="189"/>
                  </a:cubicBezTo>
                  <a:cubicBezTo>
                    <a:pt x="1227" y="189"/>
                    <a:pt x="1227" y="188"/>
                    <a:pt x="1226" y="188"/>
                  </a:cubicBezTo>
                  <a:cubicBezTo>
                    <a:pt x="1225" y="187"/>
                    <a:pt x="1223" y="186"/>
                    <a:pt x="1221" y="185"/>
                  </a:cubicBezTo>
                  <a:cubicBezTo>
                    <a:pt x="1220" y="185"/>
                    <a:pt x="1220" y="184"/>
                    <a:pt x="1220" y="183"/>
                  </a:cubicBezTo>
                  <a:cubicBezTo>
                    <a:pt x="1217" y="182"/>
                    <a:pt x="1217" y="182"/>
                    <a:pt x="1217" y="181"/>
                  </a:cubicBezTo>
                  <a:cubicBezTo>
                    <a:pt x="1217" y="181"/>
                    <a:pt x="1217" y="181"/>
                    <a:pt x="1217" y="181"/>
                  </a:cubicBezTo>
                  <a:cubicBezTo>
                    <a:pt x="1217" y="181"/>
                    <a:pt x="1217" y="181"/>
                    <a:pt x="1217" y="181"/>
                  </a:cubicBezTo>
                  <a:cubicBezTo>
                    <a:pt x="1218" y="181"/>
                    <a:pt x="1218" y="182"/>
                    <a:pt x="1219" y="181"/>
                  </a:cubicBezTo>
                  <a:cubicBezTo>
                    <a:pt x="1219" y="181"/>
                    <a:pt x="1219" y="181"/>
                    <a:pt x="1219" y="181"/>
                  </a:cubicBezTo>
                  <a:cubicBezTo>
                    <a:pt x="1219" y="181"/>
                    <a:pt x="1219" y="181"/>
                    <a:pt x="1219" y="181"/>
                  </a:cubicBezTo>
                  <a:cubicBezTo>
                    <a:pt x="1220" y="181"/>
                    <a:pt x="1220" y="181"/>
                    <a:pt x="1220" y="181"/>
                  </a:cubicBezTo>
                  <a:cubicBezTo>
                    <a:pt x="1220" y="180"/>
                    <a:pt x="1219" y="180"/>
                    <a:pt x="1219" y="180"/>
                  </a:cubicBezTo>
                  <a:cubicBezTo>
                    <a:pt x="1216" y="178"/>
                    <a:pt x="1216" y="178"/>
                    <a:pt x="1216" y="178"/>
                  </a:cubicBezTo>
                  <a:cubicBezTo>
                    <a:pt x="1216" y="178"/>
                    <a:pt x="1216" y="177"/>
                    <a:pt x="1216" y="177"/>
                  </a:cubicBezTo>
                  <a:cubicBezTo>
                    <a:pt x="1216" y="177"/>
                    <a:pt x="1216" y="177"/>
                    <a:pt x="1216" y="177"/>
                  </a:cubicBezTo>
                  <a:cubicBezTo>
                    <a:pt x="1217" y="177"/>
                    <a:pt x="1218" y="178"/>
                    <a:pt x="1219" y="178"/>
                  </a:cubicBezTo>
                  <a:cubicBezTo>
                    <a:pt x="1219" y="178"/>
                    <a:pt x="1219" y="178"/>
                    <a:pt x="1219" y="177"/>
                  </a:cubicBezTo>
                  <a:cubicBezTo>
                    <a:pt x="1219" y="177"/>
                    <a:pt x="1219" y="177"/>
                    <a:pt x="1219" y="177"/>
                  </a:cubicBezTo>
                  <a:cubicBezTo>
                    <a:pt x="1220" y="177"/>
                    <a:pt x="1220" y="178"/>
                    <a:pt x="1222" y="178"/>
                  </a:cubicBezTo>
                  <a:cubicBezTo>
                    <a:pt x="1221" y="177"/>
                    <a:pt x="1221" y="177"/>
                    <a:pt x="1220" y="176"/>
                  </a:cubicBezTo>
                  <a:cubicBezTo>
                    <a:pt x="1221" y="176"/>
                    <a:pt x="1221" y="176"/>
                    <a:pt x="1221" y="176"/>
                  </a:cubicBezTo>
                  <a:cubicBezTo>
                    <a:pt x="1222" y="175"/>
                    <a:pt x="1223" y="176"/>
                    <a:pt x="1225" y="176"/>
                  </a:cubicBezTo>
                  <a:cubicBezTo>
                    <a:pt x="1225" y="176"/>
                    <a:pt x="1225" y="175"/>
                    <a:pt x="1226" y="175"/>
                  </a:cubicBezTo>
                  <a:cubicBezTo>
                    <a:pt x="1226" y="175"/>
                    <a:pt x="1230" y="175"/>
                    <a:pt x="1234" y="176"/>
                  </a:cubicBezTo>
                  <a:cubicBezTo>
                    <a:pt x="1234" y="176"/>
                    <a:pt x="1234" y="176"/>
                    <a:pt x="1234" y="176"/>
                  </a:cubicBezTo>
                  <a:cubicBezTo>
                    <a:pt x="1234" y="176"/>
                    <a:pt x="1236" y="176"/>
                    <a:pt x="1237" y="176"/>
                  </a:cubicBezTo>
                  <a:cubicBezTo>
                    <a:pt x="1237" y="176"/>
                    <a:pt x="1238" y="176"/>
                    <a:pt x="1238" y="176"/>
                  </a:cubicBezTo>
                  <a:cubicBezTo>
                    <a:pt x="1238" y="176"/>
                    <a:pt x="1237" y="175"/>
                    <a:pt x="1237" y="175"/>
                  </a:cubicBezTo>
                  <a:cubicBezTo>
                    <a:pt x="1236" y="175"/>
                    <a:pt x="1236" y="174"/>
                    <a:pt x="1236" y="174"/>
                  </a:cubicBezTo>
                  <a:cubicBezTo>
                    <a:pt x="1236" y="174"/>
                    <a:pt x="1236" y="174"/>
                    <a:pt x="1236" y="174"/>
                  </a:cubicBezTo>
                  <a:cubicBezTo>
                    <a:pt x="1236" y="174"/>
                    <a:pt x="1236" y="174"/>
                    <a:pt x="1236" y="174"/>
                  </a:cubicBezTo>
                  <a:cubicBezTo>
                    <a:pt x="1238" y="173"/>
                    <a:pt x="1244" y="176"/>
                    <a:pt x="1244" y="176"/>
                  </a:cubicBezTo>
                  <a:cubicBezTo>
                    <a:pt x="1244" y="176"/>
                    <a:pt x="1244" y="176"/>
                    <a:pt x="1244" y="176"/>
                  </a:cubicBezTo>
                  <a:cubicBezTo>
                    <a:pt x="1244" y="176"/>
                    <a:pt x="1244" y="177"/>
                    <a:pt x="1245" y="177"/>
                  </a:cubicBezTo>
                  <a:cubicBezTo>
                    <a:pt x="1246" y="178"/>
                    <a:pt x="1243" y="179"/>
                    <a:pt x="1243" y="179"/>
                  </a:cubicBezTo>
                  <a:cubicBezTo>
                    <a:pt x="1242" y="179"/>
                    <a:pt x="1242" y="179"/>
                    <a:pt x="1242" y="179"/>
                  </a:cubicBezTo>
                  <a:cubicBezTo>
                    <a:pt x="1242" y="179"/>
                    <a:pt x="1242" y="179"/>
                    <a:pt x="1242" y="179"/>
                  </a:cubicBezTo>
                  <a:cubicBezTo>
                    <a:pt x="1243" y="180"/>
                    <a:pt x="1242" y="181"/>
                    <a:pt x="1241" y="181"/>
                  </a:cubicBezTo>
                  <a:cubicBezTo>
                    <a:pt x="1241" y="181"/>
                    <a:pt x="1241" y="181"/>
                    <a:pt x="1242" y="181"/>
                  </a:cubicBezTo>
                  <a:cubicBezTo>
                    <a:pt x="1241" y="182"/>
                    <a:pt x="1240" y="181"/>
                    <a:pt x="1240" y="181"/>
                  </a:cubicBezTo>
                  <a:cubicBezTo>
                    <a:pt x="1240" y="181"/>
                    <a:pt x="1240" y="181"/>
                    <a:pt x="1239" y="181"/>
                  </a:cubicBezTo>
                  <a:cubicBezTo>
                    <a:pt x="1239" y="181"/>
                    <a:pt x="1239" y="181"/>
                    <a:pt x="1239" y="181"/>
                  </a:cubicBezTo>
                  <a:cubicBezTo>
                    <a:pt x="1239" y="181"/>
                    <a:pt x="1239" y="181"/>
                    <a:pt x="1238" y="181"/>
                  </a:cubicBezTo>
                  <a:cubicBezTo>
                    <a:pt x="1238" y="181"/>
                    <a:pt x="1238" y="181"/>
                    <a:pt x="1239" y="181"/>
                  </a:cubicBezTo>
                  <a:cubicBezTo>
                    <a:pt x="1240" y="182"/>
                    <a:pt x="1240" y="182"/>
                    <a:pt x="1240" y="182"/>
                  </a:cubicBezTo>
                  <a:cubicBezTo>
                    <a:pt x="1240" y="182"/>
                    <a:pt x="1240" y="183"/>
                    <a:pt x="1240" y="183"/>
                  </a:cubicBezTo>
                  <a:cubicBezTo>
                    <a:pt x="1240" y="183"/>
                    <a:pt x="1240" y="183"/>
                    <a:pt x="1240" y="183"/>
                  </a:cubicBezTo>
                  <a:cubicBezTo>
                    <a:pt x="1241" y="182"/>
                    <a:pt x="1246" y="185"/>
                    <a:pt x="1247" y="185"/>
                  </a:cubicBezTo>
                  <a:cubicBezTo>
                    <a:pt x="1246" y="185"/>
                    <a:pt x="1246" y="185"/>
                    <a:pt x="1246" y="185"/>
                  </a:cubicBezTo>
                  <a:cubicBezTo>
                    <a:pt x="1246" y="185"/>
                    <a:pt x="1245" y="185"/>
                    <a:pt x="1244" y="185"/>
                  </a:cubicBezTo>
                  <a:cubicBezTo>
                    <a:pt x="1244" y="185"/>
                    <a:pt x="1244" y="185"/>
                    <a:pt x="1244" y="185"/>
                  </a:cubicBezTo>
                  <a:cubicBezTo>
                    <a:pt x="1244" y="185"/>
                    <a:pt x="1244" y="185"/>
                    <a:pt x="1244" y="186"/>
                  </a:cubicBezTo>
                  <a:cubicBezTo>
                    <a:pt x="1244" y="186"/>
                    <a:pt x="1241" y="185"/>
                    <a:pt x="1241" y="185"/>
                  </a:cubicBezTo>
                  <a:cubicBezTo>
                    <a:pt x="1241" y="185"/>
                    <a:pt x="1240" y="184"/>
                    <a:pt x="1240" y="184"/>
                  </a:cubicBezTo>
                  <a:cubicBezTo>
                    <a:pt x="1240" y="185"/>
                    <a:pt x="1240" y="185"/>
                    <a:pt x="1240" y="185"/>
                  </a:cubicBezTo>
                  <a:cubicBezTo>
                    <a:pt x="1240" y="185"/>
                    <a:pt x="1239" y="185"/>
                    <a:pt x="1238" y="185"/>
                  </a:cubicBezTo>
                  <a:cubicBezTo>
                    <a:pt x="1238" y="185"/>
                    <a:pt x="1238" y="185"/>
                    <a:pt x="1238" y="185"/>
                  </a:cubicBezTo>
                  <a:cubicBezTo>
                    <a:pt x="1238" y="185"/>
                    <a:pt x="1238" y="185"/>
                    <a:pt x="1238" y="185"/>
                  </a:cubicBezTo>
                  <a:cubicBezTo>
                    <a:pt x="1239" y="186"/>
                    <a:pt x="1240" y="186"/>
                    <a:pt x="1241" y="186"/>
                  </a:cubicBezTo>
                  <a:cubicBezTo>
                    <a:pt x="1242" y="186"/>
                    <a:pt x="1247" y="188"/>
                    <a:pt x="1247" y="189"/>
                  </a:cubicBezTo>
                  <a:cubicBezTo>
                    <a:pt x="1247" y="189"/>
                    <a:pt x="1247" y="189"/>
                    <a:pt x="1247" y="189"/>
                  </a:cubicBezTo>
                  <a:cubicBezTo>
                    <a:pt x="1246" y="189"/>
                    <a:pt x="1245" y="188"/>
                    <a:pt x="1244" y="188"/>
                  </a:cubicBezTo>
                  <a:cubicBezTo>
                    <a:pt x="1244" y="188"/>
                    <a:pt x="1244" y="188"/>
                    <a:pt x="1244" y="188"/>
                  </a:cubicBezTo>
                  <a:cubicBezTo>
                    <a:pt x="1244" y="189"/>
                    <a:pt x="1245" y="189"/>
                    <a:pt x="1245" y="189"/>
                  </a:cubicBezTo>
                  <a:cubicBezTo>
                    <a:pt x="1244" y="190"/>
                    <a:pt x="1241" y="189"/>
                    <a:pt x="1241" y="188"/>
                  </a:cubicBezTo>
                  <a:cubicBezTo>
                    <a:pt x="1241" y="188"/>
                    <a:pt x="1240" y="185"/>
                    <a:pt x="1238" y="187"/>
                  </a:cubicBezTo>
                  <a:cubicBezTo>
                    <a:pt x="1238" y="187"/>
                    <a:pt x="1239" y="189"/>
                    <a:pt x="1239" y="189"/>
                  </a:cubicBezTo>
                  <a:cubicBezTo>
                    <a:pt x="1239" y="189"/>
                    <a:pt x="1238" y="189"/>
                    <a:pt x="1238" y="189"/>
                  </a:cubicBezTo>
                  <a:cubicBezTo>
                    <a:pt x="1238" y="189"/>
                    <a:pt x="1238" y="189"/>
                    <a:pt x="1238" y="189"/>
                  </a:cubicBezTo>
                  <a:cubicBezTo>
                    <a:pt x="1238" y="190"/>
                    <a:pt x="1238" y="190"/>
                    <a:pt x="1233" y="189"/>
                  </a:cubicBezTo>
                  <a:cubicBezTo>
                    <a:pt x="1232" y="189"/>
                    <a:pt x="1232" y="189"/>
                    <a:pt x="1232" y="189"/>
                  </a:cubicBezTo>
                  <a:cubicBezTo>
                    <a:pt x="1233" y="189"/>
                    <a:pt x="1233" y="189"/>
                    <a:pt x="1233" y="190"/>
                  </a:cubicBezTo>
                  <a:cubicBezTo>
                    <a:pt x="1233" y="190"/>
                    <a:pt x="1233" y="190"/>
                    <a:pt x="1233" y="190"/>
                  </a:cubicBezTo>
                  <a:cubicBezTo>
                    <a:pt x="1232" y="189"/>
                    <a:pt x="1231" y="189"/>
                    <a:pt x="1230" y="189"/>
                  </a:cubicBezTo>
                  <a:cubicBezTo>
                    <a:pt x="1230" y="189"/>
                    <a:pt x="1230" y="189"/>
                    <a:pt x="1230" y="189"/>
                  </a:cubicBezTo>
                  <a:cubicBezTo>
                    <a:pt x="1231" y="189"/>
                    <a:pt x="1231" y="189"/>
                    <a:pt x="1231" y="190"/>
                  </a:cubicBezTo>
                  <a:cubicBezTo>
                    <a:pt x="1230" y="190"/>
                    <a:pt x="1230" y="190"/>
                    <a:pt x="1230" y="191"/>
                  </a:cubicBezTo>
                  <a:cubicBezTo>
                    <a:pt x="1229" y="191"/>
                    <a:pt x="1228" y="190"/>
                    <a:pt x="1227" y="190"/>
                  </a:cubicBezTo>
                  <a:cubicBezTo>
                    <a:pt x="1227" y="191"/>
                    <a:pt x="1226" y="191"/>
                    <a:pt x="1226" y="191"/>
                  </a:cubicBezTo>
                  <a:cubicBezTo>
                    <a:pt x="1226" y="191"/>
                    <a:pt x="1226" y="191"/>
                    <a:pt x="1226" y="191"/>
                  </a:cubicBezTo>
                  <a:cubicBezTo>
                    <a:pt x="1225" y="191"/>
                    <a:pt x="1224" y="190"/>
                    <a:pt x="1223" y="190"/>
                  </a:cubicBezTo>
                  <a:cubicBezTo>
                    <a:pt x="1223" y="191"/>
                    <a:pt x="1224" y="191"/>
                    <a:pt x="1223" y="192"/>
                  </a:cubicBezTo>
                  <a:cubicBezTo>
                    <a:pt x="1222" y="192"/>
                    <a:pt x="1221" y="190"/>
                    <a:pt x="1220" y="190"/>
                  </a:cubicBezTo>
                  <a:cubicBezTo>
                    <a:pt x="1220" y="190"/>
                    <a:pt x="1220" y="190"/>
                    <a:pt x="1220" y="190"/>
                  </a:cubicBezTo>
                  <a:cubicBezTo>
                    <a:pt x="1220" y="190"/>
                    <a:pt x="1220" y="190"/>
                    <a:pt x="1220" y="190"/>
                  </a:cubicBezTo>
                  <a:cubicBezTo>
                    <a:pt x="1220" y="190"/>
                    <a:pt x="1220" y="190"/>
                    <a:pt x="1220" y="190"/>
                  </a:cubicBezTo>
                  <a:cubicBezTo>
                    <a:pt x="1220" y="191"/>
                    <a:pt x="1219" y="191"/>
                    <a:pt x="1219" y="191"/>
                  </a:cubicBezTo>
                  <a:cubicBezTo>
                    <a:pt x="1219" y="192"/>
                    <a:pt x="1220" y="192"/>
                    <a:pt x="1220" y="192"/>
                  </a:cubicBezTo>
                  <a:cubicBezTo>
                    <a:pt x="1220" y="192"/>
                    <a:pt x="1220" y="192"/>
                    <a:pt x="1220" y="192"/>
                  </a:cubicBezTo>
                  <a:cubicBezTo>
                    <a:pt x="1223" y="192"/>
                    <a:pt x="1223" y="192"/>
                    <a:pt x="1223" y="192"/>
                  </a:cubicBezTo>
                  <a:cubicBezTo>
                    <a:pt x="1224" y="193"/>
                    <a:pt x="1224" y="193"/>
                    <a:pt x="1224" y="193"/>
                  </a:cubicBezTo>
                  <a:cubicBezTo>
                    <a:pt x="1224" y="192"/>
                    <a:pt x="1224" y="192"/>
                    <a:pt x="1224" y="192"/>
                  </a:cubicBezTo>
                  <a:cubicBezTo>
                    <a:pt x="1224" y="192"/>
                    <a:pt x="1224" y="192"/>
                    <a:pt x="1224" y="192"/>
                  </a:cubicBezTo>
                  <a:cubicBezTo>
                    <a:pt x="1225" y="192"/>
                    <a:pt x="1227" y="193"/>
                    <a:pt x="1228" y="193"/>
                  </a:cubicBezTo>
                  <a:cubicBezTo>
                    <a:pt x="1228" y="193"/>
                    <a:pt x="1228" y="194"/>
                    <a:pt x="1229" y="194"/>
                  </a:cubicBezTo>
                  <a:cubicBezTo>
                    <a:pt x="1229" y="194"/>
                    <a:pt x="1229" y="194"/>
                    <a:pt x="1229" y="194"/>
                  </a:cubicBezTo>
                  <a:cubicBezTo>
                    <a:pt x="1226" y="194"/>
                    <a:pt x="1226" y="194"/>
                    <a:pt x="1226" y="194"/>
                  </a:cubicBezTo>
                  <a:cubicBezTo>
                    <a:pt x="1226" y="195"/>
                    <a:pt x="1226" y="195"/>
                    <a:pt x="1226" y="195"/>
                  </a:cubicBezTo>
                  <a:cubicBezTo>
                    <a:pt x="1225" y="195"/>
                    <a:pt x="1225" y="194"/>
                    <a:pt x="1223" y="194"/>
                  </a:cubicBezTo>
                  <a:cubicBezTo>
                    <a:pt x="1223" y="194"/>
                    <a:pt x="1224" y="195"/>
                    <a:pt x="1224" y="195"/>
                  </a:cubicBezTo>
                  <a:cubicBezTo>
                    <a:pt x="1222" y="195"/>
                    <a:pt x="1222" y="194"/>
                    <a:pt x="1220" y="193"/>
                  </a:cubicBezTo>
                  <a:cubicBezTo>
                    <a:pt x="1221" y="194"/>
                    <a:pt x="1221" y="194"/>
                    <a:pt x="1221" y="194"/>
                  </a:cubicBezTo>
                  <a:cubicBezTo>
                    <a:pt x="1220" y="195"/>
                    <a:pt x="1220" y="194"/>
                    <a:pt x="1219" y="195"/>
                  </a:cubicBezTo>
                  <a:cubicBezTo>
                    <a:pt x="1219" y="195"/>
                    <a:pt x="1220" y="195"/>
                    <a:pt x="1220" y="195"/>
                  </a:cubicBezTo>
                  <a:cubicBezTo>
                    <a:pt x="1219" y="195"/>
                    <a:pt x="1219" y="195"/>
                    <a:pt x="1218" y="195"/>
                  </a:cubicBezTo>
                  <a:cubicBezTo>
                    <a:pt x="1216" y="194"/>
                    <a:pt x="1216" y="194"/>
                    <a:pt x="1216" y="194"/>
                  </a:cubicBezTo>
                  <a:cubicBezTo>
                    <a:pt x="1216" y="195"/>
                    <a:pt x="1216" y="195"/>
                    <a:pt x="1216" y="195"/>
                  </a:cubicBezTo>
                  <a:cubicBezTo>
                    <a:pt x="1214" y="194"/>
                    <a:pt x="1213" y="192"/>
                    <a:pt x="1211" y="192"/>
                  </a:cubicBezTo>
                  <a:cubicBezTo>
                    <a:pt x="1209" y="192"/>
                    <a:pt x="1209" y="192"/>
                    <a:pt x="1209" y="192"/>
                  </a:cubicBezTo>
                  <a:cubicBezTo>
                    <a:pt x="1209" y="193"/>
                    <a:pt x="1209" y="193"/>
                    <a:pt x="1208" y="193"/>
                  </a:cubicBezTo>
                  <a:cubicBezTo>
                    <a:pt x="1208" y="193"/>
                    <a:pt x="1207" y="192"/>
                    <a:pt x="1207" y="192"/>
                  </a:cubicBezTo>
                  <a:cubicBezTo>
                    <a:pt x="1207" y="191"/>
                    <a:pt x="1206" y="190"/>
                    <a:pt x="1208" y="190"/>
                  </a:cubicBezTo>
                  <a:cubicBezTo>
                    <a:pt x="1209" y="190"/>
                    <a:pt x="1209" y="190"/>
                    <a:pt x="1209" y="190"/>
                  </a:cubicBezTo>
                  <a:cubicBezTo>
                    <a:pt x="1209" y="190"/>
                    <a:pt x="1209" y="190"/>
                    <a:pt x="1209" y="190"/>
                  </a:cubicBezTo>
                  <a:cubicBezTo>
                    <a:pt x="1209" y="190"/>
                    <a:pt x="1209" y="190"/>
                    <a:pt x="1209" y="190"/>
                  </a:cubicBezTo>
                  <a:cubicBezTo>
                    <a:pt x="1209" y="189"/>
                    <a:pt x="1210" y="189"/>
                    <a:pt x="1210" y="189"/>
                  </a:cubicBezTo>
                  <a:cubicBezTo>
                    <a:pt x="1210" y="189"/>
                    <a:pt x="1210" y="189"/>
                    <a:pt x="1211" y="189"/>
                  </a:cubicBezTo>
                  <a:cubicBezTo>
                    <a:pt x="1210" y="189"/>
                    <a:pt x="1210" y="189"/>
                    <a:pt x="1210" y="189"/>
                  </a:cubicBezTo>
                  <a:cubicBezTo>
                    <a:pt x="1209" y="189"/>
                    <a:pt x="1209" y="189"/>
                    <a:pt x="1209" y="189"/>
                  </a:cubicBezTo>
                  <a:cubicBezTo>
                    <a:pt x="1208" y="189"/>
                    <a:pt x="1208" y="189"/>
                    <a:pt x="1208" y="189"/>
                  </a:cubicBezTo>
                  <a:cubicBezTo>
                    <a:pt x="1208" y="189"/>
                    <a:pt x="1207" y="189"/>
                    <a:pt x="1206" y="188"/>
                  </a:cubicBezTo>
                  <a:cubicBezTo>
                    <a:pt x="1206" y="188"/>
                    <a:pt x="1205" y="187"/>
                    <a:pt x="1208" y="187"/>
                  </a:cubicBezTo>
                  <a:close/>
                  <a:moveTo>
                    <a:pt x="1119" y="212"/>
                  </a:moveTo>
                  <a:cubicBezTo>
                    <a:pt x="1120" y="212"/>
                    <a:pt x="1120" y="212"/>
                    <a:pt x="1120" y="212"/>
                  </a:cubicBezTo>
                  <a:cubicBezTo>
                    <a:pt x="1120" y="212"/>
                    <a:pt x="1120" y="211"/>
                    <a:pt x="1120" y="211"/>
                  </a:cubicBezTo>
                  <a:cubicBezTo>
                    <a:pt x="1120" y="210"/>
                    <a:pt x="1119" y="209"/>
                    <a:pt x="1120" y="209"/>
                  </a:cubicBezTo>
                  <a:cubicBezTo>
                    <a:pt x="1120" y="209"/>
                    <a:pt x="1120" y="209"/>
                    <a:pt x="1121" y="209"/>
                  </a:cubicBezTo>
                  <a:cubicBezTo>
                    <a:pt x="1121" y="209"/>
                    <a:pt x="1121" y="209"/>
                    <a:pt x="1121" y="209"/>
                  </a:cubicBezTo>
                  <a:cubicBezTo>
                    <a:pt x="1121" y="208"/>
                    <a:pt x="1120" y="208"/>
                    <a:pt x="1120" y="207"/>
                  </a:cubicBezTo>
                  <a:cubicBezTo>
                    <a:pt x="1120" y="206"/>
                    <a:pt x="1119" y="205"/>
                    <a:pt x="1120" y="204"/>
                  </a:cubicBezTo>
                  <a:cubicBezTo>
                    <a:pt x="1120" y="204"/>
                    <a:pt x="1120" y="205"/>
                    <a:pt x="1120" y="205"/>
                  </a:cubicBezTo>
                  <a:cubicBezTo>
                    <a:pt x="1121" y="205"/>
                    <a:pt x="1121" y="205"/>
                    <a:pt x="1121" y="205"/>
                  </a:cubicBezTo>
                  <a:cubicBezTo>
                    <a:pt x="1122" y="201"/>
                    <a:pt x="1124" y="203"/>
                    <a:pt x="1125" y="203"/>
                  </a:cubicBezTo>
                  <a:cubicBezTo>
                    <a:pt x="1125" y="204"/>
                    <a:pt x="1125" y="205"/>
                    <a:pt x="1125" y="205"/>
                  </a:cubicBezTo>
                  <a:cubicBezTo>
                    <a:pt x="1126" y="205"/>
                    <a:pt x="1126" y="205"/>
                    <a:pt x="1126" y="205"/>
                  </a:cubicBezTo>
                  <a:cubicBezTo>
                    <a:pt x="1127" y="205"/>
                    <a:pt x="1126" y="203"/>
                    <a:pt x="1128" y="203"/>
                  </a:cubicBezTo>
                  <a:cubicBezTo>
                    <a:pt x="1128" y="204"/>
                    <a:pt x="1130" y="205"/>
                    <a:pt x="1130" y="205"/>
                  </a:cubicBezTo>
                  <a:cubicBezTo>
                    <a:pt x="1130" y="205"/>
                    <a:pt x="1130" y="205"/>
                    <a:pt x="1131" y="205"/>
                  </a:cubicBezTo>
                  <a:cubicBezTo>
                    <a:pt x="1131" y="205"/>
                    <a:pt x="1130" y="203"/>
                    <a:pt x="1131" y="204"/>
                  </a:cubicBezTo>
                  <a:cubicBezTo>
                    <a:pt x="1132" y="204"/>
                    <a:pt x="1132" y="205"/>
                    <a:pt x="1133" y="206"/>
                  </a:cubicBezTo>
                  <a:cubicBezTo>
                    <a:pt x="1133" y="206"/>
                    <a:pt x="1133" y="206"/>
                    <a:pt x="1134" y="207"/>
                  </a:cubicBezTo>
                  <a:cubicBezTo>
                    <a:pt x="1134" y="207"/>
                    <a:pt x="1134" y="206"/>
                    <a:pt x="1134" y="206"/>
                  </a:cubicBezTo>
                  <a:cubicBezTo>
                    <a:pt x="1134" y="206"/>
                    <a:pt x="1135" y="206"/>
                    <a:pt x="1135" y="206"/>
                  </a:cubicBezTo>
                  <a:cubicBezTo>
                    <a:pt x="1135" y="206"/>
                    <a:pt x="1135" y="206"/>
                    <a:pt x="1135" y="206"/>
                  </a:cubicBezTo>
                  <a:cubicBezTo>
                    <a:pt x="1135" y="206"/>
                    <a:pt x="1135" y="206"/>
                    <a:pt x="1136" y="206"/>
                  </a:cubicBezTo>
                  <a:cubicBezTo>
                    <a:pt x="1134" y="202"/>
                    <a:pt x="1134" y="202"/>
                    <a:pt x="1134" y="202"/>
                  </a:cubicBezTo>
                  <a:cubicBezTo>
                    <a:pt x="1134" y="202"/>
                    <a:pt x="1135" y="202"/>
                    <a:pt x="1135" y="202"/>
                  </a:cubicBezTo>
                  <a:cubicBezTo>
                    <a:pt x="1135" y="202"/>
                    <a:pt x="1135" y="202"/>
                    <a:pt x="1135" y="202"/>
                  </a:cubicBezTo>
                  <a:cubicBezTo>
                    <a:pt x="1135" y="202"/>
                    <a:pt x="1137" y="203"/>
                    <a:pt x="1138" y="204"/>
                  </a:cubicBezTo>
                  <a:cubicBezTo>
                    <a:pt x="1138" y="204"/>
                    <a:pt x="1138" y="203"/>
                    <a:pt x="1138" y="203"/>
                  </a:cubicBezTo>
                  <a:cubicBezTo>
                    <a:pt x="1138" y="202"/>
                    <a:pt x="1138" y="202"/>
                    <a:pt x="1138" y="202"/>
                  </a:cubicBezTo>
                  <a:cubicBezTo>
                    <a:pt x="1139" y="202"/>
                    <a:pt x="1139" y="203"/>
                    <a:pt x="1140" y="203"/>
                  </a:cubicBezTo>
                  <a:cubicBezTo>
                    <a:pt x="1140" y="203"/>
                    <a:pt x="1141" y="202"/>
                    <a:pt x="1141" y="202"/>
                  </a:cubicBezTo>
                  <a:cubicBezTo>
                    <a:pt x="1141" y="202"/>
                    <a:pt x="1141" y="202"/>
                    <a:pt x="1140" y="201"/>
                  </a:cubicBezTo>
                  <a:cubicBezTo>
                    <a:pt x="1139" y="199"/>
                    <a:pt x="1141" y="198"/>
                    <a:pt x="1141" y="198"/>
                  </a:cubicBezTo>
                  <a:cubicBezTo>
                    <a:pt x="1142" y="198"/>
                    <a:pt x="1142" y="199"/>
                    <a:pt x="1143" y="199"/>
                  </a:cubicBezTo>
                  <a:cubicBezTo>
                    <a:pt x="1143" y="199"/>
                    <a:pt x="1143" y="199"/>
                    <a:pt x="1143" y="199"/>
                  </a:cubicBezTo>
                  <a:cubicBezTo>
                    <a:pt x="1143" y="198"/>
                    <a:pt x="1143" y="199"/>
                    <a:pt x="1143" y="198"/>
                  </a:cubicBezTo>
                  <a:cubicBezTo>
                    <a:pt x="1144" y="197"/>
                    <a:pt x="1143" y="196"/>
                    <a:pt x="1144" y="195"/>
                  </a:cubicBezTo>
                  <a:cubicBezTo>
                    <a:pt x="1144" y="195"/>
                    <a:pt x="1144" y="195"/>
                    <a:pt x="1144" y="195"/>
                  </a:cubicBezTo>
                  <a:cubicBezTo>
                    <a:pt x="1146" y="197"/>
                    <a:pt x="1146" y="197"/>
                    <a:pt x="1147" y="197"/>
                  </a:cubicBezTo>
                  <a:cubicBezTo>
                    <a:pt x="1148" y="198"/>
                    <a:pt x="1148" y="199"/>
                    <a:pt x="1149" y="199"/>
                  </a:cubicBezTo>
                  <a:cubicBezTo>
                    <a:pt x="1149" y="199"/>
                    <a:pt x="1149" y="198"/>
                    <a:pt x="1149" y="197"/>
                  </a:cubicBezTo>
                  <a:cubicBezTo>
                    <a:pt x="1151" y="197"/>
                    <a:pt x="1151" y="200"/>
                    <a:pt x="1153" y="200"/>
                  </a:cubicBezTo>
                  <a:cubicBezTo>
                    <a:pt x="1153" y="199"/>
                    <a:pt x="1152" y="198"/>
                    <a:pt x="1151" y="197"/>
                  </a:cubicBezTo>
                  <a:cubicBezTo>
                    <a:pt x="1151" y="196"/>
                    <a:pt x="1152" y="195"/>
                    <a:pt x="1152" y="196"/>
                  </a:cubicBezTo>
                  <a:cubicBezTo>
                    <a:pt x="1153" y="196"/>
                    <a:pt x="1154" y="196"/>
                    <a:pt x="1154" y="196"/>
                  </a:cubicBezTo>
                  <a:cubicBezTo>
                    <a:pt x="1155" y="197"/>
                    <a:pt x="1155" y="198"/>
                    <a:pt x="1156" y="199"/>
                  </a:cubicBezTo>
                  <a:cubicBezTo>
                    <a:pt x="1156" y="198"/>
                    <a:pt x="1156" y="196"/>
                    <a:pt x="1156" y="196"/>
                  </a:cubicBezTo>
                  <a:cubicBezTo>
                    <a:pt x="1158" y="196"/>
                    <a:pt x="1159" y="197"/>
                    <a:pt x="1160" y="198"/>
                  </a:cubicBezTo>
                  <a:cubicBezTo>
                    <a:pt x="1162" y="198"/>
                    <a:pt x="1163" y="197"/>
                    <a:pt x="1164" y="197"/>
                  </a:cubicBezTo>
                  <a:cubicBezTo>
                    <a:pt x="1164" y="198"/>
                    <a:pt x="1165" y="198"/>
                    <a:pt x="1165" y="198"/>
                  </a:cubicBezTo>
                  <a:cubicBezTo>
                    <a:pt x="1165" y="198"/>
                    <a:pt x="1166" y="198"/>
                    <a:pt x="1167" y="200"/>
                  </a:cubicBezTo>
                  <a:cubicBezTo>
                    <a:pt x="1168" y="202"/>
                    <a:pt x="1168" y="202"/>
                    <a:pt x="1168" y="202"/>
                  </a:cubicBezTo>
                  <a:cubicBezTo>
                    <a:pt x="1167" y="203"/>
                    <a:pt x="1167" y="203"/>
                    <a:pt x="1167" y="203"/>
                  </a:cubicBezTo>
                  <a:cubicBezTo>
                    <a:pt x="1167" y="203"/>
                    <a:pt x="1167" y="204"/>
                    <a:pt x="1167" y="204"/>
                  </a:cubicBezTo>
                  <a:cubicBezTo>
                    <a:pt x="1168" y="206"/>
                    <a:pt x="1168" y="206"/>
                    <a:pt x="1168" y="206"/>
                  </a:cubicBezTo>
                  <a:cubicBezTo>
                    <a:pt x="1167" y="207"/>
                    <a:pt x="1166" y="207"/>
                    <a:pt x="1166" y="208"/>
                  </a:cubicBezTo>
                  <a:cubicBezTo>
                    <a:pt x="1166" y="209"/>
                    <a:pt x="1166" y="211"/>
                    <a:pt x="1164" y="210"/>
                  </a:cubicBezTo>
                  <a:cubicBezTo>
                    <a:pt x="1163" y="210"/>
                    <a:pt x="1163" y="210"/>
                    <a:pt x="1162" y="210"/>
                  </a:cubicBezTo>
                  <a:cubicBezTo>
                    <a:pt x="1162" y="210"/>
                    <a:pt x="1162" y="210"/>
                    <a:pt x="1162" y="211"/>
                  </a:cubicBezTo>
                  <a:cubicBezTo>
                    <a:pt x="1161" y="211"/>
                    <a:pt x="1161" y="211"/>
                    <a:pt x="1161" y="211"/>
                  </a:cubicBezTo>
                  <a:cubicBezTo>
                    <a:pt x="1160" y="214"/>
                    <a:pt x="1158" y="212"/>
                    <a:pt x="1156" y="211"/>
                  </a:cubicBezTo>
                  <a:cubicBezTo>
                    <a:pt x="1156" y="211"/>
                    <a:pt x="1156" y="211"/>
                    <a:pt x="1156" y="211"/>
                  </a:cubicBezTo>
                  <a:cubicBezTo>
                    <a:pt x="1156" y="211"/>
                    <a:pt x="1156" y="211"/>
                    <a:pt x="1156" y="212"/>
                  </a:cubicBezTo>
                  <a:cubicBezTo>
                    <a:pt x="1157" y="213"/>
                    <a:pt x="1159" y="216"/>
                    <a:pt x="1159" y="216"/>
                  </a:cubicBezTo>
                  <a:cubicBezTo>
                    <a:pt x="1161" y="216"/>
                    <a:pt x="1162" y="216"/>
                    <a:pt x="1163" y="216"/>
                  </a:cubicBezTo>
                  <a:cubicBezTo>
                    <a:pt x="1164" y="217"/>
                    <a:pt x="1165" y="219"/>
                    <a:pt x="1166" y="220"/>
                  </a:cubicBezTo>
                  <a:cubicBezTo>
                    <a:pt x="1167" y="220"/>
                    <a:pt x="1167" y="220"/>
                    <a:pt x="1167" y="220"/>
                  </a:cubicBezTo>
                  <a:cubicBezTo>
                    <a:pt x="1170" y="219"/>
                    <a:pt x="1171" y="220"/>
                    <a:pt x="1171" y="221"/>
                  </a:cubicBezTo>
                  <a:cubicBezTo>
                    <a:pt x="1170" y="221"/>
                    <a:pt x="1170" y="221"/>
                    <a:pt x="1170" y="221"/>
                  </a:cubicBezTo>
                  <a:cubicBezTo>
                    <a:pt x="1170" y="221"/>
                    <a:pt x="1169" y="221"/>
                    <a:pt x="1169" y="222"/>
                  </a:cubicBezTo>
                  <a:cubicBezTo>
                    <a:pt x="1168" y="224"/>
                    <a:pt x="1168" y="224"/>
                    <a:pt x="1168" y="224"/>
                  </a:cubicBezTo>
                  <a:cubicBezTo>
                    <a:pt x="1170" y="224"/>
                    <a:pt x="1171" y="225"/>
                    <a:pt x="1171" y="226"/>
                  </a:cubicBezTo>
                  <a:cubicBezTo>
                    <a:pt x="1171" y="226"/>
                    <a:pt x="1171" y="226"/>
                    <a:pt x="1171" y="226"/>
                  </a:cubicBezTo>
                  <a:cubicBezTo>
                    <a:pt x="1170" y="226"/>
                    <a:pt x="1169" y="226"/>
                    <a:pt x="1169" y="226"/>
                  </a:cubicBezTo>
                  <a:cubicBezTo>
                    <a:pt x="1167" y="230"/>
                    <a:pt x="1167" y="230"/>
                    <a:pt x="1167" y="230"/>
                  </a:cubicBezTo>
                  <a:cubicBezTo>
                    <a:pt x="1167" y="230"/>
                    <a:pt x="1167" y="230"/>
                    <a:pt x="1166" y="230"/>
                  </a:cubicBezTo>
                  <a:cubicBezTo>
                    <a:pt x="1164" y="230"/>
                    <a:pt x="1163" y="228"/>
                    <a:pt x="1161" y="228"/>
                  </a:cubicBezTo>
                  <a:cubicBezTo>
                    <a:pt x="1160" y="228"/>
                    <a:pt x="1160" y="229"/>
                    <a:pt x="1159" y="229"/>
                  </a:cubicBezTo>
                  <a:cubicBezTo>
                    <a:pt x="1159" y="229"/>
                    <a:pt x="1159" y="229"/>
                    <a:pt x="1158" y="229"/>
                  </a:cubicBezTo>
                  <a:cubicBezTo>
                    <a:pt x="1158" y="228"/>
                    <a:pt x="1157" y="225"/>
                    <a:pt x="1159" y="225"/>
                  </a:cubicBezTo>
                  <a:cubicBezTo>
                    <a:pt x="1159" y="225"/>
                    <a:pt x="1159" y="225"/>
                    <a:pt x="1159" y="225"/>
                  </a:cubicBezTo>
                  <a:cubicBezTo>
                    <a:pt x="1159" y="225"/>
                    <a:pt x="1159" y="225"/>
                    <a:pt x="1159" y="225"/>
                  </a:cubicBezTo>
                  <a:cubicBezTo>
                    <a:pt x="1159" y="225"/>
                    <a:pt x="1158" y="225"/>
                    <a:pt x="1158" y="225"/>
                  </a:cubicBezTo>
                  <a:cubicBezTo>
                    <a:pt x="1158" y="225"/>
                    <a:pt x="1158" y="224"/>
                    <a:pt x="1158" y="224"/>
                  </a:cubicBezTo>
                  <a:cubicBezTo>
                    <a:pt x="1157" y="223"/>
                    <a:pt x="1156" y="223"/>
                    <a:pt x="1155" y="222"/>
                  </a:cubicBezTo>
                  <a:cubicBezTo>
                    <a:pt x="1154" y="221"/>
                    <a:pt x="1153" y="219"/>
                    <a:pt x="1152" y="219"/>
                  </a:cubicBezTo>
                  <a:cubicBezTo>
                    <a:pt x="1151" y="218"/>
                    <a:pt x="1149" y="220"/>
                    <a:pt x="1149" y="221"/>
                  </a:cubicBezTo>
                  <a:cubicBezTo>
                    <a:pt x="1149" y="222"/>
                    <a:pt x="1149" y="222"/>
                    <a:pt x="1149" y="223"/>
                  </a:cubicBezTo>
                  <a:cubicBezTo>
                    <a:pt x="1149" y="223"/>
                    <a:pt x="1149" y="224"/>
                    <a:pt x="1149" y="224"/>
                  </a:cubicBezTo>
                  <a:cubicBezTo>
                    <a:pt x="1149" y="224"/>
                    <a:pt x="1148" y="224"/>
                    <a:pt x="1148" y="224"/>
                  </a:cubicBezTo>
                  <a:cubicBezTo>
                    <a:pt x="1148" y="225"/>
                    <a:pt x="1148" y="225"/>
                    <a:pt x="1148" y="225"/>
                  </a:cubicBezTo>
                  <a:cubicBezTo>
                    <a:pt x="1148" y="226"/>
                    <a:pt x="1149" y="227"/>
                    <a:pt x="1149" y="228"/>
                  </a:cubicBezTo>
                  <a:cubicBezTo>
                    <a:pt x="1149" y="228"/>
                    <a:pt x="1149" y="228"/>
                    <a:pt x="1149" y="228"/>
                  </a:cubicBezTo>
                  <a:cubicBezTo>
                    <a:pt x="1148" y="230"/>
                    <a:pt x="1147" y="229"/>
                    <a:pt x="1147" y="230"/>
                  </a:cubicBezTo>
                  <a:cubicBezTo>
                    <a:pt x="1146" y="233"/>
                    <a:pt x="1147" y="236"/>
                    <a:pt x="1146" y="238"/>
                  </a:cubicBezTo>
                  <a:cubicBezTo>
                    <a:pt x="1146" y="239"/>
                    <a:pt x="1144" y="240"/>
                    <a:pt x="1143" y="239"/>
                  </a:cubicBezTo>
                  <a:cubicBezTo>
                    <a:pt x="1140" y="237"/>
                    <a:pt x="1140" y="234"/>
                    <a:pt x="1136" y="233"/>
                  </a:cubicBezTo>
                  <a:cubicBezTo>
                    <a:pt x="1136" y="233"/>
                    <a:pt x="1136" y="233"/>
                    <a:pt x="1136" y="233"/>
                  </a:cubicBezTo>
                  <a:cubicBezTo>
                    <a:pt x="1136" y="233"/>
                    <a:pt x="1136" y="233"/>
                    <a:pt x="1136" y="233"/>
                  </a:cubicBezTo>
                  <a:cubicBezTo>
                    <a:pt x="1136" y="233"/>
                    <a:pt x="1136" y="233"/>
                    <a:pt x="1136" y="233"/>
                  </a:cubicBezTo>
                  <a:cubicBezTo>
                    <a:pt x="1136" y="233"/>
                    <a:pt x="1136" y="233"/>
                    <a:pt x="1136" y="233"/>
                  </a:cubicBezTo>
                  <a:cubicBezTo>
                    <a:pt x="1136" y="233"/>
                    <a:pt x="1133" y="232"/>
                    <a:pt x="1132" y="229"/>
                  </a:cubicBezTo>
                  <a:cubicBezTo>
                    <a:pt x="1130" y="223"/>
                    <a:pt x="1130" y="223"/>
                    <a:pt x="1130" y="223"/>
                  </a:cubicBezTo>
                  <a:cubicBezTo>
                    <a:pt x="1129" y="222"/>
                    <a:pt x="1128" y="224"/>
                    <a:pt x="1127" y="223"/>
                  </a:cubicBezTo>
                  <a:cubicBezTo>
                    <a:pt x="1126" y="221"/>
                    <a:pt x="1126" y="221"/>
                    <a:pt x="1125" y="220"/>
                  </a:cubicBezTo>
                  <a:cubicBezTo>
                    <a:pt x="1125" y="220"/>
                    <a:pt x="1125" y="220"/>
                    <a:pt x="1124" y="220"/>
                  </a:cubicBezTo>
                  <a:cubicBezTo>
                    <a:pt x="1124" y="220"/>
                    <a:pt x="1124" y="220"/>
                    <a:pt x="1124" y="220"/>
                  </a:cubicBezTo>
                  <a:cubicBezTo>
                    <a:pt x="1124" y="221"/>
                    <a:pt x="1125" y="222"/>
                    <a:pt x="1125" y="223"/>
                  </a:cubicBezTo>
                  <a:cubicBezTo>
                    <a:pt x="1125" y="223"/>
                    <a:pt x="1117" y="217"/>
                    <a:pt x="1120" y="216"/>
                  </a:cubicBezTo>
                  <a:cubicBezTo>
                    <a:pt x="1121" y="216"/>
                    <a:pt x="1121" y="216"/>
                    <a:pt x="1122" y="217"/>
                  </a:cubicBezTo>
                  <a:cubicBezTo>
                    <a:pt x="1122" y="217"/>
                    <a:pt x="1122" y="217"/>
                    <a:pt x="1122" y="217"/>
                  </a:cubicBezTo>
                  <a:cubicBezTo>
                    <a:pt x="1119" y="215"/>
                    <a:pt x="1118" y="213"/>
                    <a:pt x="1119" y="212"/>
                  </a:cubicBezTo>
                  <a:close/>
                  <a:moveTo>
                    <a:pt x="905" y="170"/>
                  </a:moveTo>
                  <a:cubicBezTo>
                    <a:pt x="905" y="171"/>
                    <a:pt x="905" y="172"/>
                    <a:pt x="905" y="172"/>
                  </a:cubicBezTo>
                  <a:cubicBezTo>
                    <a:pt x="906" y="172"/>
                    <a:pt x="906" y="172"/>
                    <a:pt x="907" y="172"/>
                  </a:cubicBezTo>
                  <a:cubicBezTo>
                    <a:pt x="905" y="172"/>
                    <a:pt x="905" y="172"/>
                    <a:pt x="905" y="172"/>
                  </a:cubicBezTo>
                  <a:cubicBezTo>
                    <a:pt x="905" y="172"/>
                    <a:pt x="905" y="172"/>
                    <a:pt x="905" y="172"/>
                  </a:cubicBezTo>
                  <a:cubicBezTo>
                    <a:pt x="907" y="171"/>
                    <a:pt x="908" y="171"/>
                    <a:pt x="909" y="170"/>
                  </a:cubicBezTo>
                  <a:cubicBezTo>
                    <a:pt x="910" y="170"/>
                    <a:pt x="910" y="169"/>
                    <a:pt x="910" y="169"/>
                  </a:cubicBezTo>
                  <a:cubicBezTo>
                    <a:pt x="909" y="169"/>
                    <a:pt x="909" y="169"/>
                    <a:pt x="908" y="169"/>
                  </a:cubicBezTo>
                  <a:cubicBezTo>
                    <a:pt x="907" y="168"/>
                    <a:pt x="907" y="168"/>
                    <a:pt x="907" y="168"/>
                  </a:cubicBezTo>
                  <a:cubicBezTo>
                    <a:pt x="909" y="167"/>
                    <a:pt x="909" y="167"/>
                    <a:pt x="912" y="166"/>
                  </a:cubicBezTo>
                  <a:cubicBezTo>
                    <a:pt x="912" y="165"/>
                    <a:pt x="912" y="165"/>
                    <a:pt x="912" y="164"/>
                  </a:cubicBezTo>
                  <a:cubicBezTo>
                    <a:pt x="926" y="157"/>
                    <a:pt x="941" y="166"/>
                    <a:pt x="955" y="162"/>
                  </a:cubicBezTo>
                  <a:cubicBezTo>
                    <a:pt x="955" y="161"/>
                    <a:pt x="955" y="161"/>
                    <a:pt x="954" y="160"/>
                  </a:cubicBezTo>
                  <a:cubicBezTo>
                    <a:pt x="957" y="159"/>
                    <a:pt x="957" y="159"/>
                    <a:pt x="974" y="159"/>
                  </a:cubicBezTo>
                  <a:cubicBezTo>
                    <a:pt x="973" y="159"/>
                    <a:pt x="971" y="160"/>
                    <a:pt x="970" y="160"/>
                  </a:cubicBezTo>
                  <a:cubicBezTo>
                    <a:pt x="976" y="159"/>
                    <a:pt x="976" y="159"/>
                    <a:pt x="977" y="159"/>
                  </a:cubicBezTo>
                  <a:cubicBezTo>
                    <a:pt x="977" y="159"/>
                    <a:pt x="976" y="160"/>
                    <a:pt x="976" y="161"/>
                  </a:cubicBezTo>
                  <a:cubicBezTo>
                    <a:pt x="981" y="161"/>
                    <a:pt x="985" y="158"/>
                    <a:pt x="990" y="158"/>
                  </a:cubicBezTo>
                  <a:cubicBezTo>
                    <a:pt x="990" y="159"/>
                    <a:pt x="989" y="160"/>
                    <a:pt x="987" y="161"/>
                  </a:cubicBezTo>
                  <a:cubicBezTo>
                    <a:pt x="993" y="160"/>
                    <a:pt x="998" y="161"/>
                    <a:pt x="1003" y="160"/>
                  </a:cubicBezTo>
                  <a:cubicBezTo>
                    <a:pt x="1001" y="161"/>
                    <a:pt x="1001" y="161"/>
                    <a:pt x="993" y="164"/>
                  </a:cubicBezTo>
                  <a:cubicBezTo>
                    <a:pt x="994" y="164"/>
                    <a:pt x="995" y="164"/>
                    <a:pt x="996" y="164"/>
                  </a:cubicBezTo>
                  <a:cubicBezTo>
                    <a:pt x="997" y="163"/>
                    <a:pt x="999" y="163"/>
                    <a:pt x="1003" y="162"/>
                  </a:cubicBezTo>
                  <a:cubicBezTo>
                    <a:pt x="1002" y="162"/>
                    <a:pt x="1002" y="163"/>
                    <a:pt x="1001" y="163"/>
                  </a:cubicBezTo>
                  <a:cubicBezTo>
                    <a:pt x="1001" y="163"/>
                    <a:pt x="1002" y="163"/>
                    <a:pt x="1002" y="163"/>
                  </a:cubicBezTo>
                  <a:cubicBezTo>
                    <a:pt x="1001" y="164"/>
                    <a:pt x="1001" y="164"/>
                    <a:pt x="1000" y="164"/>
                  </a:cubicBezTo>
                  <a:cubicBezTo>
                    <a:pt x="1000" y="165"/>
                    <a:pt x="999" y="165"/>
                    <a:pt x="998" y="165"/>
                  </a:cubicBezTo>
                  <a:cubicBezTo>
                    <a:pt x="998" y="165"/>
                    <a:pt x="998" y="165"/>
                    <a:pt x="1009" y="162"/>
                  </a:cubicBezTo>
                  <a:cubicBezTo>
                    <a:pt x="1009" y="162"/>
                    <a:pt x="1009" y="163"/>
                    <a:pt x="1009" y="164"/>
                  </a:cubicBezTo>
                  <a:cubicBezTo>
                    <a:pt x="1009" y="164"/>
                    <a:pt x="1008" y="165"/>
                    <a:pt x="1008" y="166"/>
                  </a:cubicBezTo>
                  <a:cubicBezTo>
                    <a:pt x="1008" y="166"/>
                    <a:pt x="1008" y="167"/>
                    <a:pt x="1008" y="167"/>
                  </a:cubicBezTo>
                  <a:cubicBezTo>
                    <a:pt x="1007" y="168"/>
                    <a:pt x="1007" y="169"/>
                    <a:pt x="1007" y="169"/>
                  </a:cubicBezTo>
                  <a:cubicBezTo>
                    <a:pt x="1007" y="169"/>
                    <a:pt x="1007" y="169"/>
                    <a:pt x="1007" y="169"/>
                  </a:cubicBezTo>
                  <a:cubicBezTo>
                    <a:pt x="1010" y="168"/>
                    <a:pt x="1017" y="164"/>
                    <a:pt x="1017" y="164"/>
                  </a:cubicBezTo>
                  <a:cubicBezTo>
                    <a:pt x="1017" y="164"/>
                    <a:pt x="1016" y="165"/>
                    <a:pt x="1016" y="165"/>
                  </a:cubicBezTo>
                  <a:cubicBezTo>
                    <a:pt x="1020" y="165"/>
                    <a:pt x="1025" y="163"/>
                    <a:pt x="1029" y="162"/>
                  </a:cubicBezTo>
                  <a:cubicBezTo>
                    <a:pt x="1029" y="163"/>
                    <a:pt x="1029" y="164"/>
                    <a:pt x="1029" y="164"/>
                  </a:cubicBezTo>
                  <a:cubicBezTo>
                    <a:pt x="1030" y="164"/>
                    <a:pt x="1032" y="164"/>
                    <a:pt x="1033" y="164"/>
                  </a:cubicBezTo>
                  <a:cubicBezTo>
                    <a:pt x="1032" y="164"/>
                    <a:pt x="1031" y="165"/>
                    <a:pt x="1030" y="166"/>
                  </a:cubicBezTo>
                  <a:cubicBezTo>
                    <a:pt x="1040" y="164"/>
                    <a:pt x="1040" y="164"/>
                    <a:pt x="1040" y="164"/>
                  </a:cubicBezTo>
                  <a:cubicBezTo>
                    <a:pt x="1040" y="164"/>
                    <a:pt x="1040" y="164"/>
                    <a:pt x="1040" y="164"/>
                  </a:cubicBezTo>
                  <a:cubicBezTo>
                    <a:pt x="1044" y="163"/>
                    <a:pt x="1047" y="166"/>
                    <a:pt x="1051" y="166"/>
                  </a:cubicBezTo>
                  <a:cubicBezTo>
                    <a:pt x="1051" y="166"/>
                    <a:pt x="1050" y="167"/>
                    <a:pt x="1050" y="167"/>
                  </a:cubicBezTo>
                  <a:cubicBezTo>
                    <a:pt x="1050" y="167"/>
                    <a:pt x="1051" y="168"/>
                    <a:pt x="1052" y="168"/>
                  </a:cubicBezTo>
                  <a:cubicBezTo>
                    <a:pt x="1052" y="168"/>
                    <a:pt x="1052" y="169"/>
                    <a:pt x="1052" y="170"/>
                  </a:cubicBezTo>
                  <a:cubicBezTo>
                    <a:pt x="1052" y="170"/>
                    <a:pt x="1051" y="170"/>
                    <a:pt x="1050" y="171"/>
                  </a:cubicBezTo>
                  <a:cubicBezTo>
                    <a:pt x="1050" y="171"/>
                    <a:pt x="1050" y="172"/>
                    <a:pt x="1051" y="172"/>
                  </a:cubicBezTo>
                  <a:cubicBezTo>
                    <a:pt x="1051" y="172"/>
                    <a:pt x="1051" y="173"/>
                    <a:pt x="1051" y="173"/>
                  </a:cubicBezTo>
                  <a:cubicBezTo>
                    <a:pt x="1051" y="173"/>
                    <a:pt x="1051" y="173"/>
                    <a:pt x="1051" y="173"/>
                  </a:cubicBezTo>
                  <a:cubicBezTo>
                    <a:pt x="1051" y="174"/>
                    <a:pt x="1052" y="174"/>
                    <a:pt x="1053" y="175"/>
                  </a:cubicBezTo>
                  <a:cubicBezTo>
                    <a:pt x="1052" y="176"/>
                    <a:pt x="1051" y="177"/>
                    <a:pt x="1050" y="177"/>
                  </a:cubicBezTo>
                  <a:cubicBezTo>
                    <a:pt x="1050" y="178"/>
                    <a:pt x="1051" y="178"/>
                    <a:pt x="1051" y="179"/>
                  </a:cubicBezTo>
                  <a:cubicBezTo>
                    <a:pt x="1051" y="180"/>
                    <a:pt x="1049" y="180"/>
                    <a:pt x="1048" y="181"/>
                  </a:cubicBezTo>
                  <a:cubicBezTo>
                    <a:pt x="1047" y="181"/>
                    <a:pt x="1047" y="181"/>
                    <a:pt x="1047" y="181"/>
                  </a:cubicBezTo>
                  <a:cubicBezTo>
                    <a:pt x="1046" y="181"/>
                    <a:pt x="1046" y="181"/>
                    <a:pt x="1044" y="181"/>
                  </a:cubicBezTo>
                  <a:cubicBezTo>
                    <a:pt x="1044" y="181"/>
                    <a:pt x="1044" y="182"/>
                    <a:pt x="1044" y="182"/>
                  </a:cubicBezTo>
                  <a:cubicBezTo>
                    <a:pt x="1043" y="182"/>
                    <a:pt x="1042" y="183"/>
                    <a:pt x="1041" y="183"/>
                  </a:cubicBezTo>
                  <a:cubicBezTo>
                    <a:pt x="1042" y="183"/>
                    <a:pt x="1042" y="183"/>
                    <a:pt x="1043" y="183"/>
                  </a:cubicBezTo>
                  <a:cubicBezTo>
                    <a:pt x="1043" y="184"/>
                    <a:pt x="1043" y="184"/>
                    <a:pt x="1043" y="185"/>
                  </a:cubicBezTo>
                  <a:cubicBezTo>
                    <a:pt x="1044" y="184"/>
                    <a:pt x="1044" y="184"/>
                    <a:pt x="1044" y="184"/>
                  </a:cubicBezTo>
                  <a:cubicBezTo>
                    <a:pt x="1050" y="187"/>
                    <a:pt x="1056" y="181"/>
                    <a:pt x="1062" y="186"/>
                  </a:cubicBezTo>
                  <a:cubicBezTo>
                    <a:pt x="1062" y="187"/>
                    <a:pt x="1062" y="187"/>
                    <a:pt x="1062" y="188"/>
                  </a:cubicBezTo>
                  <a:cubicBezTo>
                    <a:pt x="1061" y="188"/>
                    <a:pt x="1060" y="189"/>
                    <a:pt x="1060" y="189"/>
                  </a:cubicBezTo>
                  <a:cubicBezTo>
                    <a:pt x="1060" y="189"/>
                    <a:pt x="1060" y="189"/>
                    <a:pt x="1061" y="189"/>
                  </a:cubicBezTo>
                  <a:cubicBezTo>
                    <a:pt x="1061" y="190"/>
                    <a:pt x="1060" y="191"/>
                    <a:pt x="1060" y="191"/>
                  </a:cubicBezTo>
                  <a:cubicBezTo>
                    <a:pt x="1055" y="194"/>
                    <a:pt x="1049" y="193"/>
                    <a:pt x="1044" y="194"/>
                  </a:cubicBezTo>
                  <a:cubicBezTo>
                    <a:pt x="1043" y="195"/>
                    <a:pt x="1042" y="196"/>
                    <a:pt x="1040" y="196"/>
                  </a:cubicBezTo>
                  <a:cubicBezTo>
                    <a:pt x="1041" y="197"/>
                    <a:pt x="1042" y="197"/>
                    <a:pt x="1042" y="197"/>
                  </a:cubicBezTo>
                  <a:cubicBezTo>
                    <a:pt x="1041" y="199"/>
                    <a:pt x="1041" y="199"/>
                    <a:pt x="1030" y="203"/>
                  </a:cubicBezTo>
                  <a:cubicBezTo>
                    <a:pt x="1030" y="203"/>
                    <a:pt x="1029" y="203"/>
                    <a:pt x="1029" y="202"/>
                  </a:cubicBezTo>
                  <a:cubicBezTo>
                    <a:pt x="1023" y="206"/>
                    <a:pt x="1016" y="210"/>
                    <a:pt x="1010" y="213"/>
                  </a:cubicBezTo>
                  <a:cubicBezTo>
                    <a:pt x="1011" y="214"/>
                    <a:pt x="1012" y="214"/>
                    <a:pt x="1013" y="215"/>
                  </a:cubicBezTo>
                  <a:cubicBezTo>
                    <a:pt x="1012" y="215"/>
                    <a:pt x="1012" y="216"/>
                    <a:pt x="1011" y="216"/>
                  </a:cubicBezTo>
                  <a:cubicBezTo>
                    <a:pt x="1008" y="216"/>
                    <a:pt x="1007" y="216"/>
                    <a:pt x="1005" y="217"/>
                  </a:cubicBezTo>
                  <a:cubicBezTo>
                    <a:pt x="1006" y="217"/>
                    <a:pt x="1007" y="216"/>
                    <a:pt x="1008" y="216"/>
                  </a:cubicBezTo>
                  <a:cubicBezTo>
                    <a:pt x="1009" y="217"/>
                    <a:pt x="1010" y="218"/>
                    <a:pt x="1011" y="218"/>
                  </a:cubicBezTo>
                  <a:cubicBezTo>
                    <a:pt x="1011" y="219"/>
                    <a:pt x="1010" y="219"/>
                    <a:pt x="1010" y="220"/>
                  </a:cubicBezTo>
                  <a:cubicBezTo>
                    <a:pt x="1010" y="220"/>
                    <a:pt x="1010" y="220"/>
                    <a:pt x="1011" y="219"/>
                  </a:cubicBezTo>
                  <a:cubicBezTo>
                    <a:pt x="1010" y="220"/>
                    <a:pt x="1010" y="222"/>
                    <a:pt x="1009" y="223"/>
                  </a:cubicBezTo>
                  <a:cubicBezTo>
                    <a:pt x="1009" y="223"/>
                    <a:pt x="1009" y="223"/>
                    <a:pt x="1009" y="223"/>
                  </a:cubicBezTo>
                  <a:cubicBezTo>
                    <a:pt x="1009" y="224"/>
                    <a:pt x="1008" y="227"/>
                    <a:pt x="1004" y="228"/>
                  </a:cubicBezTo>
                  <a:cubicBezTo>
                    <a:pt x="1001" y="223"/>
                    <a:pt x="995" y="228"/>
                    <a:pt x="991" y="226"/>
                  </a:cubicBezTo>
                  <a:cubicBezTo>
                    <a:pt x="991" y="226"/>
                    <a:pt x="991" y="226"/>
                    <a:pt x="991" y="226"/>
                  </a:cubicBezTo>
                  <a:cubicBezTo>
                    <a:pt x="992" y="227"/>
                    <a:pt x="993" y="228"/>
                    <a:pt x="995" y="228"/>
                  </a:cubicBezTo>
                  <a:cubicBezTo>
                    <a:pt x="995" y="228"/>
                    <a:pt x="995" y="228"/>
                    <a:pt x="995" y="228"/>
                  </a:cubicBezTo>
                  <a:cubicBezTo>
                    <a:pt x="995" y="228"/>
                    <a:pt x="995" y="228"/>
                    <a:pt x="995" y="228"/>
                  </a:cubicBezTo>
                  <a:cubicBezTo>
                    <a:pt x="994" y="230"/>
                    <a:pt x="994" y="231"/>
                    <a:pt x="993" y="231"/>
                  </a:cubicBezTo>
                  <a:cubicBezTo>
                    <a:pt x="993" y="231"/>
                    <a:pt x="993" y="231"/>
                    <a:pt x="993" y="231"/>
                  </a:cubicBezTo>
                  <a:cubicBezTo>
                    <a:pt x="993" y="231"/>
                    <a:pt x="993" y="231"/>
                    <a:pt x="993" y="231"/>
                  </a:cubicBezTo>
                  <a:cubicBezTo>
                    <a:pt x="993" y="231"/>
                    <a:pt x="993" y="231"/>
                    <a:pt x="993" y="231"/>
                  </a:cubicBezTo>
                  <a:cubicBezTo>
                    <a:pt x="991" y="238"/>
                    <a:pt x="987" y="241"/>
                    <a:pt x="986" y="242"/>
                  </a:cubicBezTo>
                  <a:cubicBezTo>
                    <a:pt x="986" y="241"/>
                    <a:pt x="985" y="241"/>
                    <a:pt x="985" y="240"/>
                  </a:cubicBezTo>
                  <a:cubicBezTo>
                    <a:pt x="984" y="240"/>
                    <a:pt x="984" y="240"/>
                    <a:pt x="982" y="240"/>
                  </a:cubicBezTo>
                  <a:cubicBezTo>
                    <a:pt x="982" y="241"/>
                    <a:pt x="982" y="242"/>
                    <a:pt x="981" y="242"/>
                  </a:cubicBezTo>
                  <a:cubicBezTo>
                    <a:pt x="981" y="243"/>
                    <a:pt x="981" y="243"/>
                    <a:pt x="981" y="243"/>
                  </a:cubicBezTo>
                  <a:cubicBezTo>
                    <a:pt x="981" y="243"/>
                    <a:pt x="981" y="243"/>
                    <a:pt x="981" y="243"/>
                  </a:cubicBezTo>
                  <a:cubicBezTo>
                    <a:pt x="981" y="243"/>
                    <a:pt x="981" y="243"/>
                    <a:pt x="981" y="243"/>
                  </a:cubicBezTo>
                  <a:cubicBezTo>
                    <a:pt x="982" y="243"/>
                    <a:pt x="982" y="243"/>
                    <a:pt x="983" y="243"/>
                  </a:cubicBezTo>
                  <a:cubicBezTo>
                    <a:pt x="982" y="245"/>
                    <a:pt x="982" y="246"/>
                    <a:pt x="981" y="247"/>
                  </a:cubicBezTo>
                  <a:cubicBezTo>
                    <a:pt x="981" y="247"/>
                    <a:pt x="981" y="247"/>
                    <a:pt x="981" y="247"/>
                  </a:cubicBezTo>
                  <a:cubicBezTo>
                    <a:pt x="981" y="248"/>
                    <a:pt x="980" y="249"/>
                    <a:pt x="979" y="250"/>
                  </a:cubicBezTo>
                  <a:cubicBezTo>
                    <a:pt x="978" y="250"/>
                    <a:pt x="978" y="250"/>
                    <a:pt x="978" y="250"/>
                  </a:cubicBezTo>
                  <a:cubicBezTo>
                    <a:pt x="978" y="250"/>
                    <a:pt x="978" y="250"/>
                    <a:pt x="978" y="250"/>
                  </a:cubicBezTo>
                  <a:cubicBezTo>
                    <a:pt x="977" y="250"/>
                    <a:pt x="977" y="250"/>
                    <a:pt x="977" y="250"/>
                  </a:cubicBezTo>
                  <a:cubicBezTo>
                    <a:pt x="977" y="250"/>
                    <a:pt x="977" y="250"/>
                    <a:pt x="977" y="250"/>
                  </a:cubicBezTo>
                  <a:cubicBezTo>
                    <a:pt x="977" y="250"/>
                    <a:pt x="977" y="250"/>
                    <a:pt x="977" y="250"/>
                  </a:cubicBezTo>
                  <a:cubicBezTo>
                    <a:pt x="977" y="250"/>
                    <a:pt x="977" y="249"/>
                    <a:pt x="976" y="248"/>
                  </a:cubicBezTo>
                  <a:cubicBezTo>
                    <a:pt x="973" y="250"/>
                    <a:pt x="972" y="250"/>
                    <a:pt x="970" y="250"/>
                  </a:cubicBezTo>
                  <a:cubicBezTo>
                    <a:pt x="970" y="250"/>
                    <a:pt x="971" y="250"/>
                    <a:pt x="971" y="251"/>
                  </a:cubicBezTo>
                  <a:cubicBezTo>
                    <a:pt x="970" y="251"/>
                    <a:pt x="970" y="252"/>
                    <a:pt x="968" y="252"/>
                  </a:cubicBezTo>
                  <a:cubicBezTo>
                    <a:pt x="969" y="253"/>
                    <a:pt x="969" y="253"/>
                    <a:pt x="970" y="254"/>
                  </a:cubicBezTo>
                  <a:cubicBezTo>
                    <a:pt x="967" y="256"/>
                    <a:pt x="967" y="256"/>
                    <a:pt x="957" y="257"/>
                  </a:cubicBezTo>
                  <a:cubicBezTo>
                    <a:pt x="956" y="256"/>
                    <a:pt x="955" y="255"/>
                    <a:pt x="954" y="254"/>
                  </a:cubicBezTo>
                  <a:cubicBezTo>
                    <a:pt x="954" y="253"/>
                    <a:pt x="954" y="253"/>
                    <a:pt x="954" y="252"/>
                  </a:cubicBezTo>
                  <a:cubicBezTo>
                    <a:pt x="954" y="252"/>
                    <a:pt x="953" y="252"/>
                    <a:pt x="952" y="252"/>
                  </a:cubicBezTo>
                  <a:cubicBezTo>
                    <a:pt x="953" y="253"/>
                    <a:pt x="954" y="254"/>
                    <a:pt x="954" y="254"/>
                  </a:cubicBezTo>
                  <a:cubicBezTo>
                    <a:pt x="954" y="255"/>
                    <a:pt x="954" y="255"/>
                    <a:pt x="954" y="255"/>
                  </a:cubicBezTo>
                  <a:cubicBezTo>
                    <a:pt x="954" y="255"/>
                    <a:pt x="954" y="255"/>
                    <a:pt x="954" y="255"/>
                  </a:cubicBezTo>
                  <a:cubicBezTo>
                    <a:pt x="955" y="256"/>
                    <a:pt x="955" y="257"/>
                    <a:pt x="955" y="257"/>
                  </a:cubicBezTo>
                  <a:cubicBezTo>
                    <a:pt x="956" y="257"/>
                    <a:pt x="956" y="257"/>
                    <a:pt x="956" y="257"/>
                  </a:cubicBezTo>
                  <a:cubicBezTo>
                    <a:pt x="955" y="258"/>
                    <a:pt x="954" y="259"/>
                    <a:pt x="953" y="259"/>
                  </a:cubicBezTo>
                  <a:cubicBezTo>
                    <a:pt x="954" y="260"/>
                    <a:pt x="954" y="260"/>
                    <a:pt x="954" y="260"/>
                  </a:cubicBezTo>
                  <a:cubicBezTo>
                    <a:pt x="954" y="260"/>
                    <a:pt x="954" y="260"/>
                    <a:pt x="954" y="260"/>
                  </a:cubicBezTo>
                  <a:cubicBezTo>
                    <a:pt x="953" y="264"/>
                    <a:pt x="949" y="264"/>
                    <a:pt x="947" y="267"/>
                  </a:cubicBezTo>
                  <a:cubicBezTo>
                    <a:pt x="946" y="267"/>
                    <a:pt x="946" y="267"/>
                    <a:pt x="945" y="267"/>
                  </a:cubicBezTo>
                  <a:cubicBezTo>
                    <a:pt x="945" y="265"/>
                    <a:pt x="943" y="264"/>
                    <a:pt x="942" y="262"/>
                  </a:cubicBezTo>
                  <a:cubicBezTo>
                    <a:pt x="943" y="261"/>
                    <a:pt x="944" y="260"/>
                    <a:pt x="944" y="259"/>
                  </a:cubicBezTo>
                  <a:cubicBezTo>
                    <a:pt x="944" y="259"/>
                    <a:pt x="944" y="259"/>
                    <a:pt x="944" y="258"/>
                  </a:cubicBezTo>
                  <a:cubicBezTo>
                    <a:pt x="944" y="258"/>
                    <a:pt x="944" y="258"/>
                    <a:pt x="945" y="257"/>
                  </a:cubicBezTo>
                  <a:cubicBezTo>
                    <a:pt x="945" y="257"/>
                    <a:pt x="944" y="257"/>
                    <a:pt x="944" y="257"/>
                  </a:cubicBezTo>
                  <a:cubicBezTo>
                    <a:pt x="942" y="258"/>
                    <a:pt x="941" y="259"/>
                    <a:pt x="940" y="261"/>
                  </a:cubicBezTo>
                  <a:cubicBezTo>
                    <a:pt x="940" y="261"/>
                    <a:pt x="941" y="261"/>
                    <a:pt x="941" y="261"/>
                  </a:cubicBezTo>
                  <a:cubicBezTo>
                    <a:pt x="942" y="262"/>
                    <a:pt x="943" y="265"/>
                    <a:pt x="944" y="266"/>
                  </a:cubicBezTo>
                  <a:cubicBezTo>
                    <a:pt x="943" y="267"/>
                    <a:pt x="942" y="267"/>
                    <a:pt x="941" y="268"/>
                  </a:cubicBezTo>
                  <a:cubicBezTo>
                    <a:pt x="942" y="268"/>
                    <a:pt x="942" y="269"/>
                    <a:pt x="942" y="269"/>
                  </a:cubicBezTo>
                  <a:cubicBezTo>
                    <a:pt x="941" y="270"/>
                    <a:pt x="940" y="271"/>
                    <a:pt x="940" y="271"/>
                  </a:cubicBezTo>
                  <a:cubicBezTo>
                    <a:pt x="940" y="272"/>
                    <a:pt x="939" y="272"/>
                    <a:pt x="939" y="272"/>
                  </a:cubicBezTo>
                  <a:cubicBezTo>
                    <a:pt x="940" y="272"/>
                    <a:pt x="941" y="272"/>
                    <a:pt x="941" y="272"/>
                  </a:cubicBezTo>
                  <a:cubicBezTo>
                    <a:pt x="941" y="273"/>
                    <a:pt x="941" y="274"/>
                    <a:pt x="942" y="274"/>
                  </a:cubicBezTo>
                  <a:cubicBezTo>
                    <a:pt x="941" y="275"/>
                    <a:pt x="940" y="275"/>
                    <a:pt x="940" y="276"/>
                  </a:cubicBezTo>
                  <a:cubicBezTo>
                    <a:pt x="940" y="276"/>
                    <a:pt x="940" y="277"/>
                    <a:pt x="940" y="278"/>
                  </a:cubicBezTo>
                  <a:cubicBezTo>
                    <a:pt x="937" y="280"/>
                    <a:pt x="936" y="285"/>
                    <a:pt x="931" y="284"/>
                  </a:cubicBezTo>
                  <a:cubicBezTo>
                    <a:pt x="932" y="284"/>
                    <a:pt x="932" y="283"/>
                    <a:pt x="932" y="282"/>
                  </a:cubicBezTo>
                  <a:cubicBezTo>
                    <a:pt x="930" y="282"/>
                    <a:pt x="928" y="284"/>
                    <a:pt x="925" y="284"/>
                  </a:cubicBezTo>
                  <a:cubicBezTo>
                    <a:pt x="925" y="283"/>
                    <a:pt x="924" y="282"/>
                    <a:pt x="924" y="282"/>
                  </a:cubicBezTo>
                  <a:cubicBezTo>
                    <a:pt x="925" y="281"/>
                    <a:pt x="925" y="280"/>
                    <a:pt x="926" y="279"/>
                  </a:cubicBezTo>
                  <a:cubicBezTo>
                    <a:pt x="926" y="279"/>
                    <a:pt x="926" y="278"/>
                    <a:pt x="926" y="278"/>
                  </a:cubicBezTo>
                  <a:cubicBezTo>
                    <a:pt x="926" y="277"/>
                    <a:pt x="927" y="275"/>
                    <a:pt x="928" y="274"/>
                  </a:cubicBezTo>
                  <a:cubicBezTo>
                    <a:pt x="925" y="271"/>
                    <a:pt x="925" y="271"/>
                    <a:pt x="924" y="270"/>
                  </a:cubicBezTo>
                  <a:cubicBezTo>
                    <a:pt x="924" y="270"/>
                    <a:pt x="924" y="270"/>
                    <a:pt x="924" y="270"/>
                  </a:cubicBezTo>
                  <a:cubicBezTo>
                    <a:pt x="923" y="270"/>
                    <a:pt x="923" y="270"/>
                    <a:pt x="922" y="271"/>
                  </a:cubicBezTo>
                  <a:cubicBezTo>
                    <a:pt x="922" y="271"/>
                    <a:pt x="923" y="271"/>
                    <a:pt x="924" y="272"/>
                  </a:cubicBezTo>
                  <a:cubicBezTo>
                    <a:pt x="923" y="273"/>
                    <a:pt x="922" y="273"/>
                    <a:pt x="920" y="274"/>
                  </a:cubicBezTo>
                  <a:cubicBezTo>
                    <a:pt x="920" y="274"/>
                    <a:pt x="920" y="275"/>
                    <a:pt x="920" y="275"/>
                  </a:cubicBezTo>
                  <a:cubicBezTo>
                    <a:pt x="919" y="276"/>
                    <a:pt x="919" y="276"/>
                    <a:pt x="918" y="276"/>
                  </a:cubicBezTo>
                  <a:cubicBezTo>
                    <a:pt x="918" y="276"/>
                    <a:pt x="919" y="276"/>
                    <a:pt x="919" y="276"/>
                  </a:cubicBezTo>
                  <a:cubicBezTo>
                    <a:pt x="919" y="277"/>
                    <a:pt x="919" y="278"/>
                    <a:pt x="919" y="279"/>
                  </a:cubicBezTo>
                  <a:cubicBezTo>
                    <a:pt x="917" y="280"/>
                    <a:pt x="915" y="280"/>
                    <a:pt x="913" y="280"/>
                  </a:cubicBezTo>
                  <a:cubicBezTo>
                    <a:pt x="917" y="282"/>
                    <a:pt x="921" y="284"/>
                    <a:pt x="925" y="284"/>
                  </a:cubicBezTo>
                  <a:cubicBezTo>
                    <a:pt x="924" y="285"/>
                    <a:pt x="923" y="286"/>
                    <a:pt x="921" y="287"/>
                  </a:cubicBezTo>
                  <a:cubicBezTo>
                    <a:pt x="922" y="287"/>
                    <a:pt x="923" y="288"/>
                    <a:pt x="923" y="288"/>
                  </a:cubicBezTo>
                  <a:cubicBezTo>
                    <a:pt x="917" y="296"/>
                    <a:pt x="880" y="301"/>
                    <a:pt x="872" y="298"/>
                  </a:cubicBezTo>
                  <a:cubicBezTo>
                    <a:pt x="871" y="297"/>
                    <a:pt x="871" y="297"/>
                    <a:pt x="871" y="297"/>
                  </a:cubicBezTo>
                  <a:cubicBezTo>
                    <a:pt x="869" y="297"/>
                    <a:pt x="866" y="299"/>
                    <a:pt x="863" y="299"/>
                  </a:cubicBezTo>
                  <a:cubicBezTo>
                    <a:pt x="863" y="299"/>
                    <a:pt x="862" y="298"/>
                    <a:pt x="862" y="298"/>
                  </a:cubicBezTo>
                  <a:cubicBezTo>
                    <a:pt x="862" y="296"/>
                    <a:pt x="862" y="294"/>
                    <a:pt x="862" y="292"/>
                  </a:cubicBezTo>
                  <a:cubicBezTo>
                    <a:pt x="834" y="306"/>
                    <a:pt x="834" y="306"/>
                    <a:pt x="834" y="306"/>
                  </a:cubicBezTo>
                  <a:cubicBezTo>
                    <a:pt x="823" y="313"/>
                    <a:pt x="809" y="311"/>
                    <a:pt x="809" y="311"/>
                  </a:cubicBezTo>
                  <a:cubicBezTo>
                    <a:pt x="804" y="314"/>
                    <a:pt x="804" y="314"/>
                    <a:pt x="801" y="313"/>
                  </a:cubicBezTo>
                  <a:cubicBezTo>
                    <a:pt x="802" y="312"/>
                    <a:pt x="803" y="311"/>
                    <a:pt x="805" y="310"/>
                  </a:cubicBezTo>
                  <a:cubicBezTo>
                    <a:pt x="804" y="310"/>
                    <a:pt x="804" y="310"/>
                    <a:pt x="803" y="310"/>
                  </a:cubicBezTo>
                  <a:cubicBezTo>
                    <a:pt x="803" y="310"/>
                    <a:pt x="803" y="310"/>
                    <a:pt x="803" y="309"/>
                  </a:cubicBezTo>
                  <a:cubicBezTo>
                    <a:pt x="802" y="310"/>
                    <a:pt x="801" y="311"/>
                    <a:pt x="800" y="311"/>
                  </a:cubicBezTo>
                  <a:cubicBezTo>
                    <a:pt x="800" y="311"/>
                    <a:pt x="794" y="310"/>
                    <a:pt x="793" y="309"/>
                  </a:cubicBezTo>
                  <a:cubicBezTo>
                    <a:pt x="789" y="311"/>
                    <a:pt x="776" y="316"/>
                    <a:pt x="776" y="316"/>
                  </a:cubicBezTo>
                  <a:cubicBezTo>
                    <a:pt x="776" y="317"/>
                    <a:pt x="773" y="324"/>
                    <a:pt x="769" y="320"/>
                  </a:cubicBezTo>
                  <a:cubicBezTo>
                    <a:pt x="768" y="321"/>
                    <a:pt x="768" y="322"/>
                    <a:pt x="766" y="323"/>
                  </a:cubicBezTo>
                  <a:cubicBezTo>
                    <a:pt x="767" y="323"/>
                    <a:pt x="767" y="323"/>
                    <a:pt x="767" y="323"/>
                  </a:cubicBezTo>
                  <a:cubicBezTo>
                    <a:pt x="766" y="329"/>
                    <a:pt x="747" y="335"/>
                    <a:pt x="747" y="335"/>
                  </a:cubicBezTo>
                  <a:cubicBezTo>
                    <a:pt x="746" y="334"/>
                    <a:pt x="746" y="334"/>
                    <a:pt x="746" y="333"/>
                  </a:cubicBezTo>
                  <a:cubicBezTo>
                    <a:pt x="742" y="333"/>
                    <a:pt x="740" y="335"/>
                    <a:pt x="737" y="336"/>
                  </a:cubicBezTo>
                  <a:cubicBezTo>
                    <a:pt x="737" y="336"/>
                    <a:pt x="737" y="337"/>
                    <a:pt x="737" y="337"/>
                  </a:cubicBezTo>
                  <a:cubicBezTo>
                    <a:pt x="736" y="341"/>
                    <a:pt x="735" y="341"/>
                    <a:pt x="724" y="350"/>
                  </a:cubicBezTo>
                  <a:cubicBezTo>
                    <a:pt x="723" y="349"/>
                    <a:pt x="723" y="349"/>
                    <a:pt x="722" y="348"/>
                  </a:cubicBezTo>
                  <a:cubicBezTo>
                    <a:pt x="718" y="351"/>
                    <a:pt x="715" y="355"/>
                    <a:pt x="711" y="357"/>
                  </a:cubicBezTo>
                  <a:cubicBezTo>
                    <a:pt x="710" y="357"/>
                    <a:pt x="710" y="357"/>
                    <a:pt x="709" y="357"/>
                  </a:cubicBezTo>
                  <a:cubicBezTo>
                    <a:pt x="705" y="361"/>
                    <a:pt x="704" y="363"/>
                    <a:pt x="699" y="362"/>
                  </a:cubicBezTo>
                  <a:cubicBezTo>
                    <a:pt x="699" y="362"/>
                    <a:pt x="699" y="361"/>
                    <a:pt x="699" y="360"/>
                  </a:cubicBezTo>
                  <a:cubicBezTo>
                    <a:pt x="698" y="360"/>
                    <a:pt x="698" y="359"/>
                    <a:pt x="697" y="359"/>
                  </a:cubicBezTo>
                  <a:cubicBezTo>
                    <a:pt x="698" y="358"/>
                    <a:pt x="698" y="357"/>
                    <a:pt x="699" y="356"/>
                  </a:cubicBezTo>
                  <a:cubicBezTo>
                    <a:pt x="699" y="356"/>
                    <a:pt x="699" y="356"/>
                    <a:pt x="699" y="356"/>
                  </a:cubicBezTo>
                  <a:cubicBezTo>
                    <a:pt x="699" y="353"/>
                    <a:pt x="701" y="352"/>
                    <a:pt x="702" y="350"/>
                  </a:cubicBezTo>
                  <a:cubicBezTo>
                    <a:pt x="702" y="350"/>
                    <a:pt x="701" y="350"/>
                    <a:pt x="701" y="350"/>
                  </a:cubicBezTo>
                  <a:cubicBezTo>
                    <a:pt x="701" y="349"/>
                    <a:pt x="701" y="348"/>
                    <a:pt x="702" y="346"/>
                  </a:cubicBezTo>
                  <a:cubicBezTo>
                    <a:pt x="703" y="345"/>
                    <a:pt x="703" y="345"/>
                    <a:pt x="703" y="344"/>
                  </a:cubicBezTo>
                  <a:cubicBezTo>
                    <a:pt x="702" y="344"/>
                    <a:pt x="701" y="344"/>
                    <a:pt x="700" y="344"/>
                  </a:cubicBezTo>
                  <a:cubicBezTo>
                    <a:pt x="699" y="344"/>
                    <a:pt x="698" y="343"/>
                    <a:pt x="697" y="342"/>
                  </a:cubicBezTo>
                  <a:cubicBezTo>
                    <a:pt x="696" y="343"/>
                    <a:pt x="694" y="343"/>
                    <a:pt x="693" y="343"/>
                  </a:cubicBezTo>
                  <a:cubicBezTo>
                    <a:pt x="694" y="342"/>
                    <a:pt x="694" y="341"/>
                    <a:pt x="695" y="340"/>
                  </a:cubicBezTo>
                  <a:cubicBezTo>
                    <a:pt x="695" y="340"/>
                    <a:pt x="695" y="340"/>
                    <a:pt x="694" y="340"/>
                  </a:cubicBezTo>
                  <a:cubicBezTo>
                    <a:pt x="700" y="329"/>
                    <a:pt x="700" y="327"/>
                    <a:pt x="705" y="322"/>
                  </a:cubicBezTo>
                  <a:cubicBezTo>
                    <a:pt x="705" y="322"/>
                    <a:pt x="705" y="322"/>
                    <a:pt x="705" y="322"/>
                  </a:cubicBezTo>
                  <a:cubicBezTo>
                    <a:pt x="705" y="322"/>
                    <a:pt x="706" y="321"/>
                    <a:pt x="707" y="319"/>
                  </a:cubicBezTo>
                  <a:cubicBezTo>
                    <a:pt x="707" y="319"/>
                    <a:pt x="707" y="319"/>
                    <a:pt x="706" y="319"/>
                  </a:cubicBezTo>
                  <a:cubicBezTo>
                    <a:pt x="706" y="318"/>
                    <a:pt x="715" y="304"/>
                    <a:pt x="727" y="297"/>
                  </a:cubicBezTo>
                  <a:cubicBezTo>
                    <a:pt x="727" y="298"/>
                    <a:pt x="726" y="298"/>
                    <a:pt x="725" y="299"/>
                  </a:cubicBezTo>
                  <a:cubicBezTo>
                    <a:pt x="725" y="299"/>
                    <a:pt x="726" y="297"/>
                    <a:pt x="728" y="294"/>
                  </a:cubicBezTo>
                  <a:cubicBezTo>
                    <a:pt x="728" y="295"/>
                    <a:pt x="727" y="295"/>
                    <a:pt x="726" y="295"/>
                  </a:cubicBezTo>
                  <a:cubicBezTo>
                    <a:pt x="726" y="295"/>
                    <a:pt x="742" y="274"/>
                    <a:pt x="759" y="269"/>
                  </a:cubicBezTo>
                  <a:cubicBezTo>
                    <a:pt x="759" y="269"/>
                    <a:pt x="759" y="269"/>
                    <a:pt x="759" y="269"/>
                  </a:cubicBezTo>
                  <a:cubicBezTo>
                    <a:pt x="760" y="268"/>
                    <a:pt x="760" y="268"/>
                    <a:pt x="760" y="268"/>
                  </a:cubicBezTo>
                  <a:cubicBezTo>
                    <a:pt x="761" y="267"/>
                    <a:pt x="761" y="266"/>
                    <a:pt x="761" y="265"/>
                  </a:cubicBezTo>
                  <a:cubicBezTo>
                    <a:pt x="762" y="264"/>
                    <a:pt x="762" y="264"/>
                    <a:pt x="788" y="254"/>
                  </a:cubicBezTo>
                  <a:cubicBezTo>
                    <a:pt x="788" y="254"/>
                    <a:pt x="788" y="255"/>
                    <a:pt x="788" y="255"/>
                  </a:cubicBezTo>
                  <a:cubicBezTo>
                    <a:pt x="794" y="259"/>
                    <a:pt x="821" y="241"/>
                    <a:pt x="827" y="237"/>
                  </a:cubicBezTo>
                  <a:cubicBezTo>
                    <a:pt x="827" y="237"/>
                    <a:pt x="828" y="236"/>
                    <a:pt x="828" y="236"/>
                  </a:cubicBezTo>
                  <a:cubicBezTo>
                    <a:pt x="828" y="236"/>
                    <a:pt x="828" y="236"/>
                    <a:pt x="828" y="236"/>
                  </a:cubicBezTo>
                  <a:cubicBezTo>
                    <a:pt x="827" y="236"/>
                    <a:pt x="825" y="236"/>
                    <a:pt x="824" y="236"/>
                  </a:cubicBezTo>
                  <a:cubicBezTo>
                    <a:pt x="826" y="234"/>
                    <a:pt x="828" y="233"/>
                    <a:pt x="830" y="232"/>
                  </a:cubicBezTo>
                  <a:cubicBezTo>
                    <a:pt x="828" y="232"/>
                    <a:pt x="827" y="232"/>
                    <a:pt x="826" y="233"/>
                  </a:cubicBezTo>
                  <a:cubicBezTo>
                    <a:pt x="827" y="231"/>
                    <a:pt x="828" y="231"/>
                    <a:pt x="829" y="230"/>
                  </a:cubicBezTo>
                  <a:cubicBezTo>
                    <a:pt x="825" y="231"/>
                    <a:pt x="825" y="231"/>
                    <a:pt x="824" y="231"/>
                  </a:cubicBezTo>
                  <a:cubicBezTo>
                    <a:pt x="823" y="231"/>
                    <a:pt x="823" y="230"/>
                    <a:pt x="823" y="230"/>
                  </a:cubicBezTo>
                  <a:cubicBezTo>
                    <a:pt x="823" y="229"/>
                    <a:pt x="824" y="228"/>
                    <a:pt x="825" y="228"/>
                  </a:cubicBezTo>
                  <a:cubicBezTo>
                    <a:pt x="825" y="228"/>
                    <a:pt x="824" y="227"/>
                    <a:pt x="824" y="226"/>
                  </a:cubicBezTo>
                  <a:cubicBezTo>
                    <a:pt x="831" y="219"/>
                    <a:pt x="842" y="221"/>
                    <a:pt x="850" y="216"/>
                  </a:cubicBezTo>
                  <a:cubicBezTo>
                    <a:pt x="849" y="216"/>
                    <a:pt x="849" y="215"/>
                    <a:pt x="848" y="214"/>
                  </a:cubicBezTo>
                  <a:cubicBezTo>
                    <a:pt x="870" y="204"/>
                    <a:pt x="875" y="202"/>
                    <a:pt x="890" y="187"/>
                  </a:cubicBezTo>
                  <a:cubicBezTo>
                    <a:pt x="890" y="186"/>
                    <a:pt x="890" y="186"/>
                    <a:pt x="889" y="185"/>
                  </a:cubicBezTo>
                  <a:cubicBezTo>
                    <a:pt x="889" y="185"/>
                    <a:pt x="888" y="186"/>
                    <a:pt x="887" y="186"/>
                  </a:cubicBezTo>
                  <a:cubicBezTo>
                    <a:pt x="888" y="185"/>
                    <a:pt x="889" y="185"/>
                    <a:pt x="889" y="184"/>
                  </a:cubicBezTo>
                  <a:cubicBezTo>
                    <a:pt x="887" y="184"/>
                    <a:pt x="887" y="184"/>
                    <a:pt x="883" y="184"/>
                  </a:cubicBezTo>
                  <a:cubicBezTo>
                    <a:pt x="884" y="184"/>
                    <a:pt x="886" y="183"/>
                    <a:pt x="887" y="183"/>
                  </a:cubicBezTo>
                  <a:cubicBezTo>
                    <a:pt x="886" y="182"/>
                    <a:pt x="884" y="182"/>
                    <a:pt x="883" y="181"/>
                  </a:cubicBezTo>
                  <a:cubicBezTo>
                    <a:pt x="883" y="182"/>
                    <a:pt x="882" y="182"/>
                    <a:pt x="881" y="182"/>
                  </a:cubicBezTo>
                  <a:cubicBezTo>
                    <a:pt x="881" y="182"/>
                    <a:pt x="881" y="181"/>
                    <a:pt x="881" y="180"/>
                  </a:cubicBezTo>
                  <a:cubicBezTo>
                    <a:pt x="882" y="180"/>
                    <a:pt x="883" y="179"/>
                    <a:pt x="883" y="179"/>
                  </a:cubicBezTo>
                  <a:cubicBezTo>
                    <a:pt x="884" y="179"/>
                    <a:pt x="884" y="178"/>
                    <a:pt x="884" y="178"/>
                  </a:cubicBezTo>
                  <a:cubicBezTo>
                    <a:pt x="884" y="179"/>
                    <a:pt x="883" y="179"/>
                    <a:pt x="883" y="179"/>
                  </a:cubicBezTo>
                  <a:cubicBezTo>
                    <a:pt x="883" y="178"/>
                    <a:pt x="883" y="178"/>
                    <a:pt x="883" y="177"/>
                  </a:cubicBezTo>
                  <a:cubicBezTo>
                    <a:pt x="883" y="177"/>
                    <a:pt x="884" y="176"/>
                    <a:pt x="885" y="175"/>
                  </a:cubicBezTo>
                  <a:cubicBezTo>
                    <a:pt x="886" y="175"/>
                    <a:pt x="886" y="175"/>
                    <a:pt x="886" y="175"/>
                  </a:cubicBezTo>
                  <a:cubicBezTo>
                    <a:pt x="887" y="174"/>
                    <a:pt x="887" y="174"/>
                    <a:pt x="892" y="175"/>
                  </a:cubicBezTo>
                  <a:cubicBezTo>
                    <a:pt x="895" y="170"/>
                    <a:pt x="895" y="170"/>
                    <a:pt x="905" y="170"/>
                  </a:cubicBezTo>
                  <a:close/>
                  <a:moveTo>
                    <a:pt x="1020" y="552"/>
                  </a:moveTo>
                  <a:cubicBezTo>
                    <a:pt x="1020" y="555"/>
                    <a:pt x="1012" y="557"/>
                    <a:pt x="1012" y="557"/>
                  </a:cubicBezTo>
                  <a:cubicBezTo>
                    <a:pt x="1012" y="557"/>
                    <a:pt x="1011" y="557"/>
                    <a:pt x="1011" y="557"/>
                  </a:cubicBezTo>
                  <a:cubicBezTo>
                    <a:pt x="1010" y="557"/>
                    <a:pt x="1008" y="558"/>
                    <a:pt x="1008" y="558"/>
                  </a:cubicBezTo>
                  <a:cubicBezTo>
                    <a:pt x="1008" y="558"/>
                    <a:pt x="1008" y="558"/>
                    <a:pt x="1008" y="558"/>
                  </a:cubicBezTo>
                  <a:cubicBezTo>
                    <a:pt x="1005" y="558"/>
                    <a:pt x="1003" y="559"/>
                    <a:pt x="1000" y="559"/>
                  </a:cubicBezTo>
                  <a:cubicBezTo>
                    <a:pt x="998" y="559"/>
                    <a:pt x="996" y="556"/>
                    <a:pt x="993" y="556"/>
                  </a:cubicBezTo>
                  <a:cubicBezTo>
                    <a:pt x="988" y="556"/>
                    <a:pt x="988" y="556"/>
                    <a:pt x="987" y="556"/>
                  </a:cubicBezTo>
                  <a:cubicBezTo>
                    <a:pt x="986" y="556"/>
                    <a:pt x="982" y="555"/>
                    <a:pt x="981" y="555"/>
                  </a:cubicBezTo>
                  <a:cubicBezTo>
                    <a:pt x="981" y="555"/>
                    <a:pt x="980" y="555"/>
                    <a:pt x="980" y="555"/>
                  </a:cubicBezTo>
                  <a:cubicBezTo>
                    <a:pt x="978" y="555"/>
                    <a:pt x="977" y="556"/>
                    <a:pt x="975" y="557"/>
                  </a:cubicBezTo>
                  <a:cubicBezTo>
                    <a:pt x="974" y="557"/>
                    <a:pt x="974" y="557"/>
                    <a:pt x="974" y="557"/>
                  </a:cubicBezTo>
                  <a:cubicBezTo>
                    <a:pt x="973" y="557"/>
                    <a:pt x="972" y="558"/>
                    <a:pt x="971" y="558"/>
                  </a:cubicBezTo>
                  <a:cubicBezTo>
                    <a:pt x="968" y="558"/>
                    <a:pt x="966" y="556"/>
                    <a:pt x="963" y="556"/>
                  </a:cubicBezTo>
                  <a:cubicBezTo>
                    <a:pt x="961" y="557"/>
                    <a:pt x="960" y="560"/>
                    <a:pt x="957" y="562"/>
                  </a:cubicBezTo>
                  <a:cubicBezTo>
                    <a:pt x="957" y="562"/>
                    <a:pt x="957" y="562"/>
                    <a:pt x="957" y="562"/>
                  </a:cubicBezTo>
                  <a:cubicBezTo>
                    <a:pt x="956" y="561"/>
                    <a:pt x="956" y="561"/>
                    <a:pt x="956" y="561"/>
                  </a:cubicBezTo>
                  <a:cubicBezTo>
                    <a:pt x="955" y="561"/>
                    <a:pt x="954" y="562"/>
                    <a:pt x="953" y="563"/>
                  </a:cubicBezTo>
                  <a:cubicBezTo>
                    <a:pt x="953" y="563"/>
                    <a:pt x="953" y="563"/>
                    <a:pt x="953" y="563"/>
                  </a:cubicBezTo>
                  <a:cubicBezTo>
                    <a:pt x="952" y="561"/>
                    <a:pt x="950" y="560"/>
                    <a:pt x="949" y="560"/>
                  </a:cubicBezTo>
                  <a:cubicBezTo>
                    <a:pt x="949" y="560"/>
                    <a:pt x="948" y="560"/>
                    <a:pt x="948" y="561"/>
                  </a:cubicBezTo>
                  <a:cubicBezTo>
                    <a:pt x="942" y="564"/>
                    <a:pt x="941" y="565"/>
                    <a:pt x="940" y="564"/>
                  </a:cubicBezTo>
                  <a:cubicBezTo>
                    <a:pt x="937" y="566"/>
                    <a:pt x="937" y="565"/>
                    <a:pt x="936" y="564"/>
                  </a:cubicBezTo>
                  <a:cubicBezTo>
                    <a:pt x="937" y="563"/>
                    <a:pt x="949" y="551"/>
                    <a:pt x="949" y="551"/>
                  </a:cubicBezTo>
                  <a:cubicBezTo>
                    <a:pt x="952" y="549"/>
                    <a:pt x="953" y="549"/>
                    <a:pt x="955" y="549"/>
                  </a:cubicBezTo>
                  <a:cubicBezTo>
                    <a:pt x="958" y="548"/>
                    <a:pt x="959" y="548"/>
                    <a:pt x="966" y="548"/>
                  </a:cubicBezTo>
                  <a:cubicBezTo>
                    <a:pt x="967" y="548"/>
                    <a:pt x="967" y="548"/>
                    <a:pt x="967" y="548"/>
                  </a:cubicBezTo>
                  <a:cubicBezTo>
                    <a:pt x="970" y="547"/>
                    <a:pt x="971" y="545"/>
                    <a:pt x="974" y="544"/>
                  </a:cubicBezTo>
                  <a:cubicBezTo>
                    <a:pt x="973" y="544"/>
                    <a:pt x="971" y="544"/>
                    <a:pt x="970" y="544"/>
                  </a:cubicBezTo>
                  <a:cubicBezTo>
                    <a:pt x="969" y="545"/>
                    <a:pt x="968" y="545"/>
                    <a:pt x="967" y="544"/>
                  </a:cubicBezTo>
                  <a:cubicBezTo>
                    <a:pt x="967" y="545"/>
                    <a:pt x="967" y="545"/>
                    <a:pt x="967" y="545"/>
                  </a:cubicBezTo>
                  <a:cubicBezTo>
                    <a:pt x="965" y="546"/>
                    <a:pt x="963" y="545"/>
                    <a:pt x="963" y="545"/>
                  </a:cubicBezTo>
                  <a:cubicBezTo>
                    <a:pt x="963" y="545"/>
                    <a:pt x="962" y="545"/>
                    <a:pt x="962" y="544"/>
                  </a:cubicBezTo>
                  <a:cubicBezTo>
                    <a:pt x="961" y="542"/>
                    <a:pt x="957" y="541"/>
                    <a:pt x="955" y="541"/>
                  </a:cubicBezTo>
                  <a:cubicBezTo>
                    <a:pt x="952" y="540"/>
                    <a:pt x="949" y="542"/>
                    <a:pt x="946" y="541"/>
                  </a:cubicBezTo>
                  <a:cubicBezTo>
                    <a:pt x="944" y="540"/>
                    <a:pt x="944" y="537"/>
                    <a:pt x="945" y="537"/>
                  </a:cubicBezTo>
                  <a:cubicBezTo>
                    <a:pt x="945" y="536"/>
                    <a:pt x="946" y="536"/>
                    <a:pt x="947" y="536"/>
                  </a:cubicBezTo>
                  <a:cubicBezTo>
                    <a:pt x="948" y="536"/>
                    <a:pt x="948" y="536"/>
                    <a:pt x="948" y="535"/>
                  </a:cubicBezTo>
                  <a:cubicBezTo>
                    <a:pt x="949" y="535"/>
                    <a:pt x="950" y="535"/>
                    <a:pt x="951" y="535"/>
                  </a:cubicBezTo>
                  <a:cubicBezTo>
                    <a:pt x="954" y="534"/>
                    <a:pt x="957" y="532"/>
                    <a:pt x="958" y="532"/>
                  </a:cubicBezTo>
                  <a:cubicBezTo>
                    <a:pt x="959" y="531"/>
                    <a:pt x="960" y="525"/>
                    <a:pt x="959" y="524"/>
                  </a:cubicBezTo>
                  <a:cubicBezTo>
                    <a:pt x="958" y="524"/>
                    <a:pt x="958" y="524"/>
                    <a:pt x="957" y="524"/>
                  </a:cubicBezTo>
                  <a:cubicBezTo>
                    <a:pt x="957" y="524"/>
                    <a:pt x="957" y="524"/>
                    <a:pt x="957" y="524"/>
                  </a:cubicBezTo>
                  <a:cubicBezTo>
                    <a:pt x="956" y="525"/>
                    <a:pt x="954" y="526"/>
                    <a:pt x="953" y="525"/>
                  </a:cubicBezTo>
                  <a:cubicBezTo>
                    <a:pt x="953" y="525"/>
                    <a:pt x="953" y="524"/>
                    <a:pt x="953" y="524"/>
                  </a:cubicBezTo>
                  <a:cubicBezTo>
                    <a:pt x="954" y="522"/>
                    <a:pt x="957" y="523"/>
                    <a:pt x="957" y="521"/>
                  </a:cubicBezTo>
                  <a:cubicBezTo>
                    <a:pt x="957" y="519"/>
                    <a:pt x="955" y="519"/>
                    <a:pt x="956" y="518"/>
                  </a:cubicBezTo>
                  <a:cubicBezTo>
                    <a:pt x="956" y="518"/>
                    <a:pt x="956" y="516"/>
                    <a:pt x="958" y="516"/>
                  </a:cubicBezTo>
                  <a:cubicBezTo>
                    <a:pt x="959" y="517"/>
                    <a:pt x="959" y="517"/>
                    <a:pt x="960" y="517"/>
                  </a:cubicBezTo>
                  <a:cubicBezTo>
                    <a:pt x="960" y="517"/>
                    <a:pt x="960" y="517"/>
                    <a:pt x="960" y="517"/>
                  </a:cubicBezTo>
                  <a:cubicBezTo>
                    <a:pt x="960" y="517"/>
                    <a:pt x="960" y="515"/>
                    <a:pt x="962" y="516"/>
                  </a:cubicBezTo>
                  <a:cubicBezTo>
                    <a:pt x="966" y="517"/>
                    <a:pt x="970" y="518"/>
                    <a:pt x="972" y="518"/>
                  </a:cubicBezTo>
                  <a:cubicBezTo>
                    <a:pt x="974" y="516"/>
                    <a:pt x="976" y="513"/>
                    <a:pt x="978" y="508"/>
                  </a:cubicBezTo>
                  <a:cubicBezTo>
                    <a:pt x="977" y="505"/>
                    <a:pt x="973" y="506"/>
                    <a:pt x="972" y="502"/>
                  </a:cubicBezTo>
                  <a:cubicBezTo>
                    <a:pt x="971" y="501"/>
                    <a:pt x="971" y="501"/>
                    <a:pt x="975" y="497"/>
                  </a:cubicBezTo>
                  <a:cubicBezTo>
                    <a:pt x="975" y="496"/>
                    <a:pt x="975" y="496"/>
                    <a:pt x="974" y="496"/>
                  </a:cubicBezTo>
                  <a:cubicBezTo>
                    <a:pt x="973" y="497"/>
                    <a:pt x="972" y="497"/>
                    <a:pt x="971" y="497"/>
                  </a:cubicBezTo>
                  <a:cubicBezTo>
                    <a:pt x="971" y="497"/>
                    <a:pt x="971" y="497"/>
                    <a:pt x="971" y="497"/>
                  </a:cubicBezTo>
                  <a:cubicBezTo>
                    <a:pt x="970" y="497"/>
                    <a:pt x="969" y="498"/>
                    <a:pt x="967" y="498"/>
                  </a:cubicBezTo>
                  <a:cubicBezTo>
                    <a:pt x="967" y="498"/>
                    <a:pt x="967" y="497"/>
                    <a:pt x="967" y="497"/>
                  </a:cubicBezTo>
                  <a:cubicBezTo>
                    <a:pt x="966" y="497"/>
                    <a:pt x="966" y="497"/>
                    <a:pt x="966" y="496"/>
                  </a:cubicBezTo>
                  <a:cubicBezTo>
                    <a:pt x="962" y="498"/>
                    <a:pt x="962" y="498"/>
                    <a:pt x="961" y="495"/>
                  </a:cubicBezTo>
                  <a:cubicBezTo>
                    <a:pt x="961" y="495"/>
                    <a:pt x="961" y="495"/>
                    <a:pt x="961" y="495"/>
                  </a:cubicBezTo>
                  <a:cubicBezTo>
                    <a:pt x="961" y="495"/>
                    <a:pt x="961" y="495"/>
                    <a:pt x="961" y="495"/>
                  </a:cubicBezTo>
                  <a:cubicBezTo>
                    <a:pt x="960" y="495"/>
                    <a:pt x="959" y="497"/>
                    <a:pt x="958" y="497"/>
                  </a:cubicBezTo>
                  <a:cubicBezTo>
                    <a:pt x="956" y="494"/>
                    <a:pt x="956" y="494"/>
                    <a:pt x="962" y="489"/>
                  </a:cubicBezTo>
                  <a:cubicBezTo>
                    <a:pt x="965" y="486"/>
                    <a:pt x="963" y="483"/>
                    <a:pt x="964" y="480"/>
                  </a:cubicBezTo>
                  <a:cubicBezTo>
                    <a:pt x="962" y="481"/>
                    <a:pt x="961" y="481"/>
                    <a:pt x="960" y="483"/>
                  </a:cubicBezTo>
                  <a:cubicBezTo>
                    <a:pt x="956" y="487"/>
                    <a:pt x="956" y="487"/>
                    <a:pt x="956" y="487"/>
                  </a:cubicBezTo>
                  <a:cubicBezTo>
                    <a:pt x="955" y="486"/>
                    <a:pt x="955" y="486"/>
                    <a:pt x="955" y="485"/>
                  </a:cubicBezTo>
                  <a:cubicBezTo>
                    <a:pt x="952" y="488"/>
                    <a:pt x="952" y="489"/>
                    <a:pt x="952" y="489"/>
                  </a:cubicBezTo>
                  <a:cubicBezTo>
                    <a:pt x="950" y="484"/>
                    <a:pt x="956" y="482"/>
                    <a:pt x="956" y="478"/>
                  </a:cubicBezTo>
                  <a:cubicBezTo>
                    <a:pt x="955" y="478"/>
                    <a:pt x="955" y="477"/>
                    <a:pt x="955" y="475"/>
                  </a:cubicBezTo>
                  <a:cubicBezTo>
                    <a:pt x="954" y="474"/>
                    <a:pt x="952" y="475"/>
                    <a:pt x="952" y="473"/>
                  </a:cubicBezTo>
                  <a:cubicBezTo>
                    <a:pt x="952" y="472"/>
                    <a:pt x="953" y="467"/>
                    <a:pt x="955" y="467"/>
                  </a:cubicBezTo>
                  <a:cubicBezTo>
                    <a:pt x="955" y="467"/>
                    <a:pt x="956" y="466"/>
                    <a:pt x="957" y="468"/>
                  </a:cubicBezTo>
                  <a:cubicBezTo>
                    <a:pt x="957" y="467"/>
                    <a:pt x="957" y="467"/>
                    <a:pt x="958" y="466"/>
                  </a:cubicBezTo>
                  <a:cubicBezTo>
                    <a:pt x="958" y="465"/>
                    <a:pt x="958" y="464"/>
                    <a:pt x="959" y="463"/>
                  </a:cubicBezTo>
                  <a:cubicBezTo>
                    <a:pt x="958" y="463"/>
                    <a:pt x="958" y="463"/>
                    <a:pt x="958" y="463"/>
                  </a:cubicBezTo>
                  <a:cubicBezTo>
                    <a:pt x="955" y="464"/>
                    <a:pt x="955" y="464"/>
                    <a:pt x="954" y="464"/>
                  </a:cubicBezTo>
                  <a:cubicBezTo>
                    <a:pt x="954" y="464"/>
                    <a:pt x="954" y="462"/>
                    <a:pt x="955" y="460"/>
                  </a:cubicBezTo>
                  <a:cubicBezTo>
                    <a:pt x="954" y="460"/>
                    <a:pt x="954" y="460"/>
                    <a:pt x="954" y="460"/>
                  </a:cubicBezTo>
                  <a:cubicBezTo>
                    <a:pt x="954" y="460"/>
                    <a:pt x="953" y="461"/>
                    <a:pt x="953" y="462"/>
                  </a:cubicBezTo>
                  <a:cubicBezTo>
                    <a:pt x="953" y="463"/>
                    <a:pt x="953" y="463"/>
                    <a:pt x="952" y="464"/>
                  </a:cubicBezTo>
                  <a:cubicBezTo>
                    <a:pt x="951" y="465"/>
                    <a:pt x="951" y="466"/>
                    <a:pt x="950" y="467"/>
                  </a:cubicBezTo>
                  <a:cubicBezTo>
                    <a:pt x="949" y="468"/>
                    <a:pt x="949" y="468"/>
                    <a:pt x="949" y="468"/>
                  </a:cubicBezTo>
                  <a:cubicBezTo>
                    <a:pt x="949" y="467"/>
                    <a:pt x="949" y="467"/>
                    <a:pt x="949" y="467"/>
                  </a:cubicBezTo>
                  <a:cubicBezTo>
                    <a:pt x="949" y="466"/>
                    <a:pt x="949" y="466"/>
                    <a:pt x="949" y="466"/>
                  </a:cubicBezTo>
                  <a:cubicBezTo>
                    <a:pt x="949" y="465"/>
                    <a:pt x="950" y="464"/>
                    <a:pt x="951" y="463"/>
                  </a:cubicBezTo>
                  <a:cubicBezTo>
                    <a:pt x="951" y="462"/>
                    <a:pt x="950" y="461"/>
                    <a:pt x="951" y="460"/>
                  </a:cubicBezTo>
                  <a:cubicBezTo>
                    <a:pt x="952" y="459"/>
                    <a:pt x="953" y="458"/>
                    <a:pt x="954" y="457"/>
                  </a:cubicBezTo>
                  <a:cubicBezTo>
                    <a:pt x="955" y="456"/>
                    <a:pt x="956" y="455"/>
                    <a:pt x="957" y="454"/>
                  </a:cubicBezTo>
                  <a:cubicBezTo>
                    <a:pt x="960" y="451"/>
                    <a:pt x="961" y="451"/>
                    <a:pt x="961" y="452"/>
                  </a:cubicBezTo>
                  <a:cubicBezTo>
                    <a:pt x="961" y="452"/>
                    <a:pt x="961" y="452"/>
                    <a:pt x="962" y="452"/>
                  </a:cubicBezTo>
                  <a:cubicBezTo>
                    <a:pt x="962" y="452"/>
                    <a:pt x="963" y="452"/>
                    <a:pt x="964" y="452"/>
                  </a:cubicBezTo>
                  <a:cubicBezTo>
                    <a:pt x="964" y="452"/>
                    <a:pt x="965" y="452"/>
                    <a:pt x="965" y="452"/>
                  </a:cubicBezTo>
                  <a:cubicBezTo>
                    <a:pt x="966" y="452"/>
                    <a:pt x="966" y="453"/>
                    <a:pt x="965" y="453"/>
                  </a:cubicBezTo>
                  <a:cubicBezTo>
                    <a:pt x="965" y="453"/>
                    <a:pt x="965" y="454"/>
                    <a:pt x="965" y="454"/>
                  </a:cubicBezTo>
                  <a:cubicBezTo>
                    <a:pt x="965" y="454"/>
                    <a:pt x="965" y="454"/>
                    <a:pt x="965" y="454"/>
                  </a:cubicBezTo>
                  <a:cubicBezTo>
                    <a:pt x="965" y="454"/>
                    <a:pt x="964" y="454"/>
                    <a:pt x="964" y="454"/>
                  </a:cubicBezTo>
                  <a:cubicBezTo>
                    <a:pt x="964" y="454"/>
                    <a:pt x="964" y="454"/>
                    <a:pt x="964" y="454"/>
                  </a:cubicBezTo>
                  <a:cubicBezTo>
                    <a:pt x="965" y="454"/>
                    <a:pt x="965" y="454"/>
                    <a:pt x="966" y="454"/>
                  </a:cubicBezTo>
                  <a:cubicBezTo>
                    <a:pt x="968" y="450"/>
                    <a:pt x="970" y="446"/>
                    <a:pt x="972" y="445"/>
                  </a:cubicBezTo>
                  <a:cubicBezTo>
                    <a:pt x="973" y="445"/>
                    <a:pt x="974" y="445"/>
                    <a:pt x="976" y="445"/>
                  </a:cubicBezTo>
                  <a:cubicBezTo>
                    <a:pt x="976" y="445"/>
                    <a:pt x="976" y="444"/>
                    <a:pt x="976" y="444"/>
                  </a:cubicBezTo>
                  <a:cubicBezTo>
                    <a:pt x="981" y="443"/>
                    <a:pt x="985" y="445"/>
                    <a:pt x="990" y="445"/>
                  </a:cubicBezTo>
                  <a:cubicBezTo>
                    <a:pt x="991" y="445"/>
                    <a:pt x="994" y="447"/>
                    <a:pt x="991" y="449"/>
                  </a:cubicBezTo>
                  <a:cubicBezTo>
                    <a:pt x="989" y="450"/>
                    <a:pt x="987" y="450"/>
                    <a:pt x="985" y="452"/>
                  </a:cubicBezTo>
                  <a:cubicBezTo>
                    <a:pt x="984" y="453"/>
                    <a:pt x="984" y="455"/>
                    <a:pt x="983" y="456"/>
                  </a:cubicBezTo>
                  <a:cubicBezTo>
                    <a:pt x="983" y="456"/>
                    <a:pt x="983" y="457"/>
                    <a:pt x="984" y="457"/>
                  </a:cubicBezTo>
                  <a:cubicBezTo>
                    <a:pt x="984" y="457"/>
                    <a:pt x="1004" y="455"/>
                    <a:pt x="1000" y="461"/>
                  </a:cubicBezTo>
                  <a:cubicBezTo>
                    <a:pt x="995" y="468"/>
                    <a:pt x="988" y="474"/>
                    <a:pt x="983" y="481"/>
                  </a:cubicBezTo>
                  <a:cubicBezTo>
                    <a:pt x="984" y="481"/>
                    <a:pt x="984" y="481"/>
                    <a:pt x="985" y="481"/>
                  </a:cubicBezTo>
                  <a:cubicBezTo>
                    <a:pt x="992" y="477"/>
                    <a:pt x="997" y="486"/>
                    <a:pt x="996" y="492"/>
                  </a:cubicBezTo>
                  <a:cubicBezTo>
                    <a:pt x="996" y="494"/>
                    <a:pt x="995" y="495"/>
                    <a:pt x="996" y="497"/>
                  </a:cubicBezTo>
                  <a:cubicBezTo>
                    <a:pt x="996" y="499"/>
                    <a:pt x="998" y="500"/>
                    <a:pt x="997" y="502"/>
                  </a:cubicBezTo>
                  <a:cubicBezTo>
                    <a:pt x="997" y="503"/>
                    <a:pt x="997" y="503"/>
                    <a:pt x="997" y="503"/>
                  </a:cubicBezTo>
                  <a:cubicBezTo>
                    <a:pt x="998" y="502"/>
                    <a:pt x="998" y="502"/>
                    <a:pt x="999" y="503"/>
                  </a:cubicBezTo>
                  <a:cubicBezTo>
                    <a:pt x="1003" y="502"/>
                    <a:pt x="1003" y="502"/>
                    <a:pt x="1004" y="503"/>
                  </a:cubicBezTo>
                  <a:cubicBezTo>
                    <a:pt x="1004" y="503"/>
                    <a:pt x="1007" y="511"/>
                    <a:pt x="1007" y="512"/>
                  </a:cubicBezTo>
                  <a:cubicBezTo>
                    <a:pt x="1006" y="512"/>
                    <a:pt x="1006" y="512"/>
                    <a:pt x="1004" y="511"/>
                  </a:cubicBezTo>
                  <a:cubicBezTo>
                    <a:pt x="1005" y="514"/>
                    <a:pt x="1009" y="516"/>
                    <a:pt x="1009" y="519"/>
                  </a:cubicBezTo>
                  <a:cubicBezTo>
                    <a:pt x="1009" y="520"/>
                    <a:pt x="1009" y="520"/>
                    <a:pt x="1005" y="523"/>
                  </a:cubicBezTo>
                  <a:cubicBezTo>
                    <a:pt x="1005" y="524"/>
                    <a:pt x="1005" y="524"/>
                    <a:pt x="1005" y="524"/>
                  </a:cubicBezTo>
                  <a:cubicBezTo>
                    <a:pt x="1008" y="526"/>
                    <a:pt x="1008" y="526"/>
                    <a:pt x="1010" y="525"/>
                  </a:cubicBezTo>
                  <a:cubicBezTo>
                    <a:pt x="1013" y="523"/>
                    <a:pt x="1022" y="528"/>
                    <a:pt x="1022" y="528"/>
                  </a:cubicBezTo>
                  <a:cubicBezTo>
                    <a:pt x="1027" y="531"/>
                    <a:pt x="1026" y="535"/>
                    <a:pt x="1026" y="536"/>
                  </a:cubicBezTo>
                  <a:cubicBezTo>
                    <a:pt x="1025" y="540"/>
                    <a:pt x="1024" y="541"/>
                    <a:pt x="1021" y="541"/>
                  </a:cubicBezTo>
                  <a:cubicBezTo>
                    <a:pt x="1020" y="541"/>
                    <a:pt x="1019" y="542"/>
                    <a:pt x="1018" y="542"/>
                  </a:cubicBezTo>
                  <a:cubicBezTo>
                    <a:pt x="1018" y="543"/>
                    <a:pt x="1018" y="545"/>
                    <a:pt x="1016" y="544"/>
                  </a:cubicBezTo>
                  <a:cubicBezTo>
                    <a:pt x="1016" y="543"/>
                    <a:pt x="1015" y="543"/>
                    <a:pt x="1015" y="543"/>
                  </a:cubicBezTo>
                  <a:cubicBezTo>
                    <a:pt x="1015" y="543"/>
                    <a:pt x="1014" y="543"/>
                    <a:pt x="1014" y="543"/>
                  </a:cubicBezTo>
                  <a:cubicBezTo>
                    <a:pt x="1014" y="544"/>
                    <a:pt x="1014" y="544"/>
                    <a:pt x="1014" y="544"/>
                  </a:cubicBezTo>
                  <a:cubicBezTo>
                    <a:pt x="1015" y="547"/>
                    <a:pt x="1015" y="548"/>
                    <a:pt x="1010" y="549"/>
                  </a:cubicBezTo>
                  <a:cubicBezTo>
                    <a:pt x="1010" y="549"/>
                    <a:pt x="1009" y="549"/>
                    <a:pt x="1009" y="549"/>
                  </a:cubicBezTo>
                  <a:cubicBezTo>
                    <a:pt x="1012" y="551"/>
                    <a:pt x="1016" y="550"/>
                    <a:pt x="1020" y="552"/>
                  </a:cubicBezTo>
                  <a:close/>
                  <a:moveTo>
                    <a:pt x="905" y="513"/>
                  </a:moveTo>
                  <a:cubicBezTo>
                    <a:pt x="903" y="512"/>
                    <a:pt x="903" y="510"/>
                    <a:pt x="904" y="509"/>
                  </a:cubicBezTo>
                  <a:cubicBezTo>
                    <a:pt x="906" y="507"/>
                    <a:pt x="908" y="506"/>
                    <a:pt x="909" y="504"/>
                  </a:cubicBezTo>
                  <a:cubicBezTo>
                    <a:pt x="910" y="503"/>
                    <a:pt x="910" y="501"/>
                    <a:pt x="912" y="499"/>
                  </a:cubicBezTo>
                  <a:cubicBezTo>
                    <a:pt x="914" y="498"/>
                    <a:pt x="915" y="498"/>
                    <a:pt x="916" y="498"/>
                  </a:cubicBezTo>
                  <a:cubicBezTo>
                    <a:pt x="918" y="497"/>
                    <a:pt x="919" y="497"/>
                    <a:pt x="921" y="497"/>
                  </a:cubicBezTo>
                  <a:cubicBezTo>
                    <a:pt x="924" y="494"/>
                    <a:pt x="925" y="491"/>
                    <a:pt x="928" y="488"/>
                  </a:cubicBezTo>
                  <a:cubicBezTo>
                    <a:pt x="929" y="487"/>
                    <a:pt x="929" y="486"/>
                    <a:pt x="931" y="487"/>
                  </a:cubicBezTo>
                  <a:cubicBezTo>
                    <a:pt x="931" y="487"/>
                    <a:pt x="931" y="487"/>
                    <a:pt x="932" y="487"/>
                  </a:cubicBezTo>
                  <a:cubicBezTo>
                    <a:pt x="932" y="486"/>
                    <a:pt x="933" y="485"/>
                    <a:pt x="935" y="486"/>
                  </a:cubicBezTo>
                  <a:cubicBezTo>
                    <a:pt x="935" y="486"/>
                    <a:pt x="936" y="486"/>
                    <a:pt x="936" y="486"/>
                  </a:cubicBezTo>
                  <a:cubicBezTo>
                    <a:pt x="937" y="486"/>
                    <a:pt x="937" y="486"/>
                    <a:pt x="937" y="486"/>
                  </a:cubicBezTo>
                  <a:cubicBezTo>
                    <a:pt x="938" y="486"/>
                    <a:pt x="939" y="485"/>
                    <a:pt x="940" y="485"/>
                  </a:cubicBezTo>
                  <a:cubicBezTo>
                    <a:pt x="942" y="485"/>
                    <a:pt x="942" y="488"/>
                    <a:pt x="944" y="489"/>
                  </a:cubicBezTo>
                  <a:cubicBezTo>
                    <a:pt x="945" y="489"/>
                    <a:pt x="947" y="488"/>
                    <a:pt x="948" y="489"/>
                  </a:cubicBezTo>
                  <a:cubicBezTo>
                    <a:pt x="948" y="489"/>
                    <a:pt x="948" y="489"/>
                    <a:pt x="948" y="489"/>
                  </a:cubicBezTo>
                  <a:cubicBezTo>
                    <a:pt x="952" y="498"/>
                    <a:pt x="952" y="498"/>
                    <a:pt x="952" y="498"/>
                  </a:cubicBezTo>
                  <a:cubicBezTo>
                    <a:pt x="953" y="499"/>
                    <a:pt x="953" y="500"/>
                    <a:pt x="952" y="501"/>
                  </a:cubicBezTo>
                  <a:cubicBezTo>
                    <a:pt x="952" y="502"/>
                    <a:pt x="950" y="502"/>
                    <a:pt x="948" y="502"/>
                  </a:cubicBezTo>
                  <a:cubicBezTo>
                    <a:pt x="948" y="502"/>
                    <a:pt x="948" y="502"/>
                    <a:pt x="948" y="502"/>
                  </a:cubicBezTo>
                  <a:cubicBezTo>
                    <a:pt x="947" y="503"/>
                    <a:pt x="947" y="503"/>
                    <a:pt x="946" y="503"/>
                  </a:cubicBezTo>
                  <a:cubicBezTo>
                    <a:pt x="945" y="504"/>
                    <a:pt x="944" y="505"/>
                    <a:pt x="943" y="508"/>
                  </a:cubicBezTo>
                  <a:cubicBezTo>
                    <a:pt x="943" y="510"/>
                    <a:pt x="945" y="512"/>
                    <a:pt x="943" y="513"/>
                  </a:cubicBezTo>
                  <a:cubicBezTo>
                    <a:pt x="940" y="515"/>
                    <a:pt x="942" y="517"/>
                    <a:pt x="941" y="519"/>
                  </a:cubicBezTo>
                  <a:cubicBezTo>
                    <a:pt x="939" y="523"/>
                    <a:pt x="934" y="530"/>
                    <a:pt x="934" y="530"/>
                  </a:cubicBezTo>
                  <a:cubicBezTo>
                    <a:pt x="934" y="530"/>
                    <a:pt x="933" y="531"/>
                    <a:pt x="931" y="530"/>
                  </a:cubicBezTo>
                  <a:cubicBezTo>
                    <a:pt x="930" y="531"/>
                    <a:pt x="930" y="531"/>
                    <a:pt x="930" y="531"/>
                  </a:cubicBezTo>
                  <a:cubicBezTo>
                    <a:pt x="930" y="531"/>
                    <a:pt x="929" y="532"/>
                    <a:pt x="926" y="531"/>
                  </a:cubicBezTo>
                  <a:cubicBezTo>
                    <a:pt x="925" y="531"/>
                    <a:pt x="922" y="531"/>
                    <a:pt x="920" y="531"/>
                  </a:cubicBezTo>
                  <a:cubicBezTo>
                    <a:pt x="915" y="533"/>
                    <a:pt x="911" y="536"/>
                    <a:pt x="906" y="538"/>
                  </a:cubicBezTo>
                  <a:cubicBezTo>
                    <a:pt x="905" y="538"/>
                    <a:pt x="904" y="538"/>
                    <a:pt x="903" y="538"/>
                  </a:cubicBezTo>
                  <a:cubicBezTo>
                    <a:pt x="902" y="538"/>
                    <a:pt x="902" y="539"/>
                    <a:pt x="902" y="539"/>
                  </a:cubicBezTo>
                  <a:cubicBezTo>
                    <a:pt x="901" y="539"/>
                    <a:pt x="900" y="539"/>
                    <a:pt x="899" y="539"/>
                  </a:cubicBezTo>
                  <a:cubicBezTo>
                    <a:pt x="895" y="540"/>
                    <a:pt x="893" y="539"/>
                    <a:pt x="893" y="536"/>
                  </a:cubicBezTo>
                  <a:cubicBezTo>
                    <a:pt x="892" y="535"/>
                    <a:pt x="892" y="532"/>
                    <a:pt x="893" y="530"/>
                  </a:cubicBezTo>
                  <a:cubicBezTo>
                    <a:pt x="895" y="525"/>
                    <a:pt x="900" y="523"/>
                    <a:pt x="903" y="519"/>
                  </a:cubicBezTo>
                  <a:cubicBezTo>
                    <a:pt x="906" y="515"/>
                    <a:pt x="906" y="514"/>
                    <a:pt x="905" y="513"/>
                  </a:cubicBezTo>
                  <a:close/>
                  <a:moveTo>
                    <a:pt x="943" y="463"/>
                  </a:moveTo>
                  <a:cubicBezTo>
                    <a:pt x="943" y="463"/>
                    <a:pt x="943" y="463"/>
                    <a:pt x="943" y="462"/>
                  </a:cubicBezTo>
                  <a:cubicBezTo>
                    <a:pt x="943" y="462"/>
                    <a:pt x="943" y="462"/>
                    <a:pt x="943" y="462"/>
                  </a:cubicBezTo>
                  <a:cubicBezTo>
                    <a:pt x="943" y="461"/>
                    <a:pt x="944" y="460"/>
                    <a:pt x="945" y="459"/>
                  </a:cubicBezTo>
                  <a:cubicBezTo>
                    <a:pt x="945" y="458"/>
                    <a:pt x="944" y="457"/>
                    <a:pt x="945" y="455"/>
                  </a:cubicBezTo>
                  <a:cubicBezTo>
                    <a:pt x="946" y="454"/>
                    <a:pt x="947" y="454"/>
                    <a:pt x="948" y="453"/>
                  </a:cubicBezTo>
                  <a:cubicBezTo>
                    <a:pt x="949" y="452"/>
                    <a:pt x="949" y="451"/>
                    <a:pt x="950" y="450"/>
                  </a:cubicBezTo>
                  <a:cubicBezTo>
                    <a:pt x="954" y="447"/>
                    <a:pt x="954" y="447"/>
                    <a:pt x="955" y="447"/>
                  </a:cubicBezTo>
                  <a:cubicBezTo>
                    <a:pt x="955" y="447"/>
                    <a:pt x="955" y="447"/>
                    <a:pt x="955" y="447"/>
                  </a:cubicBezTo>
                  <a:cubicBezTo>
                    <a:pt x="956" y="447"/>
                    <a:pt x="957" y="448"/>
                    <a:pt x="958" y="448"/>
                  </a:cubicBezTo>
                  <a:cubicBezTo>
                    <a:pt x="958" y="448"/>
                    <a:pt x="959" y="448"/>
                    <a:pt x="959" y="448"/>
                  </a:cubicBezTo>
                  <a:cubicBezTo>
                    <a:pt x="959" y="448"/>
                    <a:pt x="960" y="449"/>
                    <a:pt x="959" y="449"/>
                  </a:cubicBezTo>
                  <a:cubicBezTo>
                    <a:pt x="959" y="449"/>
                    <a:pt x="959" y="449"/>
                    <a:pt x="959" y="449"/>
                  </a:cubicBezTo>
                  <a:cubicBezTo>
                    <a:pt x="959" y="449"/>
                    <a:pt x="959" y="450"/>
                    <a:pt x="959" y="450"/>
                  </a:cubicBezTo>
                  <a:cubicBezTo>
                    <a:pt x="959" y="450"/>
                    <a:pt x="958" y="450"/>
                    <a:pt x="958" y="450"/>
                  </a:cubicBezTo>
                  <a:cubicBezTo>
                    <a:pt x="957" y="450"/>
                    <a:pt x="957" y="451"/>
                    <a:pt x="956" y="452"/>
                  </a:cubicBezTo>
                  <a:cubicBezTo>
                    <a:pt x="956" y="452"/>
                    <a:pt x="956" y="452"/>
                    <a:pt x="956" y="452"/>
                  </a:cubicBezTo>
                  <a:cubicBezTo>
                    <a:pt x="955" y="452"/>
                    <a:pt x="955" y="452"/>
                    <a:pt x="954" y="452"/>
                  </a:cubicBezTo>
                  <a:cubicBezTo>
                    <a:pt x="953" y="453"/>
                    <a:pt x="953" y="453"/>
                    <a:pt x="952" y="453"/>
                  </a:cubicBezTo>
                  <a:cubicBezTo>
                    <a:pt x="952" y="453"/>
                    <a:pt x="952" y="453"/>
                    <a:pt x="952" y="453"/>
                  </a:cubicBezTo>
                  <a:cubicBezTo>
                    <a:pt x="952" y="453"/>
                    <a:pt x="952" y="453"/>
                    <a:pt x="952" y="453"/>
                  </a:cubicBezTo>
                  <a:cubicBezTo>
                    <a:pt x="952" y="453"/>
                    <a:pt x="952" y="453"/>
                    <a:pt x="951" y="453"/>
                  </a:cubicBezTo>
                  <a:cubicBezTo>
                    <a:pt x="951" y="454"/>
                    <a:pt x="951" y="454"/>
                    <a:pt x="950" y="455"/>
                  </a:cubicBezTo>
                  <a:cubicBezTo>
                    <a:pt x="949" y="455"/>
                    <a:pt x="949" y="455"/>
                    <a:pt x="948" y="456"/>
                  </a:cubicBezTo>
                  <a:cubicBezTo>
                    <a:pt x="948" y="456"/>
                    <a:pt x="947" y="457"/>
                    <a:pt x="947" y="458"/>
                  </a:cubicBezTo>
                  <a:cubicBezTo>
                    <a:pt x="947" y="459"/>
                    <a:pt x="947" y="459"/>
                    <a:pt x="946" y="460"/>
                  </a:cubicBezTo>
                  <a:cubicBezTo>
                    <a:pt x="945" y="460"/>
                    <a:pt x="945" y="462"/>
                    <a:pt x="944" y="463"/>
                  </a:cubicBezTo>
                  <a:cubicBezTo>
                    <a:pt x="943" y="464"/>
                    <a:pt x="943" y="463"/>
                    <a:pt x="943" y="463"/>
                  </a:cubicBezTo>
                  <a:close/>
                  <a:moveTo>
                    <a:pt x="981" y="397"/>
                  </a:moveTo>
                  <a:cubicBezTo>
                    <a:pt x="981" y="397"/>
                    <a:pt x="985" y="398"/>
                    <a:pt x="983" y="399"/>
                  </a:cubicBezTo>
                  <a:cubicBezTo>
                    <a:pt x="983" y="400"/>
                    <a:pt x="983" y="400"/>
                    <a:pt x="982" y="401"/>
                  </a:cubicBezTo>
                  <a:cubicBezTo>
                    <a:pt x="981" y="401"/>
                    <a:pt x="981" y="401"/>
                    <a:pt x="981" y="402"/>
                  </a:cubicBezTo>
                  <a:cubicBezTo>
                    <a:pt x="980" y="402"/>
                    <a:pt x="980" y="402"/>
                    <a:pt x="980" y="402"/>
                  </a:cubicBezTo>
                  <a:cubicBezTo>
                    <a:pt x="980" y="403"/>
                    <a:pt x="980" y="404"/>
                    <a:pt x="979" y="405"/>
                  </a:cubicBezTo>
                  <a:cubicBezTo>
                    <a:pt x="979" y="406"/>
                    <a:pt x="978" y="406"/>
                    <a:pt x="978" y="406"/>
                  </a:cubicBezTo>
                  <a:cubicBezTo>
                    <a:pt x="978" y="407"/>
                    <a:pt x="977" y="407"/>
                    <a:pt x="978" y="408"/>
                  </a:cubicBezTo>
                  <a:cubicBezTo>
                    <a:pt x="978" y="411"/>
                    <a:pt x="975" y="411"/>
                    <a:pt x="975" y="411"/>
                  </a:cubicBezTo>
                  <a:cubicBezTo>
                    <a:pt x="975" y="411"/>
                    <a:pt x="975" y="410"/>
                    <a:pt x="975" y="410"/>
                  </a:cubicBezTo>
                  <a:cubicBezTo>
                    <a:pt x="975" y="410"/>
                    <a:pt x="976" y="409"/>
                    <a:pt x="976" y="408"/>
                  </a:cubicBezTo>
                  <a:cubicBezTo>
                    <a:pt x="976" y="408"/>
                    <a:pt x="975" y="408"/>
                    <a:pt x="975" y="407"/>
                  </a:cubicBezTo>
                  <a:cubicBezTo>
                    <a:pt x="975" y="407"/>
                    <a:pt x="976" y="406"/>
                    <a:pt x="976" y="405"/>
                  </a:cubicBezTo>
                  <a:cubicBezTo>
                    <a:pt x="977" y="404"/>
                    <a:pt x="977" y="403"/>
                    <a:pt x="977" y="403"/>
                  </a:cubicBezTo>
                  <a:cubicBezTo>
                    <a:pt x="977" y="403"/>
                    <a:pt x="977" y="403"/>
                    <a:pt x="976" y="402"/>
                  </a:cubicBezTo>
                  <a:cubicBezTo>
                    <a:pt x="974" y="402"/>
                    <a:pt x="973" y="402"/>
                    <a:pt x="973" y="401"/>
                  </a:cubicBezTo>
                  <a:cubicBezTo>
                    <a:pt x="973" y="401"/>
                    <a:pt x="973" y="401"/>
                    <a:pt x="973" y="401"/>
                  </a:cubicBezTo>
                  <a:cubicBezTo>
                    <a:pt x="973" y="401"/>
                    <a:pt x="972" y="402"/>
                    <a:pt x="971" y="402"/>
                  </a:cubicBezTo>
                  <a:cubicBezTo>
                    <a:pt x="971" y="402"/>
                    <a:pt x="971" y="402"/>
                    <a:pt x="971" y="403"/>
                  </a:cubicBezTo>
                  <a:cubicBezTo>
                    <a:pt x="972" y="407"/>
                    <a:pt x="969" y="406"/>
                    <a:pt x="969" y="406"/>
                  </a:cubicBezTo>
                  <a:cubicBezTo>
                    <a:pt x="969" y="406"/>
                    <a:pt x="969" y="406"/>
                    <a:pt x="969" y="406"/>
                  </a:cubicBezTo>
                  <a:cubicBezTo>
                    <a:pt x="969" y="405"/>
                    <a:pt x="969" y="405"/>
                    <a:pt x="970" y="404"/>
                  </a:cubicBezTo>
                  <a:cubicBezTo>
                    <a:pt x="970" y="404"/>
                    <a:pt x="969" y="403"/>
                    <a:pt x="969" y="403"/>
                  </a:cubicBezTo>
                  <a:cubicBezTo>
                    <a:pt x="969" y="403"/>
                    <a:pt x="970" y="402"/>
                    <a:pt x="970" y="401"/>
                  </a:cubicBezTo>
                  <a:cubicBezTo>
                    <a:pt x="970" y="399"/>
                    <a:pt x="970" y="399"/>
                    <a:pt x="970" y="399"/>
                  </a:cubicBezTo>
                  <a:cubicBezTo>
                    <a:pt x="970" y="398"/>
                    <a:pt x="970" y="398"/>
                    <a:pt x="969" y="398"/>
                  </a:cubicBezTo>
                  <a:cubicBezTo>
                    <a:pt x="968" y="398"/>
                    <a:pt x="966" y="397"/>
                    <a:pt x="967" y="396"/>
                  </a:cubicBezTo>
                  <a:cubicBezTo>
                    <a:pt x="968" y="394"/>
                    <a:pt x="973" y="392"/>
                    <a:pt x="975" y="392"/>
                  </a:cubicBezTo>
                  <a:cubicBezTo>
                    <a:pt x="975" y="392"/>
                    <a:pt x="978" y="394"/>
                    <a:pt x="977" y="395"/>
                  </a:cubicBezTo>
                  <a:cubicBezTo>
                    <a:pt x="977" y="396"/>
                    <a:pt x="976" y="396"/>
                    <a:pt x="976" y="396"/>
                  </a:cubicBezTo>
                  <a:cubicBezTo>
                    <a:pt x="975" y="397"/>
                    <a:pt x="975" y="397"/>
                    <a:pt x="974" y="398"/>
                  </a:cubicBezTo>
                  <a:cubicBezTo>
                    <a:pt x="974" y="398"/>
                    <a:pt x="974" y="398"/>
                    <a:pt x="974" y="398"/>
                  </a:cubicBezTo>
                  <a:cubicBezTo>
                    <a:pt x="974" y="398"/>
                    <a:pt x="974" y="399"/>
                    <a:pt x="973" y="399"/>
                  </a:cubicBezTo>
                  <a:cubicBezTo>
                    <a:pt x="975" y="398"/>
                    <a:pt x="979" y="397"/>
                    <a:pt x="981" y="397"/>
                  </a:cubicBezTo>
                  <a:close/>
                  <a:moveTo>
                    <a:pt x="1019" y="422"/>
                  </a:moveTo>
                  <a:cubicBezTo>
                    <a:pt x="1019" y="422"/>
                    <a:pt x="1018" y="423"/>
                    <a:pt x="1018" y="423"/>
                  </a:cubicBezTo>
                  <a:cubicBezTo>
                    <a:pt x="1017" y="424"/>
                    <a:pt x="1016" y="424"/>
                    <a:pt x="1015" y="425"/>
                  </a:cubicBezTo>
                  <a:cubicBezTo>
                    <a:pt x="1015" y="426"/>
                    <a:pt x="1014" y="427"/>
                    <a:pt x="1013" y="428"/>
                  </a:cubicBezTo>
                  <a:cubicBezTo>
                    <a:pt x="1013" y="428"/>
                    <a:pt x="1013" y="428"/>
                    <a:pt x="1012" y="428"/>
                  </a:cubicBezTo>
                  <a:cubicBezTo>
                    <a:pt x="1012" y="429"/>
                    <a:pt x="1011" y="429"/>
                    <a:pt x="1011" y="428"/>
                  </a:cubicBezTo>
                  <a:cubicBezTo>
                    <a:pt x="1011" y="428"/>
                    <a:pt x="1010" y="428"/>
                    <a:pt x="1010" y="427"/>
                  </a:cubicBezTo>
                  <a:cubicBezTo>
                    <a:pt x="1009" y="427"/>
                    <a:pt x="1008" y="427"/>
                    <a:pt x="1007" y="426"/>
                  </a:cubicBezTo>
                  <a:cubicBezTo>
                    <a:pt x="1007" y="426"/>
                    <a:pt x="1007" y="426"/>
                    <a:pt x="1007" y="426"/>
                  </a:cubicBezTo>
                  <a:cubicBezTo>
                    <a:pt x="1007" y="425"/>
                    <a:pt x="1007" y="425"/>
                    <a:pt x="1008" y="424"/>
                  </a:cubicBezTo>
                  <a:cubicBezTo>
                    <a:pt x="1009" y="423"/>
                    <a:pt x="1010" y="422"/>
                    <a:pt x="1012" y="421"/>
                  </a:cubicBezTo>
                  <a:cubicBezTo>
                    <a:pt x="1012" y="420"/>
                    <a:pt x="1013" y="420"/>
                    <a:pt x="1014" y="419"/>
                  </a:cubicBezTo>
                  <a:cubicBezTo>
                    <a:pt x="1014" y="419"/>
                    <a:pt x="1015" y="418"/>
                    <a:pt x="1015" y="418"/>
                  </a:cubicBezTo>
                  <a:cubicBezTo>
                    <a:pt x="1016" y="418"/>
                    <a:pt x="1016" y="418"/>
                    <a:pt x="1017" y="418"/>
                  </a:cubicBezTo>
                  <a:cubicBezTo>
                    <a:pt x="1017" y="417"/>
                    <a:pt x="1018" y="417"/>
                    <a:pt x="1019" y="417"/>
                  </a:cubicBezTo>
                  <a:cubicBezTo>
                    <a:pt x="1019" y="417"/>
                    <a:pt x="1019" y="417"/>
                    <a:pt x="1019" y="417"/>
                  </a:cubicBezTo>
                  <a:cubicBezTo>
                    <a:pt x="1019" y="418"/>
                    <a:pt x="1019" y="419"/>
                    <a:pt x="1019" y="420"/>
                  </a:cubicBezTo>
                  <a:cubicBezTo>
                    <a:pt x="1019" y="420"/>
                    <a:pt x="1019" y="421"/>
                    <a:pt x="1019" y="422"/>
                  </a:cubicBezTo>
                  <a:close/>
                  <a:moveTo>
                    <a:pt x="1025" y="426"/>
                  </a:moveTo>
                  <a:cubicBezTo>
                    <a:pt x="1025" y="426"/>
                    <a:pt x="1024" y="427"/>
                    <a:pt x="1024" y="427"/>
                  </a:cubicBezTo>
                  <a:cubicBezTo>
                    <a:pt x="1023" y="428"/>
                    <a:pt x="1022" y="429"/>
                    <a:pt x="1021" y="430"/>
                  </a:cubicBezTo>
                  <a:cubicBezTo>
                    <a:pt x="1021" y="430"/>
                    <a:pt x="1020" y="431"/>
                    <a:pt x="1020" y="432"/>
                  </a:cubicBezTo>
                  <a:cubicBezTo>
                    <a:pt x="1020" y="432"/>
                    <a:pt x="1019" y="433"/>
                    <a:pt x="1019" y="433"/>
                  </a:cubicBezTo>
                  <a:cubicBezTo>
                    <a:pt x="1018" y="433"/>
                    <a:pt x="1018" y="433"/>
                    <a:pt x="1017" y="433"/>
                  </a:cubicBezTo>
                  <a:cubicBezTo>
                    <a:pt x="1017" y="433"/>
                    <a:pt x="1017" y="432"/>
                    <a:pt x="1016" y="432"/>
                  </a:cubicBezTo>
                  <a:cubicBezTo>
                    <a:pt x="1015" y="431"/>
                    <a:pt x="1014" y="431"/>
                    <a:pt x="1014" y="431"/>
                  </a:cubicBezTo>
                  <a:cubicBezTo>
                    <a:pt x="1013" y="431"/>
                    <a:pt x="1013" y="430"/>
                    <a:pt x="1013" y="430"/>
                  </a:cubicBezTo>
                  <a:cubicBezTo>
                    <a:pt x="1013" y="430"/>
                    <a:pt x="1014" y="429"/>
                    <a:pt x="1014" y="429"/>
                  </a:cubicBezTo>
                  <a:cubicBezTo>
                    <a:pt x="1015" y="427"/>
                    <a:pt x="1017" y="427"/>
                    <a:pt x="1018" y="425"/>
                  </a:cubicBezTo>
                  <a:cubicBezTo>
                    <a:pt x="1019" y="425"/>
                    <a:pt x="1019" y="424"/>
                    <a:pt x="1020" y="423"/>
                  </a:cubicBezTo>
                  <a:cubicBezTo>
                    <a:pt x="1020" y="423"/>
                    <a:pt x="1021" y="423"/>
                    <a:pt x="1021" y="422"/>
                  </a:cubicBezTo>
                  <a:cubicBezTo>
                    <a:pt x="1022" y="422"/>
                    <a:pt x="1022" y="422"/>
                    <a:pt x="1023" y="422"/>
                  </a:cubicBezTo>
                  <a:cubicBezTo>
                    <a:pt x="1024" y="422"/>
                    <a:pt x="1024" y="421"/>
                    <a:pt x="1025" y="421"/>
                  </a:cubicBezTo>
                  <a:cubicBezTo>
                    <a:pt x="1025" y="421"/>
                    <a:pt x="1025" y="421"/>
                    <a:pt x="1025" y="422"/>
                  </a:cubicBezTo>
                  <a:cubicBezTo>
                    <a:pt x="1025" y="422"/>
                    <a:pt x="1025" y="423"/>
                    <a:pt x="1025" y="424"/>
                  </a:cubicBezTo>
                  <a:cubicBezTo>
                    <a:pt x="1025" y="425"/>
                    <a:pt x="1025" y="425"/>
                    <a:pt x="1025" y="426"/>
                  </a:cubicBezTo>
                  <a:close/>
                  <a:moveTo>
                    <a:pt x="670" y="279"/>
                  </a:moveTo>
                  <a:cubicBezTo>
                    <a:pt x="669" y="278"/>
                    <a:pt x="668" y="278"/>
                    <a:pt x="668" y="278"/>
                  </a:cubicBezTo>
                  <a:cubicBezTo>
                    <a:pt x="668" y="278"/>
                    <a:pt x="668" y="277"/>
                    <a:pt x="668" y="276"/>
                  </a:cubicBezTo>
                  <a:cubicBezTo>
                    <a:pt x="668" y="276"/>
                    <a:pt x="668" y="276"/>
                    <a:pt x="667" y="276"/>
                  </a:cubicBezTo>
                  <a:cubicBezTo>
                    <a:pt x="667" y="276"/>
                    <a:pt x="666" y="276"/>
                    <a:pt x="666" y="276"/>
                  </a:cubicBezTo>
                  <a:cubicBezTo>
                    <a:pt x="665" y="275"/>
                    <a:pt x="666" y="273"/>
                    <a:pt x="666" y="272"/>
                  </a:cubicBezTo>
                  <a:cubicBezTo>
                    <a:pt x="666" y="271"/>
                    <a:pt x="666" y="271"/>
                    <a:pt x="669" y="269"/>
                  </a:cubicBezTo>
                  <a:cubicBezTo>
                    <a:pt x="668" y="269"/>
                    <a:pt x="668" y="269"/>
                    <a:pt x="668" y="269"/>
                  </a:cubicBezTo>
                  <a:cubicBezTo>
                    <a:pt x="669" y="265"/>
                    <a:pt x="672" y="265"/>
                    <a:pt x="674" y="262"/>
                  </a:cubicBezTo>
                  <a:cubicBezTo>
                    <a:pt x="671" y="264"/>
                    <a:pt x="664" y="271"/>
                    <a:pt x="664" y="271"/>
                  </a:cubicBezTo>
                  <a:cubicBezTo>
                    <a:pt x="664" y="272"/>
                    <a:pt x="655" y="282"/>
                    <a:pt x="655" y="282"/>
                  </a:cubicBezTo>
                  <a:cubicBezTo>
                    <a:pt x="653" y="284"/>
                    <a:pt x="652" y="284"/>
                    <a:pt x="651" y="285"/>
                  </a:cubicBezTo>
                  <a:cubicBezTo>
                    <a:pt x="650" y="284"/>
                    <a:pt x="650" y="283"/>
                    <a:pt x="650" y="282"/>
                  </a:cubicBezTo>
                  <a:cubicBezTo>
                    <a:pt x="650" y="282"/>
                    <a:pt x="649" y="282"/>
                    <a:pt x="649" y="283"/>
                  </a:cubicBezTo>
                  <a:cubicBezTo>
                    <a:pt x="647" y="276"/>
                    <a:pt x="648" y="275"/>
                    <a:pt x="657" y="266"/>
                  </a:cubicBezTo>
                  <a:cubicBezTo>
                    <a:pt x="656" y="264"/>
                    <a:pt x="656" y="264"/>
                    <a:pt x="656" y="263"/>
                  </a:cubicBezTo>
                  <a:cubicBezTo>
                    <a:pt x="656" y="263"/>
                    <a:pt x="656" y="263"/>
                    <a:pt x="655" y="263"/>
                  </a:cubicBezTo>
                  <a:cubicBezTo>
                    <a:pt x="656" y="262"/>
                    <a:pt x="656" y="262"/>
                    <a:pt x="660" y="259"/>
                  </a:cubicBezTo>
                  <a:cubicBezTo>
                    <a:pt x="660" y="259"/>
                    <a:pt x="660" y="259"/>
                    <a:pt x="659" y="259"/>
                  </a:cubicBezTo>
                  <a:cubicBezTo>
                    <a:pt x="659" y="259"/>
                    <a:pt x="659" y="259"/>
                    <a:pt x="659" y="258"/>
                  </a:cubicBezTo>
                  <a:cubicBezTo>
                    <a:pt x="663" y="255"/>
                    <a:pt x="663" y="255"/>
                    <a:pt x="664" y="255"/>
                  </a:cubicBezTo>
                  <a:cubicBezTo>
                    <a:pt x="665" y="255"/>
                    <a:pt x="665" y="255"/>
                    <a:pt x="665" y="255"/>
                  </a:cubicBezTo>
                  <a:cubicBezTo>
                    <a:pt x="665" y="255"/>
                    <a:pt x="665" y="255"/>
                    <a:pt x="665" y="255"/>
                  </a:cubicBezTo>
                  <a:cubicBezTo>
                    <a:pt x="665" y="255"/>
                    <a:pt x="665" y="255"/>
                    <a:pt x="665" y="255"/>
                  </a:cubicBezTo>
                  <a:cubicBezTo>
                    <a:pt x="665" y="255"/>
                    <a:pt x="665" y="255"/>
                    <a:pt x="671" y="250"/>
                  </a:cubicBezTo>
                  <a:cubicBezTo>
                    <a:pt x="671" y="250"/>
                    <a:pt x="671" y="250"/>
                    <a:pt x="671" y="250"/>
                  </a:cubicBezTo>
                  <a:cubicBezTo>
                    <a:pt x="671" y="249"/>
                    <a:pt x="671" y="249"/>
                    <a:pt x="671" y="249"/>
                  </a:cubicBezTo>
                  <a:cubicBezTo>
                    <a:pt x="671" y="249"/>
                    <a:pt x="679" y="243"/>
                    <a:pt x="681" y="241"/>
                  </a:cubicBezTo>
                  <a:cubicBezTo>
                    <a:pt x="682" y="241"/>
                    <a:pt x="682" y="241"/>
                    <a:pt x="682" y="241"/>
                  </a:cubicBezTo>
                  <a:cubicBezTo>
                    <a:pt x="681" y="241"/>
                    <a:pt x="681" y="241"/>
                    <a:pt x="681" y="241"/>
                  </a:cubicBezTo>
                  <a:cubicBezTo>
                    <a:pt x="681" y="241"/>
                    <a:pt x="681" y="241"/>
                    <a:pt x="681" y="241"/>
                  </a:cubicBezTo>
                  <a:cubicBezTo>
                    <a:pt x="681" y="241"/>
                    <a:pt x="681" y="241"/>
                    <a:pt x="681" y="241"/>
                  </a:cubicBezTo>
                  <a:cubicBezTo>
                    <a:pt x="681" y="241"/>
                    <a:pt x="681" y="241"/>
                    <a:pt x="681" y="241"/>
                  </a:cubicBezTo>
                  <a:cubicBezTo>
                    <a:pt x="681" y="241"/>
                    <a:pt x="681" y="241"/>
                    <a:pt x="681" y="240"/>
                  </a:cubicBezTo>
                  <a:cubicBezTo>
                    <a:pt x="681" y="240"/>
                    <a:pt x="681" y="240"/>
                    <a:pt x="681" y="240"/>
                  </a:cubicBezTo>
                  <a:cubicBezTo>
                    <a:pt x="681" y="239"/>
                    <a:pt x="682" y="239"/>
                    <a:pt x="682" y="239"/>
                  </a:cubicBezTo>
                  <a:cubicBezTo>
                    <a:pt x="681" y="239"/>
                    <a:pt x="680" y="238"/>
                    <a:pt x="680" y="238"/>
                  </a:cubicBezTo>
                  <a:cubicBezTo>
                    <a:pt x="679" y="239"/>
                    <a:pt x="679" y="239"/>
                    <a:pt x="678" y="239"/>
                  </a:cubicBezTo>
                  <a:cubicBezTo>
                    <a:pt x="678" y="239"/>
                    <a:pt x="678" y="239"/>
                    <a:pt x="678" y="238"/>
                  </a:cubicBezTo>
                  <a:cubicBezTo>
                    <a:pt x="678" y="238"/>
                    <a:pt x="677" y="238"/>
                    <a:pt x="677" y="237"/>
                  </a:cubicBezTo>
                  <a:cubicBezTo>
                    <a:pt x="677" y="237"/>
                    <a:pt x="677" y="237"/>
                    <a:pt x="677" y="236"/>
                  </a:cubicBezTo>
                  <a:cubicBezTo>
                    <a:pt x="676" y="236"/>
                    <a:pt x="675" y="236"/>
                    <a:pt x="674" y="235"/>
                  </a:cubicBezTo>
                  <a:cubicBezTo>
                    <a:pt x="676" y="230"/>
                    <a:pt x="681" y="229"/>
                    <a:pt x="691" y="227"/>
                  </a:cubicBezTo>
                  <a:cubicBezTo>
                    <a:pt x="691" y="227"/>
                    <a:pt x="691" y="227"/>
                    <a:pt x="691" y="227"/>
                  </a:cubicBezTo>
                  <a:cubicBezTo>
                    <a:pt x="691" y="228"/>
                    <a:pt x="691" y="228"/>
                    <a:pt x="690" y="230"/>
                  </a:cubicBezTo>
                  <a:cubicBezTo>
                    <a:pt x="691" y="229"/>
                    <a:pt x="692" y="229"/>
                    <a:pt x="693" y="229"/>
                  </a:cubicBezTo>
                  <a:cubicBezTo>
                    <a:pt x="693" y="229"/>
                    <a:pt x="694" y="229"/>
                    <a:pt x="694" y="230"/>
                  </a:cubicBezTo>
                  <a:cubicBezTo>
                    <a:pt x="694" y="230"/>
                    <a:pt x="694" y="231"/>
                    <a:pt x="692" y="232"/>
                  </a:cubicBezTo>
                  <a:cubicBezTo>
                    <a:pt x="692" y="232"/>
                    <a:pt x="692" y="233"/>
                    <a:pt x="692" y="233"/>
                  </a:cubicBezTo>
                  <a:cubicBezTo>
                    <a:pt x="693" y="233"/>
                    <a:pt x="693" y="233"/>
                    <a:pt x="695" y="233"/>
                  </a:cubicBezTo>
                  <a:cubicBezTo>
                    <a:pt x="695" y="233"/>
                    <a:pt x="695" y="234"/>
                    <a:pt x="695" y="234"/>
                  </a:cubicBezTo>
                  <a:cubicBezTo>
                    <a:pt x="695" y="234"/>
                    <a:pt x="695" y="234"/>
                    <a:pt x="695" y="235"/>
                  </a:cubicBezTo>
                  <a:cubicBezTo>
                    <a:pt x="700" y="233"/>
                    <a:pt x="703" y="228"/>
                    <a:pt x="709" y="228"/>
                  </a:cubicBezTo>
                  <a:cubicBezTo>
                    <a:pt x="713" y="227"/>
                    <a:pt x="724" y="225"/>
                    <a:pt x="724" y="225"/>
                  </a:cubicBezTo>
                  <a:cubicBezTo>
                    <a:pt x="725" y="225"/>
                    <a:pt x="741" y="217"/>
                    <a:pt x="743" y="215"/>
                  </a:cubicBezTo>
                  <a:cubicBezTo>
                    <a:pt x="742" y="215"/>
                    <a:pt x="742" y="215"/>
                    <a:pt x="742" y="214"/>
                  </a:cubicBezTo>
                  <a:cubicBezTo>
                    <a:pt x="743" y="213"/>
                    <a:pt x="745" y="213"/>
                    <a:pt x="746" y="212"/>
                  </a:cubicBezTo>
                  <a:cubicBezTo>
                    <a:pt x="746" y="212"/>
                    <a:pt x="747" y="212"/>
                    <a:pt x="747" y="212"/>
                  </a:cubicBezTo>
                  <a:cubicBezTo>
                    <a:pt x="747" y="212"/>
                    <a:pt x="747" y="212"/>
                    <a:pt x="746" y="212"/>
                  </a:cubicBezTo>
                  <a:cubicBezTo>
                    <a:pt x="746" y="212"/>
                    <a:pt x="746" y="211"/>
                    <a:pt x="746" y="211"/>
                  </a:cubicBezTo>
                  <a:cubicBezTo>
                    <a:pt x="745" y="211"/>
                    <a:pt x="745" y="211"/>
                    <a:pt x="743" y="211"/>
                  </a:cubicBezTo>
                  <a:cubicBezTo>
                    <a:pt x="744" y="209"/>
                    <a:pt x="747" y="209"/>
                    <a:pt x="748" y="208"/>
                  </a:cubicBezTo>
                  <a:cubicBezTo>
                    <a:pt x="748" y="208"/>
                    <a:pt x="749" y="209"/>
                    <a:pt x="749" y="209"/>
                  </a:cubicBezTo>
                  <a:cubicBezTo>
                    <a:pt x="751" y="208"/>
                    <a:pt x="751" y="208"/>
                    <a:pt x="752" y="207"/>
                  </a:cubicBezTo>
                  <a:cubicBezTo>
                    <a:pt x="752" y="207"/>
                    <a:pt x="752" y="207"/>
                    <a:pt x="751" y="206"/>
                  </a:cubicBezTo>
                  <a:cubicBezTo>
                    <a:pt x="758" y="202"/>
                    <a:pt x="764" y="198"/>
                    <a:pt x="769" y="195"/>
                  </a:cubicBezTo>
                  <a:cubicBezTo>
                    <a:pt x="769" y="195"/>
                    <a:pt x="769" y="195"/>
                    <a:pt x="769" y="195"/>
                  </a:cubicBezTo>
                  <a:cubicBezTo>
                    <a:pt x="770" y="194"/>
                    <a:pt x="771" y="193"/>
                    <a:pt x="772" y="191"/>
                  </a:cubicBezTo>
                  <a:cubicBezTo>
                    <a:pt x="771" y="193"/>
                    <a:pt x="769" y="194"/>
                    <a:pt x="766" y="193"/>
                  </a:cubicBezTo>
                  <a:cubicBezTo>
                    <a:pt x="768" y="191"/>
                    <a:pt x="770" y="190"/>
                    <a:pt x="771" y="188"/>
                  </a:cubicBezTo>
                  <a:cubicBezTo>
                    <a:pt x="771" y="187"/>
                    <a:pt x="771" y="187"/>
                    <a:pt x="771" y="187"/>
                  </a:cubicBezTo>
                  <a:cubicBezTo>
                    <a:pt x="771" y="186"/>
                    <a:pt x="772" y="186"/>
                    <a:pt x="772" y="185"/>
                  </a:cubicBezTo>
                  <a:cubicBezTo>
                    <a:pt x="771" y="185"/>
                    <a:pt x="769" y="186"/>
                    <a:pt x="768" y="186"/>
                  </a:cubicBezTo>
                  <a:cubicBezTo>
                    <a:pt x="769" y="185"/>
                    <a:pt x="770" y="185"/>
                    <a:pt x="771" y="184"/>
                  </a:cubicBezTo>
                  <a:cubicBezTo>
                    <a:pt x="771" y="184"/>
                    <a:pt x="771" y="183"/>
                    <a:pt x="771" y="183"/>
                  </a:cubicBezTo>
                  <a:cubicBezTo>
                    <a:pt x="773" y="178"/>
                    <a:pt x="775" y="177"/>
                    <a:pt x="780" y="175"/>
                  </a:cubicBezTo>
                  <a:cubicBezTo>
                    <a:pt x="780" y="175"/>
                    <a:pt x="780" y="175"/>
                    <a:pt x="779" y="175"/>
                  </a:cubicBezTo>
                  <a:cubicBezTo>
                    <a:pt x="780" y="175"/>
                    <a:pt x="780" y="174"/>
                    <a:pt x="781" y="174"/>
                  </a:cubicBezTo>
                  <a:cubicBezTo>
                    <a:pt x="780" y="174"/>
                    <a:pt x="779" y="174"/>
                    <a:pt x="779" y="174"/>
                  </a:cubicBezTo>
                  <a:cubicBezTo>
                    <a:pt x="779" y="174"/>
                    <a:pt x="779" y="173"/>
                    <a:pt x="779" y="173"/>
                  </a:cubicBezTo>
                  <a:cubicBezTo>
                    <a:pt x="780" y="172"/>
                    <a:pt x="781" y="172"/>
                    <a:pt x="782" y="171"/>
                  </a:cubicBezTo>
                  <a:cubicBezTo>
                    <a:pt x="782" y="171"/>
                    <a:pt x="782" y="171"/>
                    <a:pt x="782" y="171"/>
                  </a:cubicBezTo>
                  <a:cubicBezTo>
                    <a:pt x="783" y="171"/>
                    <a:pt x="784" y="170"/>
                    <a:pt x="790" y="167"/>
                  </a:cubicBezTo>
                  <a:cubicBezTo>
                    <a:pt x="790" y="168"/>
                    <a:pt x="791" y="168"/>
                    <a:pt x="791" y="168"/>
                  </a:cubicBezTo>
                  <a:cubicBezTo>
                    <a:pt x="789" y="169"/>
                    <a:pt x="789" y="170"/>
                    <a:pt x="788" y="171"/>
                  </a:cubicBezTo>
                  <a:cubicBezTo>
                    <a:pt x="789" y="171"/>
                    <a:pt x="791" y="170"/>
                    <a:pt x="793" y="170"/>
                  </a:cubicBezTo>
                  <a:cubicBezTo>
                    <a:pt x="793" y="170"/>
                    <a:pt x="793" y="170"/>
                    <a:pt x="793" y="170"/>
                  </a:cubicBezTo>
                  <a:cubicBezTo>
                    <a:pt x="791" y="172"/>
                    <a:pt x="791" y="172"/>
                    <a:pt x="790" y="175"/>
                  </a:cubicBezTo>
                  <a:cubicBezTo>
                    <a:pt x="794" y="174"/>
                    <a:pt x="799" y="173"/>
                    <a:pt x="800" y="172"/>
                  </a:cubicBezTo>
                  <a:cubicBezTo>
                    <a:pt x="800" y="172"/>
                    <a:pt x="799" y="173"/>
                    <a:pt x="798" y="173"/>
                  </a:cubicBezTo>
                  <a:cubicBezTo>
                    <a:pt x="800" y="172"/>
                    <a:pt x="804" y="170"/>
                    <a:pt x="805" y="169"/>
                  </a:cubicBezTo>
                  <a:cubicBezTo>
                    <a:pt x="806" y="170"/>
                    <a:pt x="806" y="170"/>
                    <a:pt x="806" y="170"/>
                  </a:cubicBezTo>
                  <a:cubicBezTo>
                    <a:pt x="806" y="170"/>
                    <a:pt x="806" y="170"/>
                    <a:pt x="806" y="170"/>
                  </a:cubicBezTo>
                  <a:cubicBezTo>
                    <a:pt x="807" y="170"/>
                    <a:pt x="808" y="169"/>
                    <a:pt x="809" y="169"/>
                  </a:cubicBezTo>
                  <a:cubicBezTo>
                    <a:pt x="808" y="169"/>
                    <a:pt x="808" y="170"/>
                    <a:pt x="807" y="171"/>
                  </a:cubicBezTo>
                  <a:cubicBezTo>
                    <a:pt x="809" y="170"/>
                    <a:pt x="811" y="170"/>
                    <a:pt x="812" y="169"/>
                  </a:cubicBezTo>
                  <a:cubicBezTo>
                    <a:pt x="812" y="169"/>
                    <a:pt x="813" y="168"/>
                    <a:pt x="813" y="168"/>
                  </a:cubicBezTo>
                  <a:cubicBezTo>
                    <a:pt x="819" y="166"/>
                    <a:pt x="819" y="166"/>
                    <a:pt x="822" y="166"/>
                  </a:cubicBezTo>
                  <a:cubicBezTo>
                    <a:pt x="822" y="166"/>
                    <a:pt x="822" y="166"/>
                    <a:pt x="821" y="166"/>
                  </a:cubicBezTo>
                  <a:cubicBezTo>
                    <a:pt x="824" y="166"/>
                    <a:pt x="826" y="165"/>
                    <a:pt x="828" y="165"/>
                  </a:cubicBezTo>
                  <a:cubicBezTo>
                    <a:pt x="830" y="166"/>
                    <a:pt x="832" y="166"/>
                    <a:pt x="834" y="168"/>
                  </a:cubicBezTo>
                  <a:cubicBezTo>
                    <a:pt x="834" y="168"/>
                    <a:pt x="833" y="168"/>
                    <a:pt x="833" y="168"/>
                  </a:cubicBezTo>
                  <a:cubicBezTo>
                    <a:pt x="834" y="169"/>
                    <a:pt x="835" y="169"/>
                    <a:pt x="836" y="170"/>
                  </a:cubicBezTo>
                  <a:cubicBezTo>
                    <a:pt x="835" y="172"/>
                    <a:pt x="833" y="173"/>
                    <a:pt x="831" y="173"/>
                  </a:cubicBezTo>
                  <a:cubicBezTo>
                    <a:pt x="831" y="173"/>
                    <a:pt x="831" y="174"/>
                    <a:pt x="831" y="174"/>
                  </a:cubicBezTo>
                  <a:cubicBezTo>
                    <a:pt x="833" y="173"/>
                    <a:pt x="834" y="172"/>
                    <a:pt x="836" y="173"/>
                  </a:cubicBezTo>
                  <a:cubicBezTo>
                    <a:pt x="835" y="173"/>
                    <a:pt x="834" y="174"/>
                    <a:pt x="833" y="175"/>
                  </a:cubicBezTo>
                  <a:cubicBezTo>
                    <a:pt x="834" y="177"/>
                    <a:pt x="835" y="180"/>
                    <a:pt x="822" y="184"/>
                  </a:cubicBezTo>
                  <a:cubicBezTo>
                    <a:pt x="821" y="183"/>
                    <a:pt x="821" y="182"/>
                    <a:pt x="821" y="181"/>
                  </a:cubicBezTo>
                  <a:cubicBezTo>
                    <a:pt x="820" y="182"/>
                    <a:pt x="820" y="182"/>
                    <a:pt x="819" y="182"/>
                  </a:cubicBezTo>
                  <a:cubicBezTo>
                    <a:pt x="819" y="181"/>
                    <a:pt x="819" y="181"/>
                    <a:pt x="819" y="180"/>
                  </a:cubicBezTo>
                  <a:cubicBezTo>
                    <a:pt x="819" y="180"/>
                    <a:pt x="818" y="180"/>
                    <a:pt x="818" y="180"/>
                  </a:cubicBezTo>
                  <a:cubicBezTo>
                    <a:pt x="818" y="180"/>
                    <a:pt x="818" y="179"/>
                    <a:pt x="819" y="179"/>
                  </a:cubicBezTo>
                  <a:cubicBezTo>
                    <a:pt x="818" y="178"/>
                    <a:pt x="818" y="178"/>
                    <a:pt x="816" y="178"/>
                  </a:cubicBezTo>
                  <a:cubicBezTo>
                    <a:pt x="816" y="178"/>
                    <a:pt x="816" y="177"/>
                    <a:pt x="816" y="177"/>
                  </a:cubicBezTo>
                  <a:cubicBezTo>
                    <a:pt x="814" y="178"/>
                    <a:pt x="811" y="178"/>
                    <a:pt x="808" y="179"/>
                  </a:cubicBezTo>
                  <a:cubicBezTo>
                    <a:pt x="808" y="179"/>
                    <a:pt x="808" y="179"/>
                    <a:pt x="808" y="179"/>
                  </a:cubicBezTo>
                  <a:cubicBezTo>
                    <a:pt x="808" y="181"/>
                    <a:pt x="806" y="181"/>
                    <a:pt x="805" y="181"/>
                  </a:cubicBezTo>
                  <a:cubicBezTo>
                    <a:pt x="805" y="181"/>
                    <a:pt x="806" y="181"/>
                    <a:pt x="806" y="181"/>
                  </a:cubicBezTo>
                  <a:cubicBezTo>
                    <a:pt x="807" y="181"/>
                    <a:pt x="807" y="181"/>
                    <a:pt x="807" y="181"/>
                  </a:cubicBezTo>
                  <a:cubicBezTo>
                    <a:pt x="807" y="181"/>
                    <a:pt x="807" y="181"/>
                    <a:pt x="807" y="181"/>
                  </a:cubicBezTo>
                  <a:cubicBezTo>
                    <a:pt x="808" y="181"/>
                    <a:pt x="810" y="181"/>
                    <a:pt x="811" y="180"/>
                  </a:cubicBezTo>
                  <a:cubicBezTo>
                    <a:pt x="811" y="181"/>
                    <a:pt x="811" y="181"/>
                    <a:pt x="811" y="181"/>
                  </a:cubicBezTo>
                  <a:cubicBezTo>
                    <a:pt x="813" y="181"/>
                    <a:pt x="814" y="180"/>
                    <a:pt x="815" y="180"/>
                  </a:cubicBezTo>
                  <a:cubicBezTo>
                    <a:pt x="816" y="181"/>
                    <a:pt x="816" y="181"/>
                    <a:pt x="816" y="181"/>
                  </a:cubicBezTo>
                  <a:cubicBezTo>
                    <a:pt x="816" y="181"/>
                    <a:pt x="816" y="181"/>
                    <a:pt x="816" y="181"/>
                  </a:cubicBezTo>
                  <a:cubicBezTo>
                    <a:pt x="816" y="182"/>
                    <a:pt x="815" y="182"/>
                    <a:pt x="814" y="183"/>
                  </a:cubicBezTo>
                  <a:cubicBezTo>
                    <a:pt x="816" y="183"/>
                    <a:pt x="817" y="183"/>
                    <a:pt x="818" y="183"/>
                  </a:cubicBezTo>
                  <a:cubicBezTo>
                    <a:pt x="818" y="183"/>
                    <a:pt x="818" y="183"/>
                    <a:pt x="818" y="183"/>
                  </a:cubicBezTo>
                  <a:cubicBezTo>
                    <a:pt x="818" y="183"/>
                    <a:pt x="818" y="183"/>
                    <a:pt x="818" y="183"/>
                  </a:cubicBezTo>
                  <a:cubicBezTo>
                    <a:pt x="818" y="185"/>
                    <a:pt x="816" y="185"/>
                    <a:pt x="815" y="186"/>
                  </a:cubicBezTo>
                  <a:cubicBezTo>
                    <a:pt x="815" y="187"/>
                    <a:pt x="815" y="187"/>
                    <a:pt x="815" y="187"/>
                  </a:cubicBezTo>
                  <a:cubicBezTo>
                    <a:pt x="815" y="187"/>
                    <a:pt x="815" y="187"/>
                    <a:pt x="815" y="187"/>
                  </a:cubicBezTo>
                  <a:cubicBezTo>
                    <a:pt x="815" y="187"/>
                    <a:pt x="814" y="188"/>
                    <a:pt x="814" y="188"/>
                  </a:cubicBezTo>
                  <a:cubicBezTo>
                    <a:pt x="813" y="189"/>
                    <a:pt x="810" y="190"/>
                    <a:pt x="807" y="190"/>
                  </a:cubicBezTo>
                  <a:cubicBezTo>
                    <a:pt x="807" y="190"/>
                    <a:pt x="807" y="190"/>
                    <a:pt x="807" y="189"/>
                  </a:cubicBezTo>
                  <a:cubicBezTo>
                    <a:pt x="806" y="189"/>
                    <a:pt x="806" y="189"/>
                    <a:pt x="804" y="191"/>
                  </a:cubicBezTo>
                  <a:cubicBezTo>
                    <a:pt x="804" y="191"/>
                    <a:pt x="804" y="191"/>
                    <a:pt x="807" y="191"/>
                  </a:cubicBezTo>
                  <a:cubicBezTo>
                    <a:pt x="807" y="191"/>
                    <a:pt x="807" y="192"/>
                    <a:pt x="808" y="192"/>
                  </a:cubicBezTo>
                  <a:cubicBezTo>
                    <a:pt x="804" y="194"/>
                    <a:pt x="803" y="194"/>
                    <a:pt x="802" y="194"/>
                  </a:cubicBezTo>
                  <a:cubicBezTo>
                    <a:pt x="802" y="194"/>
                    <a:pt x="802" y="194"/>
                    <a:pt x="802" y="195"/>
                  </a:cubicBezTo>
                  <a:cubicBezTo>
                    <a:pt x="800" y="195"/>
                    <a:pt x="799" y="196"/>
                    <a:pt x="798" y="197"/>
                  </a:cubicBezTo>
                  <a:cubicBezTo>
                    <a:pt x="797" y="198"/>
                    <a:pt x="797" y="199"/>
                    <a:pt x="796" y="199"/>
                  </a:cubicBezTo>
                  <a:cubicBezTo>
                    <a:pt x="797" y="199"/>
                    <a:pt x="799" y="199"/>
                    <a:pt x="800" y="198"/>
                  </a:cubicBezTo>
                  <a:cubicBezTo>
                    <a:pt x="798" y="205"/>
                    <a:pt x="791" y="201"/>
                    <a:pt x="785" y="203"/>
                  </a:cubicBezTo>
                  <a:cubicBezTo>
                    <a:pt x="786" y="203"/>
                    <a:pt x="787" y="203"/>
                    <a:pt x="788" y="203"/>
                  </a:cubicBezTo>
                  <a:cubicBezTo>
                    <a:pt x="788" y="204"/>
                    <a:pt x="787" y="204"/>
                    <a:pt x="786" y="204"/>
                  </a:cubicBezTo>
                  <a:cubicBezTo>
                    <a:pt x="786" y="204"/>
                    <a:pt x="786" y="204"/>
                    <a:pt x="787" y="204"/>
                  </a:cubicBezTo>
                  <a:cubicBezTo>
                    <a:pt x="787" y="205"/>
                    <a:pt x="787" y="205"/>
                    <a:pt x="791" y="205"/>
                  </a:cubicBezTo>
                  <a:cubicBezTo>
                    <a:pt x="789" y="207"/>
                    <a:pt x="787" y="207"/>
                    <a:pt x="785" y="208"/>
                  </a:cubicBezTo>
                  <a:cubicBezTo>
                    <a:pt x="785" y="208"/>
                    <a:pt x="785" y="208"/>
                    <a:pt x="785" y="208"/>
                  </a:cubicBezTo>
                  <a:cubicBezTo>
                    <a:pt x="785" y="208"/>
                    <a:pt x="786" y="208"/>
                    <a:pt x="787" y="208"/>
                  </a:cubicBezTo>
                  <a:cubicBezTo>
                    <a:pt x="786" y="208"/>
                    <a:pt x="786" y="209"/>
                    <a:pt x="785" y="209"/>
                  </a:cubicBezTo>
                  <a:cubicBezTo>
                    <a:pt x="786" y="209"/>
                    <a:pt x="787" y="210"/>
                    <a:pt x="787" y="210"/>
                  </a:cubicBezTo>
                  <a:cubicBezTo>
                    <a:pt x="786" y="214"/>
                    <a:pt x="783" y="213"/>
                    <a:pt x="779" y="213"/>
                  </a:cubicBezTo>
                  <a:cubicBezTo>
                    <a:pt x="778" y="214"/>
                    <a:pt x="777" y="215"/>
                    <a:pt x="775" y="216"/>
                  </a:cubicBezTo>
                  <a:cubicBezTo>
                    <a:pt x="777" y="216"/>
                    <a:pt x="779" y="215"/>
                    <a:pt x="782" y="215"/>
                  </a:cubicBezTo>
                  <a:cubicBezTo>
                    <a:pt x="780" y="216"/>
                    <a:pt x="776" y="219"/>
                    <a:pt x="774" y="220"/>
                  </a:cubicBezTo>
                  <a:cubicBezTo>
                    <a:pt x="773" y="219"/>
                    <a:pt x="773" y="219"/>
                    <a:pt x="773" y="218"/>
                  </a:cubicBezTo>
                  <a:cubicBezTo>
                    <a:pt x="773" y="218"/>
                    <a:pt x="761" y="219"/>
                    <a:pt x="748" y="230"/>
                  </a:cubicBezTo>
                  <a:cubicBezTo>
                    <a:pt x="748" y="230"/>
                    <a:pt x="748" y="231"/>
                    <a:pt x="749" y="231"/>
                  </a:cubicBezTo>
                  <a:cubicBezTo>
                    <a:pt x="748" y="234"/>
                    <a:pt x="748" y="234"/>
                    <a:pt x="745" y="235"/>
                  </a:cubicBezTo>
                  <a:cubicBezTo>
                    <a:pt x="745" y="236"/>
                    <a:pt x="745" y="237"/>
                    <a:pt x="745" y="237"/>
                  </a:cubicBezTo>
                  <a:cubicBezTo>
                    <a:pt x="746" y="237"/>
                    <a:pt x="747" y="237"/>
                    <a:pt x="747" y="237"/>
                  </a:cubicBezTo>
                  <a:cubicBezTo>
                    <a:pt x="747" y="238"/>
                    <a:pt x="747" y="238"/>
                    <a:pt x="745" y="239"/>
                  </a:cubicBezTo>
                  <a:cubicBezTo>
                    <a:pt x="745" y="240"/>
                    <a:pt x="745" y="240"/>
                    <a:pt x="745" y="240"/>
                  </a:cubicBezTo>
                  <a:cubicBezTo>
                    <a:pt x="743" y="243"/>
                    <a:pt x="739" y="243"/>
                    <a:pt x="737" y="246"/>
                  </a:cubicBezTo>
                  <a:cubicBezTo>
                    <a:pt x="738" y="246"/>
                    <a:pt x="738" y="247"/>
                    <a:pt x="738" y="247"/>
                  </a:cubicBezTo>
                  <a:cubicBezTo>
                    <a:pt x="738" y="247"/>
                    <a:pt x="738" y="247"/>
                    <a:pt x="739" y="247"/>
                  </a:cubicBezTo>
                  <a:cubicBezTo>
                    <a:pt x="738" y="248"/>
                    <a:pt x="737" y="248"/>
                    <a:pt x="735" y="249"/>
                  </a:cubicBezTo>
                  <a:cubicBezTo>
                    <a:pt x="736" y="249"/>
                    <a:pt x="736" y="249"/>
                    <a:pt x="736" y="249"/>
                  </a:cubicBezTo>
                  <a:cubicBezTo>
                    <a:pt x="736" y="249"/>
                    <a:pt x="735" y="250"/>
                    <a:pt x="735" y="250"/>
                  </a:cubicBezTo>
                  <a:cubicBezTo>
                    <a:pt x="736" y="250"/>
                    <a:pt x="736" y="251"/>
                    <a:pt x="738" y="251"/>
                  </a:cubicBezTo>
                  <a:cubicBezTo>
                    <a:pt x="735" y="255"/>
                    <a:pt x="733" y="256"/>
                    <a:pt x="732" y="257"/>
                  </a:cubicBezTo>
                  <a:cubicBezTo>
                    <a:pt x="732" y="256"/>
                    <a:pt x="732" y="256"/>
                    <a:pt x="731" y="256"/>
                  </a:cubicBezTo>
                  <a:cubicBezTo>
                    <a:pt x="730" y="257"/>
                    <a:pt x="730" y="257"/>
                    <a:pt x="728" y="257"/>
                  </a:cubicBezTo>
                  <a:cubicBezTo>
                    <a:pt x="728" y="257"/>
                    <a:pt x="729" y="256"/>
                    <a:pt x="729" y="255"/>
                  </a:cubicBezTo>
                  <a:cubicBezTo>
                    <a:pt x="729" y="255"/>
                    <a:pt x="728" y="255"/>
                    <a:pt x="728" y="255"/>
                  </a:cubicBezTo>
                  <a:cubicBezTo>
                    <a:pt x="721" y="259"/>
                    <a:pt x="719" y="261"/>
                    <a:pt x="714" y="259"/>
                  </a:cubicBezTo>
                  <a:cubicBezTo>
                    <a:pt x="710" y="260"/>
                    <a:pt x="707" y="264"/>
                    <a:pt x="702" y="265"/>
                  </a:cubicBezTo>
                  <a:cubicBezTo>
                    <a:pt x="703" y="264"/>
                    <a:pt x="703" y="264"/>
                    <a:pt x="706" y="262"/>
                  </a:cubicBezTo>
                  <a:cubicBezTo>
                    <a:pt x="706" y="261"/>
                    <a:pt x="707" y="260"/>
                    <a:pt x="708" y="259"/>
                  </a:cubicBezTo>
                  <a:cubicBezTo>
                    <a:pt x="708" y="259"/>
                    <a:pt x="708" y="259"/>
                    <a:pt x="708" y="259"/>
                  </a:cubicBezTo>
                  <a:cubicBezTo>
                    <a:pt x="705" y="260"/>
                    <a:pt x="703" y="262"/>
                    <a:pt x="700" y="263"/>
                  </a:cubicBezTo>
                  <a:cubicBezTo>
                    <a:pt x="701" y="262"/>
                    <a:pt x="701" y="262"/>
                    <a:pt x="703" y="260"/>
                  </a:cubicBezTo>
                  <a:cubicBezTo>
                    <a:pt x="704" y="259"/>
                    <a:pt x="705" y="258"/>
                    <a:pt x="705" y="257"/>
                  </a:cubicBezTo>
                  <a:cubicBezTo>
                    <a:pt x="705" y="257"/>
                    <a:pt x="705" y="256"/>
                    <a:pt x="705" y="256"/>
                  </a:cubicBezTo>
                  <a:cubicBezTo>
                    <a:pt x="710" y="251"/>
                    <a:pt x="712" y="251"/>
                    <a:pt x="714" y="251"/>
                  </a:cubicBezTo>
                  <a:cubicBezTo>
                    <a:pt x="713" y="250"/>
                    <a:pt x="713" y="250"/>
                    <a:pt x="712" y="250"/>
                  </a:cubicBezTo>
                  <a:cubicBezTo>
                    <a:pt x="713" y="248"/>
                    <a:pt x="716" y="246"/>
                    <a:pt x="718" y="245"/>
                  </a:cubicBezTo>
                  <a:cubicBezTo>
                    <a:pt x="718" y="245"/>
                    <a:pt x="718" y="245"/>
                    <a:pt x="718" y="245"/>
                  </a:cubicBezTo>
                  <a:cubicBezTo>
                    <a:pt x="718" y="244"/>
                    <a:pt x="719" y="244"/>
                    <a:pt x="719" y="244"/>
                  </a:cubicBezTo>
                  <a:cubicBezTo>
                    <a:pt x="711" y="244"/>
                    <a:pt x="701" y="254"/>
                    <a:pt x="698" y="256"/>
                  </a:cubicBezTo>
                  <a:cubicBezTo>
                    <a:pt x="698" y="257"/>
                    <a:pt x="683" y="272"/>
                    <a:pt x="675" y="277"/>
                  </a:cubicBezTo>
                  <a:cubicBezTo>
                    <a:pt x="676" y="276"/>
                    <a:pt x="676" y="275"/>
                    <a:pt x="677" y="275"/>
                  </a:cubicBezTo>
                  <a:cubicBezTo>
                    <a:pt x="676" y="275"/>
                    <a:pt x="676" y="275"/>
                    <a:pt x="670" y="279"/>
                  </a:cubicBezTo>
                  <a:close/>
                  <a:moveTo>
                    <a:pt x="185" y="898"/>
                  </a:moveTo>
                  <a:cubicBezTo>
                    <a:pt x="185" y="898"/>
                    <a:pt x="185" y="898"/>
                    <a:pt x="185" y="898"/>
                  </a:cubicBezTo>
                  <a:cubicBezTo>
                    <a:pt x="186" y="898"/>
                    <a:pt x="186" y="901"/>
                    <a:pt x="185" y="902"/>
                  </a:cubicBezTo>
                  <a:cubicBezTo>
                    <a:pt x="185" y="903"/>
                    <a:pt x="184" y="903"/>
                    <a:pt x="184" y="903"/>
                  </a:cubicBezTo>
                  <a:cubicBezTo>
                    <a:pt x="183" y="902"/>
                    <a:pt x="185" y="897"/>
                    <a:pt x="185" y="898"/>
                  </a:cubicBezTo>
                  <a:close/>
                  <a:moveTo>
                    <a:pt x="183" y="895"/>
                  </a:moveTo>
                  <a:cubicBezTo>
                    <a:pt x="184" y="896"/>
                    <a:pt x="183" y="898"/>
                    <a:pt x="183" y="900"/>
                  </a:cubicBezTo>
                  <a:cubicBezTo>
                    <a:pt x="182" y="901"/>
                    <a:pt x="182" y="901"/>
                    <a:pt x="182" y="901"/>
                  </a:cubicBezTo>
                  <a:cubicBezTo>
                    <a:pt x="181" y="900"/>
                    <a:pt x="182" y="895"/>
                    <a:pt x="183" y="895"/>
                  </a:cubicBezTo>
                  <a:close/>
                  <a:moveTo>
                    <a:pt x="178" y="928"/>
                  </a:moveTo>
                  <a:cubicBezTo>
                    <a:pt x="177" y="930"/>
                    <a:pt x="177" y="934"/>
                    <a:pt x="176" y="932"/>
                  </a:cubicBezTo>
                  <a:cubicBezTo>
                    <a:pt x="176" y="932"/>
                    <a:pt x="176" y="932"/>
                    <a:pt x="176" y="932"/>
                  </a:cubicBezTo>
                  <a:cubicBezTo>
                    <a:pt x="176" y="932"/>
                    <a:pt x="176" y="932"/>
                    <a:pt x="176" y="932"/>
                  </a:cubicBezTo>
                  <a:cubicBezTo>
                    <a:pt x="175" y="931"/>
                    <a:pt x="176" y="929"/>
                    <a:pt x="176" y="928"/>
                  </a:cubicBezTo>
                  <a:cubicBezTo>
                    <a:pt x="176" y="925"/>
                    <a:pt x="177" y="921"/>
                    <a:pt x="178" y="921"/>
                  </a:cubicBezTo>
                  <a:cubicBezTo>
                    <a:pt x="179" y="922"/>
                    <a:pt x="179" y="923"/>
                    <a:pt x="179" y="922"/>
                  </a:cubicBezTo>
                  <a:cubicBezTo>
                    <a:pt x="180" y="922"/>
                    <a:pt x="180" y="922"/>
                    <a:pt x="180" y="921"/>
                  </a:cubicBezTo>
                  <a:cubicBezTo>
                    <a:pt x="180" y="920"/>
                    <a:pt x="181" y="920"/>
                    <a:pt x="181" y="920"/>
                  </a:cubicBezTo>
                  <a:cubicBezTo>
                    <a:pt x="181" y="921"/>
                    <a:pt x="181" y="921"/>
                    <a:pt x="181" y="923"/>
                  </a:cubicBezTo>
                  <a:cubicBezTo>
                    <a:pt x="180" y="925"/>
                    <a:pt x="180" y="925"/>
                    <a:pt x="181" y="925"/>
                  </a:cubicBezTo>
                  <a:cubicBezTo>
                    <a:pt x="181" y="926"/>
                    <a:pt x="181" y="926"/>
                    <a:pt x="182" y="926"/>
                  </a:cubicBezTo>
                  <a:cubicBezTo>
                    <a:pt x="182" y="926"/>
                    <a:pt x="182" y="926"/>
                    <a:pt x="181" y="927"/>
                  </a:cubicBezTo>
                  <a:cubicBezTo>
                    <a:pt x="181" y="928"/>
                    <a:pt x="181" y="928"/>
                    <a:pt x="181" y="928"/>
                  </a:cubicBezTo>
                  <a:cubicBezTo>
                    <a:pt x="181" y="928"/>
                    <a:pt x="180" y="928"/>
                    <a:pt x="179" y="928"/>
                  </a:cubicBezTo>
                  <a:cubicBezTo>
                    <a:pt x="179" y="928"/>
                    <a:pt x="178" y="928"/>
                    <a:pt x="178" y="928"/>
                  </a:cubicBezTo>
                  <a:close/>
                  <a:moveTo>
                    <a:pt x="179" y="933"/>
                  </a:moveTo>
                  <a:cubicBezTo>
                    <a:pt x="179" y="933"/>
                    <a:pt x="178" y="935"/>
                    <a:pt x="178" y="934"/>
                  </a:cubicBezTo>
                  <a:cubicBezTo>
                    <a:pt x="178" y="933"/>
                    <a:pt x="178" y="930"/>
                    <a:pt x="179" y="930"/>
                  </a:cubicBezTo>
                  <a:cubicBezTo>
                    <a:pt x="179" y="930"/>
                    <a:pt x="179" y="930"/>
                    <a:pt x="179" y="930"/>
                  </a:cubicBezTo>
                  <a:cubicBezTo>
                    <a:pt x="179" y="931"/>
                    <a:pt x="180" y="931"/>
                    <a:pt x="179" y="933"/>
                  </a:cubicBezTo>
                  <a:close/>
                  <a:moveTo>
                    <a:pt x="163" y="982"/>
                  </a:moveTo>
                  <a:cubicBezTo>
                    <a:pt x="163" y="982"/>
                    <a:pt x="163" y="981"/>
                    <a:pt x="163" y="981"/>
                  </a:cubicBezTo>
                  <a:cubicBezTo>
                    <a:pt x="163" y="980"/>
                    <a:pt x="163" y="980"/>
                    <a:pt x="163" y="979"/>
                  </a:cubicBezTo>
                  <a:cubicBezTo>
                    <a:pt x="164" y="978"/>
                    <a:pt x="163" y="977"/>
                    <a:pt x="164" y="976"/>
                  </a:cubicBezTo>
                  <a:cubicBezTo>
                    <a:pt x="164" y="975"/>
                    <a:pt x="164" y="975"/>
                    <a:pt x="164" y="975"/>
                  </a:cubicBezTo>
                  <a:cubicBezTo>
                    <a:pt x="164" y="975"/>
                    <a:pt x="165" y="973"/>
                    <a:pt x="165" y="973"/>
                  </a:cubicBezTo>
                  <a:cubicBezTo>
                    <a:pt x="165" y="973"/>
                    <a:pt x="165" y="973"/>
                    <a:pt x="166" y="973"/>
                  </a:cubicBezTo>
                  <a:cubicBezTo>
                    <a:pt x="166" y="974"/>
                    <a:pt x="166" y="974"/>
                    <a:pt x="166" y="975"/>
                  </a:cubicBezTo>
                  <a:cubicBezTo>
                    <a:pt x="166" y="975"/>
                    <a:pt x="165" y="976"/>
                    <a:pt x="165" y="976"/>
                  </a:cubicBezTo>
                  <a:cubicBezTo>
                    <a:pt x="165" y="977"/>
                    <a:pt x="165" y="978"/>
                    <a:pt x="164" y="979"/>
                  </a:cubicBezTo>
                  <a:cubicBezTo>
                    <a:pt x="164" y="980"/>
                    <a:pt x="164" y="980"/>
                    <a:pt x="164" y="981"/>
                  </a:cubicBezTo>
                  <a:cubicBezTo>
                    <a:pt x="163" y="982"/>
                    <a:pt x="163" y="982"/>
                    <a:pt x="163" y="982"/>
                  </a:cubicBezTo>
                  <a:close/>
                  <a:moveTo>
                    <a:pt x="163" y="987"/>
                  </a:moveTo>
                  <a:cubicBezTo>
                    <a:pt x="163" y="987"/>
                    <a:pt x="164" y="987"/>
                    <a:pt x="163" y="989"/>
                  </a:cubicBezTo>
                  <a:cubicBezTo>
                    <a:pt x="163" y="990"/>
                    <a:pt x="159" y="1000"/>
                    <a:pt x="159" y="999"/>
                  </a:cubicBezTo>
                  <a:cubicBezTo>
                    <a:pt x="158" y="998"/>
                    <a:pt x="158" y="996"/>
                    <a:pt x="159" y="994"/>
                  </a:cubicBezTo>
                  <a:cubicBezTo>
                    <a:pt x="159" y="994"/>
                    <a:pt x="159" y="994"/>
                    <a:pt x="159" y="993"/>
                  </a:cubicBezTo>
                  <a:cubicBezTo>
                    <a:pt x="160" y="993"/>
                    <a:pt x="161" y="993"/>
                    <a:pt x="161" y="992"/>
                  </a:cubicBezTo>
                  <a:cubicBezTo>
                    <a:pt x="162" y="991"/>
                    <a:pt x="162" y="990"/>
                    <a:pt x="162" y="990"/>
                  </a:cubicBezTo>
                  <a:cubicBezTo>
                    <a:pt x="163" y="987"/>
                    <a:pt x="163" y="987"/>
                    <a:pt x="163" y="987"/>
                  </a:cubicBezTo>
                  <a:close/>
                  <a:moveTo>
                    <a:pt x="166" y="981"/>
                  </a:moveTo>
                  <a:cubicBezTo>
                    <a:pt x="166" y="980"/>
                    <a:pt x="166" y="979"/>
                    <a:pt x="166" y="978"/>
                  </a:cubicBezTo>
                  <a:cubicBezTo>
                    <a:pt x="166" y="978"/>
                    <a:pt x="166" y="978"/>
                    <a:pt x="166" y="978"/>
                  </a:cubicBezTo>
                  <a:cubicBezTo>
                    <a:pt x="166" y="977"/>
                    <a:pt x="167" y="976"/>
                    <a:pt x="168" y="975"/>
                  </a:cubicBezTo>
                  <a:cubicBezTo>
                    <a:pt x="168" y="975"/>
                    <a:pt x="168" y="975"/>
                    <a:pt x="168" y="976"/>
                  </a:cubicBezTo>
                  <a:cubicBezTo>
                    <a:pt x="168" y="976"/>
                    <a:pt x="168" y="976"/>
                    <a:pt x="168" y="978"/>
                  </a:cubicBezTo>
                  <a:cubicBezTo>
                    <a:pt x="168" y="978"/>
                    <a:pt x="168" y="978"/>
                    <a:pt x="168" y="978"/>
                  </a:cubicBezTo>
                  <a:cubicBezTo>
                    <a:pt x="167" y="979"/>
                    <a:pt x="167" y="980"/>
                    <a:pt x="167" y="981"/>
                  </a:cubicBezTo>
                  <a:cubicBezTo>
                    <a:pt x="166" y="982"/>
                    <a:pt x="166" y="982"/>
                    <a:pt x="166" y="983"/>
                  </a:cubicBezTo>
                  <a:cubicBezTo>
                    <a:pt x="166" y="984"/>
                    <a:pt x="165" y="984"/>
                    <a:pt x="165" y="984"/>
                  </a:cubicBezTo>
                  <a:cubicBezTo>
                    <a:pt x="165" y="984"/>
                    <a:pt x="165" y="984"/>
                    <a:pt x="165" y="984"/>
                  </a:cubicBezTo>
                  <a:cubicBezTo>
                    <a:pt x="165" y="983"/>
                    <a:pt x="166" y="982"/>
                    <a:pt x="166" y="981"/>
                  </a:cubicBezTo>
                  <a:close/>
                  <a:moveTo>
                    <a:pt x="166" y="868"/>
                  </a:moveTo>
                  <a:cubicBezTo>
                    <a:pt x="166" y="867"/>
                    <a:pt x="166" y="868"/>
                    <a:pt x="165" y="868"/>
                  </a:cubicBezTo>
                  <a:cubicBezTo>
                    <a:pt x="165" y="868"/>
                    <a:pt x="165" y="868"/>
                    <a:pt x="164" y="867"/>
                  </a:cubicBezTo>
                  <a:cubicBezTo>
                    <a:pt x="164" y="867"/>
                    <a:pt x="164" y="863"/>
                    <a:pt x="164" y="862"/>
                  </a:cubicBezTo>
                  <a:cubicBezTo>
                    <a:pt x="165" y="860"/>
                    <a:pt x="166" y="859"/>
                    <a:pt x="167" y="859"/>
                  </a:cubicBezTo>
                  <a:cubicBezTo>
                    <a:pt x="167" y="859"/>
                    <a:pt x="167" y="859"/>
                    <a:pt x="168" y="860"/>
                  </a:cubicBezTo>
                  <a:cubicBezTo>
                    <a:pt x="169" y="861"/>
                    <a:pt x="168" y="863"/>
                    <a:pt x="169" y="864"/>
                  </a:cubicBezTo>
                  <a:cubicBezTo>
                    <a:pt x="170" y="864"/>
                    <a:pt x="170" y="864"/>
                    <a:pt x="171" y="865"/>
                  </a:cubicBezTo>
                  <a:cubicBezTo>
                    <a:pt x="171" y="865"/>
                    <a:pt x="171" y="865"/>
                    <a:pt x="171" y="866"/>
                  </a:cubicBezTo>
                  <a:cubicBezTo>
                    <a:pt x="171" y="866"/>
                    <a:pt x="172" y="867"/>
                    <a:pt x="171" y="869"/>
                  </a:cubicBezTo>
                  <a:cubicBezTo>
                    <a:pt x="171" y="869"/>
                    <a:pt x="170" y="870"/>
                    <a:pt x="170" y="870"/>
                  </a:cubicBezTo>
                  <a:cubicBezTo>
                    <a:pt x="169" y="871"/>
                    <a:pt x="169" y="872"/>
                    <a:pt x="169" y="872"/>
                  </a:cubicBezTo>
                  <a:cubicBezTo>
                    <a:pt x="169" y="872"/>
                    <a:pt x="169" y="872"/>
                    <a:pt x="169" y="872"/>
                  </a:cubicBezTo>
                  <a:cubicBezTo>
                    <a:pt x="168" y="872"/>
                    <a:pt x="168" y="872"/>
                    <a:pt x="168" y="872"/>
                  </a:cubicBezTo>
                  <a:cubicBezTo>
                    <a:pt x="167" y="871"/>
                    <a:pt x="168" y="869"/>
                    <a:pt x="166" y="868"/>
                  </a:cubicBezTo>
                  <a:close/>
                  <a:moveTo>
                    <a:pt x="172" y="947"/>
                  </a:moveTo>
                  <a:cubicBezTo>
                    <a:pt x="172" y="947"/>
                    <a:pt x="172" y="947"/>
                    <a:pt x="172" y="947"/>
                  </a:cubicBezTo>
                  <a:cubicBezTo>
                    <a:pt x="173" y="948"/>
                    <a:pt x="173" y="949"/>
                    <a:pt x="173" y="949"/>
                  </a:cubicBezTo>
                  <a:cubicBezTo>
                    <a:pt x="173" y="949"/>
                    <a:pt x="173" y="949"/>
                    <a:pt x="173" y="949"/>
                  </a:cubicBezTo>
                  <a:cubicBezTo>
                    <a:pt x="173" y="950"/>
                    <a:pt x="172" y="951"/>
                    <a:pt x="172" y="952"/>
                  </a:cubicBezTo>
                  <a:cubicBezTo>
                    <a:pt x="172" y="952"/>
                    <a:pt x="172" y="953"/>
                    <a:pt x="172" y="954"/>
                  </a:cubicBezTo>
                  <a:cubicBezTo>
                    <a:pt x="172" y="955"/>
                    <a:pt x="172" y="956"/>
                    <a:pt x="172" y="956"/>
                  </a:cubicBezTo>
                  <a:cubicBezTo>
                    <a:pt x="171" y="958"/>
                    <a:pt x="170" y="958"/>
                    <a:pt x="170" y="957"/>
                  </a:cubicBezTo>
                  <a:cubicBezTo>
                    <a:pt x="170" y="957"/>
                    <a:pt x="170" y="956"/>
                    <a:pt x="170" y="955"/>
                  </a:cubicBezTo>
                  <a:cubicBezTo>
                    <a:pt x="170" y="954"/>
                    <a:pt x="171" y="953"/>
                    <a:pt x="171" y="952"/>
                  </a:cubicBezTo>
                  <a:cubicBezTo>
                    <a:pt x="171" y="951"/>
                    <a:pt x="171" y="950"/>
                    <a:pt x="171" y="950"/>
                  </a:cubicBezTo>
                  <a:cubicBezTo>
                    <a:pt x="171" y="949"/>
                    <a:pt x="172" y="947"/>
                    <a:pt x="172" y="947"/>
                  </a:cubicBezTo>
                  <a:close/>
                  <a:moveTo>
                    <a:pt x="170" y="969"/>
                  </a:moveTo>
                  <a:cubicBezTo>
                    <a:pt x="171" y="965"/>
                    <a:pt x="172" y="964"/>
                    <a:pt x="172" y="964"/>
                  </a:cubicBezTo>
                  <a:cubicBezTo>
                    <a:pt x="172" y="964"/>
                    <a:pt x="172" y="964"/>
                    <a:pt x="172" y="964"/>
                  </a:cubicBezTo>
                  <a:cubicBezTo>
                    <a:pt x="172" y="964"/>
                    <a:pt x="173" y="964"/>
                    <a:pt x="172" y="965"/>
                  </a:cubicBezTo>
                  <a:cubicBezTo>
                    <a:pt x="172" y="965"/>
                    <a:pt x="171" y="970"/>
                    <a:pt x="171" y="970"/>
                  </a:cubicBezTo>
                  <a:cubicBezTo>
                    <a:pt x="171" y="972"/>
                    <a:pt x="170" y="973"/>
                    <a:pt x="169" y="973"/>
                  </a:cubicBezTo>
                  <a:cubicBezTo>
                    <a:pt x="169" y="972"/>
                    <a:pt x="169" y="971"/>
                    <a:pt x="170" y="969"/>
                  </a:cubicBezTo>
                  <a:close/>
                  <a:moveTo>
                    <a:pt x="172" y="959"/>
                  </a:moveTo>
                  <a:cubicBezTo>
                    <a:pt x="172" y="959"/>
                    <a:pt x="172" y="958"/>
                    <a:pt x="172" y="958"/>
                  </a:cubicBezTo>
                  <a:cubicBezTo>
                    <a:pt x="172" y="956"/>
                    <a:pt x="173" y="955"/>
                    <a:pt x="173" y="954"/>
                  </a:cubicBezTo>
                  <a:cubicBezTo>
                    <a:pt x="173" y="953"/>
                    <a:pt x="173" y="952"/>
                    <a:pt x="173" y="952"/>
                  </a:cubicBezTo>
                  <a:cubicBezTo>
                    <a:pt x="174" y="951"/>
                    <a:pt x="174" y="950"/>
                    <a:pt x="175" y="950"/>
                  </a:cubicBezTo>
                  <a:cubicBezTo>
                    <a:pt x="175" y="950"/>
                    <a:pt x="175" y="950"/>
                    <a:pt x="175" y="950"/>
                  </a:cubicBezTo>
                  <a:cubicBezTo>
                    <a:pt x="175" y="950"/>
                    <a:pt x="175" y="951"/>
                    <a:pt x="175" y="951"/>
                  </a:cubicBezTo>
                  <a:cubicBezTo>
                    <a:pt x="175" y="952"/>
                    <a:pt x="175" y="952"/>
                    <a:pt x="175" y="952"/>
                  </a:cubicBezTo>
                  <a:cubicBezTo>
                    <a:pt x="175" y="952"/>
                    <a:pt x="175" y="953"/>
                    <a:pt x="175" y="954"/>
                  </a:cubicBezTo>
                  <a:cubicBezTo>
                    <a:pt x="175" y="955"/>
                    <a:pt x="175" y="956"/>
                    <a:pt x="175" y="957"/>
                  </a:cubicBezTo>
                  <a:cubicBezTo>
                    <a:pt x="175" y="957"/>
                    <a:pt x="174" y="958"/>
                    <a:pt x="174" y="959"/>
                  </a:cubicBezTo>
                  <a:cubicBezTo>
                    <a:pt x="174" y="960"/>
                    <a:pt x="173" y="960"/>
                    <a:pt x="172" y="959"/>
                  </a:cubicBezTo>
                  <a:close/>
                  <a:moveTo>
                    <a:pt x="175" y="945"/>
                  </a:moveTo>
                  <a:cubicBezTo>
                    <a:pt x="174" y="944"/>
                    <a:pt x="175" y="938"/>
                    <a:pt x="175" y="938"/>
                  </a:cubicBezTo>
                  <a:cubicBezTo>
                    <a:pt x="176" y="937"/>
                    <a:pt x="176" y="935"/>
                    <a:pt x="177" y="935"/>
                  </a:cubicBezTo>
                  <a:cubicBezTo>
                    <a:pt x="177" y="935"/>
                    <a:pt x="177" y="935"/>
                    <a:pt x="177" y="935"/>
                  </a:cubicBezTo>
                  <a:cubicBezTo>
                    <a:pt x="178" y="936"/>
                    <a:pt x="177" y="939"/>
                    <a:pt x="177" y="940"/>
                  </a:cubicBezTo>
                  <a:cubicBezTo>
                    <a:pt x="177" y="940"/>
                    <a:pt x="177" y="940"/>
                    <a:pt x="177" y="940"/>
                  </a:cubicBezTo>
                  <a:cubicBezTo>
                    <a:pt x="176" y="943"/>
                    <a:pt x="175" y="945"/>
                    <a:pt x="175" y="945"/>
                  </a:cubicBezTo>
                  <a:close/>
                  <a:moveTo>
                    <a:pt x="175" y="913"/>
                  </a:moveTo>
                  <a:cubicBezTo>
                    <a:pt x="175" y="913"/>
                    <a:pt x="175" y="911"/>
                    <a:pt x="175" y="910"/>
                  </a:cubicBezTo>
                  <a:cubicBezTo>
                    <a:pt x="176" y="909"/>
                    <a:pt x="176" y="909"/>
                    <a:pt x="176" y="909"/>
                  </a:cubicBezTo>
                  <a:cubicBezTo>
                    <a:pt x="176" y="909"/>
                    <a:pt x="176" y="909"/>
                    <a:pt x="176" y="909"/>
                  </a:cubicBezTo>
                  <a:cubicBezTo>
                    <a:pt x="177" y="910"/>
                    <a:pt x="177" y="911"/>
                    <a:pt x="176" y="912"/>
                  </a:cubicBezTo>
                  <a:cubicBezTo>
                    <a:pt x="176" y="913"/>
                    <a:pt x="175" y="913"/>
                    <a:pt x="175" y="913"/>
                  </a:cubicBezTo>
                  <a:close/>
                  <a:moveTo>
                    <a:pt x="178" y="912"/>
                  </a:moveTo>
                  <a:cubicBezTo>
                    <a:pt x="178" y="911"/>
                    <a:pt x="179" y="912"/>
                    <a:pt x="179" y="912"/>
                  </a:cubicBezTo>
                  <a:cubicBezTo>
                    <a:pt x="179" y="912"/>
                    <a:pt x="179" y="912"/>
                    <a:pt x="179" y="912"/>
                  </a:cubicBezTo>
                  <a:cubicBezTo>
                    <a:pt x="179" y="912"/>
                    <a:pt x="179" y="913"/>
                    <a:pt x="179" y="914"/>
                  </a:cubicBezTo>
                  <a:cubicBezTo>
                    <a:pt x="178" y="915"/>
                    <a:pt x="178" y="916"/>
                    <a:pt x="177" y="915"/>
                  </a:cubicBezTo>
                  <a:cubicBezTo>
                    <a:pt x="177" y="915"/>
                    <a:pt x="177" y="913"/>
                    <a:pt x="178" y="912"/>
                  </a:cubicBezTo>
                  <a:close/>
                  <a:moveTo>
                    <a:pt x="178" y="899"/>
                  </a:moveTo>
                  <a:cubicBezTo>
                    <a:pt x="177" y="899"/>
                    <a:pt x="178" y="897"/>
                    <a:pt x="178" y="897"/>
                  </a:cubicBezTo>
                  <a:cubicBezTo>
                    <a:pt x="178" y="897"/>
                    <a:pt x="178" y="897"/>
                    <a:pt x="178" y="897"/>
                  </a:cubicBezTo>
                  <a:cubicBezTo>
                    <a:pt x="179" y="898"/>
                    <a:pt x="179" y="905"/>
                    <a:pt x="178" y="907"/>
                  </a:cubicBezTo>
                  <a:cubicBezTo>
                    <a:pt x="178" y="907"/>
                    <a:pt x="178" y="907"/>
                    <a:pt x="178" y="907"/>
                  </a:cubicBezTo>
                  <a:cubicBezTo>
                    <a:pt x="177" y="907"/>
                    <a:pt x="177" y="899"/>
                    <a:pt x="178" y="899"/>
                  </a:cubicBezTo>
                  <a:close/>
                  <a:moveTo>
                    <a:pt x="180" y="909"/>
                  </a:moveTo>
                  <a:cubicBezTo>
                    <a:pt x="180" y="910"/>
                    <a:pt x="179" y="909"/>
                    <a:pt x="179" y="908"/>
                  </a:cubicBezTo>
                  <a:cubicBezTo>
                    <a:pt x="179" y="908"/>
                    <a:pt x="179" y="907"/>
                    <a:pt x="179" y="907"/>
                  </a:cubicBezTo>
                  <a:cubicBezTo>
                    <a:pt x="179" y="907"/>
                    <a:pt x="180" y="905"/>
                    <a:pt x="180" y="906"/>
                  </a:cubicBezTo>
                  <a:cubicBezTo>
                    <a:pt x="180" y="906"/>
                    <a:pt x="180" y="906"/>
                    <a:pt x="180" y="906"/>
                  </a:cubicBezTo>
                  <a:cubicBezTo>
                    <a:pt x="180" y="906"/>
                    <a:pt x="180" y="908"/>
                    <a:pt x="180" y="909"/>
                  </a:cubicBezTo>
                  <a:close/>
                  <a:moveTo>
                    <a:pt x="180" y="892"/>
                  </a:moveTo>
                  <a:cubicBezTo>
                    <a:pt x="180" y="891"/>
                    <a:pt x="180" y="890"/>
                    <a:pt x="180" y="890"/>
                  </a:cubicBezTo>
                  <a:cubicBezTo>
                    <a:pt x="181" y="889"/>
                    <a:pt x="181" y="888"/>
                    <a:pt x="182" y="889"/>
                  </a:cubicBezTo>
                  <a:cubicBezTo>
                    <a:pt x="182" y="889"/>
                    <a:pt x="182" y="889"/>
                    <a:pt x="182" y="889"/>
                  </a:cubicBezTo>
                  <a:cubicBezTo>
                    <a:pt x="182" y="889"/>
                    <a:pt x="182" y="890"/>
                    <a:pt x="182" y="890"/>
                  </a:cubicBezTo>
                  <a:cubicBezTo>
                    <a:pt x="181" y="891"/>
                    <a:pt x="181" y="892"/>
                    <a:pt x="180" y="892"/>
                  </a:cubicBezTo>
                  <a:close/>
                  <a:moveTo>
                    <a:pt x="181" y="911"/>
                  </a:moveTo>
                  <a:cubicBezTo>
                    <a:pt x="181" y="910"/>
                    <a:pt x="181" y="910"/>
                    <a:pt x="181" y="909"/>
                  </a:cubicBezTo>
                  <a:cubicBezTo>
                    <a:pt x="181" y="909"/>
                    <a:pt x="182" y="907"/>
                    <a:pt x="182" y="908"/>
                  </a:cubicBezTo>
                  <a:cubicBezTo>
                    <a:pt x="182" y="908"/>
                    <a:pt x="182" y="908"/>
                    <a:pt x="182" y="908"/>
                  </a:cubicBezTo>
                  <a:cubicBezTo>
                    <a:pt x="183" y="908"/>
                    <a:pt x="183" y="910"/>
                    <a:pt x="182" y="911"/>
                  </a:cubicBezTo>
                  <a:cubicBezTo>
                    <a:pt x="182" y="912"/>
                    <a:pt x="181" y="911"/>
                    <a:pt x="181" y="911"/>
                  </a:cubicBezTo>
                  <a:close/>
                  <a:moveTo>
                    <a:pt x="180" y="884"/>
                  </a:moveTo>
                  <a:cubicBezTo>
                    <a:pt x="181" y="883"/>
                    <a:pt x="182" y="883"/>
                    <a:pt x="182" y="883"/>
                  </a:cubicBezTo>
                  <a:cubicBezTo>
                    <a:pt x="182" y="883"/>
                    <a:pt x="182" y="883"/>
                    <a:pt x="182" y="883"/>
                  </a:cubicBezTo>
                  <a:cubicBezTo>
                    <a:pt x="182" y="883"/>
                    <a:pt x="183" y="883"/>
                    <a:pt x="182" y="884"/>
                  </a:cubicBezTo>
                  <a:cubicBezTo>
                    <a:pt x="182" y="886"/>
                    <a:pt x="181" y="888"/>
                    <a:pt x="180" y="887"/>
                  </a:cubicBezTo>
                  <a:cubicBezTo>
                    <a:pt x="180" y="887"/>
                    <a:pt x="180" y="885"/>
                    <a:pt x="180" y="884"/>
                  </a:cubicBezTo>
                  <a:close/>
                  <a:moveTo>
                    <a:pt x="179" y="886"/>
                  </a:moveTo>
                  <a:cubicBezTo>
                    <a:pt x="179" y="886"/>
                    <a:pt x="179" y="886"/>
                    <a:pt x="179" y="886"/>
                  </a:cubicBezTo>
                  <a:cubicBezTo>
                    <a:pt x="180" y="887"/>
                    <a:pt x="180" y="887"/>
                    <a:pt x="179" y="888"/>
                  </a:cubicBezTo>
                  <a:cubicBezTo>
                    <a:pt x="179" y="889"/>
                    <a:pt x="178" y="890"/>
                    <a:pt x="178" y="889"/>
                  </a:cubicBezTo>
                  <a:cubicBezTo>
                    <a:pt x="178" y="889"/>
                    <a:pt x="178" y="888"/>
                    <a:pt x="178" y="887"/>
                  </a:cubicBezTo>
                  <a:cubicBezTo>
                    <a:pt x="178" y="887"/>
                    <a:pt x="179" y="886"/>
                    <a:pt x="179" y="886"/>
                  </a:cubicBezTo>
                  <a:close/>
                  <a:moveTo>
                    <a:pt x="178" y="872"/>
                  </a:moveTo>
                  <a:cubicBezTo>
                    <a:pt x="178" y="873"/>
                    <a:pt x="176" y="875"/>
                    <a:pt x="175" y="874"/>
                  </a:cubicBezTo>
                  <a:cubicBezTo>
                    <a:pt x="175" y="874"/>
                    <a:pt x="175" y="874"/>
                    <a:pt x="175" y="874"/>
                  </a:cubicBezTo>
                  <a:cubicBezTo>
                    <a:pt x="174" y="875"/>
                    <a:pt x="173" y="873"/>
                    <a:pt x="173" y="872"/>
                  </a:cubicBezTo>
                  <a:cubicBezTo>
                    <a:pt x="174" y="870"/>
                    <a:pt x="176" y="869"/>
                    <a:pt x="176" y="869"/>
                  </a:cubicBezTo>
                  <a:cubicBezTo>
                    <a:pt x="176" y="869"/>
                    <a:pt x="176" y="869"/>
                    <a:pt x="176" y="869"/>
                  </a:cubicBezTo>
                  <a:cubicBezTo>
                    <a:pt x="176" y="869"/>
                    <a:pt x="176" y="870"/>
                    <a:pt x="176" y="870"/>
                  </a:cubicBezTo>
                  <a:cubicBezTo>
                    <a:pt x="176" y="870"/>
                    <a:pt x="176" y="871"/>
                    <a:pt x="176" y="871"/>
                  </a:cubicBezTo>
                  <a:cubicBezTo>
                    <a:pt x="176" y="871"/>
                    <a:pt x="176" y="871"/>
                    <a:pt x="177" y="871"/>
                  </a:cubicBezTo>
                  <a:cubicBezTo>
                    <a:pt x="178" y="870"/>
                    <a:pt x="178" y="870"/>
                    <a:pt x="178" y="871"/>
                  </a:cubicBezTo>
                  <a:cubicBezTo>
                    <a:pt x="178" y="871"/>
                    <a:pt x="178" y="872"/>
                    <a:pt x="178" y="872"/>
                  </a:cubicBezTo>
                  <a:close/>
                  <a:moveTo>
                    <a:pt x="153" y="773"/>
                  </a:moveTo>
                  <a:cubicBezTo>
                    <a:pt x="155" y="771"/>
                    <a:pt x="156" y="769"/>
                    <a:pt x="157" y="765"/>
                  </a:cubicBezTo>
                  <a:cubicBezTo>
                    <a:pt x="158" y="761"/>
                    <a:pt x="157" y="757"/>
                    <a:pt x="159" y="753"/>
                  </a:cubicBezTo>
                  <a:cubicBezTo>
                    <a:pt x="159" y="751"/>
                    <a:pt x="159" y="751"/>
                    <a:pt x="161" y="746"/>
                  </a:cubicBezTo>
                  <a:cubicBezTo>
                    <a:pt x="172" y="702"/>
                    <a:pt x="172" y="702"/>
                    <a:pt x="172" y="702"/>
                  </a:cubicBezTo>
                  <a:cubicBezTo>
                    <a:pt x="172" y="703"/>
                    <a:pt x="171" y="703"/>
                    <a:pt x="171" y="704"/>
                  </a:cubicBezTo>
                  <a:cubicBezTo>
                    <a:pt x="171" y="703"/>
                    <a:pt x="171" y="703"/>
                    <a:pt x="171" y="702"/>
                  </a:cubicBezTo>
                  <a:cubicBezTo>
                    <a:pt x="170" y="704"/>
                    <a:pt x="169" y="705"/>
                    <a:pt x="169" y="707"/>
                  </a:cubicBezTo>
                  <a:cubicBezTo>
                    <a:pt x="170" y="703"/>
                    <a:pt x="170" y="703"/>
                    <a:pt x="170" y="702"/>
                  </a:cubicBezTo>
                  <a:cubicBezTo>
                    <a:pt x="170" y="702"/>
                    <a:pt x="170" y="702"/>
                    <a:pt x="170" y="702"/>
                  </a:cubicBezTo>
                  <a:cubicBezTo>
                    <a:pt x="172" y="699"/>
                    <a:pt x="173" y="697"/>
                    <a:pt x="175" y="694"/>
                  </a:cubicBezTo>
                  <a:cubicBezTo>
                    <a:pt x="175" y="695"/>
                    <a:pt x="175" y="696"/>
                    <a:pt x="175" y="696"/>
                  </a:cubicBezTo>
                  <a:cubicBezTo>
                    <a:pt x="175" y="696"/>
                    <a:pt x="175" y="696"/>
                    <a:pt x="175" y="696"/>
                  </a:cubicBezTo>
                  <a:cubicBezTo>
                    <a:pt x="175" y="697"/>
                    <a:pt x="175" y="697"/>
                    <a:pt x="175" y="698"/>
                  </a:cubicBezTo>
                  <a:cubicBezTo>
                    <a:pt x="175" y="699"/>
                    <a:pt x="175" y="699"/>
                    <a:pt x="175" y="701"/>
                  </a:cubicBezTo>
                  <a:cubicBezTo>
                    <a:pt x="175" y="699"/>
                    <a:pt x="176" y="698"/>
                    <a:pt x="178" y="696"/>
                  </a:cubicBezTo>
                  <a:cubicBezTo>
                    <a:pt x="177" y="697"/>
                    <a:pt x="177" y="698"/>
                    <a:pt x="177" y="699"/>
                  </a:cubicBezTo>
                  <a:cubicBezTo>
                    <a:pt x="177" y="699"/>
                    <a:pt x="178" y="699"/>
                    <a:pt x="178" y="699"/>
                  </a:cubicBezTo>
                  <a:cubicBezTo>
                    <a:pt x="178" y="699"/>
                    <a:pt x="178" y="700"/>
                    <a:pt x="178" y="700"/>
                  </a:cubicBezTo>
                  <a:cubicBezTo>
                    <a:pt x="177" y="701"/>
                    <a:pt x="177" y="702"/>
                    <a:pt x="177" y="704"/>
                  </a:cubicBezTo>
                  <a:cubicBezTo>
                    <a:pt x="176" y="706"/>
                    <a:pt x="176" y="707"/>
                    <a:pt x="176" y="707"/>
                  </a:cubicBezTo>
                  <a:cubicBezTo>
                    <a:pt x="163" y="762"/>
                    <a:pt x="163" y="762"/>
                    <a:pt x="163" y="762"/>
                  </a:cubicBezTo>
                  <a:cubicBezTo>
                    <a:pt x="163" y="762"/>
                    <a:pt x="163" y="763"/>
                    <a:pt x="163" y="763"/>
                  </a:cubicBezTo>
                  <a:cubicBezTo>
                    <a:pt x="159" y="790"/>
                    <a:pt x="159" y="790"/>
                    <a:pt x="159" y="790"/>
                  </a:cubicBezTo>
                  <a:cubicBezTo>
                    <a:pt x="159" y="790"/>
                    <a:pt x="159" y="790"/>
                    <a:pt x="159" y="790"/>
                  </a:cubicBezTo>
                  <a:cubicBezTo>
                    <a:pt x="158" y="790"/>
                    <a:pt x="158" y="790"/>
                    <a:pt x="158" y="790"/>
                  </a:cubicBezTo>
                  <a:cubicBezTo>
                    <a:pt x="157" y="791"/>
                    <a:pt x="157" y="791"/>
                    <a:pt x="156" y="790"/>
                  </a:cubicBezTo>
                  <a:cubicBezTo>
                    <a:pt x="156" y="790"/>
                    <a:pt x="155" y="789"/>
                    <a:pt x="156" y="788"/>
                  </a:cubicBezTo>
                  <a:cubicBezTo>
                    <a:pt x="155" y="788"/>
                    <a:pt x="155" y="788"/>
                    <a:pt x="155" y="788"/>
                  </a:cubicBezTo>
                  <a:cubicBezTo>
                    <a:pt x="154" y="788"/>
                    <a:pt x="154" y="788"/>
                    <a:pt x="154" y="788"/>
                  </a:cubicBezTo>
                  <a:cubicBezTo>
                    <a:pt x="152" y="784"/>
                    <a:pt x="156" y="779"/>
                    <a:pt x="151" y="776"/>
                  </a:cubicBezTo>
                  <a:cubicBezTo>
                    <a:pt x="151" y="775"/>
                    <a:pt x="151" y="774"/>
                    <a:pt x="153" y="773"/>
                  </a:cubicBezTo>
                  <a:close/>
                  <a:moveTo>
                    <a:pt x="146" y="815"/>
                  </a:moveTo>
                  <a:cubicBezTo>
                    <a:pt x="146" y="816"/>
                    <a:pt x="146" y="816"/>
                    <a:pt x="146" y="816"/>
                  </a:cubicBezTo>
                  <a:cubicBezTo>
                    <a:pt x="146" y="816"/>
                    <a:pt x="146" y="817"/>
                    <a:pt x="146" y="817"/>
                  </a:cubicBezTo>
                  <a:cubicBezTo>
                    <a:pt x="147" y="824"/>
                    <a:pt x="147" y="824"/>
                    <a:pt x="147" y="824"/>
                  </a:cubicBezTo>
                  <a:cubicBezTo>
                    <a:pt x="147" y="821"/>
                    <a:pt x="148" y="818"/>
                    <a:pt x="148" y="818"/>
                  </a:cubicBezTo>
                  <a:cubicBezTo>
                    <a:pt x="149" y="818"/>
                    <a:pt x="149" y="818"/>
                    <a:pt x="149" y="818"/>
                  </a:cubicBezTo>
                  <a:cubicBezTo>
                    <a:pt x="149" y="818"/>
                    <a:pt x="148" y="819"/>
                    <a:pt x="149" y="820"/>
                  </a:cubicBezTo>
                  <a:cubicBezTo>
                    <a:pt x="149" y="826"/>
                    <a:pt x="149" y="826"/>
                    <a:pt x="149" y="826"/>
                  </a:cubicBezTo>
                  <a:cubicBezTo>
                    <a:pt x="149" y="826"/>
                    <a:pt x="149" y="826"/>
                    <a:pt x="149" y="826"/>
                  </a:cubicBezTo>
                  <a:cubicBezTo>
                    <a:pt x="149" y="827"/>
                    <a:pt x="149" y="827"/>
                    <a:pt x="149" y="827"/>
                  </a:cubicBezTo>
                  <a:cubicBezTo>
                    <a:pt x="149" y="827"/>
                    <a:pt x="149" y="827"/>
                    <a:pt x="149" y="827"/>
                  </a:cubicBezTo>
                  <a:cubicBezTo>
                    <a:pt x="150" y="828"/>
                    <a:pt x="150" y="828"/>
                    <a:pt x="150" y="828"/>
                  </a:cubicBezTo>
                  <a:cubicBezTo>
                    <a:pt x="150" y="828"/>
                    <a:pt x="150" y="828"/>
                    <a:pt x="150" y="828"/>
                  </a:cubicBezTo>
                  <a:cubicBezTo>
                    <a:pt x="151" y="825"/>
                    <a:pt x="151" y="821"/>
                    <a:pt x="151" y="818"/>
                  </a:cubicBezTo>
                  <a:cubicBezTo>
                    <a:pt x="152" y="814"/>
                    <a:pt x="154" y="811"/>
                    <a:pt x="155" y="807"/>
                  </a:cubicBezTo>
                  <a:cubicBezTo>
                    <a:pt x="156" y="804"/>
                    <a:pt x="155" y="804"/>
                    <a:pt x="155" y="804"/>
                  </a:cubicBezTo>
                  <a:cubicBezTo>
                    <a:pt x="155" y="802"/>
                    <a:pt x="155" y="800"/>
                    <a:pt x="157" y="800"/>
                  </a:cubicBezTo>
                  <a:cubicBezTo>
                    <a:pt x="157" y="800"/>
                    <a:pt x="157" y="800"/>
                    <a:pt x="157" y="801"/>
                  </a:cubicBezTo>
                  <a:cubicBezTo>
                    <a:pt x="158" y="801"/>
                    <a:pt x="158" y="802"/>
                    <a:pt x="158" y="803"/>
                  </a:cubicBezTo>
                  <a:cubicBezTo>
                    <a:pt x="158" y="803"/>
                    <a:pt x="158" y="802"/>
                    <a:pt x="159" y="802"/>
                  </a:cubicBezTo>
                  <a:cubicBezTo>
                    <a:pt x="159" y="802"/>
                    <a:pt x="159" y="802"/>
                    <a:pt x="160" y="803"/>
                  </a:cubicBezTo>
                  <a:cubicBezTo>
                    <a:pt x="160" y="805"/>
                    <a:pt x="160" y="807"/>
                    <a:pt x="159" y="809"/>
                  </a:cubicBezTo>
                  <a:cubicBezTo>
                    <a:pt x="159" y="809"/>
                    <a:pt x="160" y="809"/>
                    <a:pt x="160" y="809"/>
                  </a:cubicBezTo>
                  <a:cubicBezTo>
                    <a:pt x="160" y="809"/>
                    <a:pt x="160" y="809"/>
                    <a:pt x="160" y="809"/>
                  </a:cubicBezTo>
                  <a:cubicBezTo>
                    <a:pt x="160" y="810"/>
                    <a:pt x="160" y="811"/>
                    <a:pt x="160" y="811"/>
                  </a:cubicBezTo>
                  <a:cubicBezTo>
                    <a:pt x="161" y="811"/>
                    <a:pt x="161" y="811"/>
                    <a:pt x="161" y="811"/>
                  </a:cubicBezTo>
                  <a:cubicBezTo>
                    <a:pt x="161" y="811"/>
                    <a:pt x="161" y="811"/>
                    <a:pt x="161" y="812"/>
                  </a:cubicBezTo>
                  <a:cubicBezTo>
                    <a:pt x="161" y="812"/>
                    <a:pt x="162" y="811"/>
                    <a:pt x="162" y="811"/>
                  </a:cubicBezTo>
                  <a:cubicBezTo>
                    <a:pt x="162" y="812"/>
                    <a:pt x="162" y="812"/>
                    <a:pt x="162" y="812"/>
                  </a:cubicBezTo>
                  <a:cubicBezTo>
                    <a:pt x="162" y="812"/>
                    <a:pt x="162" y="813"/>
                    <a:pt x="163" y="814"/>
                  </a:cubicBezTo>
                  <a:cubicBezTo>
                    <a:pt x="163" y="814"/>
                    <a:pt x="163" y="814"/>
                    <a:pt x="163" y="814"/>
                  </a:cubicBezTo>
                  <a:cubicBezTo>
                    <a:pt x="163" y="814"/>
                    <a:pt x="164" y="814"/>
                    <a:pt x="164" y="818"/>
                  </a:cubicBezTo>
                  <a:cubicBezTo>
                    <a:pt x="163" y="822"/>
                    <a:pt x="164" y="823"/>
                    <a:pt x="164" y="823"/>
                  </a:cubicBezTo>
                  <a:cubicBezTo>
                    <a:pt x="164" y="823"/>
                    <a:pt x="164" y="823"/>
                    <a:pt x="164" y="823"/>
                  </a:cubicBezTo>
                  <a:cubicBezTo>
                    <a:pt x="164" y="823"/>
                    <a:pt x="164" y="824"/>
                    <a:pt x="164" y="824"/>
                  </a:cubicBezTo>
                  <a:cubicBezTo>
                    <a:pt x="164" y="825"/>
                    <a:pt x="163" y="834"/>
                    <a:pt x="163" y="834"/>
                  </a:cubicBezTo>
                  <a:cubicBezTo>
                    <a:pt x="162" y="836"/>
                    <a:pt x="162" y="836"/>
                    <a:pt x="163" y="837"/>
                  </a:cubicBezTo>
                  <a:cubicBezTo>
                    <a:pt x="165" y="844"/>
                    <a:pt x="163" y="849"/>
                    <a:pt x="162" y="850"/>
                  </a:cubicBezTo>
                  <a:cubicBezTo>
                    <a:pt x="162" y="851"/>
                    <a:pt x="161" y="851"/>
                    <a:pt x="161" y="851"/>
                  </a:cubicBezTo>
                  <a:cubicBezTo>
                    <a:pt x="161" y="851"/>
                    <a:pt x="160" y="851"/>
                    <a:pt x="159" y="849"/>
                  </a:cubicBezTo>
                  <a:cubicBezTo>
                    <a:pt x="159" y="849"/>
                    <a:pt x="159" y="849"/>
                    <a:pt x="159" y="849"/>
                  </a:cubicBezTo>
                  <a:cubicBezTo>
                    <a:pt x="159" y="849"/>
                    <a:pt x="157" y="847"/>
                    <a:pt x="156" y="844"/>
                  </a:cubicBezTo>
                  <a:cubicBezTo>
                    <a:pt x="156" y="844"/>
                    <a:pt x="156" y="844"/>
                    <a:pt x="156" y="844"/>
                  </a:cubicBezTo>
                  <a:cubicBezTo>
                    <a:pt x="155" y="843"/>
                    <a:pt x="155" y="842"/>
                    <a:pt x="155" y="841"/>
                  </a:cubicBezTo>
                  <a:cubicBezTo>
                    <a:pt x="155" y="841"/>
                    <a:pt x="154" y="842"/>
                    <a:pt x="153" y="841"/>
                  </a:cubicBezTo>
                  <a:cubicBezTo>
                    <a:pt x="153" y="841"/>
                    <a:pt x="153" y="841"/>
                    <a:pt x="153" y="841"/>
                  </a:cubicBezTo>
                  <a:cubicBezTo>
                    <a:pt x="151" y="843"/>
                    <a:pt x="151" y="845"/>
                    <a:pt x="149" y="847"/>
                  </a:cubicBezTo>
                  <a:cubicBezTo>
                    <a:pt x="149" y="847"/>
                    <a:pt x="149" y="847"/>
                    <a:pt x="149" y="847"/>
                  </a:cubicBezTo>
                  <a:cubicBezTo>
                    <a:pt x="149" y="844"/>
                    <a:pt x="151" y="841"/>
                    <a:pt x="151" y="837"/>
                  </a:cubicBezTo>
                  <a:cubicBezTo>
                    <a:pt x="149" y="840"/>
                    <a:pt x="149" y="843"/>
                    <a:pt x="147" y="845"/>
                  </a:cubicBezTo>
                  <a:cubicBezTo>
                    <a:pt x="147" y="845"/>
                    <a:pt x="147" y="845"/>
                    <a:pt x="147" y="845"/>
                  </a:cubicBezTo>
                  <a:cubicBezTo>
                    <a:pt x="147" y="841"/>
                    <a:pt x="150" y="837"/>
                    <a:pt x="148" y="832"/>
                  </a:cubicBezTo>
                  <a:cubicBezTo>
                    <a:pt x="146" y="830"/>
                    <a:pt x="146" y="830"/>
                    <a:pt x="146" y="828"/>
                  </a:cubicBezTo>
                  <a:cubicBezTo>
                    <a:pt x="146" y="828"/>
                    <a:pt x="146" y="827"/>
                    <a:pt x="146" y="826"/>
                  </a:cubicBezTo>
                  <a:cubicBezTo>
                    <a:pt x="146" y="824"/>
                    <a:pt x="146" y="824"/>
                    <a:pt x="146" y="824"/>
                  </a:cubicBezTo>
                  <a:cubicBezTo>
                    <a:pt x="143" y="824"/>
                    <a:pt x="146" y="816"/>
                    <a:pt x="146" y="815"/>
                  </a:cubicBezTo>
                  <a:close/>
                  <a:moveTo>
                    <a:pt x="362" y="1585"/>
                  </a:moveTo>
                  <a:cubicBezTo>
                    <a:pt x="363" y="1591"/>
                    <a:pt x="368" y="1644"/>
                    <a:pt x="368" y="1645"/>
                  </a:cubicBezTo>
                  <a:cubicBezTo>
                    <a:pt x="368" y="1645"/>
                    <a:pt x="368" y="1645"/>
                    <a:pt x="368" y="1645"/>
                  </a:cubicBezTo>
                  <a:cubicBezTo>
                    <a:pt x="368" y="1651"/>
                    <a:pt x="369" y="1655"/>
                    <a:pt x="369" y="1655"/>
                  </a:cubicBezTo>
                  <a:cubicBezTo>
                    <a:pt x="368" y="1656"/>
                    <a:pt x="367" y="1656"/>
                    <a:pt x="367" y="1657"/>
                  </a:cubicBezTo>
                  <a:cubicBezTo>
                    <a:pt x="366" y="1660"/>
                    <a:pt x="366" y="1662"/>
                    <a:pt x="366" y="1664"/>
                  </a:cubicBezTo>
                  <a:cubicBezTo>
                    <a:pt x="366" y="1666"/>
                    <a:pt x="367" y="1670"/>
                    <a:pt x="368" y="1675"/>
                  </a:cubicBezTo>
                  <a:cubicBezTo>
                    <a:pt x="368" y="1675"/>
                    <a:pt x="367" y="1675"/>
                    <a:pt x="366" y="1675"/>
                  </a:cubicBezTo>
                  <a:cubicBezTo>
                    <a:pt x="367" y="1678"/>
                    <a:pt x="368" y="1681"/>
                    <a:pt x="369" y="1685"/>
                  </a:cubicBezTo>
                  <a:cubicBezTo>
                    <a:pt x="367" y="1686"/>
                    <a:pt x="365" y="1687"/>
                    <a:pt x="364" y="1687"/>
                  </a:cubicBezTo>
                  <a:cubicBezTo>
                    <a:pt x="363" y="1690"/>
                    <a:pt x="364" y="1692"/>
                    <a:pt x="363" y="1695"/>
                  </a:cubicBezTo>
                  <a:cubicBezTo>
                    <a:pt x="355" y="1693"/>
                    <a:pt x="350" y="1683"/>
                    <a:pt x="340" y="1687"/>
                  </a:cubicBezTo>
                  <a:cubicBezTo>
                    <a:pt x="340" y="1688"/>
                    <a:pt x="340" y="1688"/>
                    <a:pt x="327" y="1692"/>
                  </a:cubicBezTo>
                  <a:cubicBezTo>
                    <a:pt x="326" y="1694"/>
                    <a:pt x="326" y="1696"/>
                    <a:pt x="326" y="1697"/>
                  </a:cubicBezTo>
                  <a:cubicBezTo>
                    <a:pt x="329" y="1720"/>
                    <a:pt x="345" y="1740"/>
                    <a:pt x="349" y="1762"/>
                  </a:cubicBezTo>
                  <a:cubicBezTo>
                    <a:pt x="349" y="1763"/>
                    <a:pt x="348" y="1764"/>
                    <a:pt x="347" y="1764"/>
                  </a:cubicBezTo>
                  <a:cubicBezTo>
                    <a:pt x="357" y="1784"/>
                    <a:pt x="357" y="1784"/>
                    <a:pt x="357" y="1788"/>
                  </a:cubicBezTo>
                  <a:cubicBezTo>
                    <a:pt x="356" y="1787"/>
                    <a:pt x="354" y="1786"/>
                    <a:pt x="352" y="1785"/>
                  </a:cubicBezTo>
                  <a:cubicBezTo>
                    <a:pt x="355" y="1790"/>
                    <a:pt x="356" y="1793"/>
                    <a:pt x="357" y="1794"/>
                  </a:cubicBezTo>
                  <a:cubicBezTo>
                    <a:pt x="362" y="1801"/>
                    <a:pt x="367" y="1807"/>
                    <a:pt x="371" y="1814"/>
                  </a:cubicBezTo>
                  <a:cubicBezTo>
                    <a:pt x="367" y="1811"/>
                    <a:pt x="365" y="1810"/>
                    <a:pt x="358" y="1802"/>
                  </a:cubicBezTo>
                  <a:cubicBezTo>
                    <a:pt x="358" y="1802"/>
                    <a:pt x="358" y="1802"/>
                    <a:pt x="358" y="1802"/>
                  </a:cubicBezTo>
                  <a:cubicBezTo>
                    <a:pt x="268" y="1697"/>
                    <a:pt x="249" y="1665"/>
                    <a:pt x="192" y="1558"/>
                  </a:cubicBezTo>
                  <a:cubicBezTo>
                    <a:pt x="163" y="1499"/>
                    <a:pt x="145" y="1445"/>
                    <a:pt x="138" y="1425"/>
                  </a:cubicBezTo>
                  <a:cubicBezTo>
                    <a:pt x="138" y="1423"/>
                    <a:pt x="138" y="1423"/>
                    <a:pt x="138" y="1423"/>
                  </a:cubicBezTo>
                  <a:cubicBezTo>
                    <a:pt x="119" y="1359"/>
                    <a:pt x="119" y="1359"/>
                    <a:pt x="119" y="1359"/>
                  </a:cubicBezTo>
                  <a:cubicBezTo>
                    <a:pt x="94" y="1258"/>
                    <a:pt x="91" y="1178"/>
                    <a:pt x="89" y="1107"/>
                  </a:cubicBezTo>
                  <a:cubicBezTo>
                    <a:pt x="89" y="1103"/>
                    <a:pt x="89" y="1103"/>
                    <a:pt x="89" y="1103"/>
                  </a:cubicBezTo>
                  <a:cubicBezTo>
                    <a:pt x="89" y="1099"/>
                    <a:pt x="89" y="1096"/>
                    <a:pt x="89" y="1091"/>
                  </a:cubicBezTo>
                  <a:cubicBezTo>
                    <a:pt x="89" y="1088"/>
                    <a:pt x="89" y="1088"/>
                    <a:pt x="89" y="1086"/>
                  </a:cubicBezTo>
                  <a:cubicBezTo>
                    <a:pt x="89" y="1087"/>
                    <a:pt x="89" y="1087"/>
                    <a:pt x="89" y="1087"/>
                  </a:cubicBezTo>
                  <a:cubicBezTo>
                    <a:pt x="89" y="1086"/>
                    <a:pt x="89" y="1084"/>
                    <a:pt x="89" y="1083"/>
                  </a:cubicBezTo>
                  <a:cubicBezTo>
                    <a:pt x="89" y="1082"/>
                    <a:pt x="89" y="1080"/>
                    <a:pt x="89" y="1079"/>
                  </a:cubicBezTo>
                  <a:cubicBezTo>
                    <a:pt x="89" y="1079"/>
                    <a:pt x="89" y="1079"/>
                    <a:pt x="89" y="1079"/>
                  </a:cubicBezTo>
                  <a:cubicBezTo>
                    <a:pt x="89" y="1079"/>
                    <a:pt x="89" y="1079"/>
                    <a:pt x="89" y="1079"/>
                  </a:cubicBezTo>
                  <a:cubicBezTo>
                    <a:pt x="89" y="1079"/>
                    <a:pt x="89" y="1079"/>
                    <a:pt x="89" y="1079"/>
                  </a:cubicBezTo>
                  <a:cubicBezTo>
                    <a:pt x="89" y="1079"/>
                    <a:pt x="89" y="1079"/>
                    <a:pt x="89" y="1079"/>
                  </a:cubicBezTo>
                  <a:cubicBezTo>
                    <a:pt x="89" y="1078"/>
                    <a:pt x="89" y="1078"/>
                    <a:pt x="89" y="1076"/>
                  </a:cubicBezTo>
                  <a:cubicBezTo>
                    <a:pt x="91" y="1040"/>
                    <a:pt x="97" y="1003"/>
                    <a:pt x="101" y="967"/>
                  </a:cubicBezTo>
                  <a:cubicBezTo>
                    <a:pt x="100" y="969"/>
                    <a:pt x="100" y="973"/>
                    <a:pt x="99" y="976"/>
                  </a:cubicBezTo>
                  <a:cubicBezTo>
                    <a:pt x="99" y="981"/>
                    <a:pt x="99" y="981"/>
                    <a:pt x="99" y="982"/>
                  </a:cubicBezTo>
                  <a:cubicBezTo>
                    <a:pt x="99" y="981"/>
                    <a:pt x="100" y="971"/>
                    <a:pt x="101" y="964"/>
                  </a:cubicBezTo>
                  <a:cubicBezTo>
                    <a:pt x="101" y="960"/>
                    <a:pt x="102" y="957"/>
                    <a:pt x="102" y="953"/>
                  </a:cubicBezTo>
                  <a:cubicBezTo>
                    <a:pt x="102" y="952"/>
                    <a:pt x="102" y="951"/>
                    <a:pt x="102" y="950"/>
                  </a:cubicBezTo>
                  <a:cubicBezTo>
                    <a:pt x="101" y="951"/>
                    <a:pt x="101" y="952"/>
                    <a:pt x="101" y="954"/>
                  </a:cubicBezTo>
                  <a:cubicBezTo>
                    <a:pt x="101" y="954"/>
                    <a:pt x="101" y="954"/>
                    <a:pt x="101" y="954"/>
                  </a:cubicBezTo>
                  <a:cubicBezTo>
                    <a:pt x="101" y="954"/>
                    <a:pt x="101" y="954"/>
                    <a:pt x="101" y="954"/>
                  </a:cubicBezTo>
                  <a:cubicBezTo>
                    <a:pt x="101" y="954"/>
                    <a:pt x="101" y="955"/>
                    <a:pt x="101" y="955"/>
                  </a:cubicBezTo>
                  <a:cubicBezTo>
                    <a:pt x="101" y="955"/>
                    <a:pt x="101" y="955"/>
                    <a:pt x="101" y="955"/>
                  </a:cubicBezTo>
                  <a:cubicBezTo>
                    <a:pt x="100" y="955"/>
                    <a:pt x="99" y="961"/>
                    <a:pt x="99" y="965"/>
                  </a:cubicBezTo>
                  <a:cubicBezTo>
                    <a:pt x="99" y="970"/>
                    <a:pt x="99" y="970"/>
                    <a:pt x="98" y="971"/>
                  </a:cubicBezTo>
                  <a:cubicBezTo>
                    <a:pt x="98" y="970"/>
                    <a:pt x="100" y="959"/>
                    <a:pt x="101" y="951"/>
                  </a:cubicBezTo>
                  <a:cubicBezTo>
                    <a:pt x="101" y="950"/>
                    <a:pt x="101" y="950"/>
                    <a:pt x="101" y="950"/>
                  </a:cubicBezTo>
                  <a:cubicBezTo>
                    <a:pt x="102" y="943"/>
                    <a:pt x="102" y="943"/>
                    <a:pt x="102" y="943"/>
                  </a:cubicBezTo>
                  <a:cubicBezTo>
                    <a:pt x="103" y="941"/>
                    <a:pt x="103" y="938"/>
                    <a:pt x="104" y="935"/>
                  </a:cubicBezTo>
                  <a:cubicBezTo>
                    <a:pt x="104" y="936"/>
                    <a:pt x="104" y="937"/>
                    <a:pt x="104" y="938"/>
                  </a:cubicBezTo>
                  <a:cubicBezTo>
                    <a:pt x="104" y="938"/>
                    <a:pt x="104" y="938"/>
                    <a:pt x="104" y="938"/>
                  </a:cubicBezTo>
                  <a:cubicBezTo>
                    <a:pt x="104" y="938"/>
                    <a:pt x="104" y="938"/>
                    <a:pt x="104" y="938"/>
                  </a:cubicBezTo>
                  <a:cubicBezTo>
                    <a:pt x="104" y="939"/>
                    <a:pt x="104" y="940"/>
                    <a:pt x="104" y="941"/>
                  </a:cubicBezTo>
                  <a:cubicBezTo>
                    <a:pt x="104" y="942"/>
                    <a:pt x="104" y="942"/>
                    <a:pt x="104" y="942"/>
                  </a:cubicBezTo>
                  <a:cubicBezTo>
                    <a:pt x="104" y="942"/>
                    <a:pt x="104" y="942"/>
                    <a:pt x="104" y="942"/>
                  </a:cubicBezTo>
                  <a:cubicBezTo>
                    <a:pt x="104" y="947"/>
                    <a:pt x="103" y="952"/>
                    <a:pt x="102" y="957"/>
                  </a:cubicBezTo>
                  <a:cubicBezTo>
                    <a:pt x="103" y="954"/>
                    <a:pt x="103" y="954"/>
                    <a:pt x="103" y="954"/>
                  </a:cubicBezTo>
                  <a:cubicBezTo>
                    <a:pt x="103" y="951"/>
                    <a:pt x="103" y="949"/>
                    <a:pt x="104" y="946"/>
                  </a:cubicBezTo>
                  <a:cubicBezTo>
                    <a:pt x="104" y="947"/>
                    <a:pt x="104" y="948"/>
                    <a:pt x="104" y="948"/>
                  </a:cubicBezTo>
                  <a:cubicBezTo>
                    <a:pt x="104" y="949"/>
                    <a:pt x="104" y="949"/>
                    <a:pt x="104" y="949"/>
                  </a:cubicBezTo>
                  <a:cubicBezTo>
                    <a:pt x="104" y="949"/>
                    <a:pt x="104" y="949"/>
                    <a:pt x="104" y="949"/>
                  </a:cubicBezTo>
                  <a:cubicBezTo>
                    <a:pt x="104" y="950"/>
                    <a:pt x="104" y="951"/>
                    <a:pt x="104" y="952"/>
                  </a:cubicBezTo>
                  <a:cubicBezTo>
                    <a:pt x="104" y="952"/>
                    <a:pt x="104" y="952"/>
                    <a:pt x="104" y="952"/>
                  </a:cubicBezTo>
                  <a:cubicBezTo>
                    <a:pt x="104" y="952"/>
                    <a:pt x="104" y="952"/>
                    <a:pt x="104" y="952"/>
                  </a:cubicBezTo>
                  <a:cubicBezTo>
                    <a:pt x="104" y="952"/>
                    <a:pt x="104" y="952"/>
                    <a:pt x="104" y="953"/>
                  </a:cubicBezTo>
                  <a:cubicBezTo>
                    <a:pt x="104" y="958"/>
                    <a:pt x="103" y="964"/>
                    <a:pt x="102" y="969"/>
                  </a:cubicBezTo>
                  <a:cubicBezTo>
                    <a:pt x="102" y="969"/>
                    <a:pt x="102" y="970"/>
                    <a:pt x="102" y="970"/>
                  </a:cubicBezTo>
                  <a:cubicBezTo>
                    <a:pt x="107" y="960"/>
                    <a:pt x="105" y="949"/>
                    <a:pt x="112" y="940"/>
                  </a:cubicBezTo>
                  <a:cubicBezTo>
                    <a:pt x="112" y="941"/>
                    <a:pt x="112" y="942"/>
                    <a:pt x="113" y="943"/>
                  </a:cubicBezTo>
                  <a:cubicBezTo>
                    <a:pt x="113" y="943"/>
                    <a:pt x="113" y="943"/>
                    <a:pt x="113" y="943"/>
                  </a:cubicBezTo>
                  <a:cubicBezTo>
                    <a:pt x="114" y="942"/>
                    <a:pt x="114" y="942"/>
                    <a:pt x="115" y="941"/>
                  </a:cubicBezTo>
                  <a:cubicBezTo>
                    <a:pt x="116" y="941"/>
                    <a:pt x="117" y="942"/>
                    <a:pt x="117" y="942"/>
                  </a:cubicBezTo>
                  <a:cubicBezTo>
                    <a:pt x="120" y="940"/>
                    <a:pt x="121" y="936"/>
                    <a:pt x="124" y="933"/>
                  </a:cubicBezTo>
                  <a:cubicBezTo>
                    <a:pt x="124" y="937"/>
                    <a:pt x="124" y="942"/>
                    <a:pt x="123" y="945"/>
                  </a:cubicBezTo>
                  <a:cubicBezTo>
                    <a:pt x="124" y="945"/>
                    <a:pt x="124" y="945"/>
                    <a:pt x="124" y="944"/>
                  </a:cubicBezTo>
                  <a:cubicBezTo>
                    <a:pt x="127" y="960"/>
                    <a:pt x="115" y="972"/>
                    <a:pt x="113" y="987"/>
                  </a:cubicBezTo>
                  <a:cubicBezTo>
                    <a:pt x="113" y="988"/>
                    <a:pt x="113" y="988"/>
                    <a:pt x="113" y="989"/>
                  </a:cubicBezTo>
                  <a:cubicBezTo>
                    <a:pt x="123" y="959"/>
                    <a:pt x="123" y="959"/>
                    <a:pt x="124" y="959"/>
                  </a:cubicBezTo>
                  <a:cubicBezTo>
                    <a:pt x="125" y="950"/>
                    <a:pt x="125" y="950"/>
                    <a:pt x="127" y="947"/>
                  </a:cubicBezTo>
                  <a:cubicBezTo>
                    <a:pt x="127" y="947"/>
                    <a:pt x="126" y="952"/>
                    <a:pt x="126" y="960"/>
                  </a:cubicBezTo>
                  <a:cubicBezTo>
                    <a:pt x="126" y="959"/>
                    <a:pt x="127" y="958"/>
                    <a:pt x="127" y="958"/>
                  </a:cubicBezTo>
                  <a:cubicBezTo>
                    <a:pt x="127" y="958"/>
                    <a:pt x="126" y="976"/>
                    <a:pt x="126" y="989"/>
                  </a:cubicBezTo>
                  <a:cubicBezTo>
                    <a:pt x="126" y="989"/>
                    <a:pt x="126" y="989"/>
                    <a:pt x="126" y="990"/>
                  </a:cubicBezTo>
                  <a:cubicBezTo>
                    <a:pt x="137" y="992"/>
                    <a:pt x="130" y="1006"/>
                    <a:pt x="138" y="1011"/>
                  </a:cubicBezTo>
                  <a:cubicBezTo>
                    <a:pt x="140" y="1010"/>
                    <a:pt x="142" y="1009"/>
                    <a:pt x="144" y="1008"/>
                  </a:cubicBezTo>
                  <a:cubicBezTo>
                    <a:pt x="148" y="1010"/>
                    <a:pt x="148" y="1010"/>
                    <a:pt x="153" y="1016"/>
                  </a:cubicBezTo>
                  <a:cubicBezTo>
                    <a:pt x="152" y="1020"/>
                    <a:pt x="153" y="1024"/>
                    <a:pt x="154" y="1028"/>
                  </a:cubicBezTo>
                  <a:cubicBezTo>
                    <a:pt x="154" y="1028"/>
                    <a:pt x="154" y="1028"/>
                    <a:pt x="154" y="1028"/>
                  </a:cubicBezTo>
                  <a:cubicBezTo>
                    <a:pt x="154" y="1028"/>
                    <a:pt x="155" y="1028"/>
                    <a:pt x="155" y="1028"/>
                  </a:cubicBezTo>
                  <a:cubicBezTo>
                    <a:pt x="155" y="1028"/>
                    <a:pt x="156" y="1028"/>
                    <a:pt x="156" y="1027"/>
                  </a:cubicBezTo>
                  <a:cubicBezTo>
                    <a:pt x="156" y="1025"/>
                    <a:pt x="156" y="1022"/>
                    <a:pt x="156" y="1020"/>
                  </a:cubicBezTo>
                  <a:cubicBezTo>
                    <a:pt x="157" y="1020"/>
                    <a:pt x="157" y="1019"/>
                    <a:pt x="158" y="1019"/>
                  </a:cubicBezTo>
                  <a:cubicBezTo>
                    <a:pt x="159" y="1020"/>
                    <a:pt x="159" y="1020"/>
                    <a:pt x="159" y="1020"/>
                  </a:cubicBezTo>
                  <a:cubicBezTo>
                    <a:pt x="159" y="1020"/>
                    <a:pt x="159" y="1020"/>
                    <a:pt x="159" y="1021"/>
                  </a:cubicBezTo>
                  <a:cubicBezTo>
                    <a:pt x="159" y="1022"/>
                    <a:pt x="158" y="1023"/>
                    <a:pt x="158" y="1025"/>
                  </a:cubicBezTo>
                  <a:cubicBezTo>
                    <a:pt x="158" y="1026"/>
                    <a:pt x="158" y="1027"/>
                    <a:pt x="158" y="1028"/>
                  </a:cubicBezTo>
                  <a:cubicBezTo>
                    <a:pt x="158" y="1029"/>
                    <a:pt x="157" y="1030"/>
                    <a:pt x="156" y="1031"/>
                  </a:cubicBezTo>
                  <a:cubicBezTo>
                    <a:pt x="156" y="1031"/>
                    <a:pt x="156" y="1031"/>
                    <a:pt x="156" y="1030"/>
                  </a:cubicBezTo>
                  <a:cubicBezTo>
                    <a:pt x="155" y="1030"/>
                    <a:pt x="155" y="1030"/>
                    <a:pt x="155" y="1030"/>
                  </a:cubicBezTo>
                  <a:cubicBezTo>
                    <a:pt x="155" y="1032"/>
                    <a:pt x="156" y="1035"/>
                    <a:pt x="156" y="1037"/>
                  </a:cubicBezTo>
                  <a:cubicBezTo>
                    <a:pt x="156" y="1035"/>
                    <a:pt x="156" y="1033"/>
                    <a:pt x="157" y="1031"/>
                  </a:cubicBezTo>
                  <a:cubicBezTo>
                    <a:pt x="157" y="1031"/>
                    <a:pt x="157" y="1030"/>
                    <a:pt x="159" y="1030"/>
                  </a:cubicBezTo>
                  <a:cubicBezTo>
                    <a:pt x="159" y="1030"/>
                    <a:pt x="159" y="1030"/>
                    <a:pt x="159" y="1031"/>
                  </a:cubicBezTo>
                  <a:cubicBezTo>
                    <a:pt x="160" y="1031"/>
                    <a:pt x="160" y="1031"/>
                    <a:pt x="160" y="1032"/>
                  </a:cubicBezTo>
                  <a:cubicBezTo>
                    <a:pt x="159" y="1033"/>
                    <a:pt x="159" y="1034"/>
                    <a:pt x="159" y="1035"/>
                  </a:cubicBezTo>
                  <a:cubicBezTo>
                    <a:pt x="158" y="1037"/>
                    <a:pt x="158" y="1038"/>
                    <a:pt x="158" y="1039"/>
                  </a:cubicBezTo>
                  <a:cubicBezTo>
                    <a:pt x="158" y="1040"/>
                    <a:pt x="158" y="1041"/>
                    <a:pt x="157" y="1041"/>
                  </a:cubicBezTo>
                  <a:cubicBezTo>
                    <a:pt x="157" y="1041"/>
                    <a:pt x="156" y="1041"/>
                    <a:pt x="156" y="1041"/>
                  </a:cubicBezTo>
                  <a:cubicBezTo>
                    <a:pt x="156" y="1041"/>
                    <a:pt x="156" y="1041"/>
                    <a:pt x="156" y="1041"/>
                  </a:cubicBezTo>
                  <a:cubicBezTo>
                    <a:pt x="156" y="1042"/>
                    <a:pt x="156" y="1042"/>
                    <a:pt x="156" y="1043"/>
                  </a:cubicBezTo>
                  <a:cubicBezTo>
                    <a:pt x="157" y="1048"/>
                    <a:pt x="157" y="1053"/>
                    <a:pt x="154" y="1058"/>
                  </a:cubicBezTo>
                  <a:cubicBezTo>
                    <a:pt x="154" y="1058"/>
                    <a:pt x="154" y="1058"/>
                    <a:pt x="154" y="1057"/>
                  </a:cubicBezTo>
                  <a:cubicBezTo>
                    <a:pt x="160" y="1080"/>
                    <a:pt x="175" y="1132"/>
                    <a:pt x="178" y="1135"/>
                  </a:cubicBezTo>
                  <a:cubicBezTo>
                    <a:pt x="179" y="1135"/>
                    <a:pt x="180" y="1134"/>
                    <a:pt x="181" y="1134"/>
                  </a:cubicBezTo>
                  <a:cubicBezTo>
                    <a:pt x="215" y="1170"/>
                    <a:pt x="220" y="1218"/>
                    <a:pt x="220" y="1244"/>
                  </a:cubicBezTo>
                  <a:cubicBezTo>
                    <a:pt x="220" y="1255"/>
                    <a:pt x="220" y="1263"/>
                    <a:pt x="220" y="1268"/>
                  </a:cubicBezTo>
                  <a:cubicBezTo>
                    <a:pt x="218" y="1269"/>
                    <a:pt x="215" y="1270"/>
                    <a:pt x="213" y="1270"/>
                  </a:cubicBezTo>
                  <a:cubicBezTo>
                    <a:pt x="214" y="1270"/>
                    <a:pt x="214" y="1270"/>
                    <a:pt x="216" y="1271"/>
                  </a:cubicBezTo>
                  <a:cubicBezTo>
                    <a:pt x="217" y="1272"/>
                    <a:pt x="217" y="1273"/>
                    <a:pt x="218" y="1274"/>
                  </a:cubicBezTo>
                  <a:cubicBezTo>
                    <a:pt x="217" y="1274"/>
                    <a:pt x="217" y="1274"/>
                    <a:pt x="217" y="1275"/>
                  </a:cubicBezTo>
                  <a:cubicBezTo>
                    <a:pt x="217" y="1275"/>
                    <a:pt x="217" y="1275"/>
                    <a:pt x="217" y="1275"/>
                  </a:cubicBezTo>
                  <a:cubicBezTo>
                    <a:pt x="229" y="1289"/>
                    <a:pt x="231" y="1292"/>
                    <a:pt x="229" y="1302"/>
                  </a:cubicBezTo>
                  <a:cubicBezTo>
                    <a:pt x="230" y="1303"/>
                    <a:pt x="230" y="1304"/>
                    <a:pt x="230" y="1305"/>
                  </a:cubicBezTo>
                  <a:cubicBezTo>
                    <a:pt x="232" y="1302"/>
                    <a:pt x="234" y="1299"/>
                    <a:pt x="236" y="1295"/>
                  </a:cubicBezTo>
                  <a:cubicBezTo>
                    <a:pt x="253" y="1296"/>
                    <a:pt x="252" y="1318"/>
                    <a:pt x="267" y="1322"/>
                  </a:cubicBezTo>
                  <a:cubicBezTo>
                    <a:pt x="271" y="1334"/>
                    <a:pt x="272" y="1336"/>
                    <a:pt x="271" y="1345"/>
                  </a:cubicBezTo>
                  <a:cubicBezTo>
                    <a:pt x="271" y="1346"/>
                    <a:pt x="271" y="1347"/>
                    <a:pt x="272" y="1348"/>
                  </a:cubicBezTo>
                  <a:cubicBezTo>
                    <a:pt x="272" y="1347"/>
                    <a:pt x="272" y="1347"/>
                    <a:pt x="273" y="1346"/>
                  </a:cubicBezTo>
                  <a:cubicBezTo>
                    <a:pt x="284" y="1339"/>
                    <a:pt x="330" y="1384"/>
                    <a:pt x="330" y="1384"/>
                  </a:cubicBezTo>
                  <a:cubicBezTo>
                    <a:pt x="385" y="1452"/>
                    <a:pt x="389" y="1456"/>
                    <a:pt x="388" y="1483"/>
                  </a:cubicBezTo>
                  <a:cubicBezTo>
                    <a:pt x="389" y="1487"/>
                    <a:pt x="389" y="1493"/>
                    <a:pt x="388" y="1499"/>
                  </a:cubicBezTo>
                  <a:cubicBezTo>
                    <a:pt x="387" y="1521"/>
                    <a:pt x="368" y="1534"/>
                    <a:pt x="363" y="1555"/>
                  </a:cubicBezTo>
                  <a:cubicBezTo>
                    <a:pt x="363" y="1555"/>
                    <a:pt x="361" y="1556"/>
                    <a:pt x="360" y="1556"/>
                  </a:cubicBezTo>
                  <a:cubicBezTo>
                    <a:pt x="360" y="1557"/>
                    <a:pt x="360" y="1557"/>
                    <a:pt x="360" y="1557"/>
                  </a:cubicBezTo>
                  <a:cubicBezTo>
                    <a:pt x="360" y="1558"/>
                    <a:pt x="359" y="1559"/>
                    <a:pt x="359" y="1560"/>
                  </a:cubicBezTo>
                  <a:cubicBezTo>
                    <a:pt x="357" y="1560"/>
                    <a:pt x="356" y="1559"/>
                    <a:pt x="354" y="1560"/>
                  </a:cubicBezTo>
                  <a:cubicBezTo>
                    <a:pt x="355" y="1565"/>
                    <a:pt x="357" y="1573"/>
                    <a:pt x="362" y="1585"/>
                  </a:cubicBezTo>
                  <a:close/>
                  <a:moveTo>
                    <a:pt x="464" y="454"/>
                  </a:moveTo>
                  <a:cubicBezTo>
                    <a:pt x="463" y="456"/>
                    <a:pt x="459" y="458"/>
                    <a:pt x="459" y="457"/>
                  </a:cubicBezTo>
                  <a:cubicBezTo>
                    <a:pt x="459" y="456"/>
                    <a:pt x="464" y="453"/>
                    <a:pt x="465" y="453"/>
                  </a:cubicBezTo>
                  <a:cubicBezTo>
                    <a:pt x="465" y="454"/>
                    <a:pt x="465" y="454"/>
                    <a:pt x="464" y="454"/>
                  </a:cubicBezTo>
                  <a:close/>
                  <a:moveTo>
                    <a:pt x="630" y="280"/>
                  </a:moveTo>
                  <a:cubicBezTo>
                    <a:pt x="630" y="280"/>
                    <a:pt x="630" y="281"/>
                    <a:pt x="629" y="282"/>
                  </a:cubicBezTo>
                  <a:cubicBezTo>
                    <a:pt x="629" y="282"/>
                    <a:pt x="629" y="282"/>
                    <a:pt x="629" y="282"/>
                  </a:cubicBezTo>
                  <a:cubicBezTo>
                    <a:pt x="629" y="282"/>
                    <a:pt x="629" y="282"/>
                    <a:pt x="629" y="282"/>
                  </a:cubicBezTo>
                  <a:cubicBezTo>
                    <a:pt x="628" y="283"/>
                    <a:pt x="626" y="284"/>
                    <a:pt x="625" y="285"/>
                  </a:cubicBezTo>
                  <a:cubicBezTo>
                    <a:pt x="627" y="285"/>
                    <a:pt x="628" y="285"/>
                    <a:pt x="630" y="285"/>
                  </a:cubicBezTo>
                  <a:cubicBezTo>
                    <a:pt x="615" y="293"/>
                    <a:pt x="602" y="301"/>
                    <a:pt x="599" y="305"/>
                  </a:cubicBezTo>
                  <a:cubicBezTo>
                    <a:pt x="599" y="306"/>
                    <a:pt x="599" y="306"/>
                    <a:pt x="599" y="307"/>
                  </a:cubicBezTo>
                  <a:cubicBezTo>
                    <a:pt x="598" y="309"/>
                    <a:pt x="598" y="309"/>
                    <a:pt x="595" y="313"/>
                  </a:cubicBezTo>
                  <a:cubicBezTo>
                    <a:pt x="595" y="313"/>
                    <a:pt x="595" y="313"/>
                    <a:pt x="595" y="313"/>
                  </a:cubicBezTo>
                  <a:cubicBezTo>
                    <a:pt x="595" y="313"/>
                    <a:pt x="595" y="313"/>
                    <a:pt x="596" y="313"/>
                  </a:cubicBezTo>
                  <a:cubicBezTo>
                    <a:pt x="607" y="310"/>
                    <a:pt x="617" y="304"/>
                    <a:pt x="628" y="302"/>
                  </a:cubicBezTo>
                  <a:cubicBezTo>
                    <a:pt x="626" y="303"/>
                    <a:pt x="625" y="305"/>
                    <a:pt x="623" y="306"/>
                  </a:cubicBezTo>
                  <a:cubicBezTo>
                    <a:pt x="625" y="305"/>
                    <a:pt x="628" y="305"/>
                    <a:pt x="630" y="304"/>
                  </a:cubicBezTo>
                  <a:cubicBezTo>
                    <a:pt x="623" y="310"/>
                    <a:pt x="617" y="318"/>
                    <a:pt x="610" y="325"/>
                  </a:cubicBezTo>
                  <a:cubicBezTo>
                    <a:pt x="603" y="331"/>
                    <a:pt x="600" y="340"/>
                    <a:pt x="591" y="343"/>
                  </a:cubicBezTo>
                  <a:cubicBezTo>
                    <a:pt x="591" y="343"/>
                    <a:pt x="581" y="353"/>
                    <a:pt x="573" y="359"/>
                  </a:cubicBezTo>
                  <a:cubicBezTo>
                    <a:pt x="573" y="360"/>
                    <a:pt x="574" y="360"/>
                    <a:pt x="575" y="360"/>
                  </a:cubicBezTo>
                  <a:cubicBezTo>
                    <a:pt x="575" y="363"/>
                    <a:pt x="575" y="363"/>
                    <a:pt x="568" y="370"/>
                  </a:cubicBezTo>
                  <a:cubicBezTo>
                    <a:pt x="568" y="371"/>
                    <a:pt x="569" y="373"/>
                    <a:pt x="570" y="374"/>
                  </a:cubicBezTo>
                  <a:cubicBezTo>
                    <a:pt x="569" y="376"/>
                    <a:pt x="568" y="377"/>
                    <a:pt x="567" y="379"/>
                  </a:cubicBezTo>
                  <a:cubicBezTo>
                    <a:pt x="567" y="380"/>
                    <a:pt x="568" y="380"/>
                    <a:pt x="568" y="380"/>
                  </a:cubicBezTo>
                  <a:cubicBezTo>
                    <a:pt x="568" y="380"/>
                    <a:pt x="568" y="380"/>
                    <a:pt x="568" y="380"/>
                  </a:cubicBezTo>
                  <a:cubicBezTo>
                    <a:pt x="569" y="381"/>
                    <a:pt x="570" y="382"/>
                    <a:pt x="570" y="382"/>
                  </a:cubicBezTo>
                  <a:cubicBezTo>
                    <a:pt x="570" y="383"/>
                    <a:pt x="569" y="385"/>
                    <a:pt x="568" y="386"/>
                  </a:cubicBezTo>
                  <a:cubicBezTo>
                    <a:pt x="567" y="387"/>
                    <a:pt x="567" y="387"/>
                    <a:pt x="562" y="386"/>
                  </a:cubicBezTo>
                  <a:cubicBezTo>
                    <a:pt x="562" y="387"/>
                    <a:pt x="562" y="388"/>
                    <a:pt x="562" y="388"/>
                  </a:cubicBezTo>
                  <a:cubicBezTo>
                    <a:pt x="563" y="389"/>
                    <a:pt x="563" y="389"/>
                    <a:pt x="564" y="389"/>
                  </a:cubicBezTo>
                  <a:cubicBezTo>
                    <a:pt x="563" y="391"/>
                    <a:pt x="561" y="393"/>
                    <a:pt x="559" y="395"/>
                  </a:cubicBezTo>
                  <a:cubicBezTo>
                    <a:pt x="559" y="395"/>
                    <a:pt x="559" y="395"/>
                    <a:pt x="560" y="395"/>
                  </a:cubicBezTo>
                  <a:cubicBezTo>
                    <a:pt x="557" y="398"/>
                    <a:pt x="557" y="398"/>
                    <a:pt x="557" y="398"/>
                  </a:cubicBezTo>
                  <a:cubicBezTo>
                    <a:pt x="560" y="397"/>
                    <a:pt x="560" y="397"/>
                    <a:pt x="562" y="397"/>
                  </a:cubicBezTo>
                  <a:cubicBezTo>
                    <a:pt x="549" y="415"/>
                    <a:pt x="549" y="415"/>
                    <a:pt x="549" y="415"/>
                  </a:cubicBezTo>
                  <a:cubicBezTo>
                    <a:pt x="546" y="417"/>
                    <a:pt x="546" y="417"/>
                    <a:pt x="530" y="423"/>
                  </a:cubicBezTo>
                  <a:cubicBezTo>
                    <a:pt x="533" y="423"/>
                    <a:pt x="533" y="423"/>
                    <a:pt x="533" y="423"/>
                  </a:cubicBezTo>
                  <a:cubicBezTo>
                    <a:pt x="533" y="424"/>
                    <a:pt x="532" y="424"/>
                    <a:pt x="532" y="425"/>
                  </a:cubicBezTo>
                  <a:cubicBezTo>
                    <a:pt x="534" y="425"/>
                    <a:pt x="534" y="425"/>
                    <a:pt x="534" y="425"/>
                  </a:cubicBezTo>
                  <a:cubicBezTo>
                    <a:pt x="534" y="425"/>
                    <a:pt x="534" y="425"/>
                    <a:pt x="534" y="425"/>
                  </a:cubicBezTo>
                  <a:cubicBezTo>
                    <a:pt x="535" y="425"/>
                    <a:pt x="535" y="425"/>
                    <a:pt x="535" y="425"/>
                  </a:cubicBezTo>
                  <a:cubicBezTo>
                    <a:pt x="535" y="426"/>
                    <a:pt x="535" y="426"/>
                    <a:pt x="535" y="427"/>
                  </a:cubicBezTo>
                  <a:cubicBezTo>
                    <a:pt x="537" y="427"/>
                    <a:pt x="537" y="427"/>
                    <a:pt x="537" y="427"/>
                  </a:cubicBezTo>
                  <a:cubicBezTo>
                    <a:pt x="537" y="429"/>
                    <a:pt x="534" y="430"/>
                    <a:pt x="532" y="429"/>
                  </a:cubicBezTo>
                  <a:cubicBezTo>
                    <a:pt x="532" y="429"/>
                    <a:pt x="531" y="429"/>
                    <a:pt x="531" y="429"/>
                  </a:cubicBezTo>
                  <a:cubicBezTo>
                    <a:pt x="530" y="430"/>
                    <a:pt x="531" y="431"/>
                    <a:pt x="530" y="432"/>
                  </a:cubicBezTo>
                  <a:cubicBezTo>
                    <a:pt x="529" y="434"/>
                    <a:pt x="527" y="433"/>
                    <a:pt x="525" y="434"/>
                  </a:cubicBezTo>
                  <a:cubicBezTo>
                    <a:pt x="514" y="441"/>
                    <a:pt x="514" y="441"/>
                    <a:pt x="514" y="441"/>
                  </a:cubicBezTo>
                  <a:cubicBezTo>
                    <a:pt x="514" y="442"/>
                    <a:pt x="513" y="442"/>
                    <a:pt x="513" y="443"/>
                  </a:cubicBezTo>
                  <a:cubicBezTo>
                    <a:pt x="513" y="443"/>
                    <a:pt x="514" y="443"/>
                    <a:pt x="514" y="444"/>
                  </a:cubicBezTo>
                  <a:cubicBezTo>
                    <a:pt x="514" y="443"/>
                    <a:pt x="515" y="443"/>
                    <a:pt x="516" y="443"/>
                  </a:cubicBezTo>
                  <a:cubicBezTo>
                    <a:pt x="516" y="443"/>
                    <a:pt x="516" y="443"/>
                    <a:pt x="516" y="443"/>
                  </a:cubicBezTo>
                  <a:cubicBezTo>
                    <a:pt x="516" y="444"/>
                    <a:pt x="515" y="444"/>
                    <a:pt x="515" y="445"/>
                  </a:cubicBezTo>
                  <a:cubicBezTo>
                    <a:pt x="517" y="446"/>
                    <a:pt x="516" y="447"/>
                    <a:pt x="516" y="447"/>
                  </a:cubicBezTo>
                  <a:cubicBezTo>
                    <a:pt x="514" y="449"/>
                    <a:pt x="512" y="448"/>
                    <a:pt x="511" y="450"/>
                  </a:cubicBezTo>
                  <a:cubicBezTo>
                    <a:pt x="510" y="451"/>
                    <a:pt x="510" y="453"/>
                    <a:pt x="511" y="454"/>
                  </a:cubicBezTo>
                  <a:cubicBezTo>
                    <a:pt x="511" y="454"/>
                    <a:pt x="512" y="453"/>
                    <a:pt x="512" y="453"/>
                  </a:cubicBezTo>
                  <a:cubicBezTo>
                    <a:pt x="514" y="452"/>
                    <a:pt x="515" y="451"/>
                    <a:pt x="517" y="453"/>
                  </a:cubicBezTo>
                  <a:cubicBezTo>
                    <a:pt x="517" y="454"/>
                    <a:pt x="515" y="454"/>
                    <a:pt x="514" y="455"/>
                  </a:cubicBezTo>
                  <a:cubicBezTo>
                    <a:pt x="516" y="454"/>
                    <a:pt x="517" y="454"/>
                    <a:pt x="519" y="455"/>
                  </a:cubicBezTo>
                  <a:cubicBezTo>
                    <a:pt x="519" y="457"/>
                    <a:pt x="517" y="457"/>
                    <a:pt x="516" y="458"/>
                  </a:cubicBezTo>
                  <a:cubicBezTo>
                    <a:pt x="516" y="460"/>
                    <a:pt x="519" y="461"/>
                    <a:pt x="518" y="463"/>
                  </a:cubicBezTo>
                  <a:cubicBezTo>
                    <a:pt x="516" y="465"/>
                    <a:pt x="515" y="465"/>
                    <a:pt x="514" y="465"/>
                  </a:cubicBezTo>
                  <a:cubicBezTo>
                    <a:pt x="512" y="465"/>
                    <a:pt x="511" y="466"/>
                    <a:pt x="508" y="470"/>
                  </a:cubicBezTo>
                  <a:cubicBezTo>
                    <a:pt x="509" y="470"/>
                    <a:pt x="509" y="470"/>
                    <a:pt x="510" y="470"/>
                  </a:cubicBezTo>
                  <a:cubicBezTo>
                    <a:pt x="510" y="471"/>
                    <a:pt x="509" y="472"/>
                    <a:pt x="508" y="472"/>
                  </a:cubicBezTo>
                  <a:cubicBezTo>
                    <a:pt x="511" y="472"/>
                    <a:pt x="512" y="472"/>
                    <a:pt x="512" y="472"/>
                  </a:cubicBezTo>
                  <a:cubicBezTo>
                    <a:pt x="512" y="474"/>
                    <a:pt x="510" y="475"/>
                    <a:pt x="510" y="475"/>
                  </a:cubicBezTo>
                  <a:cubicBezTo>
                    <a:pt x="508" y="476"/>
                    <a:pt x="505" y="476"/>
                    <a:pt x="503" y="478"/>
                  </a:cubicBezTo>
                  <a:cubicBezTo>
                    <a:pt x="503" y="478"/>
                    <a:pt x="503" y="478"/>
                    <a:pt x="503" y="478"/>
                  </a:cubicBezTo>
                  <a:cubicBezTo>
                    <a:pt x="503" y="478"/>
                    <a:pt x="504" y="478"/>
                    <a:pt x="504" y="478"/>
                  </a:cubicBezTo>
                  <a:cubicBezTo>
                    <a:pt x="503" y="481"/>
                    <a:pt x="498" y="481"/>
                    <a:pt x="496" y="484"/>
                  </a:cubicBezTo>
                  <a:cubicBezTo>
                    <a:pt x="497" y="484"/>
                    <a:pt x="497" y="484"/>
                    <a:pt x="498" y="483"/>
                  </a:cubicBezTo>
                  <a:cubicBezTo>
                    <a:pt x="499" y="483"/>
                    <a:pt x="500" y="482"/>
                    <a:pt x="501" y="481"/>
                  </a:cubicBezTo>
                  <a:cubicBezTo>
                    <a:pt x="501" y="481"/>
                    <a:pt x="501" y="481"/>
                    <a:pt x="501" y="481"/>
                  </a:cubicBezTo>
                  <a:cubicBezTo>
                    <a:pt x="501" y="481"/>
                    <a:pt x="501" y="481"/>
                    <a:pt x="501" y="481"/>
                  </a:cubicBezTo>
                  <a:cubicBezTo>
                    <a:pt x="504" y="481"/>
                    <a:pt x="506" y="480"/>
                    <a:pt x="506" y="480"/>
                  </a:cubicBezTo>
                  <a:cubicBezTo>
                    <a:pt x="505" y="484"/>
                    <a:pt x="500" y="483"/>
                    <a:pt x="498" y="487"/>
                  </a:cubicBezTo>
                  <a:cubicBezTo>
                    <a:pt x="498" y="487"/>
                    <a:pt x="499" y="487"/>
                    <a:pt x="499" y="487"/>
                  </a:cubicBezTo>
                  <a:cubicBezTo>
                    <a:pt x="500" y="486"/>
                    <a:pt x="502" y="484"/>
                    <a:pt x="504" y="484"/>
                  </a:cubicBezTo>
                  <a:cubicBezTo>
                    <a:pt x="504" y="484"/>
                    <a:pt x="504" y="484"/>
                    <a:pt x="504" y="484"/>
                  </a:cubicBezTo>
                  <a:cubicBezTo>
                    <a:pt x="504" y="484"/>
                    <a:pt x="504" y="485"/>
                    <a:pt x="501" y="487"/>
                  </a:cubicBezTo>
                  <a:cubicBezTo>
                    <a:pt x="501" y="488"/>
                    <a:pt x="488" y="500"/>
                    <a:pt x="486" y="499"/>
                  </a:cubicBezTo>
                  <a:cubicBezTo>
                    <a:pt x="485" y="499"/>
                    <a:pt x="486" y="497"/>
                    <a:pt x="485" y="497"/>
                  </a:cubicBezTo>
                  <a:cubicBezTo>
                    <a:pt x="485" y="497"/>
                    <a:pt x="485" y="497"/>
                    <a:pt x="485" y="496"/>
                  </a:cubicBezTo>
                  <a:cubicBezTo>
                    <a:pt x="484" y="497"/>
                    <a:pt x="483" y="497"/>
                    <a:pt x="483" y="497"/>
                  </a:cubicBezTo>
                  <a:cubicBezTo>
                    <a:pt x="483" y="496"/>
                    <a:pt x="483" y="495"/>
                    <a:pt x="482" y="494"/>
                  </a:cubicBezTo>
                  <a:cubicBezTo>
                    <a:pt x="483" y="492"/>
                    <a:pt x="486" y="492"/>
                    <a:pt x="487" y="490"/>
                  </a:cubicBezTo>
                  <a:cubicBezTo>
                    <a:pt x="485" y="489"/>
                    <a:pt x="484" y="491"/>
                    <a:pt x="483" y="490"/>
                  </a:cubicBezTo>
                  <a:cubicBezTo>
                    <a:pt x="483" y="489"/>
                    <a:pt x="484" y="488"/>
                    <a:pt x="486" y="487"/>
                  </a:cubicBezTo>
                  <a:cubicBezTo>
                    <a:pt x="488" y="486"/>
                    <a:pt x="490" y="484"/>
                    <a:pt x="491" y="483"/>
                  </a:cubicBezTo>
                  <a:cubicBezTo>
                    <a:pt x="490" y="483"/>
                    <a:pt x="489" y="484"/>
                    <a:pt x="489" y="484"/>
                  </a:cubicBezTo>
                  <a:cubicBezTo>
                    <a:pt x="489" y="484"/>
                    <a:pt x="489" y="483"/>
                    <a:pt x="489" y="483"/>
                  </a:cubicBezTo>
                  <a:cubicBezTo>
                    <a:pt x="487" y="482"/>
                    <a:pt x="485" y="484"/>
                    <a:pt x="484" y="485"/>
                  </a:cubicBezTo>
                  <a:cubicBezTo>
                    <a:pt x="484" y="485"/>
                    <a:pt x="484" y="485"/>
                    <a:pt x="484" y="485"/>
                  </a:cubicBezTo>
                  <a:cubicBezTo>
                    <a:pt x="483" y="485"/>
                    <a:pt x="482" y="486"/>
                    <a:pt x="481" y="487"/>
                  </a:cubicBezTo>
                  <a:cubicBezTo>
                    <a:pt x="481" y="487"/>
                    <a:pt x="481" y="486"/>
                    <a:pt x="481" y="486"/>
                  </a:cubicBezTo>
                  <a:cubicBezTo>
                    <a:pt x="480" y="484"/>
                    <a:pt x="480" y="483"/>
                    <a:pt x="488" y="481"/>
                  </a:cubicBezTo>
                  <a:cubicBezTo>
                    <a:pt x="489" y="481"/>
                    <a:pt x="490" y="481"/>
                    <a:pt x="490" y="480"/>
                  </a:cubicBezTo>
                  <a:cubicBezTo>
                    <a:pt x="488" y="481"/>
                    <a:pt x="487" y="481"/>
                    <a:pt x="486" y="481"/>
                  </a:cubicBezTo>
                  <a:cubicBezTo>
                    <a:pt x="486" y="481"/>
                    <a:pt x="486" y="481"/>
                    <a:pt x="486" y="481"/>
                  </a:cubicBezTo>
                  <a:cubicBezTo>
                    <a:pt x="484" y="480"/>
                    <a:pt x="483" y="482"/>
                    <a:pt x="481" y="482"/>
                  </a:cubicBezTo>
                  <a:cubicBezTo>
                    <a:pt x="481" y="482"/>
                    <a:pt x="481" y="482"/>
                    <a:pt x="481" y="482"/>
                  </a:cubicBezTo>
                  <a:cubicBezTo>
                    <a:pt x="481" y="483"/>
                    <a:pt x="480" y="484"/>
                    <a:pt x="479" y="484"/>
                  </a:cubicBezTo>
                  <a:cubicBezTo>
                    <a:pt x="478" y="484"/>
                    <a:pt x="478" y="484"/>
                    <a:pt x="478" y="484"/>
                  </a:cubicBezTo>
                  <a:cubicBezTo>
                    <a:pt x="478" y="482"/>
                    <a:pt x="478" y="481"/>
                    <a:pt x="485" y="479"/>
                  </a:cubicBezTo>
                  <a:cubicBezTo>
                    <a:pt x="485" y="477"/>
                    <a:pt x="487" y="476"/>
                    <a:pt x="486" y="474"/>
                  </a:cubicBezTo>
                  <a:cubicBezTo>
                    <a:pt x="485" y="475"/>
                    <a:pt x="485" y="477"/>
                    <a:pt x="483" y="477"/>
                  </a:cubicBezTo>
                  <a:cubicBezTo>
                    <a:pt x="483" y="476"/>
                    <a:pt x="483" y="475"/>
                    <a:pt x="484" y="474"/>
                  </a:cubicBezTo>
                  <a:cubicBezTo>
                    <a:pt x="483" y="474"/>
                    <a:pt x="481" y="474"/>
                    <a:pt x="480" y="473"/>
                  </a:cubicBezTo>
                  <a:cubicBezTo>
                    <a:pt x="480" y="472"/>
                    <a:pt x="480" y="472"/>
                    <a:pt x="479" y="471"/>
                  </a:cubicBezTo>
                  <a:cubicBezTo>
                    <a:pt x="479" y="471"/>
                    <a:pt x="478" y="471"/>
                    <a:pt x="478" y="471"/>
                  </a:cubicBezTo>
                  <a:cubicBezTo>
                    <a:pt x="477" y="469"/>
                    <a:pt x="477" y="468"/>
                    <a:pt x="476" y="466"/>
                  </a:cubicBezTo>
                  <a:cubicBezTo>
                    <a:pt x="476" y="466"/>
                    <a:pt x="476" y="466"/>
                    <a:pt x="476" y="466"/>
                  </a:cubicBezTo>
                  <a:cubicBezTo>
                    <a:pt x="472" y="466"/>
                    <a:pt x="471" y="465"/>
                    <a:pt x="472" y="463"/>
                  </a:cubicBezTo>
                  <a:cubicBezTo>
                    <a:pt x="468" y="462"/>
                    <a:pt x="470" y="459"/>
                    <a:pt x="471" y="459"/>
                  </a:cubicBezTo>
                  <a:cubicBezTo>
                    <a:pt x="473" y="456"/>
                    <a:pt x="482" y="454"/>
                    <a:pt x="482" y="454"/>
                  </a:cubicBezTo>
                  <a:cubicBezTo>
                    <a:pt x="483" y="454"/>
                    <a:pt x="483" y="454"/>
                    <a:pt x="483" y="453"/>
                  </a:cubicBezTo>
                  <a:cubicBezTo>
                    <a:pt x="483" y="453"/>
                    <a:pt x="482" y="453"/>
                    <a:pt x="482" y="453"/>
                  </a:cubicBezTo>
                  <a:cubicBezTo>
                    <a:pt x="482" y="453"/>
                    <a:pt x="483" y="452"/>
                    <a:pt x="483" y="452"/>
                  </a:cubicBezTo>
                  <a:cubicBezTo>
                    <a:pt x="483" y="452"/>
                    <a:pt x="482" y="451"/>
                    <a:pt x="482" y="451"/>
                  </a:cubicBezTo>
                  <a:cubicBezTo>
                    <a:pt x="480" y="451"/>
                    <a:pt x="480" y="451"/>
                    <a:pt x="480" y="451"/>
                  </a:cubicBezTo>
                  <a:cubicBezTo>
                    <a:pt x="480" y="450"/>
                    <a:pt x="480" y="450"/>
                    <a:pt x="481" y="450"/>
                  </a:cubicBezTo>
                  <a:cubicBezTo>
                    <a:pt x="483" y="449"/>
                    <a:pt x="485" y="449"/>
                    <a:pt x="487" y="448"/>
                  </a:cubicBezTo>
                  <a:cubicBezTo>
                    <a:pt x="491" y="446"/>
                    <a:pt x="491" y="446"/>
                    <a:pt x="491" y="446"/>
                  </a:cubicBezTo>
                  <a:cubicBezTo>
                    <a:pt x="492" y="446"/>
                    <a:pt x="492" y="446"/>
                    <a:pt x="492" y="446"/>
                  </a:cubicBezTo>
                  <a:cubicBezTo>
                    <a:pt x="504" y="439"/>
                    <a:pt x="514" y="430"/>
                    <a:pt x="526" y="424"/>
                  </a:cubicBezTo>
                  <a:cubicBezTo>
                    <a:pt x="530" y="424"/>
                    <a:pt x="530" y="424"/>
                    <a:pt x="530" y="424"/>
                  </a:cubicBezTo>
                  <a:cubicBezTo>
                    <a:pt x="527" y="422"/>
                    <a:pt x="526" y="422"/>
                    <a:pt x="524" y="422"/>
                  </a:cubicBezTo>
                  <a:cubicBezTo>
                    <a:pt x="524" y="422"/>
                    <a:pt x="511" y="424"/>
                    <a:pt x="508" y="425"/>
                  </a:cubicBezTo>
                  <a:cubicBezTo>
                    <a:pt x="503" y="427"/>
                    <a:pt x="499" y="424"/>
                    <a:pt x="494" y="424"/>
                  </a:cubicBezTo>
                  <a:cubicBezTo>
                    <a:pt x="494" y="423"/>
                    <a:pt x="494" y="423"/>
                    <a:pt x="494" y="422"/>
                  </a:cubicBezTo>
                  <a:cubicBezTo>
                    <a:pt x="493" y="422"/>
                    <a:pt x="493" y="422"/>
                    <a:pt x="492" y="422"/>
                  </a:cubicBezTo>
                  <a:cubicBezTo>
                    <a:pt x="491" y="416"/>
                    <a:pt x="486" y="409"/>
                    <a:pt x="483" y="406"/>
                  </a:cubicBezTo>
                  <a:cubicBezTo>
                    <a:pt x="476" y="403"/>
                    <a:pt x="472" y="412"/>
                    <a:pt x="465" y="410"/>
                  </a:cubicBezTo>
                  <a:cubicBezTo>
                    <a:pt x="465" y="410"/>
                    <a:pt x="465" y="410"/>
                    <a:pt x="465" y="410"/>
                  </a:cubicBezTo>
                  <a:cubicBezTo>
                    <a:pt x="465" y="410"/>
                    <a:pt x="465" y="410"/>
                    <a:pt x="465" y="410"/>
                  </a:cubicBezTo>
                  <a:cubicBezTo>
                    <a:pt x="464" y="411"/>
                    <a:pt x="462" y="411"/>
                    <a:pt x="461" y="411"/>
                  </a:cubicBezTo>
                  <a:cubicBezTo>
                    <a:pt x="461" y="411"/>
                    <a:pt x="461" y="411"/>
                    <a:pt x="460" y="411"/>
                  </a:cubicBezTo>
                  <a:cubicBezTo>
                    <a:pt x="457" y="412"/>
                    <a:pt x="453" y="414"/>
                    <a:pt x="449" y="416"/>
                  </a:cubicBezTo>
                  <a:cubicBezTo>
                    <a:pt x="456" y="415"/>
                    <a:pt x="466" y="413"/>
                    <a:pt x="468" y="419"/>
                  </a:cubicBezTo>
                  <a:cubicBezTo>
                    <a:pt x="471" y="420"/>
                    <a:pt x="472" y="423"/>
                    <a:pt x="470" y="428"/>
                  </a:cubicBezTo>
                  <a:cubicBezTo>
                    <a:pt x="470" y="428"/>
                    <a:pt x="469" y="429"/>
                    <a:pt x="468" y="429"/>
                  </a:cubicBezTo>
                  <a:cubicBezTo>
                    <a:pt x="466" y="433"/>
                    <a:pt x="466" y="434"/>
                    <a:pt x="455" y="435"/>
                  </a:cubicBezTo>
                  <a:cubicBezTo>
                    <a:pt x="455" y="434"/>
                    <a:pt x="455" y="433"/>
                    <a:pt x="454" y="433"/>
                  </a:cubicBezTo>
                  <a:cubicBezTo>
                    <a:pt x="454" y="433"/>
                    <a:pt x="454" y="433"/>
                    <a:pt x="453" y="433"/>
                  </a:cubicBezTo>
                  <a:cubicBezTo>
                    <a:pt x="453" y="432"/>
                    <a:pt x="453" y="432"/>
                    <a:pt x="453" y="432"/>
                  </a:cubicBezTo>
                  <a:cubicBezTo>
                    <a:pt x="452" y="432"/>
                    <a:pt x="452" y="432"/>
                    <a:pt x="451" y="432"/>
                  </a:cubicBezTo>
                  <a:cubicBezTo>
                    <a:pt x="451" y="433"/>
                    <a:pt x="451" y="433"/>
                    <a:pt x="452" y="434"/>
                  </a:cubicBezTo>
                  <a:cubicBezTo>
                    <a:pt x="452" y="434"/>
                    <a:pt x="452" y="434"/>
                    <a:pt x="452" y="434"/>
                  </a:cubicBezTo>
                  <a:cubicBezTo>
                    <a:pt x="452" y="434"/>
                    <a:pt x="452" y="434"/>
                    <a:pt x="452" y="434"/>
                  </a:cubicBezTo>
                  <a:cubicBezTo>
                    <a:pt x="452" y="434"/>
                    <a:pt x="452" y="434"/>
                    <a:pt x="452" y="434"/>
                  </a:cubicBezTo>
                  <a:cubicBezTo>
                    <a:pt x="452" y="434"/>
                    <a:pt x="452" y="434"/>
                    <a:pt x="452" y="434"/>
                  </a:cubicBezTo>
                  <a:cubicBezTo>
                    <a:pt x="451" y="435"/>
                    <a:pt x="451" y="436"/>
                    <a:pt x="451" y="436"/>
                  </a:cubicBezTo>
                  <a:cubicBezTo>
                    <a:pt x="451" y="436"/>
                    <a:pt x="451" y="436"/>
                    <a:pt x="451" y="436"/>
                  </a:cubicBezTo>
                  <a:cubicBezTo>
                    <a:pt x="451" y="437"/>
                    <a:pt x="452" y="438"/>
                    <a:pt x="452" y="438"/>
                  </a:cubicBezTo>
                  <a:cubicBezTo>
                    <a:pt x="451" y="438"/>
                    <a:pt x="451" y="439"/>
                    <a:pt x="451" y="439"/>
                  </a:cubicBezTo>
                  <a:cubicBezTo>
                    <a:pt x="452" y="439"/>
                    <a:pt x="453" y="439"/>
                    <a:pt x="454" y="439"/>
                  </a:cubicBezTo>
                  <a:cubicBezTo>
                    <a:pt x="454" y="439"/>
                    <a:pt x="454" y="440"/>
                    <a:pt x="454" y="440"/>
                  </a:cubicBezTo>
                  <a:cubicBezTo>
                    <a:pt x="451" y="444"/>
                    <a:pt x="444" y="444"/>
                    <a:pt x="444" y="450"/>
                  </a:cubicBezTo>
                  <a:cubicBezTo>
                    <a:pt x="444" y="450"/>
                    <a:pt x="444" y="451"/>
                    <a:pt x="443" y="452"/>
                  </a:cubicBezTo>
                  <a:cubicBezTo>
                    <a:pt x="443" y="452"/>
                    <a:pt x="443" y="452"/>
                    <a:pt x="444" y="452"/>
                  </a:cubicBezTo>
                  <a:cubicBezTo>
                    <a:pt x="444" y="452"/>
                    <a:pt x="444" y="451"/>
                    <a:pt x="445" y="451"/>
                  </a:cubicBezTo>
                  <a:cubicBezTo>
                    <a:pt x="445" y="451"/>
                    <a:pt x="445" y="451"/>
                    <a:pt x="446" y="451"/>
                  </a:cubicBezTo>
                  <a:cubicBezTo>
                    <a:pt x="446" y="451"/>
                    <a:pt x="445" y="451"/>
                    <a:pt x="445" y="452"/>
                  </a:cubicBezTo>
                  <a:cubicBezTo>
                    <a:pt x="444" y="453"/>
                    <a:pt x="444" y="453"/>
                    <a:pt x="443" y="454"/>
                  </a:cubicBezTo>
                  <a:cubicBezTo>
                    <a:pt x="443" y="454"/>
                    <a:pt x="443" y="454"/>
                    <a:pt x="443" y="455"/>
                  </a:cubicBezTo>
                  <a:cubicBezTo>
                    <a:pt x="443" y="455"/>
                    <a:pt x="443" y="456"/>
                    <a:pt x="442" y="456"/>
                  </a:cubicBezTo>
                  <a:cubicBezTo>
                    <a:pt x="442" y="456"/>
                    <a:pt x="442" y="457"/>
                    <a:pt x="441" y="457"/>
                  </a:cubicBezTo>
                  <a:cubicBezTo>
                    <a:pt x="441" y="458"/>
                    <a:pt x="439" y="459"/>
                    <a:pt x="439" y="458"/>
                  </a:cubicBezTo>
                  <a:cubicBezTo>
                    <a:pt x="439" y="458"/>
                    <a:pt x="440" y="457"/>
                    <a:pt x="440" y="457"/>
                  </a:cubicBezTo>
                  <a:cubicBezTo>
                    <a:pt x="441" y="456"/>
                    <a:pt x="441" y="455"/>
                    <a:pt x="441" y="455"/>
                  </a:cubicBezTo>
                  <a:cubicBezTo>
                    <a:pt x="440" y="457"/>
                    <a:pt x="439" y="458"/>
                    <a:pt x="437" y="461"/>
                  </a:cubicBezTo>
                  <a:cubicBezTo>
                    <a:pt x="437" y="462"/>
                    <a:pt x="438" y="464"/>
                    <a:pt x="439" y="464"/>
                  </a:cubicBezTo>
                  <a:cubicBezTo>
                    <a:pt x="439" y="464"/>
                    <a:pt x="439" y="464"/>
                    <a:pt x="438" y="465"/>
                  </a:cubicBezTo>
                  <a:cubicBezTo>
                    <a:pt x="437" y="466"/>
                    <a:pt x="437" y="466"/>
                    <a:pt x="436" y="467"/>
                  </a:cubicBezTo>
                  <a:cubicBezTo>
                    <a:pt x="436" y="467"/>
                    <a:pt x="436" y="468"/>
                    <a:pt x="437" y="469"/>
                  </a:cubicBezTo>
                  <a:cubicBezTo>
                    <a:pt x="437" y="469"/>
                    <a:pt x="437" y="469"/>
                    <a:pt x="437" y="469"/>
                  </a:cubicBezTo>
                  <a:cubicBezTo>
                    <a:pt x="437" y="469"/>
                    <a:pt x="437" y="469"/>
                    <a:pt x="437" y="469"/>
                  </a:cubicBezTo>
                  <a:cubicBezTo>
                    <a:pt x="437" y="471"/>
                    <a:pt x="437" y="472"/>
                    <a:pt x="438" y="473"/>
                  </a:cubicBezTo>
                  <a:cubicBezTo>
                    <a:pt x="439" y="472"/>
                    <a:pt x="441" y="472"/>
                    <a:pt x="442" y="471"/>
                  </a:cubicBezTo>
                  <a:cubicBezTo>
                    <a:pt x="442" y="471"/>
                    <a:pt x="442" y="471"/>
                    <a:pt x="442" y="471"/>
                  </a:cubicBezTo>
                  <a:cubicBezTo>
                    <a:pt x="442" y="470"/>
                    <a:pt x="443" y="469"/>
                    <a:pt x="443" y="468"/>
                  </a:cubicBezTo>
                  <a:cubicBezTo>
                    <a:pt x="443" y="468"/>
                    <a:pt x="443" y="468"/>
                    <a:pt x="443" y="468"/>
                  </a:cubicBezTo>
                  <a:cubicBezTo>
                    <a:pt x="443" y="468"/>
                    <a:pt x="443" y="467"/>
                    <a:pt x="442" y="467"/>
                  </a:cubicBezTo>
                  <a:cubicBezTo>
                    <a:pt x="442" y="466"/>
                    <a:pt x="442" y="465"/>
                    <a:pt x="441" y="464"/>
                  </a:cubicBezTo>
                  <a:cubicBezTo>
                    <a:pt x="441" y="464"/>
                    <a:pt x="441" y="464"/>
                    <a:pt x="441" y="464"/>
                  </a:cubicBezTo>
                  <a:cubicBezTo>
                    <a:pt x="441" y="464"/>
                    <a:pt x="441" y="464"/>
                    <a:pt x="441" y="464"/>
                  </a:cubicBezTo>
                  <a:cubicBezTo>
                    <a:pt x="441" y="463"/>
                    <a:pt x="444" y="460"/>
                    <a:pt x="446" y="461"/>
                  </a:cubicBezTo>
                  <a:cubicBezTo>
                    <a:pt x="446" y="461"/>
                    <a:pt x="446" y="461"/>
                    <a:pt x="446" y="462"/>
                  </a:cubicBezTo>
                  <a:cubicBezTo>
                    <a:pt x="446" y="464"/>
                    <a:pt x="446" y="465"/>
                    <a:pt x="446" y="465"/>
                  </a:cubicBezTo>
                  <a:cubicBezTo>
                    <a:pt x="447" y="466"/>
                    <a:pt x="447" y="466"/>
                    <a:pt x="448" y="467"/>
                  </a:cubicBezTo>
                  <a:cubicBezTo>
                    <a:pt x="448" y="467"/>
                    <a:pt x="448" y="467"/>
                    <a:pt x="448" y="467"/>
                  </a:cubicBezTo>
                  <a:cubicBezTo>
                    <a:pt x="448" y="467"/>
                    <a:pt x="448" y="468"/>
                    <a:pt x="447" y="468"/>
                  </a:cubicBezTo>
                  <a:cubicBezTo>
                    <a:pt x="447" y="468"/>
                    <a:pt x="447" y="468"/>
                    <a:pt x="446" y="468"/>
                  </a:cubicBezTo>
                  <a:cubicBezTo>
                    <a:pt x="446" y="469"/>
                    <a:pt x="445" y="469"/>
                    <a:pt x="445" y="470"/>
                  </a:cubicBezTo>
                  <a:cubicBezTo>
                    <a:pt x="448" y="468"/>
                    <a:pt x="451" y="467"/>
                    <a:pt x="455" y="466"/>
                  </a:cubicBezTo>
                  <a:cubicBezTo>
                    <a:pt x="454" y="467"/>
                    <a:pt x="452" y="469"/>
                    <a:pt x="451" y="470"/>
                  </a:cubicBezTo>
                  <a:cubicBezTo>
                    <a:pt x="453" y="469"/>
                    <a:pt x="455" y="468"/>
                    <a:pt x="457" y="468"/>
                  </a:cubicBezTo>
                  <a:cubicBezTo>
                    <a:pt x="449" y="478"/>
                    <a:pt x="449" y="478"/>
                    <a:pt x="450" y="479"/>
                  </a:cubicBezTo>
                  <a:cubicBezTo>
                    <a:pt x="450" y="479"/>
                    <a:pt x="450" y="480"/>
                    <a:pt x="449" y="481"/>
                  </a:cubicBezTo>
                  <a:cubicBezTo>
                    <a:pt x="449" y="481"/>
                    <a:pt x="448" y="481"/>
                    <a:pt x="447" y="481"/>
                  </a:cubicBezTo>
                  <a:cubicBezTo>
                    <a:pt x="447" y="481"/>
                    <a:pt x="447" y="481"/>
                    <a:pt x="447" y="481"/>
                  </a:cubicBezTo>
                  <a:cubicBezTo>
                    <a:pt x="442" y="482"/>
                    <a:pt x="437" y="485"/>
                    <a:pt x="431" y="483"/>
                  </a:cubicBezTo>
                  <a:cubicBezTo>
                    <a:pt x="432" y="483"/>
                    <a:pt x="432" y="482"/>
                    <a:pt x="432" y="482"/>
                  </a:cubicBezTo>
                  <a:cubicBezTo>
                    <a:pt x="431" y="482"/>
                    <a:pt x="431" y="482"/>
                    <a:pt x="430" y="481"/>
                  </a:cubicBezTo>
                  <a:cubicBezTo>
                    <a:pt x="424" y="487"/>
                    <a:pt x="424" y="487"/>
                    <a:pt x="423" y="487"/>
                  </a:cubicBezTo>
                  <a:cubicBezTo>
                    <a:pt x="422" y="485"/>
                    <a:pt x="422" y="485"/>
                    <a:pt x="418" y="484"/>
                  </a:cubicBezTo>
                  <a:cubicBezTo>
                    <a:pt x="418" y="483"/>
                    <a:pt x="418" y="483"/>
                    <a:pt x="418" y="482"/>
                  </a:cubicBezTo>
                  <a:cubicBezTo>
                    <a:pt x="418" y="482"/>
                    <a:pt x="417" y="482"/>
                    <a:pt x="417" y="482"/>
                  </a:cubicBezTo>
                  <a:cubicBezTo>
                    <a:pt x="403" y="491"/>
                    <a:pt x="402" y="491"/>
                    <a:pt x="398" y="491"/>
                  </a:cubicBezTo>
                  <a:cubicBezTo>
                    <a:pt x="399" y="490"/>
                    <a:pt x="399" y="489"/>
                    <a:pt x="399" y="489"/>
                  </a:cubicBezTo>
                  <a:cubicBezTo>
                    <a:pt x="398" y="489"/>
                    <a:pt x="397" y="489"/>
                    <a:pt x="396" y="489"/>
                  </a:cubicBezTo>
                  <a:cubicBezTo>
                    <a:pt x="403" y="475"/>
                    <a:pt x="415" y="470"/>
                    <a:pt x="422" y="467"/>
                  </a:cubicBezTo>
                  <a:cubicBezTo>
                    <a:pt x="422" y="467"/>
                    <a:pt x="421" y="467"/>
                    <a:pt x="421" y="467"/>
                  </a:cubicBezTo>
                  <a:cubicBezTo>
                    <a:pt x="421" y="467"/>
                    <a:pt x="420" y="467"/>
                    <a:pt x="419" y="466"/>
                  </a:cubicBezTo>
                  <a:cubicBezTo>
                    <a:pt x="420" y="465"/>
                    <a:pt x="420" y="465"/>
                    <a:pt x="420" y="465"/>
                  </a:cubicBezTo>
                  <a:cubicBezTo>
                    <a:pt x="420" y="465"/>
                    <a:pt x="420" y="465"/>
                    <a:pt x="420" y="465"/>
                  </a:cubicBezTo>
                  <a:cubicBezTo>
                    <a:pt x="416" y="467"/>
                    <a:pt x="416" y="467"/>
                    <a:pt x="414" y="467"/>
                  </a:cubicBezTo>
                  <a:cubicBezTo>
                    <a:pt x="414" y="466"/>
                    <a:pt x="414" y="465"/>
                    <a:pt x="414" y="465"/>
                  </a:cubicBezTo>
                  <a:cubicBezTo>
                    <a:pt x="414" y="465"/>
                    <a:pt x="414" y="465"/>
                    <a:pt x="414" y="465"/>
                  </a:cubicBezTo>
                  <a:cubicBezTo>
                    <a:pt x="412" y="469"/>
                    <a:pt x="409" y="471"/>
                    <a:pt x="399" y="471"/>
                  </a:cubicBezTo>
                  <a:cubicBezTo>
                    <a:pt x="399" y="471"/>
                    <a:pt x="399" y="471"/>
                    <a:pt x="399" y="470"/>
                  </a:cubicBezTo>
                  <a:cubicBezTo>
                    <a:pt x="399" y="470"/>
                    <a:pt x="399" y="469"/>
                    <a:pt x="399" y="469"/>
                  </a:cubicBezTo>
                  <a:cubicBezTo>
                    <a:pt x="399" y="469"/>
                    <a:pt x="399" y="469"/>
                    <a:pt x="399" y="469"/>
                  </a:cubicBezTo>
                  <a:cubicBezTo>
                    <a:pt x="392" y="473"/>
                    <a:pt x="382" y="473"/>
                    <a:pt x="377" y="481"/>
                  </a:cubicBezTo>
                  <a:cubicBezTo>
                    <a:pt x="365" y="495"/>
                    <a:pt x="365" y="495"/>
                    <a:pt x="363" y="496"/>
                  </a:cubicBezTo>
                  <a:cubicBezTo>
                    <a:pt x="363" y="495"/>
                    <a:pt x="363" y="495"/>
                    <a:pt x="363" y="494"/>
                  </a:cubicBezTo>
                  <a:cubicBezTo>
                    <a:pt x="362" y="494"/>
                    <a:pt x="361" y="494"/>
                    <a:pt x="361" y="494"/>
                  </a:cubicBezTo>
                  <a:cubicBezTo>
                    <a:pt x="361" y="494"/>
                    <a:pt x="361" y="494"/>
                    <a:pt x="361" y="494"/>
                  </a:cubicBezTo>
                  <a:cubicBezTo>
                    <a:pt x="361" y="494"/>
                    <a:pt x="361" y="494"/>
                    <a:pt x="361" y="494"/>
                  </a:cubicBezTo>
                  <a:cubicBezTo>
                    <a:pt x="361" y="493"/>
                    <a:pt x="361" y="493"/>
                    <a:pt x="361" y="493"/>
                  </a:cubicBezTo>
                  <a:cubicBezTo>
                    <a:pt x="360" y="493"/>
                    <a:pt x="360" y="493"/>
                    <a:pt x="360" y="493"/>
                  </a:cubicBezTo>
                  <a:cubicBezTo>
                    <a:pt x="359" y="493"/>
                    <a:pt x="358" y="493"/>
                    <a:pt x="358" y="493"/>
                  </a:cubicBezTo>
                  <a:cubicBezTo>
                    <a:pt x="357" y="492"/>
                    <a:pt x="357" y="492"/>
                    <a:pt x="357" y="491"/>
                  </a:cubicBezTo>
                  <a:cubicBezTo>
                    <a:pt x="356" y="491"/>
                    <a:pt x="356" y="491"/>
                    <a:pt x="355" y="491"/>
                  </a:cubicBezTo>
                  <a:cubicBezTo>
                    <a:pt x="355" y="490"/>
                    <a:pt x="355" y="490"/>
                    <a:pt x="355" y="490"/>
                  </a:cubicBezTo>
                  <a:cubicBezTo>
                    <a:pt x="354" y="489"/>
                    <a:pt x="353" y="490"/>
                    <a:pt x="350" y="490"/>
                  </a:cubicBezTo>
                  <a:cubicBezTo>
                    <a:pt x="350" y="490"/>
                    <a:pt x="350" y="491"/>
                    <a:pt x="349" y="492"/>
                  </a:cubicBezTo>
                  <a:cubicBezTo>
                    <a:pt x="350" y="492"/>
                    <a:pt x="351" y="494"/>
                    <a:pt x="352" y="495"/>
                  </a:cubicBezTo>
                  <a:cubicBezTo>
                    <a:pt x="349" y="495"/>
                    <a:pt x="349" y="495"/>
                    <a:pt x="346" y="494"/>
                  </a:cubicBezTo>
                  <a:cubicBezTo>
                    <a:pt x="346" y="494"/>
                    <a:pt x="346" y="493"/>
                    <a:pt x="346" y="493"/>
                  </a:cubicBezTo>
                  <a:cubicBezTo>
                    <a:pt x="346" y="492"/>
                    <a:pt x="345" y="492"/>
                    <a:pt x="345" y="492"/>
                  </a:cubicBezTo>
                  <a:cubicBezTo>
                    <a:pt x="340" y="497"/>
                    <a:pt x="337" y="506"/>
                    <a:pt x="328" y="508"/>
                  </a:cubicBezTo>
                  <a:cubicBezTo>
                    <a:pt x="328" y="506"/>
                    <a:pt x="329" y="505"/>
                    <a:pt x="330" y="504"/>
                  </a:cubicBezTo>
                  <a:cubicBezTo>
                    <a:pt x="329" y="504"/>
                    <a:pt x="327" y="505"/>
                    <a:pt x="326" y="505"/>
                  </a:cubicBezTo>
                  <a:cubicBezTo>
                    <a:pt x="326" y="505"/>
                    <a:pt x="326" y="505"/>
                    <a:pt x="326" y="505"/>
                  </a:cubicBezTo>
                  <a:cubicBezTo>
                    <a:pt x="322" y="510"/>
                    <a:pt x="318" y="517"/>
                    <a:pt x="314" y="521"/>
                  </a:cubicBezTo>
                  <a:cubicBezTo>
                    <a:pt x="314" y="521"/>
                    <a:pt x="314" y="521"/>
                    <a:pt x="314" y="521"/>
                  </a:cubicBezTo>
                  <a:cubicBezTo>
                    <a:pt x="312" y="523"/>
                    <a:pt x="310" y="525"/>
                    <a:pt x="307" y="527"/>
                  </a:cubicBezTo>
                  <a:cubicBezTo>
                    <a:pt x="310" y="523"/>
                    <a:pt x="313" y="520"/>
                    <a:pt x="316" y="516"/>
                  </a:cubicBezTo>
                  <a:cubicBezTo>
                    <a:pt x="316" y="516"/>
                    <a:pt x="316" y="516"/>
                    <a:pt x="316" y="516"/>
                  </a:cubicBezTo>
                  <a:cubicBezTo>
                    <a:pt x="320" y="512"/>
                    <a:pt x="323" y="509"/>
                    <a:pt x="326" y="505"/>
                  </a:cubicBezTo>
                  <a:cubicBezTo>
                    <a:pt x="327" y="503"/>
                    <a:pt x="327" y="502"/>
                    <a:pt x="332" y="496"/>
                  </a:cubicBezTo>
                  <a:cubicBezTo>
                    <a:pt x="333" y="495"/>
                    <a:pt x="333" y="495"/>
                    <a:pt x="334" y="494"/>
                  </a:cubicBezTo>
                  <a:cubicBezTo>
                    <a:pt x="333" y="494"/>
                    <a:pt x="333" y="494"/>
                    <a:pt x="333" y="494"/>
                  </a:cubicBezTo>
                  <a:cubicBezTo>
                    <a:pt x="331" y="497"/>
                    <a:pt x="324" y="504"/>
                    <a:pt x="320" y="509"/>
                  </a:cubicBezTo>
                  <a:cubicBezTo>
                    <a:pt x="320" y="509"/>
                    <a:pt x="320" y="509"/>
                    <a:pt x="320" y="509"/>
                  </a:cubicBezTo>
                  <a:cubicBezTo>
                    <a:pt x="319" y="509"/>
                    <a:pt x="318" y="510"/>
                    <a:pt x="318" y="511"/>
                  </a:cubicBezTo>
                  <a:cubicBezTo>
                    <a:pt x="316" y="514"/>
                    <a:pt x="314" y="517"/>
                    <a:pt x="312" y="519"/>
                  </a:cubicBezTo>
                  <a:cubicBezTo>
                    <a:pt x="312" y="519"/>
                    <a:pt x="312" y="519"/>
                    <a:pt x="312" y="519"/>
                  </a:cubicBezTo>
                  <a:cubicBezTo>
                    <a:pt x="311" y="519"/>
                    <a:pt x="311" y="520"/>
                    <a:pt x="311" y="520"/>
                  </a:cubicBezTo>
                  <a:cubicBezTo>
                    <a:pt x="310" y="520"/>
                    <a:pt x="310" y="521"/>
                    <a:pt x="310" y="521"/>
                  </a:cubicBezTo>
                  <a:cubicBezTo>
                    <a:pt x="310" y="521"/>
                    <a:pt x="310" y="521"/>
                    <a:pt x="310" y="521"/>
                  </a:cubicBezTo>
                  <a:cubicBezTo>
                    <a:pt x="309" y="521"/>
                    <a:pt x="309" y="522"/>
                    <a:pt x="308" y="523"/>
                  </a:cubicBezTo>
                  <a:cubicBezTo>
                    <a:pt x="306" y="525"/>
                    <a:pt x="304" y="528"/>
                    <a:pt x="303" y="529"/>
                  </a:cubicBezTo>
                  <a:cubicBezTo>
                    <a:pt x="304" y="528"/>
                    <a:pt x="304" y="526"/>
                    <a:pt x="304" y="525"/>
                  </a:cubicBezTo>
                  <a:cubicBezTo>
                    <a:pt x="298" y="542"/>
                    <a:pt x="292" y="543"/>
                    <a:pt x="292" y="543"/>
                  </a:cubicBezTo>
                  <a:cubicBezTo>
                    <a:pt x="292" y="547"/>
                    <a:pt x="292" y="551"/>
                    <a:pt x="285" y="552"/>
                  </a:cubicBezTo>
                  <a:cubicBezTo>
                    <a:pt x="285" y="551"/>
                    <a:pt x="285" y="550"/>
                    <a:pt x="286" y="549"/>
                  </a:cubicBezTo>
                  <a:cubicBezTo>
                    <a:pt x="286" y="549"/>
                    <a:pt x="285" y="549"/>
                    <a:pt x="285" y="549"/>
                  </a:cubicBezTo>
                  <a:cubicBezTo>
                    <a:pt x="283" y="554"/>
                    <a:pt x="283" y="555"/>
                    <a:pt x="281" y="555"/>
                  </a:cubicBezTo>
                  <a:cubicBezTo>
                    <a:pt x="280" y="559"/>
                    <a:pt x="280" y="559"/>
                    <a:pt x="278" y="560"/>
                  </a:cubicBezTo>
                  <a:cubicBezTo>
                    <a:pt x="278" y="559"/>
                    <a:pt x="278" y="559"/>
                    <a:pt x="277" y="558"/>
                  </a:cubicBezTo>
                  <a:cubicBezTo>
                    <a:pt x="274" y="560"/>
                    <a:pt x="271" y="563"/>
                    <a:pt x="268" y="565"/>
                  </a:cubicBezTo>
                  <a:cubicBezTo>
                    <a:pt x="268" y="564"/>
                    <a:pt x="268" y="564"/>
                    <a:pt x="268" y="563"/>
                  </a:cubicBezTo>
                  <a:cubicBezTo>
                    <a:pt x="267" y="563"/>
                    <a:pt x="266" y="564"/>
                    <a:pt x="266" y="564"/>
                  </a:cubicBezTo>
                  <a:cubicBezTo>
                    <a:pt x="264" y="565"/>
                    <a:pt x="264" y="565"/>
                    <a:pt x="264" y="565"/>
                  </a:cubicBezTo>
                  <a:cubicBezTo>
                    <a:pt x="246" y="582"/>
                    <a:pt x="246" y="582"/>
                    <a:pt x="241" y="590"/>
                  </a:cubicBezTo>
                  <a:cubicBezTo>
                    <a:pt x="226" y="612"/>
                    <a:pt x="216" y="637"/>
                    <a:pt x="203" y="660"/>
                  </a:cubicBezTo>
                  <a:cubicBezTo>
                    <a:pt x="199" y="666"/>
                    <a:pt x="194" y="674"/>
                    <a:pt x="192" y="676"/>
                  </a:cubicBezTo>
                  <a:cubicBezTo>
                    <a:pt x="192" y="675"/>
                    <a:pt x="192" y="675"/>
                    <a:pt x="192" y="675"/>
                  </a:cubicBezTo>
                  <a:cubicBezTo>
                    <a:pt x="192" y="675"/>
                    <a:pt x="209" y="633"/>
                    <a:pt x="220" y="619"/>
                  </a:cubicBezTo>
                  <a:cubicBezTo>
                    <a:pt x="226" y="610"/>
                    <a:pt x="237" y="587"/>
                    <a:pt x="237" y="587"/>
                  </a:cubicBezTo>
                  <a:cubicBezTo>
                    <a:pt x="237" y="587"/>
                    <a:pt x="237" y="587"/>
                    <a:pt x="237" y="587"/>
                  </a:cubicBezTo>
                  <a:cubicBezTo>
                    <a:pt x="237" y="587"/>
                    <a:pt x="237" y="587"/>
                    <a:pt x="236" y="586"/>
                  </a:cubicBezTo>
                  <a:cubicBezTo>
                    <a:pt x="236" y="587"/>
                    <a:pt x="235" y="587"/>
                    <a:pt x="234" y="587"/>
                  </a:cubicBezTo>
                  <a:cubicBezTo>
                    <a:pt x="236" y="583"/>
                    <a:pt x="239" y="580"/>
                    <a:pt x="241" y="576"/>
                  </a:cubicBezTo>
                  <a:cubicBezTo>
                    <a:pt x="243" y="572"/>
                    <a:pt x="251" y="556"/>
                    <a:pt x="251" y="556"/>
                  </a:cubicBezTo>
                  <a:cubicBezTo>
                    <a:pt x="251" y="556"/>
                    <a:pt x="251" y="556"/>
                    <a:pt x="250" y="557"/>
                  </a:cubicBezTo>
                  <a:cubicBezTo>
                    <a:pt x="261" y="540"/>
                    <a:pt x="261" y="540"/>
                    <a:pt x="261" y="540"/>
                  </a:cubicBezTo>
                  <a:cubicBezTo>
                    <a:pt x="329" y="442"/>
                    <a:pt x="366" y="406"/>
                    <a:pt x="433" y="342"/>
                  </a:cubicBezTo>
                  <a:cubicBezTo>
                    <a:pt x="454" y="324"/>
                    <a:pt x="473" y="308"/>
                    <a:pt x="492" y="294"/>
                  </a:cubicBezTo>
                  <a:cubicBezTo>
                    <a:pt x="492" y="294"/>
                    <a:pt x="492" y="294"/>
                    <a:pt x="492" y="294"/>
                  </a:cubicBezTo>
                  <a:cubicBezTo>
                    <a:pt x="532" y="264"/>
                    <a:pt x="569" y="241"/>
                    <a:pt x="600" y="221"/>
                  </a:cubicBezTo>
                  <a:cubicBezTo>
                    <a:pt x="632" y="203"/>
                    <a:pt x="648" y="195"/>
                    <a:pt x="671" y="184"/>
                  </a:cubicBezTo>
                  <a:cubicBezTo>
                    <a:pt x="671" y="184"/>
                    <a:pt x="672" y="184"/>
                    <a:pt x="672" y="184"/>
                  </a:cubicBezTo>
                  <a:cubicBezTo>
                    <a:pt x="669" y="185"/>
                    <a:pt x="666" y="186"/>
                    <a:pt x="664" y="188"/>
                  </a:cubicBezTo>
                  <a:cubicBezTo>
                    <a:pt x="664" y="188"/>
                    <a:pt x="670" y="185"/>
                    <a:pt x="670" y="185"/>
                  </a:cubicBezTo>
                  <a:cubicBezTo>
                    <a:pt x="670" y="185"/>
                    <a:pt x="670" y="185"/>
                    <a:pt x="670" y="185"/>
                  </a:cubicBezTo>
                  <a:cubicBezTo>
                    <a:pt x="672" y="184"/>
                    <a:pt x="675" y="183"/>
                    <a:pt x="677" y="182"/>
                  </a:cubicBezTo>
                  <a:cubicBezTo>
                    <a:pt x="676" y="182"/>
                    <a:pt x="675" y="182"/>
                    <a:pt x="674" y="183"/>
                  </a:cubicBezTo>
                  <a:cubicBezTo>
                    <a:pt x="674" y="183"/>
                    <a:pt x="674" y="183"/>
                    <a:pt x="674" y="183"/>
                  </a:cubicBezTo>
                  <a:cubicBezTo>
                    <a:pt x="685" y="177"/>
                    <a:pt x="699" y="171"/>
                    <a:pt x="716" y="163"/>
                  </a:cubicBezTo>
                  <a:cubicBezTo>
                    <a:pt x="720" y="162"/>
                    <a:pt x="720" y="162"/>
                    <a:pt x="720" y="162"/>
                  </a:cubicBezTo>
                  <a:cubicBezTo>
                    <a:pt x="719" y="162"/>
                    <a:pt x="718" y="163"/>
                    <a:pt x="717" y="163"/>
                  </a:cubicBezTo>
                  <a:cubicBezTo>
                    <a:pt x="719" y="163"/>
                    <a:pt x="721" y="161"/>
                    <a:pt x="723" y="161"/>
                  </a:cubicBezTo>
                  <a:cubicBezTo>
                    <a:pt x="723" y="161"/>
                    <a:pt x="726" y="160"/>
                    <a:pt x="726" y="160"/>
                  </a:cubicBezTo>
                  <a:cubicBezTo>
                    <a:pt x="726" y="160"/>
                    <a:pt x="726" y="160"/>
                    <a:pt x="726" y="160"/>
                  </a:cubicBezTo>
                  <a:cubicBezTo>
                    <a:pt x="730" y="158"/>
                    <a:pt x="733" y="157"/>
                    <a:pt x="737" y="155"/>
                  </a:cubicBezTo>
                  <a:cubicBezTo>
                    <a:pt x="735" y="156"/>
                    <a:pt x="733" y="157"/>
                    <a:pt x="731" y="157"/>
                  </a:cubicBezTo>
                  <a:cubicBezTo>
                    <a:pt x="731" y="157"/>
                    <a:pt x="731" y="157"/>
                    <a:pt x="732" y="157"/>
                  </a:cubicBezTo>
                  <a:cubicBezTo>
                    <a:pt x="732" y="157"/>
                    <a:pt x="732" y="157"/>
                    <a:pt x="732" y="157"/>
                  </a:cubicBezTo>
                  <a:cubicBezTo>
                    <a:pt x="737" y="155"/>
                    <a:pt x="741" y="153"/>
                    <a:pt x="746" y="152"/>
                  </a:cubicBezTo>
                  <a:cubicBezTo>
                    <a:pt x="745" y="152"/>
                    <a:pt x="744" y="152"/>
                    <a:pt x="743" y="153"/>
                  </a:cubicBezTo>
                  <a:cubicBezTo>
                    <a:pt x="745" y="152"/>
                    <a:pt x="748" y="151"/>
                    <a:pt x="750" y="150"/>
                  </a:cubicBezTo>
                  <a:cubicBezTo>
                    <a:pt x="767" y="144"/>
                    <a:pt x="786" y="137"/>
                    <a:pt x="802" y="131"/>
                  </a:cubicBezTo>
                  <a:cubicBezTo>
                    <a:pt x="805" y="131"/>
                    <a:pt x="808" y="130"/>
                    <a:pt x="810" y="129"/>
                  </a:cubicBezTo>
                  <a:cubicBezTo>
                    <a:pt x="810" y="129"/>
                    <a:pt x="809" y="130"/>
                    <a:pt x="808" y="130"/>
                  </a:cubicBezTo>
                  <a:cubicBezTo>
                    <a:pt x="808" y="130"/>
                    <a:pt x="808" y="130"/>
                    <a:pt x="808" y="130"/>
                  </a:cubicBezTo>
                  <a:cubicBezTo>
                    <a:pt x="805" y="131"/>
                    <a:pt x="802" y="132"/>
                    <a:pt x="799" y="133"/>
                  </a:cubicBezTo>
                  <a:cubicBezTo>
                    <a:pt x="806" y="132"/>
                    <a:pt x="806" y="132"/>
                    <a:pt x="831" y="123"/>
                  </a:cubicBezTo>
                  <a:cubicBezTo>
                    <a:pt x="853" y="117"/>
                    <a:pt x="875" y="112"/>
                    <a:pt x="898" y="108"/>
                  </a:cubicBezTo>
                  <a:cubicBezTo>
                    <a:pt x="898" y="108"/>
                    <a:pt x="897" y="108"/>
                    <a:pt x="897" y="108"/>
                  </a:cubicBezTo>
                  <a:cubicBezTo>
                    <a:pt x="897" y="108"/>
                    <a:pt x="898" y="108"/>
                    <a:pt x="898" y="108"/>
                  </a:cubicBezTo>
                  <a:cubicBezTo>
                    <a:pt x="879" y="112"/>
                    <a:pt x="879" y="112"/>
                    <a:pt x="878" y="113"/>
                  </a:cubicBezTo>
                  <a:cubicBezTo>
                    <a:pt x="880" y="112"/>
                    <a:pt x="880" y="112"/>
                    <a:pt x="882" y="113"/>
                  </a:cubicBezTo>
                  <a:cubicBezTo>
                    <a:pt x="877" y="114"/>
                    <a:pt x="872" y="114"/>
                    <a:pt x="867" y="116"/>
                  </a:cubicBezTo>
                  <a:cubicBezTo>
                    <a:pt x="863" y="116"/>
                    <a:pt x="860" y="117"/>
                    <a:pt x="857" y="118"/>
                  </a:cubicBezTo>
                  <a:cubicBezTo>
                    <a:pt x="860" y="117"/>
                    <a:pt x="863" y="116"/>
                    <a:pt x="867" y="116"/>
                  </a:cubicBezTo>
                  <a:cubicBezTo>
                    <a:pt x="867" y="116"/>
                    <a:pt x="867" y="116"/>
                    <a:pt x="867" y="116"/>
                  </a:cubicBezTo>
                  <a:cubicBezTo>
                    <a:pt x="867" y="116"/>
                    <a:pt x="867" y="116"/>
                    <a:pt x="867" y="116"/>
                  </a:cubicBezTo>
                  <a:cubicBezTo>
                    <a:pt x="867" y="116"/>
                    <a:pt x="867" y="116"/>
                    <a:pt x="869" y="116"/>
                  </a:cubicBezTo>
                  <a:cubicBezTo>
                    <a:pt x="867" y="116"/>
                    <a:pt x="865" y="117"/>
                    <a:pt x="864" y="118"/>
                  </a:cubicBezTo>
                  <a:cubicBezTo>
                    <a:pt x="864" y="117"/>
                    <a:pt x="865" y="118"/>
                    <a:pt x="865" y="118"/>
                  </a:cubicBezTo>
                  <a:cubicBezTo>
                    <a:pt x="865" y="118"/>
                    <a:pt x="865" y="118"/>
                    <a:pt x="862" y="119"/>
                  </a:cubicBezTo>
                  <a:cubicBezTo>
                    <a:pt x="862" y="120"/>
                    <a:pt x="862" y="120"/>
                    <a:pt x="861" y="120"/>
                  </a:cubicBezTo>
                  <a:cubicBezTo>
                    <a:pt x="861" y="120"/>
                    <a:pt x="861" y="120"/>
                    <a:pt x="865" y="119"/>
                  </a:cubicBezTo>
                  <a:cubicBezTo>
                    <a:pt x="866" y="118"/>
                    <a:pt x="866" y="118"/>
                    <a:pt x="866" y="118"/>
                  </a:cubicBezTo>
                  <a:cubicBezTo>
                    <a:pt x="866" y="118"/>
                    <a:pt x="866" y="118"/>
                    <a:pt x="866" y="118"/>
                  </a:cubicBezTo>
                  <a:cubicBezTo>
                    <a:pt x="866" y="118"/>
                    <a:pt x="866" y="118"/>
                    <a:pt x="866" y="118"/>
                  </a:cubicBezTo>
                  <a:cubicBezTo>
                    <a:pt x="866" y="118"/>
                    <a:pt x="866" y="118"/>
                    <a:pt x="866" y="118"/>
                  </a:cubicBezTo>
                  <a:cubicBezTo>
                    <a:pt x="866" y="118"/>
                    <a:pt x="866" y="118"/>
                    <a:pt x="866" y="118"/>
                  </a:cubicBezTo>
                  <a:cubicBezTo>
                    <a:pt x="867" y="118"/>
                    <a:pt x="875" y="115"/>
                    <a:pt x="881" y="115"/>
                  </a:cubicBezTo>
                  <a:cubicBezTo>
                    <a:pt x="880" y="115"/>
                    <a:pt x="880" y="116"/>
                    <a:pt x="880" y="116"/>
                  </a:cubicBezTo>
                  <a:cubicBezTo>
                    <a:pt x="882" y="116"/>
                    <a:pt x="883" y="115"/>
                    <a:pt x="884" y="115"/>
                  </a:cubicBezTo>
                  <a:cubicBezTo>
                    <a:pt x="885" y="115"/>
                    <a:pt x="885" y="116"/>
                    <a:pt x="885" y="116"/>
                  </a:cubicBezTo>
                  <a:cubicBezTo>
                    <a:pt x="885" y="116"/>
                    <a:pt x="885" y="116"/>
                    <a:pt x="885" y="116"/>
                  </a:cubicBezTo>
                  <a:cubicBezTo>
                    <a:pt x="885" y="116"/>
                    <a:pt x="886" y="116"/>
                    <a:pt x="886" y="116"/>
                  </a:cubicBezTo>
                  <a:cubicBezTo>
                    <a:pt x="886" y="116"/>
                    <a:pt x="886" y="116"/>
                    <a:pt x="884" y="117"/>
                  </a:cubicBezTo>
                  <a:cubicBezTo>
                    <a:pt x="884" y="117"/>
                    <a:pt x="884" y="117"/>
                    <a:pt x="884" y="118"/>
                  </a:cubicBezTo>
                  <a:cubicBezTo>
                    <a:pt x="885" y="117"/>
                    <a:pt x="886" y="117"/>
                    <a:pt x="887" y="117"/>
                  </a:cubicBezTo>
                  <a:cubicBezTo>
                    <a:pt x="887" y="117"/>
                    <a:pt x="887" y="118"/>
                    <a:pt x="888" y="118"/>
                  </a:cubicBezTo>
                  <a:cubicBezTo>
                    <a:pt x="888" y="118"/>
                    <a:pt x="888" y="118"/>
                    <a:pt x="888" y="118"/>
                  </a:cubicBezTo>
                  <a:cubicBezTo>
                    <a:pt x="888" y="118"/>
                    <a:pt x="888" y="118"/>
                    <a:pt x="888" y="118"/>
                  </a:cubicBezTo>
                  <a:cubicBezTo>
                    <a:pt x="888" y="119"/>
                    <a:pt x="888" y="119"/>
                    <a:pt x="887" y="120"/>
                  </a:cubicBezTo>
                  <a:cubicBezTo>
                    <a:pt x="887" y="120"/>
                    <a:pt x="887" y="121"/>
                    <a:pt x="887" y="121"/>
                  </a:cubicBezTo>
                  <a:cubicBezTo>
                    <a:pt x="883" y="123"/>
                    <a:pt x="878" y="121"/>
                    <a:pt x="874" y="123"/>
                  </a:cubicBezTo>
                  <a:cubicBezTo>
                    <a:pt x="874" y="123"/>
                    <a:pt x="874" y="123"/>
                    <a:pt x="877" y="123"/>
                  </a:cubicBezTo>
                  <a:cubicBezTo>
                    <a:pt x="873" y="126"/>
                    <a:pt x="869" y="125"/>
                    <a:pt x="865" y="126"/>
                  </a:cubicBezTo>
                  <a:cubicBezTo>
                    <a:pt x="864" y="126"/>
                    <a:pt x="863" y="127"/>
                    <a:pt x="862" y="127"/>
                  </a:cubicBezTo>
                  <a:cubicBezTo>
                    <a:pt x="862" y="127"/>
                    <a:pt x="862" y="128"/>
                    <a:pt x="862" y="128"/>
                  </a:cubicBezTo>
                  <a:cubicBezTo>
                    <a:pt x="862" y="128"/>
                    <a:pt x="862" y="128"/>
                    <a:pt x="861" y="128"/>
                  </a:cubicBezTo>
                  <a:cubicBezTo>
                    <a:pt x="863" y="128"/>
                    <a:pt x="864" y="128"/>
                    <a:pt x="864" y="128"/>
                  </a:cubicBezTo>
                  <a:cubicBezTo>
                    <a:pt x="864" y="128"/>
                    <a:pt x="864" y="128"/>
                    <a:pt x="864" y="128"/>
                  </a:cubicBezTo>
                  <a:cubicBezTo>
                    <a:pt x="866" y="128"/>
                    <a:pt x="868" y="127"/>
                    <a:pt x="869" y="127"/>
                  </a:cubicBezTo>
                  <a:cubicBezTo>
                    <a:pt x="868" y="128"/>
                    <a:pt x="867" y="129"/>
                    <a:pt x="866" y="129"/>
                  </a:cubicBezTo>
                  <a:cubicBezTo>
                    <a:pt x="866" y="129"/>
                    <a:pt x="867" y="129"/>
                    <a:pt x="867" y="129"/>
                  </a:cubicBezTo>
                  <a:cubicBezTo>
                    <a:pt x="867" y="130"/>
                    <a:pt x="866" y="130"/>
                    <a:pt x="866" y="130"/>
                  </a:cubicBezTo>
                  <a:cubicBezTo>
                    <a:pt x="866" y="130"/>
                    <a:pt x="866" y="130"/>
                    <a:pt x="866" y="130"/>
                  </a:cubicBezTo>
                  <a:cubicBezTo>
                    <a:pt x="866" y="130"/>
                    <a:pt x="866" y="130"/>
                    <a:pt x="867" y="130"/>
                  </a:cubicBezTo>
                  <a:cubicBezTo>
                    <a:pt x="866" y="130"/>
                    <a:pt x="866" y="130"/>
                    <a:pt x="866" y="131"/>
                  </a:cubicBezTo>
                  <a:cubicBezTo>
                    <a:pt x="866" y="131"/>
                    <a:pt x="866" y="131"/>
                    <a:pt x="866" y="131"/>
                  </a:cubicBezTo>
                  <a:cubicBezTo>
                    <a:pt x="866" y="131"/>
                    <a:pt x="866" y="131"/>
                    <a:pt x="866" y="131"/>
                  </a:cubicBezTo>
                  <a:cubicBezTo>
                    <a:pt x="865" y="131"/>
                    <a:pt x="862" y="132"/>
                    <a:pt x="861" y="133"/>
                  </a:cubicBezTo>
                  <a:cubicBezTo>
                    <a:pt x="858" y="133"/>
                    <a:pt x="856" y="134"/>
                    <a:pt x="856" y="134"/>
                  </a:cubicBezTo>
                  <a:cubicBezTo>
                    <a:pt x="860" y="134"/>
                    <a:pt x="864" y="130"/>
                    <a:pt x="869" y="132"/>
                  </a:cubicBezTo>
                  <a:cubicBezTo>
                    <a:pt x="869" y="132"/>
                    <a:pt x="869" y="132"/>
                    <a:pt x="868" y="132"/>
                  </a:cubicBezTo>
                  <a:cubicBezTo>
                    <a:pt x="868" y="132"/>
                    <a:pt x="868" y="133"/>
                    <a:pt x="868" y="133"/>
                  </a:cubicBezTo>
                  <a:cubicBezTo>
                    <a:pt x="867" y="133"/>
                    <a:pt x="866" y="134"/>
                    <a:pt x="865" y="134"/>
                  </a:cubicBezTo>
                  <a:cubicBezTo>
                    <a:pt x="864" y="134"/>
                    <a:pt x="864" y="134"/>
                    <a:pt x="864" y="134"/>
                  </a:cubicBezTo>
                  <a:cubicBezTo>
                    <a:pt x="864" y="134"/>
                    <a:pt x="864" y="134"/>
                    <a:pt x="864" y="134"/>
                  </a:cubicBezTo>
                  <a:cubicBezTo>
                    <a:pt x="862" y="135"/>
                    <a:pt x="859" y="135"/>
                    <a:pt x="858" y="135"/>
                  </a:cubicBezTo>
                  <a:cubicBezTo>
                    <a:pt x="854" y="135"/>
                    <a:pt x="852" y="135"/>
                    <a:pt x="837" y="139"/>
                  </a:cubicBezTo>
                  <a:cubicBezTo>
                    <a:pt x="819" y="143"/>
                    <a:pt x="819" y="143"/>
                    <a:pt x="813" y="145"/>
                  </a:cubicBezTo>
                  <a:cubicBezTo>
                    <a:pt x="811" y="145"/>
                    <a:pt x="811" y="145"/>
                    <a:pt x="810" y="146"/>
                  </a:cubicBezTo>
                  <a:cubicBezTo>
                    <a:pt x="810" y="146"/>
                    <a:pt x="810" y="146"/>
                    <a:pt x="811" y="146"/>
                  </a:cubicBezTo>
                  <a:cubicBezTo>
                    <a:pt x="811" y="146"/>
                    <a:pt x="799" y="151"/>
                    <a:pt x="797" y="151"/>
                  </a:cubicBezTo>
                  <a:cubicBezTo>
                    <a:pt x="796" y="152"/>
                    <a:pt x="795" y="152"/>
                    <a:pt x="794" y="152"/>
                  </a:cubicBezTo>
                  <a:cubicBezTo>
                    <a:pt x="795" y="151"/>
                    <a:pt x="797" y="151"/>
                    <a:pt x="798" y="150"/>
                  </a:cubicBezTo>
                  <a:cubicBezTo>
                    <a:pt x="797" y="150"/>
                    <a:pt x="797" y="150"/>
                    <a:pt x="797" y="150"/>
                  </a:cubicBezTo>
                  <a:cubicBezTo>
                    <a:pt x="797" y="149"/>
                    <a:pt x="799" y="149"/>
                    <a:pt x="800" y="149"/>
                  </a:cubicBezTo>
                  <a:cubicBezTo>
                    <a:pt x="799" y="148"/>
                    <a:pt x="797" y="149"/>
                    <a:pt x="796" y="149"/>
                  </a:cubicBezTo>
                  <a:cubicBezTo>
                    <a:pt x="796" y="149"/>
                    <a:pt x="796" y="149"/>
                    <a:pt x="799" y="148"/>
                  </a:cubicBezTo>
                  <a:cubicBezTo>
                    <a:pt x="798" y="148"/>
                    <a:pt x="797" y="148"/>
                    <a:pt x="797" y="148"/>
                  </a:cubicBezTo>
                  <a:cubicBezTo>
                    <a:pt x="796" y="149"/>
                    <a:pt x="795" y="149"/>
                    <a:pt x="795" y="149"/>
                  </a:cubicBezTo>
                  <a:cubicBezTo>
                    <a:pt x="794" y="149"/>
                    <a:pt x="794" y="149"/>
                    <a:pt x="793" y="149"/>
                  </a:cubicBezTo>
                  <a:cubicBezTo>
                    <a:pt x="793" y="149"/>
                    <a:pt x="792" y="150"/>
                    <a:pt x="791" y="150"/>
                  </a:cubicBezTo>
                  <a:cubicBezTo>
                    <a:pt x="792" y="150"/>
                    <a:pt x="792" y="150"/>
                    <a:pt x="793" y="150"/>
                  </a:cubicBezTo>
                  <a:cubicBezTo>
                    <a:pt x="792" y="151"/>
                    <a:pt x="786" y="153"/>
                    <a:pt x="786" y="153"/>
                  </a:cubicBezTo>
                  <a:cubicBezTo>
                    <a:pt x="786" y="152"/>
                    <a:pt x="786" y="152"/>
                    <a:pt x="786" y="152"/>
                  </a:cubicBezTo>
                  <a:cubicBezTo>
                    <a:pt x="786" y="152"/>
                    <a:pt x="786" y="152"/>
                    <a:pt x="786" y="152"/>
                  </a:cubicBezTo>
                  <a:cubicBezTo>
                    <a:pt x="786" y="152"/>
                    <a:pt x="785" y="152"/>
                    <a:pt x="785" y="151"/>
                  </a:cubicBezTo>
                  <a:cubicBezTo>
                    <a:pt x="786" y="151"/>
                    <a:pt x="791" y="149"/>
                    <a:pt x="795" y="147"/>
                  </a:cubicBezTo>
                  <a:cubicBezTo>
                    <a:pt x="794" y="147"/>
                    <a:pt x="794" y="147"/>
                    <a:pt x="793" y="147"/>
                  </a:cubicBezTo>
                  <a:cubicBezTo>
                    <a:pt x="794" y="147"/>
                    <a:pt x="794" y="147"/>
                    <a:pt x="797" y="145"/>
                  </a:cubicBezTo>
                  <a:cubicBezTo>
                    <a:pt x="794" y="146"/>
                    <a:pt x="792" y="147"/>
                    <a:pt x="789" y="147"/>
                  </a:cubicBezTo>
                  <a:cubicBezTo>
                    <a:pt x="789" y="147"/>
                    <a:pt x="790" y="147"/>
                    <a:pt x="790" y="147"/>
                  </a:cubicBezTo>
                  <a:cubicBezTo>
                    <a:pt x="789" y="149"/>
                    <a:pt x="784" y="150"/>
                    <a:pt x="784" y="150"/>
                  </a:cubicBezTo>
                  <a:cubicBezTo>
                    <a:pt x="784" y="150"/>
                    <a:pt x="784" y="150"/>
                    <a:pt x="784" y="150"/>
                  </a:cubicBezTo>
                  <a:cubicBezTo>
                    <a:pt x="784" y="150"/>
                    <a:pt x="783" y="150"/>
                    <a:pt x="783" y="150"/>
                  </a:cubicBezTo>
                  <a:cubicBezTo>
                    <a:pt x="783" y="150"/>
                    <a:pt x="783" y="150"/>
                    <a:pt x="783" y="149"/>
                  </a:cubicBezTo>
                  <a:cubicBezTo>
                    <a:pt x="778" y="151"/>
                    <a:pt x="769" y="155"/>
                    <a:pt x="764" y="160"/>
                  </a:cubicBezTo>
                  <a:cubicBezTo>
                    <a:pt x="780" y="155"/>
                    <a:pt x="781" y="155"/>
                    <a:pt x="786" y="156"/>
                  </a:cubicBezTo>
                  <a:cubicBezTo>
                    <a:pt x="786" y="156"/>
                    <a:pt x="782" y="157"/>
                    <a:pt x="777" y="159"/>
                  </a:cubicBezTo>
                  <a:cubicBezTo>
                    <a:pt x="783" y="157"/>
                    <a:pt x="785" y="158"/>
                    <a:pt x="788" y="158"/>
                  </a:cubicBezTo>
                  <a:cubicBezTo>
                    <a:pt x="788" y="158"/>
                    <a:pt x="785" y="159"/>
                    <a:pt x="782" y="160"/>
                  </a:cubicBezTo>
                  <a:cubicBezTo>
                    <a:pt x="804" y="156"/>
                    <a:pt x="826" y="152"/>
                    <a:pt x="848" y="146"/>
                  </a:cubicBezTo>
                  <a:cubicBezTo>
                    <a:pt x="849" y="147"/>
                    <a:pt x="850" y="147"/>
                    <a:pt x="851" y="148"/>
                  </a:cubicBezTo>
                  <a:cubicBezTo>
                    <a:pt x="851" y="148"/>
                    <a:pt x="850" y="148"/>
                    <a:pt x="850" y="148"/>
                  </a:cubicBezTo>
                  <a:cubicBezTo>
                    <a:pt x="850" y="148"/>
                    <a:pt x="850" y="148"/>
                    <a:pt x="851" y="148"/>
                  </a:cubicBezTo>
                  <a:cubicBezTo>
                    <a:pt x="851" y="149"/>
                    <a:pt x="852" y="149"/>
                    <a:pt x="853" y="150"/>
                  </a:cubicBezTo>
                  <a:cubicBezTo>
                    <a:pt x="839" y="158"/>
                    <a:pt x="839" y="158"/>
                    <a:pt x="827" y="156"/>
                  </a:cubicBezTo>
                  <a:cubicBezTo>
                    <a:pt x="828" y="156"/>
                    <a:pt x="829" y="155"/>
                    <a:pt x="829" y="155"/>
                  </a:cubicBezTo>
                  <a:cubicBezTo>
                    <a:pt x="829" y="155"/>
                    <a:pt x="828" y="154"/>
                    <a:pt x="828" y="154"/>
                  </a:cubicBezTo>
                  <a:cubicBezTo>
                    <a:pt x="815" y="158"/>
                    <a:pt x="783" y="166"/>
                    <a:pt x="760" y="176"/>
                  </a:cubicBezTo>
                  <a:cubicBezTo>
                    <a:pt x="761" y="176"/>
                    <a:pt x="761" y="176"/>
                    <a:pt x="761" y="176"/>
                  </a:cubicBezTo>
                  <a:cubicBezTo>
                    <a:pt x="759" y="177"/>
                    <a:pt x="757" y="178"/>
                    <a:pt x="755" y="178"/>
                  </a:cubicBezTo>
                  <a:cubicBezTo>
                    <a:pt x="754" y="179"/>
                    <a:pt x="753" y="180"/>
                    <a:pt x="752" y="180"/>
                  </a:cubicBezTo>
                  <a:cubicBezTo>
                    <a:pt x="758" y="178"/>
                    <a:pt x="758" y="178"/>
                    <a:pt x="764" y="178"/>
                  </a:cubicBezTo>
                  <a:cubicBezTo>
                    <a:pt x="755" y="183"/>
                    <a:pt x="743" y="182"/>
                    <a:pt x="735" y="189"/>
                  </a:cubicBezTo>
                  <a:cubicBezTo>
                    <a:pt x="737" y="188"/>
                    <a:pt x="739" y="187"/>
                    <a:pt x="742" y="187"/>
                  </a:cubicBezTo>
                  <a:cubicBezTo>
                    <a:pt x="741" y="187"/>
                    <a:pt x="740" y="188"/>
                    <a:pt x="739" y="189"/>
                  </a:cubicBezTo>
                  <a:cubicBezTo>
                    <a:pt x="765" y="182"/>
                    <a:pt x="765" y="182"/>
                    <a:pt x="767" y="182"/>
                  </a:cubicBezTo>
                  <a:cubicBezTo>
                    <a:pt x="766" y="183"/>
                    <a:pt x="764" y="184"/>
                    <a:pt x="763" y="186"/>
                  </a:cubicBezTo>
                  <a:cubicBezTo>
                    <a:pt x="768" y="184"/>
                    <a:pt x="768" y="184"/>
                    <a:pt x="769" y="185"/>
                  </a:cubicBezTo>
                  <a:cubicBezTo>
                    <a:pt x="748" y="202"/>
                    <a:pt x="716" y="207"/>
                    <a:pt x="713" y="206"/>
                  </a:cubicBezTo>
                  <a:cubicBezTo>
                    <a:pt x="715" y="205"/>
                    <a:pt x="717" y="204"/>
                    <a:pt x="718" y="203"/>
                  </a:cubicBezTo>
                  <a:cubicBezTo>
                    <a:pt x="717" y="203"/>
                    <a:pt x="716" y="204"/>
                    <a:pt x="715" y="204"/>
                  </a:cubicBezTo>
                  <a:cubicBezTo>
                    <a:pt x="714" y="204"/>
                    <a:pt x="713" y="205"/>
                    <a:pt x="711" y="205"/>
                  </a:cubicBezTo>
                  <a:cubicBezTo>
                    <a:pt x="711" y="205"/>
                    <a:pt x="712" y="204"/>
                    <a:pt x="712" y="204"/>
                  </a:cubicBezTo>
                  <a:cubicBezTo>
                    <a:pt x="711" y="204"/>
                    <a:pt x="711" y="204"/>
                    <a:pt x="710" y="204"/>
                  </a:cubicBezTo>
                  <a:cubicBezTo>
                    <a:pt x="712" y="203"/>
                    <a:pt x="713" y="203"/>
                    <a:pt x="714" y="202"/>
                  </a:cubicBezTo>
                  <a:cubicBezTo>
                    <a:pt x="715" y="201"/>
                    <a:pt x="716" y="200"/>
                    <a:pt x="716" y="200"/>
                  </a:cubicBezTo>
                  <a:cubicBezTo>
                    <a:pt x="713" y="202"/>
                    <a:pt x="712" y="202"/>
                    <a:pt x="709" y="203"/>
                  </a:cubicBezTo>
                  <a:cubicBezTo>
                    <a:pt x="710" y="202"/>
                    <a:pt x="711" y="200"/>
                    <a:pt x="712" y="199"/>
                  </a:cubicBezTo>
                  <a:cubicBezTo>
                    <a:pt x="703" y="202"/>
                    <a:pt x="685" y="208"/>
                    <a:pt x="679" y="210"/>
                  </a:cubicBezTo>
                  <a:cubicBezTo>
                    <a:pt x="679" y="209"/>
                    <a:pt x="678" y="208"/>
                    <a:pt x="678" y="207"/>
                  </a:cubicBezTo>
                  <a:cubicBezTo>
                    <a:pt x="678" y="207"/>
                    <a:pt x="677" y="207"/>
                    <a:pt x="676" y="207"/>
                  </a:cubicBezTo>
                  <a:cubicBezTo>
                    <a:pt x="676" y="207"/>
                    <a:pt x="676" y="206"/>
                    <a:pt x="676" y="205"/>
                  </a:cubicBezTo>
                  <a:cubicBezTo>
                    <a:pt x="676" y="205"/>
                    <a:pt x="676" y="205"/>
                    <a:pt x="675" y="205"/>
                  </a:cubicBezTo>
                  <a:cubicBezTo>
                    <a:pt x="672" y="207"/>
                    <a:pt x="671" y="208"/>
                    <a:pt x="666" y="210"/>
                  </a:cubicBezTo>
                  <a:cubicBezTo>
                    <a:pt x="665" y="209"/>
                    <a:pt x="664" y="208"/>
                    <a:pt x="664" y="207"/>
                  </a:cubicBezTo>
                  <a:cubicBezTo>
                    <a:pt x="664" y="207"/>
                    <a:pt x="664" y="207"/>
                    <a:pt x="663" y="207"/>
                  </a:cubicBezTo>
                  <a:cubicBezTo>
                    <a:pt x="663" y="207"/>
                    <a:pt x="663" y="207"/>
                    <a:pt x="663" y="207"/>
                  </a:cubicBezTo>
                  <a:cubicBezTo>
                    <a:pt x="636" y="214"/>
                    <a:pt x="623" y="218"/>
                    <a:pt x="579" y="248"/>
                  </a:cubicBezTo>
                  <a:cubicBezTo>
                    <a:pt x="575" y="273"/>
                    <a:pt x="543" y="272"/>
                    <a:pt x="538" y="294"/>
                  </a:cubicBezTo>
                  <a:cubicBezTo>
                    <a:pt x="538" y="294"/>
                    <a:pt x="538" y="294"/>
                    <a:pt x="537" y="296"/>
                  </a:cubicBezTo>
                  <a:cubicBezTo>
                    <a:pt x="528" y="305"/>
                    <a:pt x="518" y="312"/>
                    <a:pt x="507" y="319"/>
                  </a:cubicBezTo>
                  <a:cubicBezTo>
                    <a:pt x="507" y="320"/>
                    <a:pt x="506" y="321"/>
                    <a:pt x="506" y="321"/>
                  </a:cubicBezTo>
                  <a:cubicBezTo>
                    <a:pt x="506" y="322"/>
                    <a:pt x="502" y="325"/>
                    <a:pt x="501" y="326"/>
                  </a:cubicBezTo>
                  <a:cubicBezTo>
                    <a:pt x="501" y="326"/>
                    <a:pt x="501" y="326"/>
                    <a:pt x="500" y="326"/>
                  </a:cubicBezTo>
                  <a:cubicBezTo>
                    <a:pt x="500" y="326"/>
                    <a:pt x="500" y="326"/>
                    <a:pt x="500" y="326"/>
                  </a:cubicBezTo>
                  <a:cubicBezTo>
                    <a:pt x="500" y="326"/>
                    <a:pt x="500" y="326"/>
                    <a:pt x="502" y="325"/>
                  </a:cubicBezTo>
                  <a:cubicBezTo>
                    <a:pt x="502" y="324"/>
                    <a:pt x="502" y="324"/>
                    <a:pt x="502" y="324"/>
                  </a:cubicBezTo>
                  <a:cubicBezTo>
                    <a:pt x="503" y="323"/>
                    <a:pt x="503" y="323"/>
                    <a:pt x="503" y="323"/>
                  </a:cubicBezTo>
                  <a:cubicBezTo>
                    <a:pt x="503" y="323"/>
                    <a:pt x="503" y="322"/>
                    <a:pt x="503" y="321"/>
                  </a:cubicBezTo>
                  <a:cubicBezTo>
                    <a:pt x="503" y="321"/>
                    <a:pt x="503" y="321"/>
                    <a:pt x="503" y="321"/>
                  </a:cubicBezTo>
                  <a:cubicBezTo>
                    <a:pt x="496" y="327"/>
                    <a:pt x="488" y="333"/>
                    <a:pt x="482" y="340"/>
                  </a:cubicBezTo>
                  <a:cubicBezTo>
                    <a:pt x="482" y="340"/>
                    <a:pt x="482" y="340"/>
                    <a:pt x="483" y="340"/>
                  </a:cubicBezTo>
                  <a:cubicBezTo>
                    <a:pt x="482" y="341"/>
                    <a:pt x="482" y="341"/>
                    <a:pt x="481" y="342"/>
                  </a:cubicBezTo>
                  <a:cubicBezTo>
                    <a:pt x="481" y="342"/>
                    <a:pt x="480" y="343"/>
                    <a:pt x="480" y="343"/>
                  </a:cubicBezTo>
                  <a:cubicBezTo>
                    <a:pt x="480" y="344"/>
                    <a:pt x="480" y="344"/>
                    <a:pt x="480" y="344"/>
                  </a:cubicBezTo>
                  <a:cubicBezTo>
                    <a:pt x="491" y="335"/>
                    <a:pt x="503" y="327"/>
                    <a:pt x="515" y="318"/>
                  </a:cubicBezTo>
                  <a:cubicBezTo>
                    <a:pt x="518" y="315"/>
                    <a:pt x="521" y="312"/>
                    <a:pt x="525" y="310"/>
                  </a:cubicBezTo>
                  <a:cubicBezTo>
                    <a:pt x="527" y="309"/>
                    <a:pt x="527" y="309"/>
                    <a:pt x="528" y="310"/>
                  </a:cubicBezTo>
                  <a:cubicBezTo>
                    <a:pt x="525" y="312"/>
                    <a:pt x="522" y="314"/>
                    <a:pt x="518" y="316"/>
                  </a:cubicBezTo>
                  <a:cubicBezTo>
                    <a:pt x="522" y="314"/>
                    <a:pt x="525" y="312"/>
                    <a:pt x="529" y="310"/>
                  </a:cubicBezTo>
                  <a:cubicBezTo>
                    <a:pt x="545" y="312"/>
                    <a:pt x="573" y="290"/>
                    <a:pt x="580" y="282"/>
                  </a:cubicBezTo>
                  <a:cubicBezTo>
                    <a:pt x="584" y="277"/>
                    <a:pt x="640" y="248"/>
                    <a:pt x="645" y="247"/>
                  </a:cubicBezTo>
                  <a:cubicBezTo>
                    <a:pt x="645" y="249"/>
                    <a:pt x="645" y="250"/>
                    <a:pt x="644" y="251"/>
                  </a:cubicBezTo>
                  <a:cubicBezTo>
                    <a:pt x="646" y="250"/>
                    <a:pt x="647" y="250"/>
                    <a:pt x="648" y="250"/>
                  </a:cubicBezTo>
                  <a:cubicBezTo>
                    <a:pt x="647" y="253"/>
                    <a:pt x="645" y="256"/>
                    <a:pt x="644" y="259"/>
                  </a:cubicBezTo>
                  <a:cubicBezTo>
                    <a:pt x="645" y="259"/>
                    <a:pt x="645" y="259"/>
                    <a:pt x="645" y="259"/>
                  </a:cubicBezTo>
                  <a:cubicBezTo>
                    <a:pt x="645" y="259"/>
                    <a:pt x="645" y="259"/>
                    <a:pt x="645" y="261"/>
                  </a:cubicBezTo>
                  <a:cubicBezTo>
                    <a:pt x="646" y="261"/>
                    <a:pt x="647" y="261"/>
                    <a:pt x="647" y="262"/>
                  </a:cubicBezTo>
                  <a:cubicBezTo>
                    <a:pt x="647" y="262"/>
                    <a:pt x="648" y="262"/>
                    <a:pt x="646" y="263"/>
                  </a:cubicBezTo>
                  <a:cubicBezTo>
                    <a:pt x="634" y="275"/>
                    <a:pt x="633" y="276"/>
                    <a:pt x="628" y="278"/>
                  </a:cubicBezTo>
                  <a:cubicBezTo>
                    <a:pt x="628" y="278"/>
                    <a:pt x="627" y="279"/>
                    <a:pt x="627" y="279"/>
                  </a:cubicBezTo>
                  <a:cubicBezTo>
                    <a:pt x="627" y="279"/>
                    <a:pt x="627" y="279"/>
                    <a:pt x="627" y="279"/>
                  </a:cubicBezTo>
                  <a:cubicBezTo>
                    <a:pt x="627" y="279"/>
                    <a:pt x="627" y="279"/>
                    <a:pt x="627" y="280"/>
                  </a:cubicBezTo>
                  <a:cubicBezTo>
                    <a:pt x="627" y="280"/>
                    <a:pt x="626" y="280"/>
                    <a:pt x="626" y="280"/>
                  </a:cubicBezTo>
                  <a:cubicBezTo>
                    <a:pt x="626" y="281"/>
                    <a:pt x="626" y="281"/>
                    <a:pt x="626" y="281"/>
                  </a:cubicBezTo>
                  <a:cubicBezTo>
                    <a:pt x="627" y="281"/>
                    <a:pt x="629" y="280"/>
                    <a:pt x="630" y="280"/>
                  </a:cubicBezTo>
                  <a:close/>
                  <a:moveTo>
                    <a:pt x="479" y="429"/>
                  </a:moveTo>
                  <a:cubicBezTo>
                    <a:pt x="479" y="429"/>
                    <a:pt x="479" y="428"/>
                    <a:pt x="479" y="427"/>
                  </a:cubicBezTo>
                  <a:cubicBezTo>
                    <a:pt x="479" y="427"/>
                    <a:pt x="479" y="426"/>
                    <a:pt x="479" y="425"/>
                  </a:cubicBezTo>
                  <a:cubicBezTo>
                    <a:pt x="481" y="423"/>
                    <a:pt x="481" y="421"/>
                    <a:pt x="481" y="418"/>
                  </a:cubicBezTo>
                  <a:cubicBezTo>
                    <a:pt x="481" y="418"/>
                    <a:pt x="482" y="416"/>
                    <a:pt x="484" y="417"/>
                  </a:cubicBezTo>
                  <a:cubicBezTo>
                    <a:pt x="484" y="418"/>
                    <a:pt x="486" y="422"/>
                    <a:pt x="485" y="424"/>
                  </a:cubicBezTo>
                  <a:cubicBezTo>
                    <a:pt x="485" y="427"/>
                    <a:pt x="483" y="435"/>
                    <a:pt x="482" y="435"/>
                  </a:cubicBezTo>
                  <a:cubicBezTo>
                    <a:pt x="481" y="435"/>
                    <a:pt x="481" y="435"/>
                    <a:pt x="481" y="435"/>
                  </a:cubicBezTo>
                  <a:cubicBezTo>
                    <a:pt x="481" y="435"/>
                    <a:pt x="481" y="435"/>
                    <a:pt x="481" y="435"/>
                  </a:cubicBezTo>
                  <a:cubicBezTo>
                    <a:pt x="481" y="434"/>
                    <a:pt x="481" y="433"/>
                    <a:pt x="480" y="432"/>
                  </a:cubicBezTo>
                  <a:cubicBezTo>
                    <a:pt x="480" y="431"/>
                    <a:pt x="479" y="432"/>
                    <a:pt x="479" y="431"/>
                  </a:cubicBezTo>
                  <a:cubicBezTo>
                    <a:pt x="479" y="430"/>
                    <a:pt x="479" y="430"/>
                    <a:pt x="479" y="429"/>
                  </a:cubicBezTo>
                  <a:cubicBezTo>
                    <a:pt x="479" y="429"/>
                    <a:pt x="479" y="429"/>
                    <a:pt x="479" y="429"/>
                  </a:cubicBezTo>
                  <a:close/>
                  <a:moveTo>
                    <a:pt x="443" y="456"/>
                  </a:moveTo>
                  <a:cubicBezTo>
                    <a:pt x="443" y="456"/>
                    <a:pt x="443" y="456"/>
                    <a:pt x="443" y="455"/>
                  </a:cubicBezTo>
                  <a:cubicBezTo>
                    <a:pt x="443" y="455"/>
                    <a:pt x="444" y="455"/>
                    <a:pt x="444" y="455"/>
                  </a:cubicBezTo>
                  <a:cubicBezTo>
                    <a:pt x="444" y="455"/>
                    <a:pt x="444" y="455"/>
                    <a:pt x="444" y="455"/>
                  </a:cubicBezTo>
                  <a:cubicBezTo>
                    <a:pt x="445" y="454"/>
                    <a:pt x="445" y="454"/>
                    <a:pt x="446" y="454"/>
                  </a:cubicBezTo>
                  <a:cubicBezTo>
                    <a:pt x="446" y="454"/>
                    <a:pt x="446" y="454"/>
                    <a:pt x="447" y="453"/>
                  </a:cubicBezTo>
                  <a:cubicBezTo>
                    <a:pt x="448" y="453"/>
                    <a:pt x="448" y="453"/>
                    <a:pt x="448" y="453"/>
                  </a:cubicBezTo>
                  <a:cubicBezTo>
                    <a:pt x="448" y="453"/>
                    <a:pt x="448" y="454"/>
                    <a:pt x="447" y="454"/>
                  </a:cubicBezTo>
                  <a:cubicBezTo>
                    <a:pt x="447" y="455"/>
                    <a:pt x="446" y="456"/>
                    <a:pt x="445" y="456"/>
                  </a:cubicBezTo>
                  <a:cubicBezTo>
                    <a:pt x="445" y="457"/>
                    <a:pt x="445" y="457"/>
                    <a:pt x="445" y="457"/>
                  </a:cubicBezTo>
                  <a:cubicBezTo>
                    <a:pt x="445" y="458"/>
                    <a:pt x="445" y="458"/>
                    <a:pt x="445" y="459"/>
                  </a:cubicBezTo>
                  <a:cubicBezTo>
                    <a:pt x="445" y="459"/>
                    <a:pt x="444" y="459"/>
                    <a:pt x="444" y="460"/>
                  </a:cubicBezTo>
                  <a:cubicBezTo>
                    <a:pt x="443" y="461"/>
                    <a:pt x="441" y="461"/>
                    <a:pt x="441" y="461"/>
                  </a:cubicBezTo>
                  <a:cubicBezTo>
                    <a:pt x="441" y="460"/>
                    <a:pt x="442" y="459"/>
                    <a:pt x="442" y="459"/>
                  </a:cubicBezTo>
                  <a:cubicBezTo>
                    <a:pt x="443" y="458"/>
                    <a:pt x="443" y="458"/>
                    <a:pt x="443" y="457"/>
                  </a:cubicBezTo>
                  <a:cubicBezTo>
                    <a:pt x="443" y="457"/>
                    <a:pt x="443" y="457"/>
                    <a:pt x="443" y="456"/>
                  </a:cubicBezTo>
                  <a:close/>
                  <a:moveTo>
                    <a:pt x="1754" y="1628"/>
                  </a:moveTo>
                  <a:cubicBezTo>
                    <a:pt x="1752" y="1635"/>
                    <a:pt x="1752" y="1635"/>
                    <a:pt x="1750" y="1637"/>
                  </a:cubicBezTo>
                  <a:cubicBezTo>
                    <a:pt x="1750" y="1636"/>
                    <a:pt x="1749" y="1636"/>
                    <a:pt x="1749" y="1636"/>
                  </a:cubicBezTo>
                  <a:cubicBezTo>
                    <a:pt x="1749" y="1631"/>
                    <a:pt x="1749" y="1630"/>
                    <a:pt x="1748" y="1630"/>
                  </a:cubicBezTo>
                  <a:cubicBezTo>
                    <a:pt x="1747" y="1632"/>
                    <a:pt x="1747" y="1632"/>
                    <a:pt x="1746" y="1633"/>
                  </a:cubicBezTo>
                  <a:cubicBezTo>
                    <a:pt x="1746" y="1633"/>
                    <a:pt x="1746" y="1633"/>
                    <a:pt x="1746" y="1633"/>
                  </a:cubicBezTo>
                  <a:cubicBezTo>
                    <a:pt x="1746" y="1633"/>
                    <a:pt x="1746" y="1633"/>
                    <a:pt x="1746" y="1634"/>
                  </a:cubicBezTo>
                  <a:cubicBezTo>
                    <a:pt x="1744" y="1638"/>
                    <a:pt x="1747" y="1642"/>
                    <a:pt x="1745" y="1646"/>
                  </a:cubicBezTo>
                  <a:cubicBezTo>
                    <a:pt x="1743" y="1650"/>
                    <a:pt x="1740" y="1653"/>
                    <a:pt x="1739" y="1658"/>
                  </a:cubicBezTo>
                  <a:cubicBezTo>
                    <a:pt x="1738" y="1663"/>
                    <a:pt x="1736" y="1673"/>
                    <a:pt x="1726" y="1688"/>
                  </a:cubicBezTo>
                  <a:cubicBezTo>
                    <a:pt x="1695" y="1740"/>
                    <a:pt x="1695" y="1740"/>
                    <a:pt x="1688" y="1754"/>
                  </a:cubicBezTo>
                  <a:cubicBezTo>
                    <a:pt x="1688" y="1754"/>
                    <a:pt x="1679" y="1773"/>
                    <a:pt x="1671" y="1777"/>
                  </a:cubicBezTo>
                  <a:cubicBezTo>
                    <a:pt x="1644" y="1791"/>
                    <a:pt x="1644" y="1791"/>
                    <a:pt x="1633" y="1783"/>
                  </a:cubicBezTo>
                  <a:cubicBezTo>
                    <a:pt x="1633" y="1783"/>
                    <a:pt x="1633" y="1783"/>
                    <a:pt x="1633" y="1783"/>
                  </a:cubicBezTo>
                  <a:cubicBezTo>
                    <a:pt x="1632" y="1782"/>
                    <a:pt x="1631" y="1781"/>
                    <a:pt x="1629" y="1780"/>
                  </a:cubicBezTo>
                  <a:cubicBezTo>
                    <a:pt x="1629" y="1765"/>
                    <a:pt x="1629" y="1765"/>
                    <a:pt x="1634" y="1756"/>
                  </a:cubicBezTo>
                  <a:cubicBezTo>
                    <a:pt x="1634" y="1756"/>
                    <a:pt x="1634" y="1756"/>
                    <a:pt x="1633" y="1755"/>
                  </a:cubicBezTo>
                  <a:cubicBezTo>
                    <a:pt x="1633" y="1755"/>
                    <a:pt x="1632" y="1755"/>
                    <a:pt x="1632" y="1755"/>
                  </a:cubicBezTo>
                  <a:cubicBezTo>
                    <a:pt x="1628" y="1751"/>
                    <a:pt x="1630" y="1749"/>
                    <a:pt x="1636" y="1739"/>
                  </a:cubicBezTo>
                  <a:cubicBezTo>
                    <a:pt x="1638" y="1734"/>
                    <a:pt x="1643" y="1731"/>
                    <a:pt x="1646" y="1726"/>
                  </a:cubicBezTo>
                  <a:cubicBezTo>
                    <a:pt x="1646" y="1725"/>
                    <a:pt x="1648" y="1722"/>
                    <a:pt x="1655" y="1714"/>
                  </a:cubicBezTo>
                  <a:cubicBezTo>
                    <a:pt x="1656" y="1713"/>
                    <a:pt x="1656" y="1713"/>
                    <a:pt x="1658" y="1698"/>
                  </a:cubicBezTo>
                  <a:cubicBezTo>
                    <a:pt x="1658" y="1696"/>
                    <a:pt x="1658" y="1694"/>
                    <a:pt x="1659" y="1692"/>
                  </a:cubicBezTo>
                  <a:cubicBezTo>
                    <a:pt x="1659" y="1690"/>
                    <a:pt x="1656" y="1690"/>
                    <a:pt x="1656" y="1688"/>
                  </a:cubicBezTo>
                  <a:cubicBezTo>
                    <a:pt x="1656" y="1686"/>
                    <a:pt x="1659" y="1684"/>
                    <a:pt x="1659" y="1682"/>
                  </a:cubicBezTo>
                  <a:cubicBezTo>
                    <a:pt x="1659" y="1680"/>
                    <a:pt x="1659" y="1680"/>
                    <a:pt x="1658" y="1678"/>
                  </a:cubicBezTo>
                  <a:cubicBezTo>
                    <a:pt x="1658" y="1677"/>
                    <a:pt x="1658" y="1677"/>
                    <a:pt x="1665" y="1667"/>
                  </a:cubicBezTo>
                  <a:cubicBezTo>
                    <a:pt x="1667" y="1663"/>
                    <a:pt x="1666" y="1659"/>
                    <a:pt x="1669" y="1655"/>
                  </a:cubicBezTo>
                  <a:cubicBezTo>
                    <a:pt x="1671" y="1653"/>
                    <a:pt x="1673" y="1655"/>
                    <a:pt x="1674" y="1656"/>
                  </a:cubicBezTo>
                  <a:cubicBezTo>
                    <a:pt x="1677" y="1655"/>
                    <a:pt x="1677" y="1651"/>
                    <a:pt x="1680" y="1651"/>
                  </a:cubicBezTo>
                  <a:cubicBezTo>
                    <a:pt x="1680" y="1651"/>
                    <a:pt x="1680" y="1651"/>
                    <a:pt x="1681" y="1652"/>
                  </a:cubicBezTo>
                  <a:cubicBezTo>
                    <a:pt x="1686" y="1649"/>
                    <a:pt x="1688" y="1640"/>
                    <a:pt x="1695" y="1643"/>
                  </a:cubicBezTo>
                  <a:cubicBezTo>
                    <a:pt x="1707" y="1632"/>
                    <a:pt x="1707" y="1632"/>
                    <a:pt x="1708" y="1631"/>
                  </a:cubicBezTo>
                  <a:cubicBezTo>
                    <a:pt x="1708" y="1632"/>
                    <a:pt x="1708" y="1633"/>
                    <a:pt x="1708" y="1633"/>
                  </a:cubicBezTo>
                  <a:cubicBezTo>
                    <a:pt x="1710" y="1633"/>
                    <a:pt x="1711" y="1632"/>
                    <a:pt x="1711" y="1630"/>
                  </a:cubicBezTo>
                  <a:cubicBezTo>
                    <a:pt x="1711" y="1628"/>
                    <a:pt x="1715" y="1624"/>
                    <a:pt x="1715" y="1624"/>
                  </a:cubicBezTo>
                  <a:cubicBezTo>
                    <a:pt x="1716" y="1625"/>
                    <a:pt x="1716" y="1625"/>
                    <a:pt x="1717" y="1626"/>
                  </a:cubicBezTo>
                  <a:cubicBezTo>
                    <a:pt x="1719" y="1624"/>
                    <a:pt x="1720" y="1620"/>
                    <a:pt x="1723" y="1618"/>
                  </a:cubicBezTo>
                  <a:cubicBezTo>
                    <a:pt x="1723" y="1617"/>
                    <a:pt x="1723" y="1617"/>
                    <a:pt x="1723" y="1617"/>
                  </a:cubicBezTo>
                  <a:cubicBezTo>
                    <a:pt x="1724" y="1617"/>
                    <a:pt x="1724" y="1617"/>
                    <a:pt x="1724" y="1617"/>
                  </a:cubicBezTo>
                  <a:cubicBezTo>
                    <a:pt x="1724" y="1616"/>
                    <a:pt x="1724" y="1615"/>
                    <a:pt x="1723" y="1614"/>
                  </a:cubicBezTo>
                  <a:cubicBezTo>
                    <a:pt x="1724" y="1612"/>
                    <a:pt x="1728" y="1602"/>
                    <a:pt x="1728" y="1602"/>
                  </a:cubicBezTo>
                  <a:cubicBezTo>
                    <a:pt x="1731" y="1597"/>
                    <a:pt x="1737" y="1598"/>
                    <a:pt x="1740" y="1593"/>
                  </a:cubicBezTo>
                  <a:cubicBezTo>
                    <a:pt x="1742" y="1587"/>
                    <a:pt x="1740" y="1581"/>
                    <a:pt x="1746" y="1577"/>
                  </a:cubicBezTo>
                  <a:cubicBezTo>
                    <a:pt x="1748" y="1577"/>
                    <a:pt x="1749" y="1579"/>
                    <a:pt x="1749" y="1581"/>
                  </a:cubicBezTo>
                  <a:cubicBezTo>
                    <a:pt x="1750" y="1581"/>
                    <a:pt x="1750" y="1581"/>
                    <a:pt x="1750" y="1580"/>
                  </a:cubicBezTo>
                  <a:cubicBezTo>
                    <a:pt x="1759" y="1583"/>
                    <a:pt x="1754" y="1627"/>
                    <a:pt x="1754" y="1628"/>
                  </a:cubicBezTo>
                  <a:close/>
                  <a:moveTo>
                    <a:pt x="1796" y="1691"/>
                  </a:moveTo>
                  <a:cubicBezTo>
                    <a:pt x="1794" y="1695"/>
                    <a:pt x="1791" y="1697"/>
                    <a:pt x="1790" y="1695"/>
                  </a:cubicBezTo>
                  <a:cubicBezTo>
                    <a:pt x="1790" y="1695"/>
                    <a:pt x="1789" y="1694"/>
                    <a:pt x="1789" y="1694"/>
                  </a:cubicBezTo>
                  <a:cubicBezTo>
                    <a:pt x="1789" y="1694"/>
                    <a:pt x="1788" y="1694"/>
                    <a:pt x="1788" y="1693"/>
                  </a:cubicBezTo>
                  <a:cubicBezTo>
                    <a:pt x="1788" y="1693"/>
                    <a:pt x="1787" y="1691"/>
                    <a:pt x="1787" y="1691"/>
                  </a:cubicBezTo>
                  <a:cubicBezTo>
                    <a:pt x="1787" y="1690"/>
                    <a:pt x="1787" y="1690"/>
                    <a:pt x="1788" y="1689"/>
                  </a:cubicBezTo>
                  <a:cubicBezTo>
                    <a:pt x="1788" y="1689"/>
                    <a:pt x="1790" y="1686"/>
                    <a:pt x="1792" y="1685"/>
                  </a:cubicBezTo>
                  <a:cubicBezTo>
                    <a:pt x="1792" y="1685"/>
                    <a:pt x="1793" y="1685"/>
                    <a:pt x="1794" y="1686"/>
                  </a:cubicBezTo>
                  <a:cubicBezTo>
                    <a:pt x="1794" y="1686"/>
                    <a:pt x="1794" y="1686"/>
                    <a:pt x="1794" y="1686"/>
                  </a:cubicBezTo>
                  <a:cubicBezTo>
                    <a:pt x="1794" y="1686"/>
                    <a:pt x="1794" y="1687"/>
                    <a:pt x="1794" y="1687"/>
                  </a:cubicBezTo>
                  <a:cubicBezTo>
                    <a:pt x="1794" y="1687"/>
                    <a:pt x="1794" y="1687"/>
                    <a:pt x="1794" y="1687"/>
                  </a:cubicBezTo>
                  <a:cubicBezTo>
                    <a:pt x="1795" y="1687"/>
                    <a:pt x="1795" y="1687"/>
                    <a:pt x="1796" y="1688"/>
                  </a:cubicBezTo>
                  <a:cubicBezTo>
                    <a:pt x="1796" y="1688"/>
                    <a:pt x="1796" y="1688"/>
                    <a:pt x="1796" y="1688"/>
                  </a:cubicBezTo>
                  <a:cubicBezTo>
                    <a:pt x="1796" y="1688"/>
                    <a:pt x="1796" y="1689"/>
                    <a:pt x="1796" y="1689"/>
                  </a:cubicBezTo>
                  <a:cubicBezTo>
                    <a:pt x="1796" y="1689"/>
                    <a:pt x="1796" y="1690"/>
                    <a:pt x="1796" y="1690"/>
                  </a:cubicBezTo>
                  <a:cubicBezTo>
                    <a:pt x="1796" y="1691"/>
                    <a:pt x="1796" y="1691"/>
                    <a:pt x="1796" y="1691"/>
                  </a:cubicBezTo>
                  <a:close/>
                  <a:moveTo>
                    <a:pt x="1810" y="1136"/>
                  </a:moveTo>
                  <a:cubicBezTo>
                    <a:pt x="1806" y="1138"/>
                    <a:pt x="1803" y="1134"/>
                    <a:pt x="1803" y="1133"/>
                  </a:cubicBezTo>
                  <a:cubicBezTo>
                    <a:pt x="1803" y="1133"/>
                    <a:pt x="1803" y="1133"/>
                    <a:pt x="1803" y="1133"/>
                  </a:cubicBezTo>
                  <a:cubicBezTo>
                    <a:pt x="1800" y="1133"/>
                    <a:pt x="1799" y="1131"/>
                    <a:pt x="1799" y="1131"/>
                  </a:cubicBezTo>
                  <a:cubicBezTo>
                    <a:pt x="1797" y="1129"/>
                    <a:pt x="1800" y="1124"/>
                    <a:pt x="1802" y="1125"/>
                  </a:cubicBezTo>
                  <a:cubicBezTo>
                    <a:pt x="1803" y="1125"/>
                    <a:pt x="1803" y="1125"/>
                    <a:pt x="1804" y="1125"/>
                  </a:cubicBezTo>
                  <a:cubicBezTo>
                    <a:pt x="1804" y="1125"/>
                    <a:pt x="1805" y="1125"/>
                    <a:pt x="1805" y="1125"/>
                  </a:cubicBezTo>
                  <a:cubicBezTo>
                    <a:pt x="1806" y="1124"/>
                    <a:pt x="1807" y="1123"/>
                    <a:pt x="1808" y="1122"/>
                  </a:cubicBezTo>
                  <a:cubicBezTo>
                    <a:pt x="1809" y="1122"/>
                    <a:pt x="1812" y="1123"/>
                    <a:pt x="1812" y="1125"/>
                  </a:cubicBezTo>
                  <a:cubicBezTo>
                    <a:pt x="1812" y="1125"/>
                    <a:pt x="1812" y="1125"/>
                    <a:pt x="1812" y="1125"/>
                  </a:cubicBezTo>
                  <a:cubicBezTo>
                    <a:pt x="1812" y="1125"/>
                    <a:pt x="1812" y="1125"/>
                    <a:pt x="1812" y="1125"/>
                  </a:cubicBezTo>
                  <a:cubicBezTo>
                    <a:pt x="1813" y="1125"/>
                    <a:pt x="1816" y="1126"/>
                    <a:pt x="1816" y="1127"/>
                  </a:cubicBezTo>
                  <a:cubicBezTo>
                    <a:pt x="1816" y="1129"/>
                    <a:pt x="1812" y="1135"/>
                    <a:pt x="1810" y="1136"/>
                  </a:cubicBezTo>
                  <a:close/>
                  <a:moveTo>
                    <a:pt x="1822" y="1672"/>
                  </a:moveTo>
                  <a:cubicBezTo>
                    <a:pt x="1821" y="1674"/>
                    <a:pt x="1817" y="1677"/>
                    <a:pt x="1816" y="1676"/>
                  </a:cubicBezTo>
                  <a:cubicBezTo>
                    <a:pt x="1816" y="1676"/>
                    <a:pt x="1816" y="1675"/>
                    <a:pt x="1816" y="1674"/>
                  </a:cubicBezTo>
                  <a:cubicBezTo>
                    <a:pt x="1815" y="1675"/>
                    <a:pt x="1814" y="1675"/>
                    <a:pt x="1814" y="1674"/>
                  </a:cubicBezTo>
                  <a:cubicBezTo>
                    <a:pt x="1814" y="1674"/>
                    <a:pt x="1814" y="1673"/>
                    <a:pt x="1816" y="1670"/>
                  </a:cubicBezTo>
                  <a:cubicBezTo>
                    <a:pt x="1817" y="1669"/>
                    <a:pt x="1817" y="1669"/>
                    <a:pt x="1817" y="1668"/>
                  </a:cubicBezTo>
                  <a:cubicBezTo>
                    <a:pt x="1818" y="1667"/>
                    <a:pt x="1819" y="1666"/>
                    <a:pt x="1820" y="1665"/>
                  </a:cubicBezTo>
                  <a:cubicBezTo>
                    <a:pt x="1821" y="1664"/>
                    <a:pt x="1821" y="1664"/>
                    <a:pt x="1822" y="1663"/>
                  </a:cubicBezTo>
                  <a:cubicBezTo>
                    <a:pt x="1822" y="1663"/>
                    <a:pt x="1822" y="1663"/>
                    <a:pt x="1822" y="1664"/>
                  </a:cubicBezTo>
                  <a:cubicBezTo>
                    <a:pt x="1822" y="1665"/>
                    <a:pt x="1822" y="1666"/>
                    <a:pt x="1821" y="1667"/>
                  </a:cubicBezTo>
                  <a:cubicBezTo>
                    <a:pt x="1822" y="1666"/>
                    <a:pt x="1823" y="1666"/>
                    <a:pt x="1823" y="1666"/>
                  </a:cubicBezTo>
                  <a:cubicBezTo>
                    <a:pt x="1824" y="1665"/>
                    <a:pt x="1824" y="1665"/>
                    <a:pt x="1824" y="1666"/>
                  </a:cubicBezTo>
                  <a:cubicBezTo>
                    <a:pt x="1824" y="1667"/>
                    <a:pt x="1823" y="1671"/>
                    <a:pt x="1822" y="1672"/>
                  </a:cubicBezTo>
                  <a:close/>
                  <a:moveTo>
                    <a:pt x="2087" y="1115"/>
                  </a:moveTo>
                  <a:cubicBezTo>
                    <a:pt x="2086" y="1116"/>
                    <a:pt x="2086" y="1117"/>
                    <a:pt x="2086" y="1118"/>
                  </a:cubicBezTo>
                  <a:cubicBezTo>
                    <a:pt x="2085" y="1119"/>
                    <a:pt x="2084" y="1118"/>
                    <a:pt x="2083" y="1119"/>
                  </a:cubicBezTo>
                  <a:cubicBezTo>
                    <a:pt x="2082" y="1120"/>
                    <a:pt x="2082" y="1121"/>
                    <a:pt x="2081" y="1122"/>
                  </a:cubicBezTo>
                  <a:cubicBezTo>
                    <a:pt x="2080" y="1123"/>
                    <a:pt x="2080" y="1122"/>
                    <a:pt x="2080" y="1122"/>
                  </a:cubicBezTo>
                  <a:cubicBezTo>
                    <a:pt x="2079" y="1122"/>
                    <a:pt x="2079" y="1120"/>
                    <a:pt x="2078" y="1117"/>
                  </a:cubicBezTo>
                  <a:cubicBezTo>
                    <a:pt x="2077" y="1118"/>
                    <a:pt x="2077" y="1119"/>
                    <a:pt x="2076" y="1119"/>
                  </a:cubicBezTo>
                  <a:cubicBezTo>
                    <a:pt x="2076" y="1120"/>
                    <a:pt x="2075" y="1120"/>
                    <a:pt x="2075" y="1120"/>
                  </a:cubicBezTo>
                  <a:cubicBezTo>
                    <a:pt x="2074" y="1119"/>
                    <a:pt x="2070" y="1101"/>
                    <a:pt x="2069" y="1100"/>
                  </a:cubicBezTo>
                  <a:cubicBezTo>
                    <a:pt x="2069" y="1100"/>
                    <a:pt x="2066" y="1082"/>
                    <a:pt x="2066" y="1078"/>
                  </a:cubicBezTo>
                  <a:cubicBezTo>
                    <a:pt x="2067" y="1075"/>
                    <a:pt x="2066" y="1057"/>
                    <a:pt x="2064" y="1056"/>
                  </a:cubicBezTo>
                  <a:cubicBezTo>
                    <a:pt x="2064" y="1057"/>
                    <a:pt x="2064" y="1057"/>
                    <a:pt x="2064" y="1057"/>
                  </a:cubicBezTo>
                  <a:cubicBezTo>
                    <a:pt x="2064" y="1057"/>
                    <a:pt x="2062" y="1055"/>
                    <a:pt x="2065" y="1050"/>
                  </a:cubicBezTo>
                  <a:cubicBezTo>
                    <a:pt x="2065" y="1050"/>
                    <a:pt x="2066" y="1050"/>
                    <a:pt x="2066" y="1050"/>
                  </a:cubicBezTo>
                  <a:cubicBezTo>
                    <a:pt x="2066" y="1050"/>
                    <a:pt x="2067" y="1052"/>
                    <a:pt x="2068" y="1055"/>
                  </a:cubicBezTo>
                  <a:cubicBezTo>
                    <a:pt x="2069" y="1054"/>
                    <a:pt x="2069" y="1053"/>
                    <a:pt x="2070" y="1053"/>
                  </a:cubicBezTo>
                  <a:cubicBezTo>
                    <a:pt x="2070" y="1053"/>
                    <a:pt x="2070" y="1053"/>
                    <a:pt x="2070" y="1053"/>
                  </a:cubicBezTo>
                  <a:cubicBezTo>
                    <a:pt x="2072" y="1054"/>
                    <a:pt x="2078" y="1067"/>
                    <a:pt x="2078" y="1067"/>
                  </a:cubicBezTo>
                  <a:cubicBezTo>
                    <a:pt x="2079" y="1069"/>
                    <a:pt x="2080" y="1072"/>
                    <a:pt x="2081" y="1074"/>
                  </a:cubicBezTo>
                  <a:cubicBezTo>
                    <a:pt x="2082" y="1077"/>
                    <a:pt x="2084" y="1080"/>
                    <a:pt x="2085" y="1083"/>
                  </a:cubicBezTo>
                  <a:cubicBezTo>
                    <a:pt x="2085" y="1083"/>
                    <a:pt x="2086" y="1084"/>
                    <a:pt x="2086" y="1085"/>
                  </a:cubicBezTo>
                  <a:cubicBezTo>
                    <a:pt x="2086" y="1086"/>
                    <a:pt x="2085" y="1088"/>
                    <a:pt x="2086" y="1090"/>
                  </a:cubicBezTo>
                  <a:cubicBezTo>
                    <a:pt x="2088" y="1092"/>
                    <a:pt x="2088" y="1096"/>
                    <a:pt x="2089" y="1096"/>
                  </a:cubicBezTo>
                  <a:cubicBezTo>
                    <a:pt x="2089" y="1104"/>
                    <a:pt x="2089" y="1110"/>
                    <a:pt x="2087" y="1115"/>
                  </a:cubicBezTo>
                  <a:close/>
                  <a:moveTo>
                    <a:pt x="2131" y="975"/>
                  </a:moveTo>
                  <a:cubicBezTo>
                    <a:pt x="2128" y="958"/>
                    <a:pt x="2123" y="924"/>
                    <a:pt x="2118" y="906"/>
                  </a:cubicBezTo>
                  <a:cubicBezTo>
                    <a:pt x="2118" y="906"/>
                    <a:pt x="2118" y="906"/>
                    <a:pt x="2117" y="903"/>
                  </a:cubicBezTo>
                  <a:cubicBezTo>
                    <a:pt x="2112" y="881"/>
                    <a:pt x="2107" y="866"/>
                    <a:pt x="2103" y="855"/>
                  </a:cubicBezTo>
                  <a:cubicBezTo>
                    <a:pt x="2104" y="858"/>
                    <a:pt x="2104" y="861"/>
                    <a:pt x="2105" y="863"/>
                  </a:cubicBezTo>
                  <a:cubicBezTo>
                    <a:pt x="2105" y="863"/>
                    <a:pt x="2105" y="863"/>
                    <a:pt x="2104" y="864"/>
                  </a:cubicBezTo>
                  <a:cubicBezTo>
                    <a:pt x="2103" y="864"/>
                    <a:pt x="2102" y="865"/>
                    <a:pt x="2101" y="866"/>
                  </a:cubicBezTo>
                  <a:cubicBezTo>
                    <a:pt x="2100" y="861"/>
                    <a:pt x="2099" y="857"/>
                    <a:pt x="2097" y="853"/>
                  </a:cubicBezTo>
                  <a:cubicBezTo>
                    <a:pt x="2098" y="855"/>
                    <a:pt x="2098" y="857"/>
                    <a:pt x="2098" y="859"/>
                  </a:cubicBezTo>
                  <a:cubicBezTo>
                    <a:pt x="2098" y="859"/>
                    <a:pt x="2098" y="859"/>
                    <a:pt x="2098" y="859"/>
                  </a:cubicBezTo>
                  <a:cubicBezTo>
                    <a:pt x="2097" y="860"/>
                    <a:pt x="2096" y="861"/>
                    <a:pt x="2095" y="861"/>
                  </a:cubicBezTo>
                  <a:cubicBezTo>
                    <a:pt x="2077" y="804"/>
                    <a:pt x="2061" y="783"/>
                    <a:pt x="2053" y="776"/>
                  </a:cubicBezTo>
                  <a:cubicBezTo>
                    <a:pt x="2054" y="776"/>
                    <a:pt x="2054" y="777"/>
                    <a:pt x="2054" y="777"/>
                  </a:cubicBezTo>
                  <a:cubicBezTo>
                    <a:pt x="2054" y="777"/>
                    <a:pt x="2054" y="777"/>
                    <a:pt x="2054" y="777"/>
                  </a:cubicBezTo>
                  <a:cubicBezTo>
                    <a:pt x="2054" y="777"/>
                    <a:pt x="2054" y="777"/>
                    <a:pt x="2054" y="777"/>
                  </a:cubicBezTo>
                  <a:cubicBezTo>
                    <a:pt x="2054" y="777"/>
                    <a:pt x="2054" y="777"/>
                    <a:pt x="2056" y="779"/>
                  </a:cubicBezTo>
                  <a:cubicBezTo>
                    <a:pt x="2056" y="796"/>
                    <a:pt x="2054" y="799"/>
                    <a:pt x="2052" y="802"/>
                  </a:cubicBezTo>
                  <a:cubicBezTo>
                    <a:pt x="2051" y="800"/>
                    <a:pt x="2051" y="799"/>
                    <a:pt x="2050" y="798"/>
                  </a:cubicBezTo>
                  <a:cubicBezTo>
                    <a:pt x="2047" y="855"/>
                    <a:pt x="2047" y="855"/>
                    <a:pt x="2050" y="942"/>
                  </a:cubicBezTo>
                  <a:cubicBezTo>
                    <a:pt x="2049" y="943"/>
                    <a:pt x="2048" y="944"/>
                    <a:pt x="2047" y="945"/>
                  </a:cubicBezTo>
                  <a:cubicBezTo>
                    <a:pt x="2047" y="979"/>
                    <a:pt x="2066" y="1009"/>
                    <a:pt x="2065" y="1043"/>
                  </a:cubicBezTo>
                  <a:cubicBezTo>
                    <a:pt x="2065" y="1043"/>
                    <a:pt x="2065" y="1043"/>
                    <a:pt x="2065" y="1043"/>
                  </a:cubicBezTo>
                  <a:cubicBezTo>
                    <a:pt x="2065" y="1043"/>
                    <a:pt x="2065" y="1043"/>
                    <a:pt x="2063" y="1045"/>
                  </a:cubicBezTo>
                  <a:cubicBezTo>
                    <a:pt x="2062" y="1049"/>
                    <a:pt x="2061" y="1057"/>
                    <a:pt x="2063" y="1068"/>
                  </a:cubicBezTo>
                  <a:cubicBezTo>
                    <a:pt x="2056" y="1077"/>
                    <a:pt x="2060" y="1088"/>
                    <a:pt x="2056" y="1097"/>
                  </a:cubicBezTo>
                  <a:cubicBezTo>
                    <a:pt x="2055" y="1097"/>
                    <a:pt x="2053" y="1097"/>
                    <a:pt x="2052" y="1096"/>
                  </a:cubicBezTo>
                  <a:cubicBezTo>
                    <a:pt x="2052" y="1096"/>
                    <a:pt x="2052" y="1096"/>
                    <a:pt x="2052" y="1096"/>
                  </a:cubicBezTo>
                  <a:cubicBezTo>
                    <a:pt x="2052" y="1096"/>
                    <a:pt x="2052" y="1096"/>
                    <a:pt x="2052" y="1096"/>
                  </a:cubicBezTo>
                  <a:cubicBezTo>
                    <a:pt x="2051" y="1096"/>
                    <a:pt x="2049" y="1096"/>
                    <a:pt x="2048" y="1095"/>
                  </a:cubicBezTo>
                  <a:cubicBezTo>
                    <a:pt x="2030" y="1061"/>
                    <a:pt x="2020" y="1024"/>
                    <a:pt x="2002" y="990"/>
                  </a:cubicBezTo>
                  <a:cubicBezTo>
                    <a:pt x="1985" y="959"/>
                    <a:pt x="1978" y="923"/>
                    <a:pt x="1961" y="892"/>
                  </a:cubicBezTo>
                  <a:cubicBezTo>
                    <a:pt x="1960" y="892"/>
                    <a:pt x="1960" y="891"/>
                    <a:pt x="1960" y="890"/>
                  </a:cubicBezTo>
                  <a:cubicBezTo>
                    <a:pt x="1962" y="904"/>
                    <a:pt x="1961" y="905"/>
                    <a:pt x="1955" y="913"/>
                  </a:cubicBezTo>
                  <a:cubicBezTo>
                    <a:pt x="1952" y="913"/>
                    <a:pt x="1945" y="909"/>
                    <a:pt x="1939" y="904"/>
                  </a:cubicBezTo>
                  <a:cubicBezTo>
                    <a:pt x="1939" y="904"/>
                    <a:pt x="1938" y="904"/>
                    <a:pt x="1938" y="904"/>
                  </a:cubicBezTo>
                  <a:cubicBezTo>
                    <a:pt x="1936" y="902"/>
                    <a:pt x="1934" y="901"/>
                    <a:pt x="1933" y="900"/>
                  </a:cubicBezTo>
                  <a:cubicBezTo>
                    <a:pt x="1932" y="899"/>
                    <a:pt x="1931" y="899"/>
                    <a:pt x="1930" y="898"/>
                  </a:cubicBezTo>
                  <a:cubicBezTo>
                    <a:pt x="1927" y="896"/>
                    <a:pt x="1924" y="893"/>
                    <a:pt x="1923" y="892"/>
                  </a:cubicBezTo>
                  <a:cubicBezTo>
                    <a:pt x="1925" y="891"/>
                    <a:pt x="1926" y="889"/>
                    <a:pt x="1928" y="887"/>
                  </a:cubicBezTo>
                  <a:cubicBezTo>
                    <a:pt x="1925" y="887"/>
                    <a:pt x="1923" y="886"/>
                    <a:pt x="1921" y="883"/>
                  </a:cubicBezTo>
                  <a:cubicBezTo>
                    <a:pt x="1919" y="883"/>
                    <a:pt x="1916" y="881"/>
                    <a:pt x="1914" y="877"/>
                  </a:cubicBezTo>
                  <a:cubicBezTo>
                    <a:pt x="1909" y="877"/>
                    <a:pt x="1905" y="876"/>
                    <a:pt x="1904" y="872"/>
                  </a:cubicBezTo>
                  <a:cubicBezTo>
                    <a:pt x="1900" y="871"/>
                    <a:pt x="1897" y="869"/>
                    <a:pt x="1897" y="865"/>
                  </a:cubicBezTo>
                  <a:cubicBezTo>
                    <a:pt x="1896" y="865"/>
                    <a:pt x="1896" y="864"/>
                    <a:pt x="1896" y="865"/>
                  </a:cubicBezTo>
                  <a:cubicBezTo>
                    <a:pt x="1894" y="863"/>
                    <a:pt x="1893" y="862"/>
                    <a:pt x="1892" y="860"/>
                  </a:cubicBezTo>
                  <a:cubicBezTo>
                    <a:pt x="1891" y="860"/>
                    <a:pt x="1890" y="860"/>
                    <a:pt x="1890" y="860"/>
                  </a:cubicBezTo>
                  <a:cubicBezTo>
                    <a:pt x="1888" y="859"/>
                    <a:pt x="1887" y="857"/>
                    <a:pt x="1885" y="855"/>
                  </a:cubicBezTo>
                  <a:cubicBezTo>
                    <a:pt x="1879" y="863"/>
                    <a:pt x="1870" y="866"/>
                    <a:pt x="1861" y="868"/>
                  </a:cubicBezTo>
                  <a:cubicBezTo>
                    <a:pt x="1857" y="874"/>
                    <a:pt x="1848" y="875"/>
                    <a:pt x="1844" y="880"/>
                  </a:cubicBezTo>
                  <a:cubicBezTo>
                    <a:pt x="1843" y="880"/>
                    <a:pt x="1841" y="880"/>
                    <a:pt x="1840" y="879"/>
                  </a:cubicBezTo>
                  <a:cubicBezTo>
                    <a:pt x="1840" y="880"/>
                    <a:pt x="1839" y="881"/>
                    <a:pt x="1838" y="882"/>
                  </a:cubicBezTo>
                  <a:cubicBezTo>
                    <a:pt x="1836" y="881"/>
                    <a:pt x="1833" y="880"/>
                    <a:pt x="1831" y="880"/>
                  </a:cubicBezTo>
                  <a:cubicBezTo>
                    <a:pt x="1831" y="880"/>
                    <a:pt x="1805" y="895"/>
                    <a:pt x="1793" y="882"/>
                  </a:cubicBezTo>
                  <a:cubicBezTo>
                    <a:pt x="1789" y="881"/>
                    <a:pt x="1786" y="878"/>
                    <a:pt x="1784" y="873"/>
                  </a:cubicBezTo>
                  <a:cubicBezTo>
                    <a:pt x="1783" y="872"/>
                    <a:pt x="1782" y="870"/>
                    <a:pt x="1780" y="868"/>
                  </a:cubicBezTo>
                  <a:cubicBezTo>
                    <a:pt x="1776" y="867"/>
                    <a:pt x="1770" y="870"/>
                    <a:pt x="1764" y="883"/>
                  </a:cubicBezTo>
                  <a:cubicBezTo>
                    <a:pt x="1763" y="884"/>
                    <a:pt x="1761" y="884"/>
                    <a:pt x="1760" y="885"/>
                  </a:cubicBezTo>
                  <a:cubicBezTo>
                    <a:pt x="1758" y="884"/>
                    <a:pt x="1755" y="883"/>
                    <a:pt x="1753" y="883"/>
                  </a:cubicBezTo>
                  <a:cubicBezTo>
                    <a:pt x="1753" y="883"/>
                    <a:pt x="1753" y="883"/>
                    <a:pt x="1752" y="883"/>
                  </a:cubicBezTo>
                  <a:cubicBezTo>
                    <a:pt x="1745" y="884"/>
                    <a:pt x="1735" y="879"/>
                    <a:pt x="1725" y="872"/>
                  </a:cubicBezTo>
                  <a:cubicBezTo>
                    <a:pt x="1710" y="862"/>
                    <a:pt x="1694" y="847"/>
                    <a:pt x="1686" y="838"/>
                  </a:cubicBezTo>
                  <a:cubicBezTo>
                    <a:pt x="1686" y="838"/>
                    <a:pt x="1686" y="838"/>
                    <a:pt x="1685" y="838"/>
                  </a:cubicBezTo>
                  <a:cubicBezTo>
                    <a:pt x="1683" y="839"/>
                    <a:pt x="1680" y="839"/>
                    <a:pt x="1679" y="839"/>
                  </a:cubicBezTo>
                  <a:cubicBezTo>
                    <a:pt x="1674" y="843"/>
                    <a:pt x="1668" y="846"/>
                    <a:pt x="1663" y="849"/>
                  </a:cubicBezTo>
                  <a:cubicBezTo>
                    <a:pt x="1680" y="858"/>
                    <a:pt x="1681" y="879"/>
                    <a:pt x="1696" y="890"/>
                  </a:cubicBezTo>
                  <a:cubicBezTo>
                    <a:pt x="1700" y="893"/>
                    <a:pt x="1700" y="893"/>
                    <a:pt x="1710" y="902"/>
                  </a:cubicBezTo>
                  <a:cubicBezTo>
                    <a:pt x="1710" y="907"/>
                    <a:pt x="1714" y="913"/>
                    <a:pt x="1718" y="918"/>
                  </a:cubicBezTo>
                  <a:cubicBezTo>
                    <a:pt x="1716" y="911"/>
                    <a:pt x="1715" y="905"/>
                    <a:pt x="1716" y="901"/>
                  </a:cubicBezTo>
                  <a:cubicBezTo>
                    <a:pt x="1716" y="900"/>
                    <a:pt x="1718" y="899"/>
                    <a:pt x="1719" y="898"/>
                  </a:cubicBezTo>
                  <a:cubicBezTo>
                    <a:pt x="1720" y="900"/>
                    <a:pt x="1722" y="902"/>
                    <a:pt x="1723" y="904"/>
                  </a:cubicBezTo>
                  <a:cubicBezTo>
                    <a:pt x="1724" y="904"/>
                    <a:pt x="1724" y="903"/>
                    <a:pt x="1725" y="903"/>
                  </a:cubicBezTo>
                  <a:cubicBezTo>
                    <a:pt x="1731" y="907"/>
                    <a:pt x="1734" y="921"/>
                    <a:pt x="1734" y="931"/>
                  </a:cubicBezTo>
                  <a:cubicBezTo>
                    <a:pt x="1735" y="931"/>
                    <a:pt x="1736" y="932"/>
                    <a:pt x="1737" y="933"/>
                  </a:cubicBezTo>
                  <a:cubicBezTo>
                    <a:pt x="1737" y="933"/>
                    <a:pt x="1737" y="933"/>
                    <a:pt x="1740" y="932"/>
                  </a:cubicBezTo>
                  <a:cubicBezTo>
                    <a:pt x="1744" y="926"/>
                    <a:pt x="1745" y="926"/>
                    <a:pt x="1758" y="925"/>
                  </a:cubicBezTo>
                  <a:cubicBezTo>
                    <a:pt x="1767" y="911"/>
                    <a:pt x="1769" y="895"/>
                    <a:pt x="1776" y="881"/>
                  </a:cubicBezTo>
                  <a:cubicBezTo>
                    <a:pt x="1777" y="884"/>
                    <a:pt x="1779" y="887"/>
                    <a:pt x="1780" y="890"/>
                  </a:cubicBezTo>
                  <a:cubicBezTo>
                    <a:pt x="1781" y="888"/>
                    <a:pt x="1781" y="886"/>
                    <a:pt x="1782" y="885"/>
                  </a:cubicBezTo>
                  <a:cubicBezTo>
                    <a:pt x="1791" y="906"/>
                    <a:pt x="1793" y="911"/>
                    <a:pt x="1796" y="913"/>
                  </a:cubicBezTo>
                  <a:cubicBezTo>
                    <a:pt x="1803" y="916"/>
                    <a:pt x="1811" y="912"/>
                    <a:pt x="1819" y="915"/>
                  </a:cubicBezTo>
                  <a:cubicBezTo>
                    <a:pt x="1820" y="916"/>
                    <a:pt x="1821" y="917"/>
                    <a:pt x="1822" y="919"/>
                  </a:cubicBezTo>
                  <a:cubicBezTo>
                    <a:pt x="1823" y="919"/>
                    <a:pt x="1824" y="919"/>
                    <a:pt x="1825" y="919"/>
                  </a:cubicBezTo>
                  <a:cubicBezTo>
                    <a:pt x="1829" y="921"/>
                    <a:pt x="1830" y="926"/>
                    <a:pt x="1832" y="929"/>
                  </a:cubicBezTo>
                  <a:cubicBezTo>
                    <a:pt x="1833" y="930"/>
                    <a:pt x="1833" y="930"/>
                    <a:pt x="1834" y="930"/>
                  </a:cubicBezTo>
                  <a:cubicBezTo>
                    <a:pt x="1834" y="930"/>
                    <a:pt x="1834" y="931"/>
                    <a:pt x="1834" y="931"/>
                  </a:cubicBezTo>
                  <a:cubicBezTo>
                    <a:pt x="1834" y="932"/>
                    <a:pt x="1835" y="933"/>
                    <a:pt x="1836" y="933"/>
                  </a:cubicBezTo>
                  <a:cubicBezTo>
                    <a:pt x="1837" y="933"/>
                    <a:pt x="1839" y="934"/>
                    <a:pt x="1840" y="934"/>
                  </a:cubicBezTo>
                  <a:cubicBezTo>
                    <a:pt x="1840" y="935"/>
                    <a:pt x="1834" y="975"/>
                    <a:pt x="1834" y="975"/>
                  </a:cubicBezTo>
                  <a:cubicBezTo>
                    <a:pt x="1833" y="975"/>
                    <a:pt x="1831" y="975"/>
                    <a:pt x="1831" y="974"/>
                  </a:cubicBezTo>
                  <a:cubicBezTo>
                    <a:pt x="1828" y="984"/>
                    <a:pt x="1836" y="992"/>
                    <a:pt x="1833" y="1002"/>
                  </a:cubicBezTo>
                  <a:cubicBezTo>
                    <a:pt x="1833" y="1002"/>
                    <a:pt x="1833" y="1002"/>
                    <a:pt x="1833" y="1002"/>
                  </a:cubicBezTo>
                  <a:cubicBezTo>
                    <a:pt x="1833" y="1002"/>
                    <a:pt x="1833" y="1002"/>
                    <a:pt x="1830" y="1003"/>
                  </a:cubicBezTo>
                  <a:cubicBezTo>
                    <a:pt x="1821" y="1010"/>
                    <a:pt x="1820" y="1021"/>
                    <a:pt x="1814" y="1030"/>
                  </a:cubicBezTo>
                  <a:cubicBezTo>
                    <a:pt x="1809" y="1037"/>
                    <a:pt x="1815" y="1052"/>
                    <a:pt x="1803" y="1053"/>
                  </a:cubicBezTo>
                  <a:cubicBezTo>
                    <a:pt x="1796" y="1053"/>
                    <a:pt x="1772" y="1068"/>
                    <a:pt x="1782" y="1081"/>
                  </a:cubicBezTo>
                  <a:cubicBezTo>
                    <a:pt x="1779" y="1087"/>
                    <a:pt x="1775" y="1093"/>
                    <a:pt x="1728" y="1130"/>
                  </a:cubicBezTo>
                  <a:cubicBezTo>
                    <a:pt x="1727" y="1131"/>
                    <a:pt x="1727" y="1131"/>
                    <a:pt x="1727" y="1131"/>
                  </a:cubicBezTo>
                  <a:cubicBezTo>
                    <a:pt x="1727" y="1131"/>
                    <a:pt x="1696" y="1163"/>
                    <a:pt x="1674" y="1165"/>
                  </a:cubicBezTo>
                  <a:cubicBezTo>
                    <a:pt x="1673" y="1164"/>
                    <a:pt x="1672" y="1162"/>
                    <a:pt x="1671" y="1161"/>
                  </a:cubicBezTo>
                  <a:cubicBezTo>
                    <a:pt x="1670" y="1161"/>
                    <a:pt x="1670" y="1160"/>
                    <a:pt x="1670" y="1160"/>
                  </a:cubicBezTo>
                  <a:cubicBezTo>
                    <a:pt x="1670" y="1160"/>
                    <a:pt x="1669" y="1160"/>
                    <a:pt x="1668" y="1161"/>
                  </a:cubicBezTo>
                  <a:cubicBezTo>
                    <a:pt x="1667" y="1159"/>
                    <a:pt x="1665" y="1158"/>
                    <a:pt x="1665" y="1156"/>
                  </a:cubicBezTo>
                  <a:cubicBezTo>
                    <a:pt x="1650" y="1134"/>
                    <a:pt x="1647" y="1108"/>
                    <a:pt x="1636" y="1085"/>
                  </a:cubicBezTo>
                  <a:cubicBezTo>
                    <a:pt x="1622" y="1057"/>
                    <a:pt x="1586" y="1050"/>
                    <a:pt x="1576" y="1019"/>
                  </a:cubicBezTo>
                  <a:cubicBezTo>
                    <a:pt x="1569" y="998"/>
                    <a:pt x="1565" y="987"/>
                    <a:pt x="1558" y="980"/>
                  </a:cubicBezTo>
                  <a:cubicBezTo>
                    <a:pt x="1555" y="978"/>
                    <a:pt x="1551" y="977"/>
                    <a:pt x="1547" y="975"/>
                  </a:cubicBezTo>
                  <a:cubicBezTo>
                    <a:pt x="1547" y="975"/>
                    <a:pt x="1546" y="974"/>
                    <a:pt x="1545" y="973"/>
                  </a:cubicBezTo>
                  <a:cubicBezTo>
                    <a:pt x="1544" y="972"/>
                    <a:pt x="1543" y="972"/>
                    <a:pt x="1541" y="971"/>
                  </a:cubicBezTo>
                  <a:cubicBezTo>
                    <a:pt x="1541" y="971"/>
                    <a:pt x="1516" y="929"/>
                    <a:pt x="1499" y="914"/>
                  </a:cubicBezTo>
                  <a:cubicBezTo>
                    <a:pt x="1498" y="914"/>
                    <a:pt x="1498" y="913"/>
                    <a:pt x="1497" y="913"/>
                  </a:cubicBezTo>
                  <a:cubicBezTo>
                    <a:pt x="1497" y="913"/>
                    <a:pt x="1497" y="913"/>
                    <a:pt x="1497" y="913"/>
                  </a:cubicBezTo>
                  <a:cubicBezTo>
                    <a:pt x="1496" y="911"/>
                    <a:pt x="1494" y="910"/>
                    <a:pt x="1493" y="910"/>
                  </a:cubicBezTo>
                  <a:cubicBezTo>
                    <a:pt x="1493" y="913"/>
                    <a:pt x="1493" y="916"/>
                    <a:pt x="1494" y="919"/>
                  </a:cubicBezTo>
                  <a:cubicBezTo>
                    <a:pt x="1492" y="920"/>
                    <a:pt x="1491" y="922"/>
                    <a:pt x="1489" y="923"/>
                  </a:cubicBezTo>
                  <a:cubicBezTo>
                    <a:pt x="1489" y="923"/>
                    <a:pt x="1487" y="921"/>
                    <a:pt x="1484" y="918"/>
                  </a:cubicBezTo>
                  <a:cubicBezTo>
                    <a:pt x="1484" y="918"/>
                    <a:pt x="1484" y="918"/>
                    <a:pt x="1483" y="919"/>
                  </a:cubicBezTo>
                  <a:cubicBezTo>
                    <a:pt x="1482" y="918"/>
                    <a:pt x="1468" y="904"/>
                    <a:pt x="1460" y="893"/>
                  </a:cubicBezTo>
                  <a:cubicBezTo>
                    <a:pt x="1460" y="893"/>
                    <a:pt x="1460" y="893"/>
                    <a:pt x="1460" y="893"/>
                  </a:cubicBezTo>
                  <a:cubicBezTo>
                    <a:pt x="1461" y="894"/>
                    <a:pt x="1557" y="1031"/>
                    <a:pt x="1559" y="1043"/>
                  </a:cubicBezTo>
                  <a:cubicBezTo>
                    <a:pt x="1568" y="1089"/>
                    <a:pt x="1610" y="1124"/>
                    <a:pt x="1616" y="1129"/>
                  </a:cubicBezTo>
                  <a:cubicBezTo>
                    <a:pt x="1616" y="1129"/>
                    <a:pt x="1617" y="1128"/>
                    <a:pt x="1617" y="1128"/>
                  </a:cubicBezTo>
                  <a:cubicBezTo>
                    <a:pt x="1617" y="1128"/>
                    <a:pt x="1617" y="1128"/>
                    <a:pt x="1617" y="1128"/>
                  </a:cubicBezTo>
                  <a:cubicBezTo>
                    <a:pt x="1617" y="1128"/>
                    <a:pt x="1617" y="1128"/>
                    <a:pt x="1619" y="1128"/>
                  </a:cubicBezTo>
                  <a:cubicBezTo>
                    <a:pt x="1621" y="1130"/>
                    <a:pt x="1623" y="1131"/>
                    <a:pt x="1625" y="1133"/>
                  </a:cubicBezTo>
                  <a:cubicBezTo>
                    <a:pt x="1625" y="1133"/>
                    <a:pt x="1625" y="1133"/>
                    <a:pt x="1625" y="1133"/>
                  </a:cubicBezTo>
                  <a:cubicBezTo>
                    <a:pt x="1654" y="1152"/>
                    <a:pt x="1670" y="1167"/>
                    <a:pt x="1671" y="1178"/>
                  </a:cubicBezTo>
                  <a:cubicBezTo>
                    <a:pt x="1669" y="1179"/>
                    <a:pt x="1668" y="1182"/>
                    <a:pt x="1667" y="1184"/>
                  </a:cubicBezTo>
                  <a:cubicBezTo>
                    <a:pt x="1668" y="1185"/>
                    <a:pt x="1669" y="1186"/>
                    <a:pt x="1670" y="1187"/>
                  </a:cubicBezTo>
                  <a:cubicBezTo>
                    <a:pt x="1670" y="1187"/>
                    <a:pt x="1671" y="1187"/>
                    <a:pt x="1671" y="1187"/>
                  </a:cubicBezTo>
                  <a:cubicBezTo>
                    <a:pt x="1672" y="1187"/>
                    <a:pt x="1673" y="1188"/>
                    <a:pt x="1673" y="1189"/>
                  </a:cubicBezTo>
                  <a:cubicBezTo>
                    <a:pt x="1679" y="1190"/>
                    <a:pt x="1687" y="1189"/>
                    <a:pt x="1708" y="1187"/>
                  </a:cubicBezTo>
                  <a:cubicBezTo>
                    <a:pt x="1709" y="1186"/>
                    <a:pt x="1710" y="1186"/>
                    <a:pt x="1711" y="1186"/>
                  </a:cubicBezTo>
                  <a:cubicBezTo>
                    <a:pt x="1711" y="1186"/>
                    <a:pt x="1711" y="1186"/>
                    <a:pt x="1711" y="1186"/>
                  </a:cubicBezTo>
                  <a:cubicBezTo>
                    <a:pt x="1718" y="1183"/>
                    <a:pt x="1721" y="1175"/>
                    <a:pt x="1729" y="1174"/>
                  </a:cubicBezTo>
                  <a:cubicBezTo>
                    <a:pt x="1729" y="1174"/>
                    <a:pt x="1729" y="1174"/>
                    <a:pt x="1729" y="1174"/>
                  </a:cubicBezTo>
                  <a:cubicBezTo>
                    <a:pt x="1730" y="1174"/>
                    <a:pt x="1731" y="1174"/>
                    <a:pt x="1732" y="1173"/>
                  </a:cubicBezTo>
                  <a:cubicBezTo>
                    <a:pt x="1735" y="1172"/>
                    <a:pt x="1736" y="1169"/>
                    <a:pt x="1739" y="1168"/>
                  </a:cubicBezTo>
                  <a:cubicBezTo>
                    <a:pt x="1742" y="1167"/>
                    <a:pt x="1746" y="1168"/>
                    <a:pt x="1749" y="1166"/>
                  </a:cubicBezTo>
                  <a:cubicBezTo>
                    <a:pt x="1751" y="1165"/>
                    <a:pt x="1752" y="1164"/>
                    <a:pt x="1753" y="1163"/>
                  </a:cubicBezTo>
                  <a:cubicBezTo>
                    <a:pt x="1753" y="1163"/>
                    <a:pt x="1753" y="1162"/>
                    <a:pt x="1753" y="1162"/>
                  </a:cubicBezTo>
                  <a:cubicBezTo>
                    <a:pt x="1753" y="1162"/>
                    <a:pt x="1759" y="1159"/>
                    <a:pt x="1762" y="1157"/>
                  </a:cubicBezTo>
                  <a:cubicBezTo>
                    <a:pt x="1766" y="1156"/>
                    <a:pt x="1765" y="1151"/>
                    <a:pt x="1768" y="1149"/>
                  </a:cubicBezTo>
                  <a:cubicBezTo>
                    <a:pt x="1770" y="1148"/>
                    <a:pt x="1772" y="1149"/>
                    <a:pt x="1775" y="1149"/>
                  </a:cubicBezTo>
                  <a:cubicBezTo>
                    <a:pt x="1775" y="1149"/>
                    <a:pt x="1775" y="1150"/>
                    <a:pt x="1775" y="1150"/>
                  </a:cubicBezTo>
                  <a:cubicBezTo>
                    <a:pt x="1775" y="1151"/>
                    <a:pt x="1775" y="1152"/>
                    <a:pt x="1775" y="1153"/>
                  </a:cubicBezTo>
                  <a:cubicBezTo>
                    <a:pt x="1777" y="1153"/>
                    <a:pt x="1779" y="1154"/>
                    <a:pt x="1781" y="1153"/>
                  </a:cubicBezTo>
                  <a:cubicBezTo>
                    <a:pt x="1781" y="1153"/>
                    <a:pt x="1781" y="1154"/>
                    <a:pt x="1781" y="1154"/>
                  </a:cubicBezTo>
                  <a:cubicBezTo>
                    <a:pt x="1781" y="1157"/>
                    <a:pt x="1780" y="1159"/>
                    <a:pt x="1780" y="1161"/>
                  </a:cubicBezTo>
                  <a:cubicBezTo>
                    <a:pt x="1780" y="1166"/>
                    <a:pt x="1782" y="1171"/>
                    <a:pt x="1782" y="1176"/>
                  </a:cubicBezTo>
                  <a:cubicBezTo>
                    <a:pt x="1781" y="1181"/>
                    <a:pt x="1779" y="1187"/>
                    <a:pt x="1780" y="1192"/>
                  </a:cubicBezTo>
                  <a:cubicBezTo>
                    <a:pt x="1780" y="1193"/>
                    <a:pt x="1780" y="1194"/>
                    <a:pt x="1780" y="1194"/>
                  </a:cubicBezTo>
                  <a:cubicBezTo>
                    <a:pt x="1780" y="1197"/>
                    <a:pt x="1780" y="1199"/>
                    <a:pt x="1775" y="1217"/>
                  </a:cubicBezTo>
                  <a:cubicBezTo>
                    <a:pt x="1773" y="1224"/>
                    <a:pt x="1770" y="1232"/>
                    <a:pt x="1768" y="1239"/>
                  </a:cubicBezTo>
                  <a:cubicBezTo>
                    <a:pt x="1761" y="1269"/>
                    <a:pt x="1754" y="1288"/>
                    <a:pt x="1746" y="1305"/>
                  </a:cubicBezTo>
                  <a:cubicBezTo>
                    <a:pt x="1744" y="1307"/>
                    <a:pt x="1744" y="1307"/>
                    <a:pt x="1744" y="1307"/>
                  </a:cubicBezTo>
                  <a:cubicBezTo>
                    <a:pt x="1744" y="1308"/>
                    <a:pt x="1728" y="1335"/>
                    <a:pt x="1720" y="1345"/>
                  </a:cubicBezTo>
                  <a:cubicBezTo>
                    <a:pt x="1720" y="1345"/>
                    <a:pt x="1720" y="1345"/>
                    <a:pt x="1720" y="1345"/>
                  </a:cubicBezTo>
                  <a:cubicBezTo>
                    <a:pt x="1706" y="1358"/>
                    <a:pt x="1681" y="1381"/>
                    <a:pt x="1661" y="1421"/>
                  </a:cubicBezTo>
                  <a:cubicBezTo>
                    <a:pt x="1648" y="1446"/>
                    <a:pt x="1630" y="1468"/>
                    <a:pt x="1617" y="1493"/>
                  </a:cubicBezTo>
                  <a:cubicBezTo>
                    <a:pt x="1611" y="1504"/>
                    <a:pt x="1611" y="1504"/>
                    <a:pt x="1621" y="1529"/>
                  </a:cubicBezTo>
                  <a:cubicBezTo>
                    <a:pt x="1615" y="1545"/>
                    <a:pt x="1623" y="1560"/>
                    <a:pt x="1621" y="1576"/>
                  </a:cubicBezTo>
                  <a:cubicBezTo>
                    <a:pt x="1632" y="1589"/>
                    <a:pt x="1632" y="1589"/>
                    <a:pt x="1633" y="1592"/>
                  </a:cubicBezTo>
                  <a:cubicBezTo>
                    <a:pt x="1632" y="1594"/>
                    <a:pt x="1630" y="1596"/>
                    <a:pt x="1628" y="1597"/>
                  </a:cubicBezTo>
                  <a:cubicBezTo>
                    <a:pt x="1631" y="1657"/>
                    <a:pt x="1623" y="1666"/>
                    <a:pt x="1606" y="1679"/>
                  </a:cubicBezTo>
                  <a:cubicBezTo>
                    <a:pt x="1523" y="1739"/>
                    <a:pt x="1523" y="1739"/>
                    <a:pt x="1520" y="1747"/>
                  </a:cubicBezTo>
                  <a:cubicBezTo>
                    <a:pt x="1521" y="1747"/>
                    <a:pt x="1533" y="1762"/>
                    <a:pt x="1520" y="1791"/>
                  </a:cubicBezTo>
                  <a:cubicBezTo>
                    <a:pt x="1520" y="1792"/>
                    <a:pt x="1521" y="1793"/>
                    <a:pt x="1521" y="1794"/>
                  </a:cubicBezTo>
                  <a:cubicBezTo>
                    <a:pt x="1511" y="1814"/>
                    <a:pt x="1487" y="1810"/>
                    <a:pt x="1474" y="1825"/>
                  </a:cubicBezTo>
                  <a:cubicBezTo>
                    <a:pt x="1474" y="1825"/>
                    <a:pt x="1474" y="1826"/>
                    <a:pt x="1474" y="1826"/>
                  </a:cubicBezTo>
                  <a:cubicBezTo>
                    <a:pt x="1484" y="1851"/>
                    <a:pt x="1379" y="1927"/>
                    <a:pt x="1358" y="1926"/>
                  </a:cubicBezTo>
                  <a:cubicBezTo>
                    <a:pt x="1337" y="1926"/>
                    <a:pt x="1279" y="1937"/>
                    <a:pt x="1276" y="1948"/>
                  </a:cubicBezTo>
                  <a:cubicBezTo>
                    <a:pt x="1270" y="1950"/>
                    <a:pt x="1258" y="1947"/>
                    <a:pt x="1252" y="1941"/>
                  </a:cubicBezTo>
                  <a:cubicBezTo>
                    <a:pt x="1250" y="1940"/>
                    <a:pt x="1249" y="1939"/>
                    <a:pt x="1247" y="1938"/>
                  </a:cubicBezTo>
                  <a:cubicBezTo>
                    <a:pt x="1246" y="1938"/>
                    <a:pt x="1244" y="1938"/>
                    <a:pt x="1243" y="1938"/>
                  </a:cubicBezTo>
                  <a:cubicBezTo>
                    <a:pt x="1243" y="1937"/>
                    <a:pt x="1244" y="1936"/>
                    <a:pt x="1244" y="1935"/>
                  </a:cubicBezTo>
                  <a:cubicBezTo>
                    <a:pt x="1244" y="1935"/>
                    <a:pt x="1244" y="1934"/>
                    <a:pt x="1243" y="1934"/>
                  </a:cubicBezTo>
                  <a:cubicBezTo>
                    <a:pt x="1241" y="1934"/>
                    <a:pt x="1239" y="1934"/>
                    <a:pt x="1237" y="1934"/>
                  </a:cubicBezTo>
                  <a:cubicBezTo>
                    <a:pt x="1237" y="1933"/>
                    <a:pt x="1238" y="1932"/>
                    <a:pt x="1238" y="1931"/>
                  </a:cubicBezTo>
                  <a:cubicBezTo>
                    <a:pt x="1237" y="1929"/>
                    <a:pt x="1237" y="1929"/>
                    <a:pt x="1232" y="1923"/>
                  </a:cubicBezTo>
                  <a:cubicBezTo>
                    <a:pt x="1232" y="1922"/>
                    <a:pt x="1232" y="1921"/>
                    <a:pt x="1232" y="1920"/>
                  </a:cubicBezTo>
                  <a:cubicBezTo>
                    <a:pt x="1244" y="1921"/>
                    <a:pt x="1244" y="1921"/>
                    <a:pt x="1216" y="1875"/>
                  </a:cubicBezTo>
                  <a:cubicBezTo>
                    <a:pt x="1213" y="1874"/>
                    <a:pt x="1211" y="1872"/>
                    <a:pt x="1209" y="1871"/>
                  </a:cubicBezTo>
                  <a:cubicBezTo>
                    <a:pt x="1197" y="1865"/>
                    <a:pt x="1197" y="1849"/>
                    <a:pt x="1197" y="1849"/>
                  </a:cubicBezTo>
                  <a:cubicBezTo>
                    <a:pt x="1175" y="1835"/>
                    <a:pt x="1200" y="1810"/>
                    <a:pt x="1186" y="1795"/>
                  </a:cubicBezTo>
                  <a:cubicBezTo>
                    <a:pt x="1145" y="1738"/>
                    <a:pt x="1145" y="1738"/>
                    <a:pt x="1145" y="1738"/>
                  </a:cubicBezTo>
                  <a:cubicBezTo>
                    <a:pt x="1144" y="1736"/>
                    <a:pt x="1144" y="1705"/>
                    <a:pt x="1144" y="1705"/>
                  </a:cubicBezTo>
                  <a:cubicBezTo>
                    <a:pt x="1153" y="1700"/>
                    <a:pt x="1155" y="1683"/>
                    <a:pt x="1156" y="1678"/>
                  </a:cubicBezTo>
                  <a:cubicBezTo>
                    <a:pt x="1160" y="1675"/>
                    <a:pt x="1160" y="1667"/>
                    <a:pt x="1165" y="1665"/>
                  </a:cubicBezTo>
                  <a:cubicBezTo>
                    <a:pt x="1166" y="1661"/>
                    <a:pt x="1166" y="1659"/>
                    <a:pt x="1171" y="1657"/>
                  </a:cubicBezTo>
                  <a:cubicBezTo>
                    <a:pt x="1179" y="1653"/>
                    <a:pt x="1191" y="1642"/>
                    <a:pt x="1177" y="1621"/>
                  </a:cubicBezTo>
                  <a:cubicBezTo>
                    <a:pt x="1176" y="1619"/>
                    <a:pt x="1176" y="1619"/>
                    <a:pt x="1172" y="1589"/>
                  </a:cubicBezTo>
                  <a:cubicBezTo>
                    <a:pt x="1169" y="1566"/>
                    <a:pt x="1153" y="1548"/>
                    <a:pt x="1145" y="1527"/>
                  </a:cubicBezTo>
                  <a:cubicBezTo>
                    <a:pt x="1117" y="1498"/>
                    <a:pt x="1117" y="1498"/>
                    <a:pt x="1117" y="1498"/>
                  </a:cubicBezTo>
                  <a:cubicBezTo>
                    <a:pt x="1108" y="1490"/>
                    <a:pt x="1108" y="1490"/>
                    <a:pt x="1093" y="1459"/>
                  </a:cubicBezTo>
                  <a:cubicBezTo>
                    <a:pt x="1094" y="1458"/>
                    <a:pt x="1094" y="1457"/>
                    <a:pt x="1095" y="1456"/>
                  </a:cubicBezTo>
                  <a:cubicBezTo>
                    <a:pt x="1098" y="1455"/>
                    <a:pt x="1098" y="1455"/>
                    <a:pt x="1103" y="1441"/>
                  </a:cubicBezTo>
                  <a:cubicBezTo>
                    <a:pt x="1105" y="1442"/>
                    <a:pt x="1107" y="1442"/>
                    <a:pt x="1109" y="1442"/>
                  </a:cubicBezTo>
                  <a:cubicBezTo>
                    <a:pt x="1109" y="1441"/>
                    <a:pt x="1109" y="1440"/>
                    <a:pt x="1109" y="1439"/>
                  </a:cubicBezTo>
                  <a:cubicBezTo>
                    <a:pt x="1108" y="1438"/>
                    <a:pt x="1106" y="1437"/>
                    <a:pt x="1105" y="1437"/>
                  </a:cubicBezTo>
                  <a:cubicBezTo>
                    <a:pt x="1105" y="1425"/>
                    <a:pt x="1110" y="1414"/>
                    <a:pt x="1111" y="1402"/>
                  </a:cubicBezTo>
                  <a:cubicBezTo>
                    <a:pt x="1112" y="1398"/>
                    <a:pt x="1112" y="1398"/>
                    <a:pt x="1112" y="1398"/>
                  </a:cubicBezTo>
                  <a:cubicBezTo>
                    <a:pt x="1112" y="1396"/>
                    <a:pt x="1113" y="1393"/>
                    <a:pt x="1113" y="1391"/>
                  </a:cubicBezTo>
                  <a:cubicBezTo>
                    <a:pt x="1113" y="1391"/>
                    <a:pt x="1113" y="1390"/>
                    <a:pt x="1113" y="1390"/>
                  </a:cubicBezTo>
                  <a:cubicBezTo>
                    <a:pt x="1113" y="1389"/>
                    <a:pt x="1113" y="1389"/>
                    <a:pt x="1112" y="1388"/>
                  </a:cubicBezTo>
                  <a:cubicBezTo>
                    <a:pt x="1112" y="1388"/>
                    <a:pt x="1112" y="1388"/>
                    <a:pt x="1112" y="1387"/>
                  </a:cubicBezTo>
                  <a:cubicBezTo>
                    <a:pt x="1112" y="1387"/>
                    <a:pt x="1112" y="1386"/>
                    <a:pt x="1112" y="1385"/>
                  </a:cubicBezTo>
                  <a:cubicBezTo>
                    <a:pt x="1112" y="1385"/>
                    <a:pt x="1112" y="1384"/>
                    <a:pt x="1112" y="1384"/>
                  </a:cubicBezTo>
                  <a:cubicBezTo>
                    <a:pt x="1112" y="1383"/>
                    <a:pt x="1111" y="1383"/>
                    <a:pt x="1111" y="1382"/>
                  </a:cubicBezTo>
                  <a:cubicBezTo>
                    <a:pt x="1111" y="1381"/>
                    <a:pt x="1111" y="1381"/>
                    <a:pt x="1111" y="1381"/>
                  </a:cubicBezTo>
                  <a:cubicBezTo>
                    <a:pt x="1110" y="1380"/>
                    <a:pt x="1110" y="1379"/>
                    <a:pt x="1109" y="1378"/>
                  </a:cubicBezTo>
                  <a:cubicBezTo>
                    <a:pt x="1109" y="1378"/>
                    <a:pt x="1109" y="1377"/>
                    <a:pt x="1109" y="1377"/>
                  </a:cubicBezTo>
                  <a:cubicBezTo>
                    <a:pt x="1108" y="1376"/>
                    <a:pt x="1108" y="1376"/>
                    <a:pt x="1108" y="1375"/>
                  </a:cubicBezTo>
                  <a:cubicBezTo>
                    <a:pt x="1105" y="1375"/>
                    <a:pt x="1102" y="1375"/>
                    <a:pt x="1099" y="1374"/>
                  </a:cubicBezTo>
                  <a:cubicBezTo>
                    <a:pt x="1099" y="1373"/>
                    <a:pt x="1099" y="1372"/>
                    <a:pt x="1099" y="1371"/>
                  </a:cubicBezTo>
                  <a:cubicBezTo>
                    <a:pt x="1097" y="1371"/>
                    <a:pt x="1095" y="1371"/>
                    <a:pt x="1093" y="1370"/>
                  </a:cubicBezTo>
                  <a:cubicBezTo>
                    <a:pt x="1093" y="1369"/>
                    <a:pt x="1093" y="1367"/>
                    <a:pt x="1093" y="1366"/>
                  </a:cubicBezTo>
                  <a:cubicBezTo>
                    <a:pt x="1090" y="1366"/>
                    <a:pt x="1088" y="1365"/>
                    <a:pt x="1087" y="1365"/>
                  </a:cubicBezTo>
                  <a:cubicBezTo>
                    <a:pt x="1086" y="1365"/>
                    <a:pt x="1048" y="1379"/>
                    <a:pt x="1037" y="1365"/>
                  </a:cubicBezTo>
                  <a:cubicBezTo>
                    <a:pt x="1032" y="1363"/>
                    <a:pt x="1028" y="1360"/>
                    <a:pt x="1027" y="1354"/>
                  </a:cubicBezTo>
                  <a:cubicBezTo>
                    <a:pt x="1025" y="1343"/>
                    <a:pt x="1021" y="1336"/>
                    <a:pt x="1016" y="1331"/>
                  </a:cubicBezTo>
                  <a:cubicBezTo>
                    <a:pt x="1011" y="1329"/>
                    <a:pt x="1006" y="1328"/>
                    <a:pt x="1003" y="1328"/>
                  </a:cubicBezTo>
                  <a:cubicBezTo>
                    <a:pt x="967" y="1331"/>
                    <a:pt x="936" y="1357"/>
                    <a:pt x="899" y="1354"/>
                  </a:cubicBezTo>
                  <a:cubicBezTo>
                    <a:pt x="897" y="1354"/>
                    <a:pt x="895" y="1353"/>
                    <a:pt x="894" y="1353"/>
                  </a:cubicBezTo>
                  <a:cubicBezTo>
                    <a:pt x="890" y="1352"/>
                    <a:pt x="887" y="1351"/>
                    <a:pt x="883" y="1350"/>
                  </a:cubicBezTo>
                  <a:cubicBezTo>
                    <a:pt x="882" y="1350"/>
                    <a:pt x="881" y="1349"/>
                    <a:pt x="880" y="1349"/>
                  </a:cubicBezTo>
                  <a:cubicBezTo>
                    <a:pt x="880" y="1349"/>
                    <a:pt x="879" y="1349"/>
                    <a:pt x="878" y="1349"/>
                  </a:cubicBezTo>
                  <a:cubicBezTo>
                    <a:pt x="877" y="1349"/>
                    <a:pt x="875" y="1349"/>
                    <a:pt x="874" y="1349"/>
                  </a:cubicBezTo>
                  <a:cubicBezTo>
                    <a:pt x="873" y="1349"/>
                    <a:pt x="873" y="1349"/>
                    <a:pt x="872" y="1349"/>
                  </a:cubicBezTo>
                  <a:cubicBezTo>
                    <a:pt x="870" y="1348"/>
                    <a:pt x="869" y="1348"/>
                    <a:pt x="867" y="1348"/>
                  </a:cubicBezTo>
                  <a:cubicBezTo>
                    <a:pt x="835" y="1348"/>
                    <a:pt x="801" y="1362"/>
                    <a:pt x="771" y="1343"/>
                  </a:cubicBezTo>
                  <a:cubicBezTo>
                    <a:pt x="769" y="1341"/>
                    <a:pt x="769" y="1341"/>
                    <a:pt x="769" y="1341"/>
                  </a:cubicBezTo>
                  <a:cubicBezTo>
                    <a:pt x="767" y="1340"/>
                    <a:pt x="766" y="1339"/>
                    <a:pt x="765" y="1338"/>
                  </a:cubicBezTo>
                  <a:cubicBezTo>
                    <a:pt x="728" y="1303"/>
                    <a:pt x="728" y="1303"/>
                    <a:pt x="728" y="1303"/>
                  </a:cubicBezTo>
                  <a:cubicBezTo>
                    <a:pt x="728" y="1303"/>
                    <a:pt x="728" y="1303"/>
                    <a:pt x="728" y="1303"/>
                  </a:cubicBezTo>
                  <a:cubicBezTo>
                    <a:pt x="708" y="1284"/>
                    <a:pt x="708" y="1284"/>
                    <a:pt x="708" y="1284"/>
                  </a:cubicBezTo>
                  <a:cubicBezTo>
                    <a:pt x="706" y="1281"/>
                    <a:pt x="705" y="1278"/>
                    <a:pt x="703" y="1276"/>
                  </a:cubicBezTo>
                  <a:cubicBezTo>
                    <a:pt x="702" y="1274"/>
                    <a:pt x="700" y="1271"/>
                    <a:pt x="699" y="1269"/>
                  </a:cubicBezTo>
                  <a:cubicBezTo>
                    <a:pt x="699" y="1269"/>
                    <a:pt x="699" y="1269"/>
                    <a:pt x="699" y="1269"/>
                  </a:cubicBezTo>
                  <a:cubicBezTo>
                    <a:pt x="688" y="1248"/>
                    <a:pt x="681" y="1226"/>
                    <a:pt x="667" y="1207"/>
                  </a:cubicBezTo>
                  <a:cubicBezTo>
                    <a:pt x="669" y="1206"/>
                    <a:pt x="671" y="1205"/>
                    <a:pt x="672" y="1204"/>
                  </a:cubicBezTo>
                  <a:cubicBezTo>
                    <a:pt x="672" y="1203"/>
                    <a:pt x="672" y="1201"/>
                    <a:pt x="672" y="1200"/>
                  </a:cubicBezTo>
                  <a:cubicBezTo>
                    <a:pt x="671" y="1201"/>
                    <a:pt x="670" y="1201"/>
                    <a:pt x="668" y="1202"/>
                  </a:cubicBezTo>
                  <a:cubicBezTo>
                    <a:pt x="667" y="1200"/>
                    <a:pt x="666" y="1198"/>
                    <a:pt x="664" y="1197"/>
                  </a:cubicBezTo>
                  <a:cubicBezTo>
                    <a:pt x="664" y="1197"/>
                    <a:pt x="663" y="1197"/>
                    <a:pt x="662" y="1198"/>
                  </a:cubicBezTo>
                  <a:cubicBezTo>
                    <a:pt x="650" y="1182"/>
                    <a:pt x="648" y="1179"/>
                    <a:pt x="645" y="1174"/>
                  </a:cubicBezTo>
                  <a:cubicBezTo>
                    <a:pt x="672" y="1084"/>
                    <a:pt x="672" y="1084"/>
                    <a:pt x="672" y="1084"/>
                  </a:cubicBezTo>
                  <a:cubicBezTo>
                    <a:pt x="677" y="1050"/>
                    <a:pt x="671" y="1039"/>
                    <a:pt x="668" y="1033"/>
                  </a:cubicBezTo>
                  <a:cubicBezTo>
                    <a:pt x="663" y="1023"/>
                    <a:pt x="663" y="1023"/>
                    <a:pt x="689" y="987"/>
                  </a:cubicBezTo>
                  <a:cubicBezTo>
                    <a:pt x="736" y="921"/>
                    <a:pt x="744" y="917"/>
                    <a:pt x="753" y="914"/>
                  </a:cubicBezTo>
                  <a:cubicBezTo>
                    <a:pt x="753" y="914"/>
                    <a:pt x="753" y="914"/>
                    <a:pt x="753" y="914"/>
                  </a:cubicBezTo>
                  <a:cubicBezTo>
                    <a:pt x="773" y="916"/>
                    <a:pt x="807" y="891"/>
                    <a:pt x="806" y="877"/>
                  </a:cubicBezTo>
                  <a:cubicBezTo>
                    <a:pt x="806" y="872"/>
                    <a:pt x="805" y="859"/>
                    <a:pt x="820" y="842"/>
                  </a:cubicBezTo>
                  <a:cubicBezTo>
                    <a:pt x="880" y="793"/>
                    <a:pt x="880" y="793"/>
                    <a:pt x="880" y="793"/>
                  </a:cubicBezTo>
                  <a:cubicBezTo>
                    <a:pt x="883" y="794"/>
                    <a:pt x="884" y="795"/>
                    <a:pt x="886" y="797"/>
                  </a:cubicBezTo>
                  <a:cubicBezTo>
                    <a:pt x="887" y="797"/>
                    <a:pt x="887" y="797"/>
                    <a:pt x="887" y="797"/>
                  </a:cubicBezTo>
                  <a:cubicBezTo>
                    <a:pt x="890" y="798"/>
                    <a:pt x="892" y="800"/>
                    <a:pt x="894" y="803"/>
                  </a:cubicBezTo>
                  <a:cubicBezTo>
                    <a:pt x="897" y="801"/>
                    <a:pt x="901" y="800"/>
                    <a:pt x="904" y="799"/>
                  </a:cubicBezTo>
                  <a:cubicBezTo>
                    <a:pt x="915" y="808"/>
                    <a:pt x="922" y="805"/>
                    <a:pt x="925" y="803"/>
                  </a:cubicBezTo>
                  <a:cubicBezTo>
                    <a:pt x="951" y="791"/>
                    <a:pt x="979" y="787"/>
                    <a:pt x="1115" y="778"/>
                  </a:cubicBezTo>
                  <a:cubicBezTo>
                    <a:pt x="1117" y="779"/>
                    <a:pt x="1118" y="780"/>
                    <a:pt x="1119" y="782"/>
                  </a:cubicBezTo>
                  <a:cubicBezTo>
                    <a:pt x="1120" y="782"/>
                    <a:pt x="1121" y="782"/>
                    <a:pt x="1122" y="782"/>
                  </a:cubicBezTo>
                  <a:cubicBezTo>
                    <a:pt x="1123" y="783"/>
                    <a:pt x="1124" y="784"/>
                    <a:pt x="1125" y="786"/>
                  </a:cubicBezTo>
                  <a:cubicBezTo>
                    <a:pt x="1126" y="785"/>
                    <a:pt x="1127" y="785"/>
                    <a:pt x="1128" y="785"/>
                  </a:cubicBezTo>
                  <a:cubicBezTo>
                    <a:pt x="1129" y="786"/>
                    <a:pt x="1130" y="788"/>
                    <a:pt x="1131" y="790"/>
                  </a:cubicBezTo>
                  <a:cubicBezTo>
                    <a:pt x="1130" y="790"/>
                    <a:pt x="1129" y="790"/>
                    <a:pt x="1129" y="791"/>
                  </a:cubicBezTo>
                  <a:cubicBezTo>
                    <a:pt x="1129" y="791"/>
                    <a:pt x="1129" y="791"/>
                    <a:pt x="1129" y="791"/>
                  </a:cubicBezTo>
                  <a:cubicBezTo>
                    <a:pt x="1131" y="790"/>
                    <a:pt x="1133" y="789"/>
                    <a:pt x="1134" y="789"/>
                  </a:cubicBezTo>
                  <a:cubicBezTo>
                    <a:pt x="1135" y="790"/>
                    <a:pt x="1136" y="792"/>
                    <a:pt x="1137" y="794"/>
                  </a:cubicBezTo>
                  <a:cubicBezTo>
                    <a:pt x="1134" y="796"/>
                    <a:pt x="1130" y="799"/>
                    <a:pt x="1128" y="801"/>
                  </a:cubicBezTo>
                  <a:cubicBezTo>
                    <a:pt x="1143" y="815"/>
                    <a:pt x="1142" y="816"/>
                    <a:pt x="1123" y="835"/>
                  </a:cubicBezTo>
                  <a:cubicBezTo>
                    <a:pt x="1123" y="836"/>
                    <a:pt x="1123" y="837"/>
                    <a:pt x="1123" y="837"/>
                  </a:cubicBezTo>
                  <a:cubicBezTo>
                    <a:pt x="1125" y="837"/>
                    <a:pt x="1127" y="837"/>
                    <a:pt x="1129" y="836"/>
                  </a:cubicBezTo>
                  <a:cubicBezTo>
                    <a:pt x="1129" y="837"/>
                    <a:pt x="1131" y="839"/>
                    <a:pt x="1133" y="841"/>
                  </a:cubicBezTo>
                  <a:cubicBezTo>
                    <a:pt x="1134" y="841"/>
                    <a:pt x="1134" y="840"/>
                    <a:pt x="1135" y="840"/>
                  </a:cubicBezTo>
                  <a:cubicBezTo>
                    <a:pt x="1135" y="841"/>
                    <a:pt x="1136" y="842"/>
                    <a:pt x="1137" y="843"/>
                  </a:cubicBezTo>
                  <a:cubicBezTo>
                    <a:pt x="1154" y="852"/>
                    <a:pt x="1194" y="862"/>
                    <a:pt x="1195" y="862"/>
                  </a:cubicBezTo>
                  <a:cubicBezTo>
                    <a:pt x="1195" y="863"/>
                    <a:pt x="1196" y="864"/>
                    <a:pt x="1196" y="865"/>
                  </a:cubicBezTo>
                  <a:cubicBezTo>
                    <a:pt x="1199" y="865"/>
                    <a:pt x="1201" y="866"/>
                    <a:pt x="1201" y="866"/>
                  </a:cubicBezTo>
                  <a:cubicBezTo>
                    <a:pt x="1205" y="874"/>
                    <a:pt x="1207" y="877"/>
                    <a:pt x="1208" y="879"/>
                  </a:cubicBezTo>
                  <a:cubicBezTo>
                    <a:pt x="1223" y="887"/>
                    <a:pt x="1271" y="912"/>
                    <a:pt x="1269" y="866"/>
                  </a:cubicBezTo>
                  <a:cubicBezTo>
                    <a:pt x="1268" y="857"/>
                    <a:pt x="1289" y="833"/>
                    <a:pt x="1313" y="850"/>
                  </a:cubicBezTo>
                  <a:cubicBezTo>
                    <a:pt x="1313" y="850"/>
                    <a:pt x="1313" y="851"/>
                    <a:pt x="1313" y="851"/>
                  </a:cubicBezTo>
                  <a:cubicBezTo>
                    <a:pt x="1315" y="852"/>
                    <a:pt x="1317" y="853"/>
                    <a:pt x="1319" y="854"/>
                  </a:cubicBezTo>
                  <a:cubicBezTo>
                    <a:pt x="1320" y="855"/>
                    <a:pt x="1320" y="856"/>
                    <a:pt x="1320" y="857"/>
                  </a:cubicBezTo>
                  <a:cubicBezTo>
                    <a:pt x="1329" y="859"/>
                    <a:pt x="1330" y="859"/>
                    <a:pt x="1337" y="859"/>
                  </a:cubicBezTo>
                  <a:cubicBezTo>
                    <a:pt x="1337" y="859"/>
                    <a:pt x="1337" y="859"/>
                    <a:pt x="1338" y="859"/>
                  </a:cubicBezTo>
                  <a:cubicBezTo>
                    <a:pt x="1340" y="860"/>
                    <a:pt x="1344" y="862"/>
                    <a:pt x="1346" y="865"/>
                  </a:cubicBezTo>
                  <a:cubicBezTo>
                    <a:pt x="1347" y="865"/>
                    <a:pt x="1348" y="866"/>
                    <a:pt x="1348" y="866"/>
                  </a:cubicBezTo>
                  <a:cubicBezTo>
                    <a:pt x="1385" y="860"/>
                    <a:pt x="1423" y="868"/>
                    <a:pt x="1459" y="861"/>
                  </a:cubicBezTo>
                  <a:cubicBezTo>
                    <a:pt x="1463" y="860"/>
                    <a:pt x="1468" y="859"/>
                    <a:pt x="1470" y="857"/>
                  </a:cubicBezTo>
                  <a:cubicBezTo>
                    <a:pt x="1504" y="829"/>
                    <a:pt x="1473" y="796"/>
                    <a:pt x="1475" y="765"/>
                  </a:cubicBezTo>
                  <a:cubicBezTo>
                    <a:pt x="1474" y="763"/>
                    <a:pt x="1475" y="762"/>
                    <a:pt x="1475" y="760"/>
                  </a:cubicBezTo>
                  <a:cubicBezTo>
                    <a:pt x="1473" y="760"/>
                    <a:pt x="1465" y="761"/>
                    <a:pt x="1453" y="763"/>
                  </a:cubicBezTo>
                  <a:cubicBezTo>
                    <a:pt x="1449" y="769"/>
                    <a:pt x="1444" y="776"/>
                    <a:pt x="1434" y="777"/>
                  </a:cubicBezTo>
                  <a:cubicBezTo>
                    <a:pt x="1422" y="779"/>
                    <a:pt x="1413" y="767"/>
                    <a:pt x="1401" y="768"/>
                  </a:cubicBezTo>
                  <a:cubicBezTo>
                    <a:pt x="1401" y="770"/>
                    <a:pt x="1401" y="772"/>
                    <a:pt x="1401" y="774"/>
                  </a:cubicBezTo>
                  <a:cubicBezTo>
                    <a:pt x="1398" y="782"/>
                    <a:pt x="1357" y="775"/>
                    <a:pt x="1352" y="753"/>
                  </a:cubicBezTo>
                  <a:cubicBezTo>
                    <a:pt x="1349" y="752"/>
                    <a:pt x="1344" y="750"/>
                    <a:pt x="1341" y="748"/>
                  </a:cubicBezTo>
                  <a:cubicBezTo>
                    <a:pt x="1342" y="747"/>
                    <a:pt x="1343" y="746"/>
                    <a:pt x="1344" y="745"/>
                  </a:cubicBezTo>
                  <a:cubicBezTo>
                    <a:pt x="1343" y="744"/>
                    <a:pt x="1342" y="744"/>
                    <a:pt x="1341" y="744"/>
                  </a:cubicBezTo>
                  <a:cubicBezTo>
                    <a:pt x="1343" y="742"/>
                    <a:pt x="1344" y="740"/>
                    <a:pt x="1346" y="738"/>
                  </a:cubicBezTo>
                  <a:cubicBezTo>
                    <a:pt x="1336" y="729"/>
                    <a:pt x="1336" y="728"/>
                    <a:pt x="1334" y="728"/>
                  </a:cubicBezTo>
                  <a:cubicBezTo>
                    <a:pt x="1334" y="726"/>
                    <a:pt x="1334" y="723"/>
                    <a:pt x="1334" y="722"/>
                  </a:cubicBezTo>
                  <a:cubicBezTo>
                    <a:pt x="1334" y="721"/>
                    <a:pt x="1334" y="721"/>
                    <a:pt x="1334" y="721"/>
                  </a:cubicBezTo>
                  <a:cubicBezTo>
                    <a:pt x="1334" y="720"/>
                    <a:pt x="1334" y="718"/>
                    <a:pt x="1334" y="717"/>
                  </a:cubicBezTo>
                  <a:cubicBezTo>
                    <a:pt x="1334" y="716"/>
                    <a:pt x="1334" y="715"/>
                    <a:pt x="1335" y="714"/>
                  </a:cubicBezTo>
                  <a:cubicBezTo>
                    <a:pt x="1333" y="714"/>
                    <a:pt x="1332" y="714"/>
                    <a:pt x="1331" y="714"/>
                  </a:cubicBezTo>
                  <a:cubicBezTo>
                    <a:pt x="1331" y="713"/>
                    <a:pt x="1330" y="711"/>
                    <a:pt x="1329" y="711"/>
                  </a:cubicBezTo>
                  <a:cubicBezTo>
                    <a:pt x="1326" y="708"/>
                    <a:pt x="1301" y="703"/>
                    <a:pt x="1300" y="718"/>
                  </a:cubicBezTo>
                  <a:cubicBezTo>
                    <a:pt x="1299" y="719"/>
                    <a:pt x="1298" y="720"/>
                    <a:pt x="1297" y="721"/>
                  </a:cubicBezTo>
                  <a:cubicBezTo>
                    <a:pt x="1295" y="719"/>
                    <a:pt x="1292" y="719"/>
                    <a:pt x="1290" y="718"/>
                  </a:cubicBezTo>
                  <a:cubicBezTo>
                    <a:pt x="1289" y="719"/>
                    <a:pt x="1289" y="720"/>
                    <a:pt x="1289" y="721"/>
                  </a:cubicBezTo>
                  <a:cubicBezTo>
                    <a:pt x="1289" y="721"/>
                    <a:pt x="1289" y="722"/>
                    <a:pt x="1290" y="722"/>
                  </a:cubicBezTo>
                  <a:cubicBezTo>
                    <a:pt x="1290" y="722"/>
                    <a:pt x="1290" y="722"/>
                    <a:pt x="1291" y="723"/>
                  </a:cubicBezTo>
                  <a:cubicBezTo>
                    <a:pt x="1292" y="724"/>
                    <a:pt x="1293" y="727"/>
                    <a:pt x="1295" y="728"/>
                  </a:cubicBezTo>
                  <a:cubicBezTo>
                    <a:pt x="1295" y="729"/>
                    <a:pt x="1298" y="729"/>
                    <a:pt x="1297" y="730"/>
                  </a:cubicBezTo>
                  <a:cubicBezTo>
                    <a:pt x="1297" y="731"/>
                    <a:pt x="1297" y="731"/>
                    <a:pt x="1296" y="731"/>
                  </a:cubicBezTo>
                  <a:cubicBezTo>
                    <a:pt x="1295" y="731"/>
                    <a:pt x="1295" y="732"/>
                    <a:pt x="1294" y="732"/>
                  </a:cubicBezTo>
                  <a:cubicBezTo>
                    <a:pt x="1295" y="733"/>
                    <a:pt x="1295" y="733"/>
                    <a:pt x="1295" y="733"/>
                  </a:cubicBezTo>
                  <a:cubicBezTo>
                    <a:pt x="1295" y="734"/>
                    <a:pt x="1298" y="734"/>
                    <a:pt x="1297" y="735"/>
                  </a:cubicBezTo>
                  <a:cubicBezTo>
                    <a:pt x="1297" y="735"/>
                    <a:pt x="1297" y="735"/>
                    <a:pt x="1296" y="735"/>
                  </a:cubicBezTo>
                  <a:cubicBezTo>
                    <a:pt x="1295" y="736"/>
                    <a:pt x="1295" y="736"/>
                    <a:pt x="1295" y="736"/>
                  </a:cubicBezTo>
                  <a:cubicBezTo>
                    <a:pt x="1295" y="736"/>
                    <a:pt x="1295" y="736"/>
                    <a:pt x="1295" y="736"/>
                  </a:cubicBezTo>
                  <a:cubicBezTo>
                    <a:pt x="1295" y="737"/>
                    <a:pt x="1295" y="737"/>
                    <a:pt x="1295" y="737"/>
                  </a:cubicBezTo>
                  <a:cubicBezTo>
                    <a:pt x="1295" y="738"/>
                    <a:pt x="1295" y="738"/>
                    <a:pt x="1294" y="738"/>
                  </a:cubicBezTo>
                  <a:cubicBezTo>
                    <a:pt x="1294" y="738"/>
                    <a:pt x="1294" y="738"/>
                    <a:pt x="1294" y="738"/>
                  </a:cubicBezTo>
                  <a:cubicBezTo>
                    <a:pt x="1294" y="739"/>
                    <a:pt x="1294" y="740"/>
                    <a:pt x="1295" y="741"/>
                  </a:cubicBezTo>
                  <a:cubicBezTo>
                    <a:pt x="1295" y="742"/>
                    <a:pt x="1295" y="742"/>
                    <a:pt x="1295" y="742"/>
                  </a:cubicBezTo>
                  <a:cubicBezTo>
                    <a:pt x="1294" y="743"/>
                    <a:pt x="1293" y="741"/>
                    <a:pt x="1292" y="742"/>
                  </a:cubicBezTo>
                  <a:cubicBezTo>
                    <a:pt x="1292" y="742"/>
                    <a:pt x="1292" y="742"/>
                    <a:pt x="1292" y="744"/>
                  </a:cubicBezTo>
                  <a:cubicBezTo>
                    <a:pt x="1292" y="746"/>
                    <a:pt x="1292" y="747"/>
                    <a:pt x="1291" y="748"/>
                  </a:cubicBezTo>
                  <a:cubicBezTo>
                    <a:pt x="1289" y="748"/>
                    <a:pt x="1289" y="746"/>
                    <a:pt x="1288" y="745"/>
                  </a:cubicBezTo>
                  <a:cubicBezTo>
                    <a:pt x="1287" y="745"/>
                    <a:pt x="1286" y="746"/>
                    <a:pt x="1285" y="746"/>
                  </a:cubicBezTo>
                  <a:cubicBezTo>
                    <a:pt x="1284" y="746"/>
                    <a:pt x="1284" y="746"/>
                    <a:pt x="1283" y="746"/>
                  </a:cubicBezTo>
                  <a:cubicBezTo>
                    <a:pt x="1284" y="747"/>
                    <a:pt x="1284" y="747"/>
                    <a:pt x="1284" y="747"/>
                  </a:cubicBezTo>
                  <a:cubicBezTo>
                    <a:pt x="1283" y="748"/>
                    <a:pt x="1282" y="747"/>
                    <a:pt x="1282" y="748"/>
                  </a:cubicBezTo>
                  <a:cubicBezTo>
                    <a:pt x="1281" y="748"/>
                    <a:pt x="1281" y="749"/>
                    <a:pt x="1280" y="750"/>
                  </a:cubicBezTo>
                  <a:cubicBezTo>
                    <a:pt x="1280" y="750"/>
                    <a:pt x="1280" y="750"/>
                    <a:pt x="1280" y="750"/>
                  </a:cubicBezTo>
                  <a:cubicBezTo>
                    <a:pt x="1280" y="750"/>
                    <a:pt x="1280" y="750"/>
                    <a:pt x="1280" y="750"/>
                  </a:cubicBezTo>
                  <a:cubicBezTo>
                    <a:pt x="1283" y="751"/>
                    <a:pt x="1284" y="751"/>
                    <a:pt x="1284" y="752"/>
                  </a:cubicBezTo>
                  <a:cubicBezTo>
                    <a:pt x="1283" y="752"/>
                    <a:pt x="1282" y="752"/>
                    <a:pt x="1282" y="752"/>
                  </a:cubicBezTo>
                  <a:cubicBezTo>
                    <a:pt x="1281" y="753"/>
                    <a:pt x="1281" y="754"/>
                    <a:pt x="1280" y="754"/>
                  </a:cubicBezTo>
                  <a:cubicBezTo>
                    <a:pt x="1279" y="755"/>
                    <a:pt x="1278" y="754"/>
                    <a:pt x="1277" y="754"/>
                  </a:cubicBezTo>
                  <a:cubicBezTo>
                    <a:pt x="1276" y="754"/>
                    <a:pt x="1275" y="755"/>
                    <a:pt x="1274" y="755"/>
                  </a:cubicBezTo>
                  <a:cubicBezTo>
                    <a:pt x="1274" y="755"/>
                    <a:pt x="1273" y="755"/>
                    <a:pt x="1273" y="755"/>
                  </a:cubicBezTo>
                  <a:cubicBezTo>
                    <a:pt x="1273" y="755"/>
                    <a:pt x="1270" y="749"/>
                    <a:pt x="1271" y="747"/>
                  </a:cubicBezTo>
                  <a:cubicBezTo>
                    <a:pt x="1271" y="745"/>
                    <a:pt x="1271" y="744"/>
                    <a:pt x="1271" y="743"/>
                  </a:cubicBezTo>
                  <a:cubicBezTo>
                    <a:pt x="1271" y="742"/>
                    <a:pt x="1270" y="742"/>
                    <a:pt x="1270" y="742"/>
                  </a:cubicBezTo>
                  <a:cubicBezTo>
                    <a:pt x="1268" y="742"/>
                    <a:pt x="1267" y="743"/>
                    <a:pt x="1265" y="743"/>
                  </a:cubicBezTo>
                  <a:cubicBezTo>
                    <a:pt x="1264" y="743"/>
                    <a:pt x="1264" y="742"/>
                    <a:pt x="1264" y="742"/>
                  </a:cubicBezTo>
                  <a:cubicBezTo>
                    <a:pt x="1264" y="742"/>
                    <a:pt x="1258" y="738"/>
                    <a:pt x="1257" y="736"/>
                  </a:cubicBezTo>
                  <a:cubicBezTo>
                    <a:pt x="1256" y="733"/>
                    <a:pt x="1255" y="733"/>
                    <a:pt x="1254" y="732"/>
                  </a:cubicBezTo>
                  <a:cubicBezTo>
                    <a:pt x="1253" y="730"/>
                    <a:pt x="1251" y="729"/>
                    <a:pt x="1249" y="728"/>
                  </a:cubicBezTo>
                  <a:cubicBezTo>
                    <a:pt x="1251" y="728"/>
                    <a:pt x="1253" y="728"/>
                    <a:pt x="1255" y="728"/>
                  </a:cubicBezTo>
                  <a:cubicBezTo>
                    <a:pt x="1255" y="727"/>
                    <a:pt x="1254" y="727"/>
                    <a:pt x="1254" y="727"/>
                  </a:cubicBezTo>
                  <a:cubicBezTo>
                    <a:pt x="1254" y="727"/>
                    <a:pt x="1253" y="726"/>
                    <a:pt x="1253" y="726"/>
                  </a:cubicBezTo>
                  <a:cubicBezTo>
                    <a:pt x="1251" y="725"/>
                    <a:pt x="1249" y="725"/>
                    <a:pt x="1247" y="725"/>
                  </a:cubicBezTo>
                  <a:cubicBezTo>
                    <a:pt x="1242" y="715"/>
                    <a:pt x="1246" y="703"/>
                    <a:pt x="1242" y="693"/>
                  </a:cubicBezTo>
                  <a:cubicBezTo>
                    <a:pt x="1240" y="694"/>
                    <a:pt x="1239" y="694"/>
                    <a:pt x="1238" y="694"/>
                  </a:cubicBezTo>
                  <a:cubicBezTo>
                    <a:pt x="1236" y="693"/>
                    <a:pt x="1233" y="691"/>
                    <a:pt x="1231" y="689"/>
                  </a:cubicBezTo>
                  <a:cubicBezTo>
                    <a:pt x="1230" y="690"/>
                    <a:pt x="1229" y="690"/>
                    <a:pt x="1228" y="691"/>
                  </a:cubicBezTo>
                  <a:cubicBezTo>
                    <a:pt x="1225" y="689"/>
                    <a:pt x="1222" y="686"/>
                    <a:pt x="1218" y="685"/>
                  </a:cubicBezTo>
                  <a:cubicBezTo>
                    <a:pt x="1218" y="685"/>
                    <a:pt x="1218" y="685"/>
                    <a:pt x="1217" y="685"/>
                  </a:cubicBezTo>
                  <a:cubicBezTo>
                    <a:pt x="1217" y="685"/>
                    <a:pt x="1217" y="685"/>
                    <a:pt x="1216" y="685"/>
                  </a:cubicBezTo>
                  <a:cubicBezTo>
                    <a:pt x="1169" y="651"/>
                    <a:pt x="1169" y="651"/>
                    <a:pt x="1169" y="651"/>
                  </a:cubicBezTo>
                  <a:cubicBezTo>
                    <a:pt x="1168" y="652"/>
                    <a:pt x="1167" y="653"/>
                    <a:pt x="1167" y="654"/>
                  </a:cubicBezTo>
                  <a:cubicBezTo>
                    <a:pt x="1161" y="651"/>
                    <a:pt x="1160" y="645"/>
                    <a:pt x="1156" y="641"/>
                  </a:cubicBezTo>
                  <a:cubicBezTo>
                    <a:pt x="1152" y="642"/>
                    <a:pt x="1149" y="644"/>
                    <a:pt x="1145" y="644"/>
                  </a:cubicBezTo>
                  <a:cubicBezTo>
                    <a:pt x="1145" y="645"/>
                    <a:pt x="1145" y="645"/>
                    <a:pt x="1144" y="646"/>
                  </a:cubicBezTo>
                  <a:cubicBezTo>
                    <a:pt x="1145" y="646"/>
                    <a:pt x="1145" y="647"/>
                    <a:pt x="1145" y="647"/>
                  </a:cubicBezTo>
                  <a:cubicBezTo>
                    <a:pt x="1176" y="691"/>
                    <a:pt x="1176" y="691"/>
                    <a:pt x="1176" y="691"/>
                  </a:cubicBezTo>
                  <a:cubicBezTo>
                    <a:pt x="1181" y="696"/>
                    <a:pt x="1188" y="696"/>
                    <a:pt x="1194" y="695"/>
                  </a:cubicBezTo>
                  <a:cubicBezTo>
                    <a:pt x="1194" y="696"/>
                    <a:pt x="1195" y="697"/>
                    <a:pt x="1196" y="698"/>
                  </a:cubicBezTo>
                  <a:cubicBezTo>
                    <a:pt x="1196" y="699"/>
                    <a:pt x="1195" y="700"/>
                    <a:pt x="1195" y="701"/>
                  </a:cubicBezTo>
                  <a:cubicBezTo>
                    <a:pt x="1195" y="702"/>
                    <a:pt x="1196" y="702"/>
                    <a:pt x="1196" y="702"/>
                  </a:cubicBezTo>
                  <a:cubicBezTo>
                    <a:pt x="1196" y="703"/>
                    <a:pt x="1196" y="703"/>
                    <a:pt x="1196" y="703"/>
                  </a:cubicBezTo>
                  <a:cubicBezTo>
                    <a:pt x="1208" y="710"/>
                    <a:pt x="1224" y="711"/>
                    <a:pt x="1233" y="724"/>
                  </a:cubicBezTo>
                  <a:cubicBezTo>
                    <a:pt x="1232" y="724"/>
                    <a:pt x="1230" y="724"/>
                    <a:pt x="1229" y="724"/>
                  </a:cubicBezTo>
                  <a:cubicBezTo>
                    <a:pt x="1230" y="725"/>
                    <a:pt x="1232" y="727"/>
                    <a:pt x="1233" y="729"/>
                  </a:cubicBezTo>
                  <a:cubicBezTo>
                    <a:pt x="1231" y="729"/>
                    <a:pt x="1228" y="729"/>
                    <a:pt x="1225" y="728"/>
                  </a:cubicBezTo>
                  <a:cubicBezTo>
                    <a:pt x="1214" y="723"/>
                    <a:pt x="1214" y="723"/>
                    <a:pt x="1210" y="723"/>
                  </a:cubicBezTo>
                  <a:cubicBezTo>
                    <a:pt x="1209" y="725"/>
                    <a:pt x="1208" y="728"/>
                    <a:pt x="1207" y="730"/>
                  </a:cubicBezTo>
                  <a:cubicBezTo>
                    <a:pt x="1207" y="730"/>
                    <a:pt x="1207" y="730"/>
                    <a:pt x="1207" y="730"/>
                  </a:cubicBezTo>
                  <a:cubicBezTo>
                    <a:pt x="1208" y="732"/>
                    <a:pt x="1209" y="732"/>
                    <a:pt x="1210" y="733"/>
                  </a:cubicBezTo>
                  <a:cubicBezTo>
                    <a:pt x="1213" y="734"/>
                    <a:pt x="1217" y="736"/>
                    <a:pt x="1216" y="742"/>
                  </a:cubicBezTo>
                  <a:cubicBezTo>
                    <a:pt x="1216" y="742"/>
                    <a:pt x="1216" y="742"/>
                    <a:pt x="1216" y="742"/>
                  </a:cubicBezTo>
                  <a:cubicBezTo>
                    <a:pt x="1216" y="743"/>
                    <a:pt x="1216" y="745"/>
                    <a:pt x="1216" y="746"/>
                  </a:cubicBezTo>
                  <a:cubicBezTo>
                    <a:pt x="1216" y="749"/>
                    <a:pt x="1213" y="748"/>
                    <a:pt x="1211" y="749"/>
                  </a:cubicBezTo>
                  <a:cubicBezTo>
                    <a:pt x="1209" y="751"/>
                    <a:pt x="1211" y="753"/>
                    <a:pt x="1210" y="755"/>
                  </a:cubicBezTo>
                  <a:cubicBezTo>
                    <a:pt x="1209" y="756"/>
                    <a:pt x="1208" y="757"/>
                    <a:pt x="1208" y="758"/>
                  </a:cubicBezTo>
                  <a:cubicBezTo>
                    <a:pt x="1207" y="759"/>
                    <a:pt x="1207" y="760"/>
                    <a:pt x="1207" y="761"/>
                  </a:cubicBezTo>
                  <a:cubicBezTo>
                    <a:pt x="1207" y="761"/>
                    <a:pt x="1206" y="761"/>
                    <a:pt x="1206" y="762"/>
                  </a:cubicBezTo>
                  <a:cubicBezTo>
                    <a:pt x="1206" y="762"/>
                    <a:pt x="1204" y="764"/>
                    <a:pt x="1203" y="764"/>
                  </a:cubicBezTo>
                  <a:cubicBezTo>
                    <a:pt x="1200" y="766"/>
                    <a:pt x="1198" y="764"/>
                    <a:pt x="1198" y="763"/>
                  </a:cubicBezTo>
                  <a:cubicBezTo>
                    <a:pt x="1197" y="761"/>
                    <a:pt x="1197" y="760"/>
                    <a:pt x="1197" y="758"/>
                  </a:cubicBezTo>
                  <a:cubicBezTo>
                    <a:pt x="1196" y="755"/>
                    <a:pt x="1198" y="753"/>
                    <a:pt x="1198" y="751"/>
                  </a:cubicBezTo>
                  <a:cubicBezTo>
                    <a:pt x="1198" y="750"/>
                    <a:pt x="1198" y="749"/>
                    <a:pt x="1201" y="747"/>
                  </a:cubicBezTo>
                  <a:cubicBezTo>
                    <a:pt x="1202" y="747"/>
                    <a:pt x="1202" y="746"/>
                    <a:pt x="1203" y="746"/>
                  </a:cubicBezTo>
                  <a:cubicBezTo>
                    <a:pt x="1200" y="740"/>
                    <a:pt x="1200" y="740"/>
                    <a:pt x="1200" y="740"/>
                  </a:cubicBezTo>
                  <a:cubicBezTo>
                    <a:pt x="1199" y="739"/>
                    <a:pt x="1198" y="738"/>
                    <a:pt x="1198" y="737"/>
                  </a:cubicBezTo>
                  <a:cubicBezTo>
                    <a:pt x="1197" y="736"/>
                    <a:pt x="1197" y="734"/>
                    <a:pt x="1196" y="733"/>
                  </a:cubicBezTo>
                  <a:cubicBezTo>
                    <a:pt x="1195" y="732"/>
                    <a:pt x="1195" y="732"/>
                    <a:pt x="1193" y="732"/>
                  </a:cubicBezTo>
                  <a:cubicBezTo>
                    <a:pt x="1190" y="731"/>
                    <a:pt x="1190" y="731"/>
                    <a:pt x="1188" y="730"/>
                  </a:cubicBezTo>
                  <a:cubicBezTo>
                    <a:pt x="1191" y="730"/>
                    <a:pt x="1194" y="730"/>
                    <a:pt x="1197" y="730"/>
                  </a:cubicBezTo>
                  <a:cubicBezTo>
                    <a:pt x="1197" y="730"/>
                    <a:pt x="1197" y="730"/>
                    <a:pt x="1197" y="730"/>
                  </a:cubicBezTo>
                  <a:cubicBezTo>
                    <a:pt x="1194" y="730"/>
                    <a:pt x="1191" y="730"/>
                    <a:pt x="1187" y="730"/>
                  </a:cubicBezTo>
                  <a:cubicBezTo>
                    <a:pt x="1186" y="728"/>
                    <a:pt x="1185" y="725"/>
                    <a:pt x="1185" y="723"/>
                  </a:cubicBezTo>
                  <a:cubicBezTo>
                    <a:pt x="1182" y="723"/>
                    <a:pt x="1179" y="723"/>
                    <a:pt x="1177" y="723"/>
                  </a:cubicBezTo>
                  <a:cubicBezTo>
                    <a:pt x="1163" y="699"/>
                    <a:pt x="1133" y="692"/>
                    <a:pt x="1120" y="668"/>
                  </a:cubicBezTo>
                  <a:cubicBezTo>
                    <a:pt x="1120" y="668"/>
                    <a:pt x="1112" y="659"/>
                    <a:pt x="1101" y="660"/>
                  </a:cubicBezTo>
                  <a:cubicBezTo>
                    <a:pt x="1098" y="660"/>
                    <a:pt x="1081" y="670"/>
                    <a:pt x="1068" y="677"/>
                  </a:cubicBezTo>
                  <a:cubicBezTo>
                    <a:pt x="1055" y="685"/>
                    <a:pt x="1046" y="667"/>
                    <a:pt x="1033" y="673"/>
                  </a:cubicBezTo>
                  <a:cubicBezTo>
                    <a:pt x="1020" y="678"/>
                    <a:pt x="1028" y="695"/>
                    <a:pt x="1016" y="702"/>
                  </a:cubicBezTo>
                  <a:cubicBezTo>
                    <a:pt x="1003" y="709"/>
                    <a:pt x="988" y="712"/>
                    <a:pt x="977" y="722"/>
                  </a:cubicBezTo>
                  <a:cubicBezTo>
                    <a:pt x="976" y="723"/>
                    <a:pt x="975" y="725"/>
                    <a:pt x="975" y="727"/>
                  </a:cubicBezTo>
                  <a:cubicBezTo>
                    <a:pt x="975" y="727"/>
                    <a:pt x="974" y="727"/>
                    <a:pt x="974" y="727"/>
                  </a:cubicBezTo>
                  <a:cubicBezTo>
                    <a:pt x="973" y="732"/>
                    <a:pt x="967" y="733"/>
                    <a:pt x="966" y="738"/>
                  </a:cubicBezTo>
                  <a:cubicBezTo>
                    <a:pt x="966" y="739"/>
                    <a:pt x="967" y="742"/>
                    <a:pt x="969" y="747"/>
                  </a:cubicBezTo>
                  <a:cubicBezTo>
                    <a:pt x="969" y="748"/>
                    <a:pt x="969" y="748"/>
                    <a:pt x="968" y="749"/>
                  </a:cubicBezTo>
                  <a:cubicBezTo>
                    <a:pt x="968" y="749"/>
                    <a:pt x="969" y="750"/>
                    <a:pt x="969" y="752"/>
                  </a:cubicBezTo>
                  <a:cubicBezTo>
                    <a:pt x="968" y="755"/>
                    <a:pt x="964" y="754"/>
                    <a:pt x="962" y="756"/>
                  </a:cubicBezTo>
                  <a:cubicBezTo>
                    <a:pt x="961" y="757"/>
                    <a:pt x="961" y="757"/>
                    <a:pt x="961" y="758"/>
                  </a:cubicBezTo>
                  <a:cubicBezTo>
                    <a:pt x="961" y="759"/>
                    <a:pt x="961" y="759"/>
                    <a:pt x="960" y="760"/>
                  </a:cubicBezTo>
                  <a:cubicBezTo>
                    <a:pt x="961" y="762"/>
                    <a:pt x="961" y="764"/>
                    <a:pt x="960" y="766"/>
                  </a:cubicBezTo>
                  <a:cubicBezTo>
                    <a:pt x="960" y="766"/>
                    <a:pt x="960" y="766"/>
                    <a:pt x="959" y="766"/>
                  </a:cubicBezTo>
                  <a:cubicBezTo>
                    <a:pt x="955" y="769"/>
                    <a:pt x="951" y="766"/>
                    <a:pt x="946" y="767"/>
                  </a:cubicBezTo>
                  <a:cubicBezTo>
                    <a:pt x="940" y="769"/>
                    <a:pt x="940" y="778"/>
                    <a:pt x="933" y="780"/>
                  </a:cubicBezTo>
                  <a:cubicBezTo>
                    <a:pt x="925" y="782"/>
                    <a:pt x="917" y="777"/>
                    <a:pt x="909" y="779"/>
                  </a:cubicBezTo>
                  <a:cubicBezTo>
                    <a:pt x="890" y="783"/>
                    <a:pt x="890" y="783"/>
                    <a:pt x="889" y="785"/>
                  </a:cubicBezTo>
                  <a:cubicBezTo>
                    <a:pt x="889" y="786"/>
                    <a:pt x="887" y="789"/>
                    <a:pt x="884" y="789"/>
                  </a:cubicBezTo>
                  <a:cubicBezTo>
                    <a:pt x="875" y="789"/>
                    <a:pt x="878" y="777"/>
                    <a:pt x="874" y="771"/>
                  </a:cubicBezTo>
                  <a:cubicBezTo>
                    <a:pt x="869" y="766"/>
                    <a:pt x="867" y="766"/>
                    <a:pt x="865" y="767"/>
                  </a:cubicBezTo>
                  <a:cubicBezTo>
                    <a:pt x="862" y="769"/>
                    <a:pt x="857" y="771"/>
                    <a:pt x="855" y="770"/>
                  </a:cubicBezTo>
                  <a:cubicBezTo>
                    <a:pt x="853" y="769"/>
                    <a:pt x="852" y="767"/>
                    <a:pt x="849" y="766"/>
                  </a:cubicBezTo>
                  <a:cubicBezTo>
                    <a:pt x="847" y="765"/>
                    <a:pt x="844" y="767"/>
                    <a:pt x="842" y="764"/>
                  </a:cubicBezTo>
                  <a:cubicBezTo>
                    <a:pt x="843" y="763"/>
                    <a:pt x="844" y="762"/>
                    <a:pt x="845" y="761"/>
                  </a:cubicBezTo>
                  <a:cubicBezTo>
                    <a:pt x="844" y="761"/>
                    <a:pt x="843" y="761"/>
                    <a:pt x="842" y="759"/>
                  </a:cubicBezTo>
                  <a:cubicBezTo>
                    <a:pt x="843" y="758"/>
                    <a:pt x="844" y="758"/>
                    <a:pt x="845" y="756"/>
                  </a:cubicBezTo>
                  <a:cubicBezTo>
                    <a:pt x="848" y="741"/>
                    <a:pt x="848" y="741"/>
                    <a:pt x="848" y="741"/>
                  </a:cubicBezTo>
                  <a:cubicBezTo>
                    <a:pt x="848" y="739"/>
                    <a:pt x="846" y="736"/>
                    <a:pt x="843" y="736"/>
                  </a:cubicBezTo>
                  <a:cubicBezTo>
                    <a:pt x="842" y="737"/>
                    <a:pt x="842" y="737"/>
                    <a:pt x="841" y="736"/>
                  </a:cubicBezTo>
                  <a:cubicBezTo>
                    <a:pt x="841" y="734"/>
                    <a:pt x="841" y="733"/>
                    <a:pt x="842" y="732"/>
                  </a:cubicBezTo>
                  <a:cubicBezTo>
                    <a:pt x="842" y="732"/>
                    <a:pt x="841" y="732"/>
                    <a:pt x="841" y="731"/>
                  </a:cubicBezTo>
                  <a:cubicBezTo>
                    <a:pt x="842" y="723"/>
                    <a:pt x="850" y="718"/>
                    <a:pt x="853" y="711"/>
                  </a:cubicBezTo>
                  <a:cubicBezTo>
                    <a:pt x="854" y="709"/>
                    <a:pt x="854" y="709"/>
                    <a:pt x="854" y="709"/>
                  </a:cubicBezTo>
                  <a:cubicBezTo>
                    <a:pt x="860" y="694"/>
                    <a:pt x="862" y="685"/>
                    <a:pt x="862" y="678"/>
                  </a:cubicBezTo>
                  <a:cubicBezTo>
                    <a:pt x="862" y="674"/>
                    <a:pt x="862" y="671"/>
                    <a:pt x="860" y="668"/>
                  </a:cubicBezTo>
                  <a:cubicBezTo>
                    <a:pt x="861" y="668"/>
                    <a:pt x="861" y="667"/>
                    <a:pt x="861" y="667"/>
                  </a:cubicBezTo>
                  <a:cubicBezTo>
                    <a:pt x="861" y="666"/>
                    <a:pt x="861" y="665"/>
                    <a:pt x="860" y="664"/>
                  </a:cubicBezTo>
                  <a:cubicBezTo>
                    <a:pt x="861" y="663"/>
                    <a:pt x="862" y="661"/>
                    <a:pt x="863" y="660"/>
                  </a:cubicBezTo>
                  <a:cubicBezTo>
                    <a:pt x="866" y="660"/>
                    <a:pt x="870" y="660"/>
                    <a:pt x="873" y="660"/>
                  </a:cubicBezTo>
                  <a:cubicBezTo>
                    <a:pt x="878" y="654"/>
                    <a:pt x="878" y="654"/>
                    <a:pt x="883" y="653"/>
                  </a:cubicBezTo>
                  <a:cubicBezTo>
                    <a:pt x="883" y="653"/>
                    <a:pt x="900" y="668"/>
                    <a:pt x="949" y="667"/>
                  </a:cubicBezTo>
                  <a:cubicBezTo>
                    <a:pt x="956" y="675"/>
                    <a:pt x="963" y="668"/>
                    <a:pt x="965" y="665"/>
                  </a:cubicBezTo>
                  <a:cubicBezTo>
                    <a:pt x="972" y="656"/>
                    <a:pt x="968" y="645"/>
                    <a:pt x="973" y="636"/>
                  </a:cubicBezTo>
                  <a:cubicBezTo>
                    <a:pt x="974" y="636"/>
                    <a:pt x="976" y="638"/>
                    <a:pt x="977" y="639"/>
                  </a:cubicBezTo>
                  <a:cubicBezTo>
                    <a:pt x="976" y="634"/>
                    <a:pt x="976" y="630"/>
                    <a:pt x="975" y="626"/>
                  </a:cubicBezTo>
                  <a:cubicBezTo>
                    <a:pt x="975" y="626"/>
                    <a:pt x="975" y="626"/>
                    <a:pt x="975" y="626"/>
                  </a:cubicBezTo>
                  <a:cubicBezTo>
                    <a:pt x="962" y="625"/>
                    <a:pt x="968" y="607"/>
                    <a:pt x="957" y="606"/>
                  </a:cubicBezTo>
                  <a:cubicBezTo>
                    <a:pt x="956" y="605"/>
                    <a:pt x="956" y="604"/>
                    <a:pt x="955" y="602"/>
                  </a:cubicBezTo>
                  <a:cubicBezTo>
                    <a:pt x="950" y="602"/>
                    <a:pt x="945" y="600"/>
                    <a:pt x="940" y="599"/>
                  </a:cubicBezTo>
                  <a:cubicBezTo>
                    <a:pt x="940" y="598"/>
                    <a:pt x="940" y="596"/>
                    <a:pt x="940" y="595"/>
                  </a:cubicBezTo>
                  <a:cubicBezTo>
                    <a:pt x="940" y="595"/>
                    <a:pt x="940" y="595"/>
                    <a:pt x="940" y="595"/>
                  </a:cubicBezTo>
                  <a:cubicBezTo>
                    <a:pt x="940" y="594"/>
                    <a:pt x="940" y="594"/>
                    <a:pt x="940" y="594"/>
                  </a:cubicBezTo>
                  <a:cubicBezTo>
                    <a:pt x="940" y="592"/>
                    <a:pt x="939" y="590"/>
                    <a:pt x="939" y="589"/>
                  </a:cubicBezTo>
                  <a:cubicBezTo>
                    <a:pt x="940" y="588"/>
                    <a:pt x="940" y="588"/>
                    <a:pt x="940" y="588"/>
                  </a:cubicBezTo>
                  <a:cubicBezTo>
                    <a:pt x="940" y="587"/>
                    <a:pt x="939" y="585"/>
                    <a:pt x="939" y="584"/>
                  </a:cubicBezTo>
                  <a:cubicBezTo>
                    <a:pt x="951" y="582"/>
                    <a:pt x="951" y="582"/>
                    <a:pt x="952" y="582"/>
                  </a:cubicBezTo>
                  <a:cubicBezTo>
                    <a:pt x="954" y="583"/>
                    <a:pt x="957" y="585"/>
                    <a:pt x="958" y="586"/>
                  </a:cubicBezTo>
                  <a:cubicBezTo>
                    <a:pt x="964" y="587"/>
                    <a:pt x="969" y="585"/>
                    <a:pt x="974" y="586"/>
                  </a:cubicBezTo>
                  <a:cubicBezTo>
                    <a:pt x="975" y="584"/>
                    <a:pt x="975" y="582"/>
                    <a:pt x="976" y="581"/>
                  </a:cubicBezTo>
                  <a:cubicBezTo>
                    <a:pt x="976" y="580"/>
                    <a:pt x="975" y="580"/>
                    <a:pt x="975" y="579"/>
                  </a:cubicBezTo>
                  <a:cubicBezTo>
                    <a:pt x="975" y="579"/>
                    <a:pt x="976" y="578"/>
                    <a:pt x="976" y="578"/>
                  </a:cubicBezTo>
                  <a:cubicBezTo>
                    <a:pt x="976" y="577"/>
                    <a:pt x="976" y="576"/>
                    <a:pt x="975" y="574"/>
                  </a:cubicBezTo>
                  <a:cubicBezTo>
                    <a:pt x="976" y="574"/>
                    <a:pt x="977" y="572"/>
                    <a:pt x="978" y="572"/>
                  </a:cubicBezTo>
                  <a:cubicBezTo>
                    <a:pt x="978" y="572"/>
                    <a:pt x="978" y="572"/>
                    <a:pt x="981" y="574"/>
                  </a:cubicBezTo>
                  <a:cubicBezTo>
                    <a:pt x="987" y="579"/>
                    <a:pt x="997" y="576"/>
                    <a:pt x="1000" y="575"/>
                  </a:cubicBezTo>
                  <a:cubicBezTo>
                    <a:pt x="999" y="574"/>
                    <a:pt x="998" y="573"/>
                    <a:pt x="997" y="572"/>
                  </a:cubicBezTo>
                  <a:cubicBezTo>
                    <a:pt x="1017" y="561"/>
                    <a:pt x="1017" y="561"/>
                    <a:pt x="1018" y="555"/>
                  </a:cubicBezTo>
                  <a:cubicBezTo>
                    <a:pt x="1041" y="542"/>
                    <a:pt x="1041" y="542"/>
                    <a:pt x="1061" y="524"/>
                  </a:cubicBezTo>
                  <a:cubicBezTo>
                    <a:pt x="1061" y="526"/>
                    <a:pt x="1063" y="529"/>
                    <a:pt x="1065" y="530"/>
                  </a:cubicBezTo>
                  <a:cubicBezTo>
                    <a:pt x="1066" y="528"/>
                    <a:pt x="1066" y="525"/>
                    <a:pt x="1066" y="523"/>
                  </a:cubicBezTo>
                  <a:cubicBezTo>
                    <a:pt x="1067" y="522"/>
                    <a:pt x="1068" y="520"/>
                    <a:pt x="1068" y="519"/>
                  </a:cubicBezTo>
                  <a:cubicBezTo>
                    <a:pt x="1077" y="518"/>
                    <a:pt x="1081" y="518"/>
                    <a:pt x="1084" y="518"/>
                  </a:cubicBezTo>
                  <a:cubicBezTo>
                    <a:pt x="1085" y="517"/>
                    <a:pt x="1086" y="516"/>
                    <a:pt x="1087" y="515"/>
                  </a:cubicBezTo>
                  <a:cubicBezTo>
                    <a:pt x="1096" y="515"/>
                    <a:pt x="1096" y="515"/>
                    <a:pt x="1098" y="516"/>
                  </a:cubicBezTo>
                  <a:cubicBezTo>
                    <a:pt x="1100" y="514"/>
                    <a:pt x="1102" y="512"/>
                    <a:pt x="1104" y="512"/>
                  </a:cubicBezTo>
                  <a:cubicBezTo>
                    <a:pt x="1104" y="501"/>
                    <a:pt x="1102" y="494"/>
                    <a:pt x="1098" y="491"/>
                  </a:cubicBezTo>
                  <a:cubicBezTo>
                    <a:pt x="1098" y="489"/>
                    <a:pt x="1098" y="488"/>
                    <a:pt x="1098" y="487"/>
                  </a:cubicBezTo>
                  <a:cubicBezTo>
                    <a:pt x="1098" y="486"/>
                    <a:pt x="1098" y="486"/>
                    <a:pt x="1098" y="486"/>
                  </a:cubicBezTo>
                  <a:cubicBezTo>
                    <a:pt x="1098" y="481"/>
                    <a:pt x="1098" y="481"/>
                    <a:pt x="1117" y="460"/>
                  </a:cubicBezTo>
                  <a:cubicBezTo>
                    <a:pt x="1119" y="460"/>
                    <a:pt x="1120" y="461"/>
                    <a:pt x="1121" y="461"/>
                  </a:cubicBezTo>
                  <a:cubicBezTo>
                    <a:pt x="1122" y="475"/>
                    <a:pt x="1122" y="475"/>
                    <a:pt x="1125" y="476"/>
                  </a:cubicBezTo>
                  <a:cubicBezTo>
                    <a:pt x="1125" y="476"/>
                    <a:pt x="1124" y="477"/>
                    <a:pt x="1122" y="478"/>
                  </a:cubicBezTo>
                  <a:cubicBezTo>
                    <a:pt x="1123" y="480"/>
                    <a:pt x="1124" y="480"/>
                    <a:pt x="1126" y="480"/>
                  </a:cubicBezTo>
                  <a:cubicBezTo>
                    <a:pt x="1124" y="482"/>
                    <a:pt x="1121" y="483"/>
                    <a:pt x="1119" y="485"/>
                  </a:cubicBezTo>
                  <a:cubicBezTo>
                    <a:pt x="1115" y="489"/>
                    <a:pt x="1114" y="493"/>
                    <a:pt x="1113" y="496"/>
                  </a:cubicBezTo>
                  <a:cubicBezTo>
                    <a:pt x="1115" y="505"/>
                    <a:pt x="1126" y="507"/>
                    <a:pt x="1126" y="507"/>
                  </a:cubicBezTo>
                  <a:cubicBezTo>
                    <a:pt x="1126" y="509"/>
                    <a:pt x="1126" y="510"/>
                    <a:pt x="1126" y="511"/>
                  </a:cubicBezTo>
                  <a:cubicBezTo>
                    <a:pt x="1129" y="511"/>
                    <a:pt x="1129" y="511"/>
                    <a:pt x="1144" y="505"/>
                  </a:cubicBezTo>
                  <a:cubicBezTo>
                    <a:pt x="1144" y="505"/>
                    <a:pt x="1144" y="505"/>
                    <a:pt x="1144" y="505"/>
                  </a:cubicBezTo>
                  <a:cubicBezTo>
                    <a:pt x="1146" y="504"/>
                    <a:pt x="1149" y="503"/>
                    <a:pt x="1152" y="502"/>
                  </a:cubicBezTo>
                  <a:cubicBezTo>
                    <a:pt x="1153" y="502"/>
                    <a:pt x="1154" y="503"/>
                    <a:pt x="1155" y="504"/>
                  </a:cubicBezTo>
                  <a:cubicBezTo>
                    <a:pt x="1155" y="505"/>
                    <a:pt x="1155" y="507"/>
                    <a:pt x="1154" y="508"/>
                  </a:cubicBezTo>
                  <a:cubicBezTo>
                    <a:pt x="1155" y="508"/>
                    <a:pt x="1155" y="508"/>
                    <a:pt x="1155" y="508"/>
                  </a:cubicBezTo>
                  <a:cubicBezTo>
                    <a:pt x="1155" y="508"/>
                    <a:pt x="1155" y="508"/>
                    <a:pt x="1155" y="508"/>
                  </a:cubicBezTo>
                  <a:cubicBezTo>
                    <a:pt x="1157" y="509"/>
                    <a:pt x="1159" y="512"/>
                    <a:pt x="1160" y="514"/>
                  </a:cubicBezTo>
                  <a:cubicBezTo>
                    <a:pt x="1176" y="514"/>
                    <a:pt x="1185" y="496"/>
                    <a:pt x="1202" y="499"/>
                  </a:cubicBezTo>
                  <a:cubicBezTo>
                    <a:pt x="1202" y="499"/>
                    <a:pt x="1210" y="511"/>
                    <a:pt x="1220" y="499"/>
                  </a:cubicBezTo>
                  <a:cubicBezTo>
                    <a:pt x="1220" y="499"/>
                    <a:pt x="1220" y="499"/>
                    <a:pt x="1220" y="499"/>
                  </a:cubicBezTo>
                  <a:cubicBezTo>
                    <a:pt x="1220" y="499"/>
                    <a:pt x="1220" y="499"/>
                    <a:pt x="1220" y="499"/>
                  </a:cubicBezTo>
                  <a:cubicBezTo>
                    <a:pt x="1220" y="499"/>
                    <a:pt x="1221" y="499"/>
                    <a:pt x="1221" y="498"/>
                  </a:cubicBezTo>
                  <a:cubicBezTo>
                    <a:pt x="1220" y="497"/>
                    <a:pt x="1220" y="495"/>
                    <a:pt x="1220" y="495"/>
                  </a:cubicBezTo>
                  <a:cubicBezTo>
                    <a:pt x="1226" y="495"/>
                    <a:pt x="1227" y="495"/>
                    <a:pt x="1230" y="492"/>
                  </a:cubicBezTo>
                  <a:cubicBezTo>
                    <a:pt x="1229" y="486"/>
                    <a:pt x="1226" y="481"/>
                    <a:pt x="1225" y="475"/>
                  </a:cubicBezTo>
                  <a:cubicBezTo>
                    <a:pt x="1226" y="475"/>
                    <a:pt x="1226" y="475"/>
                    <a:pt x="1226" y="474"/>
                  </a:cubicBezTo>
                  <a:cubicBezTo>
                    <a:pt x="1226" y="473"/>
                    <a:pt x="1225" y="472"/>
                    <a:pt x="1225" y="470"/>
                  </a:cubicBezTo>
                  <a:cubicBezTo>
                    <a:pt x="1226" y="470"/>
                    <a:pt x="1227" y="469"/>
                    <a:pt x="1228" y="468"/>
                  </a:cubicBezTo>
                  <a:cubicBezTo>
                    <a:pt x="1228" y="467"/>
                    <a:pt x="1228" y="467"/>
                    <a:pt x="1228" y="466"/>
                  </a:cubicBezTo>
                  <a:cubicBezTo>
                    <a:pt x="1227" y="458"/>
                    <a:pt x="1230" y="458"/>
                    <a:pt x="1235" y="457"/>
                  </a:cubicBezTo>
                  <a:cubicBezTo>
                    <a:pt x="1252" y="471"/>
                    <a:pt x="1254" y="472"/>
                    <a:pt x="1258" y="470"/>
                  </a:cubicBezTo>
                  <a:cubicBezTo>
                    <a:pt x="1255" y="464"/>
                    <a:pt x="1251" y="459"/>
                    <a:pt x="1252" y="452"/>
                  </a:cubicBezTo>
                  <a:cubicBezTo>
                    <a:pt x="1243" y="448"/>
                    <a:pt x="1243" y="448"/>
                    <a:pt x="1240" y="440"/>
                  </a:cubicBezTo>
                  <a:cubicBezTo>
                    <a:pt x="1240" y="440"/>
                    <a:pt x="1240" y="439"/>
                    <a:pt x="1241" y="438"/>
                  </a:cubicBezTo>
                  <a:cubicBezTo>
                    <a:pt x="1240" y="438"/>
                    <a:pt x="1240" y="437"/>
                    <a:pt x="1240" y="436"/>
                  </a:cubicBezTo>
                  <a:cubicBezTo>
                    <a:pt x="1242" y="430"/>
                    <a:pt x="1243" y="430"/>
                    <a:pt x="1258" y="427"/>
                  </a:cubicBezTo>
                  <a:cubicBezTo>
                    <a:pt x="1258" y="427"/>
                    <a:pt x="1258" y="427"/>
                    <a:pt x="1258" y="427"/>
                  </a:cubicBezTo>
                  <a:cubicBezTo>
                    <a:pt x="1258" y="427"/>
                    <a:pt x="1258" y="427"/>
                    <a:pt x="1258" y="427"/>
                  </a:cubicBezTo>
                  <a:cubicBezTo>
                    <a:pt x="1258" y="427"/>
                    <a:pt x="1258" y="427"/>
                    <a:pt x="1258" y="427"/>
                  </a:cubicBezTo>
                  <a:cubicBezTo>
                    <a:pt x="1273" y="428"/>
                    <a:pt x="1275" y="429"/>
                    <a:pt x="1283" y="421"/>
                  </a:cubicBezTo>
                  <a:cubicBezTo>
                    <a:pt x="1280" y="421"/>
                    <a:pt x="1278" y="420"/>
                    <a:pt x="1274" y="415"/>
                  </a:cubicBezTo>
                  <a:cubicBezTo>
                    <a:pt x="1238" y="428"/>
                    <a:pt x="1238" y="428"/>
                    <a:pt x="1238" y="428"/>
                  </a:cubicBezTo>
                  <a:cubicBezTo>
                    <a:pt x="1238" y="428"/>
                    <a:pt x="1238" y="428"/>
                    <a:pt x="1236" y="429"/>
                  </a:cubicBezTo>
                  <a:cubicBezTo>
                    <a:pt x="1212" y="434"/>
                    <a:pt x="1209" y="388"/>
                    <a:pt x="1209" y="388"/>
                  </a:cubicBezTo>
                  <a:cubicBezTo>
                    <a:pt x="1209" y="388"/>
                    <a:pt x="1209" y="388"/>
                    <a:pt x="1209" y="387"/>
                  </a:cubicBezTo>
                  <a:cubicBezTo>
                    <a:pt x="1209" y="385"/>
                    <a:pt x="1209" y="383"/>
                    <a:pt x="1209" y="383"/>
                  </a:cubicBezTo>
                  <a:cubicBezTo>
                    <a:pt x="1221" y="380"/>
                    <a:pt x="1220" y="365"/>
                    <a:pt x="1229" y="359"/>
                  </a:cubicBezTo>
                  <a:cubicBezTo>
                    <a:pt x="1228" y="357"/>
                    <a:pt x="1227" y="356"/>
                    <a:pt x="1227" y="355"/>
                  </a:cubicBezTo>
                  <a:cubicBezTo>
                    <a:pt x="1225" y="355"/>
                    <a:pt x="1225" y="355"/>
                    <a:pt x="1216" y="353"/>
                  </a:cubicBezTo>
                  <a:cubicBezTo>
                    <a:pt x="1216" y="353"/>
                    <a:pt x="1216" y="353"/>
                    <a:pt x="1212" y="353"/>
                  </a:cubicBezTo>
                  <a:cubicBezTo>
                    <a:pt x="1211" y="353"/>
                    <a:pt x="1210" y="353"/>
                    <a:pt x="1209" y="353"/>
                  </a:cubicBezTo>
                  <a:cubicBezTo>
                    <a:pt x="1203" y="354"/>
                    <a:pt x="1202" y="358"/>
                    <a:pt x="1202" y="362"/>
                  </a:cubicBezTo>
                  <a:cubicBezTo>
                    <a:pt x="1202" y="363"/>
                    <a:pt x="1202" y="365"/>
                    <a:pt x="1202" y="366"/>
                  </a:cubicBezTo>
                  <a:cubicBezTo>
                    <a:pt x="1202" y="370"/>
                    <a:pt x="1202" y="374"/>
                    <a:pt x="1200" y="377"/>
                  </a:cubicBezTo>
                  <a:cubicBezTo>
                    <a:pt x="1197" y="382"/>
                    <a:pt x="1190" y="382"/>
                    <a:pt x="1187" y="387"/>
                  </a:cubicBezTo>
                  <a:cubicBezTo>
                    <a:pt x="1187" y="388"/>
                    <a:pt x="1185" y="389"/>
                    <a:pt x="1185" y="390"/>
                  </a:cubicBezTo>
                  <a:cubicBezTo>
                    <a:pt x="1184" y="399"/>
                    <a:pt x="1183" y="406"/>
                    <a:pt x="1182" y="411"/>
                  </a:cubicBezTo>
                  <a:cubicBezTo>
                    <a:pt x="1183" y="419"/>
                    <a:pt x="1187" y="421"/>
                    <a:pt x="1196" y="426"/>
                  </a:cubicBezTo>
                  <a:cubicBezTo>
                    <a:pt x="1196" y="428"/>
                    <a:pt x="1196" y="430"/>
                    <a:pt x="1196" y="431"/>
                  </a:cubicBezTo>
                  <a:cubicBezTo>
                    <a:pt x="1196" y="431"/>
                    <a:pt x="1196" y="431"/>
                    <a:pt x="1196" y="431"/>
                  </a:cubicBezTo>
                  <a:cubicBezTo>
                    <a:pt x="1199" y="443"/>
                    <a:pt x="1183" y="442"/>
                    <a:pt x="1180" y="451"/>
                  </a:cubicBezTo>
                  <a:cubicBezTo>
                    <a:pt x="1179" y="452"/>
                    <a:pt x="1179" y="453"/>
                    <a:pt x="1179" y="454"/>
                  </a:cubicBezTo>
                  <a:cubicBezTo>
                    <a:pt x="1179" y="459"/>
                    <a:pt x="1181" y="463"/>
                    <a:pt x="1180" y="468"/>
                  </a:cubicBezTo>
                  <a:cubicBezTo>
                    <a:pt x="1180" y="471"/>
                    <a:pt x="1180" y="474"/>
                    <a:pt x="1178" y="478"/>
                  </a:cubicBezTo>
                  <a:cubicBezTo>
                    <a:pt x="1176" y="483"/>
                    <a:pt x="1172" y="483"/>
                    <a:pt x="1169" y="484"/>
                  </a:cubicBezTo>
                  <a:cubicBezTo>
                    <a:pt x="1169" y="484"/>
                    <a:pt x="1169" y="484"/>
                    <a:pt x="1165" y="484"/>
                  </a:cubicBezTo>
                  <a:cubicBezTo>
                    <a:pt x="1163" y="485"/>
                    <a:pt x="1160" y="486"/>
                    <a:pt x="1158" y="487"/>
                  </a:cubicBezTo>
                  <a:cubicBezTo>
                    <a:pt x="1159" y="489"/>
                    <a:pt x="1158" y="492"/>
                    <a:pt x="1157" y="495"/>
                  </a:cubicBezTo>
                  <a:cubicBezTo>
                    <a:pt x="1154" y="494"/>
                    <a:pt x="1150" y="494"/>
                    <a:pt x="1146" y="492"/>
                  </a:cubicBezTo>
                  <a:cubicBezTo>
                    <a:pt x="1146" y="490"/>
                    <a:pt x="1144" y="487"/>
                    <a:pt x="1143" y="486"/>
                  </a:cubicBezTo>
                  <a:cubicBezTo>
                    <a:pt x="1143" y="485"/>
                    <a:pt x="1143" y="484"/>
                    <a:pt x="1143" y="482"/>
                  </a:cubicBezTo>
                  <a:cubicBezTo>
                    <a:pt x="1143" y="482"/>
                    <a:pt x="1143" y="482"/>
                    <a:pt x="1143" y="481"/>
                  </a:cubicBezTo>
                  <a:cubicBezTo>
                    <a:pt x="1143" y="480"/>
                    <a:pt x="1143" y="479"/>
                    <a:pt x="1143" y="477"/>
                  </a:cubicBezTo>
                  <a:cubicBezTo>
                    <a:pt x="1133" y="466"/>
                    <a:pt x="1135" y="448"/>
                    <a:pt x="1122" y="439"/>
                  </a:cubicBezTo>
                  <a:cubicBezTo>
                    <a:pt x="1102" y="454"/>
                    <a:pt x="1102" y="454"/>
                    <a:pt x="1102" y="454"/>
                  </a:cubicBezTo>
                  <a:cubicBezTo>
                    <a:pt x="1086" y="466"/>
                    <a:pt x="1074" y="450"/>
                    <a:pt x="1074" y="450"/>
                  </a:cubicBezTo>
                  <a:cubicBezTo>
                    <a:pt x="1074" y="450"/>
                    <a:pt x="1069" y="436"/>
                    <a:pt x="1069" y="422"/>
                  </a:cubicBezTo>
                  <a:cubicBezTo>
                    <a:pt x="1069" y="411"/>
                    <a:pt x="1071" y="400"/>
                    <a:pt x="1082" y="395"/>
                  </a:cubicBezTo>
                  <a:cubicBezTo>
                    <a:pt x="1128" y="376"/>
                    <a:pt x="1131" y="360"/>
                    <a:pt x="1134" y="350"/>
                  </a:cubicBezTo>
                  <a:cubicBezTo>
                    <a:pt x="1135" y="350"/>
                    <a:pt x="1136" y="349"/>
                    <a:pt x="1137" y="349"/>
                  </a:cubicBezTo>
                  <a:cubicBezTo>
                    <a:pt x="1138" y="348"/>
                    <a:pt x="1138" y="347"/>
                    <a:pt x="1138" y="346"/>
                  </a:cubicBezTo>
                  <a:cubicBezTo>
                    <a:pt x="1145" y="340"/>
                    <a:pt x="1149" y="331"/>
                    <a:pt x="1156" y="325"/>
                  </a:cubicBezTo>
                  <a:cubicBezTo>
                    <a:pt x="1156" y="325"/>
                    <a:pt x="1156" y="325"/>
                    <a:pt x="1156" y="325"/>
                  </a:cubicBezTo>
                  <a:cubicBezTo>
                    <a:pt x="1149" y="328"/>
                    <a:pt x="1149" y="328"/>
                    <a:pt x="1135" y="335"/>
                  </a:cubicBezTo>
                  <a:cubicBezTo>
                    <a:pt x="1140" y="330"/>
                    <a:pt x="1146" y="327"/>
                    <a:pt x="1151" y="322"/>
                  </a:cubicBezTo>
                  <a:cubicBezTo>
                    <a:pt x="1148" y="324"/>
                    <a:pt x="1145" y="325"/>
                    <a:pt x="1135" y="330"/>
                  </a:cubicBezTo>
                  <a:cubicBezTo>
                    <a:pt x="1140" y="325"/>
                    <a:pt x="1149" y="322"/>
                    <a:pt x="1153" y="315"/>
                  </a:cubicBezTo>
                  <a:cubicBezTo>
                    <a:pt x="1153" y="315"/>
                    <a:pt x="1153" y="315"/>
                    <a:pt x="1155" y="317"/>
                  </a:cubicBezTo>
                  <a:cubicBezTo>
                    <a:pt x="1156" y="316"/>
                    <a:pt x="1157" y="315"/>
                    <a:pt x="1158" y="315"/>
                  </a:cubicBezTo>
                  <a:cubicBezTo>
                    <a:pt x="1159" y="315"/>
                    <a:pt x="1159" y="317"/>
                    <a:pt x="1160" y="318"/>
                  </a:cubicBezTo>
                  <a:cubicBezTo>
                    <a:pt x="1161" y="318"/>
                    <a:pt x="1162" y="317"/>
                    <a:pt x="1163" y="317"/>
                  </a:cubicBezTo>
                  <a:cubicBezTo>
                    <a:pt x="1164" y="315"/>
                    <a:pt x="1166" y="312"/>
                    <a:pt x="1167" y="311"/>
                  </a:cubicBezTo>
                  <a:cubicBezTo>
                    <a:pt x="1168" y="309"/>
                    <a:pt x="1169" y="306"/>
                    <a:pt x="1170" y="304"/>
                  </a:cubicBezTo>
                  <a:cubicBezTo>
                    <a:pt x="1170" y="304"/>
                    <a:pt x="1170" y="304"/>
                    <a:pt x="1171" y="302"/>
                  </a:cubicBezTo>
                  <a:cubicBezTo>
                    <a:pt x="1172" y="302"/>
                    <a:pt x="1174" y="302"/>
                    <a:pt x="1175" y="301"/>
                  </a:cubicBezTo>
                  <a:cubicBezTo>
                    <a:pt x="1176" y="302"/>
                    <a:pt x="1176" y="304"/>
                    <a:pt x="1177" y="305"/>
                  </a:cubicBezTo>
                  <a:cubicBezTo>
                    <a:pt x="1178" y="303"/>
                    <a:pt x="1180" y="300"/>
                    <a:pt x="1182" y="299"/>
                  </a:cubicBezTo>
                  <a:cubicBezTo>
                    <a:pt x="1182" y="300"/>
                    <a:pt x="1183" y="301"/>
                    <a:pt x="1184" y="302"/>
                  </a:cubicBezTo>
                  <a:cubicBezTo>
                    <a:pt x="1184" y="301"/>
                    <a:pt x="1184" y="299"/>
                    <a:pt x="1184" y="298"/>
                  </a:cubicBezTo>
                  <a:cubicBezTo>
                    <a:pt x="1187" y="297"/>
                    <a:pt x="1189" y="296"/>
                    <a:pt x="1191" y="296"/>
                  </a:cubicBezTo>
                  <a:cubicBezTo>
                    <a:pt x="1192" y="296"/>
                    <a:pt x="1193" y="297"/>
                    <a:pt x="1194" y="298"/>
                  </a:cubicBezTo>
                  <a:cubicBezTo>
                    <a:pt x="1194" y="297"/>
                    <a:pt x="1194" y="295"/>
                    <a:pt x="1194" y="294"/>
                  </a:cubicBezTo>
                  <a:cubicBezTo>
                    <a:pt x="1202" y="290"/>
                    <a:pt x="1203" y="290"/>
                    <a:pt x="1207" y="289"/>
                  </a:cubicBezTo>
                  <a:cubicBezTo>
                    <a:pt x="1207" y="290"/>
                    <a:pt x="1207" y="292"/>
                    <a:pt x="1207" y="294"/>
                  </a:cubicBezTo>
                  <a:cubicBezTo>
                    <a:pt x="1207" y="294"/>
                    <a:pt x="1207" y="294"/>
                    <a:pt x="1207" y="294"/>
                  </a:cubicBezTo>
                  <a:cubicBezTo>
                    <a:pt x="1208" y="295"/>
                    <a:pt x="1208" y="296"/>
                    <a:pt x="1208" y="296"/>
                  </a:cubicBezTo>
                  <a:cubicBezTo>
                    <a:pt x="1209" y="294"/>
                    <a:pt x="1211" y="292"/>
                    <a:pt x="1212" y="290"/>
                  </a:cubicBezTo>
                  <a:cubicBezTo>
                    <a:pt x="1213" y="291"/>
                    <a:pt x="1214" y="292"/>
                    <a:pt x="1215" y="293"/>
                  </a:cubicBezTo>
                  <a:cubicBezTo>
                    <a:pt x="1215" y="291"/>
                    <a:pt x="1216" y="288"/>
                    <a:pt x="1216" y="285"/>
                  </a:cubicBezTo>
                  <a:cubicBezTo>
                    <a:pt x="1219" y="287"/>
                    <a:pt x="1219" y="287"/>
                    <a:pt x="1235" y="290"/>
                  </a:cubicBezTo>
                  <a:cubicBezTo>
                    <a:pt x="1235" y="292"/>
                    <a:pt x="1235" y="295"/>
                    <a:pt x="1236" y="297"/>
                  </a:cubicBezTo>
                  <a:cubicBezTo>
                    <a:pt x="1245" y="300"/>
                    <a:pt x="1248" y="298"/>
                    <a:pt x="1251" y="297"/>
                  </a:cubicBezTo>
                  <a:cubicBezTo>
                    <a:pt x="1271" y="316"/>
                    <a:pt x="1303" y="300"/>
                    <a:pt x="1323" y="321"/>
                  </a:cubicBezTo>
                  <a:cubicBezTo>
                    <a:pt x="1322" y="322"/>
                    <a:pt x="1322" y="323"/>
                    <a:pt x="1322" y="324"/>
                  </a:cubicBezTo>
                  <a:cubicBezTo>
                    <a:pt x="1322" y="324"/>
                    <a:pt x="1322" y="325"/>
                    <a:pt x="1323" y="325"/>
                  </a:cubicBezTo>
                  <a:cubicBezTo>
                    <a:pt x="1320" y="335"/>
                    <a:pt x="1318" y="340"/>
                    <a:pt x="1275" y="335"/>
                  </a:cubicBezTo>
                  <a:cubicBezTo>
                    <a:pt x="1284" y="342"/>
                    <a:pt x="1295" y="348"/>
                    <a:pt x="1303" y="357"/>
                  </a:cubicBezTo>
                  <a:cubicBezTo>
                    <a:pt x="1310" y="356"/>
                    <a:pt x="1316" y="362"/>
                    <a:pt x="1323" y="360"/>
                  </a:cubicBezTo>
                  <a:cubicBezTo>
                    <a:pt x="1322" y="359"/>
                    <a:pt x="1321" y="358"/>
                    <a:pt x="1320" y="357"/>
                  </a:cubicBezTo>
                  <a:cubicBezTo>
                    <a:pt x="1319" y="358"/>
                    <a:pt x="1318" y="359"/>
                    <a:pt x="1317" y="359"/>
                  </a:cubicBezTo>
                  <a:cubicBezTo>
                    <a:pt x="1315" y="358"/>
                    <a:pt x="1313" y="356"/>
                    <a:pt x="1311" y="355"/>
                  </a:cubicBezTo>
                  <a:cubicBezTo>
                    <a:pt x="1311" y="353"/>
                    <a:pt x="1311" y="352"/>
                    <a:pt x="1311" y="351"/>
                  </a:cubicBezTo>
                  <a:cubicBezTo>
                    <a:pt x="1311" y="351"/>
                    <a:pt x="1311" y="350"/>
                    <a:pt x="1311" y="350"/>
                  </a:cubicBezTo>
                  <a:cubicBezTo>
                    <a:pt x="1311" y="349"/>
                    <a:pt x="1311" y="347"/>
                    <a:pt x="1311" y="346"/>
                  </a:cubicBezTo>
                  <a:cubicBezTo>
                    <a:pt x="1313" y="346"/>
                    <a:pt x="1314" y="347"/>
                    <a:pt x="1315" y="347"/>
                  </a:cubicBezTo>
                  <a:cubicBezTo>
                    <a:pt x="1315" y="347"/>
                    <a:pt x="1315" y="347"/>
                    <a:pt x="1318" y="348"/>
                  </a:cubicBezTo>
                  <a:cubicBezTo>
                    <a:pt x="1324" y="349"/>
                    <a:pt x="1325" y="349"/>
                    <a:pt x="1330" y="349"/>
                  </a:cubicBezTo>
                  <a:cubicBezTo>
                    <a:pt x="1330" y="349"/>
                    <a:pt x="1330" y="348"/>
                    <a:pt x="1330" y="348"/>
                  </a:cubicBezTo>
                  <a:cubicBezTo>
                    <a:pt x="1328" y="347"/>
                    <a:pt x="1326" y="344"/>
                    <a:pt x="1324" y="343"/>
                  </a:cubicBezTo>
                  <a:cubicBezTo>
                    <a:pt x="1325" y="342"/>
                    <a:pt x="1326" y="341"/>
                    <a:pt x="1326" y="341"/>
                  </a:cubicBezTo>
                  <a:cubicBezTo>
                    <a:pt x="1326" y="340"/>
                    <a:pt x="1325" y="339"/>
                    <a:pt x="1324" y="338"/>
                  </a:cubicBezTo>
                  <a:cubicBezTo>
                    <a:pt x="1326" y="337"/>
                    <a:pt x="1328" y="335"/>
                    <a:pt x="1330" y="333"/>
                  </a:cubicBezTo>
                  <a:cubicBezTo>
                    <a:pt x="1330" y="331"/>
                    <a:pt x="1330" y="328"/>
                    <a:pt x="1332" y="326"/>
                  </a:cubicBezTo>
                  <a:cubicBezTo>
                    <a:pt x="1332" y="326"/>
                    <a:pt x="1332" y="326"/>
                    <a:pt x="1333" y="324"/>
                  </a:cubicBezTo>
                  <a:cubicBezTo>
                    <a:pt x="1337" y="325"/>
                    <a:pt x="1337" y="325"/>
                    <a:pt x="1344" y="327"/>
                  </a:cubicBezTo>
                  <a:cubicBezTo>
                    <a:pt x="1344" y="327"/>
                    <a:pt x="1344" y="326"/>
                    <a:pt x="1345" y="325"/>
                  </a:cubicBezTo>
                  <a:cubicBezTo>
                    <a:pt x="1342" y="322"/>
                    <a:pt x="1339" y="320"/>
                    <a:pt x="1335" y="320"/>
                  </a:cubicBezTo>
                  <a:cubicBezTo>
                    <a:pt x="1332" y="311"/>
                    <a:pt x="1321" y="309"/>
                    <a:pt x="1316" y="301"/>
                  </a:cubicBezTo>
                  <a:cubicBezTo>
                    <a:pt x="1318" y="301"/>
                    <a:pt x="1320" y="302"/>
                    <a:pt x="1322" y="302"/>
                  </a:cubicBezTo>
                  <a:cubicBezTo>
                    <a:pt x="1320" y="301"/>
                    <a:pt x="1318" y="299"/>
                    <a:pt x="1316" y="296"/>
                  </a:cubicBezTo>
                  <a:cubicBezTo>
                    <a:pt x="1324" y="299"/>
                    <a:pt x="1332" y="300"/>
                    <a:pt x="1339" y="302"/>
                  </a:cubicBezTo>
                  <a:cubicBezTo>
                    <a:pt x="1339" y="304"/>
                    <a:pt x="1339" y="305"/>
                    <a:pt x="1339" y="307"/>
                  </a:cubicBezTo>
                  <a:cubicBezTo>
                    <a:pt x="1339" y="307"/>
                    <a:pt x="1339" y="307"/>
                    <a:pt x="1339" y="307"/>
                  </a:cubicBezTo>
                  <a:cubicBezTo>
                    <a:pt x="1339" y="308"/>
                    <a:pt x="1339" y="309"/>
                    <a:pt x="1339" y="310"/>
                  </a:cubicBezTo>
                  <a:cubicBezTo>
                    <a:pt x="1347" y="317"/>
                    <a:pt x="1351" y="320"/>
                    <a:pt x="1358" y="317"/>
                  </a:cubicBezTo>
                  <a:cubicBezTo>
                    <a:pt x="1357" y="316"/>
                    <a:pt x="1357" y="315"/>
                    <a:pt x="1356" y="314"/>
                  </a:cubicBezTo>
                  <a:cubicBezTo>
                    <a:pt x="1356" y="312"/>
                    <a:pt x="1356" y="312"/>
                    <a:pt x="1356" y="312"/>
                  </a:cubicBezTo>
                  <a:cubicBezTo>
                    <a:pt x="1357" y="312"/>
                    <a:pt x="1357" y="311"/>
                    <a:pt x="1357" y="310"/>
                  </a:cubicBezTo>
                  <a:cubicBezTo>
                    <a:pt x="1357" y="310"/>
                    <a:pt x="1356" y="310"/>
                    <a:pt x="1356" y="309"/>
                  </a:cubicBezTo>
                  <a:cubicBezTo>
                    <a:pt x="1356" y="307"/>
                    <a:pt x="1356" y="307"/>
                    <a:pt x="1356" y="307"/>
                  </a:cubicBezTo>
                  <a:cubicBezTo>
                    <a:pt x="1357" y="307"/>
                    <a:pt x="1357" y="307"/>
                    <a:pt x="1357" y="307"/>
                  </a:cubicBezTo>
                  <a:cubicBezTo>
                    <a:pt x="1357" y="306"/>
                    <a:pt x="1357" y="306"/>
                    <a:pt x="1357" y="306"/>
                  </a:cubicBezTo>
                  <a:cubicBezTo>
                    <a:pt x="1357" y="306"/>
                    <a:pt x="1357" y="306"/>
                    <a:pt x="1357" y="306"/>
                  </a:cubicBezTo>
                  <a:cubicBezTo>
                    <a:pt x="1357" y="304"/>
                    <a:pt x="1357" y="303"/>
                    <a:pt x="1357" y="301"/>
                  </a:cubicBezTo>
                  <a:cubicBezTo>
                    <a:pt x="1359" y="299"/>
                    <a:pt x="1359" y="299"/>
                    <a:pt x="1361" y="293"/>
                  </a:cubicBezTo>
                  <a:cubicBezTo>
                    <a:pt x="1363" y="293"/>
                    <a:pt x="1366" y="292"/>
                    <a:pt x="1367" y="291"/>
                  </a:cubicBezTo>
                  <a:cubicBezTo>
                    <a:pt x="1368" y="292"/>
                    <a:pt x="1369" y="292"/>
                    <a:pt x="1370" y="292"/>
                  </a:cubicBezTo>
                  <a:cubicBezTo>
                    <a:pt x="1370" y="292"/>
                    <a:pt x="1371" y="291"/>
                    <a:pt x="1372" y="290"/>
                  </a:cubicBezTo>
                  <a:cubicBezTo>
                    <a:pt x="1372" y="290"/>
                    <a:pt x="1387" y="285"/>
                    <a:pt x="1389" y="278"/>
                  </a:cubicBezTo>
                  <a:cubicBezTo>
                    <a:pt x="1392" y="278"/>
                    <a:pt x="1394" y="280"/>
                    <a:pt x="1397" y="280"/>
                  </a:cubicBezTo>
                  <a:cubicBezTo>
                    <a:pt x="1398" y="280"/>
                    <a:pt x="1398" y="280"/>
                    <a:pt x="1398" y="280"/>
                  </a:cubicBezTo>
                  <a:cubicBezTo>
                    <a:pt x="1396" y="278"/>
                    <a:pt x="1394" y="276"/>
                    <a:pt x="1386" y="270"/>
                  </a:cubicBezTo>
                  <a:cubicBezTo>
                    <a:pt x="1386" y="270"/>
                    <a:pt x="1387" y="269"/>
                    <a:pt x="1387" y="268"/>
                  </a:cubicBezTo>
                  <a:cubicBezTo>
                    <a:pt x="1388" y="268"/>
                    <a:pt x="1388" y="268"/>
                    <a:pt x="1388" y="268"/>
                  </a:cubicBezTo>
                  <a:cubicBezTo>
                    <a:pt x="1388" y="267"/>
                    <a:pt x="1387" y="267"/>
                    <a:pt x="1386" y="266"/>
                  </a:cubicBezTo>
                  <a:cubicBezTo>
                    <a:pt x="1386" y="265"/>
                    <a:pt x="1387" y="264"/>
                    <a:pt x="1387" y="263"/>
                  </a:cubicBezTo>
                  <a:cubicBezTo>
                    <a:pt x="1402" y="262"/>
                    <a:pt x="1416" y="268"/>
                    <a:pt x="1430" y="266"/>
                  </a:cubicBezTo>
                  <a:cubicBezTo>
                    <a:pt x="1424" y="263"/>
                    <a:pt x="1410" y="254"/>
                    <a:pt x="1376" y="233"/>
                  </a:cubicBezTo>
                  <a:cubicBezTo>
                    <a:pt x="1374" y="232"/>
                    <a:pt x="1373" y="230"/>
                    <a:pt x="1372" y="228"/>
                  </a:cubicBezTo>
                  <a:cubicBezTo>
                    <a:pt x="1373" y="228"/>
                    <a:pt x="1374" y="228"/>
                    <a:pt x="1375" y="228"/>
                  </a:cubicBezTo>
                  <a:cubicBezTo>
                    <a:pt x="1374" y="227"/>
                    <a:pt x="1373" y="226"/>
                    <a:pt x="1372" y="224"/>
                  </a:cubicBezTo>
                  <a:cubicBezTo>
                    <a:pt x="1378" y="223"/>
                    <a:pt x="1387" y="224"/>
                    <a:pt x="1397" y="228"/>
                  </a:cubicBezTo>
                  <a:cubicBezTo>
                    <a:pt x="1397" y="228"/>
                    <a:pt x="1397" y="228"/>
                    <a:pt x="1397" y="228"/>
                  </a:cubicBezTo>
                  <a:cubicBezTo>
                    <a:pt x="1396" y="228"/>
                    <a:pt x="1396" y="228"/>
                    <a:pt x="1383" y="221"/>
                  </a:cubicBezTo>
                  <a:cubicBezTo>
                    <a:pt x="1383" y="221"/>
                    <a:pt x="1386" y="222"/>
                    <a:pt x="1399" y="228"/>
                  </a:cubicBezTo>
                  <a:cubicBezTo>
                    <a:pt x="1398" y="227"/>
                    <a:pt x="1397" y="226"/>
                    <a:pt x="1396" y="226"/>
                  </a:cubicBezTo>
                  <a:cubicBezTo>
                    <a:pt x="1396" y="226"/>
                    <a:pt x="1396" y="226"/>
                    <a:pt x="1397" y="223"/>
                  </a:cubicBezTo>
                  <a:cubicBezTo>
                    <a:pt x="1396" y="223"/>
                    <a:pt x="1396" y="223"/>
                    <a:pt x="1383" y="216"/>
                  </a:cubicBezTo>
                  <a:cubicBezTo>
                    <a:pt x="1383" y="216"/>
                    <a:pt x="1386" y="217"/>
                    <a:pt x="1401" y="224"/>
                  </a:cubicBezTo>
                  <a:cubicBezTo>
                    <a:pt x="1401" y="224"/>
                    <a:pt x="1401" y="224"/>
                    <a:pt x="1401" y="224"/>
                  </a:cubicBezTo>
                  <a:cubicBezTo>
                    <a:pt x="1403" y="225"/>
                    <a:pt x="1405" y="225"/>
                    <a:pt x="1406" y="224"/>
                  </a:cubicBezTo>
                  <a:cubicBezTo>
                    <a:pt x="1403" y="223"/>
                    <a:pt x="1403" y="223"/>
                    <a:pt x="1402" y="221"/>
                  </a:cubicBezTo>
                  <a:cubicBezTo>
                    <a:pt x="1402" y="221"/>
                    <a:pt x="1402" y="221"/>
                    <a:pt x="1402" y="221"/>
                  </a:cubicBezTo>
                  <a:cubicBezTo>
                    <a:pt x="1402" y="221"/>
                    <a:pt x="1402" y="221"/>
                    <a:pt x="1402" y="221"/>
                  </a:cubicBezTo>
                  <a:cubicBezTo>
                    <a:pt x="1401" y="220"/>
                    <a:pt x="1401" y="220"/>
                    <a:pt x="1401" y="220"/>
                  </a:cubicBezTo>
                  <a:cubicBezTo>
                    <a:pt x="1402" y="220"/>
                    <a:pt x="1402" y="220"/>
                    <a:pt x="1403" y="220"/>
                  </a:cubicBezTo>
                  <a:cubicBezTo>
                    <a:pt x="1403" y="219"/>
                    <a:pt x="1404" y="219"/>
                    <a:pt x="1405" y="219"/>
                  </a:cubicBezTo>
                  <a:cubicBezTo>
                    <a:pt x="1404" y="218"/>
                    <a:pt x="1403" y="217"/>
                    <a:pt x="1402" y="216"/>
                  </a:cubicBezTo>
                  <a:cubicBezTo>
                    <a:pt x="1402" y="215"/>
                    <a:pt x="1403" y="215"/>
                    <a:pt x="1403" y="215"/>
                  </a:cubicBezTo>
                  <a:cubicBezTo>
                    <a:pt x="1394" y="212"/>
                    <a:pt x="1386" y="209"/>
                    <a:pt x="1385" y="207"/>
                  </a:cubicBezTo>
                  <a:cubicBezTo>
                    <a:pt x="1386" y="206"/>
                    <a:pt x="1387" y="205"/>
                    <a:pt x="1387" y="204"/>
                  </a:cubicBezTo>
                  <a:cubicBezTo>
                    <a:pt x="1386" y="203"/>
                    <a:pt x="1385" y="203"/>
                    <a:pt x="1385" y="202"/>
                  </a:cubicBezTo>
                  <a:cubicBezTo>
                    <a:pt x="1387" y="200"/>
                    <a:pt x="1388" y="199"/>
                    <a:pt x="1388" y="195"/>
                  </a:cubicBezTo>
                  <a:cubicBezTo>
                    <a:pt x="1388" y="195"/>
                    <a:pt x="1387" y="195"/>
                    <a:pt x="1386" y="195"/>
                  </a:cubicBezTo>
                  <a:cubicBezTo>
                    <a:pt x="1380" y="194"/>
                    <a:pt x="1373" y="192"/>
                    <a:pt x="1362" y="182"/>
                  </a:cubicBezTo>
                  <a:cubicBezTo>
                    <a:pt x="1362" y="181"/>
                    <a:pt x="1362" y="180"/>
                    <a:pt x="1363" y="179"/>
                  </a:cubicBezTo>
                  <a:cubicBezTo>
                    <a:pt x="1363" y="180"/>
                    <a:pt x="1363" y="180"/>
                    <a:pt x="1364" y="180"/>
                  </a:cubicBezTo>
                  <a:cubicBezTo>
                    <a:pt x="1363" y="179"/>
                    <a:pt x="1362" y="178"/>
                    <a:pt x="1362" y="178"/>
                  </a:cubicBezTo>
                  <a:cubicBezTo>
                    <a:pt x="1362" y="178"/>
                    <a:pt x="1362" y="178"/>
                    <a:pt x="1362" y="178"/>
                  </a:cubicBezTo>
                  <a:cubicBezTo>
                    <a:pt x="1356" y="175"/>
                    <a:pt x="1351" y="171"/>
                    <a:pt x="1345" y="170"/>
                  </a:cubicBezTo>
                  <a:cubicBezTo>
                    <a:pt x="1345" y="170"/>
                    <a:pt x="1345" y="170"/>
                    <a:pt x="1344" y="170"/>
                  </a:cubicBezTo>
                  <a:cubicBezTo>
                    <a:pt x="1342" y="168"/>
                    <a:pt x="1339" y="167"/>
                    <a:pt x="1337" y="165"/>
                  </a:cubicBezTo>
                  <a:cubicBezTo>
                    <a:pt x="1340" y="166"/>
                    <a:pt x="1348" y="168"/>
                    <a:pt x="1353" y="168"/>
                  </a:cubicBezTo>
                  <a:cubicBezTo>
                    <a:pt x="1351" y="167"/>
                    <a:pt x="1348" y="166"/>
                    <a:pt x="1345" y="165"/>
                  </a:cubicBezTo>
                  <a:cubicBezTo>
                    <a:pt x="1345" y="165"/>
                    <a:pt x="1345" y="165"/>
                    <a:pt x="1344" y="165"/>
                  </a:cubicBezTo>
                  <a:cubicBezTo>
                    <a:pt x="1342" y="163"/>
                    <a:pt x="1339" y="162"/>
                    <a:pt x="1337" y="161"/>
                  </a:cubicBezTo>
                  <a:cubicBezTo>
                    <a:pt x="1338" y="161"/>
                    <a:pt x="1341" y="162"/>
                    <a:pt x="1344" y="162"/>
                  </a:cubicBezTo>
                  <a:cubicBezTo>
                    <a:pt x="1337" y="159"/>
                    <a:pt x="1329" y="155"/>
                    <a:pt x="1325" y="154"/>
                  </a:cubicBezTo>
                  <a:cubicBezTo>
                    <a:pt x="1326" y="153"/>
                    <a:pt x="1328" y="153"/>
                    <a:pt x="1333" y="153"/>
                  </a:cubicBezTo>
                  <a:cubicBezTo>
                    <a:pt x="1330" y="151"/>
                    <a:pt x="1327" y="150"/>
                    <a:pt x="1325" y="149"/>
                  </a:cubicBezTo>
                  <a:cubicBezTo>
                    <a:pt x="1326" y="148"/>
                    <a:pt x="1330" y="148"/>
                    <a:pt x="1341" y="148"/>
                  </a:cubicBezTo>
                  <a:cubicBezTo>
                    <a:pt x="1340" y="148"/>
                    <a:pt x="1340" y="148"/>
                    <a:pt x="1340" y="148"/>
                  </a:cubicBezTo>
                  <a:cubicBezTo>
                    <a:pt x="1341" y="148"/>
                    <a:pt x="1342" y="147"/>
                    <a:pt x="1343" y="147"/>
                  </a:cubicBezTo>
                  <a:cubicBezTo>
                    <a:pt x="1342" y="146"/>
                    <a:pt x="1341" y="144"/>
                    <a:pt x="1340" y="143"/>
                  </a:cubicBezTo>
                  <a:cubicBezTo>
                    <a:pt x="1343" y="143"/>
                    <a:pt x="1343" y="143"/>
                    <a:pt x="1350" y="143"/>
                  </a:cubicBezTo>
                  <a:cubicBezTo>
                    <a:pt x="1352" y="143"/>
                    <a:pt x="1354" y="143"/>
                    <a:pt x="1357" y="144"/>
                  </a:cubicBezTo>
                  <a:cubicBezTo>
                    <a:pt x="1358" y="144"/>
                    <a:pt x="1361" y="144"/>
                    <a:pt x="1363" y="145"/>
                  </a:cubicBezTo>
                  <a:cubicBezTo>
                    <a:pt x="1363" y="145"/>
                    <a:pt x="1376" y="150"/>
                    <a:pt x="1388" y="155"/>
                  </a:cubicBezTo>
                  <a:cubicBezTo>
                    <a:pt x="1388" y="155"/>
                    <a:pt x="1389" y="155"/>
                    <a:pt x="1389" y="155"/>
                  </a:cubicBezTo>
                  <a:cubicBezTo>
                    <a:pt x="1388" y="154"/>
                    <a:pt x="1387" y="154"/>
                    <a:pt x="1386" y="154"/>
                  </a:cubicBezTo>
                  <a:cubicBezTo>
                    <a:pt x="1389" y="154"/>
                    <a:pt x="1389" y="154"/>
                    <a:pt x="1389" y="154"/>
                  </a:cubicBezTo>
                  <a:cubicBezTo>
                    <a:pt x="1390" y="154"/>
                    <a:pt x="1391" y="154"/>
                    <a:pt x="1392" y="154"/>
                  </a:cubicBezTo>
                  <a:cubicBezTo>
                    <a:pt x="1390" y="153"/>
                    <a:pt x="1388" y="152"/>
                    <a:pt x="1386" y="151"/>
                  </a:cubicBezTo>
                  <a:cubicBezTo>
                    <a:pt x="1387" y="151"/>
                    <a:pt x="1387" y="151"/>
                    <a:pt x="1387" y="151"/>
                  </a:cubicBezTo>
                  <a:cubicBezTo>
                    <a:pt x="1387" y="150"/>
                    <a:pt x="1387" y="150"/>
                    <a:pt x="1387" y="149"/>
                  </a:cubicBezTo>
                  <a:cubicBezTo>
                    <a:pt x="1386" y="149"/>
                    <a:pt x="1386" y="149"/>
                    <a:pt x="1386" y="149"/>
                  </a:cubicBezTo>
                  <a:cubicBezTo>
                    <a:pt x="1387" y="149"/>
                    <a:pt x="1387" y="149"/>
                    <a:pt x="1387" y="149"/>
                  </a:cubicBezTo>
                  <a:cubicBezTo>
                    <a:pt x="1386" y="148"/>
                    <a:pt x="1386" y="148"/>
                    <a:pt x="1386" y="147"/>
                  </a:cubicBezTo>
                  <a:cubicBezTo>
                    <a:pt x="1387" y="147"/>
                    <a:pt x="1387" y="147"/>
                    <a:pt x="1388" y="147"/>
                  </a:cubicBezTo>
                  <a:cubicBezTo>
                    <a:pt x="1387" y="146"/>
                    <a:pt x="1387" y="145"/>
                    <a:pt x="1386" y="143"/>
                  </a:cubicBezTo>
                  <a:cubicBezTo>
                    <a:pt x="1383" y="142"/>
                    <a:pt x="1378" y="140"/>
                    <a:pt x="1369" y="137"/>
                  </a:cubicBezTo>
                  <a:cubicBezTo>
                    <a:pt x="1370" y="136"/>
                    <a:pt x="1371" y="136"/>
                    <a:pt x="1372" y="135"/>
                  </a:cubicBezTo>
                  <a:cubicBezTo>
                    <a:pt x="1372" y="135"/>
                    <a:pt x="1372" y="134"/>
                    <a:pt x="1372" y="133"/>
                  </a:cubicBezTo>
                  <a:cubicBezTo>
                    <a:pt x="1371" y="133"/>
                    <a:pt x="1370" y="132"/>
                    <a:pt x="1369" y="132"/>
                  </a:cubicBezTo>
                  <a:cubicBezTo>
                    <a:pt x="1370" y="132"/>
                    <a:pt x="1371" y="131"/>
                    <a:pt x="1372" y="131"/>
                  </a:cubicBezTo>
                  <a:cubicBezTo>
                    <a:pt x="1372" y="130"/>
                    <a:pt x="1372" y="129"/>
                    <a:pt x="1371" y="128"/>
                  </a:cubicBezTo>
                  <a:cubicBezTo>
                    <a:pt x="1376" y="128"/>
                    <a:pt x="1380" y="129"/>
                    <a:pt x="1385" y="130"/>
                  </a:cubicBezTo>
                  <a:cubicBezTo>
                    <a:pt x="1381" y="128"/>
                    <a:pt x="1379" y="127"/>
                    <a:pt x="1376" y="124"/>
                  </a:cubicBezTo>
                  <a:cubicBezTo>
                    <a:pt x="1376" y="124"/>
                    <a:pt x="1376" y="124"/>
                    <a:pt x="1374" y="123"/>
                  </a:cubicBezTo>
                  <a:cubicBezTo>
                    <a:pt x="1373" y="123"/>
                    <a:pt x="1372" y="123"/>
                    <a:pt x="1371" y="123"/>
                  </a:cubicBezTo>
                  <a:cubicBezTo>
                    <a:pt x="1371" y="123"/>
                    <a:pt x="1371" y="123"/>
                    <a:pt x="1370" y="122"/>
                  </a:cubicBezTo>
                  <a:cubicBezTo>
                    <a:pt x="1362" y="120"/>
                    <a:pt x="1353" y="120"/>
                    <a:pt x="1344" y="117"/>
                  </a:cubicBezTo>
                  <a:cubicBezTo>
                    <a:pt x="1344" y="117"/>
                    <a:pt x="1344" y="117"/>
                    <a:pt x="1344" y="117"/>
                  </a:cubicBezTo>
                  <a:cubicBezTo>
                    <a:pt x="1344" y="117"/>
                    <a:pt x="1344" y="117"/>
                    <a:pt x="1344" y="117"/>
                  </a:cubicBezTo>
                  <a:cubicBezTo>
                    <a:pt x="1344" y="117"/>
                    <a:pt x="1344" y="117"/>
                    <a:pt x="1344" y="117"/>
                  </a:cubicBezTo>
                  <a:cubicBezTo>
                    <a:pt x="1344" y="117"/>
                    <a:pt x="1344" y="117"/>
                    <a:pt x="1344" y="117"/>
                  </a:cubicBezTo>
                  <a:cubicBezTo>
                    <a:pt x="1344" y="117"/>
                    <a:pt x="1344" y="117"/>
                    <a:pt x="1343" y="117"/>
                  </a:cubicBezTo>
                  <a:cubicBezTo>
                    <a:pt x="1340" y="116"/>
                    <a:pt x="1335" y="115"/>
                    <a:pt x="1331" y="111"/>
                  </a:cubicBezTo>
                  <a:cubicBezTo>
                    <a:pt x="1333" y="112"/>
                    <a:pt x="1336" y="112"/>
                    <a:pt x="1338" y="112"/>
                  </a:cubicBezTo>
                  <a:cubicBezTo>
                    <a:pt x="1322" y="108"/>
                    <a:pt x="1322" y="108"/>
                    <a:pt x="1320" y="107"/>
                  </a:cubicBezTo>
                  <a:cubicBezTo>
                    <a:pt x="1322" y="108"/>
                    <a:pt x="1325" y="108"/>
                    <a:pt x="1327" y="108"/>
                  </a:cubicBezTo>
                  <a:cubicBezTo>
                    <a:pt x="1325" y="108"/>
                    <a:pt x="1322" y="107"/>
                    <a:pt x="1320" y="106"/>
                  </a:cubicBezTo>
                  <a:cubicBezTo>
                    <a:pt x="1320" y="106"/>
                    <a:pt x="1320" y="106"/>
                    <a:pt x="1320" y="106"/>
                  </a:cubicBezTo>
                  <a:cubicBezTo>
                    <a:pt x="1319" y="106"/>
                    <a:pt x="1318" y="105"/>
                    <a:pt x="1318" y="105"/>
                  </a:cubicBezTo>
                  <a:cubicBezTo>
                    <a:pt x="1374" y="116"/>
                    <a:pt x="1428" y="131"/>
                    <a:pt x="1479" y="149"/>
                  </a:cubicBezTo>
                  <a:cubicBezTo>
                    <a:pt x="1494" y="155"/>
                    <a:pt x="1509" y="162"/>
                    <a:pt x="1543" y="176"/>
                  </a:cubicBezTo>
                  <a:cubicBezTo>
                    <a:pt x="1556" y="182"/>
                    <a:pt x="1566" y="187"/>
                    <a:pt x="1575" y="192"/>
                  </a:cubicBezTo>
                  <a:cubicBezTo>
                    <a:pt x="1575" y="192"/>
                    <a:pt x="1576" y="192"/>
                    <a:pt x="1576" y="192"/>
                  </a:cubicBezTo>
                  <a:cubicBezTo>
                    <a:pt x="1578" y="193"/>
                    <a:pt x="1580" y="194"/>
                    <a:pt x="1581" y="195"/>
                  </a:cubicBezTo>
                  <a:cubicBezTo>
                    <a:pt x="1582" y="195"/>
                    <a:pt x="1583" y="195"/>
                    <a:pt x="1583" y="196"/>
                  </a:cubicBezTo>
                  <a:cubicBezTo>
                    <a:pt x="1585" y="196"/>
                    <a:pt x="1586" y="197"/>
                    <a:pt x="1587" y="198"/>
                  </a:cubicBezTo>
                  <a:cubicBezTo>
                    <a:pt x="1588" y="198"/>
                    <a:pt x="1589" y="199"/>
                    <a:pt x="1590" y="199"/>
                  </a:cubicBezTo>
                  <a:cubicBezTo>
                    <a:pt x="1591" y="200"/>
                    <a:pt x="1592" y="200"/>
                    <a:pt x="1594" y="201"/>
                  </a:cubicBezTo>
                  <a:cubicBezTo>
                    <a:pt x="1594" y="202"/>
                    <a:pt x="1595" y="202"/>
                    <a:pt x="1596" y="202"/>
                  </a:cubicBezTo>
                  <a:cubicBezTo>
                    <a:pt x="1597" y="203"/>
                    <a:pt x="1599" y="204"/>
                    <a:pt x="1600" y="204"/>
                  </a:cubicBezTo>
                  <a:cubicBezTo>
                    <a:pt x="1600" y="205"/>
                    <a:pt x="1601" y="205"/>
                    <a:pt x="1602" y="206"/>
                  </a:cubicBezTo>
                  <a:cubicBezTo>
                    <a:pt x="1607" y="208"/>
                    <a:pt x="1612" y="211"/>
                    <a:pt x="1617" y="214"/>
                  </a:cubicBezTo>
                  <a:cubicBezTo>
                    <a:pt x="1617" y="214"/>
                    <a:pt x="1617" y="214"/>
                    <a:pt x="1618" y="214"/>
                  </a:cubicBezTo>
                  <a:cubicBezTo>
                    <a:pt x="1619" y="215"/>
                    <a:pt x="1621" y="216"/>
                    <a:pt x="1623" y="217"/>
                  </a:cubicBezTo>
                  <a:cubicBezTo>
                    <a:pt x="1623" y="217"/>
                    <a:pt x="1624" y="218"/>
                    <a:pt x="1624" y="218"/>
                  </a:cubicBezTo>
                  <a:cubicBezTo>
                    <a:pt x="1626" y="219"/>
                    <a:pt x="1628" y="220"/>
                    <a:pt x="1629" y="221"/>
                  </a:cubicBezTo>
                  <a:cubicBezTo>
                    <a:pt x="1630" y="222"/>
                    <a:pt x="1631" y="222"/>
                    <a:pt x="1631" y="222"/>
                  </a:cubicBezTo>
                  <a:cubicBezTo>
                    <a:pt x="1633" y="223"/>
                    <a:pt x="1635" y="225"/>
                    <a:pt x="1637" y="226"/>
                  </a:cubicBezTo>
                  <a:cubicBezTo>
                    <a:pt x="1637" y="226"/>
                    <a:pt x="1638" y="226"/>
                    <a:pt x="1639" y="227"/>
                  </a:cubicBezTo>
                  <a:cubicBezTo>
                    <a:pt x="1641" y="228"/>
                    <a:pt x="1643" y="229"/>
                    <a:pt x="1645" y="231"/>
                  </a:cubicBezTo>
                  <a:cubicBezTo>
                    <a:pt x="1645" y="231"/>
                    <a:pt x="1646" y="231"/>
                    <a:pt x="1646" y="231"/>
                  </a:cubicBezTo>
                  <a:cubicBezTo>
                    <a:pt x="1654" y="236"/>
                    <a:pt x="1663" y="241"/>
                    <a:pt x="1673" y="248"/>
                  </a:cubicBezTo>
                  <a:cubicBezTo>
                    <a:pt x="1682" y="253"/>
                    <a:pt x="1690" y="259"/>
                    <a:pt x="1698" y="264"/>
                  </a:cubicBezTo>
                  <a:cubicBezTo>
                    <a:pt x="1698" y="264"/>
                    <a:pt x="1698" y="265"/>
                    <a:pt x="1698" y="265"/>
                  </a:cubicBezTo>
                  <a:cubicBezTo>
                    <a:pt x="1760" y="308"/>
                    <a:pt x="1801" y="346"/>
                    <a:pt x="1844" y="386"/>
                  </a:cubicBezTo>
                  <a:cubicBezTo>
                    <a:pt x="1860" y="403"/>
                    <a:pt x="1860" y="403"/>
                    <a:pt x="1860" y="403"/>
                  </a:cubicBezTo>
                  <a:cubicBezTo>
                    <a:pt x="1863" y="406"/>
                    <a:pt x="1865" y="409"/>
                    <a:pt x="1868" y="412"/>
                  </a:cubicBezTo>
                  <a:cubicBezTo>
                    <a:pt x="1872" y="416"/>
                    <a:pt x="1876" y="421"/>
                    <a:pt x="1880" y="426"/>
                  </a:cubicBezTo>
                  <a:cubicBezTo>
                    <a:pt x="1903" y="450"/>
                    <a:pt x="1924" y="476"/>
                    <a:pt x="1944" y="503"/>
                  </a:cubicBezTo>
                  <a:cubicBezTo>
                    <a:pt x="1985" y="561"/>
                    <a:pt x="1994" y="576"/>
                    <a:pt x="2038" y="660"/>
                  </a:cubicBezTo>
                  <a:cubicBezTo>
                    <a:pt x="2068" y="725"/>
                    <a:pt x="2068" y="725"/>
                    <a:pt x="2080" y="757"/>
                  </a:cubicBezTo>
                  <a:cubicBezTo>
                    <a:pt x="2080" y="758"/>
                    <a:pt x="2080" y="758"/>
                    <a:pt x="2080" y="758"/>
                  </a:cubicBezTo>
                  <a:cubicBezTo>
                    <a:pt x="2092" y="795"/>
                    <a:pt x="2106" y="843"/>
                    <a:pt x="2116" y="882"/>
                  </a:cubicBezTo>
                  <a:cubicBezTo>
                    <a:pt x="2114" y="877"/>
                    <a:pt x="2113" y="872"/>
                    <a:pt x="2111" y="866"/>
                  </a:cubicBezTo>
                  <a:cubicBezTo>
                    <a:pt x="2111" y="869"/>
                    <a:pt x="2128" y="948"/>
                    <a:pt x="2128" y="948"/>
                  </a:cubicBezTo>
                  <a:cubicBezTo>
                    <a:pt x="2128" y="947"/>
                    <a:pt x="2127" y="946"/>
                    <a:pt x="2127" y="945"/>
                  </a:cubicBezTo>
                  <a:cubicBezTo>
                    <a:pt x="2129" y="956"/>
                    <a:pt x="2131" y="968"/>
                    <a:pt x="2133" y="979"/>
                  </a:cubicBezTo>
                  <a:cubicBezTo>
                    <a:pt x="2134" y="980"/>
                    <a:pt x="2134" y="980"/>
                    <a:pt x="2134" y="980"/>
                  </a:cubicBezTo>
                  <a:cubicBezTo>
                    <a:pt x="2134" y="986"/>
                    <a:pt x="2135" y="992"/>
                    <a:pt x="2136" y="999"/>
                  </a:cubicBezTo>
                  <a:cubicBezTo>
                    <a:pt x="2133" y="982"/>
                    <a:pt x="2131" y="974"/>
                    <a:pt x="2131" y="972"/>
                  </a:cubicBezTo>
                  <a:cubicBezTo>
                    <a:pt x="2131" y="972"/>
                    <a:pt x="2131" y="972"/>
                    <a:pt x="2131" y="972"/>
                  </a:cubicBezTo>
                  <a:cubicBezTo>
                    <a:pt x="2131" y="972"/>
                    <a:pt x="2131" y="972"/>
                    <a:pt x="2131" y="970"/>
                  </a:cubicBezTo>
                  <a:cubicBezTo>
                    <a:pt x="2130" y="969"/>
                    <a:pt x="2130" y="968"/>
                    <a:pt x="2130" y="967"/>
                  </a:cubicBezTo>
                  <a:cubicBezTo>
                    <a:pt x="2130" y="970"/>
                    <a:pt x="2131" y="974"/>
                    <a:pt x="2131" y="978"/>
                  </a:cubicBezTo>
                  <a:cubicBezTo>
                    <a:pt x="2131" y="978"/>
                    <a:pt x="2131" y="978"/>
                    <a:pt x="2131" y="975"/>
                  </a:cubicBezTo>
                  <a:close/>
                  <a:moveTo>
                    <a:pt x="1013" y="741"/>
                  </a:moveTo>
                  <a:cubicBezTo>
                    <a:pt x="1013" y="740"/>
                    <a:pt x="1013" y="733"/>
                    <a:pt x="1015" y="733"/>
                  </a:cubicBezTo>
                  <a:cubicBezTo>
                    <a:pt x="1016" y="733"/>
                    <a:pt x="1017" y="735"/>
                    <a:pt x="1018" y="735"/>
                  </a:cubicBezTo>
                  <a:cubicBezTo>
                    <a:pt x="1019" y="736"/>
                    <a:pt x="1019" y="736"/>
                    <a:pt x="1020" y="736"/>
                  </a:cubicBezTo>
                  <a:cubicBezTo>
                    <a:pt x="1020" y="736"/>
                    <a:pt x="1020" y="736"/>
                    <a:pt x="1020" y="737"/>
                  </a:cubicBezTo>
                  <a:cubicBezTo>
                    <a:pt x="1021" y="737"/>
                    <a:pt x="1021" y="737"/>
                    <a:pt x="1021" y="738"/>
                  </a:cubicBezTo>
                  <a:cubicBezTo>
                    <a:pt x="1021" y="738"/>
                    <a:pt x="1021" y="737"/>
                    <a:pt x="1021" y="737"/>
                  </a:cubicBezTo>
                  <a:cubicBezTo>
                    <a:pt x="1023" y="738"/>
                    <a:pt x="1023" y="739"/>
                    <a:pt x="1024" y="739"/>
                  </a:cubicBezTo>
                  <a:cubicBezTo>
                    <a:pt x="1025" y="740"/>
                    <a:pt x="1026" y="740"/>
                    <a:pt x="1026" y="741"/>
                  </a:cubicBezTo>
                  <a:cubicBezTo>
                    <a:pt x="1026" y="741"/>
                    <a:pt x="1027" y="741"/>
                    <a:pt x="1027" y="741"/>
                  </a:cubicBezTo>
                  <a:cubicBezTo>
                    <a:pt x="1027" y="741"/>
                    <a:pt x="1027" y="742"/>
                    <a:pt x="1027" y="742"/>
                  </a:cubicBezTo>
                  <a:cubicBezTo>
                    <a:pt x="1027" y="744"/>
                    <a:pt x="1021" y="748"/>
                    <a:pt x="1020" y="745"/>
                  </a:cubicBezTo>
                  <a:cubicBezTo>
                    <a:pt x="1019" y="745"/>
                    <a:pt x="1019" y="741"/>
                    <a:pt x="1020" y="739"/>
                  </a:cubicBezTo>
                  <a:cubicBezTo>
                    <a:pt x="1018" y="741"/>
                    <a:pt x="1015" y="743"/>
                    <a:pt x="1013" y="741"/>
                  </a:cubicBezTo>
                  <a:close/>
                  <a:moveTo>
                    <a:pt x="1109" y="693"/>
                  </a:moveTo>
                  <a:cubicBezTo>
                    <a:pt x="1109" y="693"/>
                    <a:pt x="1110" y="692"/>
                    <a:pt x="1111" y="693"/>
                  </a:cubicBezTo>
                  <a:cubicBezTo>
                    <a:pt x="1112" y="693"/>
                    <a:pt x="1113" y="691"/>
                    <a:pt x="1113" y="691"/>
                  </a:cubicBezTo>
                  <a:cubicBezTo>
                    <a:pt x="1113" y="688"/>
                    <a:pt x="1113" y="688"/>
                    <a:pt x="1114" y="688"/>
                  </a:cubicBezTo>
                  <a:cubicBezTo>
                    <a:pt x="1115" y="689"/>
                    <a:pt x="1115" y="703"/>
                    <a:pt x="1115" y="703"/>
                  </a:cubicBezTo>
                  <a:cubicBezTo>
                    <a:pt x="1115" y="704"/>
                    <a:pt x="1113" y="712"/>
                    <a:pt x="1113" y="713"/>
                  </a:cubicBezTo>
                  <a:cubicBezTo>
                    <a:pt x="1113" y="713"/>
                    <a:pt x="1112" y="715"/>
                    <a:pt x="1111" y="714"/>
                  </a:cubicBezTo>
                  <a:cubicBezTo>
                    <a:pt x="1111" y="713"/>
                    <a:pt x="1110" y="712"/>
                    <a:pt x="1109" y="710"/>
                  </a:cubicBezTo>
                  <a:cubicBezTo>
                    <a:pt x="1108" y="710"/>
                    <a:pt x="1107" y="710"/>
                    <a:pt x="1107" y="709"/>
                  </a:cubicBezTo>
                  <a:cubicBezTo>
                    <a:pt x="1107" y="709"/>
                    <a:pt x="1107" y="709"/>
                    <a:pt x="1107" y="709"/>
                  </a:cubicBezTo>
                  <a:cubicBezTo>
                    <a:pt x="1107" y="709"/>
                    <a:pt x="1107" y="709"/>
                    <a:pt x="1107" y="709"/>
                  </a:cubicBezTo>
                  <a:cubicBezTo>
                    <a:pt x="1107" y="709"/>
                    <a:pt x="1106" y="710"/>
                    <a:pt x="1105" y="710"/>
                  </a:cubicBezTo>
                  <a:cubicBezTo>
                    <a:pt x="1104" y="709"/>
                    <a:pt x="1104" y="707"/>
                    <a:pt x="1103" y="706"/>
                  </a:cubicBezTo>
                  <a:cubicBezTo>
                    <a:pt x="1102" y="706"/>
                    <a:pt x="1101" y="706"/>
                    <a:pt x="1101" y="705"/>
                  </a:cubicBezTo>
                  <a:cubicBezTo>
                    <a:pt x="1098" y="701"/>
                    <a:pt x="1097" y="698"/>
                    <a:pt x="1097" y="697"/>
                  </a:cubicBezTo>
                  <a:cubicBezTo>
                    <a:pt x="1097" y="697"/>
                    <a:pt x="1097" y="697"/>
                    <a:pt x="1097" y="696"/>
                  </a:cubicBezTo>
                  <a:cubicBezTo>
                    <a:pt x="1097" y="695"/>
                    <a:pt x="1097" y="695"/>
                    <a:pt x="1097" y="694"/>
                  </a:cubicBezTo>
                  <a:cubicBezTo>
                    <a:pt x="1097" y="693"/>
                    <a:pt x="1097" y="693"/>
                    <a:pt x="1097" y="692"/>
                  </a:cubicBezTo>
                  <a:cubicBezTo>
                    <a:pt x="1097" y="692"/>
                    <a:pt x="1097" y="692"/>
                    <a:pt x="1097" y="692"/>
                  </a:cubicBezTo>
                  <a:cubicBezTo>
                    <a:pt x="1097" y="692"/>
                    <a:pt x="1101" y="688"/>
                    <a:pt x="1105" y="688"/>
                  </a:cubicBezTo>
                  <a:cubicBezTo>
                    <a:pt x="1106" y="688"/>
                    <a:pt x="1106" y="687"/>
                    <a:pt x="1106" y="686"/>
                  </a:cubicBezTo>
                  <a:cubicBezTo>
                    <a:pt x="1107" y="684"/>
                    <a:pt x="1107" y="684"/>
                    <a:pt x="1108" y="684"/>
                  </a:cubicBezTo>
                  <a:cubicBezTo>
                    <a:pt x="1108" y="684"/>
                    <a:pt x="1108" y="684"/>
                    <a:pt x="1108" y="684"/>
                  </a:cubicBezTo>
                  <a:cubicBezTo>
                    <a:pt x="1108" y="684"/>
                    <a:pt x="1109" y="689"/>
                    <a:pt x="1109" y="693"/>
                  </a:cubicBezTo>
                  <a:close/>
                  <a:moveTo>
                    <a:pt x="1098" y="719"/>
                  </a:moveTo>
                  <a:cubicBezTo>
                    <a:pt x="1102" y="719"/>
                    <a:pt x="1104" y="716"/>
                    <a:pt x="1108" y="715"/>
                  </a:cubicBezTo>
                  <a:cubicBezTo>
                    <a:pt x="1108" y="715"/>
                    <a:pt x="1108" y="715"/>
                    <a:pt x="1108" y="716"/>
                  </a:cubicBezTo>
                  <a:cubicBezTo>
                    <a:pt x="1109" y="717"/>
                    <a:pt x="1109" y="718"/>
                    <a:pt x="1109" y="719"/>
                  </a:cubicBezTo>
                  <a:cubicBezTo>
                    <a:pt x="1109" y="720"/>
                    <a:pt x="1110" y="720"/>
                    <a:pt x="1110" y="721"/>
                  </a:cubicBezTo>
                  <a:cubicBezTo>
                    <a:pt x="1111" y="720"/>
                    <a:pt x="1112" y="720"/>
                    <a:pt x="1114" y="719"/>
                  </a:cubicBezTo>
                  <a:cubicBezTo>
                    <a:pt x="1114" y="719"/>
                    <a:pt x="1114" y="719"/>
                    <a:pt x="1114" y="719"/>
                  </a:cubicBezTo>
                  <a:cubicBezTo>
                    <a:pt x="1114" y="719"/>
                    <a:pt x="1115" y="720"/>
                    <a:pt x="1115" y="720"/>
                  </a:cubicBezTo>
                  <a:cubicBezTo>
                    <a:pt x="1115" y="721"/>
                    <a:pt x="1115" y="722"/>
                    <a:pt x="1115" y="723"/>
                  </a:cubicBezTo>
                  <a:cubicBezTo>
                    <a:pt x="1115" y="724"/>
                    <a:pt x="1116" y="725"/>
                    <a:pt x="1117" y="726"/>
                  </a:cubicBezTo>
                  <a:cubicBezTo>
                    <a:pt x="1117" y="726"/>
                    <a:pt x="1117" y="727"/>
                    <a:pt x="1117" y="729"/>
                  </a:cubicBezTo>
                  <a:cubicBezTo>
                    <a:pt x="1117" y="729"/>
                    <a:pt x="1117" y="730"/>
                    <a:pt x="1117" y="730"/>
                  </a:cubicBezTo>
                  <a:cubicBezTo>
                    <a:pt x="1116" y="731"/>
                    <a:pt x="1116" y="733"/>
                    <a:pt x="1116" y="734"/>
                  </a:cubicBezTo>
                  <a:cubicBezTo>
                    <a:pt x="1115" y="739"/>
                    <a:pt x="1115" y="741"/>
                    <a:pt x="1115" y="742"/>
                  </a:cubicBezTo>
                  <a:cubicBezTo>
                    <a:pt x="1114" y="743"/>
                    <a:pt x="1114" y="744"/>
                    <a:pt x="1113" y="745"/>
                  </a:cubicBezTo>
                  <a:cubicBezTo>
                    <a:pt x="1113" y="746"/>
                    <a:pt x="1112" y="747"/>
                    <a:pt x="1111" y="747"/>
                  </a:cubicBezTo>
                  <a:cubicBezTo>
                    <a:pt x="1110" y="748"/>
                    <a:pt x="1109" y="747"/>
                    <a:pt x="1107" y="748"/>
                  </a:cubicBezTo>
                  <a:cubicBezTo>
                    <a:pt x="1105" y="748"/>
                    <a:pt x="1107" y="752"/>
                    <a:pt x="1105" y="752"/>
                  </a:cubicBezTo>
                  <a:cubicBezTo>
                    <a:pt x="1104" y="753"/>
                    <a:pt x="1104" y="753"/>
                    <a:pt x="1102" y="750"/>
                  </a:cubicBezTo>
                  <a:cubicBezTo>
                    <a:pt x="1101" y="750"/>
                    <a:pt x="1101" y="749"/>
                    <a:pt x="1101" y="749"/>
                  </a:cubicBezTo>
                  <a:cubicBezTo>
                    <a:pt x="1101" y="747"/>
                    <a:pt x="1101" y="745"/>
                    <a:pt x="1101" y="743"/>
                  </a:cubicBezTo>
                  <a:cubicBezTo>
                    <a:pt x="1099" y="744"/>
                    <a:pt x="1101" y="747"/>
                    <a:pt x="1099" y="748"/>
                  </a:cubicBezTo>
                  <a:cubicBezTo>
                    <a:pt x="1098" y="748"/>
                    <a:pt x="1098" y="748"/>
                    <a:pt x="1095" y="746"/>
                  </a:cubicBezTo>
                  <a:cubicBezTo>
                    <a:pt x="1095" y="746"/>
                    <a:pt x="1095" y="745"/>
                    <a:pt x="1095" y="745"/>
                  </a:cubicBezTo>
                  <a:cubicBezTo>
                    <a:pt x="1095" y="742"/>
                    <a:pt x="1095" y="740"/>
                    <a:pt x="1095" y="738"/>
                  </a:cubicBezTo>
                  <a:cubicBezTo>
                    <a:pt x="1095" y="737"/>
                    <a:pt x="1096" y="736"/>
                    <a:pt x="1096" y="734"/>
                  </a:cubicBezTo>
                  <a:cubicBezTo>
                    <a:pt x="1096" y="734"/>
                    <a:pt x="1096" y="733"/>
                    <a:pt x="1096" y="733"/>
                  </a:cubicBezTo>
                  <a:cubicBezTo>
                    <a:pt x="1095" y="732"/>
                    <a:pt x="1095" y="731"/>
                    <a:pt x="1096" y="728"/>
                  </a:cubicBezTo>
                  <a:cubicBezTo>
                    <a:pt x="1096" y="725"/>
                    <a:pt x="1096" y="724"/>
                    <a:pt x="1096" y="724"/>
                  </a:cubicBezTo>
                  <a:cubicBezTo>
                    <a:pt x="1095" y="722"/>
                    <a:pt x="1091" y="718"/>
                    <a:pt x="1094" y="718"/>
                  </a:cubicBezTo>
                  <a:cubicBezTo>
                    <a:pt x="1096" y="718"/>
                    <a:pt x="1097" y="719"/>
                    <a:pt x="1098" y="719"/>
                  </a:cubicBezTo>
                  <a:close/>
                  <a:moveTo>
                    <a:pt x="1195" y="766"/>
                  </a:moveTo>
                  <a:cubicBezTo>
                    <a:pt x="1197" y="766"/>
                    <a:pt x="1197" y="765"/>
                    <a:pt x="1198" y="765"/>
                  </a:cubicBezTo>
                  <a:cubicBezTo>
                    <a:pt x="1200" y="765"/>
                    <a:pt x="1201" y="766"/>
                    <a:pt x="1200" y="768"/>
                  </a:cubicBezTo>
                  <a:cubicBezTo>
                    <a:pt x="1200" y="771"/>
                    <a:pt x="1197" y="774"/>
                    <a:pt x="1196" y="778"/>
                  </a:cubicBezTo>
                  <a:cubicBezTo>
                    <a:pt x="1196" y="780"/>
                    <a:pt x="1199" y="781"/>
                    <a:pt x="1198" y="784"/>
                  </a:cubicBezTo>
                  <a:cubicBezTo>
                    <a:pt x="1197" y="790"/>
                    <a:pt x="1195" y="790"/>
                    <a:pt x="1194" y="790"/>
                  </a:cubicBezTo>
                  <a:cubicBezTo>
                    <a:pt x="1192" y="791"/>
                    <a:pt x="1191" y="790"/>
                    <a:pt x="1190" y="790"/>
                  </a:cubicBezTo>
                  <a:cubicBezTo>
                    <a:pt x="1188" y="789"/>
                    <a:pt x="1186" y="787"/>
                    <a:pt x="1184" y="786"/>
                  </a:cubicBezTo>
                  <a:cubicBezTo>
                    <a:pt x="1184" y="786"/>
                    <a:pt x="1184" y="786"/>
                    <a:pt x="1184" y="786"/>
                  </a:cubicBezTo>
                  <a:cubicBezTo>
                    <a:pt x="1184" y="786"/>
                    <a:pt x="1183" y="785"/>
                    <a:pt x="1183" y="785"/>
                  </a:cubicBezTo>
                  <a:cubicBezTo>
                    <a:pt x="1182" y="785"/>
                    <a:pt x="1181" y="785"/>
                    <a:pt x="1181" y="784"/>
                  </a:cubicBezTo>
                  <a:cubicBezTo>
                    <a:pt x="1176" y="782"/>
                    <a:pt x="1173" y="780"/>
                    <a:pt x="1171" y="779"/>
                  </a:cubicBezTo>
                  <a:cubicBezTo>
                    <a:pt x="1170" y="778"/>
                    <a:pt x="1166" y="776"/>
                    <a:pt x="1164" y="776"/>
                  </a:cubicBezTo>
                  <a:cubicBezTo>
                    <a:pt x="1162" y="776"/>
                    <a:pt x="1162" y="777"/>
                    <a:pt x="1160" y="777"/>
                  </a:cubicBezTo>
                  <a:cubicBezTo>
                    <a:pt x="1160" y="777"/>
                    <a:pt x="1159" y="777"/>
                    <a:pt x="1158" y="776"/>
                  </a:cubicBezTo>
                  <a:cubicBezTo>
                    <a:pt x="1158" y="775"/>
                    <a:pt x="1158" y="774"/>
                    <a:pt x="1159" y="772"/>
                  </a:cubicBezTo>
                  <a:cubicBezTo>
                    <a:pt x="1158" y="772"/>
                    <a:pt x="1158" y="772"/>
                    <a:pt x="1157" y="772"/>
                  </a:cubicBezTo>
                  <a:cubicBezTo>
                    <a:pt x="1156" y="772"/>
                    <a:pt x="1155" y="773"/>
                    <a:pt x="1154" y="773"/>
                  </a:cubicBezTo>
                  <a:cubicBezTo>
                    <a:pt x="1154" y="773"/>
                    <a:pt x="1152" y="772"/>
                    <a:pt x="1152" y="771"/>
                  </a:cubicBezTo>
                  <a:cubicBezTo>
                    <a:pt x="1151" y="770"/>
                    <a:pt x="1154" y="763"/>
                    <a:pt x="1156" y="764"/>
                  </a:cubicBezTo>
                  <a:cubicBezTo>
                    <a:pt x="1157" y="764"/>
                    <a:pt x="1157" y="765"/>
                    <a:pt x="1158" y="765"/>
                  </a:cubicBezTo>
                  <a:cubicBezTo>
                    <a:pt x="1158" y="765"/>
                    <a:pt x="1158" y="765"/>
                    <a:pt x="1158" y="765"/>
                  </a:cubicBezTo>
                  <a:cubicBezTo>
                    <a:pt x="1160" y="765"/>
                    <a:pt x="1161" y="763"/>
                    <a:pt x="1163" y="763"/>
                  </a:cubicBezTo>
                  <a:cubicBezTo>
                    <a:pt x="1165" y="764"/>
                    <a:pt x="1167" y="766"/>
                    <a:pt x="1170" y="766"/>
                  </a:cubicBezTo>
                  <a:cubicBezTo>
                    <a:pt x="1172" y="766"/>
                    <a:pt x="1173" y="764"/>
                    <a:pt x="1176" y="764"/>
                  </a:cubicBezTo>
                  <a:cubicBezTo>
                    <a:pt x="1177" y="764"/>
                    <a:pt x="1178" y="765"/>
                    <a:pt x="1180" y="765"/>
                  </a:cubicBezTo>
                  <a:cubicBezTo>
                    <a:pt x="1182" y="764"/>
                    <a:pt x="1183" y="763"/>
                    <a:pt x="1185" y="762"/>
                  </a:cubicBezTo>
                  <a:cubicBezTo>
                    <a:pt x="1185" y="762"/>
                    <a:pt x="1185" y="762"/>
                    <a:pt x="1186" y="762"/>
                  </a:cubicBezTo>
                  <a:cubicBezTo>
                    <a:pt x="1186" y="762"/>
                    <a:pt x="1186" y="762"/>
                    <a:pt x="1186" y="762"/>
                  </a:cubicBezTo>
                  <a:cubicBezTo>
                    <a:pt x="1187" y="761"/>
                    <a:pt x="1188" y="762"/>
                    <a:pt x="1189" y="762"/>
                  </a:cubicBezTo>
                  <a:cubicBezTo>
                    <a:pt x="1190" y="762"/>
                    <a:pt x="1191" y="761"/>
                    <a:pt x="1192" y="761"/>
                  </a:cubicBezTo>
                  <a:cubicBezTo>
                    <a:pt x="1194" y="761"/>
                    <a:pt x="1195" y="762"/>
                    <a:pt x="1194" y="764"/>
                  </a:cubicBezTo>
                  <a:cubicBezTo>
                    <a:pt x="1194" y="764"/>
                    <a:pt x="1194" y="765"/>
                    <a:pt x="1193" y="766"/>
                  </a:cubicBezTo>
                  <a:cubicBezTo>
                    <a:pt x="1194" y="766"/>
                    <a:pt x="1195" y="766"/>
                    <a:pt x="1195" y="766"/>
                  </a:cubicBezTo>
                  <a:close/>
                  <a:moveTo>
                    <a:pt x="1294" y="760"/>
                  </a:moveTo>
                  <a:cubicBezTo>
                    <a:pt x="1296" y="760"/>
                    <a:pt x="1298" y="759"/>
                    <a:pt x="1299" y="761"/>
                  </a:cubicBezTo>
                  <a:cubicBezTo>
                    <a:pt x="1301" y="761"/>
                    <a:pt x="1301" y="763"/>
                    <a:pt x="1302" y="764"/>
                  </a:cubicBezTo>
                  <a:cubicBezTo>
                    <a:pt x="1303" y="764"/>
                    <a:pt x="1304" y="764"/>
                    <a:pt x="1306" y="765"/>
                  </a:cubicBezTo>
                  <a:cubicBezTo>
                    <a:pt x="1307" y="766"/>
                    <a:pt x="1308" y="770"/>
                    <a:pt x="1308" y="771"/>
                  </a:cubicBezTo>
                  <a:cubicBezTo>
                    <a:pt x="1308" y="771"/>
                    <a:pt x="1308" y="771"/>
                    <a:pt x="1308" y="771"/>
                  </a:cubicBezTo>
                  <a:cubicBezTo>
                    <a:pt x="1308" y="771"/>
                    <a:pt x="1308" y="771"/>
                    <a:pt x="1308" y="771"/>
                  </a:cubicBezTo>
                  <a:cubicBezTo>
                    <a:pt x="1308" y="772"/>
                    <a:pt x="1308" y="772"/>
                    <a:pt x="1308" y="772"/>
                  </a:cubicBezTo>
                  <a:cubicBezTo>
                    <a:pt x="1307" y="771"/>
                    <a:pt x="1307" y="771"/>
                    <a:pt x="1306" y="771"/>
                  </a:cubicBezTo>
                  <a:cubicBezTo>
                    <a:pt x="1304" y="770"/>
                    <a:pt x="1304" y="770"/>
                    <a:pt x="1303" y="771"/>
                  </a:cubicBezTo>
                  <a:cubicBezTo>
                    <a:pt x="1303" y="772"/>
                    <a:pt x="1303" y="776"/>
                    <a:pt x="1304" y="777"/>
                  </a:cubicBezTo>
                  <a:cubicBezTo>
                    <a:pt x="1305" y="780"/>
                    <a:pt x="1307" y="782"/>
                    <a:pt x="1308" y="785"/>
                  </a:cubicBezTo>
                  <a:cubicBezTo>
                    <a:pt x="1309" y="786"/>
                    <a:pt x="1310" y="789"/>
                    <a:pt x="1308" y="790"/>
                  </a:cubicBezTo>
                  <a:cubicBezTo>
                    <a:pt x="1306" y="789"/>
                    <a:pt x="1306" y="785"/>
                    <a:pt x="1304" y="786"/>
                  </a:cubicBezTo>
                  <a:cubicBezTo>
                    <a:pt x="1302" y="787"/>
                    <a:pt x="1302" y="790"/>
                    <a:pt x="1301" y="789"/>
                  </a:cubicBezTo>
                  <a:cubicBezTo>
                    <a:pt x="1300" y="789"/>
                    <a:pt x="1299" y="787"/>
                    <a:pt x="1299" y="785"/>
                  </a:cubicBezTo>
                  <a:cubicBezTo>
                    <a:pt x="1298" y="783"/>
                    <a:pt x="1298" y="782"/>
                    <a:pt x="1298" y="782"/>
                  </a:cubicBezTo>
                  <a:cubicBezTo>
                    <a:pt x="1298" y="782"/>
                    <a:pt x="1298" y="782"/>
                    <a:pt x="1297" y="782"/>
                  </a:cubicBezTo>
                  <a:cubicBezTo>
                    <a:pt x="1296" y="783"/>
                    <a:pt x="1296" y="786"/>
                    <a:pt x="1294" y="785"/>
                  </a:cubicBezTo>
                  <a:cubicBezTo>
                    <a:pt x="1294" y="784"/>
                    <a:pt x="1294" y="784"/>
                    <a:pt x="1293" y="783"/>
                  </a:cubicBezTo>
                  <a:cubicBezTo>
                    <a:pt x="1293" y="784"/>
                    <a:pt x="1292" y="784"/>
                    <a:pt x="1291" y="784"/>
                  </a:cubicBezTo>
                  <a:cubicBezTo>
                    <a:pt x="1291" y="784"/>
                    <a:pt x="1291" y="784"/>
                    <a:pt x="1291" y="784"/>
                  </a:cubicBezTo>
                  <a:cubicBezTo>
                    <a:pt x="1290" y="784"/>
                    <a:pt x="1290" y="782"/>
                    <a:pt x="1289" y="782"/>
                  </a:cubicBezTo>
                  <a:cubicBezTo>
                    <a:pt x="1288" y="782"/>
                    <a:pt x="1288" y="783"/>
                    <a:pt x="1287" y="782"/>
                  </a:cubicBezTo>
                  <a:cubicBezTo>
                    <a:pt x="1287" y="782"/>
                    <a:pt x="1287" y="781"/>
                    <a:pt x="1287" y="781"/>
                  </a:cubicBezTo>
                  <a:cubicBezTo>
                    <a:pt x="1287" y="780"/>
                    <a:pt x="1288" y="779"/>
                    <a:pt x="1288" y="778"/>
                  </a:cubicBezTo>
                  <a:cubicBezTo>
                    <a:pt x="1287" y="779"/>
                    <a:pt x="1286" y="780"/>
                    <a:pt x="1285" y="780"/>
                  </a:cubicBezTo>
                  <a:cubicBezTo>
                    <a:pt x="1285" y="780"/>
                    <a:pt x="1285" y="780"/>
                    <a:pt x="1285" y="780"/>
                  </a:cubicBezTo>
                  <a:cubicBezTo>
                    <a:pt x="1284" y="779"/>
                    <a:pt x="1284" y="778"/>
                    <a:pt x="1283" y="778"/>
                  </a:cubicBezTo>
                  <a:cubicBezTo>
                    <a:pt x="1282" y="778"/>
                    <a:pt x="1282" y="778"/>
                    <a:pt x="1281" y="778"/>
                  </a:cubicBezTo>
                  <a:cubicBezTo>
                    <a:pt x="1281" y="778"/>
                    <a:pt x="1281" y="777"/>
                    <a:pt x="1281" y="776"/>
                  </a:cubicBezTo>
                  <a:cubicBezTo>
                    <a:pt x="1281" y="775"/>
                    <a:pt x="1282" y="775"/>
                    <a:pt x="1282" y="774"/>
                  </a:cubicBezTo>
                  <a:cubicBezTo>
                    <a:pt x="1282" y="774"/>
                    <a:pt x="1283" y="770"/>
                    <a:pt x="1282" y="769"/>
                  </a:cubicBezTo>
                  <a:cubicBezTo>
                    <a:pt x="1281" y="766"/>
                    <a:pt x="1278" y="766"/>
                    <a:pt x="1276" y="765"/>
                  </a:cubicBezTo>
                  <a:cubicBezTo>
                    <a:pt x="1272" y="760"/>
                    <a:pt x="1279" y="756"/>
                    <a:pt x="1281" y="756"/>
                  </a:cubicBezTo>
                  <a:cubicBezTo>
                    <a:pt x="1281" y="756"/>
                    <a:pt x="1281" y="756"/>
                    <a:pt x="1281" y="756"/>
                  </a:cubicBezTo>
                  <a:cubicBezTo>
                    <a:pt x="1283" y="756"/>
                    <a:pt x="1285" y="757"/>
                    <a:pt x="1287" y="758"/>
                  </a:cubicBezTo>
                  <a:cubicBezTo>
                    <a:pt x="1288" y="758"/>
                    <a:pt x="1289" y="757"/>
                    <a:pt x="1290" y="757"/>
                  </a:cubicBezTo>
                  <a:cubicBezTo>
                    <a:pt x="1290" y="757"/>
                    <a:pt x="1290" y="758"/>
                    <a:pt x="1291" y="758"/>
                  </a:cubicBezTo>
                  <a:cubicBezTo>
                    <a:pt x="1294" y="759"/>
                    <a:pt x="1294" y="759"/>
                    <a:pt x="1294" y="760"/>
                  </a:cubicBezTo>
                  <a:close/>
                  <a:moveTo>
                    <a:pt x="1294" y="747"/>
                  </a:moveTo>
                  <a:cubicBezTo>
                    <a:pt x="1295" y="747"/>
                    <a:pt x="1295" y="748"/>
                    <a:pt x="1296" y="748"/>
                  </a:cubicBezTo>
                  <a:cubicBezTo>
                    <a:pt x="1298" y="748"/>
                    <a:pt x="1299" y="749"/>
                    <a:pt x="1301" y="750"/>
                  </a:cubicBezTo>
                  <a:cubicBezTo>
                    <a:pt x="1302" y="750"/>
                    <a:pt x="1303" y="750"/>
                    <a:pt x="1304" y="751"/>
                  </a:cubicBezTo>
                  <a:cubicBezTo>
                    <a:pt x="1308" y="752"/>
                    <a:pt x="1310" y="754"/>
                    <a:pt x="1310" y="754"/>
                  </a:cubicBezTo>
                  <a:cubicBezTo>
                    <a:pt x="1311" y="754"/>
                    <a:pt x="1311" y="755"/>
                    <a:pt x="1312" y="755"/>
                  </a:cubicBezTo>
                  <a:cubicBezTo>
                    <a:pt x="1312" y="755"/>
                    <a:pt x="1312" y="756"/>
                    <a:pt x="1312" y="756"/>
                  </a:cubicBezTo>
                  <a:cubicBezTo>
                    <a:pt x="1314" y="757"/>
                    <a:pt x="1316" y="758"/>
                    <a:pt x="1316" y="758"/>
                  </a:cubicBezTo>
                  <a:cubicBezTo>
                    <a:pt x="1317" y="759"/>
                    <a:pt x="1317" y="759"/>
                    <a:pt x="1318" y="760"/>
                  </a:cubicBezTo>
                  <a:cubicBezTo>
                    <a:pt x="1318" y="760"/>
                    <a:pt x="1318" y="761"/>
                    <a:pt x="1318" y="761"/>
                  </a:cubicBezTo>
                  <a:cubicBezTo>
                    <a:pt x="1319" y="762"/>
                    <a:pt x="1320" y="763"/>
                    <a:pt x="1320" y="765"/>
                  </a:cubicBezTo>
                  <a:cubicBezTo>
                    <a:pt x="1320" y="766"/>
                    <a:pt x="1319" y="765"/>
                    <a:pt x="1319" y="765"/>
                  </a:cubicBezTo>
                  <a:cubicBezTo>
                    <a:pt x="1319" y="765"/>
                    <a:pt x="1319" y="765"/>
                    <a:pt x="1318" y="765"/>
                  </a:cubicBezTo>
                  <a:cubicBezTo>
                    <a:pt x="1317" y="764"/>
                    <a:pt x="1315" y="763"/>
                    <a:pt x="1313" y="762"/>
                  </a:cubicBezTo>
                  <a:cubicBezTo>
                    <a:pt x="1312" y="762"/>
                    <a:pt x="1310" y="761"/>
                    <a:pt x="1309" y="761"/>
                  </a:cubicBezTo>
                  <a:cubicBezTo>
                    <a:pt x="1306" y="759"/>
                    <a:pt x="1301" y="756"/>
                    <a:pt x="1300" y="755"/>
                  </a:cubicBezTo>
                  <a:cubicBezTo>
                    <a:pt x="1300" y="755"/>
                    <a:pt x="1300" y="755"/>
                    <a:pt x="1300" y="755"/>
                  </a:cubicBezTo>
                  <a:cubicBezTo>
                    <a:pt x="1298" y="754"/>
                    <a:pt x="1295" y="752"/>
                    <a:pt x="1294" y="751"/>
                  </a:cubicBezTo>
                  <a:cubicBezTo>
                    <a:pt x="1294" y="751"/>
                    <a:pt x="1293" y="748"/>
                    <a:pt x="1294" y="747"/>
                  </a:cubicBezTo>
                  <a:close/>
                  <a:moveTo>
                    <a:pt x="1346" y="806"/>
                  </a:moveTo>
                  <a:cubicBezTo>
                    <a:pt x="1346" y="808"/>
                    <a:pt x="1348" y="809"/>
                    <a:pt x="1349" y="809"/>
                  </a:cubicBezTo>
                  <a:cubicBezTo>
                    <a:pt x="1349" y="809"/>
                    <a:pt x="1349" y="809"/>
                    <a:pt x="1349" y="809"/>
                  </a:cubicBezTo>
                  <a:cubicBezTo>
                    <a:pt x="1351" y="808"/>
                    <a:pt x="1352" y="808"/>
                    <a:pt x="1353" y="808"/>
                  </a:cubicBezTo>
                  <a:cubicBezTo>
                    <a:pt x="1353" y="808"/>
                    <a:pt x="1354" y="808"/>
                    <a:pt x="1354" y="809"/>
                  </a:cubicBezTo>
                  <a:cubicBezTo>
                    <a:pt x="1354" y="811"/>
                    <a:pt x="1352" y="811"/>
                    <a:pt x="1350" y="811"/>
                  </a:cubicBezTo>
                  <a:cubicBezTo>
                    <a:pt x="1343" y="811"/>
                    <a:pt x="1343" y="811"/>
                    <a:pt x="1342" y="811"/>
                  </a:cubicBezTo>
                  <a:cubicBezTo>
                    <a:pt x="1341" y="811"/>
                    <a:pt x="1339" y="812"/>
                    <a:pt x="1337" y="812"/>
                  </a:cubicBezTo>
                  <a:cubicBezTo>
                    <a:pt x="1337" y="812"/>
                    <a:pt x="1337" y="812"/>
                    <a:pt x="1337" y="812"/>
                  </a:cubicBezTo>
                  <a:cubicBezTo>
                    <a:pt x="1336" y="812"/>
                    <a:pt x="1335" y="810"/>
                    <a:pt x="1334" y="810"/>
                  </a:cubicBezTo>
                  <a:cubicBezTo>
                    <a:pt x="1332" y="809"/>
                    <a:pt x="1330" y="810"/>
                    <a:pt x="1329" y="809"/>
                  </a:cubicBezTo>
                  <a:cubicBezTo>
                    <a:pt x="1329" y="809"/>
                    <a:pt x="1328" y="809"/>
                    <a:pt x="1328" y="808"/>
                  </a:cubicBezTo>
                  <a:cubicBezTo>
                    <a:pt x="1327" y="808"/>
                    <a:pt x="1327" y="807"/>
                    <a:pt x="1329" y="807"/>
                  </a:cubicBezTo>
                  <a:cubicBezTo>
                    <a:pt x="1329" y="806"/>
                    <a:pt x="1328" y="806"/>
                    <a:pt x="1328" y="806"/>
                  </a:cubicBezTo>
                  <a:cubicBezTo>
                    <a:pt x="1326" y="805"/>
                    <a:pt x="1324" y="805"/>
                    <a:pt x="1323" y="805"/>
                  </a:cubicBezTo>
                  <a:cubicBezTo>
                    <a:pt x="1322" y="805"/>
                    <a:pt x="1322" y="804"/>
                    <a:pt x="1322" y="804"/>
                  </a:cubicBezTo>
                  <a:cubicBezTo>
                    <a:pt x="1321" y="803"/>
                    <a:pt x="1320" y="802"/>
                    <a:pt x="1327" y="802"/>
                  </a:cubicBezTo>
                  <a:cubicBezTo>
                    <a:pt x="1330" y="801"/>
                    <a:pt x="1333" y="803"/>
                    <a:pt x="1336" y="803"/>
                  </a:cubicBezTo>
                  <a:cubicBezTo>
                    <a:pt x="1337" y="803"/>
                    <a:pt x="1338" y="801"/>
                    <a:pt x="1339" y="801"/>
                  </a:cubicBezTo>
                  <a:cubicBezTo>
                    <a:pt x="1339" y="801"/>
                    <a:pt x="1340" y="802"/>
                    <a:pt x="1340" y="802"/>
                  </a:cubicBezTo>
                  <a:cubicBezTo>
                    <a:pt x="1340" y="804"/>
                    <a:pt x="1342" y="805"/>
                    <a:pt x="1343" y="805"/>
                  </a:cubicBezTo>
                  <a:cubicBezTo>
                    <a:pt x="1343" y="805"/>
                    <a:pt x="1343" y="805"/>
                    <a:pt x="1343" y="805"/>
                  </a:cubicBezTo>
                  <a:cubicBezTo>
                    <a:pt x="1344" y="803"/>
                    <a:pt x="1346" y="803"/>
                    <a:pt x="1347" y="803"/>
                  </a:cubicBezTo>
                  <a:cubicBezTo>
                    <a:pt x="1347" y="804"/>
                    <a:pt x="1348" y="804"/>
                    <a:pt x="1348" y="805"/>
                  </a:cubicBezTo>
                  <a:cubicBezTo>
                    <a:pt x="1348" y="806"/>
                    <a:pt x="1347" y="806"/>
                    <a:pt x="1346" y="806"/>
                  </a:cubicBezTo>
                  <a:cubicBezTo>
                    <a:pt x="1346" y="806"/>
                    <a:pt x="1346" y="806"/>
                    <a:pt x="1346" y="806"/>
                  </a:cubicBezTo>
                  <a:close/>
                  <a:moveTo>
                    <a:pt x="1453" y="793"/>
                  </a:moveTo>
                  <a:cubicBezTo>
                    <a:pt x="1455" y="792"/>
                    <a:pt x="1457" y="791"/>
                    <a:pt x="1460" y="790"/>
                  </a:cubicBezTo>
                  <a:cubicBezTo>
                    <a:pt x="1460" y="790"/>
                    <a:pt x="1460" y="790"/>
                    <a:pt x="1460" y="790"/>
                  </a:cubicBezTo>
                  <a:cubicBezTo>
                    <a:pt x="1460" y="790"/>
                    <a:pt x="1460" y="790"/>
                    <a:pt x="1460" y="790"/>
                  </a:cubicBezTo>
                  <a:cubicBezTo>
                    <a:pt x="1460" y="790"/>
                    <a:pt x="1460" y="791"/>
                    <a:pt x="1460" y="791"/>
                  </a:cubicBezTo>
                  <a:cubicBezTo>
                    <a:pt x="1459" y="792"/>
                    <a:pt x="1459" y="792"/>
                    <a:pt x="1459" y="794"/>
                  </a:cubicBezTo>
                  <a:cubicBezTo>
                    <a:pt x="1458" y="795"/>
                    <a:pt x="1461" y="797"/>
                    <a:pt x="1459" y="798"/>
                  </a:cubicBezTo>
                  <a:cubicBezTo>
                    <a:pt x="1459" y="798"/>
                    <a:pt x="1458" y="798"/>
                    <a:pt x="1457" y="799"/>
                  </a:cubicBezTo>
                  <a:cubicBezTo>
                    <a:pt x="1457" y="800"/>
                    <a:pt x="1456" y="800"/>
                    <a:pt x="1456" y="801"/>
                  </a:cubicBezTo>
                  <a:cubicBezTo>
                    <a:pt x="1456" y="802"/>
                    <a:pt x="1456" y="802"/>
                    <a:pt x="1454" y="803"/>
                  </a:cubicBezTo>
                  <a:cubicBezTo>
                    <a:pt x="1453" y="803"/>
                    <a:pt x="1452" y="804"/>
                    <a:pt x="1451" y="804"/>
                  </a:cubicBezTo>
                  <a:cubicBezTo>
                    <a:pt x="1450" y="805"/>
                    <a:pt x="1450" y="806"/>
                    <a:pt x="1449" y="806"/>
                  </a:cubicBezTo>
                  <a:cubicBezTo>
                    <a:pt x="1447" y="806"/>
                    <a:pt x="1446" y="806"/>
                    <a:pt x="1444" y="806"/>
                  </a:cubicBezTo>
                  <a:cubicBezTo>
                    <a:pt x="1440" y="805"/>
                    <a:pt x="1438" y="803"/>
                    <a:pt x="1437" y="801"/>
                  </a:cubicBezTo>
                  <a:cubicBezTo>
                    <a:pt x="1433" y="800"/>
                    <a:pt x="1431" y="797"/>
                    <a:pt x="1431" y="796"/>
                  </a:cubicBezTo>
                  <a:cubicBezTo>
                    <a:pt x="1430" y="796"/>
                    <a:pt x="1431" y="795"/>
                    <a:pt x="1431" y="795"/>
                  </a:cubicBezTo>
                  <a:cubicBezTo>
                    <a:pt x="1432" y="795"/>
                    <a:pt x="1432" y="795"/>
                    <a:pt x="1433" y="795"/>
                  </a:cubicBezTo>
                  <a:cubicBezTo>
                    <a:pt x="1433" y="795"/>
                    <a:pt x="1433" y="795"/>
                    <a:pt x="1434" y="795"/>
                  </a:cubicBezTo>
                  <a:cubicBezTo>
                    <a:pt x="1434" y="794"/>
                    <a:pt x="1438" y="793"/>
                    <a:pt x="1438" y="793"/>
                  </a:cubicBezTo>
                  <a:cubicBezTo>
                    <a:pt x="1439" y="792"/>
                    <a:pt x="1438" y="790"/>
                    <a:pt x="1439" y="790"/>
                  </a:cubicBezTo>
                  <a:cubicBezTo>
                    <a:pt x="1441" y="789"/>
                    <a:pt x="1444" y="790"/>
                    <a:pt x="1446" y="789"/>
                  </a:cubicBezTo>
                  <a:cubicBezTo>
                    <a:pt x="1449" y="789"/>
                    <a:pt x="1451" y="786"/>
                    <a:pt x="1453" y="786"/>
                  </a:cubicBezTo>
                  <a:cubicBezTo>
                    <a:pt x="1453" y="786"/>
                    <a:pt x="1453" y="786"/>
                    <a:pt x="1454" y="786"/>
                  </a:cubicBezTo>
                  <a:cubicBezTo>
                    <a:pt x="1454" y="786"/>
                    <a:pt x="1454" y="786"/>
                    <a:pt x="1454" y="786"/>
                  </a:cubicBezTo>
                  <a:cubicBezTo>
                    <a:pt x="1454" y="786"/>
                    <a:pt x="1454" y="786"/>
                    <a:pt x="1454" y="786"/>
                  </a:cubicBezTo>
                  <a:cubicBezTo>
                    <a:pt x="1453" y="787"/>
                    <a:pt x="1453" y="788"/>
                    <a:pt x="1452" y="789"/>
                  </a:cubicBezTo>
                  <a:cubicBezTo>
                    <a:pt x="1452" y="791"/>
                    <a:pt x="1454" y="792"/>
                    <a:pt x="1453" y="793"/>
                  </a:cubicBezTo>
                  <a:close/>
                  <a:moveTo>
                    <a:pt x="1335" y="287"/>
                  </a:moveTo>
                  <a:cubicBezTo>
                    <a:pt x="1335" y="287"/>
                    <a:pt x="1336" y="287"/>
                    <a:pt x="1336" y="287"/>
                  </a:cubicBezTo>
                  <a:cubicBezTo>
                    <a:pt x="1337" y="287"/>
                    <a:pt x="1344" y="288"/>
                    <a:pt x="1347" y="292"/>
                  </a:cubicBezTo>
                  <a:cubicBezTo>
                    <a:pt x="1347" y="292"/>
                    <a:pt x="1347" y="292"/>
                    <a:pt x="1348" y="292"/>
                  </a:cubicBezTo>
                  <a:cubicBezTo>
                    <a:pt x="1350" y="293"/>
                    <a:pt x="1352" y="294"/>
                    <a:pt x="1354" y="296"/>
                  </a:cubicBezTo>
                  <a:cubicBezTo>
                    <a:pt x="1356" y="299"/>
                    <a:pt x="1353" y="300"/>
                    <a:pt x="1350" y="299"/>
                  </a:cubicBezTo>
                  <a:cubicBezTo>
                    <a:pt x="1348" y="299"/>
                    <a:pt x="1344" y="297"/>
                    <a:pt x="1342" y="295"/>
                  </a:cubicBezTo>
                  <a:cubicBezTo>
                    <a:pt x="1338" y="293"/>
                    <a:pt x="1333" y="289"/>
                    <a:pt x="1335" y="287"/>
                  </a:cubicBezTo>
                  <a:close/>
                  <a:moveTo>
                    <a:pt x="2137" y="1053"/>
                  </a:moveTo>
                  <a:cubicBezTo>
                    <a:pt x="2137" y="1053"/>
                    <a:pt x="2136" y="1053"/>
                    <a:pt x="2136" y="1053"/>
                  </a:cubicBezTo>
                  <a:cubicBezTo>
                    <a:pt x="2135" y="1051"/>
                    <a:pt x="2133" y="1037"/>
                    <a:pt x="2134" y="1034"/>
                  </a:cubicBezTo>
                  <a:cubicBezTo>
                    <a:pt x="2134" y="1034"/>
                    <a:pt x="2134" y="1034"/>
                    <a:pt x="2134" y="1034"/>
                  </a:cubicBezTo>
                  <a:cubicBezTo>
                    <a:pt x="2134" y="1034"/>
                    <a:pt x="2134" y="1034"/>
                    <a:pt x="2135" y="1034"/>
                  </a:cubicBezTo>
                  <a:cubicBezTo>
                    <a:pt x="2135" y="1035"/>
                    <a:pt x="2135" y="1035"/>
                    <a:pt x="2136" y="1037"/>
                  </a:cubicBezTo>
                  <a:cubicBezTo>
                    <a:pt x="2136" y="1036"/>
                    <a:pt x="2136" y="1036"/>
                    <a:pt x="2136" y="1031"/>
                  </a:cubicBezTo>
                  <a:cubicBezTo>
                    <a:pt x="2136" y="1031"/>
                    <a:pt x="2136" y="1032"/>
                    <a:pt x="2136" y="1032"/>
                  </a:cubicBezTo>
                  <a:cubicBezTo>
                    <a:pt x="2137" y="1031"/>
                    <a:pt x="2136" y="1029"/>
                    <a:pt x="2137" y="1028"/>
                  </a:cubicBezTo>
                  <a:cubicBezTo>
                    <a:pt x="2137" y="1028"/>
                    <a:pt x="2137" y="1029"/>
                    <a:pt x="2137" y="1030"/>
                  </a:cubicBezTo>
                  <a:cubicBezTo>
                    <a:pt x="2137" y="1030"/>
                    <a:pt x="2137" y="1030"/>
                    <a:pt x="2137" y="1030"/>
                  </a:cubicBezTo>
                  <a:cubicBezTo>
                    <a:pt x="2137" y="1030"/>
                    <a:pt x="2137" y="1030"/>
                    <a:pt x="2137" y="1030"/>
                  </a:cubicBezTo>
                  <a:cubicBezTo>
                    <a:pt x="2137" y="1030"/>
                    <a:pt x="2138" y="1033"/>
                    <a:pt x="2138" y="1038"/>
                  </a:cubicBezTo>
                  <a:cubicBezTo>
                    <a:pt x="2138" y="1038"/>
                    <a:pt x="2138" y="1037"/>
                    <a:pt x="2138" y="1035"/>
                  </a:cubicBezTo>
                  <a:cubicBezTo>
                    <a:pt x="2139" y="1036"/>
                    <a:pt x="2139" y="1036"/>
                    <a:pt x="2139" y="1036"/>
                  </a:cubicBezTo>
                  <a:cubicBezTo>
                    <a:pt x="2139" y="1035"/>
                    <a:pt x="2139" y="1033"/>
                    <a:pt x="2139" y="1032"/>
                  </a:cubicBezTo>
                  <a:cubicBezTo>
                    <a:pt x="2139" y="1033"/>
                    <a:pt x="2139" y="1034"/>
                    <a:pt x="2139" y="1034"/>
                  </a:cubicBezTo>
                  <a:cubicBezTo>
                    <a:pt x="2140" y="1034"/>
                    <a:pt x="2140" y="1034"/>
                    <a:pt x="2140" y="1034"/>
                  </a:cubicBezTo>
                  <a:cubicBezTo>
                    <a:pt x="2140" y="1034"/>
                    <a:pt x="2140" y="1034"/>
                    <a:pt x="2140" y="1034"/>
                  </a:cubicBezTo>
                  <a:cubicBezTo>
                    <a:pt x="2140" y="1034"/>
                    <a:pt x="2142" y="1051"/>
                    <a:pt x="2143" y="1064"/>
                  </a:cubicBezTo>
                  <a:cubicBezTo>
                    <a:pt x="2144" y="1096"/>
                    <a:pt x="2144" y="1096"/>
                    <a:pt x="2144" y="1096"/>
                  </a:cubicBezTo>
                  <a:cubicBezTo>
                    <a:pt x="2143" y="1077"/>
                    <a:pt x="2142" y="1067"/>
                    <a:pt x="2140" y="1062"/>
                  </a:cubicBezTo>
                  <a:cubicBezTo>
                    <a:pt x="2141" y="1092"/>
                    <a:pt x="2141" y="1092"/>
                    <a:pt x="2141" y="1092"/>
                  </a:cubicBezTo>
                  <a:cubicBezTo>
                    <a:pt x="2140" y="1064"/>
                    <a:pt x="2138" y="1055"/>
                    <a:pt x="2137" y="10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Freeform 51">
              <a:extLst>
                <a:ext uri="{FF2B5EF4-FFF2-40B4-BE49-F238E27FC236}">
                  <a16:creationId xmlns:a16="http://schemas.microsoft.com/office/drawing/2014/main" id="{8351269C-940F-F309-046E-12FEFE0B5E25}"/>
                </a:ext>
              </a:extLst>
            </p:cNvPr>
            <p:cNvSpPr>
              <a:spLocks/>
            </p:cNvSpPr>
            <p:nvPr/>
          </p:nvSpPr>
          <p:spPr bwMode="auto">
            <a:xfrm>
              <a:off x="6070600" y="3143251"/>
              <a:ext cx="7937" cy="11113"/>
            </a:xfrm>
            <a:custGeom>
              <a:avLst/>
              <a:gdLst>
                <a:gd name="T0" fmla="*/ 3 w 4"/>
                <a:gd name="T1" fmla="*/ 2 h 6"/>
                <a:gd name="T2" fmla="*/ 1 w 4"/>
                <a:gd name="T3" fmla="*/ 1 h 6"/>
                <a:gd name="T4" fmla="*/ 0 w 4"/>
                <a:gd name="T5" fmla="*/ 3 h 6"/>
                <a:gd name="T6" fmla="*/ 4 w 4"/>
                <a:gd name="T7" fmla="*/ 6 h 6"/>
                <a:gd name="T8" fmla="*/ 3 w 4"/>
                <a:gd name="T9" fmla="*/ 4 h 6"/>
                <a:gd name="T10" fmla="*/ 3 w 4"/>
                <a:gd name="T11" fmla="*/ 2 h 6"/>
              </a:gdLst>
              <a:ahLst/>
              <a:cxnLst>
                <a:cxn ang="0">
                  <a:pos x="T0" y="T1"/>
                </a:cxn>
                <a:cxn ang="0">
                  <a:pos x="T2" y="T3"/>
                </a:cxn>
                <a:cxn ang="0">
                  <a:pos x="T4" y="T5"/>
                </a:cxn>
                <a:cxn ang="0">
                  <a:pos x="T6" y="T7"/>
                </a:cxn>
                <a:cxn ang="0">
                  <a:pos x="T8" y="T9"/>
                </a:cxn>
                <a:cxn ang="0">
                  <a:pos x="T10" y="T11"/>
                </a:cxn>
              </a:cxnLst>
              <a:rect l="0" t="0" r="r" b="b"/>
              <a:pathLst>
                <a:path w="4" h="6">
                  <a:moveTo>
                    <a:pt x="3" y="2"/>
                  </a:moveTo>
                  <a:cubicBezTo>
                    <a:pt x="3" y="1"/>
                    <a:pt x="2" y="0"/>
                    <a:pt x="1" y="1"/>
                  </a:cubicBezTo>
                  <a:cubicBezTo>
                    <a:pt x="1" y="1"/>
                    <a:pt x="0" y="2"/>
                    <a:pt x="0" y="3"/>
                  </a:cubicBezTo>
                  <a:cubicBezTo>
                    <a:pt x="1" y="4"/>
                    <a:pt x="2" y="5"/>
                    <a:pt x="4" y="6"/>
                  </a:cubicBezTo>
                  <a:cubicBezTo>
                    <a:pt x="3" y="5"/>
                    <a:pt x="3" y="5"/>
                    <a:pt x="3" y="4"/>
                  </a:cubicBezTo>
                  <a:cubicBezTo>
                    <a:pt x="3" y="2"/>
                    <a:pt x="3" y="2"/>
                    <a:pt x="3"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52">
              <a:extLst>
                <a:ext uri="{FF2B5EF4-FFF2-40B4-BE49-F238E27FC236}">
                  <a16:creationId xmlns:a16="http://schemas.microsoft.com/office/drawing/2014/main" id="{B94AE61C-96AD-9265-534E-FB8E9791CB85}"/>
                </a:ext>
              </a:extLst>
            </p:cNvPr>
            <p:cNvSpPr>
              <a:spLocks/>
            </p:cNvSpPr>
            <p:nvPr/>
          </p:nvSpPr>
          <p:spPr bwMode="auto">
            <a:xfrm>
              <a:off x="5838825" y="3021013"/>
              <a:ext cx="231775" cy="288925"/>
            </a:xfrm>
            <a:custGeom>
              <a:avLst/>
              <a:gdLst>
                <a:gd name="T0" fmla="*/ 114 w 127"/>
                <a:gd name="T1" fmla="*/ 133 h 158"/>
                <a:gd name="T2" fmla="*/ 95 w 127"/>
                <a:gd name="T3" fmla="*/ 104 h 158"/>
                <a:gd name="T4" fmla="*/ 97 w 127"/>
                <a:gd name="T5" fmla="*/ 103 h 158"/>
                <a:gd name="T6" fmla="*/ 95 w 127"/>
                <a:gd name="T7" fmla="*/ 100 h 158"/>
                <a:gd name="T8" fmla="*/ 96 w 127"/>
                <a:gd name="T9" fmla="*/ 99 h 158"/>
                <a:gd name="T10" fmla="*/ 95 w 127"/>
                <a:gd name="T11" fmla="*/ 99 h 158"/>
                <a:gd name="T12" fmla="*/ 96 w 127"/>
                <a:gd name="T13" fmla="*/ 99 h 158"/>
                <a:gd name="T14" fmla="*/ 98 w 127"/>
                <a:gd name="T15" fmla="*/ 98 h 158"/>
                <a:gd name="T16" fmla="*/ 95 w 127"/>
                <a:gd name="T17" fmla="*/ 96 h 158"/>
                <a:gd name="T18" fmla="*/ 82 w 127"/>
                <a:gd name="T19" fmla="*/ 83 h 158"/>
                <a:gd name="T20" fmla="*/ 82 w 127"/>
                <a:gd name="T21" fmla="*/ 83 h 158"/>
                <a:gd name="T22" fmla="*/ 82 w 127"/>
                <a:gd name="T23" fmla="*/ 79 h 158"/>
                <a:gd name="T24" fmla="*/ 85 w 127"/>
                <a:gd name="T25" fmla="*/ 78 h 158"/>
                <a:gd name="T26" fmla="*/ 85 w 127"/>
                <a:gd name="T27" fmla="*/ 78 h 158"/>
                <a:gd name="T28" fmla="*/ 70 w 127"/>
                <a:gd name="T29" fmla="*/ 59 h 158"/>
                <a:gd name="T30" fmla="*/ 56 w 127"/>
                <a:gd name="T31" fmla="*/ 51 h 158"/>
                <a:gd name="T32" fmla="*/ 33 w 127"/>
                <a:gd name="T33" fmla="*/ 39 h 158"/>
                <a:gd name="T34" fmla="*/ 34 w 127"/>
                <a:gd name="T35" fmla="*/ 36 h 158"/>
                <a:gd name="T36" fmla="*/ 37 w 127"/>
                <a:gd name="T37" fmla="*/ 36 h 158"/>
                <a:gd name="T38" fmla="*/ 33 w 127"/>
                <a:gd name="T39" fmla="*/ 35 h 158"/>
                <a:gd name="T40" fmla="*/ 34 w 127"/>
                <a:gd name="T41" fmla="*/ 32 h 158"/>
                <a:gd name="T42" fmla="*/ 37 w 127"/>
                <a:gd name="T43" fmla="*/ 32 h 158"/>
                <a:gd name="T44" fmla="*/ 38 w 127"/>
                <a:gd name="T45" fmla="*/ 31 h 158"/>
                <a:gd name="T46" fmla="*/ 36 w 127"/>
                <a:gd name="T47" fmla="*/ 25 h 158"/>
                <a:gd name="T48" fmla="*/ 37 w 127"/>
                <a:gd name="T49" fmla="*/ 25 h 158"/>
                <a:gd name="T50" fmla="*/ 36 w 127"/>
                <a:gd name="T51" fmla="*/ 21 h 158"/>
                <a:gd name="T52" fmla="*/ 44 w 127"/>
                <a:gd name="T53" fmla="*/ 15 h 158"/>
                <a:gd name="T54" fmla="*/ 45 w 127"/>
                <a:gd name="T55" fmla="*/ 12 h 158"/>
                <a:gd name="T56" fmla="*/ 34 w 127"/>
                <a:gd name="T57" fmla="*/ 0 h 158"/>
                <a:gd name="T58" fmla="*/ 30 w 127"/>
                <a:gd name="T59" fmla="*/ 4 h 158"/>
                <a:gd name="T60" fmla="*/ 27 w 127"/>
                <a:gd name="T61" fmla="*/ 2 h 158"/>
                <a:gd name="T62" fmla="*/ 13 w 127"/>
                <a:gd name="T63" fmla="*/ 9 h 158"/>
                <a:gd name="T64" fmla="*/ 14 w 127"/>
                <a:gd name="T65" fmla="*/ 11 h 158"/>
                <a:gd name="T66" fmla="*/ 13 w 127"/>
                <a:gd name="T67" fmla="*/ 12 h 158"/>
                <a:gd name="T68" fmla="*/ 14 w 127"/>
                <a:gd name="T69" fmla="*/ 16 h 158"/>
                <a:gd name="T70" fmla="*/ 12 w 127"/>
                <a:gd name="T71" fmla="*/ 18 h 158"/>
                <a:gd name="T72" fmla="*/ 12 w 127"/>
                <a:gd name="T73" fmla="*/ 18 h 158"/>
                <a:gd name="T74" fmla="*/ 11 w 127"/>
                <a:gd name="T75" fmla="*/ 20 h 158"/>
                <a:gd name="T76" fmla="*/ 8 w 127"/>
                <a:gd name="T77" fmla="*/ 30 h 158"/>
                <a:gd name="T78" fmla="*/ 3 w 127"/>
                <a:gd name="T79" fmla="*/ 32 h 158"/>
                <a:gd name="T80" fmla="*/ 0 w 127"/>
                <a:gd name="T81" fmla="*/ 44 h 158"/>
                <a:gd name="T82" fmla="*/ 24 w 127"/>
                <a:gd name="T83" fmla="*/ 70 h 158"/>
                <a:gd name="T84" fmla="*/ 28 w 127"/>
                <a:gd name="T85" fmla="*/ 71 h 158"/>
                <a:gd name="T86" fmla="*/ 36 w 127"/>
                <a:gd name="T87" fmla="*/ 78 h 158"/>
                <a:gd name="T88" fmla="*/ 42 w 127"/>
                <a:gd name="T89" fmla="*/ 82 h 158"/>
                <a:gd name="T90" fmla="*/ 48 w 127"/>
                <a:gd name="T91" fmla="*/ 86 h 158"/>
                <a:gd name="T92" fmla="*/ 49 w 127"/>
                <a:gd name="T93" fmla="*/ 89 h 158"/>
                <a:gd name="T94" fmla="*/ 52 w 127"/>
                <a:gd name="T95" fmla="*/ 90 h 158"/>
                <a:gd name="T96" fmla="*/ 54 w 127"/>
                <a:gd name="T97" fmla="*/ 92 h 158"/>
                <a:gd name="T98" fmla="*/ 58 w 127"/>
                <a:gd name="T99" fmla="*/ 95 h 158"/>
                <a:gd name="T100" fmla="*/ 60 w 127"/>
                <a:gd name="T101" fmla="*/ 97 h 158"/>
                <a:gd name="T102" fmla="*/ 59 w 127"/>
                <a:gd name="T103" fmla="*/ 101 h 158"/>
                <a:gd name="T104" fmla="*/ 60 w 127"/>
                <a:gd name="T105" fmla="*/ 102 h 158"/>
                <a:gd name="T106" fmla="*/ 59 w 127"/>
                <a:gd name="T107" fmla="*/ 106 h 158"/>
                <a:gd name="T108" fmla="*/ 59 w 127"/>
                <a:gd name="T109" fmla="*/ 106 h 158"/>
                <a:gd name="T110" fmla="*/ 85 w 127"/>
                <a:gd name="T111" fmla="*/ 144 h 158"/>
                <a:gd name="T112" fmla="*/ 127 w 127"/>
                <a:gd name="T113" fmla="*/ 144 h 158"/>
                <a:gd name="T114" fmla="*/ 122 w 127"/>
                <a:gd name="T115" fmla="*/ 134 h 158"/>
                <a:gd name="T116" fmla="*/ 114 w 127"/>
                <a:gd name="T117" fmla="*/ 13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 h="158">
                  <a:moveTo>
                    <a:pt x="114" y="133"/>
                  </a:moveTo>
                  <a:cubicBezTo>
                    <a:pt x="97" y="107"/>
                    <a:pt x="97" y="107"/>
                    <a:pt x="95" y="104"/>
                  </a:cubicBezTo>
                  <a:cubicBezTo>
                    <a:pt x="96" y="104"/>
                    <a:pt x="97" y="103"/>
                    <a:pt x="97" y="103"/>
                  </a:cubicBezTo>
                  <a:cubicBezTo>
                    <a:pt x="96" y="101"/>
                    <a:pt x="96" y="101"/>
                    <a:pt x="95" y="100"/>
                  </a:cubicBezTo>
                  <a:cubicBezTo>
                    <a:pt x="95" y="100"/>
                    <a:pt x="95" y="100"/>
                    <a:pt x="96" y="99"/>
                  </a:cubicBezTo>
                  <a:cubicBezTo>
                    <a:pt x="95" y="99"/>
                    <a:pt x="95" y="99"/>
                    <a:pt x="95" y="99"/>
                  </a:cubicBezTo>
                  <a:cubicBezTo>
                    <a:pt x="96" y="99"/>
                    <a:pt x="96" y="99"/>
                    <a:pt x="96" y="99"/>
                  </a:cubicBezTo>
                  <a:cubicBezTo>
                    <a:pt x="97" y="99"/>
                    <a:pt x="97" y="98"/>
                    <a:pt x="98" y="98"/>
                  </a:cubicBezTo>
                  <a:cubicBezTo>
                    <a:pt x="97" y="98"/>
                    <a:pt x="96" y="97"/>
                    <a:pt x="95" y="96"/>
                  </a:cubicBezTo>
                  <a:cubicBezTo>
                    <a:pt x="84" y="97"/>
                    <a:pt x="82" y="97"/>
                    <a:pt x="82" y="83"/>
                  </a:cubicBezTo>
                  <a:cubicBezTo>
                    <a:pt x="82" y="83"/>
                    <a:pt x="82" y="83"/>
                    <a:pt x="82" y="83"/>
                  </a:cubicBezTo>
                  <a:cubicBezTo>
                    <a:pt x="82" y="82"/>
                    <a:pt x="82" y="80"/>
                    <a:pt x="82" y="79"/>
                  </a:cubicBezTo>
                  <a:cubicBezTo>
                    <a:pt x="83" y="79"/>
                    <a:pt x="84" y="78"/>
                    <a:pt x="85" y="78"/>
                  </a:cubicBezTo>
                  <a:cubicBezTo>
                    <a:pt x="85" y="78"/>
                    <a:pt x="85" y="78"/>
                    <a:pt x="85" y="78"/>
                  </a:cubicBezTo>
                  <a:cubicBezTo>
                    <a:pt x="70" y="62"/>
                    <a:pt x="70" y="62"/>
                    <a:pt x="70" y="59"/>
                  </a:cubicBezTo>
                  <a:cubicBezTo>
                    <a:pt x="65" y="58"/>
                    <a:pt x="65" y="58"/>
                    <a:pt x="56" y="51"/>
                  </a:cubicBezTo>
                  <a:cubicBezTo>
                    <a:pt x="33" y="39"/>
                    <a:pt x="33" y="39"/>
                    <a:pt x="33" y="39"/>
                  </a:cubicBezTo>
                  <a:cubicBezTo>
                    <a:pt x="33" y="38"/>
                    <a:pt x="34" y="37"/>
                    <a:pt x="34" y="36"/>
                  </a:cubicBezTo>
                  <a:cubicBezTo>
                    <a:pt x="35" y="36"/>
                    <a:pt x="36" y="36"/>
                    <a:pt x="37" y="36"/>
                  </a:cubicBezTo>
                  <a:cubicBezTo>
                    <a:pt x="33" y="35"/>
                    <a:pt x="33" y="35"/>
                    <a:pt x="33" y="35"/>
                  </a:cubicBezTo>
                  <a:cubicBezTo>
                    <a:pt x="33" y="34"/>
                    <a:pt x="34" y="32"/>
                    <a:pt x="34" y="32"/>
                  </a:cubicBezTo>
                  <a:cubicBezTo>
                    <a:pt x="35" y="32"/>
                    <a:pt x="36" y="32"/>
                    <a:pt x="37" y="32"/>
                  </a:cubicBezTo>
                  <a:cubicBezTo>
                    <a:pt x="37" y="32"/>
                    <a:pt x="37" y="32"/>
                    <a:pt x="38" y="31"/>
                  </a:cubicBezTo>
                  <a:cubicBezTo>
                    <a:pt x="37" y="29"/>
                    <a:pt x="36" y="28"/>
                    <a:pt x="36" y="25"/>
                  </a:cubicBezTo>
                  <a:cubicBezTo>
                    <a:pt x="36" y="25"/>
                    <a:pt x="37" y="25"/>
                    <a:pt x="37" y="25"/>
                  </a:cubicBezTo>
                  <a:cubicBezTo>
                    <a:pt x="36" y="23"/>
                    <a:pt x="36" y="22"/>
                    <a:pt x="36" y="21"/>
                  </a:cubicBezTo>
                  <a:cubicBezTo>
                    <a:pt x="39" y="18"/>
                    <a:pt x="41" y="17"/>
                    <a:pt x="44" y="15"/>
                  </a:cubicBezTo>
                  <a:cubicBezTo>
                    <a:pt x="45" y="14"/>
                    <a:pt x="45" y="13"/>
                    <a:pt x="45" y="12"/>
                  </a:cubicBezTo>
                  <a:cubicBezTo>
                    <a:pt x="44" y="7"/>
                    <a:pt x="41" y="0"/>
                    <a:pt x="34" y="0"/>
                  </a:cubicBezTo>
                  <a:cubicBezTo>
                    <a:pt x="33" y="1"/>
                    <a:pt x="32" y="3"/>
                    <a:pt x="30" y="4"/>
                  </a:cubicBezTo>
                  <a:cubicBezTo>
                    <a:pt x="29" y="4"/>
                    <a:pt x="28" y="3"/>
                    <a:pt x="27" y="2"/>
                  </a:cubicBezTo>
                  <a:cubicBezTo>
                    <a:pt x="18" y="5"/>
                    <a:pt x="14" y="7"/>
                    <a:pt x="13" y="9"/>
                  </a:cubicBezTo>
                  <a:cubicBezTo>
                    <a:pt x="13" y="10"/>
                    <a:pt x="14" y="10"/>
                    <a:pt x="14" y="11"/>
                  </a:cubicBezTo>
                  <a:cubicBezTo>
                    <a:pt x="14" y="11"/>
                    <a:pt x="13" y="12"/>
                    <a:pt x="13" y="12"/>
                  </a:cubicBezTo>
                  <a:cubicBezTo>
                    <a:pt x="13" y="13"/>
                    <a:pt x="13" y="14"/>
                    <a:pt x="14" y="16"/>
                  </a:cubicBezTo>
                  <a:cubicBezTo>
                    <a:pt x="13" y="16"/>
                    <a:pt x="13" y="17"/>
                    <a:pt x="12" y="18"/>
                  </a:cubicBezTo>
                  <a:cubicBezTo>
                    <a:pt x="12" y="18"/>
                    <a:pt x="12" y="18"/>
                    <a:pt x="12" y="18"/>
                  </a:cubicBezTo>
                  <a:cubicBezTo>
                    <a:pt x="12" y="18"/>
                    <a:pt x="12" y="18"/>
                    <a:pt x="11" y="20"/>
                  </a:cubicBezTo>
                  <a:cubicBezTo>
                    <a:pt x="10" y="27"/>
                    <a:pt x="10" y="27"/>
                    <a:pt x="8" y="30"/>
                  </a:cubicBezTo>
                  <a:cubicBezTo>
                    <a:pt x="7" y="30"/>
                    <a:pt x="5" y="31"/>
                    <a:pt x="3" y="32"/>
                  </a:cubicBezTo>
                  <a:cubicBezTo>
                    <a:pt x="1" y="35"/>
                    <a:pt x="1" y="35"/>
                    <a:pt x="0" y="44"/>
                  </a:cubicBezTo>
                  <a:cubicBezTo>
                    <a:pt x="12" y="49"/>
                    <a:pt x="16" y="61"/>
                    <a:pt x="24" y="70"/>
                  </a:cubicBezTo>
                  <a:cubicBezTo>
                    <a:pt x="26" y="70"/>
                    <a:pt x="27" y="70"/>
                    <a:pt x="28" y="71"/>
                  </a:cubicBezTo>
                  <a:cubicBezTo>
                    <a:pt x="31" y="73"/>
                    <a:pt x="33" y="76"/>
                    <a:pt x="36" y="78"/>
                  </a:cubicBezTo>
                  <a:cubicBezTo>
                    <a:pt x="40" y="81"/>
                    <a:pt x="41" y="81"/>
                    <a:pt x="42" y="82"/>
                  </a:cubicBezTo>
                  <a:cubicBezTo>
                    <a:pt x="44" y="82"/>
                    <a:pt x="47" y="85"/>
                    <a:pt x="48" y="86"/>
                  </a:cubicBezTo>
                  <a:cubicBezTo>
                    <a:pt x="49" y="88"/>
                    <a:pt x="49" y="88"/>
                    <a:pt x="49" y="89"/>
                  </a:cubicBezTo>
                  <a:cubicBezTo>
                    <a:pt x="50" y="89"/>
                    <a:pt x="51" y="89"/>
                    <a:pt x="52" y="90"/>
                  </a:cubicBezTo>
                  <a:cubicBezTo>
                    <a:pt x="53" y="91"/>
                    <a:pt x="53" y="92"/>
                    <a:pt x="54" y="92"/>
                  </a:cubicBezTo>
                  <a:cubicBezTo>
                    <a:pt x="55" y="93"/>
                    <a:pt x="57" y="94"/>
                    <a:pt x="58" y="95"/>
                  </a:cubicBezTo>
                  <a:cubicBezTo>
                    <a:pt x="58" y="95"/>
                    <a:pt x="59" y="96"/>
                    <a:pt x="60" y="97"/>
                  </a:cubicBezTo>
                  <a:cubicBezTo>
                    <a:pt x="60" y="99"/>
                    <a:pt x="60" y="100"/>
                    <a:pt x="59" y="101"/>
                  </a:cubicBezTo>
                  <a:cubicBezTo>
                    <a:pt x="59" y="101"/>
                    <a:pt x="60" y="102"/>
                    <a:pt x="60" y="102"/>
                  </a:cubicBezTo>
                  <a:cubicBezTo>
                    <a:pt x="60" y="103"/>
                    <a:pt x="59" y="105"/>
                    <a:pt x="59" y="106"/>
                  </a:cubicBezTo>
                  <a:cubicBezTo>
                    <a:pt x="59" y="106"/>
                    <a:pt x="59" y="106"/>
                    <a:pt x="59" y="106"/>
                  </a:cubicBezTo>
                  <a:cubicBezTo>
                    <a:pt x="72" y="145"/>
                    <a:pt x="72" y="145"/>
                    <a:pt x="85" y="144"/>
                  </a:cubicBezTo>
                  <a:cubicBezTo>
                    <a:pt x="100" y="158"/>
                    <a:pt x="120" y="148"/>
                    <a:pt x="127" y="144"/>
                  </a:cubicBezTo>
                  <a:cubicBezTo>
                    <a:pt x="124" y="139"/>
                    <a:pt x="123" y="139"/>
                    <a:pt x="122" y="134"/>
                  </a:cubicBezTo>
                  <a:cubicBezTo>
                    <a:pt x="120" y="133"/>
                    <a:pt x="117" y="133"/>
                    <a:pt x="114" y="1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Freeform 53">
              <a:extLst>
                <a:ext uri="{FF2B5EF4-FFF2-40B4-BE49-F238E27FC236}">
                  <a16:creationId xmlns:a16="http://schemas.microsoft.com/office/drawing/2014/main" id="{B8ACD28C-475E-93DC-B07C-9E4DFC79F5A7}"/>
                </a:ext>
              </a:extLst>
            </p:cNvPr>
            <p:cNvSpPr>
              <a:spLocks/>
            </p:cNvSpPr>
            <p:nvPr/>
          </p:nvSpPr>
          <p:spPr bwMode="auto">
            <a:xfrm>
              <a:off x="6194425" y="2884488"/>
              <a:ext cx="20637" cy="39688"/>
            </a:xfrm>
            <a:custGeom>
              <a:avLst/>
              <a:gdLst>
                <a:gd name="T0" fmla="*/ 8 w 11"/>
                <a:gd name="T1" fmla="*/ 14 h 22"/>
                <a:gd name="T2" fmla="*/ 8 w 11"/>
                <a:gd name="T3" fmla="*/ 14 h 22"/>
                <a:gd name="T4" fmla="*/ 7 w 11"/>
                <a:gd name="T5" fmla="*/ 12 h 22"/>
                <a:gd name="T6" fmla="*/ 7 w 11"/>
                <a:gd name="T7" fmla="*/ 11 h 22"/>
                <a:gd name="T8" fmla="*/ 6 w 11"/>
                <a:gd name="T9" fmla="*/ 8 h 22"/>
                <a:gd name="T10" fmla="*/ 7 w 11"/>
                <a:gd name="T11" fmla="*/ 6 h 22"/>
                <a:gd name="T12" fmla="*/ 6 w 11"/>
                <a:gd name="T13" fmla="*/ 4 h 22"/>
                <a:gd name="T14" fmla="*/ 8 w 11"/>
                <a:gd name="T15" fmla="*/ 0 h 22"/>
                <a:gd name="T16" fmla="*/ 7 w 11"/>
                <a:gd name="T17" fmla="*/ 1 h 22"/>
                <a:gd name="T18" fmla="*/ 4 w 11"/>
                <a:gd name="T19" fmla="*/ 3 h 22"/>
                <a:gd name="T20" fmla="*/ 2 w 11"/>
                <a:gd name="T21" fmla="*/ 4 h 22"/>
                <a:gd name="T22" fmla="*/ 0 w 11"/>
                <a:gd name="T23" fmla="*/ 6 h 22"/>
                <a:gd name="T24" fmla="*/ 2 w 11"/>
                <a:gd name="T25" fmla="*/ 13 h 22"/>
                <a:gd name="T26" fmla="*/ 7 w 11"/>
                <a:gd name="T27" fmla="*/ 19 h 22"/>
                <a:gd name="T28" fmla="*/ 11 w 11"/>
                <a:gd name="T29" fmla="*/ 22 h 22"/>
                <a:gd name="T30" fmla="*/ 7 w 11"/>
                <a:gd name="T31" fmla="*/ 16 h 22"/>
                <a:gd name="T32" fmla="*/ 8 w 11"/>
                <a:gd name="T33"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2">
                  <a:moveTo>
                    <a:pt x="8" y="14"/>
                  </a:moveTo>
                  <a:cubicBezTo>
                    <a:pt x="9" y="14"/>
                    <a:pt x="8" y="14"/>
                    <a:pt x="8" y="14"/>
                  </a:cubicBezTo>
                  <a:cubicBezTo>
                    <a:pt x="8" y="13"/>
                    <a:pt x="7" y="12"/>
                    <a:pt x="7" y="12"/>
                  </a:cubicBezTo>
                  <a:cubicBezTo>
                    <a:pt x="7" y="11"/>
                    <a:pt x="7" y="11"/>
                    <a:pt x="7" y="11"/>
                  </a:cubicBezTo>
                  <a:cubicBezTo>
                    <a:pt x="7" y="10"/>
                    <a:pt x="6" y="9"/>
                    <a:pt x="6" y="8"/>
                  </a:cubicBezTo>
                  <a:cubicBezTo>
                    <a:pt x="6" y="8"/>
                    <a:pt x="7" y="7"/>
                    <a:pt x="7" y="6"/>
                  </a:cubicBezTo>
                  <a:cubicBezTo>
                    <a:pt x="7" y="5"/>
                    <a:pt x="6" y="5"/>
                    <a:pt x="6" y="4"/>
                  </a:cubicBezTo>
                  <a:cubicBezTo>
                    <a:pt x="6" y="3"/>
                    <a:pt x="7" y="1"/>
                    <a:pt x="8" y="0"/>
                  </a:cubicBezTo>
                  <a:cubicBezTo>
                    <a:pt x="7" y="0"/>
                    <a:pt x="7" y="1"/>
                    <a:pt x="7" y="1"/>
                  </a:cubicBezTo>
                  <a:cubicBezTo>
                    <a:pt x="5" y="1"/>
                    <a:pt x="5" y="3"/>
                    <a:pt x="4" y="3"/>
                  </a:cubicBezTo>
                  <a:cubicBezTo>
                    <a:pt x="3" y="4"/>
                    <a:pt x="2" y="4"/>
                    <a:pt x="2" y="4"/>
                  </a:cubicBezTo>
                  <a:cubicBezTo>
                    <a:pt x="1" y="4"/>
                    <a:pt x="0" y="5"/>
                    <a:pt x="0" y="6"/>
                  </a:cubicBezTo>
                  <a:cubicBezTo>
                    <a:pt x="1" y="10"/>
                    <a:pt x="2" y="13"/>
                    <a:pt x="2" y="13"/>
                  </a:cubicBezTo>
                  <a:cubicBezTo>
                    <a:pt x="6" y="18"/>
                    <a:pt x="6" y="19"/>
                    <a:pt x="7" y="19"/>
                  </a:cubicBezTo>
                  <a:cubicBezTo>
                    <a:pt x="7" y="19"/>
                    <a:pt x="8" y="20"/>
                    <a:pt x="11" y="22"/>
                  </a:cubicBezTo>
                  <a:cubicBezTo>
                    <a:pt x="9" y="19"/>
                    <a:pt x="7" y="16"/>
                    <a:pt x="7" y="16"/>
                  </a:cubicBezTo>
                  <a:cubicBezTo>
                    <a:pt x="7" y="15"/>
                    <a:pt x="8" y="15"/>
                    <a:pt x="8" y="1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Freeform 54">
              <a:extLst>
                <a:ext uri="{FF2B5EF4-FFF2-40B4-BE49-F238E27FC236}">
                  <a16:creationId xmlns:a16="http://schemas.microsoft.com/office/drawing/2014/main" id="{17A55D36-4150-40CB-8D5E-588675DAC303}"/>
                </a:ext>
              </a:extLst>
            </p:cNvPr>
            <p:cNvSpPr>
              <a:spLocks/>
            </p:cNvSpPr>
            <p:nvPr/>
          </p:nvSpPr>
          <p:spPr bwMode="auto">
            <a:xfrm>
              <a:off x="6049963" y="3503613"/>
              <a:ext cx="7937" cy="7938"/>
            </a:xfrm>
            <a:custGeom>
              <a:avLst/>
              <a:gdLst>
                <a:gd name="T0" fmla="*/ 3 w 4"/>
                <a:gd name="T1" fmla="*/ 4 h 5"/>
                <a:gd name="T2" fmla="*/ 4 w 4"/>
                <a:gd name="T3" fmla="*/ 3 h 5"/>
                <a:gd name="T4" fmla="*/ 1 w 4"/>
                <a:gd name="T5" fmla="*/ 0 h 5"/>
                <a:gd name="T6" fmla="*/ 0 w 4"/>
                <a:gd name="T7" fmla="*/ 1 h 5"/>
                <a:gd name="T8" fmla="*/ 0 w 4"/>
                <a:gd name="T9" fmla="*/ 4 h 5"/>
                <a:gd name="T10" fmla="*/ 0 w 4"/>
                <a:gd name="T11" fmla="*/ 4 h 5"/>
                <a:gd name="T12" fmla="*/ 0 w 4"/>
                <a:gd name="T13" fmla="*/ 4 h 5"/>
                <a:gd name="T14" fmla="*/ 3 w 4"/>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3" y="4"/>
                  </a:moveTo>
                  <a:cubicBezTo>
                    <a:pt x="4" y="4"/>
                    <a:pt x="4" y="3"/>
                    <a:pt x="4" y="3"/>
                  </a:cubicBezTo>
                  <a:cubicBezTo>
                    <a:pt x="4" y="2"/>
                    <a:pt x="2" y="1"/>
                    <a:pt x="1" y="0"/>
                  </a:cubicBezTo>
                  <a:cubicBezTo>
                    <a:pt x="1" y="1"/>
                    <a:pt x="1" y="1"/>
                    <a:pt x="0" y="1"/>
                  </a:cubicBezTo>
                  <a:cubicBezTo>
                    <a:pt x="0" y="2"/>
                    <a:pt x="0" y="3"/>
                    <a:pt x="0" y="4"/>
                  </a:cubicBezTo>
                  <a:cubicBezTo>
                    <a:pt x="0" y="4"/>
                    <a:pt x="0" y="4"/>
                    <a:pt x="0" y="4"/>
                  </a:cubicBezTo>
                  <a:cubicBezTo>
                    <a:pt x="0" y="4"/>
                    <a:pt x="0" y="4"/>
                    <a:pt x="0" y="4"/>
                  </a:cubicBezTo>
                  <a:cubicBezTo>
                    <a:pt x="1" y="3"/>
                    <a:pt x="2" y="5"/>
                    <a:pt x="3"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Freeform 55">
              <a:extLst>
                <a:ext uri="{FF2B5EF4-FFF2-40B4-BE49-F238E27FC236}">
                  <a16:creationId xmlns:a16="http://schemas.microsoft.com/office/drawing/2014/main" id="{BF04584F-68A1-AEA9-4E33-FAF1076413DF}"/>
                </a:ext>
              </a:extLst>
            </p:cNvPr>
            <p:cNvSpPr>
              <a:spLocks/>
            </p:cNvSpPr>
            <p:nvPr/>
          </p:nvSpPr>
          <p:spPr bwMode="auto">
            <a:xfrm>
              <a:off x="6019800" y="3490913"/>
              <a:ext cx="3175" cy="6350"/>
            </a:xfrm>
            <a:custGeom>
              <a:avLst/>
              <a:gdLst>
                <a:gd name="T0" fmla="*/ 0 w 2"/>
                <a:gd name="T1" fmla="*/ 1 h 4"/>
                <a:gd name="T2" fmla="*/ 2 w 2"/>
                <a:gd name="T3" fmla="*/ 4 h 4"/>
                <a:gd name="T4" fmla="*/ 2 w 2"/>
                <a:gd name="T5" fmla="*/ 2 h 4"/>
                <a:gd name="T6" fmla="*/ 1 w 2"/>
                <a:gd name="T7" fmla="*/ 0 h 4"/>
                <a:gd name="T8" fmla="*/ 0 w 2"/>
                <a:gd name="T9" fmla="*/ 1 h 4"/>
              </a:gdLst>
              <a:ahLst/>
              <a:cxnLst>
                <a:cxn ang="0">
                  <a:pos x="T0" y="T1"/>
                </a:cxn>
                <a:cxn ang="0">
                  <a:pos x="T2" y="T3"/>
                </a:cxn>
                <a:cxn ang="0">
                  <a:pos x="T4" y="T5"/>
                </a:cxn>
                <a:cxn ang="0">
                  <a:pos x="T6" y="T7"/>
                </a:cxn>
                <a:cxn ang="0">
                  <a:pos x="T8" y="T9"/>
                </a:cxn>
              </a:cxnLst>
              <a:rect l="0" t="0" r="r" b="b"/>
              <a:pathLst>
                <a:path w="2" h="4">
                  <a:moveTo>
                    <a:pt x="0" y="1"/>
                  </a:moveTo>
                  <a:cubicBezTo>
                    <a:pt x="1" y="2"/>
                    <a:pt x="1" y="3"/>
                    <a:pt x="2" y="4"/>
                  </a:cubicBezTo>
                  <a:cubicBezTo>
                    <a:pt x="2" y="2"/>
                    <a:pt x="2" y="2"/>
                    <a:pt x="2" y="2"/>
                  </a:cubicBezTo>
                  <a:cubicBezTo>
                    <a:pt x="2" y="2"/>
                    <a:pt x="1" y="1"/>
                    <a:pt x="1" y="0"/>
                  </a:cubicBezTo>
                  <a:cubicBezTo>
                    <a:pt x="1" y="1"/>
                    <a:pt x="1" y="1"/>
                    <a:pt x="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Freeform 56">
              <a:extLst>
                <a:ext uri="{FF2B5EF4-FFF2-40B4-BE49-F238E27FC236}">
                  <a16:creationId xmlns:a16="http://schemas.microsoft.com/office/drawing/2014/main" id="{116E4B1A-B78B-7944-8651-6A7FA8EF4024}"/>
                </a:ext>
              </a:extLst>
            </p:cNvPr>
            <p:cNvSpPr>
              <a:spLocks/>
            </p:cNvSpPr>
            <p:nvPr/>
          </p:nvSpPr>
          <p:spPr bwMode="auto">
            <a:xfrm>
              <a:off x="6021388" y="2998788"/>
              <a:ext cx="1587" cy="1588"/>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0" y="0"/>
                    <a:pt x="0" y="0"/>
                  </a:cubicBezTo>
                  <a:cubicBezTo>
                    <a:pt x="0" y="0"/>
                    <a:pt x="0" y="0"/>
                    <a:pt x="0" y="0"/>
                  </a:cubicBezTo>
                  <a:cubicBezTo>
                    <a:pt x="0" y="1"/>
                    <a:pt x="0" y="1"/>
                    <a:pt x="1" y="1"/>
                  </a:cubicBezTo>
                  <a:cubicBezTo>
                    <a:pt x="1" y="1"/>
                    <a:pt x="1" y="1"/>
                    <a:pt x="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Freeform 57">
              <a:extLst>
                <a:ext uri="{FF2B5EF4-FFF2-40B4-BE49-F238E27FC236}">
                  <a16:creationId xmlns:a16="http://schemas.microsoft.com/office/drawing/2014/main" id="{31C8F61F-92A3-30EB-C1F2-537A9823CECF}"/>
                </a:ext>
              </a:extLst>
            </p:cNvPr>
            <p:cNvSpPr>
              <a:spLocks/>
            </p:cNvSpPr>
            <p:nvPr/>
          </p:nvSpPr>
          <p:spPr bwMode="auto">
            <a:xfrm>
              <a:off x="6016625" y="2994026"/>
              <a:ext cx="53975" cy="60325"/>
            </a:xfrm>
            <a:custGeom>
              <a:avLst/>
              <a:gdLst>
                <a:gd name="T0" fmla="*/ 2 w 30"/>
                <a:gd name="T1" fmla="*/ 16 h 33"/>
                <a:gd name="T2" fmla="*/ 5 w 30"/>
                <a:gd name="T3" fmla="*/ 23 h 33"/>
                <a:gd name="T4" fmla="*/ 8 w 30"/>
                <a:gd name="T5" fmla="*/ 26 h 33"/>
                <a:gd name="T6" fmla="*/ 10 w 30"/>
                <a:gd name="T7" fmla="*/ 30 h 33"/>
                <a:gd name="T8" fmla="*/ 17 w 30"/>
                <a:gd name="T9" fmla="*/ 32 h 33"/>
                <a:gd name="T10" fmla="*/ 19 w 30"/>
                <a:gd name="T11" fmla="*/ 32 h 33"/>
                <a:gd name="T12" fmla="*/ 29 w 30"/>
                <a:gd name="T13" fmla="*/ 27 h 33"/>
                <a:gd name="T14" fmla="*/ 30 w 30"/>
                <a:gd name="T15" fmla="*/ 18 h 33"/>
                <a:gd name="T16" fmla="*/ 30 w 30"/>
                <a:gd name="T17" fmla="*/ 16 h 33"/>
                <a:gd name="T18" fmla="*/ 28 w 30"/>
                <a:gd name="T19" fmla="*/ 14 h 33"/>
                <a:gd name="T20" fmla="*/ 19 w 30"/>
                <a:gd name="T21" fmla="*/ 8 h 33"/>
                <a:gd name="T22" fmla="*/ 15 w 30"/>
                <a:gd name="T23" fmla="*/ 2 h 33"/>
                <a:gd name="T24" fmla="*/ 14 w 30"/>
                <a:gd name="T25" fmla="*/ 1 h 33"/>
                <a:gd name="T26" fmla="*/ 7 w 30"/>
                <a:gd name="T27" fmla="*/ 3 h 33"/>
                <a:gd name="T28" fmla="*/ 7 w 30"/>
                <a:gd name="T29" fmla="*/ 4 h 33"/>
                <a:gd name="T30" fmla="*/ 6 w 30"/>
                <a:gd name="T31" fmla="*/ 4 h 33"/>
                <a:gd name="T32" fmla="*/ 5 w 30"/>
                <a:gd name="T33" fmla="*/ 6 h 33"/>
                <a:gd name="T34" fmla="*/ 5 w 30"/>
                <a:gd name="T35" fmla="*/ 11 h 33"/>
                <a:gd name="T36" fmla="*/ 3 w 30"/>
                <a:gd name="T37" fmla="*/ 8 h 33"/>
                <a:gd name="T38" fmla="*/ 0 w 30"/>
                <a:gd name="T39" fmla="*/ 10 h 33"/>
                <a:gd name="T40" fmla="*/ 2 w 30"/>
                <a:gd name="T41" fmla="*/ 13 h 33"/>
                <a:gd name="T42" fmla="*/ 2 w 30"/>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3">
                  <a:moveTo>
                    <a:pt x="2" y="16"/>
                  </a:moveTo>
                  <a:cubicBezTo>
                    <a:pt x="2" y="16"/>
                    <a:pt x="3" y="21"/>
                    <a:pt x="5" y="23"/>
                  </a:cubicBezTo>
                  <a:cubicBezTo>
                    <a:pt x="6" y="25"/>
                    <a:pt x="7" y="25"/>
                    <a:pt x="8" y="26"/>
                  </a:cubicBezTo>
                  <a:cubicBezTo>
                    <a:pt x="9" y="27"/>
                    <a:pt x="9" y="29"/>
                    <a:pt x="10" y="30"/>
                  </a:cubicBezTo>
                  <a:cubicBezTo>
                    <a:pt x="11" y="32"/>
                    <a:pt x="16" y="33"/>
                    <a:pt x="17" y="32"/>
                  </a:cubicBezTo>
                  <a:cubicBezTo>
                    <a:pt x="18" y="31"/>
                    <a:pt x="19" y="32"/>
                    <a:pt x="19" y="32"/>
                  </a:cubicBezTo>
                  <a:cubicBezTo>
                    <a:pt x="20" y="33"/>
                    <a:pt x="28" y="28"/>
                    <a:pt x="29" y="27"/>
                  </a:cubicBezTo>
                  <a:cubicBezTo>
                    <a:pt x="29" y="26"/>
                    <a:pt x="30" y="22"/>
                    <a:pt x="30" y="18"/>
                  </a:cubicBezTo>
                  <a:cubicBezTo>
                    <a:pt x="30" y="17"/>
                    <a:pt x="30" y="16"/>
                    <a:pt x="30" y="16"/>
                  </a:cubicBezTo>
                  <a:cubicBezTo>
                    <a:pt x="29" y="15"/>
                    <a:pt x="29" y="15"/>
                    <a:pt x="28" y="14"/>
                  </a:cubicBezTo>
                  <a:cubicBezTo>
                    <a:pt x="26" y="12"/>
                    <a:pt x="23" y="10"/>
                    <a:pt x="19" y="8"/>
                  </a:cubicBezTo>
                  <a:cubicBezTo>
                    <a:pt x="17" y="7"/>
                    <a:pt x="15" y="2"/>
                    <a:pt x="15" y="2"/>
                  </a:cubicBezTo>
                  <a:cubicBezTo>
                    <a:pt x="15" y="2"/>
                    <a:pt x="15" y="2"/>
                    <a:pt x="14" y="1"/>
                  </a:cubicBezTo>
                  <a:cubicBezTo>
                    <a:pt x="14" y="1"/>
                    <a:pt x="7" y="0"/>
                    <a:pt x="7" y="3"/>
                  </a:cubicBezTo>
                  <a:cubicBezTo>
                    <a:pt x="7" y="3"/>
                    <a:pt x="7" y="4"/>
                    <a:pt x="7" y="4"/>
                  </a:cubicBezTo>
                  <a:cubicBezTo>
                    <a:pt x="7" y="4"/>
                    <a:pt x="7" y="4"/>
                    <a:pt x="6" y="4"/>
                  </a:cubicBezTo>
                  <a:cubicBezTo>
                    <a:pt x="6" y="5"/>
                    <a:pt x="6" y="5"/>
                    <a:pt x="5" y="6"/>
                  </a:cubicBezTo>
                  <a:cubicBezTo>
                    <a:pt x="7" y="7"/>
                    <a:pt x="7" y="10"/>
                    <a:pt x="5" y="11"/>
                  </a:cubicBezTo>
                  <a:cubicBezTo>
                    <a:pt x="3" y="11"/>
                    <a:pt x="4" y="7"/>
                    <a:pt x="3" y="8"/>
                  </a:cubicBezTo>
                  <a:cubicBezTo>
                    <a:pt x="3" y="8"/>
                    <a:pt x="1" y="8"/>
                    <a:pt x="0" y="10"/>
                  </a:cubicBezTo>
                  <a:cubicBezTo>
                    <a:pt x="1" y="11"/>
                    <a:pt x="1" y="12"/>
                    <a:pt x="2" y="13"/>
                  </a:cubicBezTo>
                  <a:cubicBezTo>
                    <a:pt x="3" y="14"/>
                    <a:pt x="2" y="15"/>
                    <a:pt x="2"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58">
              <a:extLst>
                <a:ext uri="{FF2B5EF4-FFF2-40B4-BE49-F238E27FC236}">
                  <a16:creationId xmlns:a16="http://schemas.microsoft.com/office/drawing/2014/main" id="{2490E782-5A9B-D821-B63B-EBC317ECA1C4}"/>
                </a:ext>
              </a:extLst>
            </p:cNvPr>
            <p:cNvSpPr>
              <a:spLocks/>
            </p:cNvSpPr>
            <p:nvPr/>
          </p:nvSpPr>
          <p:spPr bwMode="auto">
            <a:xfrm>
              <a:off x="6021388" y="2987676"/>
              <a:ext cx="4762" cy="4763"/>
            </a:xfrm>
            <a:custGeom>
              <a:avLst/>
              <a:gdLst>
                <a:gd name="T0" fmla="*/ 3 w 3"/>
                <a:gd name="T1" fmla="*/ 2 h 2"/>
                <a:gd name="T2" fmla="*/ 3 w 3"/>
                <a:gd name="T3" fmla="*/ 2 h 2"/>
                <a:gd name="T4" fmla="*/ 2 w 3"/>
                <a:gd name="T5" fmla="*/ 1 h 2"/>
                <a:gd name="T6" fmla="*/ 0 w 3"/>
                <a:gd name="T7" fmla="*/ 0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cubicBezTo>
                    <a:pt x="3" y="2"/>
                    <a:pt x="3" y="2"/>
                    <a:pt x="3" y="2"/>
                  </a:cubicBezTo>
                  <a:cubicBezTo>
                    <a:pt x="2" y="1"/>
                    <a:pt x="2" y="1"/>
                    <a:pt x="2" y="1"/>
                  </a:cubicBezTo>
                  <a:cubicBezTo>
                    <a:pt x="1" y="0"/>
                    <a:pt x="0" y="0"/>
                    <a:pt x="0" y="0"/>
                  </a:cubicBezTo>
                  <a:cubicBezTo>
                    <a:pt x="0" y="1"/>
                    <a:pt x="1" y="2"/>
                    <a:pt x="3"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Freeform 59">
              <a:extLst>
                <a:ext uri="{FF2B5EF4-FFF2-40B4-BE49-F238E27FC236}">
                  <a16:creationId xmlns:a16="http://schemas.microsoft.com/office/drawing/2014/main" id="{B4D28547-8A8E-F1D8-8F60-091A56CCC6EB}"/>
                </a:ext>
              </a:extLst>
            </p:cNvPr>
            <p:cNvSpPr>
              <a:spLocks/>
            </p:cNvSpPr>
            <p:nvPr/>
          </p:nvSpPr>
          <p:spPr bwMode="auto">
            <a:xfrm>
              <a:off x="6030913" y="2986088"/>
              <a:ext cx="12700" cy="7938"/>
            </a:xfrm>
            <a:custGeom>
              <a:avLst/>
              <a:gdLst>
                <a:gd name="T0" fmla="*/ 3 w 7"/>
                <a:gd name="T1" fmla="*/ 1 h 4"/>
                <a:gd name="T2" fmla="*/ 5 w 7"/>
                <a:gd name="T3" fmla="*/ 3 h 4"/>
                <a:gd name="T4" fmla="*/ 5 w 7"/>
                <a:gd name="T5" fmla="*/ 3 h 4"/>
                <a:gd name="T6" fmla="*/ 7 w 7"/>
                <a:gd name="T7" fmla="*/ 1 h 4"/>
                <a:gd name="T8" fmla="*/ 6 w 7"/>
                <a:gd name="T9" fmla="*/ 1 h 4"/>
                <a:gd name="T10" fmla="*/ 0 w 7"/>
                <a:gd name="T11" fmla="*/ 1 h 4"/>
                <a:gd name="T12" fmla="*/ 2 w 7"/>
                <a:gd name="T13" fmla="*/ 2 h 4"/>
                <a:gd name="T14" fmla="*/ 3 w 7"/>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3" y="1"/>
                  </a:moveTo>
                  <a:cubicBezTo>
                    <a:pt x="3" y="2"/>
                    <a:pt x="4" y="2"/>
                    <a:pt x="5" y="3"/>
                  </a:cubicBezTo>
                  <a:cubicBezTo>
                    <a:pt x="5" y="3"/>
                    <a:pt x="5" y="3"/>
                    <a:pt x="5" y="3"/>
                  </a:cubicBezTo>
                  <a:cubicBezTo>
                    <a:pt x="6" y="4"/>
                    <a:pt x="7" y="2"/>
                    <a:pt x="7" y="1"/>
                  </a:cubicBezTo>
                  <a:cubicBezTo>
                    <a:pt x="7" y="1"/>
                    <a:pt x="7" y="1"/>
                    <a:pt x="6" y="1"/>
                  </a:cubicBezTo>
                  <a:cubicBezTo>
                    <a:pt x="6" y="1"/>
                    <a:pt x="1" y="0"/>
                    <a:pt x="0" y="1"/>
                  </a:cubicBezTo>
                  <a:cubicBezTo>
                    <a:pt x="0" y="2"/>
                    <a:pt x="1" y="2"/>
                    <a:pt x="2" y="2"/>
                  </a:cubicBezTo>
                  <a:cubicBezTo>
                    <a:pt x="2" y="2"/>
                    <a:pt x="2" y="1"/>
                    <a:pt x="3"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Freeform 60">
              <a:extLst>
                <a:ext uri="{FF2B5EF4-FFF2-40B4-BE49-F238E27FC236}">
                  <a16:creationId xmlns:a16="http://schemas.microsoft.com/office/drawing/2014/main" id="{DBFAAAC5-F085-8FD7-BA47-84AD4C0ABF31}"/>
                </a:ext>
              </a:extLst>
            </p:cNvPr>
            <p:cNvSpPr>
              <a:spLocks/>
            </p:cNvSpPr>
            <p:nvPr/>
          </p:nvSpPr>
          <p:spPr bwMode="auto">
            <a:xfrm>
              <a:off x="6021388" y="2981326"/>
              <a:ext cx="4762" cy="3175"/>
            </a:xfrm>
            <a:custGeom>
              <a:avLst/>
              <a:gdLst>
                <a:gd name="T0" fmla="*/ 3 w 3"/>
                <a:gd name="T1" fmla="*/ 1 h 2"/>
                <a:gd name="T2" fmla="*/ 2 w 3"/>
                <a:gd name="T3" fmla="*/ 1 h 2"/>
                <a:gd name="T4" fmla="*/ 1 w 3"/>
                <a:gd name="T5" fmla="*/ 0 h 2"/>
                <a:gd name="T6" fmla="*/ 0 w 3"/>
                <a:gd name="T7" fmla="*/ 0 h 2"/>
                <a:gd name="T8" fmla="*/ 3 w 3"/>
                <a:gd name="T9" fmla="*/ 1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cubicBezTo>
                    <a:pt x="3" y="1"/>
                    <a:pt x="3" y="1"/>
                    <a:pt x="2" y="1"/>
                  </a:cubicBezTo>
                  <a:cubicBezTo>
                    <a:pt x="2" y="0"/>
                    <a:pt x="1" y="0"/>
                    <a:pt x="1" y="0"/>
                  </a:cubicBezTo>
                  <a:cubicBezTo>
                    <a:pt x="1" y="0"/>
                    <a:pt x="0" y="0"/>
                    <a:pt x="0" y="0"/>
                  </a:cubicBezTo>
                  <a:cubicBezTo>
                    <a:pt x="1" y="1"/>
                    <a:pt x="1" y="2"/>
                    <a:pt x="3" y="1"/>
                  </a:cubicBezTo>
                  <a:cubicBezTo>
                    <a:pt x="3" y="1"/>
                    <a:pt x="3" y="1"/>
                    <a:pt x="3"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Freeform 61">
              <a:extLst>
                <a:ext uri="{FF2B5EF4-FFF2-40B4-BE49-F238E27FC236}">
                  <a16:creationId xmlns:a16="http://schemas.microsoft.com/office/drawing/2014/main" id="{167941B8-2DB8-D630-4F51-C0E2EB975C5E}"/>
                </a:ext>
              </a:extLst>
            </p:cNvPr>
            <p:cNvSpPr>
              <a:spLocks/>
            </p:cNvSpPr>
            <p:nvPr/>
          </p:nvSpPr>
          <p:spPr bwMode="auto">
            <a:xfrm>
              <a:off x="6056313" y="3109913"/>
              <a:ext cx="11112" cy="11113"/>
            </a:xfrm>
            <a:custGeom>
              <a:avLst/>
              <a:gdLst>
                <a:gd name="T0" fmla="*/ 2 w 6"/>
                <a:gd name="T1" fmla="*/ 1 h 6"/>
                <a:gd name="T2" fmla="*/ 0 w 6"/>
                <a:gd name="T3" fmla="*/ 0 h 6"/>
                <a:gd name="T4" fmla="*/ 2 w 6"/>
                <a:gd name="T5" fmla="*/ 3 h 6"/>
                <a:gd name="T6" fmla="*/ 6 w 6"/>
                <a:gd name="T7" fmla="*/ 6 h 6"/>
                <a:gd name="T8" fmla="*/ 5 w 6"/>
                <a:gd name="T9" fmla="*/ 4 h 6"/>
                <a:gd name="T10" fmla="*/ 4 w 6"/>
                <a:gd name="T11" fmla="*/ 4 h 6"/>
                <a:gd name="T12" fmla="*/ 2 w 6"/>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2" y="1"/>
                  </a:moveTo>
                  <a:cubicBezTo>
                    <a:pt x="2" y="0"/>
                    <a:pt x="1" y="0"/>
                    <a:pt x="0" y="0"/>
                  </a:cubicBezTo>
                  <a:cubicBezTo>
                    <a:pt x="1" y="1"/>
                    <a:pt x="1" y="2"/>
                    <a:pt x="2" y="3"/>
                  </a:cubicBezTo>
                  <a:cubicBezTo>
                    <a:pt x="3" y="4"/>
                    <a:pt x="4" y="6"/>
                    <a:pt x="6" y="6"/>
                  </a:cubicBezTo>
                  <a:cubicBezTo>
                    <a:pt x="5" y="5"/>
                    <a:pt x="5" y="5"/>
                    <a:pt x="5" y="4"/>
                  </a:cubicBezTo>
                  <a:cubicBezTo>
                    <a:pt x="4" y="4"/>
                    <a:pt x="4" y="4"/>
                    <a:pt x="4" y="4"/>
                  </a:cubicBezTo>
                  <a:cubicBezTo>
                    <a:pt x="3" y="3"/>
                    <a:pt x="3" y="2"/>
                    <a:pt x="2"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Freeform 62">
              <a:extLst>
                <a:ext uri="{FF2B5EF4-FFF2-40B4-BE49-F238E27FC236}">
                  <a16:creationId xmlns:a16="http://schemas.microsoft.com/office/drawing/2014/main" id="{74B5EF0E-97BA-74C1-2CB0-D02257D3C805}"/>
                </a:ext>
              </a:extLst>
            </p:cNvPr>
            <p:cNvSpPr>
              <a:spLocks/>
            </p:cNvSpPr>
            <p:nvPr/>
          </p:nvSpPr>
          <p:spPr bwMode="auto">
            <a:xfrm>
              <a:off x="6037263" y="2982913"/>
              <a:ext cx="4762" cy="1588"/>
            </a:xfrm>
            <a:custGeom>
              <a:avLst/>
              <a:gdLst>
                <a:gd name="T0" fmla="*/ 1 w 2"/>
                <a:gd name="T1" fmla="*/ 1 h 1"/>
                <a:gd name="T2" fmla="*/ 2 w 2"/>
                <a:gd name="T3" fmla="*/ 1 h 1"/>
                <a:gd name="T4" fmla="*/ 0 w 2"/>
                <a:gd name="T5" fmla="*/ 0 h 1"/>
                <a:gd name="T6" fmla="*/ 1 w 2"/>
                <a:gd name="T7" fmla="*/ 0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2" y="1"/>
                    <a:pt x="2" y="1"/>
                    <a:pt x="2" y="1"/>
                  </a:cubicBezTo>
                  <a:cubicBezTo>
                    <a:pt x="1" y="0"/>
                    <a:pt x="1" y="0"/>
                    <a:pt x="0" y="0"/>
                  </a:cubicBezTo>
                  <a:cubicBezTo>
                    <a:pt x="0" y="0"/>
                    <a:pt x="1" y="0"/>
                    <a:pt x="1" y="0"/>
                  </a:cubicBezTo>
                  <a:cubicBezTo>
                    <a:pt x="1" y="0"/>
                    <a:pt x="1" y="1"/>
                    <a:pt x="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2">
            <a:extLst>
              <a:ext uri="{FF2B5EF4-FFF2-40B4-BE49-F238E27FC236}">
                <a16:creationId xmlns:a16="http://schemas.microsoft.com/office/drawing/2014/main" id="{D00BA8A0-513E-D4AB-5FA9-B2EBA75D2CD3}"/>
              </a:ext>
            </a:extLst>
          </p:cNvPr>
          <p:cNvGrpSpPr/>
          <p:nvPr/>
        </p:nvGrpSpPr>
        <p:grpSpPr>
          <a:xfrm>
            <a:off x="968390" y="1630146"/>
            <a:ext cx="436605" cy="436605"/>
            <a:chOff x="1137667" y="942002"/>
            <a:chExt cx="436605" cy="436605"/>
          </a:xfrm>
        </p:grpSpPr>
        <p:sp>
          <p:nvSpPr>
            <p:cNvPr id="34" name="Oval 33">
              <a:extLst>
                <a:ext uri="{FF2B5EF4-FFF2-40B4-BE49-F238E27FC236}">
                  <a16:creationId xmlns:a16="http://schemas.microsoft.com/office/drawing/2014/main" id="{A5EB2053-F17C-43D6-1ED6-5060E230F0E0}"/>
                </a:ext>
              </a:extLst>
            </p:cNvPr>
            <p:cNvSpPr/>
            <p:nvPr/>
          </p:nvSpPr>
          <p:spPr>
            <a:xfrm>
              <a:off x="1137667" y="942002"/>
              <a:ext cx="436605" cy="43660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14" b="1" i="0" u="none" strike="noStrike" kern="1200" cap="none" spc="0" normalizeH="0" baseline="0" noProof="0" dirty="0">
                  <a:ln>
                    <a:noFill/>
                  </a:ln>
                  <a:solidFill>
                    <a:prstClr val="white"/>
                  </a:solidFill>
                  <a:effectLst/>
                  <a:uLnTx/>
                  <a:uFillTx/>
                  <a:latin typeface="MCQ Global Medium" panose="020B0703020203020204" pitchFamily="34" charset="0"/>
                  <a:ea typeface="+mn-ea"/>
                  <a:cs typeface="MCQ Global Medium" panose="020B0703020203020204" pitchFamily="34" charset="0"/>
                </a:rPr>
                <a:t>2</a:t>
              </a:r>
            </a:p>
          </p:txBody>
        </p:sp>
        <p:sp>
          <p:nvSpPr>
            <p:cNvPr id="212" name="Freeform 73">
              <a:extLst>
                <a:ext uri="{FF2B5EF4-FFF2-40B4-BE49-F238E27FC236}">
                  <a16:creationId xmlns:a16="http://schemas.microsoft.com/office/drawing/2014/main" id="{22F99C5C-D331-01C7-F8D8-6933047313D3}"/>
                </a:ext>
              </a:extLst>
            </p:cNvPr>
            <p:cNvSpPr>
              <a:spLocks/>
            </p:cNvSpPr>
            <p:nvPr/>
          </p:nvSpPr>
          <p:spPr bwMode="auto">
            <a:xfrm>
              <a:off x="1250702" y="1039541"/>
              <a:ext cx="228011" cy="236719"/>
            </a:xfrm>
            <a:custGeom>
              <a:avLst/>
              <a:gdLst>
                <a:gd name="T0" fmla="*/ 1139 w 2277"/>
                <a:gd name="T1" fmla="*/ 0 h 2278"/>
                <a:gd name="T2" fmla="*/ 0 w 2277"/>
                <a:gd name="T3" fmla="*/ 1139 h 2278"/>
                <a:gd name="T4" fmla="*/ 144 w 2277"/>
                <a:gd name="T5" fmla="*/ 1693 h 2278"/>
                <a:gd name="T6" fmla="*/ 1151 w 2277"/>
                <a:gd name="T7" fmla="*/ 949 h 2278"/>
                <a:gd name="T8" fmla="*/ 752 w 2277"/>
                <a:gd name="T9" fmla="*/ 780 h 2278"/>
                <a:gd name="T10" fmla="*/ 1637 w 2277"/>
                <a:gd name="T11" fmla="*/ 260 h 2278"/>
                <a:gd name="T12" fmla="*/ 1882 w 2277"/>
                <a:gd name="T13" fmla="*/ 1257 h 2278"/>
                <a:gd name="T14" fmla="*/ 1495 w 2277"/>
                <a:gd name="T15" fmla="*/ 1094 h 2278"/>
                <a:gd name="T16" fmla="*/ 249 w 2277"/>
                <a:gd name="T17" fmla="*/ 1849 h 2278"/>
                <a:gd name="T18" fmla="*/ 1139 w 2277"/>
                <a:gd name="T19" fmla="*/ 2278 h 2278"/>
                <a:gd name="T20" fmla="*/ 2277 w 2277"/>
                <a:gd name="T21" fmla="*/ 1139 h 2278"/>
                <a:gd name="T22" fmla="*/ 1139 w 2277"/>
                <a:gd name="T23" fmla="*/ 0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7" h="2278">
                  <a:moveTo>
                    <a:pt x="1139" y="0"/>
                  </a:moveTo>
                  <a:cubicBezTo>
                    <a:pt x="510" y="0"/>
                    <a:pt x="0" y="510"/>
                    <a:pt x="0" y="1139"/>
                  </a:cubicBezTo>
                  <a:cubicBezTo>
                    <a:pt x="0" y="1340"/>
                    <a:pt x="53" y="1529"/>
                    <a:pt x="144" y="1693"/>
                  </a:cubicBezTo>
                  <a:cubicBezTo>
                    <a:pt x="907" y="1630"/>
                    <a:pt x="1114" y="1071"/>
                    <a:pt x="1151" y="949"/>
                  </a:cubicBezTo>
                  <a:cubicBezTo>
                    <a:pt x="752" y="780"/>
                    <a:pt x="752" y="780"/>
                    <a:pt x="752" y="780"/>
                  </a:cubicBezTo>
                  <a:cubicBezTo>
                    <a:pt x="1637" y="260"/>
                    <a:pt x="1637" y="260"/>
                    <a:pt x="1637" y="260"/>
                  </a:cubicBezTo>
                  <a:cubicBezTo>
                    <a:pt x="1882" y="1257"/>
                    <a:pt x="1882" y="1257"/>
                    <a:pt x="1882" y="1257"/>
                  </a:cubicBezTo>
                  <a:cubicBezTo>
                    <a:pt x="1495" y="1094"/>
                    <a:pt x="1495" y="1094"/>
                    <a:pt x="1495" y="1094"/>
                  </a:cubicBezTo>
                  <a:cubicBezTo>
                    <a:pt x="1419" y="1272"/>
                    <a:pt x="1127" y="1768"/>
                    <a:pt x="249" y="1849"/>
                  </a:cubicBezTo>
                  <a:cubicBezTo>
                    <a:pt x="458" y="2110"/>
                    <a:pt x="778" y="2278"/>
                    <a:pt x="1139" y="2278"/>
                  </a:cubicBezTo>
                  <a:cubicBezTo>
                    <a:pt x="1767" y="2278"/>
                    <a:pt x="2277" y="1768"/>
                    <a:pt x="2277" y="1139"/>
                  </a:cubicBezTo>
                  <a:cubicBezTo>
                    <a:pt x="2277" y="510"/>
                    <a:pt x="1767" y="0"/>
                    <a:pt x="1139"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3" name="Group 212">
            <a:extLst>
              <a:ext uri="{FF2B5EF4-FFF2-40B4-BE49-F238E27FC236}">
                <a16:creationId xmlns:a16="http://schemas.microsoft.com/office/drawing/2014/main" id="{3EB05DAC-F87C-F7D4-3F8D-6A84336506EF}"/>
              </a:ext>
            </a:extLst>
          </p:cNvPr>
          <p:cNvGrpSpPr/>
          <p:nvPr/>
        </p:nvGrpSpPr>
        <p:grpSpPr>
          <a:xfrm>
            <a:off x="2016383" y="2885719"/>
            <a:ext cx="180233" cy="201923"/>
            <a:chOff x="1892300" y="-3175"/>
            <a:chExt cx="6121401" cy="6858000"/>
          </a:xfrm>
          <a:solidFill>
            <a:schemeClr val="tx2"/>
          </a:solidFill>
        </p:grpSpPr>
        <p:sp>
          <p:nvSpPr>
            <p:cNvPr id="214" name="Freeform 299">
              <a:extLst>
                <a:ext uri="{FF2B5EF4-FFF2-40B4-BE49-F238E27FC236}">
                  <a16:creationId xmlns:a16="http://schemas.microsoft.com/office/drawing/2014/main" id="{3F5F964D-BC64-FEF2-9B61-90A6C75AE671}"/>
                </a:ext>
              </a:extLst>
            </p:cNvPr>
            <p:cNvSpPr>
              <a:spLocks/>
            </p:cNvSpPr>
            <p:nvPr/>
          </p:nvSpPr>
          <p:spPr bwMode="auto">
            <a:xfrm>
              <a:off x="3332163" y="1344613"/>
              <a:ext cx="2481263" cy="411163"/>
            </a:xfrm>
            <a:custGeom>
              <a:avLst/>
              <a:gdLst>
                <a:gd name="T0" fmla="*/ 809 w 809"/>
                <a:gd name="T1" fmla="*/ 112 h 134"/>
                <a:gd name="T2" fmla="*/ 809 w 809"/>
                <a:gd name="T3" fmla="*/ 22 h 134"/>
                <a:gd name="T4" fmla="*/ 787 w 809"/>
                <a:gd name="T5" fmla="*/ 0 h 134"/>
                <a:gd name="T6" fmla="*/ 22 w 809"/>
                <a:gd name="T7" fmla="*/ 0 h 134"/>
                <a:gd name="T8" fmla="*/ 0 w 809"/>
                <a:gd name="T9" fmla="*/ 22 h 134"/>
                <a:gd name="T10" fmla="*/ 0 w 809"/>
                <a:gd name="T11" fmla="*/ 112 h 134"/>
                <a:gd name="T12" fmla="*/ 22 w 809"/>
                <a:gd name="T13" fmla="*/ 134 h 134"/>
                <a:gd name="T14" fmla="*/ 787 w 809"/>
                <a:gd name="T15" fmla="*/ 134 h 134"/>
                <a:gd name="T16" fmla="*/ 809 w 809"/>
                <a:gd name="T17" fmla="*/ 11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9" h="134">
                  <a:moveTo>
                    <a:pt x="809" y="112"/>
                  </a:moveTo>
                  <a:cubicBezTo>
                    <a:pt x="809" y="22"/>
                    <a:pt x="809" y="22"/>
                    <a:pt x="809" y="22"/>
                  </a:cubicBezTo>
                  <a:cubicBezTo>
                    <a:pt x="809" y="10"/>
                    <a:pt x="799" y="0"/>
                    <a:pt x="787" y="0"/>
                  </a:cubicBezTo>
                  <a:cubicBezTo>
                    <a:pt x="22" y="0"/>
                    <a:pt x="22" y="0"/>
                    <a:pt x="22" y="0"/>
                  </a:cubicBezTo>
                  <a:cubicBezTo>
                    <a:pt x="10" y="0"/>
                    <a:pt x="0" y="10"/>
                    <a:pt x="0" y="22"/>
                  </a:cubicBezTo>
                  <a:cubicBezTo>
                    <a:pt x="0" y="112"/>
                    <a:pt x="0" y="112"/>
                    <a:pt x="0" y="112"/>
                  </a:cubicBezTo>
                  <a:cubicBezTo>
                    <a:pt x="0" y="124"/>
                    <a:pt x="10" y="134"/>
                    <a:pt x="22" y="134"/>
                  </a:cubicBezTo>
                  <a:cubicBezTo>
                    <a:pt x="787" y="134"/>
                    <a:pt x="787" y="134"/>
                    <a:pt x="787" y="134"/>
                  </a:cubicBezTo>
                  <a:cubicBezTo>
                    <a:pt x="799" y="134"/>
                    <a:pt x="809" y="124"/>
                    <a:pt x="809"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Freeform 300">
              <a:extLst>
                <a:ext uri="{FF2B5EF4-FFF2-40B4-BE49-F238E27FC236}">
                  <a16:creationId xmlns:a16="http://schemas.microsoft.com/office/drawing/2014/main" id="{E89A2B03-AD36-1D9F-19A5-F127F4095F58}"/>
                </a:ext>
              </a:extLst>
            </p:cNvPr>
            <p:cNvSpPr>
              <a:spLocks/>
            </p:cNvSpPr>
            <p:nvPr/>
          </p:nvSpPr>
          <p:spPr bwMode="auto">
            <a:xfrm>
              <a:off x="4792663" y="1271588"/>
              <a:ext cx="2736850" cy="2736850"/>
            </a:xfrm>
            <a:custGeom>
              <a:avLst/>
              <a:gdLst>
                <a:gd name="T0" fmla="*/ 662 w 893"/>
                <a:gd name="T1" fmla="*/ 9 h 893"/>
                <a:gd name="T2" fmla="*/ 631 w 893"/>
                <a:gd name="T3" fmla="*/ 9 h 893"/>
                <a:gd name="T4" fmla="*/ 9 w 893"/>
                <a:gd name="T5" fmla="*/ 631 h 893"/>
                <a:gd name="T6" fmla="*/ 9 w 893"/>
                <a:gd name="T7" fmla="*/ 662 h 893"/>
                <a:gd name="T8" fmla="*/ 231 w 893"/>
                <a:gd name="T9" fmla="*/ 884 h 893"/>
                <a:gd name="T10" fmla="*/ 262 w 893"/>
                <a:gd name="T11" fmla="*/ 884 h 893"/>
                <a:gd name="T12" fmla="*/ 884 w 893"/>
                <a:gd name="T13" fmla="*/ 262 h 893"/>
                <a:gd name="T14" fmla="*/ 884 w 893"/>
                <a:gd name="T15" fmla="*/ 231 h 893"/>
                <a:gd name="T16" fmla="*/ 662 w 893"/>
                <a:gd name="T17" fmla="*/ 9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3" h="893">
                  <a:moveTo>
                    <a:pt x="662" y="9"/>
                  </a:moveTo>
                  <a:cubicBezTo>
                    <a:pt x="654" y="0"/>
                    <a:pt x="639" y="0"/>
                    <a:pt x="631" y="9"/>
                  </a:cubicBezTo>
                  <a:cubicBezTo>
                    <a:pt x="9" y="631"/>
                    <a:pt x="9" y="631"/>
                    <a:pt x="9" y="631"/>
                  </a:cubicBezTo>
                  <a:cubicBezTo>
                    <a:pt x="0" y="639"/>
                    <a:pt x="0" y="654"/>
                    <a:pt x="9" y="662"/>
                  </a:cubicBezTo>
                  <a:cubicBezTo>
                    <a:pt x="231" y="884"/>
                    <a:pt x="231" y="884"/>
                    <a:pt x="231" y="884"/>
                  </a:cubicBezTo>
                  <a:cubicBezTo>
                    <a:pt x="239" y="893"/>
                    <a:pt x="254" y="893"/>
                    <a:pt x="262" y="884"/>
                  </a:cubicBezTo>
                  <a:cubicBezTo>
                    <a:pt x="884" y="262"/>
                    <a:pt x="884" y="262"/>
                    <a:pt x="884" y="262"/>
                  </a:cubicBezTo>
                  <a:cubicBezTo>
                    <a:pt x="893" y="253"/>
                    <a:pt x="893" y="239"/>
                    <a:pt x="884" y="231"/>
                  </a:cubicBezTo>
                  <a:lnTo>
                    <a:pt x="662" y="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301">
              <a:extLst>
                <a:ext uri="{FF2B5EF4-FFF2-40B4-BE49-F238E27FC236}">
                  <a16:creationId xmlns:a16="http://schemas.microsoft.com/office/drawing/2014/main" id="{C2150C77-235C-A007-4D18-0A6D2E2579EC}"/>
                </a:ext>
              </a:extLst>
            </p:cNvPr>
            <p:cNvSpPr>
              <a:spLocks/>
            </p:cNvSpPr>
            <p:nvPr/>
          </p:nvSpPr>
          <p:spPr bwMode="auto">
            <a:xfrm>
              <a:off x="6989763" y="787400"/>
              <a:ext cx="1023938" cy="1023938"/>
            </a:xfrm>
            <a:custGeom>
              <a:avLst/>
              <a:gdLst>
                <a:gd name="T0" fmla="*/ 326 w 334"/>
                <a:gd name="T1" fmla="*/ 230 h 334"/>
                <a:gd name="T2" fmla="*/ 104 w 334"/>
                <a:gd name="T3" fmla="*/ 8 h 334"/>
                <a:gd name="T4" fmla="*/ 72 w 334"/>
                <a:gd name="T5" fmla="*/ 8 h 334"/>
                <a:gd name="T6" fmla="*/ 9 w 334"/>
                <a:gd name="T7" fmla="*/ 72 h 334"/>
                <a:gd name="T8" fmla="*/ 9 w 334"/>
                <a:gd name="T9" fmla="*/ 103 h 334"/>
                <a:gd name="T10" fmla="*/ 231 w 334"/>
                <a:gd name="T11" fmla="*/ 325 h 334"/>
                <a:gd name="T12" fmla="*/ 262 w 334"/>
                <a:gd name="T13" fmla="*/ 325 h 334"/>
                <a:gd name="T14" fmla="*/ 326 w 334"/>
                <a:gd name="T15" fmla="*/ 262 h 334"/>
                <a:gd name="T16" fmla="*/ 326 w 334"/>
                <a:gd name="T17" fmla="*/ 23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334">
                  <a:moveTo>
                    <a:pt x="326" y="230"/>
                  </a:moveTo>
                  <a:cubicBezTo>
                    <a:pt x="104" y="8"/>
                    <a:pt x="104" y="8"/>
                    <a:pt x="104" y="8"/>
                  </a:cubicBezTo>
                  <a:cubicBezTo>
                    <a:pt x="95" y="0"/>
                    <a:pt x="81" y="0"/>
                    <a:pt x="72" y="8"/>
                  </a:cubicBezTo>
                  <a:cubicBezTo>
                    <a:pt x="9" y="72"/>
                    <a:pt x="9" y="72"/>
                    <a:pt x="9" y="72"/>
                  </a:cubicBezTo>
                  <a:cubicBezTo>
                    <a:pt x="0" y="80"/>
                    <a:pt x="0" y="95"/>
                    <a:pt x="9" y="103"/>
                  </a:cubicBezTo>
                  <a:cubicBezTo>
                    <a:pt x="231" y="325"/>
                    <a:pt x="231" y="325"/>
                    <a:pt x="231" y="325"/>
                  </a:cubicBezTo>
                  <a:cubicBezTo>
                    <a:pt x="239" y="334"/>
                    <a:pt x="254" y="334"/>
                    <a:pt x="262" y="325"/>
                  </a:cubicBezTo>
                  <a:cubicBezTo>
                    <a:pt x="326" y="262"/>
                    <a:pt x="326" y="262"/>
                    <a:pt x="326" y="262"/>
                  </a:cubicBezTo>
                  <a:cubicBezTo>
                    <a:pt x="334" y="253"/>
                    <a:pt x="334" y="239"/>
                    <a:pt x="326" y="23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Freeform 302">
              <a:extLst>
                <a:ext uri="{FF2B5EF4-FFF2-40B4-BE49-F238E27FC236}">
                  <a16:creationId xmlns:a16="http://schemas.microsoft.com/office/drawing/2014/main" id="{A1D3B2A0-9007-A931-F893-50C41215CF65}"/>
                </a:ext>
              </a:extLst>
            </p:cNvPr>
            <p:cNvSpPr>
              <a:spLocks/>
            </p:cNvSpPr>
            <p:nvPr/>
          </p:nvSpPr>
          <p:spPr bwMode="auto">
            <a:xfrm>
              <a:off x="4573588" y="3468688"/>
              <a:ext cx="757238" cy="757238"/>
            </a:xfrm>
            <a:custGeom>
              <a:avLst/>
              <a:gdLst>
                <a:gd name="T0" fmla="*/ 0 w 247"/>
                <a:gd name="T1" fmla="*/ 224 h 247"/>
                <a:gd name="T2" fmla="*/ 23 w 247"/>
                <a:gd name="T3" fmla="*/ 247 h 247"/>
                <a:gd name="T4" fmla="*/ 231 w 247"/>
                <a:gd name="T5" fmla="*/ 247 h 247"/>
                <a:gd name="T6" fmla="*/ 238 w 247"/>
                <a:gd name="T7" fmla="*/ 231 h 247"/>
                <a:gd name="T8" fmla="*/ 16 w 247"/>
                <a:gd name="T9" fmla="*/ 9 h 247"/>
                <a:gd name="T10" fmla="*/ 0 w 247"/>
                <a:gd name="T11" fmla="*/ 16 h 247"/>
                <a:gd name="T12" fmla="*/ 0 w 247"/>
                <a:gd name="T13" fmla="*/ 224 h 247"/>
              </a:gdLst>
              <a:ahLst/>
              <a:cxnLst>
                <a:cxn ang="0">
                  <a:pos x="T0" y="T1"/>
                </a:cxn>
                <a:cxn ang="0">
                  <a:pos x="T2" y="T3"/>
                </a:cxn>
                <a:cxn ang="0">
                  <a:pos x="T4" y="T5"/>
                </a:cxn>
                <a:cxn ang="0">
                  <a:pos x="T6" y="T7"/>
                </a:cxn>
                <a:cxn ang="0">
                  <a:pos x="T8" y="T9"/>
                </a:cxn>
                <a:cxn ang="0">
                  <a:pos x="T10" y="T11"/>
                </a:cxn>
                <a:cxn ang="0">
                  <a:pos x="T12" y="T13"/>
                </a:cxn>
              </a:cxnLst>
              <a:rect l="0" t="0" r="r" b="b"/>
              <a:pathLst>
                <a:path w="247" h="247">
                  <a:moveTo>
                    <a:pt x="0" y="224"/>
                  </a:moveTo>
                  <a:cubicBezTo>
                    <a:pt x="0" y="237"/>
                    <a:pt x="10" y="247"/>
                    <a:pt x="23" y="247"/>
                  </a:cubicBezTo>
                  <a:cubicBezTo>
                    <a:pt x="231" y="247"/>
                    <a:pt x="231" y="247"/>
                    <a:pt x="231" y="247"/>
                  </a:cubicBezTo>
                  <a:cubicBezTo>
                    <a:pt x="244" y="247"/>
                    <a:pt x="247" y="240"/>
                    <a:pt x="238" y="231"/>
                  </a:cubicBezTo>
                  <a:cubicBezTo>
                    <a:pt x="16" y="9"/>
                    <a:pt x="16" y="9"/>
                    <a:pt x="16" y="9"/>
                  </a:cubicBezTo>
                  <a:cubicBezTo>
                    <a:pt x="8" y="0"/>
                    <a:pt x="0" y="3"/>
                    <a:pt x="0" y="16"/>
                  </a:cubicBezTo>
                  <a:lnTo>
                    <a:pt x="0" y="22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Freeform 303">
              <a:extLst>
                <a:ext uri="{FF2B5EF4-FFF2-40B4-BE49-F238E27FC236}">
                  <a16:creationId xmlns:a16="http://schemas.microsoft.com/office/drawing/2014/main" id="{63890ADB-4DFE-B411-E467-FA7D249C4901}"/>
                </a:ext>
              </a:extLst>
            </p:cNvPr>
            <p:cNvSpPr>
              <a:spLocks noEditPoints="1"/>
            </p:cNvSpPr>
            <p:nvPr/>
          </p:nvSpPr>
          <p:spPr bwMode="auto">
            <a:xfrm>
              <a:off x="1892300" y="-3175"/>
              <a:ext cx="5380038" cy="6858000"/>
            </a:xfrm>
            <a:custGeom>
              <a:avLst/>
              <a:gdLst>
                <a:gd name="T0" fmla="*/ 1576 w 1755"/>
                <a:gd name="T1" fmla="*/ 1553 h 2238"/>
                <a:gd name="T2" fmla="*/ 1160 w 1755"/>
                <a:gd name="T3" fmla="*/ 1553 h 2238"/>
                <a:gd name="T4" fmla="*/ 1070 w 1755"/>
                <a:gd name="T5" fmla="*/ 1643 h 2238"/>
                <a:gd name="T6" fmla="*/ 1070 w 1755"/>
                <a:gd name="T7" fmla="*/ 2058 h 2238"/>
                <a:gd name="T8" fmla="*/ 224 w 1755"/>
                <a:gd name="T9" fmla="*/ 2058 h 2238"/>
                <a:gd name="T10" fmla="*/ 179 w 1755"/>
                <a:gd name="T11" fmla="*/ 2014 h 2238"/>
                <a:gd name="T12" fmla="*/ 179 w 1755"/>
                <a:gd name="T13" fmla="*/ 225 h 2238"/>
                <a:gd name="T14" fmla="*/ 224 w 1755"/>
                <a:gd name="T15" fmla="*/ 180 h 2238"/>
                <a:gd name="T16" fmla="*/ 1531 w 1755"/>
                <a:gd name="T17" fmla="*/ 180 h 2238"/>
                <a:gd name="T18" fmla="*/ 1576 w 1755"/>
                <a:gd name="T19" fmla="*/ 225 h 2238"/>
                <a:gd name="T20" fmla="*/ 1576 w 1755"/>
                <a:gd name="T21" fmla="*/ 236 h 2238"/>
                <a:gd name="T22" fmla="*/ 1577 w 1755"/>
                <a:gd name="T23" fmla="*/ 235 h 2238"/>
                <a:gd name="T24" fmla="*/ 1640 w 1755"/>
                <a:gd name="T25" fmla="*/ 171 h 2238"/>
                <a:gd name="T26" fmla="*/ 1732 w 1755"/>
                <a:gd name="T27" fmla="*/ 127 h 2238"/>
                <a:gd name="T28" fmla="*/ 1531 w 1755"/>
                <a:gd name="T29" fmla="*/ 0 h 2238"/>
                <a:gd name="T30" fmla="*/ 224 w 1755"/>
                <a:gd name="T31" fmla="*/ 0 h 2238"/>
                <a:gd name="T32" fmla="*/ 0 w 1755"/>
                <a:gd name="T33" fmla="*/ 225 h 2238"/>
                <a:gd name="T34" fmla="*/ 0 w 1755"/>
                <a:gd name="T35" fmla="*/ 2014 h 2238"/>
                <a:gd name="T36" fmla="*/ 224 w 1755"/>
                <a:gd name="T37" fmla="*/ 2238 h 2238"/>
                <a:gd name="T38" fmla="*/ 1097 w 1755"/>
                <a:gd name="T39" fmla="*/ 2238 h 2238"/>
                <a:gd name="T40" fmla="*/ 1098 w 1755"/>
                <a:gd name="T41" fmla="*/ 2237 h 2238"/>
                <a:gd name="T42" fmla="*/ 1133 w 1755"/>
                <a:gd name="T43" fmla="*/ 2217 h 2238"/>
                <a:gd name="T44" fmla="*/ 1734 w 1755"/>
                <a:gd name="T45" fmla="*/ 1616 h 2238"/>
                <a:gd name="T46" fmla="*/ 1754 w 1755"/>
                <a:gd name="T47" fmla="*/ 1580 h 2238"/>
                <a:gd name="T48" fmla="*/ 1755 w 1755"/>
                <a:gd name="T49" fmla="*/ 1580 h 2238"/>
                <a:gd name="T50" fmla="*/ 1755 w 1755"/>
                <a:gd name="T51" fmla="*/ 944 h 2238"/>
                <a:gd name="T52" fmla="*/ 1576 w 1755"/>
                <a:gd name="T53" fmla="*/ 1123 h 2238"/>
                <a:gd name="T54" fmla="*/ 1576 w 1755"/>
                <a:gd name="T55" fmla="*/ 1553 h 2238"/>
                <a:gd name="T56" fmla="*/ 1576 w 1755"/>
                <a:gd name="T57" fmla="*/ 1649 h 2238"/>
                <a:gd name="T58" fmla="*/ 1166 w 1755"/>
                <a:gd name="T59" fmla="*/ 2058 h 2238"/>
                <a:gd name="T60" fmla="*/ 1160 w 1755"/>
                <a:gd name="T61" fmla="*/ 2058 h 2238"/>
                <a:gd name="T62" fmla="*/ 1160 w 1755"/>
                <a:gd name="T63" fmla="*/ 1643 h 2238"/>
                <a:gd name="T64" fmla="*/ 1576 w 1755"/>
                <a:gd name="T65" fmla="*/ 1643 h 2238"/>
                <a:gd name="T66" fmla="*/ 1576 w 1755"/>
                <a:gd name="T67" fmla="*/ 1649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5" h="2238">
                  <a:moveTo>
                    <a:pt x="1576" y="1553"/>
                  </a:moveTo>
                  <a:cubicBezTo>
                    <a:pt x="1160" y="1553"/>
                    <a:pt x="1160" y="1553"/>
                    <a:pt x="1160" y="1553"/>
                  </a:cubicBezTo>
                  <a:cubicBezTo>
                    <a:pt x="1111" y="1553"/>
                    <a:pt x="1070" y="1593"/>
                    <a:pt x="1070" y="1643"/>
                  </a:cubicBezTo>
                  <a:cubicBezTo>
                    <a:pt x="1070" y="2058"/>
                    <a:pt x="1070" y="2058"/>
                    <a:pt x="1070" y="2058"/>
                  </a:cubicBezTo>
                  <a:cubicBezTo>
                    <a:pt x="224" y="2058"/>
                    <a:pt x="224" y="2058"/>
                    <a:pt x="224" y="2058"/>
                  </a:cubicBezTo>
                  <a:cubicBezTo>
                    <a:pt x="200" y="2058"/>
                    <a:pt x="179" y="2038"/>
                    <a:pt x="179" y="2014"/>
                  </a:cubicBezTo>
                  <a:cubicBezTo>
                    <a:pt x="179" y="225"/>
                    <a:pt x="179" y="225"/>
                    <a:pt x="179" y="225"/>
                  </a:cubicBezTo>
                  <a:cubicBezTo>
                    <a:pt x="179" y="200"/>
                    <a:pt x="200" y="180"/>
                    <a:pt x="224" y="180"/>
                  </a:cubicBezTo>
                  <a:cubicBezTo>
                    <a:pt x="1531" y="180"/>
                    <a:pt x="1531" y="180"/>
                    <a:pt x="1531" y="180"/>
                  </a:cubicBezTo>
                  <a:cubicBezTo>
                    <a:pt x="1555" y="180"/>
                    <a:pt x="1576" y="200"/>
                    <a:pt x="1576" y="225"/>
                  </a:cubicBezTo>
                  <a:cubicBezTo>
                    <a:pt x="1576" y="236"/>
                    <a:pt x="1576" y="236"/>
                    <a:pt x="1576" y="236"/>
                  </a:cubicBezTo>
                  <a:cubicBezTo>
                    <a:pt x="1576" y="235"/>
                    <a:pt x="1576" y="235"/>
                    <a:pt x="1577" y="235"/>
                  </a:cubicBezTo>
                  <a:cubicBezTo>
                    <a:pt x="1640" y="171"/>
                    <a:pt x="1640" y="171"/>
                    <a:pt x="1640" y="171"/>
                  </a:cubicBezTo>
                  <a:cubicBezTo>
                    <a:pt x="1665" y="146"/>
                    <a:pt x="1697" y="131"/>
                    <a:pt x="1732" y="127"/>
                  </a:cubicBezTo>
                  <a:cubicBezTo>
                    <a:pt x="1695" y="52"/>
                    <a:pt x="1619" y="0"/>
                    <a:pt x="1531" y="0"/>
                  </a:cubicBezTo>
                  <a:cubicBezTo>
                    <a:pt x="224" y="0"/>
                    <a:pt x="224" y="0"/>
                    <a:pt x="224" y="0"/>
                  </a:cubicBezTo>
                  <a:cubicBezTo>
                    <a:pt x="101" y="0"/>
                    <a:pt x="0" y="101"/>
                    <a:pt x="0" y="225"/>
                  </a:cubicBezTo>
                  <a:cubicBezTo>
                    <a:pt x="0" y="2014"/>
                    <a:pt x="0" y="2014"/>
                    <a:pt x="0" y="2014"/>
                  </a:cubicBezTo>
                  <a:cubicBezTo>
                    <a:pt x="0" y="2137"/>
                    <a:pt x="101" y="2238"/>
                    <a:pt x="224" y="2238"/>
                  </a:cubicBezTo>
                  <a:cubicBezTo>
                    <a:pt x="1097" y="2238"/>
                    <a:pt x="1097" y="2238"/>
                    <a:pt x="1097" y="2238"/>
                  </a:cubicBezTo>
                  <a:cubicBezTo>
                    <a:pt x="1098" y="2237"/>
                    <a:pt x="1098" y="2237"/>
                    <a:pt x="1098" y="2237"/>
                  </a:cubicBezTo>
                  <a:cubicBezTo>
                    <a:pt x="1108" y="2237"/>
                    <a:pt x="1120" y="2231"/>
                    <a:pt x="1133" y="2217"/>
                  </a:cubicBezTo>
                  <a:cubicBezTo>
                    <a:pt x="1734" y="1616"/>
                    <a:pt x="1734" y="1616"/>
                    <a:pt x="1734" y="1616"/>
                  </a:cubicBezTo>
                  <a:cubicBezTo>
                    <a:pt x="1748" y="1603"/>
                    <a:pt x="1754" y="1591"/>
                    <a:pt x="1754" y="1580"/>
                  </a:cubicBezTo>
                  <a:cubicBezTo>
                    <a:pt x="1755" y="1580"/>
                    <a:pt x="1755" y="1580"/>
                    <a:pt x="1755" y="1580"/>
                  </a:cubicBezTo>
                  <a:cubicBezTo>
                    <a:pt x="1755" y="944"/>
                    <a:pt x="1755" y="944"/>
                    <a:pt x="1755" y="944"/>
                  </a:cubicBezTo>
                  <a:cubicBezTo>
                    <a:pt x="1576" y="1123"/>
                    <a:pt x="1576" y="1123"/>
                    <a:pt x="1576" y="1123"/>
                  </a:cubicBezTo>
                  <a:lnTo>
                    <a:pt x="1576" y="1553"/>
                  </a:lnTo>
                  <a:close/>
                  <a:moveTo>
                    <a:pt x="1576" y="1649"/>
                  </a:moveTo>
                  <a:cubicBezTo>
                    <a:pt x="1166" y="2058"/>
                    <a:pt x="1166" y="2058"/>
                    <a:pt x="1166" y="2058"/>
                  </a:cubicBezTo>
                  <a:cubicBezTo>
                    <a:pt x="1160" y="2058"/>
                    <a:pt x="1160" y="2058"/>
                    <a:pt x="1160" y="2058"/>
                  </a:cubicBezTo>
                  <a:cubicBezTo>
                    <a:pt x="1160" y="1643"/>
                    <a:pt x="1160" y="1643"/>
                    <a:pt x="1160" y="1643"/>
                  </a:cubicBezTo>
                  <a:cubicBezTo>
                    <a:pt x="1576" y="1643"/>
                    <a:pt x="1576" y="1643"/>
                    <a:pt x="1576" y="1643"/>
                  </a:cubicBezTo>
                  <a:lnTo>
                    <a:pt x="1576" y="164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Freeform 304">
              <a:extLst>
                <a:ext uri="{FF2B5EF4-FFF2-40B4-BE49-F238E27FC236}">
                  <a16:creationId xmlns:a16="http://schemas.microsoft.com/office/drawing/2014/main" id="{704CB6B9-08DA-A187-C17B-FF759F20429D}"/>
                </a:ext>
              </a:extLst>
            </p:cNvPr>
            <p:cNvSpPr>
              <a:spLocks/>
            </p:cNvSpPr>
            <p:nvPr/>
          </p:nvSpPr>
          <p:spPr bwMode="auto">
            <a:xfrm>
              <a:off x="3332163" y="3060700"/>
              <a:ext cx="1039813" cy="411163"/>
            </a:xfrm>
            <a:custGeom>
              <a:avLst/>
              <a:gdLst>
                <a:gd name="T0" fmla="*/ 0 w 339"/>
                <a:gd name="T1" fmla="*/ 22 h 134"/>
                <a:gd name="T2" fmla="*/ 0 w 339"/>
                <a:gd name="T3" fmla="*/ 112 h 134"/>
                <a:gd name="T4" fmla="*/ 22 w 339"/>
                <a:gd name="T5" fmla="*/ 134 h 134"/>
                <a:gd name="T6" fmla="*/ 272 w 339"/>
                <a:gd name="T7" fmla="*/ 134 h 134"/>
                <a:gd name="T8" fmla="*/ 339 w 339"/>
                <a:gd name="T9" fmla="*/ 0 h 134"/>
                <a:gd name="T10" fmla="*/ 22 w 339"/>
                <a:gd name="T11" fmla="*/ 0 h 134"/>
                <a:gd name="T12" fmla="*/ 0 w 339"/>
                <a:gd name="T13" fmla="*/ 22 h 134"/>
              </a:gdLst>
              <a:ahLst/>
              <a:cxnLst>
                <a:cxn ang="0">
                  <a:pos x="T0" y="T1"/>
                </a:cxn>
                <a:cxn ang="0">
                  <a:pos x="T2" y="T3"/>
                </a:cxn>
                <a:cxn ang="0">
                  <a:pos x="T4" y="T5"/>
                </a:cxn>
                <a:cxn ang="0">
                  <a:pos x="T6" y="T7"/>
                </a:cxn>
                <a:cxn ang="0">
                  <a:pos x="T8" y="T9"/>
                </a:cxn>
                <a:cxn ang="0">
                  <a:pos x="T10" y="T11"/>
                </a:cxn>
                <a:cxn ang="0">
                  <a:pos x="T12" y="T13"/>
                </a:cxn>
              </a:cxnLst>
              <a:rect l="0" t="0" r="r" b="b"/>
              <a:pathLst>
                <a:path w="339" h="134">
                  <a:moveTo>
                    <a:pt x="0" y="22"/>
                  </a:moveTo>
                  <a:cubicBezTo>
                    <a:pt x="0" y="112"/>
                    <a:pt x="0" y="112"/>
                    <a:pt x="0" y="112"/>
                  </a:cubicBezTo>
                  <a:cubicBezTo>
                    <a:pt x="0" y="124"/>
                    <a:pt x="10" y="134"/>
                    <a:pt x="22" y="134"/>
                  </a:cubicBezTo>
                  <a:cubicBezTo>
                    <a:pt x="272" y="134"/>
                    <a:pt x="272" y="134"/>
                    <a:pt x="272" y="134"/>
                  </a:cubicBezTo>
                  <a:cubicBezTo>
                    <a:pt x="276" y="84"/>
                    <a:pt x="298" y="44"/>
                    <a:pt x="339" y="0"/>
                  </a:cubicBezTo>
                  <a:cubicBezTo>
                    <a:pt x="22" y="0"/>
                    <a:pt x="22" y="0"/>
                    <a:pt x="22" y="0"/>
                  </a:cubicBezTo>
                  <a:cubicBezTo>
                    <a:pt x="10" y="0"/>
                    <a:pt x="0" y="10"/>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Freeform 305">
              <a:extLst>
                <a:ext uri="{FF2B5EF4-FFF2-40B4-BE49-F238E27FC236}">
                  <a16:creationId xmlns:a16="http://schemas.microsoft.com/office/drawing/2014/main" id="{3440F069-85E1-4EC4-FBCC-DA483F93D922}"/>
                </a:ext>
              </a:extLst>
            </p:cNvPr>
            <p:cNvSpPr>
              <a:spLocks/>
            </p:cNvSpPr>
            <p:nvPr/>
          </p:nvSpPr>
          <p:spPr bwMode="auto">
            <a:xfrm>
              <a:off x="3332163" y="2203450"/>
              <a:ext cx="1905000" cy="411163"/>
            </a:xfrm>
            <a:custGeom>
              <a:avLst/>
              <a:gdLst>
                <a:gd name="T0" fmla="*/ 621 w 621"/>
                <a:gd name="T1" fmla="*/ 0 h 134"/>
                <a:gd name="T2" fmla="*/ 22 w 621"/>
                <a:gd name="T3" fmla="*/ 0 h 134"/>
                <a:gd name="T4" fmla="*/ 0 w 621"/>
                <a:gd name="T5" fmla="*/ 22 h 134"/>
                <a:gd name="T6" fmla="*/ 0 w 621"/>
                <a:gd name="T7" fmla="*/ 112 h 134"/>
                <a:gd name="T8" fmla="*/ 22 w 621"/>
                <a:gd name="T9" fmla="*/ 134 h 134"/>
                <a:gd name="T10" fmla="*/ 487 w 621"/>
                <a:gd name="T11" fmla="*/ 134 h 134"/>
                <a:gd name="T12" fmla="*/ 621 w 621"/>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621" h="134">
                  <a:moveTo>
                    <a:pt x="621" y="0"/>
                  </a:moveTo>
                  <a:cubicBezTo>
                    <a:pt x="22" y="0"/>
                    <a:pt x="22" y="0"/>
                    <a:pt x="22" y="0"/>
                  </a:cubicBezTo>
                  <a:cubicBezTo>
                    <a:pt x="10" y="0"/>
                    <a:pt x="0" y="10"/>
                    <a:pt x="0" y="22"/>
                  </a:cubicBezTo>
                  <a:cubicBezTo>
                    <a:pt x="0" y="112"/>
                    <a:pt x="0" y="112"/>
                    <a:pt x="0" y="112"/>
                  </a:cubicBezTo>
                  <a:cubicBezTo>
                    <a:pt x="0" y="124"/>
                    <a:pt x="10" y="134"/>
                    <a:pt x="22" y="134"/>
                  </a:cubicBezTo>
                  <a:cubicBezTo>
                    <a:pt x="487" y="134"/>
                    <a:pt x="487" y="134"/>
                    <a:pt x="487" y="134"/>
                  </a:cubicBezTo>
                  <a:lnTo>
                    <a:pt x="621"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1" name="Freeform 100">
            <a:extLst>
              <a:ext uri="{FF2B5EF4-FFF2-40B4-BE49-F238E27FC236}">
                <a16:creationId xmlns:a16="http://schemas.microsoft.com/office/drawing/2014/main" id="{101FAFAE-4C73-05ED-ACB9-1A14F7FB507E}"/>
              </a:ext>
            </a:extLst>
          </p:cNvPr>
          <p:cNvSpPr>
            <a:spLocks noEditPoints="1"/>
          </p:cNvSpPr>
          <p:nvPr/>
        </p:nvSpPr>
        <p:spPr bwMode="auto">
          <a:xfrm>
            <a:off x="1581988" y="4737948"/>
            <a:ext cx="254604" cy="291099"/>
          </a:xfrm>
          <a:custGeom>
            <a:avLst/>
            <a:gdLst>
              <a:gd name="T0" fmla="*/ 244 w 2327"/>
              <a:gd name="T1" fmla="*/ 2301 h 2661"/>
              <a:gd name="T2" fmla="*/ 61 w 2327"/>
              <a:gd name="T3" fmla="*/ 2265 h 2661"/>
              <a:gd name="T4" fmla="*/ 1127 w 2327"/>
              <a:gd name="T5" fmla="*/ 2521 h 2661"/>
              <a:gd name="T6" fmla="*/ 1310 w 2327"/>
              <a:gd name="T7" fmla="*/ 2046 h 2661"/>
              <a:gd name="T8" fmla="*/ 1127 w 2327"/>
              <a:gd name="T9" fmla="*/ 1664 h 2661"/>
              <a:gd name="T10" fmla="*/ 61 w 2327"/>
              <a:gd name="T11" fmla="*/ 1409 h 2661"/>
              <a:gd name="T12" fmla="*/ 244 w 2327"/>
              <a:gd name="T13" fmla="*/ 1883 h 2661"/>
              <a:gd name="T14" fmla="*/ 1310 w 2327"/>
              <a:gd name="T15" fmla="*/ 1628 h 2661"/>
              <a:gd name="T16" fmla="*/ 1127 w 2327"/>
              <a:gd name="T17" fmla="*/ 1664 h 2661"/>
              <a:gd name="T18" fmla="*/ 244 w 2327"/>
              <a:gd name="T19" fmla="*/ 1982 h 2661"/>
              <a:gd name="T20" fmla="*/ 61 w 2327"/>
              <a:gd name="T21" fmla="*/ 1947 h 2661"/>
              <a:gd name="T22" fmla="*/ 1127 w 2327"/>
              <a:gd name="T23" fmla="*/ 2202 h 2661"/>
              <a:gd name="T24" fmla="*/ 1310 w 2327"/>
              <a:gd name="T25" fmla="*/ 1727 h 2661"/>
              <a:gd name="T26" fmla="*/ 244 w 2327"/>
              <a:gd name="T27" fmla="*/ 1542 h 2661"/>
              <a:gd name="T28" fmla="*/ 1127 w 2327"/>
              <a:gd name="T29" fmla="*/ 1032 h 2661"/>
              <a:gd name="T30" fmla="*/ 244 w 2327"/>
              <a:gd name="T31" fmla="*/ 1542 h 2661"/>
              <a:gd name="T32" fmla="*/ 2084 w 2327"/>
              <a:gd name="T33" fmla="*/ 651 h 2661"/>
              <a:gd name="T34" fmla="*/ 1200 w 2327"/>
              <a:gd name="T35" fmla="*/ 141 h 2661"/>
              <a:gd name="T36" fmla="*/ 2084 w 2327"/>
              <a:gd name="T37" fmla="*/ 1729 h 2661"/>
              <a:gd name="T38" fmla="*/ 1409 w 2327"/>
              <a:gd name="T39" fmla="*/ 2028 h 2661"/>
              <a:gd name="T40" fmla="*/ 2266 w 2327"/>
              <a:gd name="T41" fmla="*/ 1694 h 2661"/>
              <a:gd name="T42" fmla="*/ 2084 w 2327"/>
              <a:gd name="T43" fmla="*/ 1729 h 2661"/>
              <a:gd name="T44" fmla="*/ 1409 w 2327"/>
              <a:gd name="T45" fmla="*/ 1172 h 2661"/>
              <a:gd name="T46" fmla="*/ 2084 w 2327"/>
              <a:gd name="T47" fmla="*/ 1311 h 2661"/>
              <a:gd name="T48" fmla="*/ 2266 w 2327"/>
              <a:gd name="T49" fmla="*/ 837 h 2661"/>
              <a:gd name="T50" fmla="*/ 2084 w 2327"/>
              <a:gd name="T51" fmla="*/ 773 h 2661"/>
              <a:gd name="T52" fmla="*/ 1017 w 2327"/>
              <a:gd name="T53" fmla="*/ 518 h 2661"/>
              <a:gd name="T54" fmla="*/ 1200 w 2327"/>
              <a:gd name="T55" fmla="*/ 993 h 2661"/>
              <a:gd name="T56" fmla="*/ 2266 w 2327"/>
              <a:gd name="T57" fmla="*/ 738 h 2661"/>
              <a:gd name="T58" fmla="*/ 2084 w 2327"/>
              <a:gd name="T59" fmla="*/ 773 h 2661"/>
              <a:gd name="T60" fmla="*/ 1409 w 2327"/>
              <a:gd name="T61" fmla="*/ 1490 h 2661"/>
              <a:gd name="T62" fmla="*/ 2084 w 2327"/>
              <a:gd name="T63" fmla="*/ 1630 h 2661"/>
              <a:gd name="T64" fmla="*/ 2266 w 2327"/>
              <a:gd name="T65" fmla="*/ 1155 h 2661"/>
              <a:gd name="T66" fmla="*/ 2084 w 2327"/>
              <a:gd name="T67" fmla="*/ 2048 h 2661"/>
              <a:gd name="T68" fmla="*/ 1409 w 2327"/>
              <a:gd name="T69" fmla="*/ 2347 h 2661"/>
              <a:gd name="T70" fmla="*/ 2266 w 2327"/>
              <a:gd name="T71" fmla="*/ 2012 h 2661"/>
              <a:gd name="T72" fmla="*/ 2084 w 2327"/>
              <a:gd name="T73" fmla="*/ 2048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27" h="2661">
                <a:moveTo>
                  <a:pt x="1127" y="2301"/>
                </a:moveTo>
                <a:cubicBezTo>
                  <a:pt x="883" y="2442"/>
                  <a:pt x="488" y="2442"/>
                  <a:pt x="244" y="2301"/>
                </a:cubicBezTo>
                <a:cubicBezTo>
                  <a:pt x="122" y="2230"/>
                  <a:pt x="61" y="2138"/>
                  <a:pt x="61" y="2046"/>
                </a:cubicBezTo>
                <a:cubicBezTo>
                  <a:pt x="61" y="2265"/>
                  <a:pt x="61" y="2265"/>
                  <a:pt x="61" y="2265"/>
                </a:cubicBezTo>
                <a:cubicBezTo>
                  <a:pt x="61" y="2358"/>
                  <a:pt x="122" y="2450"/>
                  <a:pt x="244" y="2521"/>
                </a:cubicBezTo>
                <a:cubicBezTo>
                  <a:pt x="488" y="2661"/>
                  <a:pt x="883" y="2661"/>
                  <a:pt x="1127" y="2521"/>
                </a:cubicBezTo>
                <a:cubicBezTo>
                  <a:pt x="1249" y="2450"/>
                  <a:pt x="1310" y="2358"/>
                  <a:pt x="1310" y="2265"/>
                </a:cubicBezTo>
                <a:cubicBezTo>
                  <a:pt x="1310" y="2046"/>
                  <a:pt x="1310" y="2046"/>
                  <a:pt x="1310" y="2046"/>
                </a:cubicBezTo>
                <a:cubicBezTo>
                  <a:pt x="1310" y="2138"/>
                  <a:pt x="1249" y="2230"/>
                  <a:pt x="1127" y="2301"/>
                </a:cubicBezTo>
                <a:close/>
                <a:moveTo>
                  <a:pt x="1127" y="1664"/>
                </a:moveTo>
                <a:cubicBezTo>
                  <a:pt x="883" y="1805"/>
                  <a:pt x="488" y="1805"/>
                  <a:pt x="244" y="1664"/>
                </a:cubicBezTo>
                <a:cubicBezTo>
                  <a:pt x="122" y="1593"/>
                  <a:pt x="61" y="1501"/>
                  <a:pt x="61" y="1409"/>
                </a:cubicBezTo>
                <a:cubicBezTo>
                  <a:pt x="61" y="1628"/>
                  <a:pt x="61" y="1628"/>
                  <a:pt x="61" y="1628"/>
                </a:cubicBezTo>
                <a:cubicBezTo>
                  <a:pt x="61" y="1721"/>
                  <a:pt x="122" y="1813"/>
                  <a:pt x="244" y="1883"/>
                </a:cubicBezTo>
                <a:cubicBezTo>
                  <a:pt x="488" y="2024"/>
                  <a:pt x="883" y="2024"/>
                  <a:pt x="1127" y="1883"/>
                </a:cubicBezTo>
                <a:cubicBezTo>
                  <a:pt x="1249" y="1813"/>
                  <a:pt x="1310" y="1721"/>
                  <a:pt x="1310" y="1628"/>
                </a:cubicBezTo>
                <a:cubicBezTo>
                  <a:pt x="1310" y="1409"/>
                  <a:pt x="1310" y="1409"/>
                  <a:pt x="1310" y="1409"/>
                </a:cubicBezTo>
                <a:cubicBezTo>
                  <a:pt x="1310" y="1501"/>
                  <a:pt x="1249" y="1593"/>
                  <a:pt x="1127" y="1664"/>
                </a:cubicBezTo>
                <a:close/>
                <a:moveTo>
                  <a:pt x="1127" y="1982"/>
                </a:moveTo>
                <a:cubicBezTo>
                  <a:pt x="883" y="2123"/>
                  <a:pt x="488" y="2123"/>
                  <a:pt x="244" y="1982"/>
                </a:cubicBezTo>
                <a:cubicBezTo>
                  <a:pt x="122" y="1912"/>
                  <a:pt x="61" y="1820"/>
                  <a:pt x="61" y="1727"/>
                </a:cubicBezTo>
                <a:cubicBezTo>
                  <a:pt x="61" y="1947"/>
                  <a:pt x="61" y="1947"/>
                  <a:pt x="61" y="1947"/>
                </a:cubicBezTo>
                <a:cubicBezTo>
                  <a:pt x="61" y="2039"/>
                  <a:pt x="122" y="2132"/>
                  <a:pt x="244" y="2202"/>
                </a:cubicBezTo>
                <a:cubicBezTo>
                  <a:pt x="488" y="2343"/>
                  <a:pt x="883" y="2343"/>
                  <a:pt x="1127" y="2202"/>
                </a:cubicBezTo>
                <a:cubicBezTo>
                  <a:pt x="1249" y="2132"/>
                  <a:pt x="1310" y="2039"/>
                  <a:pt x="1310" y="1947"/>
                </a:cubicBezTo>
                <a:cubicBezTo>
                  <a:pt x="1310" y="1727"/>
                  <a:pt x="1310" y="1727"/>
                  <a:pt x="1310" y="1727"/>
                </a:cubicBezTo>
                <a:cubicBezTo>
                  <a:pt x="1310" y="1820"/>
                  <a:pt x="1249" y="1912"/>
                  <a:pt x="1127" y="1982"/>
                </a:cubicBezTo>
                <a:close/>
                <a:moveTo>
                  <a:pt x="244" y="1542"/>
                </a:moveTo>
                <a:cubicBezTo>
                  <a:pt x="488" y="1683"/>
                  <a:pt x="883" y="1683"/>
                  <a:pt x="1127" y="1542"/>
                </a:cubicBezTo>
                <a:cubicBezTo>
                  <a:pt x="1371" y="1401"/>
                  <a:pt x="1371" y="1172"/>
                  <a:pt x="1127" y="1032"/>
                </a:cubicBezTo>
                <a:cubicBezTo>
                  <a:pt x="883" y="891"/>
                  <a:pt x="488" y="891"/>
                  <a:pt x="244" y="1032"/>
                </a:cubicBezTo>
                <a:cubicBezTo>
                  <a:pt x="0" y="1172"/>
                  <a:pt x="0" y="1401"/>
                  <a:pt x="244" y="1542"/>
                </a:cubicBezTo>
                <a:close/>
                <a:moveTo>
                  <a:pt x="1200" y="651"/>
                </a:moveTo>
                <a:cubicBezTo>
                  <a:pt x="1444" y="792"/>
                  <a:pt x="1839" y="792"/>
                  <a:pt x="2084" y="651"/>
                </a:cubicBezTo>
                <a:cubicBezTo>
                  <a:pt x="2327" y="510"/>
                  <a:pt x="2327" y="282"/>
                  <a:pt x="2084" y="141"/>
                </a:cubicBezTo>
                <a:cubicBezTo>
                  <a:pt x="1839" y="0"/>
                  <a:pt x="1444" y="0"/>
                  <a:pt x="1200" y="141"/>
                </a:cubicBezTo>
                <a:cubicBezTo>
                  <a:pt x="956" y="282"/>
                  <a:pt x="956" y="510"/>
                  <a:pt x="1200" y="651"/>
                </a:cubicBezTo>
                <a:close/>
                <a:moveTo>
                  <a:pt x="2084" y="1729"/>
                </a:moveTo>
                <a:cubicBezTo>
                  <a:pt x="1901" y="1834"/>
                  <a:pt x="1634" y="1861"/>
                  <a:pt x="1409" y="1809"/>
                </a:cubicBezTo>
                <a:cubicBezTo>
                  <a:pt x="1409" y="2028"/>
                  <a:pt x="1409" y="2028"/>
                  <a:pt x="1409" y="2028"/>
                </a:cubicBezTo>
                <a:cubicBezTo>
                  <a:pt x="1634" y="2080"/>
                  <a:pt x="1901" y="2054"/>
                  <a:pt x="2084" y="1949"/>
                </a:cubicBezTo>
                <a:cubicBezTo>
                  <a:pt x="2205" y="1878"/>
                  <a:pt x="2266" y="1786"/>
                  <a:pt x="2266" y="1694"/>
                </a:cubicBezTo>
                <a:cubicBezTo>
                  <a:pt x="2266" y="1474"/>
                  <a:pt x="2266" y="1474"/>
                  <a:pt x="2266" y="1474"/>
                </a:cubicBezTo>
                <a:cubicBezTo>
                  <a:pt x="2266" y="1566"/>
                  <a:pt x="2205" y="1659"/>
                  <a:pt x="2084" y="1729"/>
                </a:cubicBezTo>
                <a:close/>
                <a:moveTo>
                  <a:pt x="2084" y="1092"/>
                </a:moveTo>
                <a:cubicBezTo>
                  <a:pt x="1901" y="1197"/>
                  <a:pt x="1634" y="1224"/>
                  <a:pt x="1409" y="1172"/>
                </a:cubicBezTo>
                <a:cubicBezTo>
                  <a:pt x="1409" y="1391"/>
                  <a:pt x="1409" y="1391"/>
                  <a:pt x="1409" y="1391"/>
                </a:cubicBezTo>
                <a:cubicBezTo>
                  <a:pt x="1634" y="1443"/>
                  <a:pt x="1901" y="1417"/>
                  <a:pt x="2084" y="1311"/>
                </a:cubicBezTo>
                <a:cubicBezTo>
                  <a:pt x="2205" y="1241"/>
                  <a:pt x="2266" y="1149"/>
                  <a:pt x="2266" y="1056"/>
                </a:cubicBezTo>
                <a:cubicBezTo>
                  <a:pt x="2266" y="837"/>
                  <a:pt x="2266" y="837"/>
                  <a:pt x="2266" y="837"/>
                </a:cubicBezTo>
                <a:cubicBezTo>
                  <a:pt x="2266" y="929"/>
                  <a:pt x="2205" y="1021"/>
                  <a:pt x="2084" y="1092"/>
                </a:cubicBezTo>
                <a:close/>
                <a:moveTo>
                  <a:pt x="2084" y="773"/>
                </a:moveTo>
                <a:cubicBezTo>
                  <a:pt x="1839" y="914"/>
                  <a:pt x="1444" y="914"/>
                  <a:pt x="1200" y="773"/>
                </a:cubicBezTo>
                <a:cubicBezTo>
                  <a:pt x="1078" y="703"/>
                  <a:pt x="1017" y="611"/>
                  <a:pt x="1017" y="518"/>
                </a:cubicBezTo>
                <a:cubicBezTo>
                  <a:pt x="1017" y="738"/>
                  <a:pt x="1017" y="738"/>
                  <a:pt x="1017" y="738"/>
                </a:cubicBezTo>
                <a:cubicBezTo>
                  <a:pt x="1017" y="830"/>
                  <a:pt x="1078" y="922"/>
                  <a:pt x="1200" y="993"/>
                </a:cubicBezTo>
                <a:cubicBezTo>
                  <a:pt x="1444" y="1134"/>
                  <a:pt x="1839" y="1134"/>
                  <a:pt x="2084" y="993"/>
                </a:cubicBezTo>
                <a:cubicBezTo>
                  <a:pt x="2205" y="922"/>
                  <a:pt x="2266" y="830"/>
                  <a:pt x="2266" y="738"/>
                </a:cubicBezTo>
                <a:cubicBezTo>
                  <a:pt x="2266" y="518"/>
                  <a:pt x="2266" y="518"/>
                  <a:pt x="2266" y="518"/>
                </a:cubicBezTo>
                <a:cubicBezTo>
                  <a:pt x="2266" y="611"/>
                  <a:pt x="2205" y="703"/>
                  <a:pt x="2084" y="773"/>
                </a:cubicBezTo>
                <a:close/>
                <a:moveTo>
                  <a:pt x="2084" y="1411"/>
                </a:moveTo>
                <a:cubicBezTo>
                  <a:pt x="1901" y="1516"/>
                  <a:pt x="1634" y="1542"/>
                  <a:pt x="1409" y="1490"/>
                </a:cubicBezTo>
                <a:cubicBezTo>
                  <a:pt x="1409" y="1710"/>
                  <a:pt x="1409" y="1710"/>
                  <a:pt x="1409" y="1710"/>
                </a:cubicBezTo>
                <a:cubicBezTo>
                  <a:pt x="1634" y="1762"/>
                  <a:pt x="1901" y="1735"/>
                  <a:pt x="2084" y="1630"/>
                </a:cubicBezTo>
                <a:cubicBezTo>
                  <a:pt x="2205" y="1560"/>
                  <a:pt x="2266" y="1467"/>
                  <a:pt x="2266" y="1375"/>
                </a:cubicBezTo>
                <a:cubicBezTo>
                  <a:pt x="2266" y="1155"/>
                  <a:pt x="2266" y="1155"/>
                  <a:pt x="2266" y="1155"/>
                </a:cubicBezTo>
                <a:cubicBezTo>
                  <a:pt x="2266" y="1248"/>
                  <a:pt x="2205" y="1340"/>
                  <a:pt x="2084" y="1411"/>
                </a:cubicBezTo>
                <a:close/>
                <a:moveTo>
                  <a:pt x="2084" y="2048"/>
                </a:moveTo>
                <a:cubicBezTo>
                  <a:pt x="1901" y="2153"/>
                  <a:pt x="1634" y="2179"/>
                  <a:pt x="1409" y="2127"/>
                </a:cubicBezTo>
                <a:cubicBezTo>
                  <a:pt x="1409" y="2347"/>
                  <a:pt x="1409" y="2347"/>
                  <a:pt x="1409" y="2347"/>
                </a:cubicBezTo>
                <a:cubicBezTo>
                  <a:pt x="1634" y="2399"/>
                  <a:pt x="1901" y="2372"/>
                  <a:pt x="2084" y="2267"/>
                </a:cubicBezTo>
                <a:cubicBezTo>
                  <a:pt x="2205" y="2197"/>
                  <a:pt x="2266" y="2104"/>
                  <a:pt x="2266" y="2012"/>
                </a:cubicBezTo>
                <a:cubicBezTo>
                  <a:pt x="2266" y="1792"/>
                  <a:pt x="2266" y="1792"/>
                  <a:pt x="2266" y="1792"/>
                </a:cubicBezTo>
                <a:cubicBezTo>
                  <a:pt x="2266" y="1885"/>
                  <a:pt x="2205" y="1977"/>
                  <a:pt x="2084" y="204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1612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F1E46-DFA8-D196-1700-C19EF4969A73}"/>
              </a:ext>
            </a:extLst>
          </p:cNvPr>
          <p:cNvSpPr>
            <a:spLocks noGrp="1"/>
          </p:cNvSpPr>
          <p:nvPr>
            <p:ph type="ctrTitle"/>
          </p:nvPr>
        </p:nvSpPr>
        <p:spPr/>
        <p:txBody>
          <a:bodyPr/>
          <a:lstStyle/>
          <a:p>
            <a:r>
              <a:rPr lang="en-AU"/>
              <a:t>IONIC CLAY LANDSCAPE</a:t>
            </a:r>
          </a:p>
        </p:txBody>
      </p:sp>
      <p:grpSp>
        <p:nvGrpSpPr>
          <p:cNvPr id="3" name="Group 2">
            <a:extLst>
              <a:ext uri="{FF2B5EF4-FFF2-40B4-BE49-F238E27FC236}">
                <a16:creationId xmlns:a16="http://schemas.microsoft.com/office/drawing/2014/main" id="{8269EFE5-FE22-4AB7-2955-A95EB6F9B0BC}"/>
              </a:ext>
            </a:extLst>
          </p:cNvPr>
          <p:cNvGrpSpPr/>
          <p:nvPr/>
        </p:nvGrpSpPr>
        <p:grpSpPr>
          <a:xfrm>
            <a:off x="1404637" y="1049794"/>
            <a:ext cx="8585094" cy="5227529"/>
            <a:chOff x="414337" y="899807"/>
            <a:chExt cx="8734093" cy="5406641"/>
          </a:xfrm>
        </p:grpSpPr>
        <p:pic>
          <p:nvPicPr>
            <p:cNvPr id="9" name="Picture 8">
              <a:extLst>
                <a:ext uri="{FF2B5EF4-FFF2-40B4-BE49-F238E27FC236}">
                  <a16:creationId xmlns:a16="http://schemas.microsoft.com/office/drawing/2014/main" id="{50E7AD6E-A14B-B8D5-A49D-0DFA5074B283}"/>
                </a:ext>
              </a:extLst>
            </p:cNvPr>
            <p:cNvPicPr>
              <a:picLocks noChangeAspect="1"/>
            </p:cNvPicPr>
            <p:nvPr/>
          </p:nvPicPr>
          <p:blipFill>
            <a:blip r:embed="rId2"/>
            <a:stretch>
              <a:fillRect/>
            </a:stretch>
          </p:blipFill>
          <p:spPr>
            <a:xfrm>
              <a:off x="414337" y="899807"/>
              <a:ext cx="8734093" cy="5406641"/>
            </a:xfrm>
            <a:prstGeom prst="rect">
              <a:avLst/>
            </a:prstGeom>
          </p:spPr>
        </p:pic>
        <p:pic>
          <p:nvPicPr>
            <p:cNvPr id="15" name="Picture 14">
              <a:extLst>
                <a:ext uri="{FF2B5EF4-FFF2-40B4-BE49-F238E27FC236}">
                  <a16:creationId xmlns:a16="http://schemas.microsoft.com/office/drawing/2014/main" id="{F0219DCA-E235-BFA3-FC9D-A7832C1D0EE6}"/>
                </a:ext>
              </a:extLst>
            </p:cNvPr>
            <p:cNvPicPr>
              <a:picLocks noChangeAspect="1"/>
            </p:cNvPicPr>
            <p:nvPr/>
          </p:nvPicPr>
          <p:blipFill>
            <a:blip r:embed="rId3"/>
            <a:stretch>
              <a:fillRect/>
            </a:stretch>
          </p:blipFill>
          <p:spPr>
            <a:xfrm>
              <a:off x="499923" y="5807747"/>
              <a:ext cx="1472281" cy="393642"/>
            </a:xfrm>
            <a:prstGeom prst="rect">
              <a:avLst/>
            </a:prstGeom>
          </p:spPr>
        </p:pic>
        <p:grpSp>
          <p:nvGrpSpPr>
            <p:cNvPr id="21" name="Group 20">
              <a:extLst>
                <a:ext uri="{FF2B5EF4-FFF2-40B4-BE49-F238E27FC236}">
                  <a16:creationId xmlns:a16="http://schemas.microsoft.com/office/drawing/2014/main" id="{2A7032E7-D123-BA3D-956A-D3376625ECD1}"/>
                </a:ext>
              </a:extLst>
            </p:cNvPr>
            <p:cNvGrpSpPr/>
            <p:nvPr/>
          </p:nvGrpSpPr>
          <p:grpSpPr>
            <a:xfrm>
              <a:off x="2245724" y="929452"/>
              <a:ext cx="1403115" cy="5376996"/>
              <a:chOff x="2245724" y="929452"/>
              <a:chExt cx="1403115" cy="5376996"/>
            </a:xfrm>
          </p:grpSpPr>
          <p:sp>
            <p:nvSpPr>
              <p:cNvPr id="7" name="Rectangle 6">
                <a:extLst>
                  <a:ext uri="{FF2B5EF4-FFF2-40B4-BE49-F238E27FC236}">
                    <a16:creationId xmlns:a16="http://schemas.microsoft.com/office/drawing/2014/main" id="{0D01126E-EB21-9C81-FB7C-E44A038120AE}"/>
                  </a:ext>
                </a:extLst>
              </p:cNvPr>
              <p:cNvSpPr/>
              <p:nvPr/>
            </p:nvSpPr>
            <p:spPr>
              <a:xfrm>
                <a:off x="2363142" y="929452"/>
                <a:ext cx="1170280" cy="4605867"/>
              </a:xfrm>
              <a:prstGeom prst="rect">
                <a:avLst/>
              </a:prstGeom>
              <a:solidFill>
                <a:srgbClr val="FFFF00">
                  <a:alpha val="30196"/>
                </a:srgbClr>
              </a:solidFill>
              <a:ln>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7" name="Straight Arrow Connector 16">
                <a:extLst>
                  <a:ext uri="{FF2B5EF4-FFF2-40B4-BE49-F238E27FC236}">
                    <a16:creationId xmlns:a16="http://schemas.microsoft.com/office/drawing/2014/main" id="{9B452EA4-D8E1-F6D3-1C6B-4373F242DB05}"/>
                  </a:ext>
                </a:extLst>
              </p:cNvPr>
              <p:cNvCxnSpPr/>
              <p:nvPr/>
            </p:nvCxnSpPr>
            <p:spPr>
              <a:xfrm flipV="1">
                <a:off x="2363142" y="5490021"/>
                <a:ext cx="0" cy="2204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83F0CB1-C371-F29E-14FE-D8869D2488A2}"/>
                  </a:ext>
                </a:extLst>
              </p:cNvPr>
              <p:cNvCxnSpPr/>
              <p:nvPr/>
            </p:nvCxnSpPr>
            <p:spPr>
              <a:xfrm flipV="1">
                <a:off x="3533422" y="5471630"/>
                <a:ext cx="0" cy="2204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22E46AC-073D-02B5-581D-5DAD87AFCD81}"/>
                  </a:ext>
                </a:extLst>
              </p:cNvPr>
              <p:cNvSpPr txBox="1"/>
              <p:nvPr/>
            </p:nvSpPr>
            <p:spPr>
              <a:xfrm rot="16200000">
                <a:off x="2036970" y="5824741"/>
                <a:ext cx="652346" cy="234838"/>
              </a:xfrm>
              <a:prstGeom prst="rect">
                <a:avLst/>
              </a:prstGeom>
              <a:noFill/>
            </p:spPr>
            <p:txBody>
              <a:bodyPr wrap="square" rtlCol="0">
                <a:spAutoFit/>
              </a:bodyPr>
              <a:lstStyle/>
              <a:p>
                <a:r>
                  <a:rPr lang="en-AU" sz="900"/>
                  <a:t>700ppm</a:t>
                </a:r>
              </a:p>
            </p:txBody>
          </p:sp>
          <p:sp>
            <p:nvSpPr>
              <p:cNvPr id="20" name="TextBox 19">
                <a:extLst>
                  <a:ext uri="{FF2B5EF4-FFF2-40B4-BE49-F238E27FC236}">
                    <a16:creationId xmlns:a16="http://schemas.microsoft.com/office/drawing/2014/main" id="{9C902CAE-71FE-9663-A09D-16866EFFFDC9}"/>
                  </a:ext>
                </a:extLst>
              </p:cNvPr>
              <p:cNvSpPr txBox="1"/>
              <p:nvPr/>
            </p:nvSpPr>
            <p:spPr>
              <a:xfrm rot="16200000">
                <a:off x="3188455" y="5846064"/>
                <a:ext cx="689936" cy="230832"/>
              </a:xfrm>
              <a:prstGeom prst="rect">
                <a:avLst/>
              </a:prstGeom>
              <a:noFill/>
            </p:spPr>
            <p:txBody>
              <a:bodyPr wrap="square" rtlCol="0">
                <a:spAutoFit/>
              </a:bodyPr>
              <a:lstStyle/>
              <a:p>
                <a:r>
                  <a:rPr lang="en-AU" sz="900"/>
                  <a:t>1250ppm</a:t>
                </a:r>
              </a:p>
            </p:txBody>
          </p:sp>
        </p:grpSp>
      </p:grpSp>
      <p:sp>
        <p:nvSpPr>
          <p:cNvPr id="4" name="Rectangle 3">
            <a:extLst>
              <a:ext uri="{FF2B5EF4-FFF2-40B4-BE49-F238E27FC236}">
                <a16:creationId xmlns:a16="http://schemas.microsoft.com/office/drawing/2014/main" id="{90732E47-5B4E-270E-731B-845DEFC4FFD8}"/>
              </a:ext>
            </a:extLst>
          </p:cNvPr>
          <p:cNvSpPr/>
          <p:nvPr/>
        </p:nvSpPr>
        <p:spPr>
          <a:xfrm>
            <a:off x="7991061" y="4009992"/>
            <a:ext cx="1998669" cy="14779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2">
            <a:extLst>
              <a:ext uri="{FF2B5EF4-FFF2-40B4-BE49-F238E27FC236}">
                <a16:creationId xmlns:a16="http://schemas.microsoft.com/office/drawing/2014/main" id="{21D0F3EA-F15F-D6F5-787B-EB4032E824D5}"/>
              </a:ext>
            </a:extLst>
          </p:cNvPr>
          <p:cNvSpPr>
            <a:spLocks noGrp="1"/>
          </p:cNvSpPr>
          <p:nvPr>
            <p:ph type="body" sz="quarter" idx="10"/>
          </p:nvPr>
        </p:nvSpPr>
        <p:spPr>
          <a:xfrm>
            <a:off x="515938" y="738000"/>
            <a:ext cx="11160125" cy="233862"/>
          </a:xfrm>
        </p:spPr>
        <p:txBody>
          <a:bodyPr/>
          <a:lstStyle/>
          <a:p>
            <a:r>
              <a:rPr lang="en-AU" sz="1600"/>
              <a:t>Caldeira is the World’s Highest Grade Ionic Adsorption Clay REE Deposit</a:t>
            </a:r>
            <a:endParaRPr lang="en-AU" sz="1600">
              <a:solidFill>
                <a:srgbClr val="FF0000"/>
              </a:solidFill>
              <a:highlight>
                <a:srgbClr val="FFFF00"/>
              </a:highlight>
            </a:endParaRPr>
          </a:p>
        </p:txBody>
      </p:sp>
      <p:sp>
        <p:nvSpPr>
          <p:cNvPr id="6" name="Rectangle 5">
            <a:extLst>
              <a:ext uri="{FF2B5EF4-FFF2-40B4-BE49-F238E27FC236}">
                <a16:creationId xmlns:a16="http://schemas.microsoft.com/office/drawing/2014/main" id="{09B865A7-8F14-7AB3-49C2-8B58CC565A99}"/>
              </a:ext>
            </a:extLst>
          </p:cNvPr>
          <p:cNvSpPr/>
          <p:nvPr/>
        </p:nvSpPr>
        <p:spPr>
          <a:xfrm>
            <a:off x="2202996" y="6376779"/>
            <a:ext cx="1125310" cy="456376"/>
          </a:xfrm>
          <a:prstGeom prst="rect">
            <a:avLst/>
          </a:prstGeom>
          <a:solidFill>
            <a:srgbClr val="242A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cs typeface="Arial"/>
              </a:rPr>
              <a:t>March 2024</a:t>
            </a:r>
            <a:endParaRPr lang="en-US" sz="1050" dirty="0"/>
          </a:p>
        </p:txBody>
      </p:sp>
    </p:spTree>
    <p:extLst>
      <p:ext uri="{BB962C8B-B14F-4D97-AF65-F5344CB8AC3E}">
        <p14:creationId xmlns:p14="http://schemas.microsoft.com/office/powerpoint/2010/main" val="363180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phic 46">
            <a:extLst>
              <a:ext uri="{FF2B5EF4-FFF2-40B4-BE49-F238E27FC236}">
                <a16:creationId xmlns:a16="http://schemas.microsoft.com/office/drawing/2014/main" id="{4DE94E63-4CFB-F8A8-BC3A-C6C4BCF1A0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663" y="0"/>
            <a:ext cx="279799" cy="222193"/>
          </a:xfrm>
          <a:prstGeom prst="rect">
            <a:avLst/>
          </a:prstGeom>
        </p:spPr>
      </p:pic>
      <p:sp>
        <p:nvSpPr>
          <p:cNvPr id="5" name="Title 4">
            <a:extLst>
              <a:ext uri="{FF2B5EF4-FFF2-40B4-BE49-F238E27FC236}">
                <a16:creationId xmlns:a16="http://schemas.microsoft.com/office/drawing/2014/main" id="{557473D1-0FD9-7A6A-402F-528443C85423}"/>
              </a:ext>
            </a:extLst>
          </p:cNvPr>
          <p:cNvSpPr>
            <a:spLocks noGrp="1"/>
          </p:cNvSpPr>
          <p:nvPr>
            <p:ph type="ctrTitle"/>
          </p:nvPr>
        </p:nvSpPr>
        <p:spPr/>
        <p:txBody>
          <a:bodyPr/>
          <a:lstStyle/>
          <a:p>
            <a:r>
              <a:rPr lang="en-AU"/>
              <a:t>METALLURGICAL TESTWORK</a:t>
            </a:r>
          </a:p>
        </p:txBody>
      </p:sp>
      <p:sp>
        <p:nvSpPr>
          <p:cNvPr id="6" name="Text Placeholder 5">
            <a:extLst>
              <a:ext uri="{FF2B5EF4-FFF2-40B4-BE49-F238E27FC236}">
                <a16:creationId xmlns:a16="http://schemas.microsoft.com/office/drawing/2014/main" id="{AB507218-F414-87F0-22BF-B8A6541DB770}"/>
              </a:ext>
            </a:extLst>
          </p:cNvPr>
          <p:cNvSpPr>
            <a:spLocks noGrp="1"/>
          </p:cNvSpPr>
          <p:nvPr>
            <p:ph type="body" sz="quarter" idx="10"/>
          </p:nvPr>
        </p:nvSpPr>
        <p:spPr/>
        <p:txBody>
          <a:bodyPr/>
          <a:lstStyle/>
          <a:p>
            <a:r>
              <a:rPr lang="en-AU" sz="1400" dirty="0"/>
              <a:t>The current test work program has proven the project’s IAC characteristics across all licenses</a:t>
            </a:r>
          </a:p>
        </p:txBody>
      </p:sp>
      <p:cxnSp>
        <p:nvCxnSpPr>
          <p:cNvPr id="28" name="Straight Connector 27">
            <a:extLst>
              <a:ext uri="{FF2B5EF4-FFF2-40B4-BE49-F238E27FC236}">
                <a16:creationId xmlns:a16="http://schemas.microsoft.com/office/drawing/2014/main" id="{1BEFC047-A5CF-932C-4112-946A7E191C16}"/>
              </a:ext>
            </a:extLst>
          </p:cNvPr>
          <p:cNvCxnSpPr>
            <a:cxnSpLocks/>
          </p:cNvCxnSpPr>
          <p:nvPr/>
        </p:nvCxnSpPr>
        <p:spPr>
          <a:xfrm flipV="1">
            <a:off x="5219700" y="1002916"/>
            <a:ext cx="0" cy="4897111"/>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8" name="AutoShape 2" descr="Home">
            <a:extLst>
              <a:ext uri="{FF2B5EF4-FFF2-40B4-BE49-F238E27FC236}">
                <a16:creationId xmlns:a16="http://schemas.microsoft.com/office/drawing/2014/main" id="{00EAC7C5-124E-39F4-ED85-B5C7C1FCB0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9" name="Picture 8">
            <a:extLst>
              <a:ext uri="{FF2B5EF4-FFF2-40B4-BE49-F238E27FC236}">
                <a16:creationId xmlns:a16="http://schemas.microsoft.com/office/drawing/2014/main" id="{4CE0B21C-012B-70ED-E4A1-B134277BEFDB}"/>
              </a:ext>
            </a:extLst>
          </p:cNvPr>
          <p:cNvPicPr>
            <a:picLocks noChangeAspect="1"/>
          </p:cNvPicPr>
          <p:nvPr/>
        </p:nvPicPr>
        <p:blipFill>
          <a:blip r:embed="rId5"/>
          <a:stretch>
            <a:fillRect/>
          </a:stretch>
        </p:blipFill>
        <p:spPr>
          <a:xfrm>
            <a:off x="8496300" y="93085"/>
            <a:ext cx="2952750" cy="613861"/>
          </a:xfrm>
          <a:prstGeom prst="rect">
            <a:avLst/>
          </a:prstGeom>
        </p:spPr>
      </p:pic>
      <p:sp>
        <p:nvSpPr>
          <p:cNvPr id="2" name="Text Placeholder 1">
            <a:extLst>
              <a:ext uri="{FF2B5EF4-FFF2-40B4-BE49-F238E27FC236}">
                <a16:creationId xmlns:a16="http://schemas.microsoft.com/office/drawing/2014/main" id="{4387C74D-CB3F-E1A0-D398-E7230E55C9B1}"/>
              </a:ext>
            </a:extLst>
          </p:cNvPr>
          <p:cNvSpPr txBox="1">
            <a:spLocks/>
          </p:cNvSpPr>
          <p:nvPr/>
        </p:nvSpPr>
        <p:spPr>
          <a:xfrm>
            <a:off x="5669449" y="4988674"/>
            <a:ext cx="4858703" cy="24999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100" b="1" kern="1200" smtClean="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lang="en-AU" sz="1400" spc="-20">
                <a:solidFill>
                  <a:schemeClr val="tx2"/>
                </a:solidFill>
                <a:latin typeface="Arial" panose="020B0604020202020204" pitchFamily="34" charset="0"/>
                <a:cs typeface="Arial" panose="020B0604020202020204" pitchFamily="34" charset="0"/>
              </a:rPr>
              <a:t>To Follow in 2024 </a:t>
            </a:r>
            <a:endParaRPr kumimoji="0" lang="en-AU" sz="1400" u="none" strike="noStrike" kern="1200" cap="none" spc="-20" normalizeH="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CDB8CAA-E91C-B6E3-36F1-13A4C10AEB91}"/>
              </a:ext>
            </a:extLst>
          </p:cNvPr>
          <p:cNvSpPr txBox="1"/>
          <p:nvPr/>
        </p:nvSpPr>
        <p:spPr>
          <a:xfrm>
            <a:off x="5202958" y="5239983"/>
            <a:ext cx="6666290" cy="1661993"/>
          </a:xfrm>
          <a:prstGeom prst="rect">
            <a:avLst/>
          </a:prstGeom>
          <a:noFill/>
        </p:spPr>
        <p:txBody>
          <a:bodyPr wrap="square" rtlCol="0">
            <a:spAutoFit/>
          </a:bodyPr>
          <a:lstStyle/>
          <a:p>
            <a:pPr marL="800100" lvl="1" indent="-342900">
              <a:spcBef>
                <a:spcPts val="600"/>
              </a:spcBef>
              <a:spcAft>
                <a:spcPts val="300"/>
              </a:spcAft>
              <a:buClr>
                <a:srgbClr val="FFCB05"/>
              </a:buClr>
              <a:buSzPts val="1200"/>
              <a:buFont typeface="Wingdings" panose="05000000000000000000" pitchFamily="2" charset="2"/>
              <a:buChar char=""/>
              <a:tabLst>
                <a:tab pos="228600" algn="l"/>
                <a:tab pos="457200" algn="l"/>
              </a:tabLst>
            </a:pPr>
            <a:r>
              <a:rPr lang="en-AU" sz="1200">
                <a:solidFill>
                  <a:srgbClr val="000000"/>
                </a:solidFill>
                <a:latin typeface="Arial"/>
                <a:cs typeface="Arial"/>
              </a:rPr>
              <a:t>Materials handle and size fraction analysis – </a:t>
            </a:r>
            <a:r>
              <a:rPr lang="en-AU" sz="1200" i="1">
                <a:solidFill>
                  <a:srgbClr val="000000"/>
                </a:solidFill>
                <a:latin typeface="Arial"/>
                <a:cs typeface="Arial"/>
              </a:rPr>
              <a:t>Q2 2024</a:t>
            </a:r>
          </a:p>
          <a:p>
            <a:pPr marL="800100" lvl="1" indent="-342900">
              <a:spcBef>
                <a:spcPts val="600"/>
              </a:spcBef>
              <a:spcAft>
                <a:spcPts val="300"/>
              </a:spcAft>
              <a:buClr>
                <a:srgbClr val="FFCB05"/>
              </a:buClr>
              <a:buSzPts val="1200"/>
              <a:buFont typeface="Wingdings" panose="05000000000000000000" pitchFamily="2" charset="2"/>
              <a:buChar char=""/>
              <a:tabLst>
                <a:tab pos="228600" algn="l"/>
                <a:tab pos="457200" algn="l"/>
              </a:tabLst>
            </a:pPr>
            <a:r>
              <a:rPr lang="en-AU" sz="1200">
                <a:solidFill>
                  <a:srgbClr val="000000"/>
                </a:solidFill>
                <a:latin typeface="Arial"/>
                <a:cs typeface="Arial"/>
              </a:rPr>
              <a:t>Continuous Piloting – </a:t>
            </a:r>
            <a:r>
              <a:rPr lang="en-AU" sz="1200" i="1">
                <a:solidFill>
                  <a:srgbClr val="000000"/>
                </a:solidFill>
                <a:latin typeface="Arial"/>
                <a:cs typeface="Arial"/>
              </a:rPr>
              <a:t>Q3 2024</a:t>
            </a:r>
          </a:p>
          <a:p>
            <a:pPr marL="800100" lvl="1" indent="-342900">
              <a:spcBef>
                <a:spcPts val="600"/>
              </a:spcBef>
              <a:spcAft>
                <a:spcPts val="300"/>
              </a:spcAft>
              <a:buClr>
                <a:srgbClr val="FFCB05"/>
              </a:buClr>
              <a:buSzPts val="1200"/>
              <a:buFont typeface="Wingdings" panose="05000000000000000000" pitchFamily="2" charset="2"/>
              <a:buChar char=""/>
              <a:tabLst>
                <a:tab pos="228600" algn="l"/>
                <a:tab pos="457200" algn="l"/>
              </a:tabLst>
            </a:pPr>
            <a:r>
              <a:rPr lang="en-AU" sz="1200">
                <a:solidFill>
                  <a:srgbClr val="000000"/>
                </a:solidFill>
                <a:latin typeface="Arial"/>
                <a:cs typeface="Arial"/>
              </a:rPr>
              <a:t>All leading into the development of an optimised flowsheet and additional Met test work programmes - </a:t>
            </a:r>
            <a:r>
              <a:rPr lang="en-AU" sz="1200" i="1">
                <a:solidFill>
                  <a:srgbClr val="000000"/>
                </a:solidFill>
                <a:latin typeface="Arial"/>
                <a:cs typeface="Arial"/>
              </a:rPr>
              <a:t>Q3 2024 onwards</a:t>
            </a:r>
            <a:endParaRPr lang="en-GB" sz="1200" i="1">
              <a:solidFill>
                <a:srgbClr val="000000"/>
              </a:solidFill>
              <a:latin typeface="Arial"/>
              <a:cs typeface="Arial"/>
            </a:endParaRPr>
          </a:p>
          <a:p>
            <a:pPr marL="800100" lvl="1" indent="-342900">
              <a:spcBef>
                <a:spcPts val="600"/>
              </a:spcBef>
              <a:spcAft>
                <a:spcPts val="300"/>
              </a:spcAft>
              <a:buClr>
                <a:srgbClr val="FFCB05"/>
              </a:buClr>
              <a:buSzPts val="1200"/>
              <a:buFont typeface="Wingdings" panose="05000000000000000000" pitchFamily="2" charset="2"/>
              <a:buChar char=""/>
              <a:tabLst>
                <a:tab pos="228600" algn="l"/>
                <a:tab pos="457200" algn="l"/>
              </a:tabLst>
            </a:pPr>
            <a:endParaRPr lang="en-AU" sz="1200" b="1" i="1">
              <a:solidFill>
                <a:srgbClr val="000000"/>
              </a:solidFill>
              <a:latin typeface="Arial"/>
              <a:cs typeface="Arial"/>
            </a:endParaRPr>
          </a:p>
          <a:p>
            <a:pPr marL="800100" lvl="1" indent="-342900">
              <a:spcBef>
                <a:spcPts val="600"/>
              </a:spcBef>
              <a:spcAft>
                <a:spcPts val="300"/>
              </a:spcAft>
              <a:buClr>
                <a:srgbClr val="FFCB05"/>
              </a:buClr>
              <a:buSzPts val="1200"/>
              <a:buFont typeface="Wingdings" panose="05000000000000000000" pitchFamily="2" charset="2"/>
              <a:buChar char=""/>
              <a:tabLst>
                <a:tab pos="228600" algn="l"/>
                <a:tab pos="457200" algn="l"/>
              </a:tabLst>
            </a:pPr>
            <a:endParaRPr lang="en-AU" sz="1200" b="1" i="1">
              <a:solidFill>
                <a:srgbClr val="000000"/>
              </a:solidFill>
              <a:latin typeface="Arial"/>
              <a:cs typeface="Arial"/>
            </a:endParaRPr>
          </a:p>
        </p:txBody>
      </p:sp>
      <p:pic>
        <p:nvPicPr>
          <p:cNvPr id="11" name="Picture 10">
            <a:extLst>
              <a:ext uri="{FF2B5EF4-FFF2-40B4-BE49-F238E27FC236}">
                <a16:creationId xmlns:a16="http://schemas.microsoft.com/office/drawing/2014/main" id="{FC1CFA3A-B230-9BEE-620B-4BCA297E7A1C}"/>
              </a:ext>
            </a:extLst>
          </p:cNvPr>
          <p:cNvPicPr>
            <a:picLocks noChangeAspect="1"/>
          </p:cNvPicPr>
          <p:nvPr/>
        </p:nvPicPr>
        <p:blipFill>
          <a:blip r:embed="rId6"/>
          <a:stretch>
            <a:fillRect/>
          </a:stretch>
        </p:blipFill>
        <p:spPr>
          <a:xfrm>
            <a:off x="322752" y="3899965"/>
            <a:ext cx="4467226" cy="2220035"/>
          </a:xfrm>
          <a:prstGeom prst="rect">
            <a:avLst/>
          </a:prstGeom>
        </p:spPr>
      </p:pic>
      <p:pic>
        <p:nvPicPr>
          <p:cNvPr id="14" name="Picture 13">
            <a:extLst>
              <a:ext uri="{FF2B5EF4-FFF2-40B4-BE49-F238E27FC236}">
                <a16:creationId xmlns:a16="http://schemas.microsoft.com/office/drawing/2014/main" id="{3A6A83DA-EC6C-9F41-7CDA-D742BDA6F8F4}"/>
              </a:ext>
            </a:extLst>
          </p:cNvPr>
          <p:cNvPicPr>
            <a:picLocks noChangeAspect="1"/>
          </p:cNvPicPr>
          <p:nvPr/>
        </p:nvPicPr>
        <p:blipFill>
          <a:blip r:embed="rId7"/>
          <a:stretch>
            <a:fillRect/>
          </a:stretch>
        </p:blipFill>
        <p:spPr>
          <a:xfrm>
            <a:off x="142590" y="1232916"/>
            <a:ext cx="5041717" cy="2499734"/>
          </a:xfrm>
          <a:prstGeom prst="rect">
            <a:avLst/>
          </a:prstGeom>
        </p:spPr>
      </p:pic>
      <p:pic>
        <p:nvPicPr>
          <p:cNvPr id="16" name="Picture 15">
            <a:extLst>
              <a:ext uri="{FF2B5EF4-FFF2-40B4-BE49-F238E27FC236}">
                <a16:creationId xmlns:a16="http://schemas.microsoft.com/office/drawing/2014/main" id="{45D11C5C-96FA-2467-DA33-4E3D789C1D5D}"/>
              </a:ext>
            </a:extLst>
          </p:cNvPr>
          <p:cNvPicPr>
            <a:picLocks noChangeAspect="1"/>
          </p:cNvPicPr>
          <p:nvPr/>
        </p:nvPicPr>
        <p:blipFill>
          <a:blip r:embed="rId8"/>
          <a:stretch>
            <a:fillRect/>
          </a:stretch>
        </p:blipFill>
        <p:spPr>
          <a:xfrm>
            <a:off x="8300329" y="1312176"/>
            <a:ext cx="1885964" cy="2457468"/>
          </a:xfrm>
          <a:prstGeom prst="rect">
            <a:avLst/>
          </a:prstGeom>
        </p:spPr>
      </p:pic>
      <p:pic>
        <p:nvPicPr>
          <p:cNvPr id="19" name="Picture 18">
            <a:extLst>
              <a:ext uri="{FF2B5EF4-FFF2-40B4-BE49-F238E27FC236}">
                <a16:creationId xmlns:a16="http://schemas.microsoft.com/office/drawing/2014/main" id="{3DA21025-41E1-B646-3DF3-BE38BF57DA01}"/>
              </a:ext>
            </a:extLst>
          </p:cNvPr>
          <p:cNvPicPr>
            <a:picLocks noChangeAspect="1"/>
          </p:cNvPicPr>
          <p:nvPr/>
        </p:nvPicPr>
        <p:blipFill>
          <a:blip r:embed="rId9"/>
          <a:stretch>
            <a:fillRect/>
          </a:stretch>
        </p:blipFill>
        <p:spPr>
          <a:xfrm>
            <a:off x="5583079" y="1332587"/>
            <a:ext cx="1797371" cy="2941153"/>
          </a:xfrm>
          <a:prstGeom prst="rect">
            <a:avLst/>
          </a:prstGeom>
        </p:spPr>
      </p:pic>
      <p:sp>
        <p:nvSpPr>
          <p:cNvPr id="23" name="TextBox 22">
            <a:extLst>
              <a:ext uri="{FF2B5EF4-FFF2-40B4-BE49-F238E27FC236}">
                <a16:creationId xmlns:a16="http://schemas.microsoft.com/office/drawing/2014/main" id="{6146F419-E192-097F-A97C-50A28AB49614}"/>
              </a:ext>
            </a:extLst>
          </p:cNvPr>
          <p:cNvSpPr txBox="1"/>
          <p:nvPr/>
        </p:nvSpPr>
        <p:spPr>
          <a:xfrm>
            <a:off x="5485326" y="1073269"/>
            <a:ext cx="6095444" cy="261610"/>
          </a:xfrm>
          <a:prstGeom prst="rect">
            <a:avLst/>
          </a:prstGeom>
          <a:noFill/>
        </p:spPr>
        <p:txBody>
          <a:bodyPr wrap="square" lIns="91440" tIns="45720" rIns="91440" bIns="45720" anchor="t">
            <a:spAutoFit/>
          </a:bodyPr>
          <a:lstStyle/>
          <a:p>
            <a:r>
              <a:rPr lang="en-AU" sz="1050" b="1">
                <a:solidFill>
                  <a:srgbClr val="474747"/>
                </a:solidFill>
                <a:effectLst/>
                <a:latin typeface="Arial"/>
                <a:ea typeface="MS PGothic"/>
                <a:cs typeface="Arial"/>
              </a:rPr>
              <a:t>Rare earth distribution in the MREC</a:t>
            </a:r>
            <a:endParaRPr lang="en-AU" sz="1050" b="1">
              <a:latin typeface="Arial"/>
              <a:ea typeface="MS PGothic"/>
              <a:cs typeface="Arial"/>
            </a:endParaRPr>
          </a:p>
        </p:txBody>
      </p:sp>
      <p:sp>
        <p:nvSpPr>
          <p:cNvPr id="25" name="TextBox 24">
            <a:extLst>
              <a:ext uri="{FF2B5EF4-FFF2-40B4-BE49-F238E27FC236}">
                <a16:creationId xmlns:a16="http://schemas.microsoft.com/office/drawing/2014/main" id="{90762E37-D96F-30D4-945E-363C517FA409}"/>
              </a:ext>
            </a:extLst>
          </p:cNvPr>
          <p:cNvSpPr txBox="1"/>
          <p:nvPr/>
        </p:nvSpPr>
        <p:spPr>
          <a:xfrm>
            <a:off x="8129414" y="1064336"/>
            <a:ext cx="6095444" cy="261610"/>
          </a:xfrm>
          <a:prstGeom prst="rect">
            <a:avLst/>
          </a:prstGeom>
          <a:noFill/>
        </p:spPr>
        <p:txBody>
          <a:bodyPr wrap="square" lIns="91440" tIns="45720" rIns="91440" bIns="45720" anchor="t">
            <a:spAutoFit/>
          </a:bodyPr>
          <a:lstStyle/>
          <a:p>
            <a:r>
              <a:rPr lang="en-AU" sz="1100" b="1">
                <a:solidFill>
                  <a:srgbClr val="474747"/>
                </a:solidFill>
                <a:effectLst/>
                <a:latin typeface="Arial"/>
                <a:ea typeface="Arial" panose="020B0604020202020204" pitchFamily="34" charset="0"/>
                <a:cs typeface="Arial"/>
              </a:rPr>
              <a:t>Weight % of impurities in MREC expressed as oxides</a:t>
            </a:r>
            <a:endParaRPr lang="en-AU" sz="1100" b="1">
              <a:latin typeface="Arial"/>
              <a:cs typeface="Arial"/>
            </a:endParaRPr>
          </a:p>
        </p:txBody>
      </p:sp>
      <p:sp>
        <p:nvSpPr>
          <p:cNvPr id="12" name="Rectangle 11">
            <a:extLst>
              <a:ext uri="{FF2B5EF4-FFF2-40B4-BE49-F238E27FC236}">
                <a16:creationId xmlns:a16="http://schemas.microsoft.com/office/drawing/2014/main" id="{20AC1863-40DF-0EE8-05C9-28EF5A1D05A9}"/>
              </a:ext>
            </a:extLst>
          </p:cNvPr>
          <p:cNvSpPr/>
          <p:nvPr/>
        </p:nvSpPr>
        <p:spPr>
          <a:xfrm>
            <a:off x="2169818" y="6358467"/>
            <a:ext cx="980252" cy="500474"/>
          </a:xfrm>
          <a:prstGeom prst="rect">
            <a:avLst/>
          </a:prstGeom>
          <a:solidFill>
            <a:srgbClr val="222D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cs typeface="Arial"/>
              </a:rPr>
              <a:t>March 2024</a:t>
            </a:r>
            <a:endParaRPr lang="en-US" sz="1000"/>
          </a:p>
        </p:txBody>
      </p:sp>
      <p:sp>
        <p:nvSpPr>
          <p:cNvPr id="4" name="TextBox 3">
            <a:extLst>
              <a:ext uri="{FF2B5EF4-FFF2-40B4-BE49-F238E27FC236}">
                <a16:creationId xmlns:a16="http://schemas.microsoft.com/office/drawing/2014/main" id="{862C249E-9983-B4CC-B062-268466A1937D}"/>
              </a:ext>
            </a:extLst>
          </p:cNvPr>
          <p:cNvSpPr txBox="1"/>
          <p:nvPr/>
        </p:nvSpPr>
        <p:spPr>
          <a:xfrm>
            <a:off x="7683953" y="4023632"/>
            <a:ext cx="4389663" cy="9871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1" indent="-228600">
              <a:lnSpc>
                <a:spcPct val="150000"/>
              </a:lnSpc>
              <a:buFont typeface="Courier New"/>
              <a:buChar char="•"/>
            </a:pPr>
            <a:r>
              <a:rPr lang="en-US" sz="1000" b="1">
                <a:solidFill>
                  <a:srgbClr val="474747"/>
                </a:solidFill>
                <a:cs typeface="Arial"/>
              </a:rPr>
              <a:t>42% increase to Praseodymium (</a:t>
            </a:r>
            <a:r>
              <a:rPr lang="en-US" sz="1000" b="1" err="1">
                <a:solidFill>
                  <a:srgbClr val="474747"/>
                </a:solidFill>
                <a:cs typeface="Arial"/>
              </a:rPr>
              <a:t>Pr</a:t>
            </a:r>
            <a:r>
              <a:rPr lang="en-US" sz="1000" b="1">
                <a:solidFill>
                  <a:srgbClr val="474747"/>
                </a:solidFill>
                <a:cs typeface="Arial"/>
              </a:rPr>
              <a:t>) recoveries upgraded to 74%.</a:t>
            </a:r>
            <a:r>
              <a:rPr lang="en-US" sz="1000">
                <a:solidFill>
                  <a:srgbClr val="474747"/>
                </a:solidFill>
                <a:cs typeface="Arial"/>
              </a:rPr>
              <a:t> </a:t>
            </a:r>
            <a:endParaRPr lang="en-US"/>
          </a:p>
          <a:p>
            <a:pPr marL="228600" lvl="1" indent="-228600">
              <a:lnSpc>
                <a:spcPct val="150000"/>
              </a:lnSpc>
              <a:buFont typeface="Courier New"/>
              <a:buChar char="•"/>
            </a:pPr>
            <a:r>
              <a:rPr lang="en-US" sz="1000" b="1">
                <a:solidFill>
                  <a:srgbClr val="474747"/>
                </a:solidFill>
                <a:cs typeface="Arial"/>
              </a:rPr>
              <a:t>14% increase to Neodymium (Nd) recoveries upgraded to 73%.</a:t>
            </a:r>
            <a:r>
              <a:rPr lang="en-US" sz="1000">
                <a:solidFill>
                  <a:srgbClr val="474747"/>
                </a:solidFill>
                <a:cs typeface="Arial"/>
              </a:rPr>
              <a:t> </a:t>
            </a:r>
          </a:p>
          <a:p>
            <a:pPr marL="228600" lvl="1" indent="-228600">
              <a:lnSpc>
                <a:spcPct val="150000"/>
              </a:lnSpc>
              <a:buFont typeface="Courier New"/>
              <a:buChar char="•"/>
            </a:pPr>
            <a:r>
              <a:rPr lang="en-US" sz="1000" b="1">
                <a:solidFill>
                  <a:srgbClr val="474747"/>
                </a:solidFill>
                <a:cs typeface="Arial"/>
              </a:rPr>
              <a:t>29% increase to Dysprosium (Dy) recoveries upgraded to 50%.</a:t>
            </a:r>
            <a:r>
              <a:rPr lang="en-US" sz="1000">
                <a:solidFill>
                  <a:srgbClr val="474747"/>
                </a:solidFill>
                <a:cs typeface="Arial"/>
              </a:rPr>
              <a:t> </a:t>
            </a:r>
          </a:p>
          <a:p>
            <a:pPr marL="228600" lvl="1" indent="-228600">
              <a:lnSpc>
                <a:spcPct val="150000"/>
              </a:lnSpc>
              <a:buFont typeface="Courier New"/>
              <a:buChar char="•"/>
            </a:pPr>
            <a:r>
              <a:rPr lang="en-US" sz="1000" b="1">
                <a:solidFill>
                  <a:srgbClr val="474747"/>
                </a:solidFill>
                <a:cs typeface="Arial"/>
              </a:rPr>
              <a:t>12% increase to Terbium (Tb) recoveries upgraded to 53%.</a:t>
            </a:r>
            <a:r>
              <a:rPr lang="en-US" sz="1000">
                <a:solidFill>
                  <a:srgbClr val="474747"/>
                </a:solidFill>
                <a:cs typeface="Arial"/>
              </a:rPr>
              <a:t> </a:t>
            </a:r>
          </a:p>
        </p:txBody>
      </p:sp>
      <p:sp>
        <p:nvSpPr>
          <p:cNvPr id="10" name="TextBox 9">
            <a:extLst>
              <a:ext uri="{FF2B5EF4-FFF2-40B4-BE49-F238E27FC236}">
                <a16:creationId xmlns:a16="http://schemas.microsoft.com/office/drawing/2014/main" id="{FBBB9766-427C-F02F-C82C-6A69EBF1613F}"/>
              </a:ext>
            </a:extLst>
          </p:cNvPr>
          <p:cNvSpPr txBox="1"/>
          <p:nvPr/>
        </p:nvSpPr>
        <p:spPr>
          <a:xfrm>
            <a:off x="7646360" y="3853800"/>
            <a:ext cx="6095444" cy="261610"/>
          </a:xfrm>
          <a:prstGeom prst="rect">
            <a:avLst/>
          </a:prstGeom>
          <a:noFill/>
        </p:spPr>
        <p:txBody>
          <a:bodyPr wrap="square" lIns="91440" tIns="45720" rIns="91440" bIns="45720" anchor="t">
            <a:spAutoFit/>
          </a:bodyPr>
          <a:lstStyle/>
          <a:p>
            <a:r>
              <a:rPr lang="en-AU" sz="1100" b="1" dirty="0">
                <a:solidFill>
                  <a:srgbClr val="474747"/>
                </a:solidFill>
                <a:latin typeface="Arial"/>
                <a:cs typeface="Arial"/>
              </a:rPr>
              <a:t>Improved Recoveries to MREC</a:t>
            </a:r>
            <a:endParaRPr lang="en-AU" sz="1100" b="1" dirty="0"/>
          </a:p>
        </p:txBody>
      </p:sp>
    </p:spTree>
    <p:extLst>
      <p:ext uri="{BB962C8B-B14F-4D97-AF65-F5344CB8AC3E}">
        <p14:creationId xmlns:p14="http://schemas.microsoft.com/office/powerpoint/2010/main" val="882759871"/>
      </p:ext>
    </p:extLst>
  </p:cSld>
  <p:clrMapOvr>
    <a:masterClrMapping/>
  </p:clrMapOvr>
</p:sld>
</file>

<file path=ppt/theme/_rels/theme14.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Slide 1">
  <a:themeElements>
    <a:clrScheme name="Meteoric Resources">
      <a:dk1>
        <a:srgbClr val="000000"/>
      </a:dk1>
      <a:lt1>
        <a:srgbClr val="FFFFFF"/>
      </a:lt1>
      <a:dk2>
        <a:srgbClr val="262261"/>
      </a:dk2>
      <a:lt2>
        <a:srgbClr val="009344"/>
      </a:lt2>
      <a:accent1>
        <a:srgbClr val="FFCB05"/>
      </a:accent1>
      <a:accent2>
        <a:srgbClr val="1C75BC"/>
      </a:accent2>
      <a:accent3>
        <a:srgbClr val="CDE5DB"/>
      </a:accent3>
      <a:accent4>
        <a:srgbClr val="F2EFC4"/>
      </a:accent4>
      <a:accent5>
        <a:srgbClr val="CCD9E3"/>
      </a:accent5>
      <a:accent6>
        <a:srgbClr val="ECED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Slide 1 (no grey)">
  <a:themeElements>
    <a:clrScheme name="Meteoric Resources">
      <a:dk1>
        <a:srgbClr val="000000"/>
      </a:dk1>
      <a:lt1>
        <a:srgbClr val="FFFFFF"/>
      </a:lt1>
      <a:dk2>
        <a:srgbClr val="262261"/>
      </a:dk2>
      <a:lt2>
        <a:srgbClr val="009344"/>
      </a:lt2>
      <a:accent1>
        <a:srgbClr val="FFCB05"/>
      </a:accent1>
      <a:accent2>
        <a:srgbClr val="1C75BC"/>
      </a:accent2>
      <a:accent3>
        <a:srgbClr val="CDE5DB"/>
      </a:accent3>
      <a:accent4>
        <a:srgbClr val="F2EFC4"/>
      </a:accent4>
      <a:accent5>
        <a:srgbClr val="CCD9E3"/>
      </a:accent5>
      <a:accent6>
        <a:srgbClr val="ECED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Slide 1">
  <a:themeElements>
    <a:clrScheme name="Meteoric Resources">
      <a:dk1>
        <a:srgbClr val="000000"/>
      </a:dk1>
      <a:lt1>
        <a:srgbClr val="FFFFFF"/>
      </a:lt1>
      <a:dk2>
        <a:srgbClr val="262261"/>
      </a:dk2>
      <a:lt2>
        <a:srgbClr val="009344"/>
      </a:lt2>
      <a:accent1>
        <a:srgbClr val="FFCB05"/>
      </a:accent1>
      <a:accent2>
        <a:srgbClr val="1C75BC"/>
      </a:accent2>
      <a:accent3>
        <a:srgbClr val="CDE5DB"/>
      </a:accent3>
      <a:accent4>
        <a:srgbClr val="F2EFC4"/>
      </a:accent4>
      <a:accent5>
        <a:srgbClr val="CCD9E3"/>
      </a:accent5>
      <a:accent6>
        <a:srgbClr val="ECED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Slide 1">
  <a:themeElements>
    <a:clrScheme name="Meteoric Resources">
      <a:dk1>
        <a:srgbClr val="000000"/>
      </a:dk1>
      <a:lt1>
        <a:srgbClr val="FFFFFF"/>
      </a:lt1>
      <a:dk2>
        <a:srgbClr val="262261"/>
      </a:dk2>
      <a:lt2>
        <a:srgbClr val="009344"/>
      </a:lt2>
      <a:accent1>
        <a:srgbClr val="FFCB05"/>
      </a:accent1>
      <a:accent2>
        <a:srgbClr val="1C75BC"/>
      </a:accent2>
      <a:accent3>
        <a:srgbClr val="CDE5DB"/>
      </a:accent3>
      <a:accent4>
        <a:srgbClr val="F2EFC4"/>
      </a:accent4>
      <a:accent5>
        <a:srgbClr val="CCD9E3"/>
      </a:accent5>
      <a:accent6>
        <a:srgbClr val="ECED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15.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1 (no grey)">
  <a:themeElements>
    <a:clrScheme name="Meteoric Resources">
      <a:dk1>
        <a:srgbClr val="000000"/>
      </a:dk1>
      <a:lt1>
        <a:srgbClr val="FFFFFF"/>
      </a:lt1>
      <a:dk2>
        <a:srgbClr val="262261"/>
      </a:dk2>
      <a:lt2>
        <a:srgbClr val="009344"/>
      </a:lt2>
      <a:accent1>
        <a:srgbClr val="FFCB05"/>
      </a:accent1>
      <a:accent2>
        <a:srgbClr val="1C75BC"/>
      </a:accent2>
      <a:accent3>
        <a:srgbClr val="CDE5DB"/>
      </a:accent3>
      <a:accent4>
        <a:srgbClr val="F2EFC4"/>
      </a:accent4>
      <a:accent5>
        <a:srgbClr val="CCD9E3"/>
      </a:accent5>
      <a:accent6>
        <a:srgbClr val="ECED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 2">
  <a:themeElements>
    <a:clrScheme name="Meteoric Resources">
      <a:dk1>
        <a:srgbClr val="000000"/>
      </a:dk1>
      <a:lt1>
        <a:srgbClr val="FFFFFF"/>
      </a:lt1>
      <a:dk2>
        <a:srgbClr val="262261"/>
      </a:dk2>
      <a:lt2>
        <a:srgbClr val="009344"/>
      </a:lt2>
      <a:accent1>
        <a:srgbClr val="FFCB05"/>
      </a:accent1>
      <a:accent2>
        <a:srgbClr val="1C75BC"/>
      </a:accent2>
      <a:accent3>
        <a:srgbClr val="CDE5DB"/>
      </a:accent3>
      <a:accent4>
        <a:srgbClr val="F2EFC4"/>
      </a:accent4>
      <a:accent5>
        <a:srgbClr val="CCD9E3"/>
      </a:accent5>
      <a:accent6>
        <a:srgbClr val="ECED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 3">
  <a:themeElements>
    <a:clrScheme name="Meteoric Resources">
      <a:dk1>
        <a:srgbClr val="000000"/>
      </a:dk1>
      <a:lt1>
        <a:srgbClr val="FFFFFF"/>
      </a:lt1>
      <a:dk2>
        <a:srgbClr val="262261"/>
      </a:dk2>
      <a:lt2>
        <a:srgbClr val="009344"/>
      </a:lt2>
      <a:accent1>
        <a:srgbClr val="FFCB05"/>
      </a:accent1>
      <a:accent2>
        <a:srgbClr val="1C75BC"/>
      </a:accent2>
      <a:accent3>
        <a:srgbClr val="CDE5DB"/>
      </a:accent3>
      <a:accent4>
        <a:srgbClr val="F2EFC4"/>
      </a:accent4>
      <a:accent5>
        <a:srgbClr val="CCD9E3"/>
      </a:accent5>
      <a:accent6>
        <a:srgbClr val="ECED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Meteoric Resources">
      <a:dk1>
        <a:srgbClr val="000000"/>
      </a:dk1>
      <a:lt1>
        <a:srgbClr val="FFFFFF"/>
      </a:lt1>
      <a:dk2>
        <a:srgbClr val="262261"/>
      </a:dk2>
      <a:lt2>
        <a:srgbClr val="009344"/>
      </a:lt2>
      <a:accent1>
        <a:srgbClr val="FFCB05"/>
      </a:accent1>
      <a:accent2>
        <a:srgbClr val="1C75BC"/>
      </a:accent2>
      <a:accent3>
        <a:srgbClr val="CDE5DB"/>
      </a:accent3>
      <a:accent4>
        <a:srgbClr val="F2EFC4"/>
      </a:accent4>
      <a:accent5>
        <a:srgbClr val="CCD9E3"/>
      </a:accent5>
      <a:accent6>
        <a:srgbClr val="ECED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lnSpc>
            <a:spcPts val="2000"/>
          </a:lnSpc>
          <a:defRPr sz="16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ide 1">
  <a:themeElements>
    <a:clrScheme name="Meteoric Resources">
      <a:dk1>
        <a:srgbClr val="000000"/>
      </a:dk1>
      <a:lt1>
        <a:srgbClr val="FFFFFF"/>
      </a:lt1>
      <a:dk2>
        <a:srgbClr val="262261"/>
      </a:dk2>
      <a:lt2>
        <a:srgbClr val="009344"/>
      </a:lt2>
      <a:accent1>
        <a:srgbClr val="FFCB05"/>
      </a:accent1>
      <a:accent2>
        <a:srgbClr val="1C75BC"/>
      </a:accent2>
      <a:accent3>
        <a:srgbClr val="CDE5DB"/>
      </a:accent3>
      <a:accent4>
        <a:srgbClr val="F2EFC4"/>
      </a:accent4>
      <a:accent5>
        <a:srgbClr val="CCD9E3"/>
      </a:accent5>
      <a:accent6>
        <a:srgbClr val="ECED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ver page">
  <a:themeElements>
    <a:clrScheme name="Meteoric Resources">
      <a:dk1>
        <a:srgbClr val="000000"/>
      </a:dk1>
      <a:lt1>
        <a:srgbClr val="FFFFFF"/>
      </a:lt1>
      <a:dk2>
        <a:srgbClr val="262261"/>
      </a:dk2>
      <a:lt2>
        <a:srgbClr val="009344"/>
      </a:lt2>
      <a:accent1>
        <a:srgbClr val="FFCB05"/>
      </a:accent1>
      <a:accent2>
        <a:srgbClr val="1C75BC"/>
      </a:accent2>
      <a:accent3>
        <a:srgbClr val="CDE5DB"/>
      </a:accent3>
      <a:accent4>
        <a:srgbClr val="F2EFC4"/>
      </a:accent4>
      <a:accent5>
        <a:srgbClr val="CCD9E3"/>
      </a:accent5>
      <a:accent6>
        <a:srgbClr val="ECED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lnSpc>
            <a:spcPts val="2000"/>
          </a:lnSpc>
          <a:defRPr sz="16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ack Page">
  <a:themeElements>
    <a:clrScheme name="Meteoric Resources">
      <a:dk1>
        <a:srgbClr val="000000"/>
      </a:dk1>
      <a:lt1>
        <a:srgbClr val="FFFFFF"/>
      </a:lt1>
      <a:dk2>
        <a:srgbClr val="262261"/>
      </a:dk2>
      <a:lt2>
        <a:srgbClr val="009344"/>
      </a:lt2>
      <a:accent1>
        <a:srgbClr val="FFCB05"/>
      </a:accent1>
      <a:accent2>
        <a:srgbClr val="1C75BC"/>
      </a:accent2>
      <a:accent3>
        <a:srgbClr val="CDE5DB"/>
      </a:accent3>
      <a:accent4>
        <a:srgbClr val="F2EFC4"/>
      </a:accent4>
      <a:accent5>
        <a:srgbClr val="CCD9E3"/>
      </a:accent5>
      <a:accent6>
        <a:srgbClr val="ECED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lnSpc>
            <a:spcPts val="2000"/>
          </a:lnSpc>
          <a:defRPr sz="16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lide 1">
  <a:themeElements>
    <a:clrScheme name="Meteoric Resources">
      <a:dk1>
        <a:srgbClr val="000000"/>
      </a:dk1>
      <a:lt1>
        <a:srgbClr val="FFFFFF"/>
      </a:lt1>
      <a:dk2>
        <a:srgbClr val="262261"/>
      </a:dk2>
      <a:lt2>
        <a:srgbClr val="009344"/>
      </a:lt2>
      <a:accent1>
        <a:srgbClr val="FFCB05"/>
      </a:accent1>
      <a:accent2>
        <a:srgbClr val="1C75BC"/>
      </a:accent2>
      <a:accent3>
        <a:srgbClr val="CDE5DB"/>
      </a:accent3>
      <a:accent4>
        <a:srgbClr val="F2EFC4"/>
      </a:accent4>
      <a:accent5>
        <a:srgbClr val="CCD9E3"/>
      </a:accent5>
      <a:accent6>
        <a:srgbClr val="ECED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d20fac4-90a9-4da5-97a6-778a7abc23e3" xsi:nil="true"/>
    <lcf76f155ced4ddcb4097134ff3c332f xmlns="0951ac59-23c6-4734-9a96-31577fe24ebb">
      <Terms xmlns="http://schemas.microsoft.com/office/infopath/2007/PartnerControls"/>
    </lcf76f155ced4ddcb4097134ff3c332f>
    <SharedWithUsers xmlns="1d20fac4-90a9-4da5-97a6-778a7abc23e3">
      <UserInfo>
        <DisplayName>Andrew Tunks</DisplayName>
        <AccountId>12</AccountId>
        <AccountType/>
      </UserInfo>
      <UserInfo>
        <DisplayName>Matthew Foy</DisplayName>
        <AccountId>23</AccountId>
        <AccountType/>
      </UserInfo>
      <UserInfo>
        <DisplayName>Tony Hadley</DisplayName>
        <AccountId>18</AccountId>
        <AccountType/>
      </UserInfo>
      <UserInfo>
        <DisplayName>André de Carvalho Carlos</DisplayName>
        <AccountId>39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C4CA21484B37BB47ADC08F152CA44455" ma:contentTypeVersion="14" ma:contentTypeDescription="Crie um novo documento." ma:contentTypeScope="" ma:versionID="cf85b0399e6523a908a56455e8aad438">
  <xsd:schema xmlns:xsd="http://www.w3.org/2001/XMLSchema" xmlns:xs="http://www.w3.org/2001/XMLSchema" xmlns:p="http://schemas.microsoft.com/office/2006/metadata/properties" xmlns:ns2="0951ac59-23c6-4734-9a96-31577fe24ebb" xmlns:ns3="1d20fac4-90a9-4da5-97a6-778a7abc23e3" targetNamespace="http://schemas.microsoft.com/office/2006/metadata/properties" ma:root="true" ma:fieldsID="d08da62d34ab174630459543fd3730f8" ns2:_="" ns3:_="">
    <xsd:import namespace="0951ac59-23c6-4734-9a96-31577fe24ebb"/>
    <xsd:import namespace="1d20fac4-90a9-4da5-97a6-778a7abc23e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51ac59-23c6-4734-9a96-31577fe24eb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Marcações de imagem" ma:readOnly="false" ma:fieldId="{5cf76f15-5ced-4ddc-b409-7134ff3c332f}" ma:taxonomyMulti="true" ma:sspId="5609a0cd-ab9b-4a98-a0c3-7bbaa3d1d96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20fac4-90a9-4da5-97a6-778a7abc23e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8a4a15b-a98b-4712-9488-1a7aca6f1468}" ma:internalName="TaxCatchAll" ma:showField="CatchAllData" ma:web="1d20fac4-90a9-4da5-97a6-778a7abc23e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8CE331-5D6C-49EC-A4AA-660029D2E34E}">
  <ds:schemaRefs>
    <ds:schemaRef ds:uri="http://schemas.microsoft.com/office/2006/metadata/properties"/>
    <ds:schemaRef ds:uri="http://www.w3.org/2000/xmlns/"/>
    <ds:schemaRef ds:uri="1d20fac4-90a9-4da5-97a6-778a7abc23e3"/>
    <ds:schemaRef ds:uri="http://www.w3.org/2001/XMLSchema-instance"/>
    <ds:schemaRef ds:uri="0951ac59-23c6-4734-9a96-31577fe24ebb"/>
    <ds:schemaRef ds:uri="http://schemas.microsoft.com/office/infopath/2007/PartnerControls"/>
  </ds:schemaRefs>
</ds:datastoreItem>
</file>

<file path=customXml/itemProps2.xml><?xml version="1.0" encoding="utf-8"?>
<ds:datastoreItem xmlns:ds="http://schemas.openxmlformats.org/officeDocument/2006/customXml" ds:itemID="{8D924F10-76A6-454C-9CC7-1DF723A24205}">
  <ds:schemaRefs>
    <ds:schemaRef ds:uri="http://schemas.microsoft.com/sharepoint/v3/contenttype/forms"/>
  </ds:schemaRefs>
</ds:datastoreItem>
</file>

<file path=customXml/itemProps3.xml><?xml version="1.0" encoding="utf-8"?>
<ds:datastoreItem xmlns:ds="http://schemas.openxmlformats.org/officeDocument/2006/customXml" ds:itemID="{A5F79DCF-ACA9-4439-B85B-D777082768D9}">
  <ds:schemaRefs>
    <ds:schemaRef ds:uri="http://schemas.microsoft.com/office/2006/metadata/contentType"/>
    <ds:schemaRef ds:uri="http://schemas.microsoft.com/office/2006/metadata/properties/metaAttributes"/>
    <ds:schemaRef ds:uri="http://www.w3.org/2000/xmlns/"/>
    <ds:schemaRef ds:uri="http://www.w3.org/2001/XMLSchema"/>
    <ds:schemaRef ds:uri="0951ac59-23c6-4734-9a96-31577fe24ebb"/>
    <ds:schemaRef ds:uri="1d20fac4-90a9-4da5-97a6-778a7abc23e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2689</TotalTime>
  <Words>2448</Words>
  <Application>Microsoft Office PowerPoint</Application>
  <PresentationFormat>Widescreen</PresentationFormat>
  <Paragraphs>267</Paragraphs>
  <Slides>15</Slides>
  <Notes>9</Notes>
  <HiddenSlides>0</HiddenSlides>
  <MMClips>0</MMClips>
  <ScaleCrop>false</ScaleCrop>
  <HeadingPairs>
    <vt:vector size="6" baseType="variant">
      <vt:variant>
        <vt:lpstr>Fontes usadas</vt:lpstr>
      </vt:variant>
      <vt:variant>
        <vt:i4>11</vt:i4>
      </vt:variant>
      <vt:variant>
        <vt:lpstr>Tema</vt:lpstr>
      </vt:variant>
      <vt:variant>
        <vt:i4>15</vt:i4>
      </vt:variant>
      <vt:variant>
        <vt:lpstr>Títulos de slides</vt:lpstr>
      </vt:variant>
      <vt:variant>
        <vt:i4>15</vt:i4>
      </vt:variant>
    </vt:vector>
  </HeadingPairs>
  <TitlesOfParts>
    <vt:vector size="41" baseType="lpstr">
      <vt:lpstr>Arial</vt:lpstr>
      <vt:lpstr>Calibri</vt:lpstr>
      <vt:lpstr>Calibri Light</vt:lpstr>
      <vt:lpstr>Courier New</vt:lpstr>
      <vt:lpstr>MCQ Global</vt:lpstr>
      <vt:lpstr>MCQ Global Medium</vt:lpstr>
      <vt:lpstr>Tw Cen MT</vt:lpstr>
      <vt:lpstr>Tw Cen MT Condensed</vt:lpstr>
      <vt:lpstr>wingdings</vt:lpstr>
      <vt:lpstr>wingdings</vt:lpstr>
      <vt:lpstr>Wingdings 3</vt:lpstr>
      <vt:lpstr>Slide 1</vt:lpstr>
      <vt:lpstr>Slide 1 (no grey)</vt:lpstr>
      <vt:lpstr>Slide 2</vt:lpstr>
      <vt:lpstr>Slide 3</vt:lpstr>
      <vt:lpstr>Blank</vt:lpstr>
      <vt:lpstr>Slide 1</vt:lpstr>
      <vt:lpstr>Cover page</vt:lpstr>
      <vt:lpstr>Back Page</vt:lpstr>
      <vt:lpstr>Slide 1</vt:lpstr>
      <vt:lpstr>Office Theme</vt:lpstr>
      <vt:lpstr>1_Slide 1 (no grey)</vt:lpstr>
      <vt:lpstr>1_Slide 1</vt:lpstr>
      <vt:lpstr>2_Slide 1</vt:lpstr>
      <vt:lpstr>Integral</vt:lpstr>
      <vt:lpstr>Tema do Office</vt:lpstr>
      <vt:lpstr>Apresentação do PowerPoint</vt:lpstr>
      <vt:lpstr>DISCLAIMER</vt:lpstr>
      <vt:lpstr>CORPORATE OVERVIEW</vt:lpstr>
      <vt:lpstr>BRASIL NO QUADRO DA TRANSIÇÃO ENERGÉTICA</vt:lpstr>
      <vt:lpstr>Apresentação do PowerPoint</vt:lpstr>
      <vt:lpstr>TIPOS DE DEPÓSITOS DE TERRAS RARAS E COMPARÁVEIS</vt:lpstr>
      <vt:lpstr>Resumo Executivo - Projeto Caldeira</vt:lpstr>
      <vt:lpstr>IONIC CLAY LANDSCAPE</vt:lpstr>
      <vt:lpstr>METALLURGICAL TESTWORK</vt:lpstr>
      <vt:lpstr>A Green Mine for Green Metals</vt:lpstr>
      <vt:lpstr>Apresentação do PowerPoint</vt:lpstr>
      <vt:lpstr>INVESTIMENTO, FINANCIAMENTO, PARCERIAS</vt:lpstr>
      <vt:lpstr>A PRÓXIMA E MAIS SUSTENTÁVEL MINA DE ETR DO MUNDO</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McGowan</dc:creator>
  <cp:lastModifiedBy>Frederico Bedran Oliveira</cp:lastModifiedBy>
  <cp:revision>23</cp:revision>
  <dcterms:created xsi:type="dcterms:W3CDTF">2022-05-05T06:10:31Z</dcterms:created>
  <dcterms:modified xsi:type="dcterms:W3CDTF">2024-05-23T15:39:17Z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bff60613-a741-4790-ba46-c6813ca61c58_Enabled">
    <vt:lpwstr>true</vt:lpwstr>
  </property>
  <property fmtid="{D5CDD505-2E9C-101B-9397-08002B2CF9AE}" pid="4" name="MSIP_Label_bff60613-a741-4790-ba46-c6813ca61c58_SetDate">
    <vt:lpwstr>2024-02-12T02:03:18Z</vt:lpwstr>
  </property>
  <property fmtid="{D5CDD505-2E9C-101B-9397-08002B2CF9AE}" pid="5" name="MSIP_Label_bff60613-a741-4790-ba46-c6813ca61c58_Method">
    <vt:lpwstr>Standard</vt:lpwstr>
  </property>
  <property fmtid="{D5CDD505-2E9C-101B-9397-08002B2CF9AE}" pid="6" name="MSIP_Label_bff60613-a741-4790-ba46-c6813ca61c58_Name">
    <vt:lpwstr>Confidential</vt:lpwstr>
  </property>
  <property fmtid="{D5CDD505-2E9C-101B-9397-08002B2CF9AE}" pid="7" name="MSIP_Label_bff60613-a741-4790-ba46-c6813ca61c58_SiteId">
    <vt:lpwstr>568a5434-7d3f-4714-b824-fe722e2748c0</vt:lpwstr>
  </property>
  <property fmtid="{D5CDD505-2E9C-101B-9397-08002B2CF9AE}" pid="8" name="MSIP_Label_bff60613-a741-4790-ba46-c6813ca61c58_ActionId">
    <vt:lpwstr>2f6978a5-aac7-4862-838b-c65085b1b89e</vt:lpwstr>
  </property>
  <property fmtid="{D5CDD505-2E9C-101B-9397-08002B2CF9AE}" pid="9" name="MSIP_Label_bff60613-a741-4790-ba46-c6813ca61c58_ContentBits">
    <vt:lpwstr>0</vt:lpwstr>
  </property>
  <property fmtid="{D5CDD505-2E9C-101B-9397-08002B2CF9AE}" pid="10" name="mcClient">
    <vt:lpwstr/>
  </property>
  <property fmtid="{D5CDD505-2E9C-101B-9397-08002B2CF9AE}" pid="11" name="mcAlignedGroup">
    <vt:lpwstr/>
  </property>
  <property fmtid="{D5CDD505-2E9C-101B-9397-08002B2CF9AE}" pid="12" name="_dlc_DocIdItemGuid">
    <vt:lpwstr>e33028e8-d1a5-4aad-a8a7-5c3619a25365</vt:lpwstr>
  </property>
  <property fmtid="{D5CDD505-2E9C-101B-9397-08002B2CF9AE}" pid="13" name="lcf76f155ced4ddcb4097134ff3c332f">
    <vt:lpwstr/>
  </property>
  <property fmtid="{D5CDD505-2E9C-101B-9397-08002B2CF9AE}" pid="14" name="j6f2c4af1a6d43cb8c6e2dd8c5f0659a">
    <vt:lpwstr/>
  </property>
  <property fmtid="{D5CDD505-2E9C-101B-9397-08002B2CF9AE}" pid="15" name="mcTransaction">
    <vt:lpwstr/>
  </property>
  <property fmtid="{D5CDD505-2E9C-101B-9397-08002B2CF9AE}" pid="16" name="ContentTypeId">
    <vt:lpwstr>0x0101001DB58857B8BE3244B9EC758D70405B94</vt:lpwstr>
  </property>
  <property fmtid="{D5CDD505-2E9C-101B-9397-08002B2CF9AE}" pid="17" name="mcDocumentType">
    <vt:lpwstr/>
  </property>
  <property fmtid="{D5CDD505-2E9C-101B-9397-08002B2CF9AE}" pid="18" name="_NewReviewCycle">
    <vt:lpwstr/>
  </property>
</Properties>
</file>