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e55846df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e55846df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e092b10dd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e092b10dd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e55846dfa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e55846dfa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e092b10dd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e092b10dd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e092b10d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e092b10d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e55846dfa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e55846dfa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e55846dfa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e55846dfa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e092b10dd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e092b10dd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e092b10dd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e092b10dd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e55846dfaf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e55846dfa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e092b10dd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e092b10dd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e55846dfa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e55846dfa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6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5917" l="96371" r="0" t="13299"/>
          <a:stretch/>
        </p:blipFill>
        <p:spPr>
          <a:xfrm>
            <a:off x="-5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60089" l="29052" r="0" t="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25917" l="0" r="0" t="13299"/>
          <a:stretch/>
        </p:blipFill>
        <p:spPr>
          <a:xfrm>
            <a:off x="1283475" y="0"/>
            <a:ext cx="6577060" cy="399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b="0" l="0" r="0" t="87467"/>
          <a:stretch/>
        </p:blipFill>
        <p:spPr>
          <a:xfrm>
            <a:off x="0" y="3997549"/>
            <a:ext cx="9144001" cy="114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25917" l="96371" r="0" t="13299"/>
          <a:stretch/>
        </p:blipFill>
        <p:spPr>
          <a:xfrm>
            <a:off x="7715249" y="0"/>
            <a:ext cx="1428700" cy="399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b="25917" l="0" r="95802" t="13299"/>
          <a:stretch/>
        </p:blipFill>
        <p:spPr>
          <a:xfrm>
            <a:off x="0" y="0"/>
            <a:ext cx="1360724" cy="399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629400" cy="38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6500" y="961325"/>
            <a:ext cx="6667500" cy="37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2550" y="1390863"/>
            <a:ext cx="6629400" cy="38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 rotWithShape="1">
          <a:blip r:embed="rId6">
            <a:alphaModFix/>
          </a:blip>
          <a:srcRect b="0" l="1526" r="0" t="0"/>
          <a:stretch/>
        </p:blipFill>
        <p:spPr>
          <a:xfrm>
            <a:off x="3324150" y="0"/>
            <a:ext cx="6240926" cy="33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ctrTitle"/>
          </p:nvPr>
        </p:nvSpPr>
        <p:spPr>
          <a:xfrm>
            <a:off x="997503" y="1811375"/>
            <a:ext cx="5932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78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Nível Científico</a:t>
            </a:r>
            <a:r>
              <a:rPr lang="pt-BR" sz="278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 ataque ao sistema de peritos, </a:t>
            </a:r>
            <a:r>
              <a:rPr lang="pt-BR" sz="278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painéis</a:t>
            </a:r>
            <a:r>
              <a:rPr lang="pt-BR" sz="278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internacionais e consensos em torno da pauta climática</a:t>
            </a:r>
            <a:endParaRPr sz="278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8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77950"/>
            <a:ext cx="8839202" cy="3881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540300" y="1381075"/>
            <a:ext cx="2908500" cy="10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3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Obrigado!</a:t>
            </a:r>
            <a:endParaRPr sz="3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60089" l="29047" r="0" t="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97875" y="3481500"/>
            <a:ext cx="8520600" cy="16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João Guilherme Bastos dos Santos</a:t>
            </a:r>
            <a:b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Diretor de Tecnologia e Estudos Temáticos do Instituto Democracia em Xeque</a:t>
            </a:r>
            <a:b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INCT.DD, IBICT, PCIO e IPIE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34904" l="0" r="0" t="36399"/>
          <a:stretch/>
        </p:blipFill>
        <p:spPr>
          <a:xfrm>
            <a:off x="30250" y="509100"/>
            <a:ext cx="7661326" cy="219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ctrTitle"/>
          </p:nvPr>
        </p:nvSpPr>
        <p:spPr>
          <a:xfrm>
            <a:off x="997503" y="1811375"/>
            <a:ext cx="5932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18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Análise em três níveis:</a:t>
            </a:r>
            <a:endParaRPr sz="318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18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318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513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80"/>
              <a:buFont typeface="Roboto"/>
              <a:buChar char="●"/>
            </a:pPr>
            <a:r>
              <a:rPr lang="pt-BR" sz="278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Individual</a:t>
            </a:r>
            <a:endParaRPr sz="278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513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80"/>
              <a:buFont typeface="Roboto"/>
              <a:buChar char="●"/>
            </a:pPr>
            <a:r>
              <a:rPr lang="pt-BR" sz="278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Político</a:t>
            </a:r>
            <a:endParaRPr sz="278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513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80"/>
              <a:buFont typeface="Roboto"/>
              <a:buChar char="●"/>
            </a:pPr>
            <a:r>
              <a:rPr lang="pt-BR" sz="278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Científico</a:t>
            </a:r>
            <a:endParaRPr sz="278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ctrTitle"/>
          </p:nvPr>
        </p:nvSpPr>
        <p:spPr>
          <a:xfrm>
            <a:off x="997503" y="1811375"/>
            <a:ext cx="5932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78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Nível individual</a:t>
            </a:r>
            <a:r>
              <a:rPr lang="pt-BR" sz="278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 políticas públicas, rumores e o ecossistema de informações</a:t>
            </a:r>
            <a:endParaRPr sz="278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8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2400"/>
            <a:ext cx="3757108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958" y="152400"/>
            <a:ext cx="3780488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757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ctrTitle"/>
          </p:nvPr>
        </p:nvSpPr>
        <p:spPr>
          <a:xfrm>
            <a:off x="997503" y="1811375"/>
            <a:ext cx="5932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78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Nível Político</a:t>
            </a:r>
            <a:r>
              <a:rPr lang="pt-BR" sz="278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 responsabilização, desinformação e ganhos eleitorais</a:t>
            </a:r>
            <a:endParaRPr sz="278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8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25" y="-73775"/>
            <a:ext cx="6404025" cy="359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25" y="3509200"/>
            <a:ext cx="6422591" cy="359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5029" y="-72197"/>
            <a:ext cx="6455172" cy="361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9247" y="1528350"/>
            <a:ext cx="6404751" cy="361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57150"/>
            <a:ext cx="7886700" cy="508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