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8" r:id="rId2"/>
    <p:sldId id="3443" r:id="rId3"/>
    <p:sldId id="273" r:id="rId4"/>
    <p:sldId id="274" r:id="rId5"/>
    <p:sldId id="275" r:id="rId6"/>
    <p:sldId id="276" r:id="rId7"/>
    <p:sldId id="3436" r:id="rId8"/>
    <p:sldId id="3437" r:id="rId9"/>
    <p:sldId id="3438" r:id="rId10"/>
    <p:sldId id="3440" r:id="rId11"/>
    <p:sldId id="3441" r:id="rId12"/>
    <p:sldId id="3442" r:id="rId13"/>
    <p:sldId id="3444" r:id="rId14"/>
    <p:sldId id="3445" r:id="rId15"/>
    <p:sldId id="3439" r:id="rId16"/>
    <p:sldId id="272" r:id="rId17"/>
  </p:sldIdLst>
  <p:sldSz cx="18288000" cy="10287000"/>
  <p:notesSz cx="6797675" cy="9926638"/>
  <p:embeddedFontLst>
    <p:embeddedFont>
      <p:font typeface="Poppins" pitchFamily="2" charset="0"/>
      <p:regular r:id="rId19"/>
      <p:bold r:id="rId20"/>
      <p:italic r:id="rId21"/>
      <p:boldItalic r:id="rId22"/>
    </p:embeddedFont>
    <p:embeddedFont>
      <p:font typeface="Poppins Bold" pitchFamily="2" charset="0"/>
      <p:regular r:id="rId23"/>
    </p:embeddedFont>
    <p:embeddedFont>
      <p:font typeface="Poppins Light" pitchFamily="2" charset="0"/>
      <p:regular r:id="rId24"/>
      <p:italic r:id="rId25"/>
    </p:embeddedFont>
    <p:embeddedFont>
      <p:font typeface="Poppins Medium" pitchFamily="2" charset="0"/>
      <p:regular r:id="rId26"/>
      <p:italic r:id="rId27"/>
    </p:embeddedFont>
    <p:embeddedFont>
      <p:font typeface="Poppins Ultra-Bold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26" Type="http://schemas.openxmlformats.org/officeDocument/2006/relationships/font" Target="fonts/font8.fntdata" /><Relationship Id="rId3" Type="http://schemas.openxmlformats.org/officeDocument/2006/relationships/slide" Target="slides/slide2.xml" /><Relationship Id="rId21" Type="http://schemas.openxmlformats.org/officeDocument/2006/relationships/font" Target="fonts/font3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7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2.fntdata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6.fntdata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5.fntdata" /><Relationship Id="rId28" Type="http://schemas.openxmlformats.org/officeDocument/2006/relationships/font" Target="fonts/font10.fntdata" /><Relationship Id="rId10" Type="http://schemas.openxmlformats.org/officeDocument/2006/relationships/slide" Target="slides/slide9.xml" /><Relationship Id="rId19" Type="http://schemas.openxmlformats.org/officeDocument/2006/relationships/font" Target="fonts/font1.fntdata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4.fntdata" /><Relationship Id="rId27" Type="http://schemas.openxmlformats.org/officeDocument/2006/relationships/font" Target="fonts/font9.fntdata" /><Relationship Id="rId30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r>
              <a:rPr lang="pt-BR" sz="3000" b="1" dirty="0"/>
              <a:t>Percentual do valor calórico total (%) provenientes do grupos alimentares segundo renda familiar. POF 2017-2018.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Primeiro quinto de renda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40-442F-8594-A7C8CAE6D42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0-442F-8594-A7C8CAE6D42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0-442F-8594-A7C8CAE6D42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0-442F-8594-A7C8CAE6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Alimentos in natura e minimamente processados</c:v>
                </c:pt>
                <c:pt idx="1">
                  <c:v>Ingredientes culinários</c:v>
                </c:pt>
                <c:pt idx="2">
                  <c:v>Alimentos processados</c:v>
                </c:pt>
                <c:pt idx="3">
                  <c:v>Alimentos ultraprocessados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55.6</c:v>
                </c:pt>
                <c:pt idx="1">
                  <c:v>23.3</c:v>
                </c:pt>
                <c:pt idx="2">
                  <c:v>8.4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40-442F-8594-A7C8CAE6D4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Último quinta de renda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Alimentos in natura e minimamente processados</c:v>
                </c:pt>
                <c:pt idx="1">
                  <c:v>Ingredientes culinários</c:v>
                </c:pt>
                <c:pt idx="2">
                  <c:v>Alimentos processados</c:v>
                </c:pt>
                <c:pt idx="3">
                  <c:v>Alimentos ultraprocessados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44.2</c:v>
                </c:pt>
                <c:pt idx="1">
                  <c:v>20</c:v>
                </c:pt>
                <c:pt idx="2">
                  <c:v>11.1</c:v>
                </c:pt>
                <c:pt idx="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40-442F-8594-A7C8CAE6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825672"/>
        <c:axId val="388820576"/>
      </c:barChart>
      <c:catAx>
        <c:axId val="38882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388820576"/>
        <c:crosses val="autoZero"/>
        <c:auto val="1"/>
        <c:lblAlgn val="ctr"/>
        <c:lblOffset val="100"/>
        <c:noMultiLvlLbl val="0"/>
      </c:catAx>
      <c:valAx>
        <c:axId val="3888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38882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97621391076116"/>
          <c:y val="1.5625E-2"/>
          <c:w val="0.62823211942257218"/>
          <c:h val="0.8604441437007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Menor quintil de renda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Roboto Slab" pitchFamily="2" charset="0"/>
                    <a:cs typeface="Poppins" panose="000005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Arroz</c:v>
                </c:pt>
                <c:pt idx="1">
                  <c:v>Feijão</c:v>
                </c:pt>
                <c:pt idx="2">
                  <c:v>Farinha de mandioca</c:v>
                </c:pt>
                <c:pt idx="3">
                  <c:v>Farinha de milho, mandioca e outras</c:v>
                </c:pt>
                <c:pt idx="4">
                  <c:v>Macarrão</c:v>
                </c:pt>
                <c:pt idx="5">
                  <c:v>Carne de aves</c:v>
                </c:pt>
                <c:pt idx="6">
                  <c:v>Peixes</c:v>
                </c:pt>
                <c:pt idx="7">
                  <c:v>Açúcar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20.100000000000001</c:v>
                </c:pt>
                <c:pt idx="1">
                  <c:v>5.4</c:v>
                </c:pt>
                <c:pt idx="2">
                  <c:v>3.6</c:v>
                </c:pt>
                <c:pt idx="3">
                  <c:v>3.1</c:v>
                </c:pt>
                <c:pt idx="4">
                  <c:v>3.1</c:v>
                </c:pt>
                <c:pt idx="5">
                  <c:v>5.6</c:v>
                </c:pt>
                <c:pt idx="6">
                  <c:v>0.7</c:v>
                </c:pt>
                <c:pt idx="7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78F-BCE3-AC063EAA757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Maior quintil de renda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Roboto Slab" pitchFamily="2" charset="0"/>
                    <a:cs typeface="Poppins" panose="000005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Arroz</c:v>
                </c:pt>
                <c:pt idx="1">
                  <c:v>Feijão</c:v>
                </c:pt>
                <c:pt idx="2">
                  <c:v>Farinha de mandioca</c:v>
                </c:pt>
                <c:pt idx="3">
                  <c:v>Farinha de milho, mandioca e outras</c:v>
                </c:pt>
                <c:pt idx="4">
                  <c:v>Macarrão</c:v>
                </c:pt>
                <c:pt idx="5">
                  <c:v>Carne de aves</c:v>
                </c:pt>
                <c:pt idx="6">
                  <c:v>Peixes</c:v>
                </c:pt>
                <c:pt idx="7">
                  <c:v>Açúcar</c:v>
                </c:pt>
              </c:strCache>
            </c:strRef>
          </c:cat>
          <c:val>
            <c:numRef>
              <c:f>Planilha1!$C$2:$C$9</c:f>
              <c:numCache>
                <c:formatCode>General</c:formatCode>
                <c:ptCount val="8"/>
                <c:pt idx="0">
                  <c:v>10.9</c:v>
                </c:pt>
                <c:pt idx="1">
                  <c:v>3.4</c:v>
                </c:pt>
                <c:pt idx="2">
                  <c:v>0.8</c:v>
                </c:pt>
                <c:pt idx="3">
                  <c:v>1.5</c:v>
                </c:pt>
                <c:pt idx="4">
                  <c:v>2.5</c:v>
                </c:pt>
                <c:pt idx="5">
                  <c:v>3.8</c:v>
                </c:pt>
                <c:pt idx="6">
                  <c:v>0.4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B-478F-BCE3-AC063EAA7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8826456"/>
        <c:axId val="388819008"/>
      </c:barChart>
      <c:catAx>
        <c:axId val="388826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pPr>
            <a:endParaRPr lang="pt-BR"/>
          </a:p>
        </c:txPr>
        <c:crossAx val="388819008"/>
        <c:crosses val="autoZero"/>
        <c:auto val="1"/>
        <c:lblAlgn val="ctr"/>
        <c:lblOffset val="100"/>
        <c:noMultiLvlLbl val="0"/>
      </c:catAx>
      <c:valAx>
        <c:axId val="38881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pPr>
            <a:endParaRPr lang="pt-BR"/>
          </a:p>
        </c:txPr>
        <c:crossAx val="38882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06495112024037"/>
          <c:y val="0.933096875006723"/>
          <c:w val="0.64987009775951921"/>
          <c:h val="6.6903124993276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Roboto Slab" pitchFamily="2" charset="0"/>
              <a:cs typeface="Poppins" panose="000005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Poppins" panose="00000500000000000000" pitchFamily="2" charset="0"/>
          <a:ea typeface="Roboto Slab" pitchFamily="2" charset="0"/>
          <a:cs typeface="Poppins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01788057742783"/>
          <c:y val="1.5625E-2"/>
          <c:w val="0.62823211942257218"/>
          <c:h val="0.8604441437007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Menor quintil de renda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Leite</c:v>
                </c:pt>
                <c:pt idx="1">
                  <c:v>Carne bovina</c:v>
                </c:pt>
                <c:pt idx="2">
                  <c:v>Carne suína</c:v>
                </c:pt>
                <c:pt idx="3">
                  <c:v>Frutas</c:v>
                </c:pt>
                <c:pt idx="4">
                  <c:v>ízes e tubérculos</c:v>
                </c:pt>
                <c:pt idx="5">
                  <c:v>Gordura animal</c:v>
                </c:pt>
                <c:pt idx="6">
                  <c:v>Queijos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4.3</c:v>
                </c:pt>
                <c:pt idx="1">
                  <c:v>2.7</c:v>
                </c:pt>
                <c:pt idx="2">
                  <c:v>0.6</c:v>
                </c:pt>
                <c:pt idx="3">
                  <c:v>1.8</c:v>
                </c:pt>
                <c:pt idx="4">
                  <c:v>0.9</c:v>
                </c:pt>
                <c:pt idx="5">
                  <c:v>0.4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C-4CC2-A631-B6E21E083DB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Maior quintil de renda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Leite</c:v>
                </c:pt>
                <c:pt idx="1">
                  <c:v>Carne bovina</c:v>
                </c:pt>
                <c:pt idx="2">
                  <c:v>Carne suína</c:v>
                </c:pt>
                <c:pt idx="3">
                  <c:v>Frutas</c:v>
                </c:pt>
                <c:pt idx="4">
                  <c:v>ízes e tubérculos</c:v>
                </c:pt>
                <c:pt idx="5">
                  <c:v>Gordura animal</c:v>
                </c:pt>
                <c:pt idx="6">
                  <c:v>Queijos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  <c:pt idx="0">
                  <c:v>5.4</c:v>
                </c:pt>
                <c:pt idx="1">
                  <c:v>3.9</c:v>
                </c:pt>
                <c:pt idx="2">
                  <c:v>0.9</c:v>
                </c:pt>
                <c:pt idx="3">
                  <c:v>3.9</c:v>
                </c:pt>
                <c:pt idx="4">
                  <c:v>1.4</c:v>
                </c:pt>
                <c:pt idx="5">
                  <c:v>1.2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C-4CC2-A631-B6E21E083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9630744"/>
        <c:axId val="389633096"/>
      </c:barChart>
      <c:catAx>
        <c:axId val="389630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389633096"/>
        <c:crosses val="autoZero"/>
        <c:auto val="1"/>
        <c:lblAlgn val="ctr"/>
        <c:lblOffset val="100"/>
        <c:noMultiLvlLbl val="0"/>
      </c:catAx>
      <c:valAx>
        <c:axId val="389633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38963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" pitchFamily="2" charset="0"/>
          <a:ea typeface="Roboto Slab" pitchFamily="2" charset="0"/>
          <a:cs typeface="Roboto Slab" pitchFamily="2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7E603-A24F-488A-871D-FAB35EEB7E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772242-BADE-4FC4-9557-FF8AE360253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3200" dirty="0">
              <a:latin typeface="Poppins" panose="00000500000000000000" pitchFamily="2" charset="0"/>
              <a:cs typeface="Poppins" panose="00000500000000000000" pitchFamily="2" charset="0"/>
            </a:rPr>
            <a:t>Composição nutricional desbalanceada</a:t>
          </a:r>
        </a:p>
      </dgm:t>
    </dgm:pt>
    <dgm:pt modelId="{5D98F327-6E73-4824-B57D-8ED7DDAFD04A}" type="parTrans" cxnId="{B5A8B475-3FE9-4867-9759-26EB1CBC026E}">
      <dgm:prSet/>
      <dgm:spPr/>
      <dgm:t>
        <a:bodyPr/>
        <a:lstStyle/>
        <a:p>
          <a:endParaRPr lang="pt-BR"/>
        </a:p>
      </dgm:t>
    </dgm:pt>
    <dgm:pt modelId="{DAC157D7-E891-4AAC-9B5D-6E591022A35F}" type="sibTrans" cxnId="{B5A8B475-3FE9-4867-9759-26EB1CBC026E}">
      <dgm:prSet/>
      <dgm:spPr/>
      <dgm:t>
        <a:bodyPr/>
        <a:lstStyle/>
        <a:p>
          <a:endParaRPr lang="pt-BR"/>
        </a:p>
      </dgm:t>
    </dgm:pt>
    <dgm:pt modelId="{FBF7101D-C9F4-47E4-8AF0-C3F4F2763362}">
      <dgm:prSet phldrT="[Texto]" custT="1"/>
      <dgm:spPr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Tendem a afetar negativamente a cultura, a vida social e o ambiente</a:t>
          </a:r>
        </a:p>
      </dgm:t>
    </dgm:pt>
    <dgm:pt modelId="{06774FDC-ECF6-4102-B920-4E05407F80CE}" type="parTrans" cxnId="{672ABB48-4C1E-4C02-BDF3-C1A9663E7B01}">
      <dgm:prSet/>
      <dgm:spPr/>
      <dgm:t>
        <a:bodyPr/>
        <a:lstStyle/>
        <a:p>
          <a:endParaRPr lang="pt-BR"/>
        </a:p>
      </dgm:t>
    </dgm:pt>
    <dgm:pt modelId="{B698B7FE-BB9B-4468-A7B7-CD12E63B9F97}" type="sibTrans" cxnId="{672ABB48-4C1E-4C02-BDF3-C1A9663E7B01}">
      <dgm:prSet/>
      <dgm:spPr/>
      <dgm:t>
        <a:bodyPr/>
        <a:lstStyle/>
        <a:p>
          <a:endParaRPr lang="pt-BR"/>
        </a:p>
      </dgm:t>
    </dgm:pt>
    <dgm:pt modelId="{9861C267-AB2A-4A2F-B7FE-B4282A4C332F}">
      <dgm:prSet phldrT="[Texto]" custT="1"/>
      <dgm:spPr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Favorecem o consumo excessivo de calorias</a:t>
          </a:r>
        </a:p>
      </dgm:t>
    </dgm:pt>
    <dgm:pt modelId="{6A19F59F-1424-40B8-B8AB-3936334A6591}" type="parTrans" cxnId="{A4311FE2-DAA7-4FBC-9650-1D905476DB3B}">
      <dgm:prSet/>
      <dgm:spPr/>
      <dgm:t>
        <a:bodyPr/>
        <a:lstStyle/>
        <a:p>
          <a:endParaRPr lang="pt-BR"/>
        </a:p>
      </dgm:t>
    </dgm:pt>
    <dgm:pt modelId="{59C45ACA-58D4-4F39-A679-29531ED722F2}" type="sibTrans" cxnId="{A4311FE2-DAA7-4FBC-9650-1D905476DB3B}">
      <dgm:prSet/>
      <dgm:spPr/>
      <dgm:t>
        <a:bodyPr/>
        <a:lstStyle/>
        <a:p>
          <a:endParaRPr lang="pt-BR"/>
        </a:p>
      </dgm:t>
    </dgm:pt>
    <dgm:pt modelId="{C21D7594-48A3-48E9-9714-84F641AF255B}">
      <dgm:prSet phldrT="[Texto]" custT="1"/>
      <dgm:spPr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Os efeitos de longo prazo e o cumulativo da exposição a vários aditivos nem sempre são bem conhecidos</a:t>
          </a:r>
        </a:p>
      </dgm:t>
    </dgm:pt>
    <dgm:pt modelId="{93B69A69-642B-46E5-9FF2-210ABD036A4D}" type="parTrans" cxnId="{CD020379-FF20-4CB8-90F6-0B7451EEEB0D}">
      <dgm:prSet/>
      <dgm:spPr/>
      <dgm:t>
        <a:bodyPr/>
        <a:lstStyle/>
        <a:p>
          <a:endParaRPr lang="pt-BR"/>
        </a:p>
      </dgm:t>
    </dgm:pt>
    <dgm:pt modelId="{9E1EC033-E2C2-4815-93C4-E482F50C565F}" type="sibTrans" cxnId="{CD020379-FF20-4CB8-90F6-0B7451EEEB0D}">
      <dgm:prSet/>
      <dgm:spPr/>
      <dgm:t>
        <a:bodyPr/>
        <a:lstStyle/>
        <a:p>
          <a:endParaRPr lang="pt-BR"/>
        </a:p>
      </dgm:t>
    </dgm:pt>
    <dgm:pt modelId="{9E80F775-1574-4AD6-86FC-6A52211BE28F}">
      <dgm:prSet phldrT="[Texto]" custT="1"/>
      <dgm:spPr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Associados a doenças do coração, diabetes e câncer, entre outras</a:t>
          </a:r>
        </a:p>
      </dgm:t>
    </dgm:pt>
    <dgm:pt modelId="{C50F0F91-E8DB-42F5-ABFD-CD2413CAF637}" type="parTrans" cxnId="{A642A89E-B1B8-402F-A62A-3572F2BDF673}">
      <dgm:prSet/>
      <dgm:spPr/>
      <dgm:t>
        <a:bodyPr/>
        <a:lstStyle/>
        <a:p>
          <a:endParaRPr lang="pt-BR"/>
        </a:p>
      </dgm:t>
    </dgm:pt>
    <dgm:pt modelId="{C53C6C31-C33D-4862-8B61-ADAAAE9372A1}" type="sibTrans" cxnId="{A642A89E-B1B8-402F-A62A-3572F2BDF673}">
      <dgm:prSet/>
      <dgm:spPr/>
      <dgm:t>
        <a:bodyPr/>
        <a:lstStyle/>
        <a:p>
          <a:endParaRPr lang="pt-BR"/>
        </a:p>
      </dgm:t>
    </dgm:pt>
    <dgm:pt modelId="{27FF9AD3-0ADA-4E0D-A802-8357881D5935}" type="pres">
      <dgm:prSet presAssocID="{3467E603-A24F-488A-871D-FAB35EEB7E63}" presName="diagram" presStyleCnt="0">
        <dgm:presLayoutVars>
          <dgm:dir/>
          <dgm:resizeHandles val="exact"/>
        </dgm:presLayoutVars>
      </dgm:prSet>
      <dgm:spPr/>
    </dgm:pt>
    <dgm:pt modelId="{3765265C-91C9-4754-B287-BC308DFEA7F9}" type="pres">
      <dgm:prSet presAssocID="{61772242-BADE-4FC4-9557-FF8AE360253A}" presName="node" presStyleLbl="node1" presStyleIdx="0" presStyleCnt="5" custLinFactNeighborX="-49040" custLinFactNeighborY="-16806">
        <dgm:presLayoutVars>
          <dgm:bulletEnabled val="1"/>
        </dgm:presLayoutVars>
      </dgm:prSet>
      <dgm:spPr/>
    </dgm:pt>
    <dgm:pt modelId="{9805C5E4-6C0A-4B57-AB30-4F5C422BB993}" type="pres">
      <dgm:prSet presAssocID="{DAC157D7-E891-4AAC-9B5D-6E591022A35F}" presName="sibTrans" presStyleCnt="0"/>
      <dgm:spPr/>
    </dgm:pt>
    <dgm:pt modelId="{3B7691ED-EB56-4656-B231-0FD3C851023B}" type="pres">
      <dgm:prSet presAssocID="{FBF7101D-C9F4-47E4-8AF0-C3F4F2763362}" presName="node" presStyleLbl="node1" presStyleIdx="1" presStyleCnt="5">
        <dgm:presLayoutVars>
          <dgm:bulletEnabled val="1"/>
        </dgm:presLayoutVars>
      </dgm:prSet>
      <dgm:spPr>
        <a:xfrm>
          <a:off x="5238749" y="23018"/>
          <a:ext cx="4762500" cy="2857500"/>
        </a:xfrm>
        <a:prstGeom prst="rect">
          <a:avLst/>
        </a:prstGeom>
      </dgm:spPr>
    </dgm:pt>
    <dgm:pt modelId="{F1C600DA-14D9-4A2C-AA98-F3FADCB5E613}" type="pres">
      <dgm:prSet presAssocID="{B698B7FE-BB9B-4468-A7B7-CD12E63B9F97}" presName="sibTrans" presStyleCnt="0"/>
      <dgm:spPr/>
    </dgm:pt>
    <dgm:pt modelId="{BAD973D0-31AA-419F-B647-E24EC2962FCC}" type="pres">
      <dgm:prSet presAssocID="{9861C267-AB2A-4A2F-B7FE-B4282A4C332F}" presName="node" presStyleLbl="node1" presStyleIdx="2" presStyleCnt="5">
        <dgm:presLayoutVars>
          <dgm:bulletEnabled val="1"/>
        </dgm:presLayoutVars>
      </dgm:prSet>
      <dgm:spPr>
        <a:xfrm>
          <a:off x="10477499" y="23018"/>
          <a:ext cx="4762500" cy="2857500"/>
        </a:xfrm>
        <a:prstGeom prst="rect">
          <a:avLst/>
        </a:prstGeom>
      </dgm:spPr>
    </dgm:pt>
    <dgm:pt modelId="{68180C93-1A03-4BD8-93C8-DB77483A9193}" type="pres">
      <dgm:prSet presAssocID="{59C45ACA-58D4-4F39-A679-29531ED722F2}" presName="sibTrans" presStyleCnt="0"/>
      <dgm:spPr/>
    </dgm:pt>
    <dgm:pt modelId="{99E2DF2A-57E9-4E33-9E66-285FD1E668A8}" type="pres">
      <dgm:prSet presAssocID="{C21D7594-48A3-48E9-9714-84F641AF255B}" presName="node" presStyleLbl="node1" presStyleIdx="3" presStyleCnt="5">
        <dgm:presLayoutVars>
          <dgm:bulletEnabled val="1"/>
        </dgm:presLayoutVars>
      </dgm:prSet>
      <dgm:spPr>
        <a:xfrm>
          <a:off x="2619374" y="3356769"/>
          <a:ext cx="4762500" cy="2857500"/>
        </a:xfrm>
        <a:prstGeom prst="rect">
          <a:avLst/>
        </a:prstGeom>
      </dgm:spPr>
    </dgm:pt>
    <dgm:pt modelId="{28D31471-B646-4C5E-9B48-E30678D2199F}" type="pres">
      <dgm:prSet presAssocID="{9E1EC033-E2C2-4815-93C4-E482F50C565F}" presName="sibTrans" presStyleCnt="0"/>
      <dgm:spPr/>
    </dgm:pt>
    <dgm:pt modelId="{952CE997-0027-4BB5-967B-9A68610F8361}" type="pres">
      <dgm:prSet presAssocID="{9E80F775-1574-4AD6-86FC-6A52211BE28F}" presName="node" presStyleLbl="node1" presStyleIdx="4" presStyleCnt="5">
        <dgm:presLayoutVars>
          <dgm:bulletEnabled val="1"/>
        </dgm:presLayoutVars>
      </dgm:prSet>
      <dgm:spPr>
        <a:xfrm>
          <a:off x="7858124" y="3356769"/>
          <a:ext cx="4762500" cy="2857500"/>
        </a:xfrm>
        <a:prstGeom prst="rect">
          <a:avLst/>
        </a:prstGeom>
      </dgm:spPr>
    </dgm:pt>
  </dgm:ptLst>
  <dgm:cxnLst>
    <dgm:cxn modelId="{9776CB07-964C-4207-AC78-F0AB3B3CD7AF}" type="presOf" srcId="{9861C267-AB2A-4A2F-B7FE-B4282A4C332F}" destId="{BAD973D0-31AA-419F-B647-E24EC2962FCC}" srcOrd="0" destOrd="0" presId="urn:microsoft.com/office/officeart/2005/8/layout/default"/>
    <dgm:cxn modelId="{AF70B112-23A6-4E12-A538-9AACA793ED8A}" type="presOf" srcId="{3467E603-A24F-488A-871D-FAB35EEB7E63}" destId="{27FF9AD3-0ADA-4E0D-A802-8357881D5935}" srcOrd="0" destOrd="0" presId="urn:microsoft.com/office/officeart/2005/8/layout/default"/>
    <dgm:cxn modelId="{2619BC35-0DE4-4C7C-8264-ED369A228D38}" type="presOf" srcId="{FBF7101D-C9F4-47E4-8AF0-C3F4F2763362}" destId="{3B7691ED-EB56-4656-B231-0FD3C851023B}" srcOrd="0" destOrd="0" presId="urn:microsoft.com/office/officeart/2005/8/layout/default"/>
    <dgm:cxn modelId="{672ABB48-4C1E-4C02-BDF3-C1A9663E7B01}" srcId="{3467E603-A24F-488A-871D-FAB35EEB7E63}" destId="{FBF7101D-C9F4-47E4-8AF0-C3F4F2763362}" srcOrd="1" destOrd="0" parTransId="{06774FDC-ECF6-4102-B920-4E05407F80CE}" sibTransId="{B698B7FE-BB9B-4468-A7B7-CD12E63B9F97}"/>
    <dgm:cxn modelId="{84B09072-892B-4AC1-8C9D-EBE4E6047094}" type="presOf" srcId="{C21D7594-48A3-48E9-9714-84F641AF255B}" destId="{99E2DF2A-57E9-4E33-9E66-285FD1E668A8}" srcOrd="0" destOrd="0" presId="urn:microsoft.com/office/officeart/2005/8/layout/default"/>
    <dgm:cxn modelId="{B5A8B475-3FE9-4867-9759-26EB1CBC026E}" srcId="{3467E603-A24F-488A-871D-FAB35EEB7E63}" destId="{61772242-BADE-4FC4-9557-FF8AE360253A}" srcOrd="0" destOrd="0" parTransId="{5D98F327-6E73-4824-B57D-8ED7DDAFD04A}" sibTransId="{DAC157D7-E891-4AAC-9B5D-6E591022A35F}"/>
    <dgm:cxn modelId="{CD020379-FF20-4CB8-90F6-0B7451EEEB0D}" srcId="{3467E603-A24F-488A-871D-FAB35EEB7E63}" destId="{C21D7594-48A3-48E9-9714-84F641AF255B}" srcOrd="3" destOrd="0" parTransId="{93B69A69-642B-46E5-9FF2-210ABD036A4D}" sibTransId="{9E1EC033-E2C2-4815-93C4-E482F50C565F}"/>
    <dgm:cxn modelId="{A642A89E-B1B8-402F-A62A-3572F2BDF673}" srcId="{3467E603-A24F-488A-871D-FAB35EEB7E63}" destId="{9E80F775-1574-4AD6-86FC-6A52211BE28F}" srcOrd="4" destOrd="0" parTransId="{C50F0F91-E8DB-42F5-ABFD-CD2413CAF637}" sibTransId="{C53C6C31-C33D-4862-8B61-ADAAAE9372A1}"/>
    <dgm:cxn modelId="{59BB55A5-BF16-48C2-9B73-91332950FC7D}" type="presOf" srcId="{61772242-BADE-4FC4-9557-FF8AE360253A}" destId="{3765265C-91C9-4754-B287-BC308DFEA7F9}" srcOrd="0" destOrd="0" presId="urn:microsoft.com/office/officeart/2005/8/layout/default"/>
    <dgm:cxn modelId="{F447E2CB-7CA6-4D5D-BD2D-7D83047E0276}" type="presOf" srcId="{9E80F775-1574-4AD6-86FC-6A52211BE28F}" destId="{952CE997-0027-4BB5-967B-9A68610F8361}" srcOrd="0" destOrd="0" presId="urn:microsoft.com/office/officeart/2005/8/layout/default"/>
    <dgm:cxn modelId="{A4311FE2-DAA7-4FBC-9650-1D905476DB3B}" srcId="{3467E603-A24F-488A-871D-FAB35EEB7E63}" destId="{9861C267-AB2A-4A2F-B7FE-B4282A4C332F}" srcOrd="2" destOrd="0" parTransId="{6A19F59F-1424-40B8-B8AB-3936334A6591}" sibTransId="{59C45ACA-58D4-4F39-A679-29531ED722F2}"/>
    <dgm:cxn modelId="{C3DE9D6C-5255-4668-9381-F9C38C0006C0}" type="presParOf" srcId="{27FF9AD3-0ADA-4E0D-A802-8357881D5935}" destId="{3765265C-91C9-4754-B287-BC308DFEA7F9}" srcOrd="0" destOrd="0" presId="urn:microsoft.com/office/officeart/2005/8/layout/default"/>
    <dgm:cxn modelId="{C297474A-FAFD-407E-ABDA-B2BF51CC996D}" type="presParOf" srcId="{27FF9AD3-0ADA-4E0D-A802-8357881D5935}" destId="{9805C5E4-6C0A-4B57-AB30-4F5C422BB993}" srcOrd="1" destOrd="0" presId="urn:microsoft.com/office/officeart/2005/8/layout/default"/>
    <dgm:cxn modelId="{54D699F6-E3BB-411A-A6BB-73416F1C59B4}" type="presParOf" srcId="{27FF9AD3-0ADA-4E0D-A802-8357881D5935}" destId="{3B7691ED-EB56-4656-B231-0FD3C851023B}" srcOrd="2" destOrd="0" presId="urn:microsoft.com/office/officeart/2005/8/layout/default"/>
    <dgm:cxn modelId="{E244AEAA-A2EA-4708-909E-94A20E672B29}" type="presParOf" srcId="{27FF9AD3-0ADA-4E0D-A802-8357881D5935}" destId="{F1C600DA-14D9-4A2C-AA98-F3FADCB5E613}" srcOrd="3" destOrd="0" presId="urn:microsoft.com/office/officeart/2005/8/layout/default"/>
    <dgm:cxn modelId="{45084BE1-1288-44C3-8BEF-0324A6F35A48}" type="presParOf" srcId="{27FF9AD3-0ADA-4E0D-A802-8357881D5935}" destId="{BAD973D0-31AA-419F-B647-E24EC2962FCC}" srcOrd="4" destOrd="0" presId="urn:microsoft.com/office/officeart/2005/8/layout/default"/>
    <dgm:cxn modelId="{21FECBEB-3AF2-4586-99DF-7AFD747A8FE2}" type="presParOf" srcId="{27FF9AD3-0ADA-4E0D-A802-8357881D5935}" destId="{68180C93-1A03-4BD8-93C8-DB77483A9193}" srcOrd="5" destOrd="0" presId="urn:microsoft.com/office/officeart/2005/8/layout/default"/>
    <dgm:cxn modelId="{1FD2827F-8AD5-4D0C-A016-095250EFAD5D}" type="presParOf" srcId="{27FF9AD3-0ADA-4E0D-A802-8357881D5935}" destId="{99E2DF2A-57E9-4E33-9E66-285FD1E668A8}" srcOrd="6" destOrd="0" presId="urn:microsoft.com/office/officeart/2005/8/layout/default"/>
    <dgm:cxn modelId="{58AB3E3B-553B-4463-A333-88123BD3153E}" type="presParOf" srcId="{27FF9AD3-0ADA-4E0D-A802-8357881D5935}" destId="{28D31471-B646-4C5E-9B48-E30678D2199F}" srcOrd="7" destOrd="0" presId="urn:microsoft.com/office/officeart/2005/8/layout/default"/>
    <dgm:cxn modelId="{611D1542-1441-451B-9965-FDDA346D9389}" type="presParOf" srcId="{27FF9AD3-0ADA-4E0D-A802-8357881D5935}" destId="{952CE997-0027-4BB5-967B-9A68610F83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5265C-91C9-4754-B287-BC308DFEA7F9}">
      <dsp:nvSpPr>
        <dsp:cNvPr id="0" name=""/>
        <dsp:cNvSpPr/>
      </dsp:nvSpPr>
      <dsp:spPr>
        <a:xfrm>
          <a:off x="0" y="0"/>
          <a:ext cx="4762500" cy="28575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latin typeface="Poppins" panose="00000500000000000000" pitchFamily="2" charset="0"/>
              <a:cs typeface="Poppins" panose="00000500000000000000" pitchFamily="2" charset="0"/>
            </a:rPr>
            <a:t>Composição nutricional desbalanceada</a:t>
          </a:r>
        </a:p>
      </dsp:txBody>
      <dsp:txXfrm>
        <a:off x="0" y="0"/>
        <a:ext cx="4762500" cy="2857500"/>
      </dsp:txXfrm>
    </dsp:sp>
    <dsp:sp modelId="{3B7691ED-EB56-4656-B231-0FD3C851023B}">
      <dsp:nvSpPr>
        <dsp:cNvPr id="0" name=""/>
        <dsp:cNvSpPr/>
      </dsp:nvSpPr>
      <dsp:spPr>
        <a:xfrm>
          <a:off x="5238749" y="23018"/>
          <a:ext cx="4762500" cy="2857500"/>
        </a:xfrm>
        <a:prstGeom prst="rect">
          <a:avLst/>
        </a:prstGeom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Tendem a afetar negativamente a cultura, a vida social e o ambiente</a:t>
          </a:r>
        </a:p>
      </dsp:txBody>
      <dsp:txXfrm>
        <a:off x="5238749" y="23018"/>
        <a:ext cx="4762500" cy="2857500"/>
      </dsp:txXfrm>
    </dsp:sp>
    <dsp:sp modelId="{BAD973D0-31AA-419F-B647-E24EC2962FCC}">
      <dsp:nvSpPr>
        <dsp:cNvPr id="0" name=""/>
        <dsp:cNvSpPr/>
      </dsp:nvSpPr>
      <dsp:spPr>
        <a:xfrm>
          <a:off x="10477499" y="23018"/>
          <a:ext cx="4762500" cy="2857500"/>
        </a:xfrm>
        <a:prstGeom prst="rect">
          <a:avLst/>
        </a:prstGeom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Favorecem o consumo excessivo de calorias</a:t>
          </a:r>
        </a:p>
      </dsp:txBody>
      <dsp:txXfrm>
        <a:off x="10477499" y="23018"/>
        <a:ext cx="4762500" cy="2857500"/>
      </dsp:txXfrm>
    </dsp:sp>
    <dsp:sp modelId="{99E2DF2A-57E9-4E33-9E66-285FD1E668A8}">
      <dsp:nvSpPr>
        <dsp:cNvPr id="0" name=""/>
        <dsp:cNvSpPr/>
      </dsp:nvSpPr>
      <dsp:spPr>
        <a:xfrm>
          <a:off x="2619374" y="3356769"/>
          <a:ext cx="4762500" cy="2857500"/>
        </a:xfrm>
        <a:prstGeom prst="rect">
          <a:avLst/>
        </a:prstGeom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Os efeitos de longo prazo e o cumulativo da exposição a vários aditivos nem sempre são bem conhecidos</a:t>
          </a:r>
        </a:p>
      </dsp:txBody>
      <dsp:txXfrm>
        <a:off x="2619374" y="3356769"/>
        <a:ext cx="4762500" cy="2857500"/>
      </dsp:txXfrm>
    </dsp:sp>
    <dsp:sp modelId="{952CE997-0027-4BB5-967B-9A68610F8361}">
      <dsp:nvSpPr>
        <dsp:cNvPr id="0" name=""/>
        <dsp:cNvSpPr/>
      </dsp:nvSpPr>
      <dsp:spPr>
        <a:xfrm>
          <a:off x="7858124" y="3356769"/>
          <a:ext cx="4762500" cy="2857500"/>
        </a:xfrm>
        <a:prstGeom prst="rect">
          <a:avLst/>
        </a:prstGeom>
        <a:solidFill>
          <a:prstClr val="white">
            <a:lumMod val="6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Associados a doenças do coração, diabetes e câncer, entre outras</a:t>
          </a:r>
        </a:p>
      </dsp:txBody>
      <dsp:txXfrm>
        <a:off x="7858124" y="3356769"/>
        <a:ext cx="4762500" cy="28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055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sv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gabinete.sesan@mds.gov.br" TargetMode="Externa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998" y="342900"/>
            <a:ext cx="17846004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pt-BR" sz="5000" dirty="0">
                <a:solidFill>
                  <a:schemeClr val="accent6">
                    <a:lumMod val="50000"/>
                  </a:schemeClr>
                </a:solidFill>
                <a:latin typeface="Poppins Ultra-Bold"/>
              </a:rPr>
              <a:t>SEMINÁRIO</a:t>
            </a:r>
            <a:r>
              <a:rPr lang="pt-BR" sz="7000" dirty="0">
                <a:solidFill>
                  <a:schemeClr val="bg2">
                    <a:lumMod val="25000"/>
                  </a:schemeClr>
                </a:solidFill>
                <a:latin typeface="Poppins Ultra-Bold"/>
              </a:rPr>
              <a:t> 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pt-BR" sz="7000" dirty="0">
                <a:solidFill>
                  <a:schemeClr val="bg2">
                    <a:lumMod val="25000"/>
                  </a:schemeClr>
                </a:solidFill>
                <a:latin typeface="Poppins Ultra-Bold"/>
              </a:rPr>
              <a:t>"Em defesa da Reforma Tributária 3S: Saudável, Solidária e Sustentável"</a:t>
            </a:r>
            <a:endParaRPr lang="en-US" sz="7000" dirty="0">
              <a:solidFill>
                <a:schemeClr val="bg2">
                  <a:lumMod val="25000"/>
                </a:schemeClr>
              </a:solidFill>
              <a:latin typeface="Poppins Ultra-Bold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5000" dirty="0">
                <a:solidFill>
                  <a:schemeClr val="bg2">
                    <a:lumMod val="25000"/>
                  </a:schemeClr>
                </a:solidFill>
                <a:latin typeface="Poppins Ultra-Bold"/>
              </a:rPr>
              <a:t>Mesa 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268CD6-E593-FAEA-2BC6-8AA8D6794637}"/>
              </a:ext>
            </a:extLst>
          </p:cNvPr>
          <p:cNvSpPr txBox="1"/>
          <p:nvPr/>
        </p:nvSpPr>
        <p:spPr>
          <a:xfrm>
            <a:off x="6400800" y="9182100"/>
            <a:ext cx="5486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Poppins Ultra-Bold"/>
              </a:rPr>
              <a:t>BRASÍLIA, 12 DE JUNHO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D419DAA-AC3B-9F9B-AB3B-53908F1B2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978708"/>
              </p:ext>
            </p:extLst>
          </p:nvPr>
        </p:nvGraphicFramePr>
        <p:xfrm>
          <a:off x="325938" y="2324100"/>
          <a:ext cx="11550712" cy="768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0830D77-C35F-41A1-6D25-FD8F77655BB3}"/>
              </a:ext>
            </a:extLst>
          </p:cNvPr>
          <p:cNvSpPr txBox="1"/>
          <p:nvPr/>
        </p:nvSpPr>
        <p:spPr>
          <a:xfrm>
            <a:off x="13347502" y="3314700"/>
            <a:ext cx="4286708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  <a:sym typeface="Arial"/>
              </a:rPr>
              <a:t>Maior consumo de alimentos in natura e minimamente processados entre famílias de menor renda.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F2349A-3EE6-5C08-A1B3-4C8B8A9A9995}"/>
              </a:ext>
            </a:extLst>
          </p:cNvPr>
          <p:cNvSpPr txBox="1"/>
          <p:nvPr/>
        </p:nvSpPr>
        <p:spPr>
          <a:xfrm>
            <a:off x="13347502" y="5753100"/>
            <a:ext cx="4887342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lvl1pPr>
          </a:lstStyle>
          <a:p>
            <a:r>
              <a:rPr lang="pt-BR" b="0" dirty="0">
                <a:sym typeface="Arial"/>
              </a:rPr>
              <a:t>Em relação aos alimentos ultraprocessados, com a exceção de biscoitos salgados e margarina, todos os demais subgrupos aumentam sua participação no total calórico com o aumento da renda. 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4502" y="3712696"/>
            <a:ext cx="1143000" cy="1143000"/>
          </a:xfrm>
          <a:prstGeom prst="rect">
            <a:avLst/>
          </a:prstGeom>
        </p:spPr>
      </p:pic>
      <p:pic>
        <p:nvPicPr>
          <p:cNvPr id="9" name="Gráfico 8" descr="Círculo com seta para a esquerda estrutura de tópicos">
            <a:extLst>
              <a:ext uri="{FF2B5EF4-FFF2-40B4-BE49-F238E27FC236}">
                <a16:creationId xmlns:a16="http://schemas.microsoft.com/office/drawing/2014/main" id="{9EAD7166-631D-DF73-1F77-C85697237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4502" y="6440963"/>
            <a:ext cx="1143000" cy="1143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C76AF54-915D-CCFE-3DCE-486A1B46D36B}"/>
              </a:ext>
            </a:extLst>
          </p:cNvPr>
          <p:cNvSpPr txBox="1"/>
          <p:nvPr/>
        </p:nvSpPr>
        <p:spPr>
          <a:xfrm>
            <a:off x="289596" y="9700531"/>
            <a:ext cx="201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</p:spTree>
    <p:extLst>
      <p:ext uri="{BB962C8B-B14F-4D97-AF65-F5344CB8AC3E}">
        <p14:creationId xmlns:p14="http://schemas.microsoft.com/office/powerpoint/2010/main" val="221419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4965357"/>
            <a:ext cx="1143000" cy="114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3F944-A662-9C9A-8BFE-231A419D3F74}"/>
              </a:ext>
            </a:extLst>
          </p:cNvPr>
          <p:cNvSpPr txBox="1"/>
          <p:nvPr/>
        </p:nvSpPr>
        <p:spPr>
          <a:xfrm>
            <a:off x="255599" y="4965357"/>
            <a:ext cx="5535601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>
                <a:sym typeface="Arial"/>
              </a:rPr>
              <a:t>Entre as famílias de </a:t>
            </a:r>
            <a:r>
              <a:rPr lang="pt-BR" b="1" u="sng" dirty="0">
                <a:sym typeface="Arial"/>
              </a:rPr>
              <a:t>MENOR RENDA</a:t>
            </a:r>
            <a:r>
              <a:rPr lang="pt-BR" dirty="0">
                <a:sym typeface="Arial"/>
              </a:rPr>
              <a:t>, foi observado uma MAIOR participação no total calórico dos seguintes subgrupos de alimentos: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9182817-9EC3-9C2F-93FD-D745A0D80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042187"/>
              </p:ext>
            </p:extLst>
          </p:nvPr>
        </p:nvGraphicFramePr>
        <p:xfrm>
          <a:off x="7516801" y="2178725"/>
          <a:ext cx="10515600" cy="73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6E1BB-029C-3A57-B632-8092213BB3F6}"/>
              </a:ext>
            </a:extLst>
          </p:cNvPr>
          <p:cNvSpPr txBox="1"/>
          <p:nvPr/>
        </p:nvSpPr>
        <p:spPr>
          <a:xfrm>
            <a:off x="16103545" y="9570125"/>
            <a:ext cx="201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984C01-D781-1237-2F1B-87608D5B4401}"/>
              </a:ext>
            </a:extLst>
          </p:cNvPr>
          <p:cNvSpPr txBox="1"/>
          <p:nvPr/>
        </p:nvSpPr>
        <p:spPr>
          <a:xfrm>
            <a:off x="141849" y="4296398"/>
            <a:ext cx="7249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DADOS DA AQUISIÇÃO DOMICILIAR</a:t>
            </a:r>
          </a:p>
        </p:txBody>
      </p:sp>
    </p:spTree>
    <p:extLst>
      <p:ext uri="{BB962C8B-B14F-4D97-AF65-F5344CB8AC3E}">
        <p14:creationId xmlns:p14="http://schemas.microsoft.com/office/powerpoint/2010/main" val="335106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4965357"/>
            <a:ext cx="1143000" cy="114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3F944-A662-9C9A-8BFE-231A419D3F74}"/>
              </a:ext>
            </a:extLst>
          </p:cNvPr>
          <p:cNvSpPr txBox="1"/>
          <p:nvPr/>
        </p:nvSpPr>
        <p:spPr>
          <a:xfrm>
            <a:off x="255599" y="4965357"/>
            <a:ext cx="5535601" cy="22457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>
                <a:sym typeface="Arial"/>
              </a:rPr>
              <a:t>Entre as famílias de </a:t>
            </a:r>
            <a:r>
              <a:rPr lang="pt-BR" b="1" u="sng" dirty="0">
                <a:sym typeface="Arial"/>
              </a:rPr>
              <a:t>MAIOR RENDA</a:t>
            </a:r>
            <a:r>
              <a:rPr lang="pt-BR" dirty="0">
                <a:sym typeface="Arial"/>
              </a:rPr>
              <a:t>, foi observado uma MAIOR participação no total calórico dos seguintes subgrupos de alimentos: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6E1BB-029C-3A57-B632-8092213BB3F6}"/>
              </a:ext>
            </a:extLst>
          </p:cNvPr>
          <p:cNvSpPr txBox="1"/>
          <p:nvPr/>
        </p:nvSpPr>
        <p:spPr>
          <a:xfrm>
            <a:off x="16055700" y="9891731"/>
            <a:ext cx="201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984C01-D781-1237-2F1B-87608D5B4401}"/>
              </a:ext>
            </a:extLst>
          </p:cNvPr>
          <p:cNvSpPr txBox="1"/>
          <p:nvPr/>
        </p:nvSpPr>
        <p:spPr>
          <a:xfrm>
            <a:off x="141849" y="4296398"/>
            <a:ext cx="7249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DADOS DA AQUISIÇÃO DOMICILIAR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F21A96-7573-C607-FE90-354B1EE99C38}"/>
              </a:ext>
            </a:extLst>
          </p:cNvPr>
          <p:cNvGrpSpPr/>
          <p:nvPr/>
        </p:nvGrpSpPr>
        <p:grpSpPr>
          <a:xfrm>
            <a:off x="6248400" y="2037159"/>
            <a:ext cx="11406187" cy="8008461"/>
            <a:chOff x="6096000" y="584166"/>
            <a:chExt cx="12192000" cy="8128000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B137A476-0110-DA7E-1AF2-A0083E66BC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61448827"/>
                </p:ext>
              </p:extLst>
            </p:nvPr>
          </p:nvGraphicFramePr>
          <p:xfrm>
            <a:off x="6096000" y="584166"/>
            <a:ext cx="12192000" cy="81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C53D6D5-37FF-A545-0EA0-97A9DB890434}"/>
                </a:ext>
              </a:extLst>
            </p:cNvPr>
            <p:cNvSpPr txBox="1"/>
            <p:nvPr/>
          </p:nvSpPr>
          <p:spPr>
            <a:xfrm>
              <a:off x="7654154" y="2970296"/>
              <a:ext cx="2664372" cy="37484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latin typeface="Poppins" panose="00000500000000000000" pitchFamily="2" charset="0"/>
                  <a:ea typeface="Roboto Slab" pitchFamily="2" charset="0"/>
                  <a:cs typeface="Poppins" panose="00000500000000000000" pitchFamily="2" charset="0"/>
                </a:rPr>
                <a:t>Raízes e tubérculos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55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4965357"/>
            <a:ext cx="1143000" cy="114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3F944-A662-9C9A-8BFE-231A419D3F74}"/>
              </a:ext>
            </a:extLst>
          </p:cNvPr>
          <p:cNvSpPr txBox="1"/>
          <p:nvPr/>
        </p:nvSpPr>
        <p:spPr>
          <a:xfrm>
            <a:off x="255599" y="4965357"/>
            <a:ext cx="5535601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Entre as famílias de </a:t>
            </a:r>
            <a:r>
              <a:rPr lang="pt-BR" b="1" u="sng" dirty="0"/>
              <a:t>MENOR RENDA</a:t>
            </a:r>
            <a:r>
              <a:rPr lang="pt-BR" dirty="0"/>
              <a:t>, foi observado uma </a:t>
            </a:r>
            <a:r>
              <a:rPr lang="pt-BR" b="1" u="sng" dirty="0"/>
              <a:t>MAIOR frequência de consumo e consumo médio per capita </a:t>
            </a:r>
            <a:r>
              <a:rPr lang="pt-BR" dirty="0"/>
              <a:t>dos seguintes subgrupos de alimentos: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6E1BB-029C-3A57-B632-8092213BB3F6}"/>
              </a:ext>
            </a:extLst>
          </p:cNvPr>
          <p:cNvSpPr txBox="1"/>
          <p:nvPr/>
        </p:nvSpPr>
        <p:spPr>
          <a:xfrm>
            <a:off x="16055700" y="9891731"/>
            <a:ext cx="201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984C01-D781-1237-2F1B-87608D5B4401}"/>
              </a:ext>
            </a:extLst>
          </p:cNvPr>
          <p:cNvSpPr txBox="1"/>
          <p:nvPr/>
        </p:nvSpPr>
        <p:spPr>
          <a:xfrm>
            <a:off x="141849" y="4296398"/>
            <a:ext cx="7249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DADOS DO CONSUMO INDIVIDUAL</a:t>
            </a:r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601633"/>
            <a:ext cx="10283041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4965357"/>
            <a:ext cx="1143000" cy="114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3F944-A662-9C9A-8BFE-231A419D3F74}"/>
              </a:ext>
            </a:extLst>
          </p:cNvPr>
          <p:cNvSpPr txBox="1"/>
          <p:nvPr/>
        </p:nvSpPr>
        <p:spPr>
          <a:xfrm>
            <a:off x="255599" y="4965357"/>
            <a:ext cx="5535601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Entre as famílias de </a:t>
            </a:r>
            <a:r>
              <a:rPr lang="pt-BR" b="1" u="sng" dirty="0"/>
              <a:t>MAIOR RENDA</a:t>
            </a:r>
            <a:r>
              <a:rPr lang="pt-BR" dirty="0"/>
              <a:t>, foi observado uma </a:t>
            </a:r>
            <a:r>
              <a:rPr lang="pt-BR" b="1" u="sng" dirty="0"/>
              <a:t>MAIOR frequência de consumo e consumo médio per capita</a:t>
            </a:r>
            <a:r>
              <a:rPr lang="pt-BR" u="sng" dirty="0"/>
              <a:t> </a:t>
            </a:r>
            <a:r>
              <a:rPr lang="pt-BR" dirty="0"/>
              <a:t>dos seguintes subgrupos de alimentos: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6E1BB-029C-3A57-B632-8092213BB3F6}"/>
              </a:ext>
            </a:extLst>
          </p:cNvPr>
          <p:cNvSpPr txBox="1"/>
          <p:nvPr/>
        </p:nvSpPr>
        <p:spPr>
          <a:xfrm>
            <a:off x="16055700" y="9891731"/>
            <a:ext cx="201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984C01-D781-1237-2F1B-87608D5B4401}"/>
              </a:ext>
            </a:extLst>
          </p:cNvPr>
          <p:cNvSpPr txBox="1"/>
          <p:nvPr/>
        </p:nvSpPr>
        <p:spPr>
          <a:xfrm>
            <a:off x="141849" y="4296398"/>
            <a:ext cx="7249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DADOS DO CONSUMO INDIVIDUAL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719" y="2836561"/>
            <a:ext cx="10283041" cy="61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3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5391150" y="2623782"/>
            <a:ext cx="7505700" cy="7671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Concluindo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3E61FA3-68D4-63D9-9BFC-E58204DECFD4}"/>
              </a:ext>
            </a:extLst>
          </p:cNvPr>
          <p:cNvSpPr txBox="1"/>
          <p:nvPr/>
        </p:nvSpPr>
        <p:spPr>
          <a:xfrm>
            <a:off x="289596" y="3162300"/>
            <a:ext cx="17300809" cy="618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</a:pPr>
            <a:endParaRPr lang="en-US" sz="2899" u="sng" dirty="0">
              <a:latin typeface="Poppins Medium"/>
            </a:endParaRPr>
          </a:p>
          <a:p>
            <a:pPr marL="457200" indent="-457200" algn="just">
              <a:lnSpc>
                <a:spcPts val="57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Precisamos de uma cesta básica de alimentos saudável e adequada nutricionalmente;</a:t>
            </a:r>
          </a:p>
          <a:p>
            <a:pPr marL="457200" indent="-457200" algn="just">
              <a:lnSpc>
                <a:spcPts val="57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Que promova o consumo de alimentos </a:t>
            </a:r>
            <a:r>
              <a:rPr lang="en-US" sz="3000" i="1" dirty="0">
                <a:latin typeface="Poppins" panose="00000500000000000000" pitchFamily="2" charset="0"/>
                <a:cs typeface="Poppins" panose="00000500000000000000" pitchFamily="2" charset="0"/>
              </a:rPr>
              <a:t>in natura </a:t>
            </a: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e minimamente processados;</a:t>
            </a:r>
          </a:p>
          <a:p>
            <a:pPr marL="457200" indent="-457200" algn="just">
              <a:lnSpc>
                <a:spcPts val="57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Que desincentive o consumo de ultraprocessados</a:t>
            </a:r>
          </a:p>
          <a:p>
            <a:pPr marL="1371600" lvl="2" indent="-457200" algn="just">
              <a:lnSpc>
                <a:spcPts val="5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Por exemplo, ficaram com alíquota reduzida bebidas lácteas e algumas massas alimentícias (macarrão instantâneo);</a:t>
            </a:r>
          </a:p>
          <a:p>
            <a:pPr marL="457200" indent="-457200" algn="just">
              <a:lnSpc>
                <a:spcPts val="57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Que amplie o acesso da população brasileira, especialmente dos mais pobres, aos alimentos saudáveis.</a:t>
            </a:r>
          </a:p>
        </p:txBody>
      </p:sp>
    </p:spTree>
    <p:extLst>
      <p:ext uri="{BB962C8B-B14F-4D97-AF65-F5344CB8AC3E}">
        <p14:creationId xmlns:p14="http://schemas.microsoft.com/office/powerpoint/2010/main" val="291475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807590" y="6674006"/>
            <a:ext cx="3853308" cy="3044280"/>
          </a:xfrm>
          <a:custGeom>
            <a:avLst/>
            <a:gdLst/>
            <a:ahLst/>
            <a:cxnLst/>
            <a:rect l="l" t="t" r="r" b="b"/>
            <a:pathLst>
              <a:path w="3853308" h="3044280">
                <a:moveTo>
                  <a:pt x="0" y="0"/>
                </a:moveTo>
                <a:lnTo>
                  <a:pt x="3853308" y="0"/>
                </a:lnTo>
                <a:lnTo>
                  <a:pt x="3853308" y="3044280"/>
                </a:lnTo>
                <a:lnTo>
                  <a:pt x="0" y="3044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536" t="-21668" r="-48699" b="-174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019800" y="4381500"/>
            <a:ext cx="92964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FF"/>
                </a:solidFill>
                <a:latin typeface="Poppins Bold"/>
              </a:rPr>
              <a:t>Lilian dos Santos Rahal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FF"/>
                </a:solidFill>
                <a:latin typeface="Poppins Bold"/>
              </a:rPr>
              <a:t>Secretária Nacional de Segurança Alimentar e Nutricional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Poppins Light" panose="000004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gabinete.sesan@mds.gov.br</a:t>
            </a: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Poppins Light" panose="000004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00600" y="2947001"/>
            <a:ext cx="12573000" cy="6116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- Conjunto ​​​​​de alimentos que busca garantir o direito humano à alimentação adequada e saudável, à saúde e ao bem estar da população brasileira;</a:t>
            </a:r>
            <a:endParaRPr lang="pt-BR" sz="3200" dirty="0"/>
          </a:p>
          <a:p>
            <a:pPr algn="r">
              <a:lnSpc>
                <a:spcPts val="4799"/>
              </a:lnSpc>
            </a:pPr>
            <a:endParaRPr lang="en-US" sz="32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4799"/>
              </a:lnSpc>
            </a:pPr>
            <a:r>
              <a:rPr lang="en-US" sz="3200" dirty="0">
                <a:solidFill>
                  <a:srgbClr val="FFFFFF"/>
                </a:solidFill>
                <a:latin typeface="Poppins Medium"/>
              </a:rPr>
              <a:t>- Orientadora das Políticas Públicas de Segurança Alimentar e Nutricional  (da produção ao consumo de alimentos);</a:t>
            </a:r>
          </a:p>
          <a:p>
            <a:pPr>
              <a:lnSpc>
                <a:spcPts val="4799"/>
              </a:lnSpc>
            </a:pPr>
            <a:endParaRPr lang="en-US" sz="32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4799"/>
              </a:lnSpc>
            </a:pPr>
            <a:r>
              <a:rPr lang="en-US" sz="3200" dirty="0">
                <a:solidFill>
                  <a:srgbClr val="FFFFFF"/>
                </a:solidFill>
                <a:latin typeface="Poppins Medium"/>
              </a:rPr>
              <a:t>- No aspecto da alimentação, será composta por alimentos in natura ou minimamente processados e ingredientes culinários.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F77003-6694-1436-4368-7489CBC6AF81}"/>
              </a:ext>
            </a:extLst>
          </p:cNvPr>
          <p:cNvSpPr txBox="1"/>
          <p:nvPr/>
        </p:nvSpPr>
        <p:spPr>
          <a:xfrm>
            <a:off x="609600" y="2727453"/>
            <a:ext cx="3505200" cy="65556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EMENDA CONSTITUCIONAL </a:t>
            </a: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Nº 132, de 2023</a:t>
            </a:r>
          </a:p>
          <a:p>
            <a:endParaRPr lang="en-US" sz="2800" dirty="0">
              <a:solidFill>
                <a:srgbClr val="FFFF99"/>
              </a:solidFill>
              <a:latin typeface="Poppins Medium"/>
            </a:endParaRP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DECRETO</a:t>
            </a: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Nº 11.936/2024</a:t>
            </a:r>
          </a:p>
          <a:p>
            <a:endParaRPr lang="en-US" sz="2800" dirty="0">
              <a:solidFill>
                <a:srgbClr val="FFFF99"/>
              </a:solidFill>
              <a:latin typeface="Poppins Medium"/>
            </a:endParaRP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PORTARIA MDS</a:t>
            </a: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Nº 966/2024</a:t>
            </a:r>
          </a:p>
          <a:p>
            <a:endParaRPr lang="en-US" sz="2800" dirty="0">
              <a:solidFill>
                <a:srgbClr val="FFFF99"/>
              </a:solidFill>
              <a:latin typeface="Poppins Medium"/>
            </a:endParaRP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LEI ORGÂNICA DA SEGURANÇA ALIMENTAR E NUTRICIONAL</a:t>
            </a:r>
          </a:p>
          <a:p>
            <a:r>
              <a:rPr lang="en-US" sz="2800" dirty="0">
                <a:solidFill>
                  <a:srgbClr val="FFFF99"/>
                </a:solidFill>
                <a:latin typeface="Poppins Medium"/>
              </a:rPr>
              <a:t>Nº 11.346/2006</a:t>
            </a:r>
            <a:endParaRPr lang="pt-BR" sz="2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83455" y="2310840"/>
            <a:ext cx="509842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5000" dirty="0">
                <a:solidFill>
                  <a:srgbClr val="F5C8B4"/>
                </a:solidFill>
                <a:latin typeface="Poppins Bold"/>
              </a:rPr>
              <a:t>Critérios</a:t>
            </a:r>
          </a:p>
        </p:txBody>
      </p:sp>
      <p:sp>
        <p:nvSpPr>
          <p:cNvPr id="8" name="Freeform 5"/>
          <p:cNvSpPr/>
          <p:nvPr/>
        </p:nvSpPr>
        <p:spPr>
          <a:xfrm>
            <a:off x="836852" y="3899867"/>
            <a:ext cx="3201748" cy="4198602"/>
          </a:xfrm>
          <a:custGeom>
            <a:avLst/>
            <a:gdLst/>
            <a:ahLst/>
            <a:cxnLst/>
            <a:rect l="l" t="t" r="r" b="b"/>
            <a:pathLst>
              <a:path w="2353181" h="2813738">
                <a:moveTo>
                  <a:pt x="0" y="0"/>
                </a:moveTo>
                <a:lnTo>
                  <a:pt x="2353181" y="0"/>
                </a:lnTo>
                <a:lnTo>
                  <a:pt x="2353181" y="2813737"/>
                </a:lnTo>
                <a:lnTo>
                  <a:pt x="0" y="2813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8" b="-4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/>
          <p:cNvSpPr/>
          <p:nvPr/>
        </p:nvSpPr>
        <p:spPr>
          <a:xfrm>
            <a:off x="4267200" y="3955095"/>
            <a:ext cx="3352800" cy="4178087"/>
          </a:xfrm>
          <a:custGeom>
            <a:avLst/>
            <a:gdLst/>
            <a:ahLst/>
            <a:cxnLst/>
            <a:rect l="l" t="t" r="r" b="b"/>
            <a:pathLst>
              <a:path w="2202259" h="2813738">
                <a:moveTo>
                  <a:pt x="0" y="0"/>
                </a:moveTo>
                <a:lnTo>
                  <a:pt x="2202259" y="0"/>
                </a:lnTo>
                <a:lnTo>
                  <a:pt x="2202259" y="2813737"/>
                </a:lnTo>
                <a:lnTo>
                  <a:pt x="0" y="2813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8"/>
          <p:cNvSpPr txBox="1"/>
          <p:nvPr/>
        </p:nvSpPr>
        <p:spPr>
          <a:xfrm>
            <a:off x="683455" y="2939816"/>
            <a:ext cx="6804250" cy="557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80"/>
              </a:lnSpc>
              <a:spcBef>
                <a:spcPct val="0"/>
              </a:spcBef>
            </a:pPr>
            <a:r>
              <a:rPr lang="en-US" sz="3200" dirty="0">
                <a:solidFill>
                  <a:srgbClr val="F5C8B4"/>
                </a:solidFill>
                <a:latin typeface="Poppins Medium"/>
              </a:rPr>
              <a:t>Todos alimentos listados em:</a:t>
            </a:r>
          </a:p>
        </p:txBody>
      </p:sp>
      <p:pic>
        <p:nvPicPr>
          <p:cNvPr id="17" name="Gráfico 16" descr="Círculo com seta para a esquerda estrutura de tópicos">
            <a:extLst>
              <a:ext uri="{FF2B5EF4-FFF2-40B4-BE49-F238E27FC236}">
                <a16:creationId xmlns:a16="http://schemas.microsoft.com/office/drawing/2014/main" id="{BB00416C-F28B-3E72-4D07-4AC2C8334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5143500"/>
            <a:ext cx="1143000" cy="1143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7AD4AF-DF14-A50A-BBF4-891226A288E2}"/>
              </a:ext>
            </a:extLst>
          </p:cNvPr>
          <p:cNvSpPr txBox="1"/>
          <p:nvPr/>
        </p:nvSpPr>
        <p:spPr>
          <a:xfrm>
            <a:off x="9834176" y="3729772"/>
            <a:ext cx="7460879" cy="566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- A PEC </a:t>
            </a:r>
            <a:r>
              <a:rPr lang="en-US" sz="24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criou</a:t>
            </a: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a cesta básica nacional de alimentos, a ser composta por produtos destinados à alimentação humana, considerando a diversidade regional e cultural da alimentação do país </a:t>
            </a:r>
            <a:r>
              <a:rPr lang="en-US" sz="2400" dirty="0">
                <a:solidFill>
                  <a:srgbClr val="EFE375"/>
                </a:solidFill>
                <a:latin typeface="Poppins Bold"/>
              </a:rPr>
              <a:t>com alíquotas reduzidas a zero (Art 8º)</a:t>
            </a: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- Art 9. Prevê alíquota zero para produtos horticulas, frutas e ovos e a possibilidade de </a:t>
            </a:r>
            <a:r>
              <a:rPr lang="en-US" sz="2400" dirty="0">
                <a:solidFill>
                  <a:srgbClr val="EFE375"/>
                </a:solidFill>
                <a:latin typeface="Poppins Bold"/>
              </a:rPr>
              <a:t>redução em 60% </a:t>
            </a: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para alimentos destinados ao consumo humano.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- Art. 153. Possibilidade de </a:t>
            </a:r>
            <a:r>
              <a:rPr lang="en-US" sz="2400" dirty="0">
                <a:solidFill>
                  <a:srgbClr val="EFE375"/>
                </a:solidFill>
                <a:latin typeface="Poppins Bold"/>
              </a:rPr>
              <a:t>imposto seletivo </a:t>
            </a: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para produtos prejudiciais à saúde e meio ambiente.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CCA96DD-9580-F56C-2301-22D4C9F584CF}"/>
              </a:ext>
            </a:extLst>
          </p:cNvPr>
          <p:cNvSpPr txBox="1"/>
          <p:nvPr/>
        </p:nvSpPr>
        <p:spPr>
          <a:xfrm>
            <a:off x="9729997" y="2310839"/>
            <a:ext cx="756505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6000">
                <a:solidFill>
                  <a:srgbClr val="F5C8B4"/>
                </a:solidFill>
                <a:latin typeface="Poppins Bold"/>
              </a:defRPr>
            </a:lvl1pPr>
          </a:lstStyle>
          <a:p>
            <a:r>
              <a:rPr lang="en-US" sz="5000" dirty="0"/>
              <a:t>Conquistas e avanços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3C18AC8-EB23-8E05-F5DF-92F92DA3B8F7}"/>
              </a:ext>
            </a:extLst>
          </p:cNvPr>
          <p:cNvSpPr txBox="1"/>
          <p:nvPr/>
        </p:nvSpPr>
        <p:spPr>
          <a:xfrm>
            <a:off x="9729997" y="2939816"/>
            <a:ext cx="8001000" cy="557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80"/>
              </a:lnSpc>
              <a:spcBef>
                <a:spcPct val="0"/>
              </a:spcBef>
            </a:pPr>
            <a:r>
              <a:rPr lang="en-US" sz="3200" dirty="0">
                <a:solidFill>
                  <a:srgbClr val="F5C8B4"/>
                </a:solidFill>
                <a:latin typeface="Poppins Medium"/>
              </a:rPr>
              <a:t>Emenda Constitucional nº 132/2023</a:t>
            </a:r>
          </a:p>
        </p:txBody>
      </p:sp>
    </p:spTree>
    <p:extLst>
      <p:ext uri="{BB962C8B-B14F-4D97-AF65-F5344CB8AC3E}">
        <p14:creationId xmlns:p14="http://schemas.microsoft.com/office/powerpoint/2010/main" val="296439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E081C8-22AF-3FF8-9FBC-2B8BD9E85F9B}"/>
              </a:ext>
            </a:extLst>
          </p:cNvPr>
          <p:cNvSpPr txBox="1"/>
          <p:nvPr/>
        </p:nvSpPr>
        <p:spPr>
          <a:xfrm>
            <a:off x="533400" y="2533323"/>
            <a:ext cx="756505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6000">
                <a:solidFill>
                  <a:srgbClr val="F5C8B4"/>
                </a:solidFill>
                <a:latin typeface="Poppins Bold"/>
              </a:defRPr>
            </a:lvl1pPr>
          </a:lstStyle>
          <a:p>
            <a:r>
              <a:rPr lang="en-US" sz="5000" dirty="0"/>
              <a:t>Conquistas e avanços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9C8D8F7-044A-A795-3B17-B6F04D92B2B9}"/>
              </a:ext>
            </a:extLst>
          </p:cNvPr>
          <p:cNvSpPr txBox="1"/>
          <p:nvPr/>
        </p:nvSpPr>
        <p:spPr>
          <a:xfrm>
            <a:off x="533400" y="3162300"/>
            <a:ext cx="8001000" cy="557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80"/>
              </a:lnSpc>
              <a:spcBef>
                <a:spcPct val="0"/>
              </a:spcBef>
            </a:pPr>
            <a:r>
              <a:rPr lang="en-US" sz="3200" dirty="0">
                <a:solidFill>
                  <a:srgbClr val="F5C8B4"/>
                </a:solidFill>
                <a:latin typeface="Poppins Medium"/>
              </a:rPr>
              <a:t>Lei Complementar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3A4873A-CEEF-B3D8-0C1A-B975625CBE5E}"/>
              </a:ext>
            </a:extLst>
          </p:cNvPr>
          <p:cNvSpPr txBox="1"/>
          <p:nvPr/>
        </p:nvSpPr>
        <p:spPr>
          <a:xfrm>
            <a:off x="790763" y="4028212"/>
            <a:ext cx="16706474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/>
              </a:rPr>
              <a:t>Art. 114. Ficam </a:t>
            </a:r>
            <a:r>
              <a:rPr lang="en-US" sz="3000" dirty="0">
                <a:solidFill>
                  <a:srgbClr val="EFE375"/>
                </a:solidFill>
                <a:latin typeface="Poppins Bold"/>
              </a:rPr>
              <a:t>reduzidas a zero</a:t>
            </a:r>
            <a:r>
              <a:rPr lang="en-US" sz="3000" dirty="0">
                <a:solidFill>
                  <a:srgbClr val="FFFFFF"/>
                </a:solidFill>
                <a:latin typeface="Poppins"/>
              </a:rPr>
              <a:t> as alíquotas do IBS e da CBS incidentes sobre as vendas de produtos destinados à alimentação humana relacionados no Anexo I, com a especificação das respectivas classificações da NCM/SH, nos termos do art. 8º da Emenda Constitucional nº 132, de 20 de dezembro de 2023, que cria a</a:t>
            </a:r>
            <a:r>
              <a:rPr lang="en-US" sz="3000" dirty="0">
                <a:solidFill>
                  <a:srgbClr val="EFE375"/>
                </a:solidFill>
                <a:latin typeface="Poppins Bold"/>
              </a:rPr>
              <a:t> Cesta Básica Nacional de Alimentos. </a:t>
            </a: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EFE375"/>
              </a:solidFill>
              <a:latin typeface="Poppins Bold"/>
            </a:endParaRP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/>
              </a:rPr>
              <a:t>Art. 117. Ficam </a:t>
            </a:r>
            <a:r>
              <a:rPr lang="en-US" sz="3000" dirty="0">
                <a:solidFill>
                  <a:srgbClr val="EFE375"/>
                </a:solidFill>
                <a:latin typeface="Poppins Bold"/>
              </a:rPr>
              <a:t>reduzidas em 60%</a:t>
            </a:r>
            <a:r>
              <a:rPr lang="en-US" sz="3000" dirty="0">
                <a:solidFill>
                  <a:srgbClr val="FFFFFF"/>
                </a:solidFill>
                <a:latin typeface="Poppins"/>
              </a:rPr>
              <a:t> (sessenta por cento) as alíquotas do IBS e da CBS incidentes sobre operações com os seguintes bens e serviços, desde que observadas as definições e demais disposições deste Capítulo: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/>
              </a:rPr>
              <a:t>............................................................................................................................................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/>
              </a:rPr>
              <a:t>VII - </a:t>
            </a:r>
            <a:r>
              <a:rPr lang="en-US" sz="3000" dirty="0">
                <a:solidFill>
                  <a:srgbClr val="EFE375"/>
                </a:solidFill>
                <a:latin typeface="Poppins Bold"/>
              </a:rPr>
              <a:t>alimentos destinados ao consumo humano</a:t>
            </a:r>
            <a:r>
              <a:rPr lang="en-US" sz="3000" dirty="0">
                <a:solidFill>
                  <a:srgbClr val="FFFFFF"/>
                </a:solidFill>
                <a:latin typeface="Poppin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828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E081C8-22AF-3FF8-9FBC-2B8BD9E85F9B}"/>
              </a:ext>
            </a:extLst>
          </p:cNvPr>
          <p:cNvSpPr txBox="1"/>
          <p:nvPr/>
        </p:nvSpPr>
        <p:spPr>
          <a:xfrm>
            <a:off x="533400" y="2533323"/>
            <a:ext cx="756505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6000">
                <a:solidFill>
                  <a:srgbClr val="F5C8B4"/>
                </a:solidFill>
                <a:latin typeface="Poppins Bold"/>
              </a:defRPr>
            </a:lvl1pPr>
          </a:lstStyle>
          <a:p>
            <a:r>
              <a:rPr lang="en-US" sz="5000" dirty="0"/>
              <a:t>Conquistas e avanços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9C8D8F7-044A-A795-3B17-B6F04D92B2B9}"/>
              </a:ext>
            </a:extLst>
          </p:cNvPr>
          <p:cNvSpPr txBox="1"/>
          <p:nvPr/>
        </p:nvSpPr>
        <p:spPr>
          <a:xfrm>
            <a:off x="533400" y="3162300"/>
            <a:ext cx="8001000" cy="557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80"/>
              </a:lnSpc>
              <a:spcBef>
                <a:spcPct val="0"/>
              </a:spcBef>
            </a:pPr>
            <a:r>
              <a:rPr lang="en-US" sz="3200" dirty="0">
                <a:solidFill>
                  <a:srgbClr val="F5C8B4"/>
                </a:solidFill>
                <a:latin typeface="Poppins Medium"/>
              </a:rPr>
              <a:t>Lei Complementar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129EE8-DE4B-BDE4-06BF-9777E6D21470}"/>
              </a:ext>
            </a:extLst>
          </p:cNvPr>
          <p:cNvSpPr txBox="1"/>
          <p:nvPr/>
        </p:nvSpPr>
        <p:spPr>
          <a:xfrm>
            <a:off x="762000" y="3968669"/>
            <a:ext cx="166116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Art. 132. Ficam </a:t>
            </a:r>
            <a:r>
              <a:rPr lang="en-US" sz="3000" dirty="0">
                <a:solidFill>
                  <a:srgbClr val="EFE3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reduzidas a zero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as alíquotas do IBS e da CBS incidentes sobre operações com os seguintes bens e serviços, desde que observadas as definições e demais disposições deste Capítulo: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...........................................................................................................................................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 - </a:t>
            </a:r>
            <a:r>
              <a:rPr lang="en-US" sz="3000" dirty="0">
                <a:solidFill>
                  <a:srgbClr val="EFE3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produtos hortícolas, frutas e ovos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Art. 393. Fica instituído o </a:t>
            </a:r>
            <a:r>
              <a:rPr lang="en-US" sz="3000" dirty="0">
                <a:solidFill>
                  <a:srgbClr val="EFE3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Imposto Seletivo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IS, de que trata o inciso VIII do art. 153 da Constituição Federal, incidente sobre a produção, extração, comercialização ou importação de bens prejudiciais à saúde ou ao meio ambiente.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............................................................................................................................................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 - </a:t>
            </a:r>
            <a:r>
              <a:rPr lang="en-US" sz="3000" dirty="0">
                <a:solidFill>
                  <a:srgbClr val="EFE3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bebidas açucaradas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1072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E081C8-22AF-3FF8-9FBC-2B8BD9E85F9B}"/>
              </a:ext>
            </a:extLst>
          </p:cNvPr>
          <p:cNvSpPr txBox="1"/>
          <p:nvPr/>
        </p:nvSpPr>
        <p:spPr>
          <a:xfrm>
            <a:off x="533400" y="2533323"/>
            <a:ext cx="756505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6000">
                <a:solidFill>
                  <a:srgbClr val="F5C8B4"/>
                </a:solidFill>
                <a:latin typeface="Poppins Bold"/>
              </a:defRPr>
            </a:lvl1pPr>
          </a:lstStyle>
          <a:p>
            <a:r>
              <a:rPr lang="en-US" sz="5000" dirty="0"/>
              <a:t>Conquistas e avanços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9C8D8F7-044A-A795-3B17-B6F04D92B2B9}"/>
              </a:ext>
            </a:extLst>
          </p:cNvPr>
          <p:cNvSpPr txBox="1"/>
          <p:nvPr/>
        </p:nvSpPr>
        <p:spPr>
          <a:xfrm>
            <a:off x="533400" y="3162300"/>
            <a:ext cx="8001000" cy="557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80"/>
              </a:lnSpc>
              <a:spcBef>
                <a:spcPct val="0"/>
              </a:spcBef>
            </a:pPr>
            <a:r>
              <a:rPr lang="en-US" sz="3200" dirty="0">
                <a:solidFill>
                  <a:srgbClr val="F5C8B4"/>
                </a:solidFill>
                <a:latin typeface="Poppins Medium"/>
              </a:rPr>
              <a:t>Lei Complementar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71DCC5-07A5-90A3-4E5A-01CCA34CE4B6}"/>
              </a:ext>
            </a:extLst>
          </p:cNvPr>
          <p:cNvSpPr txBox="1"/>
          <p:nvPr/>
        </p:nvSpPr>
        <p:spPr>
          <a:xfrm>
            <a:off x="533400" y="4020304"/>
            <a:ext cx="16535399" cy="368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439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PROPOSTA DE LEI COMPLEMENTAR</a:t>
            </a:r>
          </a:p>
          <a:p>
            <a:pPr marL="534988" algn="l">
              <a:lnSpc>
                <a:spcPts val="4799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Referenciada nos Guias Alimentares;</a:t>
            </a:r>
          </a:p>
          <a:p>
            <a:pPr marL="534988" algn="l">
              <a:lnSpc>
                <a:spcPts val="4799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Inclusão do critério de renda e consumo pelos mais pobres;</a:t>
            </a:r>
          </a:p>
          <a:p>
            <a:pPr marL="803275" indent="-268288" algn="l">
              <a:lnSpc>
                <a:spcPts val="4799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Priorização da inclusão de alimentos in natura e minimamente processados nas alíquotas zero e reduzida;</a:t>
            </a:r>
          </a:p>
          <a:p>
            <a:pPr marL="534988" algn="l">
              <a:lnSpc>
                <a:spcPts val="4799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Inclusão de bebidas açucaradas no </a:t>
            </a:r>
            <a:r>
              <a:rPr lang="en-US" sz="30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imposto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seletivo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42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1325898" y="2187689"/>
            <a:ext cx="15773400" cy="9055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5400" b="1" dirty="0"/>
              <a:t>Impacto dos ultraprocessados na saúde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2AA57E-2291-AF22-02FD-80FDEB55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43773"/>
            <a:ext cx="7433964" cy="43038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3147D7-1FB7-5ACA-4BB7-4D8E46A28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1" y="7048500"/>
            <a:ext cx="7926845" cy="2956839"/>
          </a:xfrm>
          <a:prstGeom prst="rect">
            <a:avLst/>
          </a:prstGeom>
        </p:spPr>
      </p:pic>
      <p:pic>
        <p:nvPicPr>
          <p:cNvPr id="13" name="Gráfico 12" descr="Círculo com seta para a esquerda estrutura de tópicos">
            <a:extLst>
              <a:ext uri="{FF2B5EF4-FFF2-40B4-BE49-F238E27FC236}">
                <a16:creationId xmlns:a16="http://schemas.microsoft.com/office/drawing/2014/main" id="{FE9D1A9A-CFF5-3357-C45B-E68160CD2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1992" y="3552874"/>
            <a:ext cx="1143000" cy="1143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BBE171-3292-64C0-C908-78CFF23D40A3}"/>
              </a:ext>
            </a:extLst>
          </p:cNvPr>
          <p:cNvSpPr txBox="1"/>
          <p:nvPr/>
        </p:nvSpPr>
        <p:spPr>
          <a:xfrm>
            <a:off x="8864992" y="3419718"/>
            <a:ext cx="9270608" cy="1506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>
                <a:latin typeface="Poppins" panose="00000500000000000000" pitchFamily="2" charset="0"/>
                <a:cs typeface="Poppins" panose="00000500000000000000" pitchFamily="2" charset="0"/>
              </a:rPr>
              <a:t>2002 e 2009: mais de 1/4 (</a:t>
            </a:r>
            <a:r>
              <a:rPr lang="pt-BR" sz="2600" u="sng" dirty="0">
                <a:latin typeface="Poppins" panose="00000500000000000000" pitchFamily="2" charset="0"/>
                <a:cs typeface="Poppins" panose="00000500000000000000" pitchFamily="2" charset="0"/>
              </a:rPr>
              <a:t>28,6%</a:t>
            </a:r>
            <a:r>
              <a:rPr lang="pt-BR" sz="2600" dirty="0">
                <a:latin typeface="Poppins" panose="00000500000000000000" pitchFamily="2" charset="0"/>
                <a:cs typeface="Poppins" panose="00000500000000000000" pitchFamily="2" charset="0"/>
              </a:rPr>
              <a:t>) do aumento na </a:t>
            </a:r>
            <a:r>
              <a:rPr lang="pt-BR" sz="2600" b="1" dirty="0">
                <a:latin typeface="Poppins" panose="00000500000000000000" pitchFamily="2" charset="0"/>
                <a:cs typeface="Poppins" panose="00000500000000000000" pitchFamily="2" charset="0"/>
              </a:rPr>
              <a:t>prevalência de obesidade </a:t>
            </a:r>
            <a:r>
              <a:rPr lang="pt-BR" sz="2600" dirty="0">
                <a:latin typeface="Poppins" panose="00000500000000000000" pitchFamily="2" charset="0"/>
                <a:cs typeface="Poppins" panose="00000500000000000000" pitchFamily="2" charset="0"/>
              </a:rPr>
              <a:t>no Brasil foi atribuível ao aumento no consumo de alimentos ultraprocessados.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84692F-ED0F-64AE-B3EA-78853A085A9F}"/>
              </a:ext>
            </a:extLst>
          </p:cNvPr>
          <p:cNvSpPr txBox="1"/>
          <p:nvPr/>
        </p:nvSpPr>
        <p:spPr>
          <a:xfrm>
            <a:off x="9604672" y="7171899"/>
            <a:ext cx="8352572" cy="24663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0"/>
              </a:spcBef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sz="2600" dirty="0"/>
              <a:t>O consumo de alimentos ultraprocessados foi responsável por aproximadamente </a:t>
            </a:r>
            <a:r>
              <a:rPr lang="pt-BR" sz="2600" b="1" dirty="0"/>
              <a:t>57.000 mortes prematuras</a:t>
            </a:r>
            <a:r>
              <a:rPr lang="pt-BR" sz="2600" dirty="0"/>
              <a:t> (95% intervalo de incerteza=33.493, 82.570) ou 10,5% de todas as mortes prematuras em adultos de 30 a 69 anos.</a:t>
            </a:r>
          </a:p>
        </p:txBody>
      </p:sp>
      <p:pic>
        <p:nvPicPr>
          <p:cNvPr id="18" name="Gráfico 17" descr="Círculo com seta para a esquerda estrutura de tópicos">
            <a:extLst>
              <a:ext uri="{FF2B5EF4-FFF2-40B4-BE49-F238E27FC236}">
                <a16:creationId xmlns:a16="http://schemas.microsoft.com/office/drawing/2014/main" id="{A30615B5-157A-7F3C-D0C4-461EBB0F8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4286" y="7742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1325898" y="2187689"/>
            <a:ext cx="15773400" cy="9055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5400" b="1" dirty="0"/>
              <a:t>Impacto dos ultraprocessados na saúde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C48669-A513-6C7A-1F70-AE09341E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93243"/>
            <a:ext cx="10459910" cy="35295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98D9B4-0886-4E17-655A-A64FE270AA85}"/>
              </a:ext>
            </a:extLst>
          </p:cNvPr>
          <p:cNvSpPr txBox="1"/>
          <p:nvPr/>
        </p:nvSpPr>
        <p:spPr>
          <a:xfrm>
            <a:off x="1066800" y="6972300"/>
            <a:ext cx="16618652" cy="272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sz="2400" dirty="0"/>
              <a:t>- Revisão sistemática de meta-análises existentes sobre o </a:t>
            </a:r>
            <a:r>
              <a:rPr lang="pt-BR" sz="2400" b="1" dirty="0"/>
              <a:t>impacto de alimentos ultraprocessados na saúde</a:t>
            </a:r>
            <a:r>
              <a:rPr lang="pt-BR" sz="2400" dirty="0"/>
              <a:t>. Foram analisados vários estudos recentes e que envolveram quase </a:t>
            </a:r>
            <a:r>
              <a:rPr lang="pt-BR" sz="2400" b="1" dirty="0"/>
              <a:t>10 milhões de pessoas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r>
              <a:rPr lang="pt-BR" sz="2400" dirty="0"/>
              <a:t>- O estudo evidenciou que o maior consumo de ultraprocessados está associado com o </a:t>
            </a:r>
            <a:r>
              <a:rPr lang="pt-BR" sz="2400" b="1" dirty="0"/>
              <a:t>aumento de risco </a:t>
            </a:r>
            <a:r>
              <a:rPr lang="pt-BR" sz="2400" dirty="0"/>
              <a:t>de cerca de 32 desfechos de saúde que abrangem </a:t>
            </a:r>
            <a:r>
              <a:rPr lang="pt-BR" sz="2400" b="1" dirty="0"/>
              <a:t>mortalidade, câncer, transtorno de saúde mental, doenças respiratórias, cardiovasculares, gastrointestinais e metabólicas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62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96" y="190500"/>
            <a:ext cx="178460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>
                <a:latin typeface="Poppins Ultra-Bold"/>
              </a:rPr>
              <a:t>Nova Cesta Básica</a:t>
            </a:r>
          </a:p>
          <a:p>
            <a:pPr algn="l"/>
            <a:r>
              <a:rPr lang="en-US" sz="5000" dirty="0"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1325898" y="2187689"/>
            <a:ext cx="15773400" cy="9055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5400" b="1" dirty="0"/>
              <a:t>Por que os ultraprocessados devem ser evitados</a:t>
            </a:r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F94814A-007C-5C6E-6DEF-0336E3591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163537"/>
              </p:ext>
            </p:extLst>
          </p:nvPr>
        </p:nvGraphicFramePr>
        <p:xfrm>
          <a:off x="1143000" y="3390900"/>
          <a:ext cx="15240000" cy="62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0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1102</Words>
  <Application>Microsoft Office PowerPoint</Application>
  <PresentationFormat>Personalizar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básica e reforma tributária</dc:title>
  <dc:creator>Erick Brigante Del Porto</dc:creator>
  <cp:lastModifiedBy>Lilian dos Santos Rahal</cp:lastModifiedBy>
  <cp:revision>19</cp:revision>
  <cp:lastPrinted>2024-06-04T21:38:40Z</cp:lastPrinted>
  <dcterms:created xsi:type="dcterms:W3CDTF">2006-08-16T00:00:00Z</dcterms:created>
  <dcterms:modified xsi:type="dcterms:W3CDTF">2024-06-12T21:45:59Z</dcterms:modified>
  <dc:identifier>DAGFUQUJBs4</dc:identifier>
</cp:coreProperties>
</file>