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Archivo ExtraBold" panose="020B0604020202020204" charset="0"/>
      <p:bold r:id="rId16"/>
      <p:boldItalic r:id="rId17"/>
    </p:embeddedFont>
    <p:embeddedFont>
      <p:font typeface="Inter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bvuXx7Uz2FjO96ZFckUXxlBlt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99" autoAdjust="0"/>
  </p:normalViewPr>
  <p:slideViewPr>
    <p:cSldViewPr snapToGrid="0">
      <p:cViewPr varScale="1">
        <p:scale>
          <a:sx n="79" d="100"/>
          <a:sy n="79" d="100"/>
        </p:scale>
        <p:origin x="11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Considerando que essa é uma medida efetiva e entendendo a oportunidade de que a reforma tributária seja um espaço de promoção da saúde e de proteção do meio ambiente, é inadmissível considerar a possibilidade de que sejam concedidos qualquer tipo de incentivo fiscal para produtos nocivos à saúde e ao meio ambiente como os agrotóxicos e os </a:t>
            </a:r>
            <a:r>
              <a:rPr lang="pt-BR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ultraprocessados</a:t>
            </a:r>
            <a:r>
              <a:rPr lang="pt-B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 reforço que em 2022, 51,7% (n=798.864) dos óbitos ocorridos no Brasil foram devidos a doenças crônicas não transmissíveis (DCNT), que incluem as doenças cardiovasculares, cânceres e diabetes, sendo a alimentação não saudável um dos principais fatores de risco para adoecimento da população. O direcionamento desses produtos para crianças é desastroso. Os dados de vigilância do SUS nos mostram que 1 em cada 3 crianças brasileiras já tem excesso de peso.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dirty="0"/>
              <a:t>Dados PNAD contínuo 2023: </a:t>
            </a:r>
            <a:r>
              <a:rPr lang="pt-BR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27,6% dos lares brasileiros vivem com insegurança alimentar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311700" y="134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311700" y="9244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311700" y="232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311700" y="232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8000" y="-10575"/>
            <a:ext cx="9180000" cy="516465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232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ExtraBold"/>
              <a:buNone/>
              <a:defRPr sz="2800" b="0" i="0" u="none" strike="noStrike" cap="none">
                <a:solidFill>
                  <a:schemeClr val="dk1"/>
                </a:solidFill>
                <a:latin typeface="Archivo ExtraBold"/>
                <a:ea typeface="Archivo ExtraBold"/>
                <a:cs typeface="Archivo ExtraBold"/>
                <a:sym typeface="Archivo ExtraBold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9244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800"/>
              <a:buFont typeface="Inter"/>
              <a:buChar char="●"/>
              <a:defRPr sz="18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00" y="-21375"/>
            <a:ext cx="9216000" cy="5186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7700" y="1389276"/>
            <a:ext cx="4181475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8371" y="1389276"/>
            <a:ext cx="4695152" cy="281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7600" y="1373167"/>
            <a:ext cx="2110891" cy="28145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775700" cy="13892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000" b="1" dirty="0">
                <a:solidFill>
                  <a:srgbClr val="E5007E"/>
                </a:solidFill>
              </a:rPr>
              <a:t>A reforma tributária é uma oportunidade para que o Brasil avance com uma estratégia econômica sustentável e resiliente, que garanta alimentação adequada e saudável, promova saúde e </a:t>
            </a:r>
            <a:br>
              <a:rPr lang="pt-BR" sz="2000" b="1" dirty="0">
                <a:solidFill>
                  <a:srgbClr val="E5007E"/>
                </a:solidFill>
              </a:rPr>
            </a:br>
            <a:r>
              <a:rPr lang="pt-BR" sz="2000" b="1" dirty="0">
                <a:solidFill>
                  <a:srgbClr val="E5007E"/>
                </a:solidFill>
              </a:rPr>
              <a:t>preserve o meio ambiente</a:t>
            </a:r>
            <a:endParaRPr sz="2000" b="1" dirty="0">
              <a:solidFill>
                <a:srgbClr val="E5007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title"/>
          </p:nvPr>
        </p:nvSpPr>
        <p:spPr>
          <a:xfrm>
            <a:off x="311700" y="134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O que defendemos:</a:t>
            </a:r>
            <a:endParaRPr/>
          </a:p>
        </p:txBody>
      </p:sp>
      <p:sp>
        <p:nvSpPr>
          <p:cNvPr id="162" name="Google Shape;162;p11"/>
          <p:cNvSpPr txBox="1"/>
          <p:nvPr/>
        </p:nvSpPr>
        <p:spPr>
          <a:xfrm>
            <a:off x="311700" y="889000"/>
            <a:ext cx="8520600" cy="290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Char char="•"/>
            </a:pP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Que o </a:t>
            </a:r>
            <a:r>
              <a:rPr lang="pt-BR" sz="16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Decreto nº 11.936, de 5 de março de 2024 </a:t>
            </a: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e </a:t>
            </a:r>
            <a:r>
              <a:rPr lang="pt-BR" sz="16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Portaria MDS nº 966, de 6 de março de 2024</a:t>
            </a: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sejam os principais orientadores para composição da cesta básica, redução de 60% das alíquotas do IBS e da CBS e qualquer outro incentivo fiscal que venha incidir sobre os alimentos. </a:t>
            </a:r>
            <a:endParaRPr/>
          </a:p>
          <a:p>
            <a:pPr marL="285750" marR="0" lvl="0" indent="-133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None/>
            </a:pPr>
            <a:endParaRPr sz="1600" b="0" i="0" u="none" strike="noStrike" cap="none">
              <a:solidFill>
                <a:srgbClr val="1D1D1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Char char="•"/>
            </a:pP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Amplie o leque de produtos alimentícios </a:t>
            </a:r>
            <a:r>
              <a:rPr lang="pt-BR" sz="16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ultraprocessados</a:t>
            </a: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e inclua os </a:t>
            </a:r>
            <a:r>
              <a:rPr lang="pt-BR" sz="16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agrotóxicos</a:t>
            </a: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na lista de produtos a </a:t>
            </a:r>
            <a:r>
              <a:rPr lang="pt-BR" sz="16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receberem imposto seletivo</a:t>
            </a: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/>
          </a:p>
          <a:p>
            <a:pPr marL="285750" marR="0" lvl="0" indent="-133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None/>
            </a:pPr>
            <a:endParaRPr sz="1600" b="0" i="0" u="none" strike="noStrike" cap="none">
              <a:solidFill>
                <a:srgbClr val="1D1D1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Char char="•"/>
            </a:pPr>
            <a:r>
              <a:rPr lang="pt-BR" sz="16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Não adote mecanismos que beneficiem os agrotóxicos e que se criem estratégias para o incentivo  à agroecologia e à agricultura orgânica.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00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2"/>
          <p:cNvGrpSpPr/>
          <p:nvPr/>
        </p:nvGrpSpPr>
        <p:grpSpPr>
          <a:xfrm>
            <a:off x="-14850" y="0"/>
            <a:ext cx="9173726" cy="5084975"/>
            <a:chOff x="-14850" y="0"/>
            <a:chExt cx="9173726" cy="5084975"/>
          </a:xfrm>
        </p:grpSpPr>
        <p:pic>
          <p:nvPicPr>
            <p:cNvPr id="168" name="Google Shape;168;p12"/>
            <p:cNvPicPr preferRelativeResize="0"/>
            <p:nvPr/>
          </p:nvPicPr>
          <p:blipFill rotWithShape="1">
            <a:blip r:embed="rId3">
              <a:alphaModFix/>
            </a:blip>
            <a:srcRect l="7572" t="38224" r="851" b="4484"/>
            <a:stretch/>
          </p:blipFill>
          <p:spPr>
            <a:xfrm>
              <a:off x="-14850" y="0"/>
              <a:ext cx="9173726" cy="358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12"/>
            <p:cNvSpPr/>
            <p:nvPr/>
          </p:nvSpPr>
          <p:spPr>
            <a:xfrm>
              <a:off x="-14850" y="3444000"/>
              <a:ext cx="9173725" cy="1640975"/>
            </a:xfrm>
            <a:prstGeom prst="flowChartManualInpu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70" name="Google Shape;170;p12"/>
          <p:cNvSpPr/>
          <p:nvPr/>
        </p:nvSpPr>
        <p:spPr>
          <a:xfrm>
            <a:off x="1170725" y="1995400"/>
            <a:ext cx="3087000" cy="32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4294967295"/>
          </p:nvPr>
        </p:nvSpPr>
        <p:spPr>
          <a:xfrm>
            <a:off x="1329375" y="2508238"/>
            <a:ext cx="2669400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rPr lang="pt-BR" sz="900"/>
              <a:t>Diariamente representamos os consumidores em debates e causas que defendemos por uma sociedade mais justa e sustentável. </a:t>
            </a:r>
            <a:br>
              <a:rPr lang="pt-BR" sz="900"/>
            </a:br>
            <a:br>
              <a:rPr lang="pt-BR" sz="900"/>
            </a:br>
            <a:r>
              <a:rPr lang="pt-BR" sz="900"/>
              <a:t>Com você junto, nossa voz tem mais força! </a:t>
            </a:r>
            <a:br>
              <a:rPr lang="pt-BR" sz="900"/>
            </a:br>
            <a:br>
              <a:rPr lang="pt-BR" sz="900"/>
            </a:br>
            <a:r>
              <a:rPr lang="pt-BR" sz="1100" b="1"/>
              <a:t>Apoiar o Idec é gratuito e contribui com a nossa legitimidade.</a:t>
            </a:r>
            <a:endParaRPr sz="1100" b="1"/>
          </a:p>
        </p:txBody>
      </p:sp>
      <p:sp>
        <p:nvSpPr>
          <p:cNvPr id="172" name="Google Shape;172;p12"/>
          <p:cNvSpPr txBox="1"/>
          <p:nvPr/>
        </p:nvSpPr>
        <p:spPr>
          <a:xfrm>
            <a:off x="1329375" y="2119025"/>
            <a:ext cx="25272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pt-BR" sz="2050" b="0" i="0" u="none" strike="noStrike" cap="none">
                <a:solidFill>
                  <a:srgbClr val="009EE2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Declare seu apoio</a:t>
            </a:r>
            <a:endParaRPr sz="2050" b="0" i="0" u="none" strike="noStrike" cap="none">
              <a:solidFill>
                <a:srgbClr val="009EE2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173" name="Google Shape;173;p12"/>
          <p:cNvSpPr/>
          <p:nvPr/>
        </p:nvSpPr>
        <p:spPr>
          <a:xfrm>
            <a:off x="4859125" y="1995400"/>
            <a:ext cx="3087000" cy="32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2"/>
          <p:cNvSpPr txBox="1">
            <a:spLocks noGrp="1"/>
          </p:cNvSpPr>
          <p:nvPr>
            <p:ph type="body" idx="4294967295"/>
          </p:nvPr>
        </p:nvSpPr>
        <p:spPr>
          <a:xfrm>
            <a:off x="5017775" y="2508238"/>
            <a:ext cx="2669400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900"/>
              <a:t>Não contamos com nenhum centavo de empresas e governo para garantir que nosso único compromisso é com o interesse da sociedade.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lang="pt-BR" sz="1100" b="1"/>
              <a:t>Para seguir fazendo mais, precisamos do seu apoio.</a:t>
            </a:r>
            <a:br>
              <a:rPr lang="pt-BR" sz="900"/>
            </a:br>
            <a:br>
              <a:rPr lang="pt-BR" sz="900"/>
            </a:br>
            <a:br>
              <a:rPr lang="pt-BR" sz="900"/>
            </a:br>
            <a:br>
              <a:rPr lang="pt-BR" sz="900"/>
            </a:br>
            <a:endParaRPr sz="900"/>
          </a:p>
        </p:txBody>
      </p:sp>
      <p:sp>
        <p:nvSpPr>
          <p:cNvPr id="175" name="Google Shape;175;p12"/>
          <p:cNvSpPr txBox="1"/>
          <p:nvPr/>
        </p:nvSpPr>
        <p:spPr>
          <a:xfrm>
            <a:off x="5017775" y="2119025"/>
            <a:ext cx="25272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pt-BR" sz="2050" b="0" i="0" u="none" strike="noStrike" cap="none">
                <a:solidFill>
                  <a:srgbClr val="009EE2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Associe-se!</a:t>
            </a:r>
            <a:endParaRPr sz="2050" b="0" i="0" u="none" strike="noStrike" cap="none">
              <a:solidFill>
                <a:srgbClr val="009EE2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176" name="Google Shape;176;p12"/>
          <p:cNvSpPr/>
          <p:nvPr/>
        </p:nvSpPr>
        <p:spPr>
          <a:xfrm>
            <a:off x="1170725" y="4274375"/>
            <a:ext cx="1527000" cy="339900"/>
          </a:xfrm>
          <a:prstGeom prst="rect">
            <a:avLst/>
          </a:prstGeom>
          <a:solidFill>
            <a:srgbClr val="E50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675" y="3874288"/>
            <a:ext cx="1140076" cy="114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78" name="Google Shape;178;p12"/>
          <p:cNvSpPr/>
          <p:nvPr/>
        </p:nvSpPr>
        <p:spPr>
          <a:xfrm>
            <a:off x="2471750" y="4274375"/>
            <a:ext cx="1785900" cy="339900"/>
          </a:xfrm>
          <a:prstGeom prst="rect">
            <a:avLst/>
          </a:prstGeom>
          <a:solidFill>
            <a:srgbClr val="E50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idec.org.br/apoiadores</a:t>
            </a:r>
            <a:endParaRPr sz="1000" b="0" i="0" u="none" strike="noStrike" cap="none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179" name="Google Shape;179;p12"/>
          <p:cNvSpPr/>
          <p:nvPr/>
        </p:nvSpPr>
        <p:spPr>
          <a:xfrm>
            <a:off x="4859125" y="4274375"/>
            <a:ext cx="1527000" cy="339900"/>
          </a:xfrm>
          <a:prstGeom prst="rect">
            <a:avLst/>
          </a:prstGeom>
          <a:solidFill>
            <a:srgbClr val="E50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180" name="Google Shape;180;p12"/>
          <p:cNvSpPr/>
          <p:nvPr/>
        </p:nvSpPr>
        <p:spPr>
          <a:xfrm>
            <a:off x="6157850" y="4274375"/>
            <a:ext cx="1788300" cy="339900"/>
          </a:xfrm>
          <a:prstGeom prst="rect">
            <a:avLst/>
          </a:prstGeom>
          <a:solidFill>
            <a:srgbClr val="E50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idec.org.br/associe-se</a:t>
            </a:r>
            <a:endParaRPr sz="1000" b="0" i="0" u="none" strike="noStrike" cap="none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7775" y="3878150"/>
            <a:ext cx="1140076" cy="114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grpSp>
        <p:nvGrpSpPr>
          <p:cNvPr id="182" name="Google Shape;182;p12"/>
          <p:cNvGrpSpPr/>
          <p:nvPr/>
        </p:nvGrpSpPr>
        <p:grpSpPr>
          <a:xfrm>
            <a:off x="1170728" y="186003"/>
            <a:ext cx="4218608" cy="1743201"/>
            <a:chOff x="1170853" y="186003"/>
            <a:chExt cx="4218608" cy="1743201"/>
          </a:xfrm>
        </p:grpSpPr>
        <p:sp>
          <p:nvSpPr>
            <p:cNvPr id="183" name="Google Shape;183;p12"/>
            <p:cNvSpPr/>
            <p:nvPr/>
          </p:nvSpPr>
          <p:spPr>
            <a:xfrm rot="-5528864">
              <a:off x="2527679" y="-1066567"/>
              <a:ext cx="1504957" cy="4165134"/>
            </a:xfrm>
            <a:prstGeom prst="trapezoid">
              <a:avLst>
                <a:gd name="adj" fmla="val 1592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 rot="10248166">
              <a:off x="1651745" y="1454935"/>
              <a:ext cx="564963" cy="431896"/>
            </a:xfrm>
            <a:prstGeom prst="triangle">
              <a:avLst>
                <a:gd name="adj" fmla="val 5000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85" name="Google Shape;185;p12"/>
          <p:cNvSpPr txBox="1">
            <a:spLocks noGrp="1"/>
          </p:cNvSpPr>
          <p:nvPr>
            <p:ph type="title" idx="4294967295"/>
          </p:nvPr>
        </p:nvSpPr>
        <p:spPr>
          <a:xfrm>
            <a:off x="1331675" y="605750"/>
            <a:ext cx="37413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Como você pode</a:t>
            </a:r>
            <a:endParaRPr sz="3243">
              <a:solidFill>
                <a:schemeClr val="lt1"/>
              </a:solidFill>
            </a:endParaRPr>
          </a:p>
        </p:txBody>
      </p:sp>
      <p:sp>
        <p:nvSpPr>
          <p:cNvPr id="186" name="Google Shape;186;p12"/>
          <p:cNvSpPr txBox="1">
            <a:spLocks noGrp="1"/>
          </p:cNvSpPr>
          <p:nvPr>
            <p:ph type="title" idx="4294967295"/>
          </p:nvPr>
        </p:nvSpPr>
        <p:spPr>
          <a:xfrm>
            <a:off x="1331675" y="950800"/>
            <a:ext cx="42603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300">
                <a:solidFill>
                  <a:srgbClr val="1D1D1B"/>
                </a:solidFill>
              </a:rPr>
              <a:t>ajudar nessa luta?</a:t>
            </a:r>
            <a:endParaRPr sz="3300">
              <a:solidFill>
                <a:srgbClr val="1D1D1B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3555800" y="902900"/>
            <a:ext cx="5072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600"/>
              <a:buFont typeface="Arial"/>
              <a:buNone/>
            </a:pPr>
            <a:r>
              <a:rPr lang="pt-BR" sz="7600" b="0" i="0" u="none" strike="noStrike" cap="none">
                <a:solidFill>
                  <a:srgbClr val="1D1D1B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Obrigada!</a:t>
            </a:r>
            <a:endParaRPr sz="7600" b="0" i="0" u="none" strike="noStrike" cap="none">
              <a:solidFill>
                <a:srgbClr val="1D1D1B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07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-71025" y="0"/>
            <a:ext cx="9242100" cy="5178900"/>
          </a:xfrm>
          <a:prstGeom prst="rect">
            <a:avLst/>
          </a:prstGeom>
          <a:solidFill>
            <a:srgbClr val="E50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443600" y="457774"/>
            <a:ext cx="6931800" cy="32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4040">
                <a:solidFill>
                  <a:schemeClr val="lt1"/>
                </a:solidFill>
              </a:rPr>
              <a:t>Reforma Tributária:</a:t>
            </a:r>
            <a:br>
              <a:rPr lang="pt-BR" sz="4040">
                <a:solidFill>
                  <a:schemeClr val="lt1"/>
                </a:solidFill>
              </a:rPr>
            </a:br>
            <a:r>
              <a:rPr lang="pt-BR" sz="4040">
                <a:solidFill>
                  <a:schemeClr val="lt1"/>
                </a:solidFill>
              </a:rPr>
              <a:t>Promovendo saúde, a alimentação adequada e saudável e protegendo o meio ambiente</a:t>
            </a:r>
            <a:endParaRPr sz="4040">
              <a:solidFill>
                <a:schemeClr val="lt1"/>
              </a:solidFill>
            </a:endParaRPr>
          </a:p>
        </p:txBody>
      </p:sp>
      <p:sp>
        <p:nvSpPr>
          <p:cNvPr id="70" name="Google Shape;70;p2"/>
          <p:cNvSpPr txBox="1">
            <a:spLocks noGrp="1"/>
          </p:cNvSpPr>
          <p:nvPr>
            <p:ph type="title"/>
          </p:nvPr>
        </p:nvSpPr>
        <p:spPr>
          <a:xfrm>
            <a:off x="443600" y="4035313"/>
            <a:ext cx="8772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12.06.2024</a:t>
            </a:r>
            <a:endParaRPr sz="1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443600" y="4412526"/>
            <a:ext cx="734493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Ana Maria Maya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Nutricionista e Mestre em Políticas Públicas de Saúde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Especialista em Saúde Coletiva no Programa de Alimentação Saudável e Sustentável do Idec</a:t>
            </a:r>
            <a:endParaRPr sz="1200" b="0" i="0" u="none" strike="noStrike" cap="none" dirty="0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3"/>
          <p:cNvGrpSpPr/>
          <p:nvPr/>
        </p:nvGrpSpPr>
        <p:grpSpPr>
          <a:xfrm>
            <a:off x="-14850" y="0"/>
            <a:ext cx="9173726" cy="5084975"/>
            <a:chOff x="-14850" y="0"/>
            <a:chExt cx="9173726" cy="5084975"/>
          </a:xfrm>
        </p:grpSpPr>
        <p:pic>
          <p:nvPicPr>
            <p:cNvPr id="77" name="Google Shape;77;p3"/>
            <p:cNvPicPr preferRelativeResize="0"/>
            <p:nvPr/>
          </p:nvPicPr>
          <p:blipFill rotWithShape="1">
            <a:blip r:embed="rId3">
              <a:alphaModFix/>
            </a:blip>
            <a:srcRect l="7572" t="38224" r="851" b="4484"/>
            <a:stretch/>
          </p:blipFill>
          <p:spPr>
            <a:xfrm>
              <a:off x="-14850" y="0"/>
              <a:ext cx="9173726" cy="358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3"/>
            <p:cNvSpPr/>
            <p:nvPr/>
          </p:nvSpPr>
          <p:spPr>
            <a:xfrm>
              <a:off x="-14850" y="3444000"/>
              <a:ext cx="9173725" cy="1640975"/>
            </a:xfrm>
            <a:prstGeom prst="flowChartManualInpu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9" name="Google Shape;79;p3"/>
          <p:cNvSpPr/>
          <p:nvPr/>
        </p:nvSpPr>
        <p:spPr>
          <a:xfrm>
            <a:off x="1197850" y="1761254"/>
            <a:ext cx="3087000" cy="33822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 txBox="1">
            <a:spLocks noGrp="1"/>
          </p:cNvSpPr>
          <p:nvPr>
            <p:ph type="body" idx="4294967295"/>
          </p:nvPr>
        </p:nvSpPr>
        <p:spPr>
          <a:xfrm>
            <a:off x="1406650" y="2596682"/>
            <a:ext cx="2851050" cy="214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400"/>
              <a:t>Fundada em 1987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400" b="1">
                <a:solidFill>
                  <a:srgbClr val="E50073"/>
                </a:solidFill>
              </a:rPr>
              <a:t>Recursos: </a:t>
            </a:r>
            <a:r>
              <a:rPr lang="pt-BR" sz="1200"/>
              <a:t>contribuições de pessoas físicas e fundações nacionais e internacionais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400" b="1">
                <a:solidFill>
                  <a:srgbClr val="E50073"/>
                </a:solidFill>
              </a:rPr>
              <a:t>Atuação:</a:t>
            </a:r>
            <a:r>
              <a:rPr lang="pt-BR" sz="1400"/>
              <a:t> </a:t>
            </a:r>
            <a:r>
              <a:rPr lang="pt-BR" sz="1200"/>
              <a:t>pesquisas, mobilização, conscientização do consumidor, incidência em políticas públicas e ações civis públicas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endParaRPr sz="1100" b="1"/>
          </a:p>
        </p:txBody>
      </p:sp>
      <p:sp>
        <p:nvSpPr>
          <p:cNvPr id="81" name="Google Shape;81;p3"/>
          <p:cNvSpPr txBox="1"/>
          <p:nvPr/>
        </p:nvSpPr>
        <p:spPr>
          <a:xfrm>
            <a:off x="1406650" y="1825450"/>
            <a:ext cx="2669399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pt-BR" sz="2050" b="0" i="0" u="none" strike="noStrike" cap="none">
                <a:solidFill>
                  <a:srgbClr val="009EE2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ONG sem fins lucrativos</a:t>
            </a:r>
            <a:endParaRPr sz="2050" b="0" i="0" u="none" strike="noStrike" cap="none">
              <a:solidFill>
                <a:srgbClr val="009EE2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4859150" y="1995400"/>
            <a:ext cx="3087000" cy="323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>
            <a:spLocks noGrp="1"/>
          </p:cNvSpPr>
          <p:nvPr>
            <p:ph type="body" idx="4294967295"/>
          </p:nvPr>
        </p:nvSpPr>
        <p:spPr>
          <a:xfrm>
            <a:off x="5017775" y="2508238"/>
            <a:ext cx="2669400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Promover a educação, a conscientização, a defesa dos direitos do consumidor e a ética nas relações de consumo, com total independência política e econômica.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br>
              <a:rPr lang="pt-BR" sz="900"/>
            </a:br>
            <a:br>
              <a:rPr lang="pt-BR" sz="900"/>
            </a:br>
            <a:br>
              <a:rPr lang="pt-BR" sz="900"/>
            </a:br>
            <a:br>
              <a:rPr lang="pt-BR" sz="900"/>
            </a:br>
            <a:endParaRPr sz="900"/>
          </a:p>
        </p:txBody>
      </p:sp>
      <p:sp>
        <p:nvSpPr>
          <p:cNvPr id="84" name="Google Shape;84;p3"/>
          <p:cNvSpPr txBox="1"/>
          <p:nvPr/>
        </p:nvSpPr>
        <p:spPr>
          <a:xfrm>
            <a:off x="5017775" y="2051389"/>
            <a:ext cx="25272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pt-BR" sz="2050" b="0" i="0" u="none" strike="noStrike" cap="none">
                <a:solidFill>
                  <a:srgbClr val="009EE2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Missão</a:t>
            </a:r>
            <a:endParaRPr sz="2050" b="0" i="0" u="none" strike="noStrike" cap="none">
              <a:solidFill>
                <a:srgbClr val="009EE2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grpSp>
        <p:nvGrpSpPr>
          <p:cNvPr id="85" name="Google Shape;85;p3"/>
          <p:cNvGrpSpPr/>
          <p:nvPr/>
        </p:nvGrpSpPr>
        <p:grpSpPr>
          <a:xfrm>
            <a:off x="1170728" y="186003"/>
            <a:ext cx="4218608" cy="1743201"/>
            <a:chOff x="1170853" y="186003"/>
            <a:chExt cx="4218608" cy="1743201"/>
          </a:xfrm>
        </p:grpSpPr>
        <p:sp>
          <p:nvSpPr>
            <p:cNvPr id="86" name="Google Shape;86;p3"/>
            <p:cNvSpPr/>
            <p:nvPr/>
          </p:nvSpPr>
          <p:spPr>
            <a:xfrm rot="-5528864">
              <a:off x="2527679" y="-1066567"/>
              <a:ext cx="1504957" cy="4165134"/>
            </a:xfrm>
            <a:prstGeom prst="trapezoid">
              <a:avLst>
                <a:gd name="adj" fmla="val 1592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 rot="10248166">
              <a:off x="1651745" y="1454935"/>
              <a:ext cx="564963" cy="431896"/>
            </a:xfrm>
            <a:prstGeom prst="triangle">
              <a:avLst>
                <a:gd name="adj" fmla="val 5000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title" idx="4294967295"/>
          </p:nvPr>
        </p:nvSpPr>
        <p:spPr>
          <a:xfrm>
            <a:off x="1331675" y="605750"/>
            <a:ext cx="37413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Quem é o Idec?</a:t>
            </a:r>
            <a:endParaRPr sz="3243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00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4"/>
          <p:cNvGrpSpPr/>
          <p:nvPr/>
        </p:nvGrpSpPr>
        <p:grpSpPr>
          <a:xfrm>
            <a:off x="-14850" y="0"/>
            <a:ext cx="9173726" cy="5084975"/>
            <a:chOff x="-14850" y="0"/>
            <a:chExt cx="9173726" cy="5084975"/>
          </a:xfrm>
        </p:grpSpPr>
        <p:pic>
          <p:nvPicPr>
            <p:cNvPr id="94" name="Google Shape;94;p4"/>
            <p:cNvPicPr preferRelativeResize="0"/>
            <p:nvPr/>
          </p:nvPicPr>
          <p:blipFill rotWithShape="1">
            <a:blip r:embed="rId3">
              <a:alphaModFix/>
            </a:blip>
            <a:srcRect l="7572" t="38224" r="851" b="4484"/>
            <a:stretch/>
          </p:blipFill>
          <p:spPr>
            <a:xfrm>
              <a:off x="-14850" y="0"/>
              <a:ext cx="9173726" cy="3587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4"/>
            <p:cNvSpPr/>
            <p:nvPr/>
          </p:nvSpPr>
          <p:spPr>
            <a:xfrm>
              <a:off x="-14850" y="3444000"/>
              <a:ext cx="9173725" cy="1640975"/>
            </a:xfrm>
            <a:prstGeom prst="flowChartManualInput">
              <a:avLst/>
            </a:prstGeom>
            <a:solidFill>
              <a:srgbClr val="FFE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6" name="Google Shape;96;p4"/>
          <p:cNvSpPr/>
          <p:nvPr/>
        </p:nvSpPr>
        <p:spPr>
          <a:xfrm>
            <a:off x="5956011" y="2056704"/>
            <a:ext cx="3087000" cy="20057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 txBox="1">
            <a:spLocks noGrp="1"/>
          </p:cNvSpPr>
          <p:nvPr>
            <p:ph type="body" idx="4294967295"/>
          </p:nvPr>
        </p:nvSpPr>
        <p:spPr>
          <a:xfrm>
            <a:off x="6073986" y="2535223"/>
            <a:ext cx="2851050" cy="152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400"/>
              <a:t>Conselho Nacional de Segurança Alimentar e Nutricional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400"/>
              <a:t>Conselho Nacional de Saúde</a:t>
            </a:r>
            <a:endParaRPr sz="1100" b="1"/>
          </a:p>
        </p:txBody>
      </p:sp>
      <p:sp>
        <p:nvSpPr>
          <p:cNvPr id="98" name="Google Shape;98;p4"/>
          <p:cNvSpPr txBox="1"/>
          <p:nvPr/>
        </p:nvSpPr>
        <p:spPr>
          <a:xfrm>
            <a:off x="6220601" y="2126014"/>
            <a:ext cx="2669399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pt-BR" sz="2050" b="0" i="0" u="none" strike="noStrike" cap="none">
                <a:solidFill>
                  <a:srgbClr val="009EE2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Conselheiras</a:t>
            </a:r>
            <a:endParaRPr sz="2050" b="0" i="0" u="none" strike="noStrike" cap="none">
              <a:solidFill>
                <a:srgbClr val="009EE2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254000" y="1929205"/>
            <a:ext cx="5374428" cy="23535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700"/>
              <a:buFont typeface="Inter"/>
              <a:buChar char="•"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Aliança pela Alimentação Adequada e Saudável</a:t>
            </a:r>
            <a:endParaRPr/>
          </a:p>
          <a:p>
            <a:pPr marL="28575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700"/>
              <a:buFont typeface="Inter"/>
              <a:buChar char="•"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Campanha Permanente contra os agrotóxicos e pela vida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Colansa (Comunidade de Prática América Latina e Caribe Nutrição e Saúde)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Consumers International</a:t>
            </a:r>
            <a:endParaRPr sz="1400" b="0" i="0" u="none" strike="noStrike" cap="none">
              <a:solidFill>
                <a:srgbClr val="1D1D1B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700"/>
              <a:buFont typeface="Inter"/>
              <a:buChar char="•"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G20 Brazil 2024 (C20 e T20)</a:t>
            </a:r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1170728" y="186003"/>
            <a:ext cx="4218608" cy="1743201"/>
            <a:chOff x="1170853" y="186003"/>
            <a:chExt cx="4218608" cy="1743201"/>
          </a:xfrm>
        </p:grpSpPr>
        <p:sp>
          <p:nvSpPr>
            <p:cNvPr id="101" name="Google Shape;101;p4"/>
            <p:cNvSpPr/>
            <p:nvPr/>
          </p:nvSpPr>
          <p:spPr>
            <a:xfrm rot="-5528864">
              <a:off x="2527679" y="-1066567"/>
              <a:ext cx="1504957" cy="4165134"/>
            </a:xfrm>
            <a:prstGeom prst="trapezoid">
              <a:avLst>
                <a:gd name="adj" fmla="val 1592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rot="10248166">
              <a:off x="1651745" y="1454935"/>
              <a:ext cx="564963" cy="431896"/>
            </a:xfrm>
            <a:prstGeom prst="triangle">
              <a:avLst>
                <a:gd name="adj" fmla="val 50000"/>
              </a:avLst>
            </a:prstGeom>
            <a:solidFill>
              <a:srgbClr val="009E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03" name="Google Shape;103;p4"/>
          <p:cNvSpPr txBox="1">
            <a:spLocks noGrp="1"/>
          </p:cNvSpPr>
          <p:nvPr>
            <p:ph type="title" idx="4294967295"/>
          </p:nvPr>
        </p:nvSpPr>
        <p:spPr>
          <a:xfrm>
            <a:off x="1331675" y="605750"/>
            <a:ext cx="37413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>
                <a:solidFill>
                  <a:schemeClr val="lt1"/>
                </a:solidFill>
              </a:rPr>
              <a:t>Trabalho em Coalisão</a:t>
            </a:r>
            <a:endParaRPr sz="3243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311700" y="134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Os impactos do atual sistema alimentar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4216400" cy="3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400" b="1"/>
              <a:t>Sistemas alimentares vigentes: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</a:pPr>
            <a:r>
              <a:rPr lang="pt-BR" sz="1400"/>
              <a:t>Combustíveis fósseis </a:t>
            </a:r>
            <a:endParaRPr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</a:pPr>
            <a:r>
              <a:rPr lang="pt-BR" sz="1400"/>
              <a:t>Foco em commodities (ultraprocessados) </a:t>
            </a:r>
            <a:endParaRPr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</a:pPr>
            <a:r>
              <a:rPr lang="pt-BR" sz="1400"/>
              <a:t>Pecuária intensiva</a:t>
            </a:r>
            <a:endParaRPr sz="1400"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700" y="2421150"/>
            <a:ext cx="3200400" cy="1766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"/>
          <p:cNvSpPr/>
          <p:nvPr/>
        </p:nvSpPr>
        <p:spPr>
          <a:xfrm>
            <a:off x="4864100" y="1164750"/>
            <a:ext cx="469900" cy="5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007E"/>
          </a:solidFill>
          <a:ln w="25400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 txBox="1"/>
          <p:nvPr/>
        </p:nvSpPr>
        <p:spPr>
          <a:xfrm>
            <a:off x="5448300" y="1091119"/>
            <a:ext cx="3384000" cy="738664"/>
          </a:xfrm>
          <a:prstGeom prst="rect">
            <a:avLst/>
          </a:prstGeom>
          <a:noFill/>
          <a:ln w="952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POLUIÇÃO AMBIENTAL</a:t>
            </a:r>
            <a:endParaRPr/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PERDA DA BIODIVERSIDADE</a:t>
            </a:r>
            <a:endParaRPr/>
          </a:p>
          <a:p>
            <a:pPr marL="2286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PROBLEMAS SOCIAIS E DE SAÚDE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 txBox="1"/>
          <p:nvPr/>
        </p:nvSpPr>
        <p:spPr>
          <a:xfrm>
            <a:off x="4830700" y="2264625"/>
            <a:ext cx="3924300" cy="523220"/>
          </a:xfrm>
          <a:prstGeom prst="rect">
            <a:avLst/>
          </a:prstGeom>
          <a:noFill/>
          <a:ln w="952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90% do que os seres humanos comem provêm de, no máximo, 15 culturas</a:t>
            </a:r>
            <a:endParaRPr/>
          </a:p>
        </p:txBody>
      </p:sp>
      <p:cxnSp>
        <p:nvCxnSpPr>
          <p:cNvPr id="114" name="Google Shape;114;p5"/>
          <p:cNvCxnSpPr/>
          <p:nvPr/>
        </p:nvCxnSpPr>
        <p:spPr>
          <a:xfrm rot="-5400000" flipH="1">
            <a:off x="5872652" y="2806895"/>
            <a:ext cx="216000" cy="177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5007E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" name="Google Shape;115;p5"/>
          <p:cNvSpPr txBox="1"/>
          <p:nvPr/>
        </p:nvSpPr>
        <p:spPr>
          <a:xfrm>
            <a:off x="5847802" y="3036719"/>
            <a:ext cx="2984498" cy="738664"/>
          </a:xfrm>
          <a:prstGeom prst="rect">
            <a:avLst/>
          </a:prstGeom>
          <a:noFill/>
          <a:ln w="952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 66% delas concentradas em apenas nove produtos; entre eles trigo, milho e soja.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Quantas pessoas passam fome no Brasil? Entenda os números - Economia -  Estado de Min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7800" y="268733"/>
            <a:ext cx="4991100" cy="2994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165100" y="235675"/>
            <a:ext cx="3429000" cy="38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 atual sistema alimentar </a:t>
            </a:r>
            <a:r>
              <a:rPr lang="pt-BR" sz="16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não conseguiu acabar com a fome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 contribuiu com a crise climática</a:t>
            </a:r>
            <a:r>
              <a:rPr lang="pt-BR" sz="16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–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é responsável por 1/3 das emissões de gases do efeito estufa.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2800350" y="1267498"/>
            <a:ext cx="1981200" cy="120060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735 milhões de pessoas com  fome em todo o mundo</a:t>
            </a:r>
            <a:r>
              <a:rPr lang="pt-BR" sz="1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¹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-486947" y="3798724"/>
            <a:ext cx="75069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900"/>
              <a:buFont typeface="Inter"/>
              <a:buAutoNum type="arabicPeriod"/>
            </a:pP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FAO, FIDA, OMS, PMA y UNICEF. 2023.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Versión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resumida de El estado de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la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seguridad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alimentaria y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la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nutrición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en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el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mundo 2023.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Urbanización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transformación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los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sistemas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agroalimentarios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y dietas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saludables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a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lo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largo </a:t>
            </a:r>
            <a:r>
              <a:rPr lang="pt-BR" sz="6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del</a:t>
            </a:r>
            <a:r>
              <a:rPr lang="pt-BR" sz="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continuo rural-urbano. Roma, FAO.</a:t>
            </a:r>
            <a:endParaRPr sz="600" dirty="0">
              <a:solidFill>
                <a:srgbClr val="1D1D1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/>
        </p:nvSpPr>
        <p:spPr>
          <a:xfrm>
            <a:off x="166475" y="948275"/>
            <a:ext cx="38457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BR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Essa homogeneidade dos sistemas alimentares é a base para a oferta de </a:t>
            </a:r>
            <a:r>
              <a:rPr lang="pt-BR" sz="1400" b="0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ultraprocessados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dirty="0"/>
          </a:p>
          <a:p>
            <a:pPr marL="285750" marR="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85750" lvl="0" indent="-285750">
              <a:lnSpc>
                <a:spcPct val="150000"/>
              </a:lnSpc>
              <a:buSzPts val="1600"/>
              <a:buFont typeface="Arial"/>
              <a:buChar char="•"/>
            </a:pPr>
            <a:r>
              <a:rPr lang="pt-BR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ciência afirma a relação entre os </a:t>
            </a:r>
            <a:r>
              <a:rPr lang="pt-BR" sz="1600" b="1" i="0" u="none" strike="noStrike" cap="none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ultraprocessados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e </a:t>
            </a:r>
            <a:r>
              <a:rPr lang="pt-BR" sz="1600" b="1" dirty="0">
                <a:latin typeface="Inter" panose="020B0604020202020204" charset="0"/>
                <a:ea typeface="Inter" panose="020B0604020202020204" charset="0"/>
              </a:rPr>
              <a:t>a pandemia global de obesidade e impactos negativos ao meio ambiente.</a:t>
            </a:r>
            <a:endParaRPr dirty="0"/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t="1215"/>
          <a:stretch/>
        </p:blipFill>
        <p:spPr>
          <a:xfrm>
            <a:off x="4290300" y="737975"/>
            <a:ext cx="4424401" cy="27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311700" y="134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Guia Alimentar para a População Brasileira</a:t>
            </a:r>
            <a:endParaRPr/>
          </a:p>
        </p:txBody>
      </p:sp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812800"/>
            <a:ext cx="2609300" cy="339209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3149600" y="824310"/>
            <a:ext cx="5829300" cy="3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600" b="1"/>
              <a:t>Documento indutor de políticas públicas sobre alimentação adequada e saudável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400" b="1"/>
              <a:t>Princípio: </a:t>
            </a:r>
            <a:r>
              <a:rPr lang="pt-BR" sz="1400"/>
              <a:t>Alimentação adequada e saudável deriva de sistema alimentar socialmente e ambientalmente sustentável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400" b="1"/>
              <a:t>Regra de ouro: </a:t>
            </a:r>
            <a:r>
              <a:rPr lang="pt-BR" sz="1400"/>
              <a:t>Prefira sempre alimentos in natura ou minimamente processados e preparações culinárias a ultraprocessados</a:t>
            </a: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400" b="1"/>
              <a:t>Obstáculo: </a:t>
            </a:r>
            <a:r>
              <a:rPr lang="pt-BR" sz="1400"/>
              <a:t>Custo!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body" idx="1"/>
          </p:nvPr>
        </p:nvSpPr>
        <p:spPr>
          <a:xfrm>
            <a:off x="212800" y="170875"/>
            <a:ext cx="52716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600" b="1" dirty="0"/>
              <a:t>- Preço e renda, destacam-se entre os determinantes do consumo alimentar</a:t>
            </a:r>
            <a:r>
              <a:rPr lang="pt-BR" sz="1600" dirty="0"/>
              <a:t>, especialmente entre indivíduos de baixa renda¹.</a:t>
            </a:r>
            <a:endParaRPr dirty="0"/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-515136"/>
            <a:ext cx="3429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999" y="1633978"/>
            <a:ext cx="3825403" cy="243398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 txBox="1"/>
          <p:nvPr/>
        </p:nvSpPr>
        <p:spPr>
          <a:xfrm>
            <a:off x="223197" y="1138103"/>
            <a:ext cx="5093400" cy="37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- Pesquisa realizada em periferia brasileira</a:t>
            </a:r>
            <a:r>
              <a:rPr lang="pt-BR" sz="16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²</a:t>
            </a:r>
            <a:r>
              <a:rPr lang="pt-BR" sz="1600" b="0" i="0" u="none" strike="noStrike" cap="none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dirty="0"/>
          </a:p>
        </p:txBody>
      </p:sp>
      <p:sp>
        <p:nvSpPr>
          <p:cNvPr id="145" name="Google Shape;145;p9"/>
          <p:cNvSpPr txBox="1"/>
          <p:nvPr/>
        </p:nvSpPr>
        <p:spPr>
          <a:xfrm>
            <a:off x="131269" y="1587209"/>
            <a:ext cx="2425800" cy="1051200"/>
          </a:xfrm>
          <a:prstGeom prst="rect">
            <a:avLst/>
          </a:prstGeom>
          <a:noFill/>
          <a:ln w="952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 falta de acesso  financeiro a alimentos saudáveis dificulta a alimentação saudável.</a:t>
            </a:r>
            <a:endParaRPr/>
          </a:p>
        </p:txBody>
      </p:sp>
      <p:sp>
        <p:nvSpPr>
          <p:cNvPr id="146" name="Google Shape;146;p9"/>
          <p:cNvSpPr txBox="1"/>
          <p:nvPr/>
        </p:nvSpPr>
        <p:spPr>
          <a:xfrm>
            <a:off x="2787700" y="1587209"/>
            <a:ext cx="2696700" cy="1051200"/>
          </a:xfrm>
          <a:prstGeom prst="rect">
            <a:avLst/>
          </a:prstGeom>
          <a:noFill/>
          <a:ln w="9525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Preços elevados dificultam o aumento do consumo de verduras, legumes, frutas, arroz e feijão.</a:t>
            </a:r>
            <a:endParaRPr dirty="0"/>
          </a:p>
        </p:txBody>
      </p:sp>
      <p:sp>
        <p:nvSpPr>
          <p:cNvPr id="147" name="Google Shape;147;p9"/>
          <p:cNvSpPr txBox="1"/>
          <p:nvPr/>
        </p:nvSpPr>
        <p:spPr>
          <a:xfrm>
            <a:off x="212840" y="2926952"/>
            <a:ext cx="5271600" cy="803400"/>
          </a:xfrm>
          <a:prstGeom prst="rect">
            <a:avLst/>
          </a:prstGeom>
          <a:noFill/>
          <a:ln w="19050" cap="flat" cmpd="sng">
            <a:solidFill>
              <a:srgbClr val="E500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75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FAO, 2023</a:t>
            </a:r>
            <a:r>
              <a:rPr lang="pt-BR" sz="1400" b="0" i="0" u="none" strike="noStrike" cap="none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: Região registra o custo mais elevado de uma alimentação saudável (4,08 dólares)  em comparação com outras regiões do mundo (3,66 dólares).</a:t>
            </a:r>
            <a:endParaRPr/>
          </a:p>
        </p:txBody>
      </p:sp>
      <p:sp>
        <p:nvSpPr>
          <p:cNvPr id="148" name="Google Shape;148;p9"/>
          <p:cNvSpPr txBox="1"/>
          <p:nvPr/>
        </p:nvSpPr>
        <p:spPr>
          <a:xfrm>
            <a:off x="-414529" y="3892571"/>
            <a:ext cx="8771100" cy="46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Beydoun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MA, et al.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Monetary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value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diet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is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associated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with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dietary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quality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nutrient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adequacy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among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urban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adults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differentially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by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sex,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race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poverty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status.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PLoS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One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. 2015; 10(11):e0140905.  2. Rocha LL, et al. Percepção dos residentes de favelas brasileiras sobre o ambiente alimentar: um estudo qualitativo. Cadernos de Saúde Pública 2024; 40(3):e00128423 </a:t>
            </a:r>
            <a:r>
              <a:rPr lang="pt-BR" sz="700" dirty="0" err="1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doi</a:t>
            </a:r>
            <a:r>
              <a:rPr lang="pt-BR" sz="700" dirty="0">
                <a:solidFill>
                  <a:srgbClr val="1D1D1B"/>
                </a:solidFill>
                <a:latin typeface="Inter"/>
                <a:ea typeface="Inter"/>
                <a:cs typeface="Inter"/>
                <a:sym typeface="Inter"/>
              </a:rPr>
              <a:t>: 10.1590/0102-311XPT128423</a:t>
            </a:r>
            <a:endParaRPr sz="700" dirty="0">
              <a:solidFill>
                <a:srgbClr val="1D1D1B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974</Words>
  <Application>Microsoft Office PowerPoint</Application>
  <PresentationFormat>Apresentação na tela (16:9)</PresentationFormat>
  <Paragraphs>81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Inter</vt:lpstr>
      <vt:lpstr>Archivo ExtraBold</vt:lpstr>
      <vt:lpstr>Arial</vt:lpstr>
      <vt:lpstr>Simple Light</vt:lpstr>
      <vt:lpstr>Apresentação do PowerPoint</vt:lpstr>
      <vt:lpstr>Reforma Tributária: Promovendo saúde, a alimentação adequada e saudável e protegendo o meio ambiente</vt:lpstr>
      <vt:lpstr>Quem é o Idec?</vt:lpstr>
      <vt:lpstr>Trabalho em Coalisão</vt:lpstr>
      <vt:lpstr>Os impactos do atual sistema alimentar</vt:lpstr>
      <vt:lpstr>Apresentação do PowerPoint</vt:lpstr>
      <vt:lpstr>Apresentação do PowerPoint</vt:lpstr>
      <vt:lpstr>Guia Alimentar para a População Brasileira</vt:lpstr>
      <vt:lpstr>Apresentação do PowerPoint</vt:lpstr>
      <vt:lpstr>A reforma tributária é uma oportunidade para que o Brasil avance com uma estratégia econômica sustentável e resiliente, que garanta alimentação adequada e saudável, promova saúde e  preserve o meio ambiente</vt:lpstr>
      <vt:lpstr>O que defendemos:</vt:lpstr>
      <vt:lpstr>Como você pode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Maya</dc:creator>
  <cp:lastModifiedBy>Ana Maya</cp:lastModifiedBy>
  <cp:revision>3</cp:revision>
  <dcterms:modified xsi:type="dcterms:W3CDTF">2024-06-12T16:49:07Z</dcterms:modified>
</cp:coreProperties>
</file>