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Oswald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hs2ym3V3mV9kN40RMyK52O1ydB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E504F5-4770-422C-AF89-C8745CF6B917}">
  <a:tblStyle styleId="{95E504F5-4770-422C-AF89-C8745CF6B91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Oswald-regular.fntdata"/><Relationship Id="rId21" Type="http://schemas.openxmlformats.org/officeDocument/2006/relationships/slide" Target="slides/slide15.xml"/><Relationship Id="rId24" Type="http://schemas.openxmlformats.org/officeDocument/2006/relationships/font" Target="fonts/OpenSans-regular.fntdata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92366252fb6c63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3392366252fb6c63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92366252fb6c63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392366252fb6c63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92366252fb6c63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392366252fb6c6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92366252fb6c6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3392366252fb6c6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7" name="Google Shape;2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hyperlink" Target="https://www.globalfoodresearchprogram.org/wp-content/uploads/2023/06/GFRP-UNC_Tax_maps_beverages_2023_06.pdf" TargetMode="External"/><Relationship Id="rId10" Type="http://schemas.openxmlformats.org/officeDocument/2006/relationships/hyperlink" Target="https://www.globalfoodresearchprogram.org/wp-content/uploads/2023/06/GFRP-UNC_Tax_maps_beverages_2023_06.pdf" TargetMode="External"/><Relationship Id="rId9" Type="http://schemas.openxmlformats.org/officeDocument/2006/relationships/hyperlink" Target="https://www.globalfoodresearchprogram.org/wp-content/uploads/2023/06/GFRP-UNC_Tax_maps_beverages_2023_06.pdf" TargetMode="External"/><Relationship Id="rId5" Type="http://schemas.openxmlformats.org/officeDocument/2006/relationships/hyperlink" Target="https://www.globalfoodresearchprogram.org/wp-content/uploads/2023/06/GFRP-UNC_Tax_maps_beverages_2023_06.pdf" TargetMode="External"/><Relationship Id="rId6" Type="http://schemas.openxmlformats.org/officeDocument/2006/relationships/hyperlink" Target="https://www.globalfoodresearchprogram.org/wp-content/uploads/2023/06/GFRP-UNC_Tax_maps_beverages_2023_06.pdf" TargetMode="External"/><Relationship Id="rId7" Type="http://schemas.openxmlformats.org/officeDocument/2006/relationships/hyperlink" Target="https://www.globalfoodresearchprogram.org/wp-content/uploads/2023/06/GFRP-UNC_Tax_maps_beverages_2023_06.pdf" TargetMode="External"/><Relationship Id="rId8" Type="http://schemas.openxmlformats.org/officeDocument/2006/relationships/hyperlink" Target="https://www.globalfoodresearchprogram.org/wp-content/uploads/2023/06/GFRP-UNC_Tax_maps_beverages_2023_06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/>
          <p:nvPr/>
        </p:nvSpPr>
        <p:spPr>
          <a:xfrm>
            <a:off x="-187675" y="382259"/>
            <a:ext cx="8911200" cy="14775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1C6F42"/>
                </a:solidFill>
                <a:latin typeface="Oswald"/>
                <a:ea typeface="Oswald"/>
                <a:cs typeface="Oswald"/>
                <a:sym typeface="Oswald"/>
              </a:rPr>
              <a:t>COMO AUMENTAR CONSUMO DE FRUTAS, VERDURAS E LEGUMES PARA TER UMA DIETA SAUDÁVEL PARA TODOS </a:t>
            </a:r>
            <a:endParaRPr b="0" i="0" sz="3200" u="none" cap="none" strike="noStrike">
              <a:solidFill>
                <a:srgbClr val="1C6F4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C6F4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5551925" y="2406345"/>
            <a:ext cx="3171600" cy="10983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BF1E2E"/>
                </a:solidFill>
                <a:latin typeface="Open Sans"/>
                <a:ea typeface="Open Sans"/>
                <a:cs typeface="Open Sans"/>
                <a:sym typeface="Open Sans"/>
              </a:rPr>
              <a:t>JOSÉ GRAZIANO DA SILVA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BF1E2E"/>
                </a:solidFill>
                <a:latin typeface="Open Sans"/>
                <a:ea typeface="Open Sans"/>
                <a:cs typeface="Open Sans"/>
                <a:sym typeface="Open Sans"/>
              </a:rPr>
              <a:t>Diretor-Geral</a:t>
            </a:r>
            <a:endParaRPr b="0" i="0" sz="1600" u="none" cap="none" strike="noStrike">
              <a:solidFill>
                <a:srgbClr val="BF1E2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BF1E2E"/>
                </a:solidFill>
                <a:latin typeface="Open Sans"/>
                <a:ea typeface="Open Sans"/>
                <a:cs typeface="Open Sans"/>
                <a:sym typeface="Open Sans"/>
              </a:rPr>
              <a:t>  INSTITUTO FOME ZERO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560160" y="4038120"/>
            <a:ext cx="1609918" cy="723121"/>
          </a:xfrm>
          <a:custGeom>
            <a:rect b="b" l="l" r="r" t="t"/>
            <a:pathLst>
              <a:path extrusionOk="0" h="547819" w="1219635">
                <a:moveTo>
                  <a:pt x="0" y="0"/>
                </a:moveTo>
                <a:lnTo>
                  <a:pt x="1219635" y="0"/>
                </a:lnTo>
                <a:lnTo>
                  <a:pt x="1219635" y="547819"/>
                </a:lnTo>
                <a:lnTo>
                  <a:pt x="0" y="547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" name="Google Shape;55;p1"/>
          <p:cNvCxnSpPr/>
          <p:nvPr/>
        </p:nvCxnSpPr>
        <p:spPr>
          <a:xfrm>
            <a:off x="1597320" y="2167200"/>
            <a:ext cx="5916600" cy="300"/>
          </a:xfrm>
          <a:prstGeom prst="straightConnector1">
            <a:avLst/>
          </a:prstGeom>
          <a:noFill/>
          <a:ln cap="flat" cmpd="sng" w="31675">
            <a:solidFill>
              <a:srgbClr val="25AAE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"/>
          <p:cNvCxnSpPr/>
          <p:nvPr/>
        </p:nvCxnSpPr>
        <p:spPr>
          <a:xfrm>
            <a:off x="5688360" y="3938040"/>
            <a:ext cx="2898600" cy="300"/>
          </a:xfrm>
          <a:prstGeom prst="straightConnector1">
            <a:avLst/>
          </a:prstGeom>
          <a:noFill/>
          <a:ln cap="flat" cmpd="sng" w="25550">
            <a:solidFill>
              <a:srgbClr val="25AAE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92366252fb6c63_40"/>
          <p:cNvSpPr txBox="1"/>
          <p:nvPr>
            <p:ph idx="1" type="body"/>
          </p:nvPr>
        </p:nvSpPr>
        <p:spPr>
          <a:xfrm>
            <a:off x="76350" y="62100"/>
            <a:ext cx="90675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2800">
                <a:solidFill>
                  <a:srgbClr val="FF0000"/>
                </a:solidFill>
              </a:rPr>
              <a:t>EM RESUMO:</a:t>
            </a:r>
            <a:endParaRPr sz="2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• Conceber e aprovar um </a:t>
            </a:r>
            <a:r>
              <a:rPr b="1" lang="en-GB"/>
              <a:t>imposto sobre bebidas açucaradas ou produtos ultraprocessados</a:t>
            </a:r>
            <a:r>
              <a:rPr lang="en-GB"/>
              <a:t> exige o </a:t>
            </a:r>
            <a:r>
              <a:rPr b="1" lang="en-GB" u="sng"/>
              <a:t>esforço coordenado </a:t>
            </a:r>
            <a:r>
              <a:rPr lang="en-GB"/>
              <a:t>e sustentado e a </a:t>
            </a:r>
            <a:r>
              <a:rPr b="1" lang="en-GB" u="sng"/>
              <a:t>experiência de uma ampla coligação política. </a:t>
            </a:r>
            <a:endParaRPr b="1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• </a:t>
            </a:r>
            <a:r>
              <a:rPr lang="en-GB"/>
              <a:t>Preparem-se para a </a:t>
            </a:r>
            <a:r>
              <a:rPr b="1" lang="en-GB" u="sng"/>
              <a:t>resistência da indústria</a:t>
            </a:r>
            <a:r>
              <a:rPr lang="en-GB"/>
              <a:t>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/>
              <a:t>em 54 </a:t>
            </a:r>
            <a:r>
              <a:rPr lang="en-GB"/>
              <a:t>países</a:t>
            </a:r>
            <a:r>
              <a:rPr lang="en-GB"/>
              <a:t> </a:t>
            </a:r>
            <a:r>
              <a:rPr b="1" lang="en-GB"/>
              <a:t>impostos sobre bebidas açucaradas já funcionam</a:t>
            </a:r>
            <a:r>
              <a:rPr lang="en-GB"/>
              <a:t> como uma intervenção de saúde pública. </a:t>
            </a:r>
            <a:endParaRPr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/>
              <a:t>as evidências confirmam que os impostos direcionados reduzem os preços, as compras e a ingestão de bebidas açucaradas, o que pode reduzir o risco de obesidade e outras DNTs e melhorar a saúde geral da população.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-GB" sz="1500"/>
              <a:t>Infelizmente as </a:t>
            </a:r>
            <a:r>
              <a:rPr b="1" i="1" lang="en-GB" sz="1500"/>
              <a:t>evidências disponíveis sobre  impostos sobre produtos ultraprocessados não são ainda tão conclusivas</a:t>
            </a:r>
            <a:r>
              <a:rPr i="1" lang="en-GB" sz="1500"/>
              <a:t> como as das bebidas açucaradas por serem experiências mais recentes e mais restritas ao conjunto de produtos aplicados dado o questionamento ainda existente sobre a própria definição de ultraprocessados e de seus impactos nocivos à saúde</a:t>
            </a:r>
            <a:endParaRPr i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/>
          <p:nvPr/>
        </p:nvSpPr>
        <p:spPr>
          <a:xfrm>
            <a:off x="7932796" y="2013968"/>
            <a:ext cx="1018800" cy="1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PACÍFICO OCIDENTAL: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Filipinas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24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Brunei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Ilhas Cook Fiji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67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Polinésia Francesa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Kiribati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66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Ilhas Marshall Nauru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Nova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6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Caledônia Niue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Norte.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Ilhas Marianas Samoa Tonga  Tuvalu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66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Vanuatu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43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Wallis e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71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Futuna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500840" y="2036828"/>
            <a:ext cx="713100" cy="2016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AMÉRICAS: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" lvl="0" marL="63500" marR="0" rtl="0" algn="l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Columbia Britânica,  Canadá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Terra Nova e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50800" lvl="0" marL="25400" marR="0" rtl="0" algn="l">
              <a:lnSpc>
                <a:spcPct val="12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Labrador, Canadá   EUA </a:t>
            </a:r>
            <a:r>
              <a:rPr b="0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(8 jurisdições)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66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Bermudas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México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68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Domínica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Barbados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Granada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71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Panamá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68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Colômbia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91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Equador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Peru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Chile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5639015" y="3178114"/>
            <a:ext cx="892500" cy="13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5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MÉDIO ORIENTE &amp;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69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SUDESTE DA ÁSIA: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6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Arábia Saudita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71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Bahrein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Catar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2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Emirados Árabes Unidos  Omã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3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Paquistão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Índia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Tailândia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68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Malásia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Maldivas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471192" y="267064"/>
            <a:ext cx="58479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96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8BD3E6"/>
                </a:solidFill>
                <a:latin typeface="Arial"/>
                <a:ea typeface="Arial"/>
                <a:cs typeface="Arial"/>
                <a:sym typeface="Arial"/>
              </a:rPr>
              <a:t>Políticas fiscais: </a:t>
            </a:r>
            <a:r>
              <a:rPr b="1" i="0" lang="en-GB" sz="1700" u="none" cap="none" strike="noStrike">
                <a:solidFill>
                  <a:srgbClr val="E8F6FA"/>
                </a:solidFill>
                <a:latin typeface="Arial"/>
                <a:ea typeface="Arial"/>
                <a:cs typeface="Arial"/>
                <a:sym typeface="Arial"/>
              </a:rPr>
              <a:t>impostos sobre refrigerantes açucarados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5064901" y="4797380"/>
            <a:ext cx="36396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12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0" lvl="0" marL="153670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34657F"/>
                </a:solidFill>
                <a:latin typeface="Arial"/>
                <a:ea typeface="Arial"/>
                <a:cs typeface="Arial"/>
                <a:sym typeface="Arial"/>
              </a:rPr>
              <a:t>Atualizado em novembro de 2023 © Copyright 2023 Global Food Research Program em UNC-Chapel Hill   Copyright do mapa base © 2023 Mapbox © OpenStreetMap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3428242" y="1523750"/>
            <a:ext cx="464100" cy="16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EUROPA: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68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Finlândia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Letônia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Unido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Reino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66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Ilha de Man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Irlanda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Polônia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6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Bélgica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42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França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Hungria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21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Croácia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Espanha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7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Portugal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Santa Helena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3781049" y="3390045"/>
            <a:ext cx="4740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ÁFRICA: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66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Marrocos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Gana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86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Nigéria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Maurício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Seicheles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23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África do Sul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443345" y="4836259"/>
            <a:ext cx="2683200" cy="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6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34657F"/>
                </a:solidFill>
                <a:latin typeface="Arial"/>
                <a:ea typeface="Arial"/>
                <a:cs typeface="Arial"/>
                <a:sym typeface="Arial"/>
              </a:rPr>
              <a:t>PROGRAMA GLOBAL DE PESQUISA DE ALIMENTOS </a:t>
            </a:r>
            <a:r>
              <a:rPr b="0" i="0" lang="en-GB" sz="500" u="none" cap="none" strike="noStrike">
                <a:solidFill>
                  <a:srgbClr val="93C4E5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b="0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UNC - CHAPEL HILL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91007" y="38922"/>
            <a:ext cx="898800" cy="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Machine Translated by Google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6"/>
          <p:cNvSpPr/>
          <p:nvPr/>
        </p:nvSpPr>
        <p:spPr>
          <a:xfrm>
            <a:off x="2900621" y="3197693"/>
            <a:ext cx="2197500" cy="1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2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COLÔMBIA: </a:t>
            </a: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imposto de 10% </a:t>
            </a: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 produtos ultraprocessados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(produtos comestíveis formulados a partir de substâncias derivadas de alimentos   juntamente com aditivos) que contêmaçúcares adicionados, sódio e gorduras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4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saturadas e excedem os seguintes limites: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101600" marR="0" rtl="0" algn="l">
              <a:lnSpc>
                <a:spcPct val="138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ÿ1 mg de </a:t>
            </a: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sódio </a:t>
            </a: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1 kcal e/ou                                                                                    ÿ300 mg de sódio por 100 g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ÿ10% da energia total proveniente de </a:t>
            </a: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açúcares </a:t>
            </a: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livres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5400" lvl="0" marL="12700" marR="0" rtl="0" algn="l">
              <a:lnSpc>
                <a:spcPct val="132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ÿ10% da energia total é formada por </a:t>
            </a: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gorduras saturadas                                      </a:t>
            </a: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alíquota do impostoaumentará para: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83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15% em 2024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8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20% em 2025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1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Implementado em 1º de novembro de 2023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55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b="0" i="1" lang="en-GB" sz="3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Veja também: </a:t>
            </a:r>
            <a:r>
              <a:rPr b="0" i="1" lang="en-GB" sz="300" u="sng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imposto</a:t>
            </a:r>
            <a:r>
              <a:rPr b="0" i="1" lang="en-GB" sz="3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 sobre bebidas açucaradas</a:t>
            </a:r>
            <a:endParaRPr b="0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7150806" y="998026"/>
            <a:ext cx="1607400" cy="18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5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TONGA: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2 Pa'anga </a:t>
            </a: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por kg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3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GB" sz="4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(US$ 0,84 USD) em produtos de gordura animal (porexemplo,    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banha, sebo), maionese, macarrão instantâneo; 1,5  Pa'anga </a:t>
            </a: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por kg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($ 0,63 USD) em rabos de peru,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2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abas de carneiro e sorvetes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1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Implementado em 2013; aumentou 2016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5575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b="0" i="1" lang="en-GB" sz="3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Veja também: </a:t>
            </a:r>
            <a:r>
              <a:rPr b="0" i="1" lang="en-GB" sz="300" u="sng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imposto</a:t>
            </a:r>
            <a:r>
              <a:rPr b="0" i="1" lang="en-GB" sz="3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 sobre bebidas açucaradas</a:t>
            </a:r>
            <a:endParaRPr b="0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41142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NAURU: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30% “taxa de açúcar”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240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em todas as formas de confeitaria que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83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contenham adição de açúcar (por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84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exemplo, biscoitos, bolos, chocolate,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44333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sorvetes, doces); frutas enlatadas em calda;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geléias contendo açúcar e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4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geleias; e querido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36857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1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Implementado em julho de 2007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37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1" lang="en-GB" sz="4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Veja também: </a:t>
            </a:r>
            <a:r>
              <a:rPr b="0" i="1" lang="en-GB" sz="400" u="sng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imposto</a:t>
            </a:r>
            <a:r>
              <a:rPr b="0" i="1" lang="en-GB" sz="4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 sobre bebidas açucaradas</a:t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5303514" y="3067504"/>
            <a:ext cx="26709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144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• Imposto de 30–50% sobre gorduras e óleos comestíveis e seus produtos: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4333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30%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em gorduras/óleos com ÿ40g de gordura saturada por 100g (ou se não estiver rotulado)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90500" marR="0" rtl="0" algn="l">
              <a:lnSpc>
                <a:spcPct val="138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40%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em gorduras/óleos hidrogenados com ÿ40g de gordura saturada por 100g, ou &gt;0,5g         de gordura trans por 100g (ou se gordura sat. não rotulada)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90500" marR="0" rtl="0" algn="l">
              <a:lnSpc>
                <a:spcPct val="136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50%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se margarina comestível com ÿ40g de gordura saturada por 100g, ou mais                         de 0,5g de </a:t>
            </a: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gordura </a:t>
            </a:r>
            <a:r>
              <a:rPr b="0" i="1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trans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por 100g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101600" marR="0" rtl="0" algn="l">
              <a:lnSpc>
                <a:spcPct val="133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• Imposto de 20%: Qualquer tipo de açúcar (sólido ou líquido), exceto melaço, açúcar de bordo        e xarope de bordo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144333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• Imposto de 30%: gomas de mascar, confeitos e alimentos que contenham cacau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1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Implementado em março de 2020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4902368" y="1280442"/>
            <a:ext cx="18255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7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HUNGRIA: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Imposto sobre o consumo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41142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em produtos ricos em sal ou açúcar: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144333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85 HUF/kg (US$ 0,24)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em cacau em pó açucarado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144333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160 HUF/kg (US$ 0,45)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em produtos açucarados pré-embalados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89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300 HUF/kg (US$ 0,85)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em salgadinhos e temperos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89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600 HUF/kg (US$ 1,70)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em marmeladas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1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Implementado em julho de 2011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5575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b="0" i="1" lang="en-GB" sz="3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Veja também: </a:t>
            </a:r>
            <a:r>
              <a:rPr b="0" i="1" lang="en-GB" sz="300" u="sng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imposto</a:t>
            </a:r>
            <a:r>
              <a:rPr b="0" i="1" lang="en-GB" sz="3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 sobre bebidas açucaradas</a:t>
            </a:r>
            <a:endParaRPr b="0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520591" y="3544904"/>
            <a:ext cx="15393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91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5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POLINÉSIA FRANCESA: </a:t>
            </a: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tarifas de importação   em sorvetes, confeitaria, biscoitos, compotas e geleias: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&lt;5 g </a:t>
            </a: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açúcar </a:t>
            </a: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100 g: 0 CFP/kg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89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5–10 g por 100 g: 20 CFP/kg </a:t>
            </a: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(US$ 0,18)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89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10–30 g por 100 g ou mL: 40 CFP/kg </a:t>
            </a: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(US$ 0,36)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89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30–40 g por 100 g ou mL: 60 CFP/kg </a:t>
            </a: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(US$ 0,54)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89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ÿ40 g por 100 g ou mL: 85 CFP/kg </a:t>
            </a: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(US$ 0,77)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34833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1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Implementado em 2002, atualizado em 2020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55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b="0" i="1" lang="en-GB" sz="3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Veja também: </a:t>
            </a:r>
            <a:r>
              <a:rPr b="0" i="1" lang="en-GB" sz="300" u="sng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imposto</a:t>
            </a:r>
            <a:r>
              <a:rPr b="0" i="1" lang="en-GB" sz="3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 sobre bebidas açucaradas</a:t>
            </a:r>
            <a:endParaRPr b="0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1997082" y="1346793"/>
            <a:ext cx="2284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44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NAÇÃO NAVAJO: Lei da Nação Diné Saudável </a:t>
            </a: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Imposto de 2% sobre “itens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39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alimentares com valor nutricional mínimo ou nenhum”, lanches ricos em sal, gordura   saturada e açúcar; A lei também removeu o imposto de 6% sobre frutas e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4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vegetais. </a:t>
            </a:r>
            <a:r>
              <a:rPr b="0" i="1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Implementado em abril de 2015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55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b="0" i="1" lang="en-GB" sz="3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Veja também: </a:t>
            </a:r>
            <a:r>
              <a:rPr b="0" i="1" lang="en-GB" sz="300" u="sng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imposto</a:t>
            </a:r>
            <a:r>
              <a:rPr b="0" i="1" lang="en-GB" sz="3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 sobre bebidas açucaradas</a:t>
            </a:r>
            <a:endParaRPr b="0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434736" y="2167988"/>
            <a:ext cx="14172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2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MÉXICO: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8% de imposto sobre vendas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em alimentos não essenciais contendo&gt; 275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4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calorias por 100 gramas em certas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38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categorias (incluindosalgadinhos doces e salgados,  confeitos e sobremesas)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1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Implementado em janeiro de 2014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55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b="0" i="1" lang="en-GB" sz="3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Veja também: </a:t>
            </a:r>
            <a:r>
              <a:rPr b="0" i="1" lang="en-GB" sz="300" u="sng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imposto</a:t>
            </a:r>
            <a:r>
              <a:rPr b="0" i="1" lang="en-GB" sz="300" u="none" cap="none" strike="noStrike">
                <a:solidFill>
                  <a:srgbClr val="2A78AC"/>
                </a:solidFill>
                <a:latin typeface="Arial"/>
                <a:ea typeface="Arial"/>
                <a:cs typeface="Arial"/>
                <a:sym typeface="Arial"/>
              </a:rPr>
              <a:t> sobre bebidas açucaradas</a:t>
            </a:r>
            <a:endParaRPr b="0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3139236" y="2346131"/>
            <a:ext cx="12858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1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i="0" lang="en-GB" sz="4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DOMINICA: </a:t>
            </a:r>
            <a:r>
              <a:rPr b="0" i="0" lang="en-GB" sz="4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imposto especial de consumo de 10%</a:t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32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em alimentos ricos em açúcar, incluindo    confeitos, chocolates e gomas de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66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mascar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1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Implementado em setembrode 2015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5064901" y="4817236"/>
            <a:ext cx="31560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44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34657F"/>
                </a:solidFill>
                <a:latin typeface="Arial"/>
                <a:ea typeface="Arial"/>
                <a:cs typeface="Arial"/>
                <a:sym typeface="Arial"/>
              </a:rPr>
              <a:t>Atualizado em novembro de 2023 © Copyright 2023 Global Food Research Program em UNC-Chapel Hill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4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34657F"/>
                </a:solidFill>
                <a:latin typeface="Arial"/>
                <a:ea typeface="Arial"/>
                <a:cs typeface="Arial"/>
                <a:sym typeface="Arial"/>
              </a:rPr>
              <a:t>Copyright do mapa base © 2023 Mapbox © OpenStreetMap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462472" y="379823"/>
            <a:ext cx="2526900" cy="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8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8BD3E6"/>
                </a:solidFill>
                <a:latin typeface="Arial"/>
                <a:ea typeface="Arial"/>
                <a:cs typeface="Arial"/>
                <a:sym typeface="Arial"/>
              </a:rPr>
              <a:t>Políticas fiscais: </a:t>
            </a:r>
            <a:r>
              <a:rPr b="1" i="0" lang="en-GB" sz="700" u="none" cap="none" strike="noStrike">
                <a:solidFill>
                  <a:srgbClr val="E8F6FA"/>
                </a:solidFill>
                <a:latin typeface="Arial"/>
                <a:ea typeface="Arial"/>
                <a:cs typeface="Arial"/>
                <a:sym typeface="Arial"/>
              </a:rPr>
              <a:t>impostos sobre alimentos não saudáveis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6"/>
          <p:cNvSpPr/>
          <p:nvPr/>
        </p:nvSpPr>
        <p:spPr>
          <a:xfrm>
            <a:off x="5307169" y="2928732"/>
            <a:ext cx="18555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41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ETIÓPIA: </a:t>
            </a:r>
            <a:r>
              <a:rPr b="0" i="0" lang="en-GB" sz="500" u="none" cap="none" strike="noStrik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Imposto sobre produtos “perigosos para a saúde”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443047" y="4822028"/>
            <a:ext cx="2534100" cy="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06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GB" sz="500" u="none" cap="none" strike="noStrike">
                <a:solidFill>
                  <a:srgbClr val="34657F"/>
                </a:solidFill>
                <a:latin typeface="Arial"/>
                <a:ea typeface="Arial"/>
                <a:cs typeface="Arial"/>
                <a:sym typeface="Arial"/>
              </a:rPr>
              <a:t>PROGRAMA GLOBAL DE PESQUISA DE ALIMENTOS </a:t>
            </a:r>
            <a:r>
              <a:rPr b="0" i="0" lang="en-GB" sz="500" u="none" cap="none" strike="noStrike">
                <a:solidFill>
                  <a:srgbClr val="93C4E5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b="0" i="0" lang="en-GB" sz="5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UNC - CHAPEL HILL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91007" y="38922"/>
            <a:ext cx="898800" cy="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Machine Translated by Google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92366252fb6c63_48"/>
          <p:cNvSpPr txBox="1"/>
          <p:nvPr>
            <p:ph idx="1" type="body"/>
          </p:nvPr>
        </p:nvSpPr>
        <p:spPr>
          <a:xfrm>
            <a:off x="261250" y="4238325"/>
            <a:ext cx="88050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0"/>
              <a:buNone/>
            </a:pPr>
            <a:r>
              <a:rPr lang="en-GB"/>
              <a:t>Programas Nacionais de subsídios a alimentação que fornecem um valor em dinheiro ao consumidor para comprar alimentos saudáveis e ricos em nutrientes (por ex: frutas e vegetais)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09"/>
              <a:buFont typeface="Arial"/>
              <a:buNone/>
            </a:pPr>
            <a:r>
              <a:rPr lang="en-GB"/>
              <a:t>Lindsey Smith Taillie,  globalfoodresearchprogram.org, University of North Carolina, Chapel Hill 2024</a:t>
            </a:r>
            <a:endParaRPr/>
          </a:p>
        </p:txBody>
      </p:sp>
      <p:pic>
        <p:nvPicPr>
          <p:cNvPr id="184" name="Google Shape;184;g3392366252fb6c63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991601" cy="4085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7"/>
          <p:cNvSpPr/>
          <p:nvPr/>
        </p:nvSpPr>
        <p:spPr>
          <a:xfrm>
            <a:off x="91006" y="38922"/>
            <a:ext cx="61389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Machine Translated by Google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8BD3E6"/>
                </a:solidFill>
                <a:latin typeface="Arial"/>
                <a:ea typeface="Arial"/>
                <a:cs typeface="Arial"/>
                <a:sym typeface="Arial"/>
              </a:rPr>
              <a:t>Etiquetas na frente da embalagem em todo o mundo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8026142" y="867026"/>
            <a:ext cx="11373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5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13284B"/>
                </a:solidFill>
                <a:latin typeface="Arial"/>
                <a:ea typeface="Arial"/>
                <a:cs typeface="Arial"/>
                <a:sym typeface="Arial"/>
              </a:rPr>
              <a:t>Políticas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13284B"/>
                </a:solidFill>
                <a:latin typeface="Arial"/>
                <a:ea typeface="Arial"/>
                <a:cs typeface="Arial"/>
                <a:sym typeface="Arial"/>
              </a:rPr>
              <a:t>obrigatórias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GB" sz="600" u="none" cap="none" strike="noStrike">
                <a:solidFill>
                  <a:srgbClr val="13284B"/>
                </a:solidFill>
                <a:latin typeface="Arial"/>
                <a:ea typeface="Arial"/>
                <a:cs typeface="Arial"/>
                <a:sym typeface="Arial"/>
              </a:rPr>
              <a:t>Ainda não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GB" sz="600" u="none" cap="none" strike="noStrike">
                <a:solidFill>
                  <a:srgbClr val="13284B"/>
                </a:solidFill>
                <a:latin typeface="Arial"/>
                <a:ea typeface="Arial"/>
                <a:cs typeface="Arial"/>
                <a:sym typeface="Arial"/>
              </a:rPr>
              <a:t>totalmente implementad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13284B"/>
                </a:solidFill>
                <a:latin typeface="Arial"/>
                <a:ea typeface="Arial"/>
                <a:cs typeface="Arial"/>
                <a:sym typeface="Arial"/>
              </a:rPr>
              <a:t>Políticas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4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13284B"/>
                </a:solidFill>
                <a:latin typeface="Arial"/>
                <a:ea typeface="Arial"/>
                <a:cs typeface="Arial"/>
                <a:sym typeface="Arial"/>
              </a:rPr>
              <a:t>voluntárias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5198251" y="4797717"/>
            <a:ext cx="35124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92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16100" lvl="0" marL="182880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34657F"/>
                </a:solidFill>
                <a:latin typeface="Arial"/>
                <a:ea typeface="Arial"/>
                <a:cs typeface="Arial"/>
                <a:sym typeface="Arial"/>
              </a:rPr>
              <a:t>Atualizado em março de 2024. © Copyright 2024 Global Food Research Program at UNC-Chapel Hill     Copyright do mapa base © FreeVectorMaps.com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444504" y="4811687"/>
            <a:ext cx="3261300" cy="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6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34657F"/>
                </a:solidFill>
                <a:latin typeface="Arial"/>
                <a:ea typeface="Arial"/>
                <a:cs typeface="Arial"/>
                <a:sym typeface="Arial"/>
              </a:rPr>
              <a:t>PROGRAMA GLOBAL DE PESQUISA DE ALIMENTOS </a:t>
            </a:r>
            <a:r>
              <a:rPr b="0" i="0" lang="en-GB" sz="700" u="none" cap="none" strike="noStrike">
                <a:solidFill>
                  <a:srgbClr val="93C4E5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b="0" i="0" lang="en-GB" sz="700" u="none" cap="none" strike="noStrike">
                <a:solidFill>
                  <a:srgbClr val="4B9CD3"/>
                </a:solidFill>
                <a:latin typeface="Arial"/>
                <a:ea typeface="Arial"/>
                <a:cs typeface="Arial"/>
                <a:sym typeface="Arial"/>
              </a:rPr>
              <a:t>UNC - CHAPEL HILL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92366252fb6c63_53"/>
          <p:cNvSpPr txBox="1"/>
          <p:nvPr>
            <p:ph idx="1" type="body"/>
          </p:nvPr>
        </p:nvSpPr>
        <p:spPr>
          <a:xfrm>
            <a:off x="218605" y="385572"/>
            <a:ext cx="8807700" cy="46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5337"/>
              <a:buNone/>
            </a:pPr>
            <a:r>
              <a:t/>
            </a:r>
            <a:endParaRPr b="1"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2378"/>
              <a:buNone/>
            </a:pPr>
            <a:r>
              <a:rPr b="1" lang="en-GB" sz="4600">
                <a:solidFill>
                  <a:srgbClr val="FF0000"/>
                </a:solidFill>
              </a:rPr>
              <a:t>Lições para implementar políticas </a:t>
            </a:r>
            <a:endParaRPr b="1" sz="46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5337"/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0450"/>
              <a:buNone/>
            </a:pPr>
            <a:r>
              <a:t/>
            </a:r>
            <a:endParaRPr sz="2100"/>
          </a:p>
          <a:p>
            <a:pPr indent="-267739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32"/>
              <a:buFont typeface="Noto Sans Symbols"/>
              <a:buChar char="⮚"/>
            </a:pPr>
            <a:r>
              <a:rPr b="1" lang="en-GB" sz="3300"/>
              <a:t>Base tributária</a:t>
            </a:r>
            <a:r>
              <a:rPr lang="en-GB" sz="3300"/>
              <a:t> que </a:t>
            </a:r>
            <a:r>
              <a:rPr b="1" lang="en-GB" sz="3300"/>
              <a:t>inclua todas as bebidas </a:t>
            </a:r>
            <a:r>
              <a:rPr lang="en-GB" sz="3300"/>
              <a:t>com alto teor de açúcar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32"/>
              <a:buNone/>
            </a:pPr>
            <a:r>
              <a:t/>
            </a:r>
            <a:endParaRPr sz="3300"/>
          </a:p>
          <a:p>
            <a:pPr indent="-267739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32"/>
              <a:buFont typeface="Noto Sans Symbols"/>
              <a:buChar char="⮚"/>
            </a:pPr>
            <a:r>
              <a:rPr b="1" lang="en-GB" sz="3300"/>
              <a:t>Impostos mais elevados</a:t>
            </a:r>
            <a:r>
              <a:rPr lang="en-GB" sz="3300"/>
              <a:t> terão impactos mais significativos</a:t>
            </a:r>
            <a:endParaRPr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32"/>
              <a:buFont typeface="Noto Sans Symbols"/>
              <a:buNone/>
            </a:pPr>
            <a:r>
              <a:t/>
            </a:r>
            <a:endParaRPr b="1" sz="3300"/>
          </a:p>
          <a:p>
            <a:pPr indent="-267739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32"/>
              <a:buFont typeface="Noto Sans Symbols"/>
              <a:buChar char="⮚"/>
            </a:pPr>
            <a:r>
              <a:rPr b="1" lang="en-GB" sz="3300"/>
              <a:t>Impostos específicos sobre o consumo </a:t>
            </a:r>
            <a:r>
              <a:rPr lang="en-GB" sz="3300"/>
              <a:t>são mais eficazes na redução das compras</a:t>
            </a:r>
            <a:endParaRPr sz="3300"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32"/>
              <a:buFont typeface="Noto Sans Symbols"/>
              <a:buNone/>
            </a:pPr>
            <a:r>
              <a:t/>
            </a:r>
            <a:endParaRPr sz="3300"/>
          </a:p>
          <a:p>
            <a:pPr indent="-267739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32"/>
              <a:buFont typeface="Noto Sans Symbols"/>
              <a:buChar char="⮚"/>
            </a:pPr>
            <a:r>
              <a:rPr b="1" lang="en-GB" sz="3300">
                <a:latin typeface="Arial"/>
                <a:ea typeface="Arial"/>
                <a:cs typeface="Arial"/>
                <a:sym typeface="Arial"/>
              </a:rPr>
              <a:t>Impostos sobre bebidas açucaradas </a:t>
            </a:r>
            <a:r>
              <a:rPr b="1" lang="en-GB" sz="3300"/>
              <a:t>devem ser</a:t>
            </a:r>
            <a:r>
              <a:rPr b="1" lang="en-GB" sz="3300">
                <a:latin typeface="Arial"/>
                <a:ea typeface="Arial"/>
                <a:cs typeface="Arial"/>
                <a:sym typeface="Arial"/>
              </a:rPr>
              <a:t> parte de uma estratégia mais ampla de </a:t>
            </a:r>
            <a:r>
              <a:rPr b="1" lang="en-GB" sz="3300"/>
              <a:t>políticas</a:t>
            </a:r>
            <a:r>
              <a:rPr b="1" lang="en-GB" sz="33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32"/>
              <a:buFont typeface="Noto Sans Symbols"/>
              <a:buNone/>
            </a:pPr>
            <a:r>
              <a:t/>
            </a:r>
            <a:endParaRPr b="1" sz="3300">
              <a:latin typeface="Arial"/>
              <a:ea typeface="Arial"/>
              <a:cs typeface="Arial"/>
              <a:sym typeface="Arial"/>
            </a:endParaRPr>
          </a:p>
          <a:p>
            <a:pPr indent="-267739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32"/>
              <a:buFont typeface="Noto Sans Symbols"/>
              <a:buChar char="⮚"/>
            </a:pPr>
            <a:r>
              <a:rPr b="1" lang="en-GB" sz="3300">
                <a:latin typeface="Arial"/>
                <a:ea typeface="Arial"/>
                <a:cs typeface="Arial"/>
                <a:sym typeface="Arial"/>
              </a:rPr>
              <a:t>Combinar impostos </a:t>
            </a:r>
            <a:r>
              <a:rPr b="1" lang="en-GB" sz="3300"/>
              <a:t>com subsídios ou incentivos de preços </a:t>
            </a:r>
            <a:r>
              <a:rPr lang="en-GB" sz="3300"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GB" sz="3300"/>
              <a:t>m</a:t>
            </a:r>
            <a:r>
              <a:rPr lang="en-GB" sz="3300">
                <a:latin typeface="Arial"/>
                <a:ea typeface="Arial"/>
                <a:cs typeface="Arial"/>
                <a:sym typeface="Arial"/>
              </a:rPr>
              <a:t> impacto maior na saúde do que apenas um imposto sobre </a:t>
            </a:r>
            <a:r>
              <a:rPr lang="en-GB" sz="3300"/>
              <a:t>consumo</a:t>
            </a:r>
            <a:endParaRPr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32"/>
              <a:buFont typeface="Noto Sans Symbols"/>
              <a:buNone/>
            </a:pPr>
            <a:r>
              <a:t/>
            </a:r>
            <a:endParaRPr b="1" sz="3300">
              <a:latin typeface="Arial"/>
              <a:ea typeface="Arial"/>
              <a:cs typeface="Arial"/>
              <a:sym typeface="Arial"/>
            </a:endParaRPr>
          </a:p>
          <a:p>
            <a:pPr indent="-267739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32"/>
              <a:buFont typeface="Noto Sans Symbols"/>
              <a:buChar char="⮚"/>
            </a:pPr>
            <a:r>
              <a:rPr lang="en-GB" sz="3300">
                <a:latin typeface="Arial"/>
                <a:ea typeface="Arial"/>
                <a:cs typeface="Arial"/>
                <a:sym typeface="Arial"/>
              </a:rPr>
              <a:t>Combinar um imposto sobre bebidas açucaradas (ou outros alimentos ultraprocessados) com </a:t>
            </a:r>
            <a:r>
              <a:rPr b="1" lang="en-GB" sz="3300">
                <a:latin typeface="Arial"/>
                <a:ea typeface="Arial"/>
                <a:cs typeface="Arial"/>
                <a:sym typeface="Arial"/>
              </a:rPr>
              <a:t>um subsídio direcionado para frutas e vegetais </a:t>
            </a:r>
            <a:r>
              <a:rPr b="1" lang="en-GB" sz="3300"/>
              <a:t>têm</a:t>
            </a:r>
            <a:r>
              <a:rPr b="1" lang="en-GB" sz="3300"/>
              <a:t> maior impacto no </a:t>
            </a:r>
            <a:r>
              <a:rPr b="1" lang="en-GB" sz="3300"/>
              <a:t>aumento</a:t>
            </a:r>
            <a:r>
              <a:rPr b="1" lang="en-GB" sz="3300"/>
              <a:t> consumo FLV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32"/>
              <a:buNone/>
            </a:pPr>
            <a:r>
              <a:rPr lang="en-GB" sz="3300">
                <a:latin typeface="Arial"/>
                <a:ea typeface="Arial"/>
                <a:cs typeface="Arial"/>
                <a:sym typeface="Arial"/>
              </a:rPr>
              <a:t> 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-267739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32"/>
              <a:buFont typeface="Noto Sans Symbols"/>
              <a:buChar char="⮚"/>
            </a:pPr>
            <a:r>
              <a:rPr b="1" lang="en-GB" sz="3300"/>
              <a:t>Definir</a:t>
            </a:r>
            <a:r>
              <a:rPr b="1" lang="en-GB" sz="3300">
                <a:latin typeface="Arial"/>
                <a:ea typeface="Arial"/>
                <a:cs typeface="Arial"/>
                <a:sym typeface="Arial"/>
              </a:rPr>
              <a:t> utilização </a:t>
            </a:r>
            <a:r>
              <a:rPr b="1" lang="en-GB" sz="3300"/>
              <a:t>específica</a:t>
            </a:r>
            <a:r>
              <a:rPr b="1" lang="en-GB" sz="3300">
                <a:latin typeface="Arial"/>
                <a:ea typeface="Arial"/>
                <a:cs typeface="Arial"/>
                <a:sym typeface="Arial"/>
              </a:rPr>
              <a:t> das receitas geradas aumenta apoio as </a:t>
            </a:r>
            <a:r>
              <a:rPr b="1" lang="en-GB" sz="3300"/>
              <a:t>políticas tributarias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0526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052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62" name="Google Shape;62;p2"/>
          <p:cNvSpPr txBox="1"/>
          <p:nvPr>
            <p:ph idx="1" type="subTitle"/>
          </p:nvPr>
        </p:nvSpPr>
        <p:spPr>
          <a:xfrm>
            <a:off x="3318375" y="2899126"/>
            <a:ext cx="5631600" cy="21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b="1" lang="en-GB"/>
              <a:t>Conteúdo da apresentação</a:t>
            </a: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t/>
            </a:r>
            <a:endParaRPr/>
          </a:p>
          <a:p>
            <a:pPr indent="-40870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Font typeface="Noto Sans Symbols"/>
              <a:buChar char="✔"/>
            </a:pPr>
            <a:r>
              <a:rPr lang="en-GB"/>
              <a:t>Consumo e produção atual de frutas, verduras e legumes no mundo e no Brasil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Font typeface="Noto Sans Symbols"/>
              <a:buNone/>
            </a:pPr>
            <a:r>
              <a:t/>
            </a:r>
            <a:endParaRPr/>
          </a:p>
          <a:p>
            <a:pPr indent="-40870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Font typeface="Noto Sans Symbols"/>
              <a:buChar char="✔"/>
            </a:pPr>
            <a:r>
              <a:rPr lang="en-GB"/>
              <a:t>Como aumentar o consumo e a produção 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Font typeface="Noto Sans Symbols"/>
              <a:buNone/>
            </a:pPr>
            <a:r>
              <a:t/>
            </a:r>
            <a:endParaRPr/>
          </a:p>
          <a:p>
            <a:pPr indent="-40870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Font typeface="Noto Sans Symbols"/>
              <a:buChar char="✔"/>
            </a:pPr>
            <a:r>
              <a:rPr lang="en-GB"/>
              <a:t>Impostos e subsídios ao consumo e produção 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Font typeface="Noto Sans Symbols"/>
              <a:buNone/>
            </a:pPr>
            <a:r>
              <a:t/>
            </a:r>
            <a:endParaRPr/>
          </a:p>
          <a:p>
            <a:pPr indent="-40870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Font typeface="Noto Sans Symbols"/>
              <a:buChar char="✔"/>
            </a:pPr>
            <a:r>
              <a:rPr lang="en-GB"/>
              <a:t>Exemplos de impostos e subsídios ao consumo de alimentos saudáveis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t/>
            </a:r>
            <a:endParaRPr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1675"/>
            <a:ext cx="9143997" cy="23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/>
          <p:nvPr/>
        </p:nvSpPr>
        <p:spPr>
          <a:xfrm>
            <a:off x="560160" y="4038120"/>
            <a:ext cx="1609918" cy="723121"/>
          </a:xfrm>
          <a:custGeom>
            <a:rect b="b" l="l" r="r" t="t"/>
            <a:pathLst>
              <a:path extrusionOk="0" h="547819" w="1219635">
                <a:moveTo>
                  <a:pt x="0" y="0"/>
                </a:moveTo>
                <a:lnTo>
                  <a:pt x="1219635" y="0"/>
                </a:lnTo>
                <a:lnTo>
                  <a:pt x="1219635" y="547819"/>
                </a:lnTo>
                <a:lnTo>
                  <a:pt x="0" y="547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oogle Shape;69;p4"/>
          <p:cNvGraphicFramePr/>
          <p:nvPr/>
        </p:nvGraphicFramePr>
        <p:xfrm>
          <a:off x="1582388" y="13645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{95E504F5-4770-422C-AF89-C8745CF6B917}</a:tableStyleId>
              </a:tblPr>
              <a:tblGrid>
                <a:gridCol w="1289225"/>
                <a:gridCol w="4189575"/>
              </a:tblGrid>
              <a:tr h="2819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86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86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9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70" name="Google Shape;70;p4"/>
          <p:cNvSpPr/>
          <p:nvPr/>
        </p:nvSpPr>
        <p:spPr>
          <a:xfrm>
            <a:off x="0" y="22011"/>
            <a:ext cx="9144000" cy="792900"/>
          </a:xfrm>
          <a:prstGeom prst="rect">
            <a:avLst/>
          </a:prstGeom>
          <a:solidFill>
            <a:srgbClr val="5091C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1635164" y="3722239"/>
            <a:ext cx="5379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11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2005     2006     2007     2008     2009      2010       2011       2012      2013      2014      2015      2016      2017      2018      2019      2020      2021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90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20800" marR="0" rtl="0" algn="l">
              <a:lnSpc>
                <a:spcPct val="1302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	Food supply (kcal/capita/day)                       Food supply (million kcal)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4471945" y="4250531"/>
            <a:ext cx="200025" cy="21431"/>
          </a:xfrm>
          <a:custGeom>
            <a:rect b="b" l="l" r="r" t="t"/>
            <a:pathLst>
              <a:path extrusionOk="0" h="45" w="420">
                <a:moveTo>
                  <a:pt x="22" y="22"/>
                </a:moveTo>
                <a:lnTo>
                  <a:pt x="397" y="22"/>
                </a:lnTo>
              </a:path>
            </a:pathLst>
          </a:custGeom>
          <a:noFill/>
          <a:ln cap="rnd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2757535" y="4250531"/>
            <a:ext cx="200024" cy="21431"/>
          </a:xfrm>
          <a:custGeom>
            <a:rect b="b" l="l" r="r" t="t"/>
            <a:pathLst>
              <a:path extrusionOk="0" h="45" w="419">
                <a:moveTo>
                  <a:pt x="22" y="22"/>
                </a:moveTo>
                <a:lnTo>
                  <a:pt x="397" y="22"/>
                </a:lnTo>
              </a:path>
            </a:pathLst>
          </a:custGeom>
          <a:noFill/>
          <a:ln cap="rnd" cmpd="sng" w="28575">
            <a:solidFill>
              <a:srgbClr val="5B9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4" name="Google Shape;74;p4"/>
          <p:cNvGraphicFramePr/>
          <p:nvPr/>
        </p:nvGraphicFramePr>
        <p:xfrm>
          <a:off x="1582388" y="30360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{95E504F5-4770-422C-AF89-C8745CF6B917}</a:tableStyleId>
              </a:tblPr>
              <a:tblGrid>
                <a:gridCol w="5479250"/>
              </a:tblGrid>
              <a:tr h="28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5" name="Google Shape;75;p4"/>
          <p:cNvSpPr/>
          <p:nvPr/>
        </p:nvSpPr>
        <p:spPr>
          <a:xfrm>
            <a:off x="1735979" y="2436066"/>
            <a:ext cx="664369" cy="278606"/>
          </a:xfrm>
          <a:custGeom>
            <a:rect b="b" l="l" r="r" t="t"/>
            <a:pathLst>
              <a:path extrusionOk="0" h="585" w="1395">
                <a:moveTo>
                  <a:pt x="22" y="562"/>
                </a:moveTo>
                <a:lnTo>
                  <a:pt x="697" y="352"/>
                </a:lnTo>
                <a:moveTo>
                  <a:pt x="697" y="352"/>
                </a:moveTo>
                <a:lnTo>
                  <a:pt x="1372" y="22"/>
                </a:lnTo>
              </a:path>
            </a:pathLst>
          </a:custGeom>
          <a:noFill/>
          <a:ln cap="rnd" cmpd="sng" w="28575">
            <a:solidFill>
              <a:srgbClr val="5B9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2378916" y="2336054"/>
            <a:ext cx="342900" cy="121444"/>
          </a:xfrm>
          <a:custGeom>
            <a:rect b="b" l="l" r="r" t="t"/>
            <a:pathLst>
              <a:path extrusionOk="0" h="255" w="720">
                <a:moveTo>
                  <a:pt x="22" y="232"/>
                </a:moveTo>
                <a:lnTo>
                  <a:pt x="697" y="22"/>
                </a:lnTo>
              </a:path>
            </a:pathLst>
          </a:custGeom>
          <a:noFill/>
          <a:ln cap="rnd" cmpd="sng" w="28575">
            <a:solidFill>
              <a:srgbClr val="5B9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2700385" y="2336054"/>
            <a:ext cx="342900" cy="213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3021854" y="2157460"/>
            <a:ext cx="664369" cy="200025"/>
          </a:xfrm>
          <a:custGeom>
            <a:rect b="b" l="l" r="r" t="t"/>
            <a:pathLst>
              <a:path extrusionOk="0" h="420" w="1395">
                <a:moveTo>
                  <a:pt x="22" y="397"/>
                </a:moveTo>
                <a:lnTo>
                  <a:pt x="697" y="262"/>
                </a:lnTo>
                <a:moveTo>
                  <a:pt x="697" y="262"/>
                </a:moveTo>
                <a:lnTo>
                  <a:pt x="1372" y="22"/>
                </a:lnTo>
              </a:path>
            </a:pathLst>
          </a:custGeom>
          <a:noFill/>
          <a:ln cap="rnd" cmpd="sng" w="28575">
            <a:solidFill>
              <a:srgbClr val="5B9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4"/>
          <p:cNvGrpSpPr/>
          <p:nvPr/>
        </p:nvGrpSpPr>
        <p:grpSpPr>
          <a:xfrm>
            <a:off x="1735978" y="1893141"/>
            <a:ext cx="3564731" cy="285750"/>
            <a:chOff x="0" y="0"/>
            <a:chExt cx="4752974" cy="381000"/>
          </a:xfrm>
        </p:grpSpPr>
        <p:sp>
          <p:nvSpPr>
            <p:cNvPr id="80" name="Google Shape;80;p4"/>
            <p:cNvSpPr/>
            <p:nvPr/>
          </p:nvSpPr>
          <p:spPr>
            <a:xfrm>
              <a:off x="2571749" y="0"/>
              <a:ext cx="2181225" cy="381000"/>
            </a:xfrm>
            <a:custGeom>
              <a:rect b="b" l="l" r="r" t="t"/>
              <a:pathLst>
                <a:path extrusionOk="0" h="600" w="3435">
                  <a:moveTo>
                    <a:pt x="22" y="577"/>
                  </a:moveTo>
                  <a:lnTo>
                    <a:pt x="697" y="502"/>
                  </a:lnTo>
                  <a:moveTo>
                    <a:pt x="697" y="502"/>
                  </a:moveTo>
                  <a:lnTo>
                    <a:pt x="1372" y="427"/>
                  </a:lnTo>
                  <a:moveTo>
                    <a:pt x="1372" y="427"/>
                  </a:moveTo>
                  <a:lnTo>
                    <a:pt x="2062" y="97"/>
                  </a:lnTo>
                  <a:moveTo>
                    <a:pt x="2062" y="97"/>
                  </a:moveTo>
                  <a:lnTo>
                    <a:pt x="2737" y="127"/>
                  </a:lnTo>
                  <a:moveTo>
                    <a:pt x="2737" y="127"/>
                  </a:moveTo>
                  <a:lnTo>
                    <a:pt x="3412" y="22"/>
                  </a:lnTo>
                </a:path>
              </a:pathLst>
            </a:custGeom>
            <a:noFill/>
            <a:ln cap="rnd" cmpd="sng" w="2857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0" y="28575"/>
              <a:ext cx="3457580" cy="352425"/>
            </a:xfrm>
            <a:custGeom>
              <a:rect b="b" l="l" r="r" t="t"/>
              <a:pathLst>
                <a:path extrusionOk="0" h="555" w="5444">
                  <a:moveTo>
                    <a:pt x="22" y="532"/>
                  </a:moveTo>
                  <a:lnTo>
                    <a:pt x="697" y="472"/>
                  </a:lnTo>
                  <a:moveTo>
                    <a:pt x="697" y="472"/>
                  </a:moveTo>
                  <a:lnTo>
                    <a:pt x="1372" y="397"/>
                  </a:lnTo>
                  <a:moveTo>
                    <a:pt x="1372" y="397"/>
                  </a:moveTo>
                  <a:lnTo>
                    <a:pt x="2047" y="337"/>
                  </a:lnTo>
                  <a:moveTo>
                    <a:pt x="2047" y="337"/>
                  </a:moveTo>
                  <a:lnTo>
                    <a:pt x="2722" y="307"/>
                  </a:lnTo>
                  <a:moveTo>
                    <a:pt x="2722" y="307"/>
                  </a:moveTo>
                  <a:lnTo>
                    <a:pt x="3397" y="202"/>
                  </a:lnTo>
                  <a:moveTo>
                    <a:pt x="3397" y="202"/>
                  </a:moveTo>
                  <a:lnTo>
                    <a:pt x="4072" y="142"/>
                  </a:lnTo>
                  <a:moveTo>
                    <a:pt x="4072" y="142"/>
                  </a:moveTo>
                  <a:lnTo>
                    <a:pt x="4747" y="82"/>
                  </a:lnTo>
                  <a:moveTo>
                    <a:pt x="4747" y="82"/>
                  </a:moveTo>
                  <a:lnTo>
                    <a:pt x="5422" y="22"/>
                  </a:lnTo>
                </a:path>
              </a:pathLst>
            </a:custGeom>
            <a:noFill/>
            <a:ln cap="rnd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4"/>
          <p:cNvSpPr/>
          <p:nvPr/>
        </p:nvSpPr>
        <p:spPr>
          <a:xfrm>
            <a:off x="4143111" y="144376"/>
            <a:ext cx="3205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4"/>
          <p:cNvGrpSpPr/>
          <p:nvPr/>
        </p:nvGrpSpPr>
        <p:grpSpPr>
          <a:xfrm>
            <a:off x="4307729" y="1643110"/>
            <a:ext cx="2600325" cy="292894"/>
            <a:chOff x="0" y="0"/>
            <a:chExt cx="3467100" cy="390525"/>
          </a:xfrm>
        </p:grpSpPr>
        <p:sp>
          <p:nvSpPr>
            <p:cNvPr id="84" name="Google Shape;84;p4"/>
            <p:cNvSpPr/>
            <p:nvPr/>
          </p:nvSpPr>
          <p:spPr>
            <a:xfrm>
              <a:off x="1295400" y="0"/>
              <a:ext cx="1314450" cy="361950"/>
            </a:xfrm>
            <a:custGeom>
              <a:rect b="b" l="l" r="r" t="t"/>
              <a:pathLst>
                <a:path extrusionOk="0" h="570" w="2070">
                  <a:moveTo>
                    <a:pt x="22" y="547"/>
                  </a:moveTo>
                  <a:lnTo>
                    <a:pt x="697" y="277"/>
                  </a:lnTo>
                  <a:moveTo>
                    <a:pt x="697" y="277"/>
                  </a:moveTo>
                  <a:lnTo>
                    <a:pt x="1372" y="172"/>
                  </a:lnTo>
                  <a:moveTo>
                    <a:pt x="1372" y="172"/>
                  </a:moveTo>
                  <a:lnTo>
                    <a:pt x="2047" y="22"/>
                  </a:lnTo>
                </a:path>
              </a:pathLst>
            </a:custGeom>
            <a:noFill/>
            <a:ln cap="rnd" cmpd="sng" w="2857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0" y="57150"/>
              <a:ext cx="3467100" cy="333375"/>
            </a:xfrm>
            <a:custGeom>
              <a:rect b="b" l="l" r="r" t="t"/>
              <a:pathLst>
                <a:path extrusionOk="0" h="525" w="5460">
                  <a:moveTo>
                    <a:pt x="22" y="502"/>
                  </a:moveTo>
                  <a:lnTo>
                    <a:pt x="712" y="412"/>
                  </a:lnTo>
                  <a:moveTo>
                    <a:pt x="712" y="412"/>
                  </a:moveTo>
                  <a:lnTo>
                    <a:pt x="1387" y="382"/>
                  </a:lnTo>
                  <a:moveTo>
                    <a:pt x="1387" y="382"/>
                  </a:moveTo>
                  <a:lnTo>
                    <a:pt x="2062" y="322"/>
                  </a:lnTo>
                  <a:moveTo>
                    <a:pt x="2062" y="322"/>
                  </a:moveTo>
                  <a:lnTo>
                    <a:pt x="2737" y="247"/>
                  </a:lnTo>
                  <a:moveTo>
                    <a:pt x="2737" y="247"/>
                  </a:moveTo>
                  <a:lnTo>
                    <a:pt x="3412" y="202"/>
                  </a:lnTo>
                  <a:moveTo>
                    <a:pt x="3412" y="202"/>
                  </a:moveTo>
                  <a:lnTo>
                    <a:pt x="4087" y="127"/>
                  </a:lnTo>
                  <a:moveTo>
                    <a:pt x="4087" y="127"/>
                  </a:moveTo>
                  <a:lnTo>
                    <a:pt x="4762" y="82"/>
                  </a:lnTo>
                  <a:moveTo>
                    <a:pt x="4762" y="82"/>
                  </a:moveTo>
                  <a:lnTo>
                    <a:pt x="5437" y="22"/>
                  </a:lnTo>
                </a:path>
              </a:pathLst>
            </a:custGeom>
            <a:noFill/>
            <a:ln cap="rnd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4"/>
          <p:cNvSpPr/>
          <p:nvPr/>
        </p:nvSpPr>
        <p:spPr>
          <a:xfrm>
            <a:off x="2235365" y="987995"/>
            <a:ext cx="42774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814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400" u="none" cap="none" strike="noStrike">
                <a:solidFill>
                  <a:srgbClr val="44546A"/>
                </a:solidFill>
                <a:latin typeface="Cambria"/>
                <a:ea typeface="Cambria"/>
                <a:cs typeface="Cambria"/>
                <a:sym typeface="Cambria"/>
              </a:rPr>
              <a:t>Evolution of the global food supply: total and per capita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1238507" y="1315442"/>
            <a:ext cx="2439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9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3000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8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2950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8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2900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8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2850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8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2800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8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2750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8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2700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8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2650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2600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673443" y="144376"/>
            <a:ext cx="7881407" cy="513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3031502" y="144376"/>
            <a:ext cx="10302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7184965" y="1315442"/>
            <a:ext cx="114000" cy="23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1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1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-5400000">
            <a:off x="6642036" y="2400920"/>
            <a:ext cx="15249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9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Food supply (billion of million kcal)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 rot="-5400000">
            <a:off x="180538" y="2581733"/>
            <a:ext cx="131820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33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9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Food supply (kcal/capita/day)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6243685" y="1485947"/>
            <a:ext cx="664369" cy="178594"/>
          </a:xfrm>
          <a:custGeom>
            <a:rect b="b" l="l" r="r" t="t"/>
            <a:pathLst>
              <a:path extrusionOk="0" h="375" w="1395">
                <a:moveTo>
                  <a:pt x="22" y="352"/>
                </a:moveTo>
                <a:lnTo>
                  <a:pt x="697" y="232"/>
                </a:lnTo>
                <a:moveTo>
                  <a:pt x="697" y="232"/>
                </a:moveTo>
                <a:lnTo>
                  <a:pt x="1372" y="22"/>
                </a:lnTo>
              </a:path>
            </a:pathLst>
          </a:custGeom>
          <a:noFill/>
          <a:ln cap="rnd" cmpd="sng" w="28575">
            <a:solidFill>
              <a:srgbClr val="5B9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2489202" y="144905"/>
            <a:ext cx="4677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9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7757443" y="4378878"/>
            <a:ext cx="9405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86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FAOSTAT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560160" y="4038120"/>
            <a:ext cx="1609918" cy="723121"/>
          </a:xfrm>
          <a:custGeom>
            <a:rect b="b" l="l" r="r" t="t"/>
            <a:pathLst>
              <a:path extrusionOk="0" h="547819" w="1219635">
                <a:moveTo>
                  <a:pt x="0" y="0"/>
                </a:moveTo>
                <a:lnTo>
                  <a:pt x="1219635" y="0"/>
                </a:lnTo>
                <a:lnTo>
                  <a:pt x="1219635" y="547819"/>
                </a:lnTo>
                <a:lnTo>
                  <a:pt x="0" y="547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762238" y="130270"/>
            <a:ext cx="760328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problema não está na escassez da produção de alimentos!</a:t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>
            <p:ph type="title"/>
          </p:nvPr>
        </p:nvSpPr>
        <p:spPr>
          <a:xfrm>
            <a:off x="195275" y="836262"/>
            <a:ext cx="28080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FAO, SOFI 2023</a:t>
            </a:r>
            <a:endParaRPr/>
          </a:p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245720" y="1416768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GB"/>
              <a:t>A Tabela 20 mostra a disponibilidade per capita-dia para cada grupo alimentar em relação à necessidade diária. 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GB"/>
              <a:t>Valores negativos indicam uma deficiência ( % a menos dos gramas per capita-dia disponíveis em relação à quantidade necessária).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GB"/>
              <a:t>Valores positivos indicam suficiência (%  acima da quantidade necessária disponível para cada grupo alimentar).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r>
              <a:rPr lang="en-GB"/>
              <a:t>(Dados América Latina foram estimados a partir da América do Sul e do Caribe )</a:t>
            </a:r>
            <a:endParaRPr/>
          </a:p>
        </p:txBody>
      </p:sp>
      <p:pic>
        <p:nvPicPr>
          <p:cNvPr id="104" name="Google Shape;1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4200" y="152400"/>
            <a:ext cx="582172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/>
          <p:nvPr/>
        </p:nvSpPr>
        <p:spPr>
          <a:xfrm>
            <a:off x="354459" y="48293"/>
            <a:ext cx="1609918" cy="723121"/>
          </a:xfrm>
          <a:custGeom>
            <a:rect b="b" l="l" r="r" t="t"/>
            <a:pathLst>
              <a:path extrusionOk="0" h="547819" w="1219635">
                <a:moveTo>
                  <a:pt x="0" y="0"/>
                </a:moveTo>
                <a:lnTo>
                  <a:pt x="1219635" y="0"/>
                </a:lnTo>
                <a:lnTo>
                  <a:pt x="1219635" y="547819"/>
                </a:lnTo>
                <a:lnTo>
                  <a:pt x="0" y="547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330588" y="301186"/>
            <a:ext cx="8482800" cy="47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>
                <a:solidFill>
                  <a:schemeClr val="dk1"/>
                </a:solidFill>
              </a:rPr>
              <a:t>Impacto Reorientação Subsídios Agrícolas (FAO+OMS+UNICEF+PMA, 2023)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 sz="1700">
                <a:solidFill>
                  <a:schemeClr val="dk1"/>
                </a:solidFill>
              </a:rPr>
              <a:t>Dietas Saudáveis</a:t>
            </a:r>
            <a:r>
              <a:rPr lang="en-GB" sz="1700">
                <a:solidFill>
                  <a:schemeClr val="dk1"/>
                </a:solidFill>
              </a:rPr>
              <a:t>: Melhora em todos os cenários - Redirecionar subsídios de produtores para consumidores é mais eficaz.</a:t>
            </a:r>
            <a:endParaRPr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 sz="1700">
                <a:solidFill>
                  <a:schemeClr val="dk1"/>
                </a:solidFill>
              </a:rPr>
              <a:t>Subsídios Específicos</a:t>
            </a:r>
            <a:r>
              <a:rPr lang="en-GB" sz="1700">
                <a:solidFill>
                  <a:schemeClr val="dk1"/>
                </a:solidFill>
              </a:rPr>
              <a:t>: Maior impacto na acessibilidade a dietas saudáveis do que subsídios à produção geral.</a:t>
            </a:r>
            <a:endParaRPr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 sz="1700">
                <a:solidFill>
                  <a:schemeClr val="dk1"/>
                </a:solidFill>
              </a:rPr>
              <a:t>Emissões GEE</a:t>
            </a:r>
            <a:r>
              <a:rPr lang="en-GB" sz="1700">
                <a:solidFill>
                  <a:schemeClr val="dk1"/>
                </a:solidFill>
              </a:rPr>
              <a:t>: Reduzem com subsídios ao consumidor. Subsídios ao produtor aumentam GEE em países de baixo/médio rendimento</a:t>
            </a:r>
            <a:endParaRPr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GB" sz="1700">
                <a:solidFill>
                  <a:schemeClr val="dk1"/>
                </a:solidFill>
              </a:rPr>
              <a:t>Rendimento Agrícola Global</a:t>
            </a:r>
            <a:r>
              <a:rPr lang="en-GB" sz="1700">
                <a:solidFill>
                  <a:schemeClr val="dk1"/>
                </a:solidFill>
              </a:rPr>
              <a:t>: Diminui em todos os cenários, exceto com a supressão de medidas de importação/exportação. Queda maior em países de alta renda-PAR; exceção são os PBR com subsídios fiscais pequenos.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7605584" y="4386649"/>
            <a:ext cx="1025611" cy="620927"/>
          </a:xfrm>
          <a:custGeom>
            <a:rect b="b" l="l" r="r" t="t"/>
            <a:pathLst>
              <a:path extrusionOk="0" h="547819" w="1219635">
                <a:moveTo>
                  <a:pt x="0" y="0"/>
                </a:moveTo>
                <a:lnTo>
                  <a:pt x="1219635" y="0"/>
                </a:lnTo>
                <a:lnTo>
                  <a:pt x="1219635" y="547819"/>
                </a:lnTo>
                <a:lnTo>
                  <a:pt x="0" y="547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148281" y="0"/>
            <a:ext cx="8847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2200"/>
              <a:t>Hoje c</a:t>
            </a:r>
            <a:r>
              <a:rPr b="1" lang="en-GB" sz="2200"/>
              <a:t>onflitos e clima alimentam crises </a:t>
            </a:r>
            <a:r>
              <a:rPr b="1" lang="en-GB" sz="2200"/>
              <a:t>insegurança</a:t>
            </a:r>
            <a:r>
              <a:rPr b="1" lang="en-GB" sz="2200"/>
              <a:t> alimentar</a:t>
            </a:r>
            <a:endParaRPr b="1" sz="2200"/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335" y="556054"/>
            <a:ext cx="8497331" cy="427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/>
          <p:nvPr/>
        </p:nvSpPr>
        <p:spPr>
          <a:xfrm>
            <a:off x="7369776" y="997984"/>
            <a:ext cx="1024493" cy="620405"/>
          </a:xfrm>
          <a:custGeom>
            <a:rect b="b" l="l" r="r" t="t"/>
            <a:pathLst>
              <a:path extrusionOk="0" h="547819" w="1219635">
                <a:moveTo>
                  <a:pt x="0" y="0"/>
                </a:moveTo>
                <a:lnTo>
                  <a:pt x="1219635" y="0"/>
                </a:lnTo>
                <a:lnTo>
                  <a:pt x="1219635" y="547819"/>
                </a:lnTo>
                <a:lnTo>
                  <a:pt x="0" y="547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/>
          <p:nvPr>
            <p:ph idx="1" type="body"/>
          </p:nvPr>
        </p:nvSpPr>
        <p:spPr>
          <a:xfrm>
            <a:off x="255072" y="4376585"/>
            <a:ext cx="7233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729"/>
              <a:buNone/>
            </a:pPr>
            <a:r>
              <a:rPr lang="en-GB" sz="1500"/>
              <a:t>Belik, Walter. Estudo sobre a Cadeia de Alimentos. Ibirapitanga, ICS, IMAFLORA.Sao Paulo  126 p. OUTUBRO 2020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/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1238"/>
            <a:ext cx="5948778" cy="39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0"/>
          <p:cNvSpPr txBox="1"/>
          <p:nvPr/>
        </p:nvSpPr>
        <p:spPr>
          <a:xfrm>
            <a:off x="6209850" y="97025"/>
            <a:ext cx="2668480" cy="40626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Brasil, 2002-2018: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Aumento de consumo: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Alimentos processados: +18%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Alimentos ultra processados: +46%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Redução de consumo: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Alimentos in natura: -7%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Ingredientes processados: -14%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Alimentos naturais: quase metade das calorias consumidas pelos brasileiros (Figura 16)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7824399" y="4317575"/>
            <a:ext cx="1265371" cy="723121"/>
          </a:xfrm>
          <a:custGeom>
            <a:rect b="b" l="l" r="r" t="t"/>
            <a:pathLst>
              <a:path extrusionOk="0" h="547819" w="1219635">
                <a:moveTo>
                  <a:pt x="0" y="0"/>
                </a:moveTo>
                <a:lnTo>
                  <a:pt x="1219635" y="0"/>
                </a:lnTo>
                <a:lnTo>
                  <a:pt x="1219635" y="547819"/>
                </a:lnTo>
                <a:lnTo>
                  <a:pt x="0" y="547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92366252fb6c63_11"/>
          <p:cNvSpPr/>
          <p:nvPr/>
        </p:nvSpPr>
        <p:spPr>
          <a:xfrm>
            <a:off x="2540000" y="97631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2" name="Google Shape;132;g3392366252fb6c63_11"/>
          <p:cNvGraphicFramePr/>
          <p:nvPr/>
        </p:nvGraphicFramePr>
        <p:xfrm>
          <a:off x="572395" y="976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{95E504F5-4770-422C-AF89-C8745CF6B917}</a:tableStyleId>
              </a:tblPr>
              <a:tblGrid>
                <a:gridCol w="1925675"/>
                <a:gridCol w="1925675"/>
                <a:gridCol w="1925675"/>
                <a:gridCol w="1925675"/>
              </a:tblGrid>
              <a:tr h="27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/>
                        <a:t>Estudo</a:t>
                      </a:r>
                      <a:endParaRPr sz="13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/>
                        <a:t>Aspectos Positivos</a:t>
                      </a:r>
                      <a:endParaRPr sz="13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/>
                        <a:t>Aspectos Negativos</a:t>
                      </a:r>
                      <a:endParaRPr sz="13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/>
                        <a:t>Sugestões</a:t>
                      </a:r>
                      <a:endParaRPr sz="13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/>
                        <a:t>Levy-Costa et alii (2005)</a:t>
                      </a:r>
                      <a:endParaRPr sz="13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Adequação do teor proteico; Proteínas de alto valor biológico</a:t>
                      </a:r>
                      <a:endParaRPr sz="14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Excesso de açúcar; Insuficiência de frutas e hortaliças</a:t>
                      </a:r>
                      <a:endParaRPr sz="14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Educação alimentar </a:t>
                      </a:r>
                      <a:endParaRPr sz="13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/>
                        <a:t>Claro e Monteiro (2010)</a:t>
                      </a:r>
                      <a:endParaRPr sz="13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Aumento da renda e redução dos preços melhoram participação na dieta (6-7% recomendado)</a:t>
                      </a:r>
                      <a:endParaRPr sz="14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Falta de políticas para redução do preço de frutas e hortaliças em relação a outros alimentos</a:t>
                      </a:r>
                      <a:endParaRPr sz="14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/>
                        <a:t>Imposto sobre alimentos não saudáveis para subsidiar frutas e hortaliças</a:t>
                      </a:r>
                      <a:endParaRPr b="1" sz="14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/>
                        <a:t>Silva, Louzada e Levy (2022)</a:t>
                      </a:r>
                      <a:endParaRPr sz="13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Maior participação de alimentos regionais no Nordeste; Aumento do consumo de frutas e legumes regionais</a:t>
                      </a:r>
                      <a:endParaRPr sz="14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Participação calórica de alimentos regionais caiu de 3.7% (2002-03) para 3.1% (2017-18); Queda no consumo de tubérculos, raízes, cereais</a:t>
                      </a:r>
                      <a:endParaRPr sz="14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/>
                        <a:t>Promoção dos produtos regionais e apoio produção e comercialização </a:t>
                      </a:r>
                      <a:endParaRPr sz="1300" u="none" cap="none" strike="noStrike"/>
                    </a:p>
                  </a:txBody>
                  <a:tcPr marT="41325" marB="41325" marR="82650" marL="82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3" name="Google Shape;133;g3392366252fb6c63_11"/>
          <p:cNvSpPr txBox="1"/>
          <p:nvPr/>
        </p:nvSpPr>
        <p:spPr>
          <a:xfrm>
            <a:off x="1034025" y="181500"/>
            <a:ext cx="7644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Estudos sobre o Consumo de Alimentos Brasil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392366252fb6c63_11"/>
          <p:cNvSpPr/>
          <p:nvPr/>
        </p:nvSpPr>
        <p:spPr>
          <a:xfrm>
            <a:off x="7321375" y="4374050"/>
            <a:ext cx="1356844" cy="672448"/>
          </a:xfrm>
          <a:custGeom>
            <a:rect b="b" l="l" r="r" t="t"/>
            <a:pathLst>
              <a:path extrusionOk="0" h="547819" w="1219635">
                <a:moveTo>
                  <a:pt x="0" y="0"/>
                </a:moveTo>
                <a:lnTo>
                  <a:pt x="1219635" y="0"/>
                </a:lnTo>
                <a:lnTo>
                  <a:pt x="1219635" y="547819"/>
                </a:lnTo>
                <a:lnTo>
                  <a:pt x="0" y="547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p13"/>
          <p:cNvGraphicFramePr/>
          <p:nvPr/>
        </p:nvGraphicFramePr>
        <p:xfrm>
          <a:off x="209584" y="201000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{95E504F5-4770-422C-AF89-C8745CF6B917}</a:tableStyleId>
              </a:tblPr>
              <a:tblGrid>
                <a:gridCol w="3132825"/>
                <a:gridCol w="5801600"/>
              </a:tblGrid>
              <a:tr h="18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525" marR="9525" marL="9525" anchor="ctr"/>
                </a:tc>
              </a:tr>
              <a:tr h="6218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/>
                        <a:t>        </a:t>
                      </a:r>
                      <a:r>
                        <a:rPr lang="en-GB" sz="1600" u="none" cap="none" strike="noStrike"/>
                        <a:t>Baccarin (2024)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Carmélio e Campos (2024)</a:t>
                      </a:r>
                      <a:endParaRPr sz="1600"/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/>
                        <a:t>- Aumento de preços (2007-2023) alimentos: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/>
                        <a:t> </a:t>
                      </a: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-in natura = +260%; - ultra processados = +158%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525" marB="9525" marR="9525" marL="9525" anchor="ctr"/>
                </a:tc>
              </a:tr>
              <a:tr h="6218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- Maiores aumentos de preços: tubérculos, raízes, legumes, hortaliças, verduras e frutas (acima de 300%).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525" marB="9525" marR="9525" marL="9525" anchor="ctr"/>
                </a:tc>
              </a:tr>
              <a:tr h="2067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9525" marR="9525" marL="9525" anchor="ctr"/>
                </a:tc>
              </a:tr>
              <a:tr h="4195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- PLC reduz benefícios tributários atuais, contrariando isenção total de impostos produtos saudáveis.</a:t>
                      </a:r>
                      <a:endParaRPr sz="1600"/>
                    </a:p>
                  </a:txBody>
                  <a:tcPr marT="9525" marB="9525" marR="9525" marL="9525" anchor="ctr"/>
                </a:tc>
              </a:tr>
              <a:tr h="2067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9525" marR="9525" marL="9525" anchor="ctr"/>
                </a:tc>
              </a:tr>
              <a:tr h="2916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525" marB="9525" marR="9525" marL="9525" anchor="ctr"/>
                </a:tc>
              </a:tr>
            </a:tbl>
          </a:graphicData>
        </a:graphic>
      </p:graphicFrame>
      <p:sp>
        <p:nvSpPr>
          <p:cNvPr id="140" name="Google Shape;140;p13"/>
          <p:cNvSpPr/>
          <p:nvPr/>
        </p:nvSpPr>
        <p:spPr>
          <a:xfrm>
            <a:off x="209575" y="749725"/>
            <a:ext cx="8837400" cy="14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2"/>
                </a:solidFill>
              </a:rPr>
              <a:t>Ministério da Saúde (2022): </a:t>
            </a:r>
            <a:r>
              <a:rPr lang="en-GB" sz="2100">
                <a:solidFill>
                  <a:schemeClr val="dk2"/>
                </a:solidFill>
              </a:rPr>
              <a:t>Ações para produção, processamento, distribuição e comercialização de FLV</a:t>
            </a:r>
            <a:r>
              <a:rPr b="1" lang="en-GB" sz="2100">
                <a:solidFill>
                  <a:schemeClr val="dk2"/>
                </a:solidFill>
              </a:rPr>
              <a:t>:  </a:t>
            </a:r>
            <a:r>
              <a:rPr lang="en-GB" sz="1800">
                <a:solidFill>
                  <a:schemeClr val="dk2"/>
                </a:solidFill>
              </a:rPr>
              <a:t>reconhece</a:t>
            </a:r>
            <a:r>
              <a:rPr b="1" lang="en-GB" sz="1800">
                <a:solidFill>
                  <a:schemeClr val="dk2"/>
                </a:solidFill>
              </a:rPr>
              <a:t> </a:t>
            </a:r>
            <a:r>
              <a:rPr lang="en-GB" sz="1800">
                <a:solidFill>
                  <a:schemeClr val="dk2"/>
                </a:solidFill>
              </a:rPr>
              <a:t>barreiras para o acesso de FLV pela população; e que consumo atual e’ insuficiente para ter uma dieta </a:t>
            </a:r>
            <a:r>
              <a:rPr lang="en-GB" sz="1800">
                <a:solidFill>
                  <a:schemeClr val="dk2"/>
                </a:solidFill>
              </a:rPr>
              <a:t>saudável</a:t>
            </a:r>
            <a:r>
              <a:rPr lang="en-GB" sz="1800">
                <a:solidFill>
                  <a:schemeClr val="dk2"/>
                </a:solidFill>
              </a:rPr>
              <a:t> (⅓ a ½ do necessario) 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624025" y="163010"/>
            <a:ext cx="7877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/>
              <a:t>PROPOSTAS DE </a:t>
            </a:r>
            <a:r>
              <a:rPr b="1" lang="en-GB" sz="2400"/>
              <a:t>POLÍTICAS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