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3" r:id="rId3"/>
    <p:sldId id="319" r:id="rId4"/>
    <p:sldId id="326" r:id="rId5"/>
    <p:sldId id="328" r:id="rId6"/>
    <p:sldId id="330" r:id="rId7"/>
    <p:sldId id="325" r:id="rId8"/>
    <p:sldId id="298" r:id="rId9"/>
    <p:sldId id="282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C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8743C3-63BC-451B-8B8A-49775B85A388}" v="17" dt="2024-05-13T19:38:28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D5FC4-2931-41BB-9734-8CAF58A6D306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1EF14-A648-431B-B68C-01ECD0C8A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623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693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2393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092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5428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6519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9535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6797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073479-A5FE-DBC7-633B-352575CBE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6475F9A-0659-6609-AD04-5FE42E17B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066C17A-83B3-C5FE-9D00-27BC58933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9D5CF85-8E1F-52E3-7E4B-BAFE12DD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C6997E7-86D1-D0A5-1206-71EBD44A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06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84EAA9-7FC2-FD30-4561-62068E505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A644254-5D8F-4B2E-9926-B0D959819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82F168B-DF14-CD27-7A48-11CC1F42D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1FC25B3-D94A-9477-8647-278618B18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B33B26C-6E9C-B254-7BAA-4D79524AE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565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079C88E-0ECF-247A-E368-C676C548B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9024C181-7C63-1FCC-9F6B-772008815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06E0917-1D87-162D-1037-8425EF188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8206501-A272-857B-A23E-FCC0E0A3B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0C857F-702D-3D9A-A396-C2E346353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85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81C240-F118-764C-74F4-44EAF926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530A18B-2C45-1F59-BCCE-5E882BDF7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C42A539-F2AB-46C4-A18D-2BB4EC9B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85590FF-DF77-63F2-66A3-7F608E5BA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8E9032-C5E2-D8CB-3D8A-EDECB1A6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258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CD337D-64E6-C727-7F9B-D8920F699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DD2A915F-28DC-7F2C-15A3-656625FD1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9A7EEFB-20B1-149A-8BEB-A43FAC0F0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63383CC-5197-2265-6CAB-3688B2B43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4F6B322-6E29-375F-E78E-6B27EB6DD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812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473FAA-F341-E88C-E5EF-C4C3B427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AAD5283-38E4-882B-0A3C-072632E3A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A9764CC-3CFE-8607-2949-1B27475B4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B5DD00E-AAF7-8548-A284-6417581D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64B626E8-9172-A073-A89D-2CAA800D8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11D0A16-3FFA-483A-AAD8-DEEFBC25B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54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D92DE8-8A81-9784-4DDB-B83053483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F948E80-28AA-31A4-ECEA-656DF62B3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BCBC9C2-777B-6E94-E3CF-4D7586D5E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53ACCA70-1019-E8ED-22F5-A3DA52D18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DDFDEE75-B3FE-4B13-68F4-9C6FEE601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098868B-C595-F4F5-46DB-843E94A9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9D89885-D65F-C288-2022-7F39D34D6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751E02C9-484D-7FEF-70BD-67387D3A9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61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28F6E2-46E0-19BF-3F9B-15AA57792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819A4526-9778-A612-D63A-0F2CB5E3D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B7A6EF4-A260-EA7C-28BB-AF2847B5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0A8AD730-A9B5-34FB-8E9D-775D3E27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25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62334A10-2416-A9C1-478A-D0CEE4E1E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8D89260C-7AD7-C068-5384-30B111A0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1130D53-0328-33D2-5296-80001B3FD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54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D9177F4-33F5-3E6D-4A58-73E7E6AD1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4C42F99-6265-C31E-B89A-630B6E29D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70B30C4-64AA-BC92-4C83-2D388FE12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BF7BA04-04C6-A22F-2A62-FB21F04DE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FD10641-42BC-E992-5DE0-3435F03E9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8E13180-4752-1279-293D-4CD2AAAB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29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E8981E1-448F-80E2-8020-3E120235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DAFEF3A1-3D13-C0FD-842C-B27CFA92E9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EDD3AB8-739D-3FBA-DE1E-41D95B5FF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DB378556-C7BF-5932-B0F3-F0EEAC563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E03A4B7-FE96-512B-5CDD-501149853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F3C1437-853D-674E-8A66-62D46CFF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40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D296C9DF-8CE3-4F2A-3B3F-C23E5540F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42FE102-751C-D7D5-D86A-2EED593BE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4062794-4611-1BC7-2178-BE9802159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7A45A-0754-420E-A366-68ADD1402B4B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A9241E4-750B-0CF5-0831-EA2081CAA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897759E-207E-B481-F276-7C145C60E2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06D83-F4D1-4630-8466-83897811B5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39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2.svg"/><Relationship Id="rId18" Type="http://schemas.openxmlformats.org/officeDocument/2006/relationships/image" Target="../media/image12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17" Type="http://schemas.openxmlformats.org/officeDocument/2006/relationships/image" Target="../media/image16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png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6.svg"/><Relationship Id="rId11" Type="http://schemas.openxmlformats.org/officeDocument/2006/relationships/image" Target="../media/image10.svg"/><Relationship Id="rId5" Type="http://schemas.openxmlformats.org/officeDocument/2006/relationships/image" Target="../media/image5.png"/><Relationship Id="rId15" Type="http://schemas.openxmlformats.org/officeDocument/2006/relationships/image" Target="../media/image14.svg"/><Relationship Id="rId10" Type="http://schemas.openxmlformats.org/officeDocument/2006/relationships/image" Target="../media/image8.png"/><Relationship Id="rId19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5.png"/><Relationship Id="rId11" Type="http://schemas.openxmlformats.org/officeDocument/2006/relationships/image" Target="../media/image19.png"/><Relationship Id="rId5" Type="http://schemas.openxmlformats.org/officeDocument/2006/relationships/image" Target="../media/image14.png"/><Relationship Id="rId10" Type="http://schemas.openxmlformats.org/officeDocument/2006/relationships/image" Target="../media/image12.svg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20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image" Target="../media/image3.png"/><Relationship Id="rId9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ntato@cfn.org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1EC2EC1-D15C-6BF5-7DAC-7241FE7F34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15" y="2967134"/>
            <a:ext cx="3708842" cy="76189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401D25DD-0AC9-74A3-0BAD-318278BB4D6A}"/>
              </a:ext>
            </a:extLst>
          </p:cNvPr>
          <p:cNvSpPr txBox="1"/>
          <p:nvPr/>
        </p:nvSpPr>
        <p:spPr>
          <a:xfrm>
            <a:off x="6096000" y="1434542"/>
            <a:ext cx="611368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chemeClr val="bg1"/>
                </a:solidFill>
                <a:sym typeface="Quattrocento Sans"/>
              </a:rPr>
              <a:t>Em defesa da Reforma Tributária 3S - Saudável, Solidária e Sustentável</a:t>
            </a:r>
            <a:endParaRPr lang="pt-BR" sz="40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8AE8EBA7-4718-1EE4-946A-A6B5F5535048}"/>
              </a:ext>
            </a:extLst>
          </p:cNvPr>
          <p:cNvSpPr txBox="1"/>
          <p:nvPr/>
        </p:nvSpPr>
        <p:spPr>
          <a:xfrm>
            <a:off x="8650843" y="4515517"/>
            <a:ext cx="321594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ea typeface="Segoe UI Black" panose="020B0A02040204020203" pitchFamily="34" charset="0"/>
              </a:rPr>
              <a:t>Liliana Bricarello </a:t>
            </a:r>
          </a:p>
          <a:p>
            <a:pPr algn="ctr"/>
            <a:r>
              <a:rPr lang="pt-BR" sz="2800" b="1" dirty="0">
                <a:solidFill>
                  <a:schemeClr val="bg1"/>
                </a:solidFill>
                <a:ea typeface="Segoe UI Black" panose="020B0A02040204020203" pitchFamily="34" charset="0"/>
              </a:rPr>
              <a:t>Conselheira Federal</a:t>
            </a:r>
          </a:p>
          <a:p>
            <a:pPr algn="ctr"/>
            <a:endParaRPr lang="pt-BR" sz="2800" b="1" dirty="0">
              <a:solidFill>
                <a:schemeClr val="bg1"/>
              </a:solidFill>
              <a:ea typeface="Segoe UI Black" panose="020B0A02040204020203" pitchFamily="34" charset="0"/>
            </a:endParaRPr>
          </a:p>
          <a:p>
            <a:pPr algn="ctr"/>
            <a:r>
              <a:rPr lang="pt-BR" sz="2800" b="1" dirty="0">
                <a:solidFill>
                  <a:schemeClr val="bg1"/>
                </a:solidFill>
                <a:ea typeface="Segoe UI Black" panose="020B0A02040204020203" pitchFamily="34" charset="0"/>
              </a:rPr>
              <a:t>12 de junho de 2024</a:t>
            </a:r>
          </a:p>
        </p:txBody>
      </p:sp>
      <p:sp>
        <p:nvSpPr>
          <p:cNvPr id="2" name="Retângulo 1"/>
          <p:cNvSpPr/>
          <p:nvPr/>
        </p:nvSpPr>
        <p:spPr>
          <a:xfrm>
            <a:off x="8199692" y="3528973"/>
            <a:ext cx="12634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pt-BR" sz="2000" b="1" dirty="0">
                <a:solidFill>
                  <a:schemeClr val="bg1"/>
                </a:solidFill>
              </a:rPr>
              <a:t>Seminário</a:t>
            </a:r>
          </a:p>
        </p:txBody>
      </p:sp>
    </p:spTree>
    <p:extLst>
      <p:ext uri="{BB962C8B-B14F-4D97-AF65-F5344CB8AC3E}">
        <p14:creationId xmlns:p14="http://schemas.microsoft.com/office/powerpoint/2010/main" val="186609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C929406F-C6CF-48AE-B60C-989FD6B3759C}"/>
              </a:ext>
            </a:extLst>
          </p:cNvPr>
          <p:cNvSpPr txBox="1"/>
          <p:nvPr/>
        </p:nvSpPr>
        <p:spPr>
          <a:xfrm>
            <a:off x="737359" y="1488461"/>
            <a:ext cx="709665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solidFill>
                  <a:srgbClr val="61C12D"/>
                </a:solidFill>
                <a:cs typeface="Segoe UI Semibold" panose="020B0702040204020203" pitchFamily="34" charset="0"/>
              </a:rPr>
              <a:t>MISSÃO</a:t>
            </a:r>
          </a:p>
          <a:p>
            <a:pPr algn="ctr"/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Contribuir para a garantia do 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Direito Humano à Alimentação Adequada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, fiscalizando, normatizando e disciplinando o exercício profissional do nutricionista e do técnico em nutrição e dietética, para uma prática pautada na ética e comprometida com a 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Segurança Alimentar e Nutricional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b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em benefício da sociedade.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cs typeface="Segoe UI Semibold" panose="020B0702040204020203" pitchFamily="34" charset="0"/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1237687" y="1172384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1000" b="1" dirty="0">
                <a:solidFill>
                  <a:srgbClr val="515C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</a:t>
            </a:r>
            <a:r>
              <a:rPr lang="pt-BR" sz="1000" dirty="0">
                <a:solidFill>
                  <a:srgbClr val="515C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estatístico 2º semestre de 2023 </a:t>
            </a:r>
          </a:p>
        </p:txBody>
      </p:sp>
      <p:pic>
        <p:nvPicPr>
          <p:cNvPr id="31" name="Picture 2" descr="Mapa3D CRNS 768x768 v2 CONSELHOS REGIONAIS (CRN)">
            <a:extLst>
              <a:ext uri="{FF2B5EF4-FFF2-40B4-BE49-F238E27FC236}">
                <a16:creationId xmlns:a16="http://schemas.microsoft.com/office/drawing/2014/main" xmlns="" id="{936CE3F9-8B0E-136F-A176-3FAD1D29E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253" y="95893"/>
            <a:ext cx="4421165" cy="442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CaixaDeTexto 32">
            <a:extLst>
              <a:ext uri="{FF2B5EF4-FFF2-40B4-BE49-F238E27FC236}">
                <a16:creationId xmlns:a16="http://schemas.microsoft.com/office/drawing/2014/main" xmlns="" id="{73CD73DA-A6C3-1AF1-96B9-E323C6DE272D}"/>
              </a:ext>
            </a:extLst>
          </p:cNvPr>
          <p:cNvSpPr txBox="1"/>
          <p:nvPr/>
        </p:nvSpPr>
        <p:spPr>
          <a:xfrm>
            <a:off x="1286253" y="406392"/>
            <a:ext cx="10655105" cy="932293"/>
          </a:xfrm>
          <a:prstGeom prst="rect">
            <a:avLst/>
          </a:prstGeom>
          <a:noFill/>
        </p:spPr>
        <p:txBody>
          <a:bodyPr wrap="none" lIns="0" rtlCol="0">
            <a:noAutofit/>
          </a:bodyPr>
          <a:lstStyle/>
          <a:p>
            <a:r>
              <a:rPr lang="pt-BR" sz="2000" b="1" dirty="0">
                <a:solidFill>
                  <a:srgbClr val="61C12D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202.903</a:t>
            </a:r>
            <a:r>
              <a:rPr lang="pt-BR" b="1" dirty="0">
                <a:solidFill>
                  <a:srgbClr val="515C6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NUTRICIONISTAS E </a:t>
            </a:r>
          </a:p>
          <a:p>
            <a:r>
              <a:rPr lang="pt-BR" sz="2000" b="1" dirty="0">
                <a:solidFill>
                  <a:srgbClr val="61C12D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21.269 </a:t>
            </a:r>
            <a:r>
              <a:rPr lang="pt-BR" b="1" dirty="0">
                <a:solidFill>
                  <a:srgbClr val="515C6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TÉCNICOS EM NUTRIÇÃO E DIETÉTICA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xmlns="" id="{9D98FD0E-A319-D1AC-4E93-D070E4293115}"/>
              </a:ext>
            </a:extLst>
          </p:cNvPr>
          <p:cNvSpPr/>
          <p:nvPr/>
        </p:nvSpPr>
        <p:spPr>
          <a:xfrm>
            <a:off x="1237687" y="1133125"/>
            <a:ext cx="5164424" cy="45719"/>
          </a:xfrm>
          <a:prstGeom prst="rect">
            <a:avLst/>
          </a:prstGeom>
          <a:solidFill>
            <a:srgbClr val="4A5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473199" y="4666834"/>
            <a:ext cx="96265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403D39"/>
                </a:solidFill>
                <a:cs typeface="Segoe UI" panose="020B0502040204020203" pitchFamily="34" charset="0"/>
              </a:rPr>
              <a:t>O </a:t>
            </a:r>
            <a:r>
              <a:rPr lang="pt-BR" sz="2000" b="1" dirty="0">
                <a:solidFill>
                  <a:srgbClr val="66B034"/>
                </a:solidFill>
                <a:cs typeface="Segoe UI" panose="020B0502040204020203" pitchFamily="34" charset="0"/>
              </a:rPr>
              <a:t>nutricionista</a:t>
            </a:r>
            <a:r>
              <a:rPr lang="pt-BR" sz="2000" dirty="0">
                <a:solidFill>
                  <a:srgbClr val="403D39"/>
                </a:solidFill>
                <a:cs typeface="Segoe UI" panose="020B0502040204020203" pitchFamily="34" charset="0"/>
              </a:rPr>
              <a:t> é o profissional com formação acadêmica específica para intervir em </a:t>
            </a:r>
            <a:r>
              <a:rPr lang="pt-BR" sz="2000" b="1" dirty="0">
                <a:solidFill>
                  <a:srgbClr val="66B034"/>
                </a:solidFill>
                <a:cs typeface="Segoe UI" panose="020B0502040204020203" pitchFamily="34" charset="0"/>
              </a:rPr>
              <a:t>questões relativas à alimentação e nutrição </a:t>
            </a:r>
            <a:r>
              <a:rPr lang="pt-BR" sz="2000" dirty="0">
                <a:solidFill>
                  <a:srgbClr val="403D39"/>
                </a:solidFill>
                <a:cs typeface="Segoe UI" panose="020B0502040204020203" pitchFamily="34" charset="0"/>
              </a:rPr>
              <a:t>de indivíduos e coletividades. </a:t>
            </a:r>
          </a:p>
          <a:p>
            <a:pPr algn="ctr"/>
            <a:endParaRPr lang="pt-BR" sz="2000" dirty="0">
              <a:solidFill>
                <a:srgbClr val="403D39"/>
              </a:solidFill>
              <a:cs typeface="Segoe UI" panose="020B0502040204020203" pitchFamily="34" charset="0"/>
            </a:endParaRPr>
          </a:p>
          <a:p>
            <a:pPr algn="ctr"/>
            <a:r>
              <a:rPr lang="pt-BR" sz="2000" dirty="0">
                <a:solidFill>
                  <a:srgbClr val="403D39"/>
                </a:solidFill>
                <a:cs typeface="Segoe UI" panose="020B0502040204020203" pitchFamily="34" charset="0"/>
              </a:rPr>
              <a:t>Como o </a:t>
            </a:r>
            <a:r>
              <a:rPr lang="pt-BR" sz="2000" b="1" dirty="0">
                <a:solidFill>
                  <a:srgbClr val="66B034"/>
                </a:solidFill>
                <a:cs typeface="Segoe UI" panose="020B0502040204020203" pitchFamily="34" charset="0"/>
              </a:rPr>
              <a:t>objeto</a:t>
            </a:r>
            <a:r>
              <a:rPr lang="pt-BR" sz="2000" dirty="0">
                <a:solidFill>
                  <a:srgbClr val="403D39"/>
                </a:solidFill>
                <a:cs typeface="Segoe UI" panose="020B0502040204020203" pitchFamily="34" charset="0"/>
              </a:rPr>
              <a:t> de trabalho do nutricionista é o </a:t>
            </a:r>
            <a:r>
              <a:rPr lang="pt-BR" sz="2000" b="1" dirty="0">
                <a:solidFill>
                  <a:srgbClr val="66B034"/>
                </a:solidFill>
                <a:cs typeface="Segoe UI" panose="020B0502040204020203" pitchFamily="34" charset="0"/>
              </a:rPr>
              <a:t>alimento e a alimentação</a:t>
            </a:r>
            <a:r>
              <a:rPr lang="pt-BR" sz="2000" dirty="0">
                <a:solidFill>
                  <a:srgbClr val="403D39"/>
                </a:solidFill>
                <a:cs typeface="Segoe UI" panose="020B0502040204020203" pitchFamily="34" charset="0"/>
              </a:rPr>
              <a:t>, que perpassam a complexidade social e multifatorial do processo alimentar, a abordagem profissional considera a </a:t>
            </a:r>
            <a:r>
              <a:rPr lang="pt-BR" sz="2000" b="1" dirty="0">
                <a:solidFill>
                  <a:srgbClr val="66B034"/>
                </a:solidFill>
                <a:cs typeface="Segoe UI" panose="020B0502040204020203" pitchFamily="34" charset="0"/>
              </a:rPr>
              <a:t>integralidade do sujeito.</a:t>
            </a:r>
          </a:p>
        </p:txBody>
      </p:sp>
    </p:spTree>
    <p:extLst>
      <p:ext uri="{BB962C8B-B14F-4D97-AF65-F5344CB8AC3E}">
        <p14:creationId xmlns:p14="http://schemas.microsoft.com/office/powerpoint/2010/main" val="3622262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p:blipFill>
        <p:spPr>
          <a:xfrm rot="20745369">
            <a:off x="10264732" y="2128512"/>
            <a:ext cx="376163" cy="841159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>
            <a:fillRect/>
          </a:stretch>
        </p:blipFill>
        <p:spPr>
          <a:xfrm rot="9033614" flipH="1">
            <a:off x="6598365" y="797504"/>
            <a:ext cx="1241905" cy="427978"/>
          </a:xfrm>
          <a:prstGeom prst="rect">
            <a:avLst/>
          </a:prstGeom>
        </p:spPr>
      </p:pic>
      <p:pic>
        <p:nvPicPr>
          <p:cNvPr id="13" name="Picture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>
            <a:fillRect/>
          </a:stretch>
        </p:blipFill>
        <p:spPr>
          <a:xfrm rot="2595539">
            <a:off x="5147007" y="4290570"/>
            <a:ext cx="1230411" cy="424017"/>
          </a:xfrm>
          <a:prstGeom prst="rect">
            <a:avLst/>
          </a:prstGeom>
        </p:spPr>
      </p:pic>
      <p:pic>
        <p:nvPicPr>
          <p:cNvPr id="15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>
            <a:fillRect/>
          </a:stretch>
        </p:blipFill>
        <p:spPr>
          <a:xfrm rot="1111118" flipH="1">
            <a:off x="3207516" y="641610"/>
            <a:ext cx="1317979" cy="595340"/>
          </a:xfrm>
          <a:prstGeom prst="rect">
            <a:avLst/>
          </a:prstGeom>
        </p:spPr>
      </p:pic>
      <p:pic>
        <p:nvPicPr>
          <p:cNvPr id="17" name="Picture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rcRect/>
          <a:stretch>
            <a:fillRect/>
          </a:stretch>
        </p:blipFill>
        <p:spPr>
          <a:xfrm>
            <a:off x="4061966" y="1333235"/>
            <a:ext cx="3605077" cy="2772632"/>
          </a:xfrm>
          <a:prstGeom prst="rect">
            <a:avLst/>
          </a:prstGeom>
        </p:spPr>
      </p:pic>
      <p:pic>
        <p:nvPicPr>
          <p:cNvPr id="20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rcRect/>
          <a:stretch>
            <a:fillRect/>
          </a:stretch>
        </p:blipFill>
        <p:spPr>
          <a:xfrm>
            <a:off x="6239263" y="4217855"/>
            <a:ext cx="2327608" cy="1096885"/>
          </a:xfrm>
          <a:prstGeom prst="rect">
            <a:avLst/>
          </a:prstGeom>
        </p:spPr>
      </p:pic>
      <p:pic>
        <p:nvPicPr>
          <p:cNvPr id="21" name="Picture 1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rcRect/>
          <a:stretch>
            <a:fillRect/>
          </a:stretch>
        </p:blipFill>
        <p:spPr>
          <a:xfrm>
            <a:off x="8913446" y="105500"/>
            <a:ext cx="1463223" cy="1005966"/>
          </a:xfrm>
          <a:prstGeom prst="rect">
            <a:avLst/>
          </a:prstGeom>
        </p:spPr>
      </p:pic>
      <p:pic>
        <p:nvPicPr>
          <p:cNvPr id="2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>
            <a:fillRect/>
          </a:stretch>
        </p:blipFill>
        <p:spPr>
          <a:xfrm rot="10800000" flipH="1">
            <a:off x="7818867" y="2768973"/>
            <a:ext cx="1317979" cy="595340"/>
          </a:xfrm>
          <a:prstGeom prst="rect">
            <a:avLst/>
          </a:prstGeom>
        </p:spPr>
      </p:pic>
      <p:sp>
        <p:nvSpPr>
          <p:cNvPr id="24" name="TextBox 14"/>
          <p:cNvSpPr txBox="1"/>
          <p:nvPr/>
        </p:nvSpPr>
        <p:spPr>
          <a:xfrm>
            <a:off x="7823927" y="1250111"/>
            <a:ext cx="3467614" cy="12695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solidFill>
                  <a:srgbClr val="4EB166"/>
                </a:solidFill>
                <a:cs typeface="Segoe UI" panose="020B0502040204020203" pitchFamily="34" charset="0"/>
              </a:rPr>
              <a:t>A fome atingiu </a:t>
            </a:r>
            <a:r>
              <a:rPr lang="pt-BR" sz="2400" b="1" dirty="0">
                <a:cs typeface="Segoe UI" panose="020B0502040204020203" pitchFamily="34" charset="0"/>
              </a:rPr>
              <a:t>21,6 milhões </a:t>
            </a:r>
            <a:r>
              <a:rPr lang="pt-BR" sz="2400" dirty="0">
                <a:solidFill>
                  <a:srgbClr val="4EB166"/>
                </a:solidFill>
                <a:cs typeface="Segoe UI" panose="020B0502040204020203" pitchFamily="34" charset="0"/>
              </a:rPr>
              <a:t>de domicílios em 2023</a:t>
            </a:r>
            <a:endParaRPr lang="en-US" sz="2400" dirty="0">
              <a:solidFill>
                <a:srgbClr val="4EB166"/>
              </a:solidFill>
              <a:cs typeface="Segoe UI" panose="020B0502040204020203" pitchFamily="34" charset="0"/>
            </a:endParaRPr>
          </a:p>
        </p:txBody>
      </p:sp>
      <p:sp>
        <p:nvSpPr>
          <p:cNvPr id="25" name="TextBox 15"/>
          <p:cNvSpPr txBox="1"/>
          <p:nvPr/>
        </p:nvSpPr>
        <p:spPr>
          <a:xfrm>
            <a:off x="1031415" y="1053448"/>
            <a:ext cx="264600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0"/>
              </a:lnSpc>
              <a:spcBef>
                <a:spcPct val="0"/>
              </a:spcBef>
            </a:pPr>
            <a:r>
              <a:rPr lang="pt-BR" sz="2400" dirty="0">
                <a:solidFill>
                  <a:srgbClr val="4EB166"/>
                </a:solidFill>
                <a:cs typeface="Segoe UI" panose="020B0502040204020203" pitchFamily="34" charset="0"/>
              </a:rPr>
              <a:t>A </a:t>
            </a:r>
            <a:r>
              <a:rPr lang="pt-BR" sz="2400" b="1" dirty="0">
                <a:cs typeface="Segoe UI" panose="020B0502040204020203" pitchFamily="34" charset="0"/>
              </a:rPr>
              <a:t>desnutrição</a:t>
            </a:r>
            <a:r>
              <a:rPr lang="pt-BR" sz="2400" dirty="0">
                <a:solidFill>
                  <a:srgbClr val="4EB166"/>
                </a:solidFill>
                <a:cs typeface="Segoe UI" panose="020B0502040204020203" pitchFamily="34" charset="0"/>
              </a:rPr>
              <a:t> voltou a crescer em 2020</a:t>
            </a:r>
            <a:endParaRPr lang="en-US" sz="2400" dirty="0">
              <a:solidFill>
                <a:srgbClr val="4EB166"/>
              </a:solidFill>
              <a:cs typeface="Segoe UI" panose="020B0502040204020203" pitchFamily="34" charset="0"/>
            </a:endParaRPr>
          </a:p>
        </p:txBody>
      </p:sp>
      <p:sp>
        <p:nvSpPr>
          <p:cNvPr id="26" name="TextBox 16"/>
          <p:cNvSpPr txBox="1"/>
          <p:nvPr/>
        </p:nvSpPr>
        <p:spPr>
          <a:xfrm>
            <a:off x="4222043" y="2406650"/>
            <a:ext cx="3450141" cy="10152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4800" b="1" dirty="0" err="1">
                <a:solidFill>
                  <a:srgbClr val="04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Contexto</a:t>
            </a:r>
            <a:r>
              <a:rPr lang="en-US" sz="4800" b="1" dirty="0">
                <a:solidFill>
                  <a:srgbClr val="04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0406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atual</a:t>
            </a:r>
            <a:endParaRPr lang="en-US" sz="3600" b="1" dirty="0">
              <a:solidFill>
                <a:srgbClr val="0406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17"/>
          <p:cNvSpPr txBox="1"/>
          <p:nvPr/>
        </p:nvSpPr>
        <p:spPr>
          <a:xfrm>
            <a:off x="5436300" y="5385020"/>
            <a:ext cx="3933534" cy="13465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0"/>
              </a:lnSpc>
              <a:spcBef>
                <a:spcPct val="0"/>
              </a:spcBef>
            </a:pPr>
            <a:r>
              <a:rPr lang="pt-BR" sz="2000" dirty="0">
                <a:solidFill>
                  <a:srgbClr val="4EB166"/>
                </a:solidFill>
                <a:cs typeface="Segoe UI" panose="020B0502040204020203" pitchFamily="34" charset="0"/>
              </a:rPr>
              <a:t>Pessoas mais vulneráveis, representadas por </a:t>
            </a:r>
            <a:r>
              <a:rPr lang="pt-BR" sz="2000" b="1" dirty="0">
                <a:cs typeface="Segoe UI" panose="020B0502040204020203" pitchFamily="34" charset="0"/>
              </a:rPr>
              <a:t>mulheres, negros e negras e pessoas vivendo em zonas rurais </a:t>
            </a:r>
            <a:r>
              <a:rPr lang="pt-BR" sz="2000" dirty="0">
                <a:solidFill>
                  <a:srgbClr val="4EB166"/>
                </a:solidFill>
                <a:cs typeface="Segoe UI" panose="020B0502040204020203" pitchFamily="34" charset="0"/>
              </a:rPr>
              <a:t>são as mais atingidas pela má nutrição </a:t>
            </a:r>
            <a:endParaRPr lang="en-US" sz="2000" dirty="0">
              <a:solidFill>
                <a:srgbClr val="4EB166"/>
              </a:solidFill>
              <a:cs typeface="Segoe UI" panose="020B0502040204020203" pitchFamily="34" charset="0"/>
            </a:endParaRPr>
          </a:p>
        </p:txBody>
      </p:sp>
      <p:sp>
        <p:nvSpPr>
          <p:cNvPr id="30" name="TextBox 20"/>
          <p:cNvSpPr txBox="1"/>
          <p:nvPr/>
        </p:nvSpPr>
        <p:spPr>
          <a:xfrm>
            <a:off x="9033934" y="3099353"/>
            <a:ext cx="2990432" cy="1795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pt-BR" sz="2000" dirty="0">
                <a:solidFill>
                  <a:srgbClr val="4EB166"/>
                </a:solidFill>
                <a:cs typeface="Segoe UI" panose="020B0502040204020203" pitchFamily="34" charset="0"/>
              </a:rPr>
              <a:t>Múltipla carga de má nutrição: a </a:t>
            </a:r>
            <a:r>
              <a:rPr lang="pt-BR" sz="2000" b="1" dirty="0">
                <a:cs typeface="Segoe UI" panose="020B0502040204020203" pitchFamily="34" charset="0"/>
              </a:rPr>
              <a:t>fome</a:t>
            </a:r>
            <a:r>
              <a:rPr lang="pt-BR" sz="2000" dirty="0">
                <a:solidFill>
                  <a:srgbClr val="4EB166"/>
                </a:solidFill>
                <a:cs typeface="Segoe UI" panose="020B0502040204020203" pitchFamily="34" charset="0"/>
              </a:rPr>
              <a:t>, as </a:t>
            </a:r>
            <a:r>
              <a:rPr lang="pt-BR" sz="2000" b="1" dirty="0">
                <a:cs typeface="Segoe UI" panose="020B0502040204020203" pitchFamily="34" charset="0"/>
              </a:rPr>
              <a:t>carências nutricionais </a:t>
            </a:r>
            <a:r>
              <a:rPr lang="pt-BR" sz="2000" dirty="0">
                <a:solidFill>
                  <a:srgbClr val="4EB166"/>
                </a:solidFill>
                <a:cs typeface="Segoe UI" panose="020B0502040204020203" pitchFamily="34" charset="0"/>
              </a:rPr>
              <a:t>e a </a:t>
            </a:r>
            <a:r>
              <a:rPr lang="pt-BR" sz="2000" b="1" dirty="0">
                <a:cs typeface="Segoe UI" panose="020B0502040204020203" pitchFamily="34" charset="0"/>
              </a:rPr>
              <a:t>desnutrição</a:t>
            </a:r>
            <a:r>
              <a:rPr lang="pt-BR" sz="2000" dirty="0">
                <a:solidFill>
                  <a:srgbClr val="4EB166"/>
                </a:solidFill>
                <a:cs typeface="Segoe UI" panose="020B0502040204020203" pitchFamily="34" charset="0"/>
              </a:rPr>
              <a:t> coexistem com a </a:t>
            </a:r>
            <a:r>
              <a:rPr lang="pt-BR" sz="2000" b="1" dirty="0">
                <a:cs typeface="Segoe UI" panose="020B0502040204020203" pitchFamily="34" charset="0"/>
              </a:rPr>
              <a:t>obesidade</a:t>
            </a:r>
            <a:endParaRPr lang="en-US" sz="2000" dirty="0">
              <a:solidFill>
                <a:srgbClr val="4EB166"/>
              </a:solidFill>
              <a:cs typeface="Segoe UI" panose="020B0502040204020203" pitchFamily="34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672447" y="3928231"/>
            <a:ext cx="30577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cs typeface="Segoe UI" panose="020B0502040204020203" pitchFamily="34" charset="0"/>
              </a:rPr>
              <a:t>Baixo</a:t>
            </a:r>
            <a:r>
              <a:rPr lang="pt-BR" dirty="0">
                <a:solidFill>
                  <a:srgbClr val="4EB166"/>
                </a:solidFill>
                <a:cs typeface="Segoe UI" panose="020B0502040204020203" pitchFamily="34" charset="0"/>
              </a:rPr>
              <a:t> consumo de alimentos básicos e </a:t>
            </a:r>
            <a:r>
              <a:rPr lang="pt-BR" b="1" dirty="0">
                <a:cs typeface="Segoe UI" panose="020B0502040204020203" pitchFamily="34" charset="0"/>
              </a:rPr>
              <a:t>aumento </a:t>
            </a:r>
            <a:r>
              <a:rPr lang="pt-BR" dirty="0">
                <a:solidFill>
                  <a:srgbClr val="4EB166"/>
                </a:solidFill>
                <a:cs typeface="Segoe UI" panose="020B0502040204020203" pitchFamily="34" charset="0"/>
              </a:rPr>
              <a:t>da  participação de produtos </a:t>
            </a:r>
            <a:r>
              <a:rPr lang="pt-BR" dirty="0" err="1">
                <a:solidFill>
                  <a:srgbClr val="4EB166"/>
                </a:solidFill>
                <a:cs typeface="Segoe UI" panose="020B0502040204020203" pitchFamily="34" charset="0"/>
              </a:rPr>
              <a:t>ultraprocessados</a:t>
            </a:r>
            <a:endParaRPr lang="pt-BR" dirty="0">
              <a:cs typeface="Segoe UI" panose="020B0502040204020203" pitchFamily="34" charset="0"/>
            </a:endParaRPr>
          </a:p>
        </p:txBody>
      </p:sp>
      <p:pic>
        <p:nvPicPr>
          <p:cNvPr id="33" name="Picture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>
            <a:fillRect/>
          </a:stretch>
        </p:blipFill>
        <p:spPr>
          <a:xfrm rot="9922635">
            <a:off x="2806212" y="2813532"/>
            <a:ext cx="1230411" cy="424017"/>
          </a:xfrm>
          <a:prstGeom prst="rect">
            <a:avLst/>
          </a:prstGeom>
        </p:spPr>
      </p:pic>
      <p:pic>
        <p:nvPicPr>
          <p:cNvPr id="34" name="Picture 2" descr="Ícone Maça Fruta | Download Grátis | Desenho | Vetor | Imagem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38" r="14754"/>
          <a:stretch/>
        </p:blipFill>
        <p:spPr bwMode="auto">
          <a:xfrm>
            <a:off x="1528601" y="2721840"/>
            <a:ext cx="1280160" cy="1178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Balança - ícones de saúde e médico grátis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523" y="105500"/>
            <a:ext cx="931784" cy="93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91F83EEF-8E09-2F0D-6800-02358938D101}"/>
              </a:ext>
            </a:extLst>
          </p:cNvPr>
          <p:cNvSpPr txBox="1"/>
          <p:nvPr/>
        </p:nvSpPr>
        <p:spPr>
          <a:xfrm>
            <a:off x="672447" y="6578284"/>
            <a:ext cx="5864504" cy="256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pt-BR" sz="1000" b="1" dirty="0">
                <a:solidFill>
                  <a:srgbClr val="515C6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</a:t>
            </a:r>
            <a:r>
              <a:rPr lang="pt-BR" sz="1000" dirty="0">
                <a:solidFill>
                  <a:srgbClr val="515C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PNADC 2024</a:t>
            </a:r>
            <a:r>
              <a:rPr lang="pt-BR" sz="1000" dirty="0">
                <a:solidFill>
                  <a:srgbClr val="515C6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pt-BR" sz="1000" dirty="0">
                <a:solidFill>
                  <a:srgbClr val="515C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UFRJ/ENANI, 2019; POF 2017-2018</a:t>
            </a:r>
            <a:endParaRPr lang="pt-BR" sz="1200" dirty="0">
              <a:solidFill>
                <a:srgbClr val="515C6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741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2871399" y="291953"/>
            <a:ext cx="68314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Dados do VIGITEL 2023 mostram que na população brasileira...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8" descr="Hamburger - ícones de comida gráti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66982" y="1401063"/>
            <a:ext cx="673270" cy="67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erveja bebida - Download Ícones gráti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70" y="2311372"/>
            <a:ext cx="745094" cy="745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tividade física - ícones de bem estar gráti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480" y="3293507"/>
            <a:ext cx="926044" cy="926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ssinar fumar - Download Ícones gráti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95" y="4295459"/>
            <a:ext cx="926044" cy="926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2029958" y="1571251"/>
            <a:ext cx="6070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17,7% consomem alimentos </a:t>
            </a:r>
            <a:r>
              <a:rPr lang="pt-BR" sz="2400" b="1" dirty="0" err="1">
                <a:solidFill>
                  <a:schemeClr val="bg2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ultraprocessados</a:t>
            </a:r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pt-BR" sz="2400" dirty="0"/>
          </a:p>
        </p:txBody>
      </p:sp>
      <p:sp>
        <p:nvSpPr>
          <p:cNvPr id="13" name="Retângulo 12"/>
          <p:cNvSpPr/>
          <p:nvPr/>
        </p:nvSpPr>
        <p:spPr>
          <a:xfrm>
            <a:off x="2029958" y="2552623"/>
            <a:ext cx="69839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20,8% fazem consumo abusivo de bebidas alcóolicas  </a:t>
            </a:r>
            <a:endParaRPr lang="pt-BR" sz="2400" dirty="0"/>
          </a:p>
        </p:txBody>
      </p:sp>
      <p:sp>
        <p:nvSpPr>
          <p:cNvPr id="14" name="Retângulo 13"/>
          <p:cNvSpPr/>
          <p:nvPr/>
        </p:nvSpPr>
        <p:spPr>
          <a:xfrm>
            <a:off x="2120433" y="3491663"/>
            <a:ext cx="6676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37% praticam atividade física de forma insuficiente</a:t>
            </a:r>
            <a:endParaRPr lang="pt-BR" sz="2400" dirty="0"/>
          </a:p>
        </p:txBody>
      </p:sp>
      <p:sp>
        <p:nvSpPr>
          <p:cNvPr id="15" name="Retângulo 14"/>
          <p:cNvSpPr/>
          <p:nvPr/>
        </p:nvSpPr>
        <p:spPr>
          <a:xfrm>
            <a:off x="2120433" y="4730654"/>
            <a:ext cx="26578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9,3% são fumantes </a:t>
            </a:r>
            <a:endParaRPr lang="pt-BR" sz="2400" dirty="0"/>
          </a:p>
        </p:txBody>
      </p:sp>
      <p:pic>
        <p:nvPicPr>
          <p:cNvPr id="17" name="Picture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>
            <a:fillRect/>
          </a:stretch>
        </p:blipFill>
        <p:spPr>
          <a:xfrm>
            <a:off x="8940799" y="1732369"/>
            <a:ext cx="3056557" cy="2374903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9070830" y="2240860"/>
            <a:ext cx="28437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ea typeface="Segoe UI" panose="020B0502040204020203" pitchFamily="34" charset="0"/>
                <a:cs typeface="Segoe UI" panose="020B0502040204020203" pitchFamily="34" charset="0"/>
              </a:rPr>
              <a:t>Fatores de risco para as </a:t>
            </a:r>
            <a:r>
              <a:rPr lang="pt-BR" sz="2000" b="1" dirty="0" err="1">
                <a:ea typeface="Segoe UI" panose="020B0502040204020203" pitchFamily="34" charset="0"/>
                <a:cs typeface="Segoe UI" panose="020B0502040204020203" pitchFamily="34" charset="0"/>
              </a:rPr>
              <a:t>DCNTs</a:t>
            </a:r>
            <a:r>
              <a:rPr lang="pt-BR" sz="2000" b="1" dirty="0">
                <a:ea typeface="Segoe UI" panose="020B0502040204020203" pitchFamily="34" charset="0"/>
                <a:cs typeface="Segoe UI" panose="020B0502040204020203" pitchFamily="34" charset="0"/>
              </a:rPr>
              <a:t>, responsáveis por 75% das mortes no Brasil (mortes evitáveis e precoces) </a:t>
            </a:r>
          </a:p>
        </p:txBody>
      </p:sp>
      <p:sp>
        <p:nvSpPr>
          <p:cNvPr id="9" name="Retângulo 8"/>
          <p:cNvSpPr/>
          <p:nvPr/>
        </p:nvSpPr>
        <p:spPr>
          <a:xfrm>
            <a:off x="4970143" y="5622764"/>
            <a:ext cx="47326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egoe UI" panose="020B0502040204020203" pitchFamily="34" charset="0"/>
                <a:cs typeface="Segoe UI" panose="020B0502040204020203" pitchFamily="34" charset="0"/>
              </a:rPr>
              <a:t>Populações de baixa renda</a:t>
            </a:r>
            <a:r>
              <a:rPr lang="pt-BR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egoe UI" panose="020B0502040204020203" pitchFamily="34" charset="0"/>
                <a:cs typeface="Segoe UI" panose="020B0502040204020203" pitchFamily="34" charset="0"/>
              </a:rPr>
              <a:t> são as mais vulneráveis e expostas às </a:t>
            </a:r>
            <a:r>
              <a:rPr lang="pt-BR" sz="2000" b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Segoe UI" panose="020B0502040204020203" pitchFamily="34" charset="0"/>
                <a:cs typeface="Segoe UI" panose="020B0502040204020203" pitchFamily="34" charset="0"/>
              </a:rPr>
              <a:t>DCNs</a:t>
            </a:r>
            <a:endParaRPr lang="pt-BR" sz="2000" dirty="0"/>
          </a:p>
        </p:txBody>
      </p:sp>
      <p:pic>
        <p:nvPicPr>
          <p:cNvPr id="1034" name="Picture 10" descr="Atenção - ícones de sinais grátis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936" y="5407265"/>
            <a:ext cx="1124759" cy="112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91F83EEF-8E09-2F0D-6800-02358938D101}"/>
              </a:ext>
            </a:extLst>
          </p:cNvPr>
          <p:cNvSpPr txBox="1"/>
          <p:nvPr/>
        </p:nvSpPr>
        <p:spPr>
          <a:xfrm>
            <a:off x="672447" y="6578284"/>
            <a:ext cx="5864504" cy="256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Bef>
                <a:spcPts val="720"/>
              </a:spcBef>
              <a:spcAft>
                <a:spcPts val="720"/>
              </a:spcAft>
            </a:pPr>
            <a:r>
              <a:rPr lang="pt-BR" sz="1000" b="1" dirty="0">
                <a:solidFill>
                  <a:srgbClr val="515C6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</a:t>
            </a:r>
            <a:r>
              <a:rPr lang="pt-BR" sz="1000" dirty="0">
                <a:solidFill>
                  <a:srgbClr val="515C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VIGITEL/MS</a:t>
            </a:r>
            <a:r>
              <a:rPr lang="pt-BR" sz="1000" dirty="0">
                <a:solidFill>
                  <a:srgbClr val="515C6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2023</a:t>
            </a:r>
            <a:endParaRPr lang="pt-BR" sz="1200" dirty="0">
              <a:solidFill>
                <a:srgbClr val="515C6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71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177801" y="80667"/>
            <a:ext cx="118105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Fatores que influenciam... 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xmlns="" id="{BC948203-BEEC-456E-1804-0F5306115261}"/>
              </a:ext>
            </a:extLst>
          </p:cNvPr>
          <p:cNvSpPr/>
          <p:nvPr/>
        </p:nvSpPr>
        <p:spPr>
          <a:xfrm>
            <a:off x="4292073" y="2055978"/>
            <a:ext cx="3456384" cy="3266623"/>
          </a:xfrm>
          <a:prstGeom prst="ellipse">
            <a:avLst/>
          </a:prstGeom>
          <a:solidFill>
            <a:schemeClr val="tx2">
              <a:lumMod val="5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4621FA2D-F3D7-0145-B741-433ED83ED5F6}"/>
              </a:ext>
            </a:extLst>
          </p:cNvPr>
          <p:cNvSpPr txBox="1"/>
          <p:nvPr/>
        </p:nvSpPr>
        <p:spPr>
          <a:xfrm>
            <a:off x="1456296" y="1466730"/>
            <a:ext cx="2579143" cy="1687641"/>
          </a:xfrm>
          <a:prstGeom prst="wedgeRectCallout">
            <a:avLst>
              <a:gd name="adj1" fmla="val 104465"/>
              <a:gd name="adj2" fmla="val 49450"/>
            </a:avLst>
          </a:prstGeom>
          <a:solidFill>
            <a:srgbClr val="61C12D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Casa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Locais de trabalho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Escola, proximidades da escola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Cuidado infantil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Vizinhança e comunidade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Restaurantes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Mercados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Lojas de conveniência e  de comidas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8BB20240-18B3-C26C-C908-A3E259264C6B}"/>
              </a:ext>
            </a:extLst>
          </p:cNvPr>
          <p:cNvSpPr txBox="1"/>
          <p:nvPr/>
        </p:nvSpPr>
        <p:spPr>
          <a:xfrm>
            <a:off x="8577757" y="2092441"/>
            <a:ext cx="3410609" cy="2131353"/>
          </a:xfrm>
          <a:prstGeom prst="wedgeRectCallout">
            <a:avLst>
              <a:gd name="adj1" fmla="val -88474"/>
              <a:gd name="adj2" fmla="val -1862"/>
            </a:avLst>
          </a:prstGeom>
          <a:solidFill>
            <a:schemeClr val="tx2">
              <a:lumMod val="50000"/>
              <a:alpha val="5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Normas e valores sociais e culturais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Indústria de alimentos e bebidas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Propaganda e marketing de alimentos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Políticas agrícolas  e agrárias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400" b="1" dirty="0"/>
              <a:t>Sistema tributário e econômico 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Sistemas de produção e distribuição de alimentos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Estruturas políticas e governamentais e políticas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Programas de assistência alimentar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Sistemas de saúde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Planejamento urbano e transporte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C6E9D1BE-DBFE-2EB6-9E3C-45EFF13FFE67}"/>
              </a:ext>
            </a:extLst>
          </p:cNvPr>
          <p:cNvSpPr txBox="1"/>
          <p:nvPr/>
        </p:nvSpPr>
        <p:spPr>
          <a:xfrm>
            <a:off x="3987452" y="5302161"/>
            <a:ext cx="1824760" cy="8771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Expectativas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Motivações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 err="1"/>
              <a:t>Autoeficácia</a:t>
            </a:r>
            <a:endParaRPr lang="pt-BR" sz="1150" dirty="0"/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Capacidade cognitiva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2C0C68DA-6206-C1AE-155C-2C42748462EB}"/>
              </a:ext>
            </a:extLst>
          </p:cNvPr>
          <p:cNvSpPr txBox="1"/>
          <p:nvPr/>
        </p:nvSpPr>
        <p:spPr>
          <a:xfrm>
            <a:off x="4214866" y="855245"/>
            <a:ext cx="1824760" cy="877163"/>
          </a:xfrm>
          <a:prstGeom prst="rect">
            <a:avLst/>
          </a:prstGeom>
          <a:solidFill>
            <a:srgbClr val="61C12D">
              <a:alpha val="50000"/>
            </a:srgb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Acesso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Disponibilidade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Barreiras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Oportunidades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6B3C55E0-E3D4-0413-1B6F-6151A58AE30B}"/>
              </a:ext>
            </a:extLst>
          </p:cNvPr>
          <p:cNvSpPr txBox="1"/>
          <p:nvPr/>
        </p:nvSpPr>
        <p:spPr>
          <a:xfrm>
            <a:off x="6654756" y="1196113"/>
            <a:ext cx="1954642" cy="648896"/>
          </a:xfrm>
          <a:prstGeom prst="rect">
            <a:avLst/>
          </a:prstGeom>
          <a:solidFill>
            <a:schemeClr val="tx2">
              <a:lumMod val="50000"/>
              <a:alpha val="55000"/>
            </a:scheme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Práticas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Ações regulatórias, legislativas ou políticas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A42FAD82-08CA-2F25-85DE-42AB3C1CFB39}"/>
              </a:ext>
            </a:extLst>
          </p:cNvPr>
          <p:cNvSpPr txBox="1"/>
          <p:nvPr/>
        </p:nvSpPr>
        <p:spPr>
          <a:xfrm>
            <a:off x="6202067" y="5407170"/>
            <a:ext cx="1824760" cy="674544"/>
          </a:xfrm>
          <a:prstGeom prst="rect">
            <a:avLst/>
          </a:prstGeom>
          <a:solidFill>
            <a:srgbClr val="166D72">
              <a:alpha val="50000"/>
            </a:srgbClr>
          </a:solidFill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Apoio social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Normas sociais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Papel social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xmlns="" id="{15E54E1F-14E3-5923-CE2B-0F2E16EB8E38}"/>
              </a:ext>
            </a:extLst>
          </p:cNvPr>
          <p:cNvSpPr txBox="1"/>
          <p:nvPr/>
        </p:nvSpPr>
        <p:spPr>
          <a:xfrm>
            <a:off x="5300186" y="2205430"/>
            <a:ext cx="1458483" cy="471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pt-BR" sz="1150" b="1" dirty="0" err="1"/>
              <a:t>Macroambientes</a:t>
            </a:r>
            <a:endParaRPr lang="pt-BR" sz="1150" b="1" dirty="0"/>
          </a:p>
          <a:p>
            <a:pPr algn="ctr">
              <a:spcAft>
                <a:spcPts val="200"/>
              </a:spcAft>
            </a:pPr>
            <a:r>
              <a:rPr lang="pt-BR" sz="1150" b="1" dirty="0"/>
              <a:t>(setores)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1CB878C1-F8C4-0E83-DC32-31D818F144CE}"/>
              </a:ext>
            </a:extLst>
          </p:cNvPr>
          <p:cNvSpPr/>
          <p:nvPr/>
        </p:nvSpPr>
        <p:spPr>
          <a:xfrm>
            <a:off x="4508098" y="2677355"/>
            <a:ext cx="2997843" cy="2556517"/>
          </a:xfrm>
          <a:prstGeom prst="ellipse">
            <a:avLst/>
          </a:prstGeom>
          <a:solidFill>
            <a:srgbClr val="61C12D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E81A6D7C-51CD-5F94-CFC6-6A8C4523AC63}"/>
              </a:ext>
            </a:extLst>
          </p:cNvPr>
          <p:cNvSpPr txBox="1"/>
          <p:nvPr/>
        </p:nvSpPr>
        <p:spPr>
          <a:xfrm>
            <a:off x="5273693" y="2791754"/>
            <a:ext cx="1458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pt-BR" sz="1150" b="1" dirty="0"/>
              <a:t>Ambientes físicos (cenários)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764EEF62-6084-09CA-7E7B-EBE4A6D77D48}"/>
              </a:ext>
            </a:extLst>
          </p:cNvPr>
          <p:cNvSpPr/>
          <p:nvPr/>
        </p:nvSpPr>
        <p:spPr>
          <a:xfrm>
            <a:off x="4868137" y="3253419"/>
            <a:ext cx="2304256" cy="2088233"/>
          </a:xfrm>
          <a:prstGeom prst="ellipse">
            <a:avLst/>
          </a:prstGeom>
          <a:solidFill>
            <a:srgbClr val="166D72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xmlns="" id="{6A2D6929-82BD-4E78-8CF5-8AD95C94C937}"/>
              </a:ext>
            </a:extLst>
          </p:cNvPr>
          <p:cNvSpPr txBox="1"/>
          <p:nvPr/>
        </p:nvSpPr>
        <p:spPr>
          <a:xfrm>
            <a:off x="5228177" y="3345951"/>
            <a:ext cx="1584176" cy="627549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pt-BR" sz="1150" b="1" dirty="0"/>
              <a:t>Ambientes sociais (redes)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xmlns="" id="{9AB6CE90-EA0A-4AC7-C568-F2C101A6D768}"/>
              </a:ext>
            </a:extLst>
          </p:cNvPr>
          <p:cNvSpPr/>
          <p:nvPr/>
        </p:nvSpPr>
        <p:spPr>
          <a:xfrm>
            <a:off x="5289687" y="4127700"/>
            <a:ext cx="1473485" cy="117422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xmlns="" id="{D326D180-5A08-55C0-871C-B69A15993CB6}"/>
              </a:ext>
            </a:extLst>
          </p:cNvPr>
          <p:cNvSpPr txBox="1"/>
          <p:nvPr/>
        </p:nvSpPr>
        <p:spPr>
          <a:xfrm>
            <a:off x="5250935" y="4224201"/>
            <a:ext cx="1584176" cy="87640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pt-BR" sz="1150" b="1" dirty="0"/>
              <a:t>Fatores individuais (pessoais)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xmlns="" id="{0672E2F1-D169-5855-D586-75EBCC107F71}"/>
              </a:ext>
            </a:extLst>
          </p:cNvPr>
          <p:cNvSpPr txBox="1"/>
          <p:nvPr/>
        </p:nvSpPr>
        <p:spPr>
          <a:xfrm>
            <a:off x="967659" y="3808663"/>
            <a:ext cx="2884071" cy="1256754"/>
          </a:xfrm>
          <a:prstGeom prst="wedgeRectCallout">
            <a:avLst>
              <a:gd name="adj1" fmla="val 119713"/>
              <a:gd name="adj2" fmla="val -1625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Cognição (</a:t>
            </a:r>
            <a:r>
              <a:rPr lang="pt-BR" sz="1150" dirty="0" err="1"/>
              <a:t>ex</a:t>
            </a:r>
            <a:r>
              <a:rPr lang="pt-BR" sz="1150" dirty="0"/>
              <a:t>: atitudes, preferências, conhecimento, valores)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Habilidades e valores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Estilo de vida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Biológico (</a:t>
            </a:r>
            <a:r>
              <a:rPr lang="pt-BR" sz="1150" dirty="0" err="1"/>
              <a:t>ex</a:t>
            </a:r>
            <a:r>
              <a:rPr lang="pt-BR" sz="1150" dirty="0"/>
              <a:t>: gene, gênero, idade)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Demografia (</a:t>
            </a:r>
            <a:r>
              <a:rPr lang="pt-BR" sz="1150" dirty="0" err="1"/>
              <a:t>ex</a:t>
            </a:r>
            <a:r>
              <a:rPr lang="pt-BR" sz="1150" dirty="0"/>
              <a:t>: renda, região)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xmlns="" id="{A93E7BAE-201C-1FAA-BEAA-F80AAE32302A}"/>
              </a:ext>
            </a:extLst>
          </p:cNvPr>
          <p:cNvSpPr txBox="1"/>
          <p:nvPr/>
        </p:nvSpPr>
        <p:spPr>
          <a:xfrm>
            <a:off x="8310346" y="5065417"/>
            <a:ext cx="1037438" cy="674544"/>
          </a:xfrm>
          <a:prstGeom prst="wedgeRectCallout">
            <a:avLst>
              <a:gd name="adj1" fmla="val -209327"/>
              <a:gd name="adj2" fmla="val -193205"/>
            </a:avLst>
          </a:prstGeom>
          <a:solidFill>
            <a:srgbClr val="166D72">
              <a:alpha val="50000"/>
            </a:srgbClr>
          </a:solidFill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Família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Amigos</a:t>
            </a:r>
          </a:p>
          <a:p>
            <a:pPr marL="87313" indent="-873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t-BR" sz="1150" dirty="0"/>
              <a:t>Pares</a:t>
            </a:r>
          </a:p>
        </p:txBody>
      </p:sp>
      <p:cxnSp>
        <p:nvCxnSpPr>
          <p:cNvPr id="36" name="Conector de seta reta 26">
            <a:extLst>
              <a:ext uri="{FF2B5EF4-FFF2-40B4-BE49-F238E27FC236}">
                <a16:creationId xmlns:a16="http://schemas.microsoft.com/office/drawing/2014/main" xmlns="" id="{A0074F92-42AE-2FA0-6C7E-125BF8079305}"/>
              </a:ext>
            </a:extLst>
          </p:cNvPr>
          <p:cNvCxnSpPr>
            <a:cxnSpLocks/>
            <a:stCxn id="23" idx="0"/>
          </p:cNvCxnSpPr>
          <p:nvPr/>
        </p:nvCxnSpPr>
        <p:spPr>
          <a:xfrm flipH="1" flipV="1">
            <a:off x="4219673" y="4640929"/>
            <a:ext cx="680159" cy="661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7" name="Conector de seta reta 28">
            <a:extLst>
              <a:ext uri="{FF2B5EF4-FFF2-40B4-BE49-F238E27FC236}">
                <a16:creationId xmlns:a16="http://schemas.microsoft.com/office/drawing/2014/main" xmlns="" id="{1CE879B9-7072-C556-334F-A77E93B1645C}"/>
              </a:ext>
            </a:extLst>
          </p:cNvPr>
          <p:cNvCxnSpPr>
            <a:cxnSpLocks/>
          </p:cNvCxnSpPr>
          <p:nvPr/>
        </p:nvCxnSpPr>
        <p:spPr>
          <a:xfrm flipH="1">
            <a:off x="3920266" y="1950339"/>
            <a:ext cx="861629" cy="779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Conector de seta reta 30">
            <a:extLst>
              <a:ext uri="{FF2B5EF4-FFF2-40B4-BE49-F238E27FC236}">
                <a16:creationId xmlns:a16="http://schemas.microsoft.com/office/drawing/2014/main" xmlns="" id="{4F70CF19-2158-5E25-D52B-EA425AF85D85}"/>
              </a:ext>
            </a:extLst>
          </p:cNvPr>
          <p:cNvCxnSpPr>
            <a:cxnSpLocks/>
          </p:cNvCxnSpPr>
          <p:nvPr/>
        </p:nvCxnSpPr>
        <p:spPr>
          <a:xfrm>
            <a:off x="7315780" y="1837826"/>
            <a:ext cx="864840" cy="916492"/>
          </a:xfrm>
          <a:prstGeom prst="straightConnector1">
            <a:avLst/>
          </a:prstGeom>
          <a:ln>
            <a:solidFill>
              <a:srgbClr val="515C6F"/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9" name="Conector de seta reta 1027">
            <a:extLst>
              <a:ext uri="{FF2B5EF4-FFF2-40B4-BE49-F238E27FC236}">
                <a16:creationId xmlns:a16="http://schemas.microsoft.com/office/drawing/2014/main" xmlns="" id="{02617828-7F48-4177-C0E7-C2736E1A4C8A}"/>
              </a:ext>
            </a:extLst>
          </p:cNvPr>
          <p:cNvCxnSpPr>
            <a:cxnSpLocks/>
          </p:cNvCxnSpPr>
          <p:nvPr/>
        </p:nvCxnSpPr>
        <p:spPr>
          <a:xfrm flipV="1">
            <a:off x="7361778" y="4883817"/>
            <a:ext cx="461065" cy="491761"/>
          </a:xfrm>
          <a:prstGeom prst="straightConnector1">
            <a:avLst/>
          </a:prstGeom>
          <a:ln>
            <a:solidFill>
              <a:srgbClr val="166D7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5428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2998398" y="571734"/>
            <a:ext cx="6831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Fatores que influenciam... 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omo os impostos moldam a nossa alimentação - Pela Cidadan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004" y="1337733"/>
            <a:ext cx="8222663" cy="46252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919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stra Diagonal 2">
            <a:extLst>
              <a:ext uri="{FF2B5EF4-FFF2-40B4-BE49-F238E27FC236}">
                <a16:creationId xmlns:a16="http://schemas.microsoft.com/office/drawing/2014/main" xmlns="" id="{B95DB321-1BCE-EB12-301A-7C7C87A60908}"/>
              </a:ext>
            </a:extLst>
          </p:cNvPr>
          <p:cNvSpPr/>
          <p:nvPr/>
        </p:nvSpPr>
        <p:spPr>
          <a:xfrm rot="10800000" flipV="1">
            <a:off x="9284372" y="0"/>
            <a:ext cx="2955954" cy="2357895"/>
          </a:xfrm>
          <a:prstGeom prst="diagStrip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B097C610-D093-D3C2-47C0-1B3F3AD829E5}"/>
              </a:ext>
            </a:extLst>
          </p:cNvPr>
          <p:cNvSpPr txBox="1"/>
          <p:nvPr/>
        </p:nvSpPr>
        <p:spPr>
          <a:xfrm rot="2372618">
            <a:off x="9818379" y="588792"/>
            <a:ext cx="241405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7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AÇÃO DO ESTADO É </a:t>
            </a:r>
          </a:p>
          <a:p>
            <a:pPr algn="ctr"/>
            <a:r>
              <a:rPr lang="pt-BR" sz="17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IMPRESCINDÍVEL!</a:t>
            </a:r>
          </a:p>
          <a:p>
            <a:pPr algn="ctr"/>
            <a:endParaRPr lang="pt-BR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19620" y="237158"/>
            <a:ext cx="76445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tributação não deve aumentar as desigualdades!</a:t>
            </a:r>
            <a:endParaRPr lang="pt-BR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076152" y="1551534"/>
            <a:ext cx="949993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Considerar o </a:t>
            </a:r>
            <a:r>
              <a:rPr lang="pt-BR" sz="2000" b="1" dirty="0">
                <a:solidFill>
                  <a:srgbClr val="000000"/>
                </a:solidFill>
                <a:cs typeface="Segoe UI" panose="020B0502040204020203" pitchFamily="34" charset="0"/>
              </a:rPr>
              <a:t>Guia Alimentar para a População Brasileira para a regulamentação das diferentes alíquotas para alimentos, sendo que alimentos in natura tenham tarifa 0% ou reduzida</a:t>
            </a: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;</a:t>
            </a:r>
          </a:p>
          <a:p>
            <a:pPr marL="285750" indent="-28575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0000"/>
                </a:solidFill>
                <a:cs typeface="Segoe UI" panose="020B0502040204020203" pitchFamily="34" charset="0"/>
              </a:rPr>
              <a:t>Assegurar imposto seletivo </a:t>
            </a: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sobre produtos derivados ou não do tabaco, bebidas alcoólicas, </a:t>
            </a:r>
            <a:r>
              <a:rPr lang="pt-BR" sz="2000" b="1" dirty="0">
                <a:solidFill>
                  <a:srgbClr val="000000"/>
                </a:solidFill>
                <a:cs typeface="Segoe UI" panose="020B0502040204020203" pitchFamily="34" charset="0"/>
              </a:rPr>
              <a:t>alimentos ultraprocessados e agrotóxicos</a:t>
            </a: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, com vistas a desestimular o seu consumo;</a:t>
            </a:r>
          </a:p>
          <a:p>
            <a:pPr marL="285750" indent="-28575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0000"/>
                </a:solidFill>
                <a:cs typeface="Segoe UI" panose="020B0502040204020203" pitchFamily="34" charset="0"/>
              </a:rPr>
              <a:t>Prever aumento da carga tributária </a:t>
            </a: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sobre produtos de tabaco, álcool, </a:t>
            </a:r>
            <a:r>
              <a:rPr lang="pt-BR" sz="2000" b="1" dirty="0">
                <a:solidFill>
                  <a:srgbClr val="000000"/>
                </a:solidFill>
                <a:cs typeface="Segoe UI" panose="020B0502040204020203" pitchFamily="34" charset="0"/>
              </a:rPr>
              <a:t>alimentos ultraprocessados e agrotóxicos;</a:t>
            </a:r>
            <a:endParaRPr lang="pt-BR" sz="2000" dirty="0">
              <a:solidFill>
                <a:srgbClr val="000000"/>
              </a:solidFill>
              <a:cs typeface="Segoe UI" panose="020B0502040204020203" pitchFamily="34" charset="0"/>
            </a:endParaRPr>
          </a:p>
          <a:p>
            <a:pPr marL="285750" indent="-28575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Garantir que o Decreto n° 11.936/2024, que estabelece parâmetros de saudabilidade, sustentabilidade e consumo amplo da Cesta Básica Nacional de Alimentos seja cumprido; e </a:t>
            </a:r>
          </a:p>
          <a:p>
            <a:pPr marL="285750" indent="-28575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Assegurar que alimentos </a:t>
            </a:r>
            <a:r>
              <a:rPr lang="pt-BR" sz="2000" dirty="0" err="1">
                <a:solidFill>
                  <a:srgbClr val="000000"/>
                </a:solidFill>
                <a:cs typeface="Segoe UI" panose="020B0502040204020203" pitchFamily="34" charset="0"/>
              </a:rPr>
              <a:t>ultraprocessados</a:t>
            </a:r>
            <a:r>
              <a:rPr lang="pt-BR" sz="2000" dirty="0">
                <a:solidFill>
                  <a:srgbClr val="000000"/>
                </a:solidFill>
                <a:cs typeface="Segoe UI" panose="020B0502040204020203" pitchFamily="34" charset="0"/>
              </a:rPr>
              <a:t> e agrotóxicos não sejam contemplados com alíquotas reduzidas. </a:t>
            </a:r>
          </a:p>
        </p:txBody>
      </p:sp>
    </p:spTree>
    <p:extLst>
      <p:ext uri="{BB962C8B-B14F-4D97-AF65-F5344CB8AC3E}">
        <p14:creationId xmlns:p14="http://schemas.microsoft.com/office/powerpoint/2010/main" val="1433133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0"/>
          <p:cNvSpPr/>
          <p:nvPr/>
        </p:nvSpPr>
        <p:spPr>
          <a:xfrm>
            <a:off x="987480" y="0"/>
            <a:ext cx="11198160" cy="68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10"/>
          <p:cNvSpPr/>
          <p:nvPr/>
        </p:nvSpPr>
        <p:spPr>
          <a:xfrm>
            <a:off x="1397160" y="679172"/>
            <a:ext cx="8172360" cy="462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000" rIns="90000" bIns="468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strike="noStrike" dirty="0">
                <a:solidFill>
                  <a:srgbClr val="61C1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ACOMPANHE AS NOSSAS ATUALIZAÇÕES</a:t>
            </a:r>
            <a:endParaRPr sz="2400" b="1" strike="noStrike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Arial"/>
              <a:cs typeface="Segoe UI" panose="020B0502040204020203" pitchFamily="34" charset="0"/>
              <a:sym typeface="Arial"/>
            </a:endParaRPr>
          </a:p>
        </p:txBody>
      </p:sp>
      <p:sp>
        <p:nvSpPr>
          <p:cNvPr id="298" name="Google Shape;298;p10"/>
          <p:cNvSpPr/>
          <p:nvPr/>
        </p:nvSpPr>
        <p:spPr>
          <a:xfrm>
            <a:off x="1397160" y="1164600"/>
            <a:ext cx="6630480" cy="40320"/>
          </a:xfrm>
          <a:prstGeom prst="rect">
            <a:avLst/>
          </a:prstGeom>
          <a:solidFill>
            <a:srgbClr val="4A5B7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9" name="Google Shape;299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53400" y="1735200"/>
            <a:ext cx="970920" cy="995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1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101280" y="1795320"/>
            <a:ext cx="1021680" cy="1021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10" descr="Resultado de imagem para ICONE REDONDO YOUTUB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104880" y="3452040"/>
            <a:ext cx="1086120" cy="108612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0"/>
          <p:cNvSpPr/>
          <p:nvPr/>
        </p:nvSpPr>
        <p:spPr>
          <a:xfrm>
            <a:off x="2580840" y="2077560"/>
            <a:ext cx="3813840" cy="90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strike="noStrike">
                <a:solidFill>
                  <a:srgbClr val="515C6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facebook.com/CFNonline</a:t>
            </a:r>
            <a:endParaRPr sz="20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598"/>
              </a:spcBef>
              <a:spcAft>
                <a:spcPts val="0"/>
              </a:spcAft>
              <a:buNone/>
            </a:pPr>
            <a:endParaRPr sz="20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0"/>
          <p:cNvSpPr/>
          <p:nvPr/>
        </p:nvSpPr>
        <p:spPr>
          <a:xfrm>
            <a:off x="7108920" y="2022120"/>
            <a:ext cx="3900960" cy="10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25" tIns="122025" rIns="122025" bIns="122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strike="noStrike">
                <a:solidFill>
                  <a:srgbClr val="515C6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instagram.com/cfn_nutri</a:t>
            </a:r>
            <a:endParaRPr sz="20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0"/>
          <p:cNvSpPr/>
          <p:nvPr/>
        </p:nvSpPr>
        <p:spPr>
          <a:xfrm>
            <a:off x="7181640" y="3611160"/>
            <a:ext cx="4620240" cy="10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strike="noStrike">
                <a:solidFill>
                  <a:srgbClr val="515C6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youtube.com/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2000" b="1" strike="noStrike">
                <a:solidFill>
                  <a:srgbClr val="515C6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conselhofederaldenutricionistas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5" name="Google Shape;305;p10" descr="ícone circulo, twitter, rede social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502280" y="3409560"/>
            <a:ext cx="1073160" cy="1073160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0"/>
          <p:cNvSpPr/>
          <p:nvPr/>
        </p:nvSpPr>
        <p:spPr>
          <a:xfrm>
            <a:off x="2561400" y="3791160"/>
            <a:ext cx="3133080" cy="394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strike="noStrike">
                <a:solidFill>
                  <a:srgbClr val="515C6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twitter.com/cfn_nutricao</a:t>
            </a:r>
            <a:endParaRPr sz="20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87409990-6C6E-96BB-E830-96C337A44F5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80" y="5897880"/>
            <a:ext cx="2821132" cy="579535"/>
          </a:xfrm>
          <a:prstGeom prst="rect">
            <a:avLst/>
          </a:prstGeom>
        </p:spPr>
      </p:pic>
      <p:sp>
        <p:nvSpPr>
          <p:cNvPr id="18" name="Google Shape;307;p10"/>
          <p:cNvSpPr/>
          <p:nvPr/>
        </p:nvSpPr>
        <p:spPr>
          <a:xfrm>
            <a:off x="5974547" y="5270040"/>
            <a:ext cx="1708075" cy="398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strike="noStrike" dirty="0">
                <a:solidFill>
                  <a:srgbClr val="515C6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cfn.org.br</a:t>
            </a:r>
            <a:endParaRPr sz="2000" b="0" strike="noStrik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Google Shape;308;p1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035668" y="5020920"/>
            <a:ext cx="876960" cy="876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62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87409990-6C6E-96BB-E830-96C337A44F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351" y="215407"/>
            <a:ext cx="3708842" cy="761894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9CD2126A-B194-48F1-85E2-91526E8FE8A0}"/>
              </a:ext>
            </a:extLst>
          </p:cNvPr>
          <p:cNvSpPr txBox="1">
            <a:spLocks/>
          </p:cNvSpPr>
          <p:nvPr/>
        </p:nvSpPr>
        <p:spPr>
          <a:xfrm>
            <a:off x="3941546" y="2332383"/>
            <a:ext cx="12192000" cy="14784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600" b="1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OBRIGADA!</a:t>
            </a:r>
          </a:p>
        </p:txBody>
      </p:sp>
      <p:sp>
        <p:nvSpPr>
          <p:cNvPr id="8" name="Retângulo 7"/>
          <p:cNvSpPr/>
          <p:nvPr/>
        </p:nvSpPr>
        <p:spPr>
          <a:xfrm>
            <a:off x="4288841" y="3350926"/>
            <a:ext cx="395332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>
                <a:solidFill>
                  <a:srgbClr val="515C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Liliana Paula Bricarello </a:t>
            </a:r>
          </a:p>
          <a:p>
            <a:pPr algn="ctr"/>
            <a:r>
              <a:rPr lang="pt-BR" sz="2000" b="1" dirty="0">
                <a:solidFill>
                  <a:srgbClr val="515C6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Conselheira </a:t>
            </a:r>
          </a:p>
          <a:p>
            <a:pPr algn="ctr"/>
            <a:r>
              <a:rPr lang="pt-BR" dirty="0">
                <a:solidFill>
                  <a:srgbClr val="515C6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Conselho Federal de Nutricionistas  </a:t>
            </a:r>
          </a:p>
          <a:p>
            <a:pPr algn="ctr"/>
            <a:r>
              <a:rPr lang="pt-BR" dirty="0">
                <a:solidFill>
                  <a:srgbClr val="515C6F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4"/>
              </a:rPr>
              <a:t>contato@cfn.org.br</a:t>
            </a:r>
            <a:endParaRPr lang="pt-BR" dirty="0">
              <a:solidFill>
                <a:srgbClr val="515C6F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pt-BR" dirty="0">
                <a:solidFill>
                  <a:srgbClr val="515C6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www.cfn.org.br</a:t>
            </a:r>
          </a:p>
          <a:p>
            <a:pPr algn="ctr"/>
            <a:endParaRPr lang="pt-BR" dirty="0">
              <a:solidFill>
                <a:srgbClr val="515C6F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8486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C8DF807F-92A8-4432-AE51-611C12BAC779}" vid="{978016AA-7404-4DB6-975C-BB20E93DD37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1341</TotalTime>
  <Words>607</Words>
  <Application>Microsoft Office PowerPoint</Application>
  <PresentationFormat>Widescreen</PresentationFormat>
  <Paragraphs>97</Paragraphs>
  <Slides>9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Quattrocento Sans</vt:lpstr>
      <vt:lpstr>Segoe UI</vt:lpstr>
      <vt:lpstr>Segoe UI Black</vt:lpstr>
      <vt:lpstr>Segoe UI Semibold</vt:lpstr>
      <vt:lpstr>Tema1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Gabriel Rueda Abreu</dc:creator>
  <cp:lastModifiedBy>Aldenir Aurea da Silva</cp:lastModifiedBy>
  <cp:revision>100</cp:revision>
  <dcterms:created xsi:type="dcterms:W3CDTF">2023-06-07T13:10:58Z</dcterms:created>
  <dcterms:modified xsi:type="dcterms:W3CDTF">2024-06-12T17:06:23Z</dcterms:modified>
</cp:coreProperties>
</file>