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453" r:id="rId3"/>
    <p:sldId id="1484" r:id="rId4"/>
    <p:sldId id="1491" r:id="rId5"/>
    <p:sldId id="1488" r:id="rId6"/>
    <p:sldId id="1485" r:id="rId7"/>
    <p:sldId id="434" r:id="rId8"/>
    <p:sldId id="260" r:id="rId9"/>
    <p:sldId id="603" r:id="rId10"/>
    <p:sldId id="1494" r:id="rId11"/>
    <p:sldId id="1495" r:id="rId12"/>
    <p:sldId id="441" r:id="rId13"/>
    <p:sldId id="1490"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36" autoAdjust="0"/>
    <p:restoredTop sz="94660"/>
  </p:normalViewPr>
  <p:slideViewPr>
    <p:cSldViewPr snapToGrid="0">
      <p:cViewPr varScale="1">
        <p:scale>
          <a:sx n="107" d="100"/>
          <a:sy n="107" d="100"/>
        </p:scale>
        <p:origin x="126" y="288"/>
      </p:cViewPr>
      <p:guideLst/>
    </p:cSldViewPr>
  </p:slid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124CD793-C7C6-4533-9934-D720F11280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xmlns="" id="{1EF307A2-2F5F-4266-B200-2AC56F1228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22EE59-830C-4324-88CC-FD7364759B16}" type="datetimeFigureOut">
              <a:rPr lang="pt-BR" smtClean="0"/>
              <a:t>12/06/2024</a:t>
            </a:fld>
            <a:endParaRPr lang="pt-BR"/>
          </a:p>
        </p:txBody>
      </p:sp>
      <p:sp>
        <p:nvSpPr>
          <p:cNvPr id="4" name="Espaço Reservado para Rodapé 3">
            <a:extLst>
              <a:ext uri="{FF2B5EF4-FFF2-40B4-BE49-F238E27FC236}">
                <a16:creationId xmlns:a16="http://schemas.microsoft.com/office/drawing/2014/main" xmlns="" id="{BCA7E10B-9D43-4630-AF1A-09310A83AE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xmlns="" id="{CFC20F1B-9DE7-4023-8BCA-DD1B10E61D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D1592B-E90F-463F-A0EF-E0B6152F6991}" type="slidenum">
              <a:rPr lang="pt-BR" smtClean="0"/>
              <a:t>‹nº›</a:t>
            </a:fld>
            <a:endParaRPr lang="pt-BR"/>
          </a:p>
        </p:txBody>
      </p:sp>
    </p:spTree>
    <p:extLst>
      <p:ext uri="{BB962C8B-B14F-4D97-AF65-F5344CB8AC3E}">
        <p14:creationId xmlns:p14="http://schemas.microsoft.com/office/powerpoint/2010/main" val="2324227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E2137-E94A-4C4B-BF8F-C3DFE26F4EA0}" type="datetimeFigureOut">
              <a:rPr lang="pt-BR" smtClean="0"/>
              <a:t>12/06/2024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63ACE-708D-4F81-AA61-93F0FDEF114C}" type="slidenum">
              <a:rPr lang="pt-BR" smtClean="0"/>
              <a:t>‹nº›</a:t>
            </a:fld>
            <a:endParaRPr lang="pt-BR"/>
          </a:p>
        </p:txBody>
      </p:sp>
    </p:spTree>
    <p:extLst>
      <p:ext uri="{BB962C8B-B14F-4D97-AF65-F5344CB8AC3E}">
        <p14:creationId xmlns:p14="http://schemas.microsoft.com/office/powerpoint/2010/main" val="395413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64FA5B-CA57-47C5-859A-556151091112}"/>
              </a:ext>
            </a:extLst>
          </p:cNvPr>
          <p:cNvSpPr>
            <a:spLocks noGrp="1"/>
          </p:cNvSpPr>
          <p:nvPr>
            <p:ph type="ctrTitle"/>
          </p:nvPr>
        </p:nvSpPr>
        <p:spPr>
          <a:xfrm>
            <a:off x="1524000" y="1122363"/>
            <a:ext cx="9144000" cy="2387600"/>
          </a:xfrm>
        </p:spPr>
        <p:txBody>
          <a:bodyPr anchor="b"/>
          <a:lstStyle>
            <a:lvl1pPr algn="ctr">
              <a:defRPr sz="6000"/>
            </a:lvl1pPr>
          </a:lstStyle>
          <a:p>
            <a:r>
              <a:rPr lang="pt-BR" dirty="0"/>
              <a:t>Clique para editar o título Mestre</a:t>
            </a:r>
          </a:p>
        </p:txBody>
      </p:sp>
      <p:sp>
        <p:nvSpPr>
          <p:cNvPr id="3" name="Subtítulo 2">
            <a:extLst>
              <a:ext uri="{FF2B5EF4-FFF2-40B4-BE49-F238E27FC236}">
                <a16:creationId xmlns:a16="http://schemas.microsoft.com/office/drawing/2014/main" xmlns="" id="{0C5F02C5-5A2D-4663-917C-419484677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517ABCDA-1131-48D2-82BE-05E6109F1267}"/>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5" name="Espaço Reservado para Rodapé 4">
            <a:extLst>
              <a:ext uri="{FF2B5EF4-FFF2-40B4-BE49-F238E27FC236}">
                <a16:creationId xmlns:a16="http://schemas.microsoft.com/office/drawing/2014/main" xmlns="" id="{20BE81FA-2BEC-4CA7-A92B-CD31D09F87C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BA80A916-7DB4-4313-B2CB-A24DE5BF1B7C}"/>
              </a:ext>
            </a:extLst>
          </p:cNvPr>
          <p:cNvSpPr>
            <a:spLocks noGrp="1"/>
          </p:cNvSpPr>
          <p:nvPr>
            <p:ph type="sldNum" sz="quarter" idx="12"/>
          </p:nvPr>
        </p:nvSpPr>
        <p:spPr/>
        <p:txBody>
          <a:bodyPr/>
          <a:lstStyle/>
          <a:p>
            <a:fld id="{1C10F904-22CD-43CD-8E6C-347E34DB25F3}" type="slidenum">
              <a:rPr lang="pt-BR" smtClean="0"/>
              <a:t>‹nº›</a:t>
            </a:fld>
            <a:endParaRPr lang="pt-BR"/>
          </a:p>
        </p:txBody>
      </p:sp>
    </p:spTree>
    <p:extLst>
      <p:ext uri="{BB962C8B-B14F-4D97-AF65-F5344CB8AC3E}">
        <p14:creationId xmlns:p14="http://schemas.microsoft.com/office/powerpoint/2010/main" val="102452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ente Título">
    <p:spTree>
      <p:nvGrpSpPr>
        <p:cNvPr id="1" name=""/>
        <p:cNvGrpSpPr/>
        <p:nvPr/>
      </p:nvGrpSpPr>
      <p:grpSpPr>
        <a:xfrm>
          <a:off x="0" y="0"/>
          <a:ext cx="0" cy="0"/>
          <a:chOff x="0" y="0"/>
          <a:chExt cx="0" cy="0"/>
        </a:xfrm>
      </p:grpSpPr>
      <p:grpSp>
        <p:nvGrpSpPr>
          <p:cNvPr id="6" name="Google Shape;267;p8">
            <a:extLst>
              <a:ext uri="{FF2B5EF4-FFF2-40B4-BE49-F238E27FC236}">
                <a16:creationId xmlns:a16="http://schemas.microsoft.com/office/drawing/2014/main" xmlns="" id="{E74B5C8E-0512-404D-9537-62FE55C2B14B}"/>
              </a:ext>
            </a:extLst>
          </p:cNvPr>
          <p:cNvGrpSpPr/>
          <p:nvPr userDrawn="1"/>
        </p:nvGrpSpPr>
        <p:grpSpPr>
          <a:xfrm>
            <a:off x="-31750" y="4108450"/>
            <a:ext cx="1902728" cy="2778125"/>
            <a:chOff x="-31750" y="4108450"/>
            <a:chExt cx="1343025" cy="2778125"/>
          </a:xfrm>
        </p:grpSpPr>
        <p:sp>
          <p:nvSpPr>
            <p:cNvPr id="7" name="Google Shape;268;p8">
              <a:extLst>
                <a:ext uri="{FF2B5EF4-FFF2-40B4-BE49-F238E27FC236}">
                  <a16:creationId xmlns:a16="http://schemas.microsoft.com/office/drawing/2014/main" xmlns="" id="{18A60F09-35F2-4F12-96B1-B6E7CE04ABD6}"/>
                </a:ext>
              </a:extLst>
            </p:cNvPr>
            <p:cNvSpPr/>
            <p:nvPr/>
          </p:nvSpPr>
          <p:spPr>
            <a:xfrm>
              <a:off x="0" y="5964238"/>
              <a:ext cx="1311275" cy="922337"/>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269;p8">
              <a:extLst>
                <a:ext uri="{FF2B5EF4-FFF2-40B4-BE49-F238E27FC236}">
                  <a16:creationId xmlns:a16="http://schemas.microsoft.com/office/drawing/2014/main" xmlns="" id="{D051A38E-CE45-46BD-867D-0A700DF42E13}"/>
                </a:ext>
              </a:extLst>
            </p:cNvPr>
            <p:cNvSpPr/>
            <p:nvPr/>
          </p:nvSpPr>
          <p:spPr>
            <a:xfrm>
              <a:off x="-31750" y="4108450"/>
              <a:ext cx="558800" cy="2778125"/>
            </a:xfrm>
            <a:custGeom>
              <a:avLst/>
              <a:gdLst/>
              <a:ahLst/>
              <a:cxnLst/>
              <a:rect l="l" t="t" r="r" b="b"/>
              <a:pathLst>
                <a:path w="559559" h="2852382" extrusionOk="0">
                  <a:moveTo>
                    <a:pt x="0" y="0"/>
                  </a:moveTo>
                  <a:lnTo>
                    <a:pt x="559559" y="2838734"/>
                  </a:lnTo>
                  <a:lnTo>
                    <a:pt x="13648" y="2852382"/>
                  </a:lnTo>
                  <a:cubicBezTo>
                    <a:pt x="9099" y="1901588"/>
                    <a:pt x="4549" y="950794"/>
                    <a:pt x="0" y="0"/>
                  </a:cubicBezTo>
                  <a:close/>
                </a:path>
              </a:pathLst>
            </a:custGeom>
            <a:solidFill>
              <a:srgbClr val="A9D18E">
                <a:alpha val="4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0" name="Imagem 9">
            <a:extLst>
              <a:ext uri="{FF2B5EF4-FFF2-40B4-BE49-F238E27FC236}">
                <a16:creationId xmlns:a16="http://schemas.microsoft.com/office/drawing/2014/main" xmlns="" id="{C6D7B331-8DC9-4112-A61E-D52380B278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742" y="5877445"/>
            <a:ext cx="1693696" cy="1095921"/>
          </a:xfrm>
          <a:prstGeom prst="rect">
            <a:avLst/>
          </a:prstGeom>
        </p:spPr>
      </p:pic>
    </p:spTree>
    <p:extLst>
      <p:ext uri="{BB962C8B-B14F-4D97-AF65-F5344CB8AC3E}">
        <p14:creationId xmlns:p14="http://schemas.microsoft.com/office/powerpoint/2010/main" val="205336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inuação de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21F8FD-3B89-441C-99C7-4EC403006E29}"/>
              </a:ext>
            </a:extLst>
          </p:cNvPr>
          <p:cNvSpPr>
            <a:spLocks noGrp="1"/>
          </p:cNvSpPr>
          <p:nvPr>
            <p:ph type="title"/>
          </p:nvPr>
        </p:nvSpPr>
        <p:spPr>
          <a:xfrm>
            <a:off x="6096000" y="471948"/>
            <a:ext cx="5257800" cy="534168"/>
          </a:xfrm>
        </p:spPr>
        <p:txBody>
          <a:bodyPr>
            <a:normAutofit/>
          </a:bodyPr>
          <a:lstStyle>
            <a:lvl1pPr algn="r">
              <a:defRPr sz="2000"/>
            </a:lvl1pPr>
          </a:lstStyle>
          <a:p>
            <a:r>
              <a:rPr lang="pt-BR" dirty="0"/>
              <a:t>Clique para editar o título Mestre</a:t>
            </a:r>
          </a:p>
        </p:txBody>
      </p:sp>
      <p:sp>
        <p:nvSpPr>
          <p:cNvPr id="3" name="Espaço Reservado para Data 2">
            <a:extLst>
              <a:ext uri="{FF2B5EF4-FFF2-40B4-BE49-F238E27FC236}">
                <a16:creationId xmlns:a16="http://schemas.microsoft.com/office/drawing/2014/main" xmlns="" id="{6CD65467-454A-4D80-AB83-28A14582C6E5}"/>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4" name="Espaço Reservado para Rodapé 3">
            <a:extLst>
              <a:ext uri="{FF2B5EF4-FFF2-40B4-BE49-F238E27FC236}">
                <a16:creationId xmlns:a16="http://schemas.microsoft.com/office/drawing/2014/main" xmlns="" id="{9A66AA6A-0454-4CA6-802B-BB3BC1352BA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2BC1B007-D83A-42F5-98B9-B2D93A581448}"/>
              </a:ext>
            </a:extLst>
          </p:cNvPr>
          <p:cNvSpPr>
            <a:spLocks noGrp="1"/>
          </p:cNvSpPr>
          <p:nvPr>
            <p:ph type="sldNum" sz="quarter" idx="12"/>
          </p:nvPr>
        </p:nvSpPr>
        <p:spPr/>
        <p:txBody>
          <a:bodyPr/>
          <a:lstStyle/>
          <a:p>
            <a:fld id="{1C10F904-22CD-43CD-8E6C-347E34DB25F3}" type="slidenum">
              <a:rPr lang="pt-BR" smtClean="0"/>
              <a:t>‹nº›</a:t>
            </a:fld>
            <a:endParaRPr lang="pt-BR"/>
          </a:p>
        </p:txBody>
      </p:sp>
      <p:grpSp>
        <p:nvGrpSpPr>
          <p:cNvPr id="6" name="Google Shape;267;p8">
            <a:extLst>
              <a:ext uri="{FF2B5EF4-FFF2-40B4-BE49-F238E27FC236}">
                <a16:creationId xmlns:a16="http://schemas.microsoft.com/office/drawing/2014/main" xmlns="" id="{E74B5C8E-0512-404D-9537-62FE55C2B14B}"/>
              </a:ext>
            </a:extLst>
          </p:cNvPr>
          <p:cNvGrpSpPr/>
          <p:nvPr userDrawn="1"/>
        </p:nvGrpSpPr>
        <p:grpSpPr>
          <a:xfrm>
            <a:off x="-31750" y="4108450"/>
            <a:ext cx="1902728" cy="2778125"/>
            <a:chOff x="-31750" y="4108450"/>
            <a:chExt cx="1343025" cy="2778125"/>
          </a:xfrm>
        </p:grpSpPr>
        <p:sp>
          <p:nvSpPr>
            <p:cNvPr id="7" name="Google Shape;268;p8">
              <a:extLst>
                <a:ext uri="{FF2B5EF4-FFF2-40B4-BE49-F238E27FC236}">
                  <a16:creationId xmlns:a16="http://schemas.microsoft.com/office/drawing/2014/main" xmlns="" id="{18A60F09-35F2-4F12-96B1-B6E7CE04ABD6}"/>
                </a:ext>
              </a:extLst>
            </p:cNvPr>
            <p:cNvSpPr/>
            <p:nvPr/>
          </p:nvSpPr>
          <p:spPr>
            <a:xfrm>
              <a:off x="0" y="5964238"/>
              <a:ext cx="1311275" cy="922337"/>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269;p8">
              <a:extLst>
                <a:ext uri="{FF2B5EF4-FFF2-40B4-BE49-F238E27FC236}">
                  <a16:creationId xmlns:a16="http://schemas.microsoft.com/office/drawing/2014/main" xmlns="" id="{D051A38E-CE45-46BD-867D-0A700DF42E13}"/>
                </a:ext>
              </a:extLst>
            </p:cNvPr>
            <p:cNvSpPr/>
            <p:nvPr/>
          </p:nvSpPr>
          <p:spPr>
            <a:xfrm>
              <a:off x="-31750" y="4108450"/>
              <a:ext cx="558800" cy="2778125"/>
            </a:xfrm>
            <a:custGeom>
              <a:avLst/>
              <a:gdLst/>
              <a:ahLst/>
              <a:cxnLst/>
              <a:rect l="l" t="t" r="r" b="b"/>
              <a:pathLst>
                <a:path w="559559" h="2852382" extrusionOk="0">
                  <a:moveTo>
                    <a:pt x="0" y="0"/>
                  </a:moveTo>
                  <a:lnTo>
                    <a:pt x="559559" y="2838734"/>
                  </a:lnTo>
                  <a:lnTo>
                    <a:pt x="13648" y="2852382"/>
                  </a:lnTo>
                  <a:cubicBezTo>
                    <a:pt x="9099" y="1901588"/>
                    <a:pt x="4549" y="950794"/>
                    <a:pt x="0" y="0"/>
                  </a:cubicBezTo>
                  <a:close/>
                </a:path>
              </a:pathLst>
            </a:custGeom>
            <a:solidFill>
              <a:srgbClr val="A9D18E">
                <a:alpha val="4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 name="Espaço Reservado para Conteúdo 2">
            <a:extLst>
              <a:ext uri="{FF2B5EF4-FFF2-40B4-BE49-F238E27FC236}">
                <a16:creationId xmlns:a16="http://schemas.microsoft.com/office/drawing/2014/main" xmlns="" id="{0438FEBD-6187-4684-9510-20F3DB41DB9B}"/>
              </a:ext>
            </a:extLst>
          </p:cNvPr>
          <p:cNvSpPr>
            <a:spLocks noGrp="1"/>
          </p:cNvSpPr>
          <p:nvPr>
            <p:ph idx="1"/>
          </p:nvPr>
        </p:nvSpPr>
        <p:spPr>
          <a:xfrm>
            <a:off x="838200" y="1825625"/>
            <a:ext cx="10515600" cy="4351338"/>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11" name="Imagem 10">
            <a:extLst>
              <a:ext uri="{FF2B5EF4-FFF2-40B4-BE49-F238E27FC236}">
                <a16:creationId xmlns:a16="http://schemas.microsoft.com/office/drawing/2014/main" xmlns="" id="{92682C40-9FB3-4844-9526-F0D43CB9FB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742" y="5877445"/>
            <a:ext cx="1693696" cy="1095921"/>
          </a:xfrm>
          <a:prstGeom prst="rect">
            <a:avLst/>
          </a:prstGeom>
        </p:spPr>
      </p:pic>
    </p:spTree>
    <p:extLst>
      <p:ext uri="{BB962C8B-B14F-4D97-AF65-F5344CB8AC3E}">
        <p14:creationId xmlns:p14="http://schemas.microsoft.com/office/powerpoint/2010/main" val="4218457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21F8FD-3B89-441C-99C7-4EC403006E2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6CD65467-454A-4D80-AB83-28A14582C6E5}"/>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4" name="Espaço Reservado para Rodapé 3">
            <a:extLst>
              <a:ext uri="{FF2B5EF4-FFF2-40B4-BE49-F238E27FC236}">
                <a16:creationId xmlns:a16="http://schemas.microsoft.com/office/drawing/2014/main" xmlns="" id="{9A66AA6A-0454-4CA6-802B-BB3BC1352BA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2BC1B007-D83A-42F5-98B9-B2D93A581448}"/>
              </a:ext>
            </a:extLst>
          </p:cNvPr>
          <p:cNvSpPr>
            <a:spLocks noGrp="1"/>
          </p:cNvSpPr>
          <p:nvPr>
            <p:ph type="sldNum" sz="quarter" idx="12"/>
          </p:nvPr>
        </p:nvSpPr>
        <p:spPr/>
        <p:txBody>
          <a:bodyPr/>
          <a:lstStyle/>
          <a:p>
            <a:fld id="{1C10F904-22CD-43CD-8E6C-347E34DB25F3}" type="slidenum">
              <a:rPr lang="pt-BR" smtClean="0"/>
              <a:t>‹nº›</a:t>
            </a:fld>
            <a:endParaRPr lang="pt-BR"/>
          </a:p>
        </p:txBody>
      </p:sp>
      <p:pic>
        <p:nvPicPr>
          <p:cNvPr id="7" name="Imagem 6">
            <a:extLst>
              <a:ext uri="{FF2B5EF4-FFF2-40B4-BE49-F238E27FC236}">
                <a16:creationId xmlns:a16="http://schemas.microsoft.com/office/drawing/2014/main" xmlns="" id="{FBB18660-DEA5-4C8C-8174-1F50C7B32C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742" y="5877445"/>
            <a:ext cx="1693696" cy="1095921"/>
          </a:xfrm>
          <a:prstGeom prst="rect">
            <a:avLst/>
          </a:prstGeom>
        </p:spPr>
      </p:pic>
    </p:spTree>
    <p:extLst>
      <p:ext uri="{BB962C8B-B14F-4D97-AF65-F5344CB8AC3E}">
        <p14:creationId xmlns:p14="http://schemas.microsoft.com/office/powerpoint/2010/main" val="34496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7D1A9C6C-FE0D-495B-B171-753133C3F62E}"/>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3" name="Espaço Reservado para Rodapé 2">
            <a:extLst>
              <a:ext uri="{FF2B5EF4-FFF2-40B4-BE49-F238E27FC236}">
                <a16:creationId xmlns:a16="http://schemas.microsoft.com/office/drawing/2014/main" xmlns="" id="{36E70FAE-C910-4E66-BAB2-06CCAFC9114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E04D2A7D-A973-4933-8150-9B49AF067DF2}"/>
              </a:ext>
            </a:extLst>
          </p:cNvPr>
          <p:cNvSpPr>
            <a:spLocks noGrp="1"/>
          </p:cNvSpPr>
          <p:nvPr>
            <p:ph type="sldNum" sz="quarter" idx="12"/>
          </p:nvPr>
        </p:nvSpPr>
        <p:spPr/>
        <p:txBody>
          <a:bodyPr/>
          <a:lstStyle/>
          <a:p>
            <a:fld id="{1C10F904-22CD-43CD-8E6C-347E34DB25F3}" type="slidenum">
              <a:rPr lang="pt-BR" smtClean="0"/>
              <a:t>‹nº›</a:t>
            </a:fld>
            <a:endParaRPr lang="pt-BR"/>
          </a:p>
        </p:txBody>
      </p:sp>
    </p:spTree>
    <p:extLst>
      <p:ext uri="{BB962C8B-B14F-4D97-AF65-F5344CB8AC3E}">
        <p14:creationId xmlns:p14="http://schemas.microsoft.com/office/powerpoint/2010/main" val="376519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apa">
    <p:spTree>
      <p:nvGrpSpPr>
        <p:cNvPr id="1" name=""/>
        <p:cNvGrpSpPr/>
        <p:nvPr/>
      </p:nvGrpSpPr>
      <p:grpSpPr>
        <a:xfrm>
          <a:off x="0" y="0"/>
          <a:ext cx="0" cy="0"/>
          <a:chOff x="0" y="0"/>
          <a:chExt cx="0" cy="0"/>
        </a:xfrm>
      </p:grpSpPr>
      <p:pic>
        <p:nvPicPr>
          <p:cNvPr id="5" name="Google Shape;113;p4">
            <a:extLst>
              <a:ext uri="{FF2B5EF4-FFF2-40B4-BE49-F238E27FC236}">
                <a16:creationId xmlns:a16="http://schemas.microsoft.com/office/drawing/2014/main" xmlns="" id="{06A2714D-6D3F-4E25-8E16-9AB67C9081AB}"/>
              </a:ext>
            </a:extLst>
          </p:cNvPr>
          <p:cNvPicPr preferRelativeResize="0"/>
          <p:nvPr userDrawn="1"/>
        </p:nvPicPr>
        <p:blipFill rotWithShape="1">
          <a:blip r:embed="rId2">
            <a:alphaModFix/>
          </a:blip>
          <a:srcRect/>
          <a:stretch/>
        </p:blipFill>
        <p:spPr>
          <a:xfrm>
            <a:off x="3876675" y="2825750"/>
            <a:ext cx="3694113" cy="1206500"/>
          </a:xfrm>
          <a:prstGeom prst="rect">
            <a:avLst/>
          </a:prstGeom>
          <a:noFill/>
          <a:ln>
            <a:noFill/>
          </a:ln>
        </p:spPr>
      </p:pic>
      <p:pic>
        <p:nvPicPr>
          <p:cNvPr id="6" name="Google Shape;114;p4">
            <a:extLst>
              <a:ext uri="{FF2B5EF4-FFF2-40B4-BE49-F238E27FC236}">
                <a16:creationId xmlns:a16="http://schemas.microsoft.com/office/drawing/2014/main" xmlns="" id="{D4E4E9D3-EF81-4C0E-9528-C4DE0DDBE708}"/>
              </a:ext>
            </a:extLst>
          </p:cNvPr>
          <p:cNvPicPr preferRelativeResize="0"/>
          <p:nvPr userDrawn="1"/>
        </p:nvPicPr>
        <p:blipFill rotWithShape="1">
          <a:blip r:embed="rId3">
            <a:alphaModFix/>
          </a:blip>
          <a:srcRect/>
          <a:stretch/>
        </p:blipFill>
        <p:spPr>
          <a:xfrm>
            <a:off x="2292350" y="2735263"/>
            <a:ext cx="7215188" cy="1390650"/>
          </a:xfrm>
          <a:prstGeom prst="rect">
            <a:avLst/>
          </a:prstGeom>
          <a:noFill/>
          <a:ln>
            <a:noFill/>
          </a:ln>
        </p:spPr>
      </p:pic>
      <p:pic>
        <p:nvPicPr>
          <p:cNvPr id="7" name="Google Shape;115;p4">
            <a:extLst>
              <a:ext uri="{FF2B5EF4-FFF2-40B4-BE49-F238E27FC236}">
                <a16:creationId xmlns:a16="http://schemas.microsoft.com/office/drawing/2014/main" xmlns="" id="{CF57983C-BA31-4321-97E3-FDC9E355B968}"/>
              </a:ext>
            </a:extLst>
          </p:cNvPr>
          <p:cNvPicPr preferRelativeResize="0"/>
          <p:nvPr userDrawn="1"/>
        </p:nvPicPr>
        <p:blipFill rotWithShape="1">
          <a:blip r:embed="rId4">
            <a:alphaModFix/>
          </a:blip>
          <a:srcRect/>
          <a:stretch/>
        </p:blipFill>
        <p:spPr>
          <a:xfrm>
            <a:off x="3597275" y="2732088"/>
            <a:ext cx="4354513" cy="1393825"/>
          </a:xfrm>
          <a:prstGeom prst="rect">
            <a:avLst/>
          </a:prstGeom>
          <a:noFill/>
          <a:ln>
            <a:noFill/>
          </a:ln>
        </p:spPr>
      </p:pic>
      <p:sp>
        <p:nvSpPr>
          <p:cNvPr id="8" name="Google Shape;116;p4">
            <a:extLst>
              <a:ext uri="{FF2B5EF4-FFF2-40B4-BE49-F238E27FC236}">
                <a16:creationId xmlns:a16="http://schemas.microsoft.com/office/drawing/2014/main" xmlns="" id="{DCB59FBC-A72F-47F6-9C33-2AC6910C3DA9}"/>
              </a:ext>
            </a:extLst>
          </p:cNvPr>
          <p:cNvSpPr/>
          <p:nvPr userDrawn="1"/>
        </p:nvSpPr>
        <p:spPr>
          <a:xfrm>
            <a:off x="0" y="0"/>
            <a:ext cx="12192000" cy="68580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 name="Google Shape;117;p4">
            <a:extLst>
              <a:ext uri="{FF2B5EF4-FFF2-40B4-BE49-F238E27FC236}">
                <a16:creationId xmlns:a16="http://schemas.microsoft.com/office/drawing/2014/main" xmlns="" id="{5CC2F954-55A8-4720-8E1C-FE88AC215EC1}"/>
              </a:ext>
            </a:extLst>
          </p:cNvPr>
          <p:cNvPicPr preferRelativeResize="0"/>
          <p:nvPr userDrawn="1"/>
        </p:nvPicPr>
        <p:blipFill rotWithShape="1">
          <a:blip r:embed="rId5">
            <a:alphaModFix/>
          </a:blip>
          <a:srcRect/>
          <a:stretch/>
        </p:blipFill>
        <p:spPr>
          <a:xfrm>
            <a:off x="-98425" y="2730500"/>
            <a:ext cx="12192000" cy="1395413"/>
          </a:xfrm>
          <a:prstGeom prst="rect">
            <a:avLst/>
          </a:prstGeom>
          <a:noFill/>
          <a:ln>
            <a:noFill/>
          </a:ln>
        </p:spPr>
      </p:pic>
      <p:pic>
        <p:nvPicPr>
          <p:cNvPr id="10" name="Google Shape;118;p4">
            <a:extLst>
              <a:ext uri="{FF2B5EF4-FFF2-40B4-BE49-F238E27FC236}">
                <a16:creationId xmlns:a16="http://schemas.microsoft.com/office/drawing/2014/main" xmlns="" id="{EF1A8B1B-09A0-431F-A370-EED20127171A}"/>
              </a:ext>
            </a:extLst>
          </p:cNvPr>
          <p:cNvPicPr preferRelativeResize="0"/>
          <p:nvPr userDrawn="1"/>
        </p:nvPicPr>
        <p:blipFill rotWithShape="1">
          <a:blip r:embed="rId6">
            <a:alphaModFix/>
          </a:blip>
          <a:srcRect/>
          <a:stretch/>
        </p:blipFill>
        <p:spPr>
          <a:xfrm>
            <a:off x="3576639" y="4281489"/>
            <a:ext cx="4375150" cy="435002"/>
          </a:xfrm>
          <a:prstGeom prst="rect">
            <a:avLst/>
          </a:prstGeom>
          <a:noFill/>
          <a:ln>
            <a:noFill/>
          </a:ln>
        </p:spPr>
      </p:pic>
      <p:sp>
        <p:nvSpPr>
          <p:cNvPr id="14" name="Google Shape;122;p4">
            <a:extLst>
              <a:ext uri="{FF2B5EF4-FFF2-40B4-BE49-F238E27FC236}">
                <a16:creationId xmlns:a16="http://schemas.microsoft.com/office/drawing/2014/main" xmlns="" id="{63C60EA9-3AAF-4B47-B8BF-A30DB161D7DC}"/>
              </a:ext>
            </a:extLst>
          </p:cNvPr>
          <p:cNvSpPr txBox="1"/>
          <p:nvPr userDrawn="1"/>
        </p:nvSpPr>
        <p:spPr>
          <a:xfrm>
            <a:off x="3351138" y="2844830"/>
            <a:ext cx="8059738" cy="1261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800"/>
              <a:buFont typeface="Arial"/>
              <a:buNone/>
            </a:pPr>
            <a:r>
              <a:rPr lang="pt-BR" sz="3800" b="1">
                <a:solidFill>
                  <a:schemeClr val="lt1"/>
                </a:solidFill>
                <a:latin typeface="Roboto"/>
                <a:ea typeface="Roboto"/>
                <a:cs typeface="Roboto"/>
                <a:sym typeface="Roboto"/>
              </a:rPr>
              <a:t>Ambientes saudáveis promovem</a:t>
            </a:r>
            <a:endParaRPr/>
          </a:p>
          <a:p>
            <a:pPr marL="0" marR="0" lvl="0" indent="0" algn="l" rtl="0">
              <a:lnSpc>
                <a:spcPct val="100000"/>
              </a:lnSpc>
              <a:spcBef>
                <a:spcPts val="0"/>
              </a:spcBef>
              <a:spcAft>
                <a:spcPts val="0"/>
              </a:spcAft>
              <a:buClr>
                <a:schemeClr val="lt1"/>
              </a:buClr>
              <a:buSzPts val="3800"/>
              <a:buFont typeface="Arial"/>
              <a:buNone/>
            </a:pPr>
            <a:r>
              <a:rPr lang="pt-BR" sz="3800" b="1">
                <a:solidFill>
                  <a:schemeClr val="lt1"/>
                </a:solidFill>
                <a:latin typeface="Roboto"/>
                <a:ea typeface="Roboto"/>
                <a:cs typeface="Roboto"/>
                <a:sym typeface="Roboto"/>
              </a:rPr>
              <a:t>escolhas saudáveis</a:t>
            </a:r>
            <a:endParaRPr/>
          </a:p>
        </p:txBody>
      </p:sp>
    </p:spTree>
    <p:extLst>
      <p:ext uri="{BB962C8B-B14F-4D97-AF65-F5344CB8AC3E}">
        <p14:creationId xmlns:p14="http://schemas.microsoft.com/office/powerpoint/2010/main" val="202622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8"/>
                                        </p:tgtEl>
                                      </p:cBhvr>
                                    </p:animEffect>
                                    <p:set>
                                      <p:cBhvr>
                                        <p:cTn id="11" dur="1" fill="hold">
                                          <p:stCondLst>
                                            <p:cond delay="500"/>
                                          </p:stCondLst>
                                        </p:cTn>
                                        <p:tgtEl>
                                          <p:spTgt spid="8"/>
                                        </p:tgtEl>
                                        <p:attrNameLst>
                                          <p:attrName>style.visibility</p:attrName>
                                        </p:attrNameLst>
                                      </p:cBhvr>
                                      <p:to>
                                        <p:strVal val="hidden"/>
                                      </p:to>
                                    </p:set>
                                  </p:childTnLst>
                                </p:cTn>
                              </p:par>
                            </p:childTnLst>
                          </p:cTn>
                        </p:par>
                        <p:par>
                          <p:cTn id="12" fill="hold">
                            <p:stCondLst>
                              <p:cond delay="1001"/>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1"/>
                            </p:stCondLst>
                            <p:childTnLst>
                              <p:par>
                                <p:cTn id="17" presetID="10" presetClass="exit" presetSubtype="0" fill="hold" nodeType="afterEffect">
                                  <p:stCondLst>
                                    <p:cond delay="1750"/>
                                  </p:stCondLst>
                                  <p:childTnLst>
                                    <p:animEffect transition="out" filter="fade">
                                      <p:cBhvr>
                                        <p:cTn id="18" dur="500"/>
                                        <p:tgtEl>
                                          <p:spTgt spid="14"/>
                                        </p:tgtEl>
                                      </p:cBhvr>
                                    </p:animEffect>
                                    <p:set>
                                      <p:cBhvr>
                                        <p:cTn id="19" dur="1" fill="hold">
                                          <p:stCondLst>
                                            <p:cond delay="500"/>
                                          </p:stCondLst>
                                        </p:cTn>
                                        <p:tgtEl>
                                          <p:spTgt spid="14"/>
                                        </p:tgtEl>
                                        <p:attrNameLst>
                                          <p:attrName>style.visibility</p:attrName>
                                        </p:attrNameLst>
                                      </p:cBhvr>
                                      <p:to>
                                        <p:strVal val="hidden"/>
                                      </p:to>
                                    </p:set>
                                  </p:childTnLst>
                                </p:cTn>
                              </p:par>
                            </p:childTnLst>
                          </p:cTn>
                        </p:par>
                        <p:par>
                          <p:cTn id="20" fill="hold">
                            <p:stCondLst>
                              <p:cond delay="3752"/>
                            </p:stCondLst>
                            <p:childTnLst>
                              <p:par>
                                <p:cTn id="21" presetID="2" presetClass="exit" presetSubtype="8" fill="hold" nodeType="after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1"/>
                                          </p:val>
                                        </p:tav>
                                      </p:tavLst>
                                    </p:anim>
                                    <p:set>
                                      <p:cBhvr>
                                        <p:cTn id="23" dur="1" fill="hold">
                                          <p:stCondLst>
                                            <p:cond delay="500"/>
                                          </p:stCondLst>
                                        </p:cTn>
                                        <p:tgtEl>
                                          <p:spTgt spid="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xit" presetSubtype="0" fill="hold" nodeType="withEffect">
                                  <p:stCondLst>
                                    <p:cond delay="0"/>
                                  </p:stCondLst>
                                  <p:childTnLst>
                                    <p:animEffect transition="out" filter="fade">
                                      <p:cBhvr>
                                        <p:cTn id="28" dur="500"/>
                                        <p:tgtEl>
                                          <p:spTgt spid="6"/>
                                        </p:tgtEl>
                                      </p:cBhvr>
                                    </p:animEffect>
                                    <p:set>
                                      <p:cBhvr>
                                        <p:cTn id="29" dur="1" fill="hold">
                                          <p:stCondLst>
                                            <p:cond delay="500"/>
                                          </p:stCondLst>
                                        </p:cTn>
                                        <p:tgtEl>
                                          <p:spTgt spid="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2B61B1-20E4-414C-939A-D06BC70B776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2434F339-72B6-4DD0-828C-D81B9BE84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88BDA57F-D354-4D06-88EF-EE4B33FE1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3536C29C-EB36-47B5-812E-2FD04E8E740E}"/>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6" name="Espaço Reservado para Rodapé 5">
            <a:extLst>
              <a:ext uri="{FF2B5EF4-FFF2-40B4-BE49-F238E27FC236}">
                <a16:creationId xmlns:a16="http://schemas.microsoft.com/office/drawing/2014/main" xmlns="" id="{35A28C4A-2689-434D-8CE9-0A8D0C79280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35D4FA23-8DD0-45DB-8AC6-6029F095C742}"/>
              </a:ext>
            </a:extLst>
          </p:cNvPr>
          <p:cNvSpPr>
            <a:spLocks noGrp="1"/>
          </p:cNvSpPr>
          <p:nvPr>
            <p:ph type="sldNum" sz="quarter" idx="12"/>
          </p:nvPr>
        </p:nvSpPr>
        <p:spPr/>
        <p:txBody>
          <a:bodyPr/>
          <a:lstStyle/>
          <a:p>
            <a:fld id="{1C10F904-22CD-43CD-8E6C-347E34DB25F3}" type="slidenum">
              <a:rPr lang="pt-BR" smtClean="0"/>
              <a:t>‹nº›</a:t>
            </a:fld>
            <a:endParaRPr lang="pt-BR"/>
          </a:p>
        </p:txBody>
      </p:sp>
      <p:grpSp>
        <p:nvGrpSpPr>
          <p:cNvPr id="8" name="Google Shape;267;p8">
            <a:extLst>
              <a:ext uri="{FF2B5EF4-FFF2-40B4-BE49-F238E27FC236}">
                <a16:creationId xmlns:a16="http://schemas.microsoft.com/office/drawing/2014/main" xmlns="" id="{27635A2B-8D08-4509-95C1-254FE97F40B6}"/>
              </a:ext>
            </a:extLst>
          </p:cNvPr>
          <p:cNvGrpSpPr/>
          <p:nvPr userDrawn="1"/>
        </p:nvGrpSpPr>
        <p:grpSpPr>
          <a:xfrm>
            <a:off x="-31750" y="4108450"/>
            <a:ext cx="1902728" cy="2778125"/>
            <a:chOff x="-31750" y="4108450"/>
            <a:chExt cx="1343025" cy="2778125"/>
          </a:xfrm>
        </p:grpSpPr>
        <p:sp>
          <p:nvSpPr>
            <p:cNvPr id="9" name="Google Shape;268;p8">
              <a:extLst>
                <a:ext uri="{FF2B5EF4-FFF2-40B4-BE49-F238E27FC236}">
                  <a16:creationId xmlns:a16="http://schemas.microsoft.com/office/drawing/2014/main" xmlns="" id="{C04A9525-1424-45A3-8551-90B2F5499D91}"/>
                </a:ext>
              </a:extLst>
            </p:cNvPr>
            <p:cNvSpPr/>
            <p:nvPr/>
          </p:nvSpPr>
          <p:spPr>
            <a:xfrm>
              <a:off x="0" y="5964238"/>
              <a:ext cx="1311275" cy="922337"/>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269;p8">
              <a:extLst>
                <a:ext uri="{FF2B5EF4-FFF2-40B4-BE49-F238E27FC236}">
                  <a16:creationId xmlns:a16="http://schemas.microsoft.com/office/drawing/2014/main" xmlns="" id="{9037596C-2D3F-4B2B-8376-0DFEFF4EB1B8}"/>
                </a:ext>
              </a:extLst>
            </p:cNvPr>
            <p:cNvSpPr/>
            <p:nvPr/>
          </p:nvSpPr>
          <p:spPr>
            <a:xfrm>
              <a:off x="-31750" y="4108450"/>
              <a:ext cx="558800" cy="2778125"/>
            </a:xfrm>
            <a:custGeom>
              <a:avLst/>
              <a:gdLst/>
              <a:ahLst/>
              <a:cxnLst/>
              <a:rect l="l" t="t" r="r" b="b"/>
              <a:pathLst>
                <a:path w="559559" h="2852382" extrusionOk="0">
                  <a:moveTo>
                    <a:pt x="0" y="0"/>
                  </a:moveTo>
                  <a:lnTo>
                    <a:pt x="559559" y="2838734"/>
                  </a:lnTo>
                  <a:lnTo>
                    <a:pt x="13648" y="2852382"/>
                  </a:lnTo>
                  <a:cubicBezTo>
                    <a:pt x="9099" y="1901588"/>
                    <a:pt x="4549" y="950794"/>
                    <a:pt x="0" y="0"/>
                  </a:cubicBezTo>
                  <a:close/>
                </a:path>
              </a:pathLst>
            </a:custGeom>
            <a:solidFill>
              <a:srgbClr val="A9D18E">
                <a:alpha val="4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3" name="Imagem 12">
            <a:extLst>
              <a:ext uri="{FF2B5EF4-FFF2-40B4-BE49-F238E27FC236}">
                <a16:creationId xmlns:a16="http://schemas.microsoft.com/office/drawing/2014/main" xmlns="" id="{00A6DD9B-E10E-4E95-9736-C1B21B9807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742" y="5877445"/>
            <a:ext cx="1693696" cy="1095921"/>
          </a:xfrm>
          <a:prstGeom prst="rect">
            <a:avLst/>
          </a:prstGeom>
        </p:spPr>
      </p:pic>
    </p:spTree>
    <p:extLst>
      <p:ext uri="{BB962C8B-B14F-4D97-AF65-F5344CB8AC3E}">
        <p14:creationId xmlns:p14="http://schemas.microsoft.com/office/powerpoint/2010/main" val="2623486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7A61A8-F0C8-418D-855B-B5B4696843C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6B9CB55F-9790-43B5-835A-973F3153C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7653C469-85EB-4E2A-B198-0E9169C49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F3139514-7947-47CF-8856-9AC80305720F}"/>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6" name="Espaço Reservado para Rodapé 5">
            <a:extLst>
              <a:ext uri="{FF2B5EF4-FFF2-40B4-BE49-F238E27FC236}">
                <a16:creationId xmlns:a16="http://schemas.microsoft.com/office/drawing/2014/main" xmlns="" id="{F3EFAA5B-9865-43F3-AF30-92FC94CD7D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C5CD4D85-9B68-46E1-B032-075F0A3DB7F0}"/>
              </a:ext>
            </a:extLst>
          </p:cNvPr>
          <p:cNvSpPr>
            <a:spLocks noGrp="1"/>
          </p:cNvSpPr>
          <p:nvPr>
            <p:ph type="sldNum" sz="quarter" idx="12"/>
          </p:nvPr>
        </p:nvSpPr>
        <p:spPr/>
        <p:txBody>
          <a:bodyPr/>
          <a:lstStyle/>
          <a:p>
            <a:fld id="{1C10F904-22CD-43CD-8E6C-347E34DB25F3}" type="slidenum">
              <a:rPr lang="pt-BR" smtClean="0"/>
              <a:t>‹nº›</a:t>
            </a:fld>
            <a:endParaRPr lang="pt-BR"/>
          </a:p>
        </p:txBody>
      </p:sp>
      <p:grpSp>
        <p:nvGrpSpPr>
          <p:cNvPr id="8" name="Google Shape;267;p8">
            <a:extLst>
              <a:ext uri="{FF2B5EF4-FFF2-40B4-BE49-F238E27FC236}">
                <a16:creationId xmlns:a16="http://schemas.microsoft.com/office/drawing/2014/main" xmlns="" id="{765F8FF7-FFCA-4097-9235-28B30A68F6ED}"/>
              </a:ext>
            </a:extLst>
          </p:cNvPr>
          <p:cNvGrpSpPr/>
          <p:nvPr userDrawn="1"/>
        </p:nvGrpSpPr>
        <p:grpSpPr>
          <a:xfrm>
            <a:off x="-31750" y="4108450"/>
            <a:ext cx="1902728" cy="2778125"/>
            <a:chOff x="-31750" y="4108450"/>
            <a:chExt cx="1343025" cy="2778125"/>
          </a:xfrm>
        </p:grpSpPr>
        <p:sp>
          <p:nvSpPr>
            <p:cNvPr id="9" name="Google Shape;268;p8">
              <a:extLst>
                <a:ext uri="{FF2B5EF4-FFF2-40B4-BE49-F238E27FC236}">
                  <a16:creationId xmlns:a16="http://schemas.microsoft.com/office/drawing/2014/main" xmlns="" id="{E03595A4-0766-47B7-9C16-39E1E5E99857}"/>
                </a:ext>
              </a:extLst>
            </p:cNvPr>
            <p:cNvSpPr/>
            <p:nvPr/>
          </p:nvSpPr>
          <p:spPr>
            <a:xfrm>
              <a:off x="0" y="5964238"/>
              <a:ext cx="1311275" cy="922337"/>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269;p8">
              <a:extLst>
                <a:ext uri="{FF2B5EF4-FFF2-40B4-BE49-F238E27FC236}">
                  <a16:creationId xmlns:a16="http://schemas.microsoft.com/office/drawing/2014/main" xmlns="" id="{89F43732-D844-483C-9270-030B52A81340}"/>
                </a:ext>
              </a:extLst>
            </p:cNvPr>
            <p:cNvSpPr/>
            <p:nvPr/>
          </p:nvSpPr>
          <p:spPr>
            <a:xfrm>
              <a:off x="-31750" y="4108450"/>
              <a:ext cx="558800" cy="2778125"/>
            </a:xfrm>
            <a:custGeom>
              <a:avLst/>
              <a:gdLst/>
              <a:ahLst/>
              <a:cxnLst/>
              <a:rect l="l" t="t" r="r" b="b"/>
              <a:pathLst>
                <a:path w="559559" h="2852382" extrusionOk="0">
                  <a:moveTo>
                    <a:pt x="0" y="0"/>
                  </a:moveTo>
                  <a:lnTo>
                    <a:pt x="559559" y="2838734"/>
                  </a:lnTo>
                  <a:lnTo>
                    <a:pt x="13648" y="2852382"/>
                  </a:lnTo>
                  <a:cubicBezTo>
                    <a:pt x="9099" y="1901588"/>
                    <a:pt x="4549" y="950794"/>
                    <a:pt x="0" y="0"/>
                  </a:cubicBezTo>
                  <a:close/>
                </a:path>
              </a:pathLst>
            </a:custGeom>
            <a:solidFill>
              <a:srgbClr val="A9D18E">
                <a:alpha val="4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2" name="Imagem 11">
            <a:extLst>
              <a:ext uri="{FF2B5EF4-FFF2-40B4-BE49-F238E27FC236}">
                <a16:creationId xmlns:a16="http://schemas.microsoft.com/office/drawing/2014/main" xmlns="" id="{976E4AD1-D1E2-4655-A9BF-CB47C47BA3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742" y="5877445"/>
            <a:ext cx="1693696" cy="1095921"/>
          </a:xfrm>
          <a:prstGeom prst="rect">
            <a:avLst/>
          </a:prstGeom>
        </p:spPr>
      </p:pic>
    </p:spTree>
    <p:extLst>
      <p:ext uri="{BB962C8B-B14F-4D97-AF65-F5344CB8AC3E}">
        <p14:creationId xmlns:p14="http://schemas.microsoft.com/office/powerpoint/2010/main" val="976644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DE287D-FC3B-46B1-A3D5-C529C3F9BF5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89D197EA-6117-4513-B022-E330DA75CEA6}"/>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3A366BEE-EE27-4422-B794-46B2D37085D7}"/>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5" name="Espaço Reservado para Rodapé 4">
            <a:extLst>
              <a:ext uri="{FF2B5EF4-FFF2-40B4-BE49-F238E27FC236}">
                <a16:creationId xmlns:a16="http://schemas.microsoft.com/office/drawing/2014/main" xmlns="" id="{52CDC03A-EABF-438E-A1DD-B3F30C5F0BC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83A6906A-02B3-4F6D-8682-8B6000F728BA}"/>
              </a:ext>
            </a:extLst>
          </p:cNvPr>
          <p:cNvSpPr>
            <a:spLocks noGrp="1"/>
          </p:cNvSpPr>
          <p:nvPr>
            <p:ph type="sldNum" sz="quarter" idx="12"/>
          </p:nvPr>
        </p:nvSpPr>
        <p:spPr/>
        <p:txBody>
          <a:bodyPr/>
          <a:lstStyle/>
          <a:p>
            <a:fld id="{1C10F904-22CD-43CD-8E6C-347E34DB25F3}" type="slidenum">
              <a:rPr lang="pt-BR" smtClean="0"/>
              <a:t>‹nº›</a:t>
            </a:fld>
            <a:endParaRPr lang="pt-BR"/>
          </a:p>
        </p:txBody>
      </p:sp>
    </p:spTree>
    <p:extLst>
      <p:ext uri="{BB962C8B-B14F-4D97-AF65-F5344CB8AC3E}">
        <p14:creationId xmlns:p14="http://schemas.microsoft.com/office/powerpoint/2010/main" val="1444820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768254B-2F9A-4737-859F-AAD37D957E1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74D8487C-57EE-4FC3-BC00-5A68C6926BAA}"/>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1CB9D93E-1607-4F3C-8FDF-76D8A5D557A3}"/>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5" name="Espaço Reservado para Rodapé 4">
            <a:extLst>
              <a:ext uri="{FF2B5EF4-FFF2-40B4-BE49-F238E27FC236}">
                <a16:creationId xmlns:a16="http://schemas.microsoft.com/office/drawing/2014/main" xmlns="" id="{08B790D5-3DC1-4909-8646-6F7B64EA2B9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D6D63A83-85FB-46A1-89E1-7E61E33B3FA1}"/>
              </a:ext>
            </a:extLst>
          </p:cNvPr>
          <p:cNvSpPr>
            <a:spLocks noGrp="1"/>
          </p:cNvSpPr>
          <p:nvPr>
            <p:ph type="sldNum" sz="quarter" idx="12"/>
          </p:nvPr>
        </p:nvSpPr>
        <p:spPr/>
        <p:txBody>
          <a:bodyPr/>
          <a:lstStyle/>
          <a:p>
            <a:fld id="{1C10F904-22CD-43CD-8E6C-347E34DB25F3}" type="slidenum">
              <a:rPr lang="pt-BR" smtClean="0"/>
              <a:t>‹nº›</a:t>
            </a:fld>
            <a:endParaRPr lang="pt-BR"/>
          </a:p>
        </p:txBody>
      </p:sp>
    </p:spTree>
    <p:extLst>
      <p:ext uri="{BB962C8B-B14F-4D97-AF65-F5344CB8AC3E}">
        <p14:creationId xmlns:p14="http://schemas.microsoft.com/office/powerpoint/2010/main" val="782481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3"/>
        <p:cNvGrpSpPr/>
        <p:nvPr/>
      </p:nvGrpSpPr>
      <p:grpSpPr>
        <a:xfrm>
          <a:off x="0" y="0"/>
          <a:ext cx="0" cy="0"/>
          <a:chOff x="0" y="0"/>
          <a:chExt cx="0" cy="0"/>
        </a:xfrm>
      </p:grpSpPr>
      <p:sp>
        <p:nvSpPr>
          <p:cNvPr id="24" name="Google Shape;24;p5"/>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5"/>
          <p:cNvSpPr txBox="1">
            <a:spLocks noGrp="1"/>
          </p:cNvSpPr>
          <p:nvPr>
            <p:ph type="title"/>
          </p:nvPr>
        </p:nvSpPr>
        <p:spPr>
          <a:xfrm>
            <a:off x="415600" y="1869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200"/>
              <a:buNone/>
              <a:defRPr sz="29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415600" y="927033"/>
            <a:ext cx="11360800" cy="455520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SzPts val="1600"/>
              <a:buChar char="●"/>
              <a:defRPr sz="2133"/>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accent4"/>
                </a:solidFill>
              </a:defRPr>
            </a:lvl1pPr>
            <a:lvl2pPr lvl="1" rtl="0">
              <a:buNone/>
              <a:defRPr>
                <a:solidFill>
                  <a:schemeClr val="accent4"/>
                </a:solidFill>
              </a:defRPr>
            </a:lvl2pPr>
            <a:lvl3pPr lvl="2" rtl="0">
              <a:buNone/>
              <a:defRPr>
                <a:solidFill>
                  <a:schemeClr val="accent4"/>
                </a:solidFill>
              </a:defRPr>
            </a:lvl3pPr>
            <a:lvl4pPr lvl="3" rtl="0">
              <a:buNone/>
              <a:defRPr>
                <a:solidFill>
                  <a:schemeClr val="accent4"/>
                </a:solidFill>
              </a:defRPr>
            </a:lvl4pPr>
            <a:lvl5pPr lvl="4" rtl="0">
              <a:buNone/>
              <a:defRPr>
                <a:solidFill>
                  <a:schemeClr val="accent4"/>
                </a:solidFill>
              </a:defRPr>
            </a:lvl5pPr>
            <a:lvl6pPr lvl="5" rtl="0">
              <a:buNone/>
              <a:defRPr>
                <a:solidFill>
                  <a:schemeClr val="accent4"/>
                </a:solidFill>
              </a:defRPr>
            </a:lvl6pPr>
            <a:lvl7pPr lvl="6" rtl="0">
              <a:buNone/>
              <a:defRPr>
                <a:solidFill>
                  <a:schemeClr val="accent4"/>
                </a:solidFill>
              </a:defRPr>
            </a:lvl7pPr>
            <a:lvl8pPr lvl="7" rtl="0">
              <a:buNone/>
              <a:defRPr>
                <a:solidFill>
                  <a:schemeClr val="accent4"/>
                </a:solidFill>
              </a:defRPr>
            </a:lvl8pPr>
            <a:lvl9pPr lvl="8" rtl="0">
              <a:buNone/>
              <a:defRPr>
                <a:solidFill>
                  <a:schemeClr val="accent4"/>
                </a:solidFill>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4479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2E9909-A4A5-4808-A191-7FF5065AA38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3BF07213-EFF3-44D8-A5BA-1A5563DB6E96}"/>
              </a:ext>
            </a:extLst>
          </p:cNvPr>
          <p:cNvSpPr>
            <a:spLocks noGrp="1"/>
          </p:cNvSpPr>
          <p:nvPr>
            <p:ph idx="1"/>
          </p:nvPr>
        </p:nvSpPr>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xmlns="" id="{F9C01627-EB01-4517-A35D-383A8746E5D4}"/>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5" name="Espaço Reservado para Rodapé 4">
            <a:extLst>
              <a:ext uri="{FF2B5EF4-FFF2-40B4-BE49-F238E27FC236}">
                <a16:creationId xmlns:a16="http://schemas.microsoft.com/office/drawing/2014/main" xmlns="" id="{AFDB37C5-2361-43ED-A510-4230DD27872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933BF14C-A651-4D83-8DD4-EC3D39013CBC}"/>
              </a:ext>
            </a:extLst>
          </p:cNvPr>
          <p:cNvSpPr>
            <a:spLocks noGrp="1"/>
          </p:cNvSpPr>
          <p:nvPr>
            <p:ph type="sldNum" sz="quarter" idx="12"/>
          </p:nvPr>
        </p:nvSpPr>
        <p:spPr/>
        <p:txBody>
          <a:bodyPr/>
          <a:lstStyle/>
          <a:p>
            <a:fld id="{1C10F904-22CD-43CD-8E6C-347E34DB25F3}" type="slidenum">
              <a:rPr lang="pt-BR" smtClean="0"/>
              <a:t>‹nº›</a:t>
            </a:fld>
            <a:endParaRPr lang="pt-BR"/>
          </a:p>
        </p:txBody>
      </p:sp>
      <p:grpSp>
        <p:nvGrpSpPr>
          <p:cNvPr id="8" name="Google Shape;292;p10">
            <a:extLst>
              <a:ext uri="{FF2B5EF4-FFF2-40B4-BE49-F238E27FC236}">
                <a16:creationId xmlns:a16="http://schemas.microsoft.com/office/drawing/2014/main" xmlns="" id="{CA740B63-CF72-4A1A-9409-A0ACC111431A}"/>
              </a:ext>
            </a:extLst>
          </p:cNvPr>
          <p:cNvGrpSpPr/>
          <p:nvPr userDrawn="1"/>
        </p:nvGrpSpPr>
        <p:grpSpPr>
          <a:xfrm>
            <a:off x="-31750" y="4108450"/>
            <a:ext cx="1902728" cy="2778125"/>
            <a:chOff x="-31750" y="4108450"/>
            <a:chExt cx="1343025" cy="2778125"/>
          </a:xfrm>
        </p:grpSpPr>
        <p:sp>
          <p:nvSpPr>
            <p:cNvPr id="9" name="Google Shape;293;p10">
              <a:extLst>
                <a:ext uri="{FF2B5EF4-FFF2-40B4-BE49-F238E27FC236}">
                  <a16:creationId xmlns:a16="http://schemas.microsoft.com/office/drawing/2014/main" xmlns="" id="{69A97A2C-F5B1-40E0-9FB5-EDB6B919CACA}"/>
                </a:ext>
              </a:extLst>
            </p:cNvPr>
            <p:cNvSpPr/>
            <p:nvPr/>
          </p:nvSpPr>
          <p:spPr>
            <a:xfrm>
              <a:off x="0" y="5964238"/>
              <a:ext cx="1311275" cy="922337"/>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294;p10">
              <a:extLst>
                <a:ext uri="{FF2B5EF4-FFF2-40B4-BE49-F238E27FC236}">
                  <a16:creationId xmlns:a16="http://schemas.microsoft.com/office/drawing/2014/main" xmlns="" id="{26C4D44D-8CBB-40B9-98EB-A00B251FF766}"/>
                </a:ext>
              </a:extLst>
            </p:cNvPr>
            <p:cNvSpPr/>
            <p:nvPr/>
          </p:nvSpPr>
          <p:spPr>
            <a:xfrm>
              <a:off x="-31750" y="4108450"/>
              <a:ext cx="558800" cy="2778125"/>
            </a:xfrm>
            <a:custGeom>
              <a:avLst/>
              <a:gdLst/>
              <a:ahLst/>
              <a:cxnLst/>
              <a:rect l="l" t="t" r="r" b="b"/>
              <a:pathLst>
                <a:path w="559559" h="2852382" extrusionOk="0">
                  <a:moveTo>
                    <a:pt x="0" y="0"/>
                  </a:moveTo>
                  <a:lnTo>
                    <a:pt x="559559" y="2838734"/>
                  </a:lnTo>
                  <a:lnTo>
                    <a:pt x="13648" y="2852382"/>
                  </a:lnTo>
                  <a:cubicBezTo>
                    <a:pt x="9099" y="1901588"/>
                    <a:pt x="4549" y="950794"/>
                    <a:pt x="0" y="0"/>
                  </a:cubicBezTo>
                  <a:close/>
                </a:path>
              </a:pathLst>
            </a:custGeom>
            <a:solidFill>
              <a:srgbClr val="A9D18E">
                <a:alpha val="4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1" name="Imagem 10">
            <a:extLst>
              <a:ext uri="{FF2B5EF4-FFF2-40B4-BE49-F238E27FC236}">
                <a16:creationId xmlns:a16="http://schemas.microsoft.com/office/drawing/2014/main" xmlns="" id="{7979AA67-4630-48E0-85A0-ED598E803B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742" y="5877445"/>
            <a:ext cx="1693696" cy="1095921"/>
          </a:xfrm>
          <a:prstGeom prst="rect">
            <a:avLst/>
          </a:prstGeom>
        </p:spPr>
      </p:pic>
    </p:spTree>
    <p:extLst>
      <p:ext uri="{BB962C8B-B14F-4D97-AF65-F5344CB8AC3E}">
        <p14:creationId xmlns:p14="http://schemas.microsoft.com/office/powerpoint/2010/main" val="75606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 da Palestra">
    <p:spTree>
      <p:nvGrpSpPr>
        <p:cNvPr id="1" name=""/>
        <p:cNvGrpSpPr/>
        <p:nvPr/>
      </p:nvGrpSpPr>
      <p:grpSpPr>
        <a:xfrm>
          <a:off x="0" y="0"/>
          <a:ext cx="0" cy="0"/>
          <a:chOff x="0" y="0"/>
          <a:chExt cx="0" cy="0"/>
        </a:xfrm>
      </p:grpSpPr>
      <p:sp>
        <p:nvSpPr>
          <p:cNvPr id="7" name="Google Shape;128;p5">
            <a:extLst>
              <a:ext uri="{FF2B5EF4-FFF2-40B4-BE49-F238E27FC236}">
                <a16:creationId xmlns:a16="http://schemas.microsoft.com/office/drawing/2014/main" xmlns="" id="{3CCC4251-686D-49D8-8A05-9A0ADDC606A3}"/>
              </a:ext>
            </a:extLst>
          </p:cNvPr>
          <p:cNvSpPr/>
          <p:nvPr userDrawn="1"/>
        </p:nvSpPr>
        <p:spPr>
          <a:xfrm>
            <a:off x="0" y="0"/>
            <a:ext cx="12240937"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2" name="Título 1">
            <a:extLst>
              <a:ext uri="{FF2B5EF4-FFF2-40B4-BE49-F238E27FC236}">
                <a16:creationId xmlns:a16="http://schemas.microsoft.com/office/drawing/2014/main" xmlns="" id="{A27F7FC9-AAA4-44CC-83FE-D1EEC26712E5}"/>
              </a:ext>
            </a:extLst>
          </p:cNvPr>
          <p:cNvSpPr>
            <a:spLocks noGrp="1"/>
          </p:cNvSpPr>
          <p:nvPr>
            <p:ph type="title"/>
          </p:nvPr>
        </p:nvSpPr>
        <p:spPr>
          <a:xfrm>
            <a:off x="831850" y="2268537"/>
            <a:ext cx="10515600" cy="1160464"/>
          </a:xfrm>
        </p:spPr>
        <p:txBody>
          <a:bodyPr anchor="b">
            <a:normAutofit/>
          </a:bodyPr>
          <a:lstStyle>
            <a:lvl1pPr>
              <a:lnSpc>
                <a:spcPct val="100000"/>
              </a:lnSpc>
              <a:defRPr sz="4400">
                <a:solidFill>
                  <a:schemeClr val="bg1"/>
                </a:solidFill>
              </a:defRPr>
            </a:lvl1pPr>
          </a:lstStyle>
          <a:p>
            <a:r>
              <a:rPr lang="pt-BR" dirty="0"/>
              <a:t>Clique para editar o título Mestre</a:t>
            </a:r>
          </a:p>
        </p:txBody>
      </p:sp>
      <p:sp>
        <p:nvSpPr>
          <p:cNvPr id="3" name="Espaço Reservado para Texto 2">
            <a:extLst>
              <a:ext uri="{FF2B5EF4-FFF2-40B4-BE49-F238E27FC236}">
                <a16:creationId xmlns:a16="http://schemas.microsoft.com/office/drawing/2014/main" xmlns="" id="{09F9F312-5A7C-403F-906C-3855F28F33B2}"/>
              </a:ext>
            </a:extLst>
          </p:cNvPr>
          <p:cNvSpPr>
            <a:spLocks noGrp="1"/>
          </p:cNvSpPr>
          <p:nvPr>
            <p:ph type="body" idx="1"/>
          </p:nvPr>
        </p:nvSpPr>
        <p:spPr>
          <a:xfrm>
            <a:off x="6096000" y="4589463"/>
            <a:ext cx="5251450" cy="943829"/>
          </a:xfrm>
        </p:spPr>
        <p:txBody>
          <a:bodyPr>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
        <p:nvSpPr>
          <p:cNvPr id="4" name="Espaço Reservado para Data 3">
            <a:extLst>
              <a:ext uri="{FF2B5EF4-FFF2-40B4-BE49-F238E27FC236}">
                <a16:creationId xmlns:a16="http://schemas.microsoft.com/office/drawing/2014/main" xmlns="" id="{2A066E71-5F26-4EB6-8E66-4E4873213BE5}"/>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5" name="Espaço Reservado para Rodapé 4">
            <a:extLst>
              <a:ext uri="{FF2B5EF4-FFF2-40B4-BE49-F238E27FC236}">
                <a16:creationId xmlns:a16="http://schemas.microsoft.com/office/drawing/2014/main" xmlns="" id="{60FE49F3-1CAE-42DE-8E04-8B95DF641E4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F23C6B80-A12F-4F7B-BD3C-EB9DDB3AB03D}"/>
              </a:ext>
            </a:extLst>
          </p:cNvPr>
          <p:cNvSpPr>
            <a:spLocks noGrp="1"/>
          </p:cNvSpPr>
          <p:nvPr>
            <p:ph type="sldNum" sz="quarter" idx="12"/>
          </p:nvPr>
        </p:nvSpPr>
        <p:spPr/>
        <p:txBody>
          <a:bodyPr/>
          <a:lstStyle/>
          <a:p>
            <a:fld id="{1C10F904-22CD-43CD-8E6C-347E34DB25F3}" type="slidenum">
              <a:rPr lang="pt-BR" smtClean="0"/>
              <a:t>‹nº›</a:t>
            </a:fld>
            <a:endParaRPr lang="pt-BR"/>
          </a:p>
        </p:txBody>
      </p:sp>
      <p:sp>
        <p:nvSpPr>
          <p:cNvPr id="9" name="Google Shape;129;p5">
            <a:extLst>
              <a:ext uri="{FF2B5EF4-FFF2-40B4-BE49-F238E27FC236}">
                <a16:creationId xmlns:a16="http://schemas.microsoft.com/office/drawing/2014/main" xmlns="" id="{EC087D3D-C721-44DB-B055-80AD472249DD}"/>
              </a:ext>
            </a:extLst>
          </p:cNvPr>
          <p:cNvSpPr/>
          <p:nvPr userDrawn="1"/>
        </p:nvSpPr>
        <p:spPr>
          <a:xfrm>
            <a:off x="-26683" y="2425862"/>
            <a:ext cx="939800" cy="1003138"/>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34;p5">
            <a:extLst>
              <a:ext uri="{FF2B5EF4-FFF2-40B4-BE49-F238E27FC236}">
                <a16:creationId xmlns:a16="http://schemas.microsoft.com/office/drawing/2014/main" xmlns="" id="{A8BD76CF-F522-48A8-9574-BC4BF6B9C4A5}"/>
              </a:ext>
            </a:extLst>
          </p:cNvPr>
          <p:cNvSpPr/>
          <p:nvPr userDrawn="1"/>
        </p:nvSpPr>
        <p:spPr>
          <a:xfrm rot="5400000">
            <a:off x="-628868" y="599655"/>
            <a:ext cx="3556748" cy="2357438"/>
          </a:xfrm>
          <a:prstGeom prst="rtTriangle">
            <a:avLst/>
          </a:prstGeom>
          <a:solidFill>
            <a:srgbClr val="FFC000">
              <a:alpha val="4392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Espaço Reservado para Texto 2">
            <a:extLst>
              <a:ext uri="{FF2B5EF4-FFF2-40B4-BE49-F238E27FC236}">
                <a16:creationId xmlns:a16="http://schemas.microsoft.com/office/drawing/2014/main" xmlns="" id="{A45D3706-B226-4D6C-BA36-ED285FA5C941}"/>
              </a:ext>
            </a:extLst>
          </p:cNvPr>
          <p:cNvSpPr>
            <a:spLocks noGrp="1"/>
          </p:cNvSpPr>
          <p:nvPr>
            <p:ph type="body" idx="13" hasCustomPrompt="1"/>
          </p:nvPr>
        </p:nvSpPr>
        <p:spPr>
          <a:xfrm>
            <a:off x="6120468" y="5627748"/>
            <a:ext cx="5251450" cy="567898"/>
          </a:xfrm>
        </p:spPr>
        <p:txBody>
          <a:bodyPr>
            <a:normAutofit/>
          </a:bodyPr>
          <a:lstStyle>
            <a:lvl1pPr marL="0" indent="0">
              <a:buNone/>
              <a:defRPr sz="32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função</a:t>
            </a:r>
          </a:p>
        </p:txBody>
      </p:sp>
    </p:spTree>
    <p:extLst>
      <p:ext uri="{BB962C8B-B14F-4D97-AF65-F5344CB8AC3E}">
        <p14:creationId xmlns:p14="http://schemas.microsoft.com/office/powerpoint/2010/main" val="87085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triz">
    <p:spTree>
      <p:nvGrpSpPr>
        <p:cNvPr id="1" name=""/>
        <p:cNvGrpSpPr/>
        <p:nvPr/>
      </p:nvGrpSpPr>
      <p:grpSpPr>
        <a:xfrm>
          <a:off x="0" y="0"/>
          <a:ext cx="0" cy="0"/>
          <a:chOff x="0" y="0"/>
          <a:chExt cx="0" cy="0"/>
        </a:xfrm>
      </p:grpSpPr>
      <p:sp>
        <p:nvSpPr>
          <p:cNvPr id="7" name="Google Shape;128;p5">
            <a:extLst>
              <a:ext uri="{FF2B5EF4-FFF2-40B4-BE49-F238E27FC236}">
                <a16:creationId xmlns:a16="http://schemas.microsoft.com/office/drawing/2014/main" xmlns="" id="{3CCC4251-686D-49D8-8A05-9A0ADDC606A3}"/>
              </a:ext>
            </a:extLst>
          </p:cNvPr>
          <p:cNvSpPr/>
          <p:nvPr userDrawn="1"/>
        </p:nvSpPr>
        <p:spPr>
          <a:xfrm>
            <a:off x="0" y="0"/>
            <a:ext cx="12240937"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2" name="Título 1">
            <a:extLst>
              <a:ext uri="{FF2B5EF4-FFF2-40B4-BE49-F238E27FC236}">
                <a16:creationId xmlns:a16="http://schemas.microsoft.com/office/drawing/2014/main" xmlns="" id="{A27F7FC9-AAA4-44CC-83FE-D1EEC26712E5}"/>
              </a:ext>
            </a:extLst>
          </p:cNvPr>
          <p:cNvSpPr>
            <a:spLocks noGrp="1"/>
          </p:cNvSpPr>
          <p:nvPr>
            <p:ph type="title"/>
          </p:nvPr>
        </p:nvSpPr>
        <p:spPr>
          <a:xfrm>
            <a:off x="831850" y="2268537"/>
            <a:ext cx="10515600" cy="1160464"/>
          </a:xfrm>
        </p:spPr>
        <p:txBody>
          <a:bodyPr anchor="b">
            <a:normAutofit/>
          </a:bodyPr>
          <a:lstStyle>
            <a:lvl1pPr>
              <a:lnSpc>
                <a:spcPct val="100000"/>
              </a:lnSpc>
              <a:defRPr sz="4400">
                <a:solidFill>
                  <a:schemeClr val="bg1"/>
                </a:solidFill>
              </a:defRPr>
            </a:lvl1pPr>
          </a:lstStyle>
          <a:p>
            <a:r>
              <a:rPr lang="pt-BR" dirty="0"/>
              <a:t>Clique para editar o título Mestre</a:t>
            </a:r>
          </a:p>
        </p:txBody>
      </p:sp>
      <p:sp>
        <p:nvSpPr>
          <p:cNvPr id="3" name="Espaço Reservado para Texto 2">
            <a:extLst>
              <a:ext uri="{FF2B5EF4-FFF2-40B4-BE49-F238E27FC236}">
                <a16:creationId xmlns:a16="http://schemas.microsoft.com/office/drawing/2014/main" xmlns="" id="{09F9F312-5A7C-403F-906C-3855F28F33B2}"/>
              </a:ext>
            </a:extLst>
          </p:cNvPr>
          <p:cNvSpPr>
            <a:spLocks noGrp="1"/>
          </p:cNvSpPr>
          <p:nvPr>
            <p:ph type="body" idx="1"/>
          </p:nvPr>
        </p:nvSpPr>
        <p:spPr>
          <a:xfrm>
            <a:off x="4038600" y="3556747"/>
            <a:ext cx="7308850" cy="1976545"/>
          </a:xfrm>
        </p:spPr>
        <p:txBody>
          <a:bodyPr>
            <a:normAutofit/>
          </a:bodyPr>
          <a:lstStyle>
            <a:lvl1pPr marL="0" indent="0">
              <a:buNone/>
              <a:defRPr sz="32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
        <p:nvSpPr>
          <p:cNvPr id="4" name="Espaço Reservado para Data 3">
            <a:extLst>
              <a:ext uri="{FF2B5EF4-FFF2-40B4-BE49-F238E27FC236}">
                <a16:creationId xmlns:a16="http://schemas.microsoft.com/office/drawing/2014/main" xmlns="" id="{2A066E71-5F26-4EB6-8E66-4E4873213BE5}"/>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5" name="Espaço Reservado para Rodapé 4">
            <a:extLst>
              <a:ext uri="{FF2B5EF4-FFF2-40B4-BE49-F238E27FC236}">
                <a16:creationId xmlns:a16="http://schemas.microsoft.com/office/drawing/2014/main" xmlns="" id="{60FE49F3-1CAE-42DE-8E04-8B95DF641E4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F23C6B80-A12F-4F7B-BD3C-EB9DDB3AB03D}"/>
              </a:ext>
            </a:extLst>
          </p:cNvPr>
          <p:cNvSpPr>
            <a:spLocks noGrp="1"/>
          </p:cNvSpPr>
          <p:nvPr>
            <p:ph type="sldNum" sz="quarter" idx="12"/>
          </p:nvPr>
        </p:nvSpPr>
        <p:spPr/>
        <p:txBody>
          <a:bodyPr/>
          <a:lstStyle/>
          <a:p>
            <a:fld id="{1C10F904-22CD-43CD-8E6C-347E34DB25F3}" type="slidenum">
              <a:rPr lang="pt-BR" smtClean="0"/>
              <a:t>‹nº›</a:t>
            </a:fld>
            <a:endParaRPr lang="pt-BR"/>
          </a:p>
        </p:txBody>
      </p:sp>
      <p:sp>
        <p:nvSpPr>
          <p:cNvPr id="9" name="Google Shape;129;p5">
            <a:extLst>
              <a:ext uri="{FF2B5EF4-FFF2-40B4-BE49-F238E27FC236}">
                <a16:creationId xmlns:a16="http://schemas.microsoft.com/office/drawing/2014/main" xmlns="" id="{EC087D3D-C721-44DB-B055-80AD472249DD}"/>
              </a:ext>
            </a:extLst>
          </p:cNvPr>
          <p:cNvSpPr/>
          <p:nvPr userDrawn="1"/>
        </p:nvSpPr>
        <p:spPr>
          <a:xfrm>
            <a:off x="-26683" y="2425862"/>
            <a:ext cx="939800" cy="1003138"/>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34;p5">
            <a:extLst>
              <a:ext uri="{FF2B5EF4-FFF2-40B4-BE49-F238E27FC236}">
                <a16:creationId xmlns:a16="http://schemas.microsoft.com/office/drawing/2014/main" xmlns="" id="{A8BD76CF-F522-48A8-9574-BC4BF6B9C4A5}"/>
              </a:ext>
            </a:extLst>
          </p:cNvPr>
          <p:cNvSpPr/>
          <p:nvPr userDrawn="1"/>
        </p:nvSpPr>
        <p:spPr>
          <a:xfrm rot="5400000">
            <a:off x="-628868" y="599655"/>
            <a:ext cx="3556748" cy="2357438"/>
          </a:xfrm>
          <a:prstGeom prst="rtTriangle">
            <a:avLst/>
          </a:prstGeom>
          <a:solidFill>
            <a:srgbClr val="FFC000">
              <a:alpha val="4392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5777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81C0FB-CE6A-4E69-9E74-18019EA0EF8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522C4B62-1170-4FFE-BDCD-B712075B8D6C}"/>
              </a:ext>
            </a:extLst>
          </p:cNvPr>
          <p:cNvSpPr>
            <a:spLocks noGrp="1"/>
          </p:cNvSpPr>
          <p:nvPr>
            <p:ph sz="half" idx="1"/>
          </p:nvPr>
        </p:nvSpPr>
        <p:spPr>
          <a:xfrm>
            <a:off x="838200" y="1825625"/>
            <a:ext cx="5181600" cy="4351338"/>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a:extLst>
              <a:ext uri="{FF2B5EF4-FFF2-40B4-BE49-F238E27FC236}">
                <a16:creationId xmlns:a16="http://schemas.microsoft.com/office/drawing/2014/main" xmlns="" id="{8AB86171-0903-4CA6-89DC-86E0D1C6EAEF}"/>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64D9EA6C-B07C-42C6-B2D8-4ED4015837B8}"/>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6" name="Espaço Reservado para Rodapé 5">
            <a:extLst>
              <a:ext uri="{FF2B5EF4-FFF2-40B4-BE49-F238E27FC236}">
                <a16:creationId xmlns:a16="http://schemas.microsoft.com/office/drawing/2014/main" xmlns="" id="{0FD3F363-58DD-486E-BB23-D2AB3FEBBB0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4A32EE21-7DF7-4B55-B9E1-5EBD2703F41A}"/>
              </a:ext>
            </a:extLst>
          </p:cNvPr>
          <p:cNvSpPr>
            <a:spLocks noGrp="1"/>
          </p:cNvSpPr>
          <p:nvPr>
            <p:ph type="sldNum" sz="quarter" idx="12"/>
          </p:nvPr>
        </p:nvSpPr>
        <p:spPr/>
        <p:txBody>
          <a:bodyPr/>
          <a:lstStyle/>
          <a:p>
            <a:fld id="{1C10F904-22CD-43CD-8E6C-347E34DB25F3}" type="slidenum">
              <a:rPr lang="pt-BR" smtClean="0"/>
              <a:t>‹nº›</a:t>
            </a:fld>
            <a:endParaRPr lang="pt-BR"/>
          </a:p>
        </p:txBody>
      </p:sp>
      <p:grpSp>
        <p:nvGrpSpPr>
          <p:cNvPr id="8" name="Google Shape;267;p8">
            <a:extLst>
              <a:ext uri="{FF2B5EF4-FFF2-40B4-BE49-F238E27FC236}">
                <a16:creationId xmlns:a16="http://schemas.microsoft.com/office/drawing/2014/main" xmlns="" id="{F848926A-B3B6-4440-8F75-FA776FF4EA07}"/>
              </a:ext>
            </a:extLst>
          </p:cNvPr>
          <p:cNvGrpSpPr/>
          <p:nvPr userDrawn="1"/>
        </p:nvGrpSpPr>
        <p:grpSpPr>
          <a:xfrm>
            <a:off x="-31750" y="4108450"/>
            <a:ext cx="1902728" cy="2778125"/>
            <a:chOff x="-31750" y="4108450"/>
            <a:chExt cx="1343025" cy="2778125"/>
          </a:xfrm>
        </p:grpSpPr>
        <p:sp>
          <p:nvSpPr>
            <p:cNvPr id="9" name="Google Shape;268;p8">
              <a:extLst>
                <a:ext uri="{FF2B5EF4-FFF2-40B4-BE49-F238E27FC236}">
                  <a16:creationId xmlns:a16="http://schemas.microsoft.com/office/drawing/2014/main" xmlns="" id="{35A3A24C-9859-46FE-B9EB-0FA6C03F0D1C}"/>
                </a:ext>
              </a:extLst>
            </p:cNvPr>
            <p:cNvSpPr/>
            <p:nvPr/>
          </p:nvSpPr>
          <p:spPr>
            <a:xfrm>
              <a:off x="0" y="5964238"/>
              <a:ext cx="1311275" cy="922337"/>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269;p8">
              <a:extLst>
                <a:ext uri="{FF2B5EF4-FFF2-40B4-BE49-F238E27FC236}">
                  <a16:creationId xmlns:a16="http://schemas.microsoft.com/office/drawing/2014/main" xmlns="" id="{13D84838-B61A-4186-AF56-26A344F5CDFB}"/>
                </a:ext>
              </a:extLst>
            </p:cNvPr>
            <p:cNvSpPr/>
            <p:nvPr/>
          </p:nvSpPr>
          <p:spPr>
            <a:xfrm>
              <a:off x="-31750" y="4108450"/>
              <a:ext cx="558800" cy="2778125"/>
            </a:xfrm>
            <a:custGeom>
              <a:avLst/>
              <a:gdLst/>
              <a:ahLst/>
              <a:cxnLst/>
              <a:rect l="l" t="t" r="r" b="b"/>
              <a:pathLst>
                <a:path w="559559" h="2852382" extrusionOk="0">
                  <a:moveTo>
                    <a:pt x="0" y="0"/>
                  </a:moveTo>
                  <a:lnTo>
                    <a:pt x="559559" y="2838734"/>
                  </a:lnTo>
                  <a:lnTo>
                    <a:pt x="13648" y="2852382"/>
                  </a:lnTo>
                  <a:cubicBezTo>
                    <a:pt x="9099" y="1901588"/>
                    <a:pt x="4549" y="950794"/>
                    <a:pt x="0" y="0"/>
                  </a:cubicBezTo>
                  <a:close/>
                </a:path>
              </a:pathLst>
            </a:custGeom>
            <a:solidFill>
              <a:srgbClr val="A9D18E">
                <a:alpha val="4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2" name="Imagem 11">
            <a:extLst>
              <a:ext uri="{FF2B5EF4-FFF2-40B4-BE49-F238E27FC236}">
                <a16:creationId xmlns:a16="http://schemas.microsoft.com/office/drawing/2014/main" xmlns="" id="{E4CEE00F-A408-4A75-B11F-65A6CA995E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742" y="5877445"/>
            <a:ext cx="1693696" cy="1095921"/>
          </a:xfrm>
          <a:prstGeom prst="rect">
            <a:avLst/>
          </a:prstGeom>
        </p:spPr>
      </p:pic>
    </p:spTree>
    <p:extLst>
      <p:ext uri="{BB962C8B-B14F-4D97-AF65-F5344CB8AC3E}">
        <p14:creationId xmlns:p14="http://schemas.microsoft.com/office/powerpoint/2010/main" val="161609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1A41C0-F3CB-483E-983E-5B247F261AD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94E7CD69-6F4B-46E0-8945-ECDB6CE601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xmlns="" id="{F5888DDB-5771-4E84-8968-F747E3C44AAD}"/>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28C10422-D952-468B-84A8-6498895602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xmlns="" id="{9CB8FA36-5AC9-482D-8C69-4C590CBE925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4FFA1BE4-E34C-4E4E-B51C-251768A11D8B}"/>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8" name="Espaço Reservado para Rodapé 7">
            <a:extLst>
              <a:ext uri="{FF2B5EF4-FFF2-40B4-BE49-F238E27FC236}">
                <a16:creationId xmlns:a16="http://schemas.microsoft.com/office/drawing/2014/main" xmlns="" id="{141EB3F4-BB40-4536-A72A-B44AC6E01AB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20AE748B-0346-496D-BA94-331C6A57A2AD}"/>
              </a:ext>
            </a:extLst>
          </p:cNvPr>
          <p:cNvSpPr>
            <a:spLocks noGrp="1"/>
          </p:cNvSpPr>
          <p:nvPr>
            <p:ph type="sldNum" sz="quarter" idx="12"/>
          </p:nvPr>
        </p:nvSpPr>
        <p:spPr/>
        <p:txBody>
          <a:bodyPr/>
          <a:lstStyle/>
          <a:p>
            <a:fld id="{1C10F904-22CD-43CD-8E6C-347E34DB25F3}" type="slidenum">
              <a:rPr lang="pt-BR" smtClean="0"/>
              <a:t>‹nº›</a:t>
            </a:fld>
            <a:endParaRPr lang="pt-BR"/>
          </a:p>
        </p:txBody>
      </p:sp>
      <p:grpSp>
        <p:nvGrpSpPr>
          <p:cNvPr id="10" name="Google Shape;267;p8">
            <a:extLst>
              <a:ext uri="{FF2B5EF4-FFF2-40B4-BE49-F238E27FC236}">
                <a16:creationId xmlns:a16="http://schemas.microsoft.com/office/drawing/2014/main" xmlns="" id="{D119DB80-BF76-4E16-B148-0F3441E50BC1}"/>
              </a:ext>
            </a:extLst>
          </p:cNvPr>
          <p:cNvGrpSpPr/>
          <p:nvPr userDrawn="1"/>
        </p:nvGrpSpPr>
        <p:grpSpPr>
          <a:xfrm>
            <a:off x="-31750" y="4108450"/>
            <a:ext cx="1902728" cy="2778125"/>
            <a:chOff x="-31750" y="4108450"/>
            <a:chExt cx="1343025" cy="2778125"/>
          </a:xfrm>
        </p:grpSpPr>
        <p:sp>
          <p:nvSpPr>
            <p:cNvPr id="11" name="Google Shape;268;p8">
              <a:extLst>
                <a:ext uri="{FF2B5EF4-FFF2-40B4-BE49-F238E27FC236}">
                  <a16:creationId xmlns:a16="http://schemas.microsoft.com/office/drawing/2014/main" xmlns="" id="{B463A340-C9B1-4D43-A1A8-E36ACCAB37C2}"/>
                </a:ext>
              </a:extLst>
            </p:cNvPr>
            <p:cNvSpPr/>
            <p:nvPr/>
          </p:nvSpPr>
          <p:spPr>
            <a:xfrm>
              <a:off x="0" y="5964238"/>
              <a:ext cx="1311275" cy="922337"/>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269;p8">
              <a:extLst>
                <a:ext uri="{FF2B5EF4-FFF2-40B4-BE49-F238E27FC236}">
                  <a16:creationId xmlns:a16="http://schemas.microsoft.com/office/drawing/2014/main" xmlns="" id="{CB3DFD6B-908D-45BF-8335-4FEA8C8C6AA1}"/>
                </a:ext>
              </a:extLst>
            </p:cNvPr>
            <p:cNvSpPr/>
            <p:nvPr/>
          </p:nvSpPr>
          <p:spPr>
            <a:xfrm>
              <a:off x="-31750" y="4108450"/>
              <a:ext cx="558800" cy="2778125"/>
            </a:xfrm>
            <a:custGeom>
              <a:avLst/>
              <a:gdLst/>
              <a:ahLst/>
              <a:cxnLst/>
              <a:rect l="l" t="t" r="r" b="b"/>
              <a:pathLst>
                <a:path w="559559" h="2852382" extrusionOk="0">
                  <a:moveTo>
                    <a:pt x="0" y="0"/>
                  </a:moveTo>
                  <a:lnTo>
                    <a:pt x="559559" y="2838734"/>
                  </a:lnTo>
                  <a:lnTo>
                    <a:pt x="13648" y="2852382"/>
                  </a:lnTo>
                  <a:cubicBezTo>
                    <a:pt x="9099" y="1901588"/>
                    <a:pt x="4549" y="950794"/>
                    <a:pt x="0" y="0"/>
                  </a:cubicBezTo>
                  <a:close/>
                </a:path>
              </a:pathLst>
            </a:custGeom>
            <a:solidFill>
              <a:srgbClr val="A9D18E">
                <a:alpha val="4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4" name="Imagem 13">
            <a:extLst>
              <a:ext uri="{FF2B5EF4-FFF2-40B4-BE49-F238E27FC236}">
                <a16:creationId xmlns:a16="http://schemas.microsoft.com/office/drawing/2014/main" xmlns="" id="{F7ABF05B-1C5B-4BF5-83D9-C0A092F21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742" y="5877445"/>
            <a:ext cx="1693696" cy="1095921"/>
          </a:xfrm>
          <a:prstGeom prst="rect">
            <a:avLst/>
          </a:prstGeom>
        </p:spPr>
      </p:pic>
    </p:spTree>
    <p:extLst>
      <p:ext uri="{BB962C8B-B14F-4D97-AF65-F5344CB8AC3E}">
        <p14:creationId xmlns:p14="http://schemas.microsoft.com/office/powerpoint/2010/main" val="40707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Fo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21F8FD-3B89-441C-99C7-4EC403006E29}"/>
              </a:ext>
            </a:extLst>
          </p:cNvPr>
          <p:cNvSpPr>
            <a:spLocks noGrp="1"/>
          </p:cNvSpPr>
          <p:nvPr>
            <p:ph type="title"/>
          </p:nvPr>
        </p:nvSpPr>
        <p:spPr/>
        <p:txBody>
          <a:bodyPr/>
          <a:lstStyle/>
          <a:p>
            <a:r>
              <a:rPr lang="pt-BR"/>
              <a:t>Clique para editar o título Mestre</a:t>
            </a:r>
          </a:p>
        </p:txBody>
      </p:sp>
      <p:sp>
        <p:nvSpPr>
          <p:cNvPr id="6" name="Google Shape;500;p22">
            <a:extLst>
              <a:ext uri="{FF2B5EF4-FFF2-40B4-BE49-F238E27FC236}">
                <a16:creationId xmlns:a16="http://schemas.microsoft.com/office/drawing/2014/main" xmlns="" id="{6645B66D-C0C8-436E-B963-7FF61BFA5C62}"/>
              </a:ext>
            </a:extLst>
          </p:cNvPr>
          <p:cNvSpPr/>
          <p:nvPr userDrawn="1"/>
        </p:nvSpPr>
        <p:spPr>
          <a:xfrm flipH="1">
            <a:off x="4767574" y="5652655"/>
            <a:ext cx="7434456" cy="1205345"/>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 name="Google Shape;501;p22">
            <a:extLst>
              <a:ext uri="{FF2B5EF4-FFF2-40B4-BE49-F238E27FC236}">
                <a16:creationId xmlns:a16="http://schemas.microsoft.com/office/drawing/2014/main" xmlns="" id="{4C43925F-090D-4999-BD43-EB5715A67C74}"/>
              </a:ext>
            </a:extLst>
          </p:cNvPr>
          <p:cNvPicPr preferRelativeResize="0"/>
          <p:nvPr userDrawn="1"/>
        </p:nvPicPr>
        <p:blipFill rotWithShape="1">
          <a:blip r:embed="rId2">
            <a:alphaModFix/>
          </a:blip>
          <a:srcRect/>
          <a:stretch/>
        </p:blipFill>
        <p:spPr>
          <a:xfrm>
            <a:off x="10381398" y="6054725"/>
            <a:ext cx="1384300" cy="495300"/>
          </a:xfrm>
          <a:prstGeom prst="rect">
            <a:avLst/>
          </a:prstGeom>
          <a:noFill/>
          <a:ln>
            <a:noFill/>
          </a:ln>
        </p:spPr>
      </p:pic>
    </p:spTree>
    <p:extLst>
      <p:ext uri="{BB962C8B-B14F-4D97-AF65-F5344CB8AC3E}">
        <p14:creationId xmlns:p14="http://schemas.microsoft.com/office/powerpoint/2010/main" val="128958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s_2">
    <p:spTree>
      <p:nvGrpSpPr>
        <p:cNvPr id="1" name=""/>
        <p:cNvGrpSpPr/>
        <p:nvPr/>
      </p:nvGrpSpPr>
      <p:grpSpPr>
        <a:xfrm>
          <a:off x="0" y="0"/>
          <a:ext cx="0" cy="0"/>
          <a:chOff x="0" y="0"/>
          <a:chExt cx="0" cy="0"/>
        </a:xfrm>
      </p:grpSpPr>
      <p:sp>
        <p:nvSpPr>
          <p:cNvPr id="6" name="Google Shape;500;p22">
            <a:extLst>
              <a:ext uri="{FF2B5EF4-FFF2-40B4-BE49-F238E27FC236}">
                <a16:creationId xmlns:a16="http://schemas.microsoft.com/office/drawing/2014/main" xmlns="" id="{6645B66D-C0C8-436E-B963-7FF61BFA5C62}"/>
              </a:ext>
            </a:extLst>
          </p:cNvPr>
          <p:cNvSpPr/>
          <p:nvPr userDrawn="1"/>
        </p:nvSpPr>
        <p:spPr>
          <a:xfrm flipH="1">
            <a:off x="4767574" y="5652655"/>
            <a:ext cx="7434456" cy="1205345"/>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 name="Google Shape;501;p22">
            <a:extLst>
              <a:ext uri="{FF2B5EF4-FFF2-40B4-BE49-F238E27FC236}">
                <a16:creationId xmlns:a16="http://schemas.microsoft.com/office/drawing/2014/main" xmlns="" id="{4C43925F-090D-4999-BD43-EB5715A67C74}"/>
              </a:ext>
            </a:extLst>
          </p:cNvPr>
          <p:cNvPicPr preferRelativeResize="0"/>
          <p:nvPr userDrawn="1"/>
        </p:nvPicPr>
        <p:blipFill rotWithShape="1">
          <a:blip r:embed="rId2">
            <a:alphaModFix/>
          </a:blip>
          <a:srcRect/>
          <a:stretch/>
        </p:blipFill>
        <p:spPr>
          <a:xfrm>
            <a:off x="10381398" y="6054725"/>
            <a:ext cx="1384300" cy="495300"/>
          </a:xfrm>
          <a:prstGeom prst="rect">
            <a:avLst/>
          </a:prstGeom>
          <a:noFill/>
          <a:ln>
            <a:noFill/>
          </a:ln>
        </p:spPr>
      </p:pic>
    </p:spTree>
    <p:extLst>
      <p:ext uri="{BB962C8B-B14F-4D97-AF65-F5344CB8AC3E}">
        <p14:creationId xmlns:p14="http://schemas.microsoft.com/office/powerpoint/2010/main" val="352918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21F8FD-3B89-441C-99C7-4EC403006E2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6CD65467-454A-4D80-AB83-28A14582C6E5}"/>
              </a:ext>
            </a:extLst>
          </p:cNvPr>
          <p:cNvSpPr>
            <a:spLocks noGrp="1"/>
          </p:cNvSpPr>
          <p:nvPr>
            <p:ph type="dt" sz="half" idx="10"/>
          </p:nvPr>
        </p:nvSpPr>
        <p:spPr/>
        <p:txBody>
          <a:bodyPr/>
          <a:lstStyle/>
          <a:p>
            <a:fld id="{162B4094-4BDD-45BB-BABC-8B437D7F9322}" type="datetimeFigureOut">
              <a:rPr lang="pt-BR" smtClean="0"/>
              <a:t>12/06/2024</a:t>
            </a:fld>
            <a:endParaRPr lang="pt-BR"/>
          </a:p>
        </p:txBody>
      </p:sp>
      <p:sp>
        <p:nvSpPr>
          <p:cNvPr id="4" name="Espaço Reservado para Rodapé 3">
            <a:extLst>
              <a:ext uri="{FF2B5EF4-FFF2-40B4-BE49-F238E27FC236}">
                <a16:creationId xmlns:a16="http://schemas.microsoft.com/office/drawing/2014/main" xmlns="" id="{9A66AA6A-0454-4CA6-802B-BB3BC1352BA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2BC1B007-D83A-42F5-98B9-B2D93A581448}"/>
              </a:ext>
            </a:extLst>
          </p:cNvPr>
          <p:cNvSpPr>
            <a:spLocks noGrp="1"/>
          </p:cNvSpPr>
          <p:nvPr>
            <p:ph type="sldNum" sz="quarter" idx="12"/>
          </p:nvPr>
        </p:nvSpPr>
        <p:spPr/>
        <p:txBody>
          <a:bodyPr/>
          <a:lstStyle/>
          <a:p>
            <a:fld id="{1C10F904-22CD-43CD-8E6C-347E34DB25F3}" type="slidenum">
              <a:rPr lang="pt-BR" smtClean="0"/>
              <a:t>‹nº›</a:t>
            </a:fld>
            <a:endParaRPr lang="pt-BR"/>
          </a:p>
        </p:txBody>
      </p:sp>
      <p:grpSp>
        <p:nvGrpSpPr>
          <p:cNvPr id="6" name="Google Shape;267;p8">
            <a:extLst>
              <a:ext uri="{FF2B5EF4-FFF2-40B4-BE49-F238E27FC236}">
                <a16:creationId xmlns:a16="http://schemas.microsoft.com/office/drawing/2014/main" xmlns="" id="{E74B5C8E-0512-404D-9537-62FE55C2B14B}"/>
              </a:ext>
            </a:extLst>
          </p:cNvPr>
          <p:cNvGrpSpPr/>
          <p:nvPr userDrawn="1"/>
        </p:nvGrpSpPr>
        <p:grpSpPr>
          <a:xfrm>
            <a:off x="-31750" y="4108450"/>
            <a:ext cx="1902728" cy="2778125"/>
            <a:chOff x="-31750" y="4108450"/>
            <a:chExt cx="1343025" cy="2778125"/>
          </a:xfrm>
        </p:grpSpPr>
        <p:sp>
          <p:nvSpPr>
            <p:cNvPr id="7" name="Google Shape;268;p8">
              <a:extLst>
                <a:ext uri="{FF2B5EF4-FFF2-40B4-BE49-F238E27FC236}">
                  <a16:creationId xmlns:a16="http://schemas.microsoft.com/office/drawing/2014/main" xmlns="" id="{18A60F09-35F2-4F12-96B1-B6E7CE04ABD6}"/>
                </a:ext>
              </a:extLst>
            </p:cNvPr>
            <p:cNvSpPr/>
            <p:nvPr/>
          </p:nvSpPr>
          <p:spPr>
            <a:xfrm>
              <a:off x="0" y="5964238"/>
              <a:ext cx="1311275" cy="922337"/>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269;p8">
              <a:extLst>
                <a:ext uri="{FF2B5EF4-FFF2-40B4-BE49-F238E27FC236}">
                  <a16:creationId xmlns:a16="http://schemas.microsoft.com/office/drawing/2014/main" xmlns="" id="{D051A38E-CE45-46BD-867D-0A700DF42E13}"/>
                </a:ext>
              </a:extLst>
            </p:cNvPr>
            <p:cNvSpPr/>
            <p:nvPr/>
          </p:nvSpPr>
          <p:spPr>
            <a:xfrm>
              <a:off x="-31750" y="4108450"/>
              <a:ext cx="558800" cy="2778125"/>
            </a:xfrm>
            <a:custGeom>
              <a:avLst/>
              <a:gdLst/>
              <a:ahLst/>
              <a:cxnLst/>
              <a:rect l="l" t="t" r="r" b="b"/>
              <a:pathLst>
                <a:path w="559559" h="2852382" extrusionOk="0">
                  <a:moveTo>
                    <a:pt x="0" y="0"/>
                  </a:moveTo>
                  <a:lnTo>
                    <a:pt x="559559" y="2838734"/>
                  </a:lnTo>
                  <a:lnTo>
                    <a:pt x="13648" y="2852382"/>
                  </a:lnTo>
                  <a:cubicBezTo>
                    <a:pt x="9099" y="1901588"/>
                    <a:pt x="4549" y="950794"/>
                    <a:pt x="0" y="0"/>
                  </a:cubicBezTo>
                  <a:close/>
                </a:path>
              </a:pathLst>
            </a:custGeom>
            <a:solidFill>
              <a:srgbClr val="A9D18E">
                <a:alpha val="4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0" name="Imagem 9">
            <a:extLst>
              <a:ext uri="{FF2B5EF4-FFF2-40B4-BE49-F238E27FC236}">
                <a16:creationId xmlns:a16="http://schemas.microsoft.com/office/drawing/2014/main" xmlns="" id="{C6D7B331-8DC9-4112-A61E-D52380B278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742" y="5877445"/>
            <a:ext cx="1693696" cy="1095921"/>
          </a:xfrm>
          <a:prstGeom prst="rect">
            <a:avLst/>
          </a:prstGeom>
        </p:spPr>
      </p:pic>
    </p:spTree>
    <p:extLst>
      <p:ext uri="{BB962C8B-B14F-4D97-AF65-F5344CB8AC3E}">
        <p14:creationId xmlns:p14="http://schemas.microsoft.com/office/powerpoint/2010/main" val="352222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9346C06D-928D-4C67-8AEF-4549173C2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xmlns="" id="{6D362C90-83E3-4085-9059-452984CF3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xmlns="" id="{E5E5E75E-64B2-4FFE-B930-E85AD2013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B4094-4BDD-45BB-BABC-8B437D7F9322}" type="datetimeFigureOut">
              <a:rPr lang="pt-BR" smtClean="0"/>
              <a:t>12/06/2024</a:t>
            </a:fld>
            <a:endParaRPr lang="pt-BR"/>
          </a:p>
        </p:txBody>
      </p:sp>
      <p:sp>
        <p:nvSpPr>
          <p:cNvPr id="5" name="Espaço Reservado para Rodapé 4">
            <a:extLst>
              <a:ext uri="{FF2B5EF4-FFF2-40B4-BE49-F238E27FC236}">
                <a16:creationId xmlns:a16="http://schemas.microsoft.com/office/drawing/2014/main" xmlns="" id="{E4E93364-363D-4E09-8A2B-75EC0808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24211153-8B18-4F68-9A3D-2187D9D27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0F904-22CD-43CD-8E6C-347E34DB25F3}" type="slidenum">
              <a:rPr lang="pt-BR" smtClean="0"/>
              <a:t>‹nº›</a:t>
            </a:fld>
            <a:endParaRPr lang="pt-BR"/>
          </a:p>
        </p:txBody>
      </p:sp>
    </p:spTree>
    <p:extLst>
      <p:ext uri="{BB962C8B-B14F-4D97-AF65-F5344CB8AC3E}">
        <p14:creationId xmlns:p14="http://schemas.microsoft.com/office/powerpoint/2010/main" val="33036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2" r:id="rId5"/>
    <p:sldLayoutId id="2147483653" r:id="rId6"/>
    <p:sldLayoutId id="2147483654" r:id="rId7"/>
    <p:sldLayoutId id="2147483665" r:id="rId8"/>
    <p:sldLayoutId id="2147483660" r:id="rId9"/>
    <p:sldLayoutId id="2147483666" r:id="rId10"/>
    <p:sldLayoutId id="2147483664" r:id="rId11"/>
    <p:sldLayoutId id="2147483661" r:id="rId12"/>
    <p:sldLayoutId id="2147483655" r:id="rId13"/>
    <p:sldLayoutId id="2147483663" r:id="rId14"/>
    <p:sldLayoutId id="2147483656" r:id="rId15"/>
    <p:sldLayoutId id="2147483657" r:id="rId16"/>
    <p:sldLayoutId id="2147483658" r:id="rId17"/>
    <p:sldLayoutId id="2147483659" r:id="rId18"/>
    <p:sldLayoutId id="2147483667" r:id="rId19"/>
  </p:sldLayoutIdLst>
  <p:txStyles>
    <p:titleStyle>
      <a:lvl1pPr algn="l" defTabSz="914400" rtl="0" eaLnBrk="1" latinLnBrk="0" hangingPunct="1">
        <a:lnSpc>
          <a:spcPct val="90000"/>
        </a:lnSpc>
        <a:spcBef>
          <a:spcPct val="0"/>
        </a:spcBef>
        <a:buNone/>
        <a:defRPr sz="3800" b="1" kern="1200">
          <a:solidFill>
            <a:schemeClr val="accent2"/>
          </a:solidFill>
          <a:latin typeface="Roboto"/>
          <a:ea typeface="+mj-ea"/>
          <a:cs typeface="+mj-cs"/>
        </a:defRPr>
      </a:lvl1pPr>
    </p:titleStyle>
    <p:bodyStyle>
      <a:lvl1pPr marL="228600" indent="-228600" algn="l" defTabSz="914400" rtl="0" eaLnBrk="1" latinLnBrk="0" hangingPunct="1">
        <a:lnSpc>
          <a:spcPts val="4000"/>
        </a:lnSpc>
        <a:spcBef>
          <a:spcPts val="0"/>
        </a:spcBef>
        <a:buFont typeface="Wingdings" panose="05000000000000000000" pitchFamily="2" charset="2"/>
        <a:buChar char="§"/>
        <a:defRPr sz="2600" kern="1200">
          <a:solidFill>
            <a:srgbClr val="7F7F7F"/>
          </a:solidFill>
          <a:latin typeface="Roboto"/>
          <a:ea typeface="+mn-ea"/>
          <a:cs typeface="+mn-cs"/>
        </a:defRPr>
      </a:lvl1pPr>
      <a:lvl2pPr marL="6858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2pPr>
      <a:lvl3pPr marL="11430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3pPr>
      <a:lvl4pPr marL="16002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4pPr>
      <a:lvl5pPr marL="20574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1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sv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5EDA9BFD-36FB-4100-A91B-7C9FBBA589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sp>
        <p:nvSpPr>
          <p:cNvPr id="2" name="AutoShape 2">
            <a:extLst>
              <a:ext uri="{FF2B5EF4-FFF2-40B4-BE49-F238E27FC236}">
                <a16:creationId xmlns:a16="http://schemas.microsoft.com/office/drawing/2014/main" xmlns="" id="{25211B9E-983D-4A61-A53F-FA912B86E4E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sp>
        <p:nvSpPr>
          <p:cNvPr id="11" name="Título 3">
            <a:extLst>
              <a:ext uri="{FF2B5EF4-FFF2-40B4-BE49-F238E27FC236}">
                <a16:creationId xmlns:a16="http://schemas.microsoft.com/office/drawing/2014/main" xmlns="" id="{BF5644D3-42F4-93FA-4E65-657D6C35B57E}"/>
              </a:ext>
            </a:extLst>
          </p:cNvPr>
          <p:cNvSpPr txBox="1">
            <a:spLocks/>
          </p:cNvSpPr>
          <p:nvPr/>
        </p:nvSpPr>
        <p:spPr>
          <a:xfrm>
            <a:off x="990600" y="1731818"/>
            <a:ext cx="10515600" cy="2125014"/>
          </a:xfrm>
          <a:prstGeom prst="rect">
            <a:avLst/>
          </a:prstGeom>
        </p:spPr>
        <p:txBody>
          <a:bodyPr>
            <a:normAutofit fontScale="97500"/>
          </a:bodyPr>
          <a:lstStyle>
            <a:lvl1pPr algn="l" defTabSz="914400" rtl="0" eaLnBrk="1" latinLnBrk="0" hangingPunct="1">
              <a:lnSpc>
                <a:spcPct val="90000"/>
              </a:lnSpc>
              <a:spcBef>
                <a:spcPct val="0"/>
              </a:spcBef>
              <a:buNone/>
              <a:defRPr sz="3800" b="1" kern="1200">
                <a:solidFill>
                  <a:schemeClr val="accent2"/>
                </a:solidFill>
                <a:latin typeface="Roboto"/>
                <a:ea typeface="+mj-ea"/>
                <a:cs typeface="+mj-cs"/>
              </a:defRPr>
            </a:lvl1pPr>
          </a:lstStyle>
          <a:p>
            <a:pPr algn="ctr"/>
            <a:r>
              <a:rPr lang="pt-BR" b="0" dirty="0">
                <a:solidFill>
                  <a:schemeClr val="bg1"/>
                </a:solidFill>
              </a:rPr>
              <a:t>Seminário</a:t>
            </a:r>
          </a:p>
          <a:p>
            <a:pPr algn="ctr"/>
            <a:r>
              <a:rPr lang="pt-BR" dirty="0">
                <a:solidFill>
                  <a:schemeClr val="bg1"/>
                </a:solidFill>
              </a:rPr>
              <a:t/>
            </a:r>
            <a:br>
              <a:rPr lang="pt-BR" dirty="0">
                <a:solidFill>
                  <a:schemeClr val="bg1"/>
                </a:solidFill>
              </a:rPr>
            </a:br>
            <a:r>
              <a:rPr lang="pt-BR" b="1" i="0" dirty="0">
                <a:solidFill>
                  <a:srgbClr val="000000"/>
                </a:solidFill>
                <a:effectLst/>
                <a:highlight>
                  <a:srgbClr val="FFFFFF"/>
                </a:highlight>
                <a:latin typeface="+mn-lt"/>
              </a:rPr>
              <a:t>“Em defesa da Reforma Tributária 3S: Saudável, Solidária e Sustentável”</a:t>
            </a:r>
            <a:endParaRPr lang="pt-BR" dirty="0">
              <a:solidFill>
                <a:schemeClr val="bg1"/>
              </a:solidFill>
              <a:latin typeface="+mn-lt"/>
            </a:endParaRPr>
          </a:p>
        </p:txBody>
      </p:sp>
      <p:sp>
        <p:nvSpPr>
          <p:cNvPr id="12" name="Subtítulo 2">
            <a:extLst>
              <a:ext uri="{FF2B5EF4-FFF2-40B4-BE49-F238E27FC236}">
                <a16:creationId xmlns:a16="http://schemas.microsoft.com/office/drawing/2014/main" xmlns="" id="{F9F3F621-A5F6-0207-45D9-3F20CD8F7B0A}"/>
              </a:ext>
            </a:extLst>
          </p:cNvPr>
          <p:cNvSpPr txBox="1">
            <a:spLocks/>
          </p:cNvSpPr>
          <p:nvPr/>
        </p:nvSpPr>
        <p:spPr>
          <a:xfrm>
            <a:off x="3470275" y="4487153"/>
            <a:ext cx="5251450" cy="943829"/>
          </a:xfrm>
          <a:prstGeom prst="rect">
            <a:avLst/>
          </a:prstGeom>
        </p:spPr>
        <p:txBody>
          <a:bodyPr>
            <a:noAutofit/>
          </a:bodyPr>
          <a:lstStyle>
            <a:lvl1pPr marL="228600" indent="-228600" algn="l" defTabSz="914400" rtl="0" eaLnBrk="1" latinLnBrk="0" hangingPunct="1">
              <a:lnSpc>
                <a:spcPts val="4000"/>
              </a:lnSpc>
              <a:spcBef>
                <a:spcPts val="0"/>
              </a:spcBef>
              <a:buFont typeface="Wingdings" panose="05000000000000000000" pitchFamily="2" charset="2"/>
              <a:buChar char="§"/>
              <a:defRPr sz="2600" kern="1200">
                <a:solidFill>
                  <a:srgbClr val="7F7F7F"/>
                </a:solidFill>
                <a:latin typeface="Roboto"/>
                <a:ea typeface="+mn-ea"/>
                <a:cs typeface="+mn-cs"/>
              </a:defRPr>
            </a:lvl1pPr>
            <a:lvl2pPr marL="6858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2pPr>
            <a:lvl3pPr marL="11430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3pPr>
            <a:lvl4pPr marL="16002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4pPr>
            <a:lvl5pPr marL="20574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800" dirty="0">
                <a:solidFill>
                  <a:schemeClr val="bg1"/>
                </a:solidFill>
                <a:latin typeface="+mn-lt"/>
              </a:rPr>
              <a:t>Mônica Andreis</a:t>
            </a:r>
          </a:p>
          <a:p>
            <a:pPr marL="0" indent="0" algn="ctr">
              <a:buNone/>
            </a:pPr>
            <a:r>
              <a:rPr lang="pt-BR" dirty="0">
                <a:solidFill>
                  <a:schemeClr val="bg1"/>
                </a:solidFill>
                <a:latin typeface="+mn-lt"/>
              </a:rPr>
              <a:t>ACT Promoção da Saúde</a:t>
            </a:r>
          </a:p>
          <a:p>
            <a:pPr marL="0" indent="0" algn="ctr">
              <a:buNone/>
            </a:pPr>
            <a:r>
              <a:rPr lang="pt-BR" sz="2400" dirty="0">
                <a:solidFill>
                  <a:schemeClr val="bg1"/>
                </a:solidFill>
                <a:latin typeface="+mn-lt"/>
              </a:rPr>
              <a:t>12 de junho de 2024</a:t>
            </a:r>
          </a:p>
          <a:p>
            <a:pPr algn="ctr"/>
            <a:endParaRPr lang="pt-BR" dirty="0">
              <a:solidFill>
                <a:schemeClr val="bg1"/>
              </a:solidFill>
              <a:latin typeface="+mn-lt"/>
            </a:endParaRPr>
          </a:p>
          <a:p>
            <a:pPr algn="ctr"/>
            <a:endParaRPr lang="en-US" sz="2800" dirty="0">
              <a:solidFill>
                <a:schemeClr val="bg1"/>
              </a:solidFill>
              <a:latin typeface="+mn-lt"/>
            </a:endParaRPr>
          </a:p>
        </p:txBody>
      </p:sp>
    </p:spTree>
    <p:extLst>
      <p:ext uri="{BB962C8B-B14F-4D97-AF65-F5344CB8AC3E}">
        <p14:creationId xmlns:p14="http://schemas.microsoft.com/office/powerpoint/2010/main" val="389041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623F0D86-7294-F185-A468-7B55B6E7004C}"/>
              </a:ext>
            </a:extLst>
          </p:cNvPr>
          <p:cNvSpPr txBox="1"/>
          <p:nvPr/>
        </p:nvSpPr>
        <p:spPr>
          <a:xfrm>
            <a:off x="533399" y="1421585"/>
            <a:ext cx="5756564" cy="4909036"/>
          </a:xfrm>
          <a:prstGeom prst="rect">
            <a:avLst/>
          </a:prstGeom>
          <a:noFill/>
        </p:spPr>
        <p:txBody>
          <a:bodyPr wrap="square">
            <a:spAutoFit/>
          </a:bodyPr>
          <a:lstStyle/>
          <a:p>
            <a:pPr rtl="0">
              <a:spcBef>
                <a:spcPts val="0"/>
              </a:spcBef>
              <a:spcAft>
                <a:spcPts val="0"/>
              </a:spcAft>
            </a:pPr>
            <a:r>
              <a:rPr lang="pt-BR" sz="2500" b="1" i="0" u="none" strike="noStrike">
                <a:solidFill>
                  <a:schemeClr val="accent1">
                    <a:lumMod val="50000"/>
                  </a:schemeClr>
                </a:solidFill>
                <a:effectLst/>
              </a:rPr>
              <a:t>Desonerações</a:t>
            </a:r>
            <a:endParaRPr lang="pt-BR" b="0">
              <a:solidFill>
                <a:schemeClr val="accent1">
                  <a:lumMod val="50000"/>
                </a:schemeClr>
              </a:solidFill>
              <a:effectLst/>
            </a:endParaRPr>
          </a:p>
          <a:p>
            <a:pPr rtl="0">
              <a:spcBef>
                <a:spcPts val="0"/>
              </a:spcBef>
              <a:spcAft>
                <a:spcPts val="0"/>
              </a:spcAft>
            </a:pPr>
            <a:r>
              <a:rPr lang="pt-BR" b="0">
                <a:solidFill>
                  <a:schemeClr val="accent1">
                    <a:lumMod val="50000"/>
                  </a:schemeClr>
                </a:solidFill>
                <a:effectLst/>
              </a:rPr>
              <a:t/>
            </a:r>
            <a:br>
              <a:rPr lang="pt-BR" b="0">
                <a:solidFill>
                  <a:schemeClr val="accent1">
                    <a:lumMod val="50000"/>
                  </a:schemeClr>
                </a:solidFill>
                <a:effectLst/>
              </a:rPr>
            </a:br>
            <a:r>
              <a:rPr lang="pt-BR" sz="1800" b="0" i="0" u="none" strike="noStrike">
                <a:solidFill>
                  <a:schemeClr val="accent1">
                    <a:lumMod val="50000"/>
                  </a:schemeClr>
                </a:solidFill>
                <a:effectLst/>
              </a:rPr>
              <a:t>1) Cesta básica: manutenção da lista atual com exclusão de ultraprocessados</a:t>
            </a:r>
          </a:p>
          <a:p>
            <a:pPr rtl="0">
              <a:spcBef>
                <a:spcPts val="0"/>
              </a:spcBef>
              <a:spcAft>
                <a:spcPts val="0"/>
              </a:spcAft>
            </a:pPr>
            <a:endParaRPr lang="pt-BR">
              <a:solidFill>
                <a:schemeClr val="accent1">
                  <a:lumMod val="50000"/>
                </a:schemeClr>
              </a:solidFill>
            </a:endParaRPr>
          </a:p>
          <a:p>
            <a:pPr rtl="0">
              <a:spcBef>
                <a:spcPts val="0"/>
              </a:spcBef>
              <a:spcAft>
                <a:spcPts val="0"/>
              </a:spcAft>
            </a:pPr>
            <a:r>
              <a:rPr lang="pt-BR" sz="1800" b="0" i="0" u="none" strike="noStrike">
                <a:solidFill>
                  <a:schemeClr val="accent1">
                    <a:lumMod val="50000"/>
                  </a:schemeClr>
                </a:solidFill>
                <a:effectLst/>
              </a:rPr>
              <a:t>2) Produtos hortícolas, frutas e ovos com redução de 100% das alíquotas: </a:t>
            </a:r>
            <a:endParaRPr lang="pt-BR" b="0">
              <a:solidFill>
                <a:schemeClr val="accent1">
                  <a:lumMod val="50000"/>
                </a:schemeClr>
              </a:solidFill>
              <a:effectLst/>
            </a:endParaRPr>
          </a:p>
          <a:p>
            <a:pPr rtl="0" fontAlgn="base">
              <a:spcBef>
                <a:spcPts val="0"/>
              </a:spcBef>
              <a:spcAft>
                <a:spcPts val="0"/>
              </a:spcAft>
              <a:buFont typeface="Arial" panose="020B0604020202020204" pitchFamily="34" charset="0"/>
              <a:buChar char="•"/>
            </a:pPr>
            <a:r>
              <a:rPr lang="pt-BR" sz="1800" b="0" i="0" u="none" strike="noStrike">
                <a:solidFill>
                  <a:schemeClr val="accent1">
                    <a:lumMod val="50000"/>
                  </a:schemeClr>
                </a:solidFill>
                <a:effectLst/>
              </a:rPr>
              <a:t>Inclusão de alimentos in natura que tenham sofrido beneficiamento mínimo. </a:t>
            </a:r>
            <a:r>
              <a:rPr lang="pt-BR" sz="1800" b="0" i="0" u="none" strike="noStrike" err="1">
                <a:solidFill>
                  <a:schemeClr val="accent1">
                    <a:lumMod val="50000"/>
                  </a:schemeClr>
                </a:solidFill>
                <a:effectLst/>
              </a:rPr>
              <a:t>Ex</a:t>
            </a:r>
            <a:r>
              <a:rPr lang="pt-BR" sz="1800" b="0" i="0" u="none" strike="noStrike">
                <a:solidFill>
                  <a:schemeClr val="accent1">
                    <a:lumMod val="50000"/>
                  </a:schemeClr>
                </a:solidFill>
                <a:effectLst/>
              </a:rPr>
              <a:t>: lavado, descascado, picado, moído, etc.</a:t>
            </a:r>
          </a:p>
          <a:p>
            <a:pPr rtl="0" fontAlgn="base">
              <a:spcBef>
                <a:spcPts val="0"/>
              </a:spcBef>
              <a:spcAft>
                <a:spcPts val="0"/>
              </a:spcAft>
            </a:pPr>
            <a:endParaRPr lang="pt-BR" sz="1800" b="0" i="0" u="none" strike="noStrike">
              <a:solidFill>
                <a:schemeClr val="accent1">
                  <a:lumMod val="50000"/>
                </a:schemeClr>
              </a:solidFill>
              <a:effectLst/>
            </a:endParaRPr>
          </a:p>
          <a:p>
            <a:pPr rtl="0">
              <a:spcBef>
                <a:spcPts val="0"/>
              </a:spcBef>
              <a:spcAft>
                <a:spcPts val="0"/>
              </a:spcAft>
            </a:pPr>
            <a:r>
              <a:rPr lang="pt-BR" sz="1800" b="0" i="0" u="none" strike="noStrike">
                <a:solidFill>
                  <a:schemeClr val="accent1">
                    <a:lumMod val="50000"/>
                  </a:schemeClr>
                </a:solidFill>
                <a:effectLst/>
              </a:rPr>
              <a:t> 3) Alimentos com redução de alíquota de 60%: </a:t>
            </a:r>
            <a:endParaRPr lang="pt-BR" b="0">
              <a:solidFill>
                <a:schemeClr val="accent1">
                  <a:lumMod val="50000"/>
                </a:schemeClr>
              </a:solidFill>
              <a:effectLst/>
            </a:endParaRPr>
          </a:p>
          <a:p>
            <a:pPr rtl="0" fontAlgn="base">
              <a:spcBef>
                <a:spcPts val="0"/>
              </a:spcBef>
              <a:spcAft>
                <a:spcPts val="0"/>
              </a:spcAft>
              <a:buFont typeface="Arial" panose="020B0604020202020204" pitchFamily="34" charset="0"/>
              <a:buChar char="•"/>
            </a:pPr>
            <a:r>
              <a:rPr lang="pt-BR" sz="1800" b="0" i="0" u="none" strike="noStrike">
                <a:solidFill>
                  <a:schemeClr val="accent1">
                    <a:lumMod val="50000"/>
                  </a:schemeClr>
                </a:solidFill>
                <a:effectLst/>
              </a:rPr>
              <a:t>Exclusão de ultraprocessados (massas alimentícias, bebidas e compostos lácteos, </a:t>
            </a:r>
            <a:r>
              <a:rPr lang="pt-BR" sz="1800" b="0" i="0" u="none" strike="noStrike" err="1">
                <a:solidFill>
                  <a:schemeClr val="accent1">
                    <a:lumMod val="50000"/>
                  </a:schemeClr>
                </a:solidFill>
                <a:effectLst/>
              </a:rPr>
              <a:t>etc</a:t>
            </a:r>
            <a:r>
              <a:rPr lang="pt-BR" sz="1800" b="0" i="0" u="none" strike="noStrike">
                <a:solidFill>
                  <a:schemeClr val="accent1">
                    <a:lumMod val="50000"/>
                  </a:schemeClr>
                </a:solidFill>
                <a:effectLst/>
              </a:rPr>
              <a:t>).</a:t>
            </a:r>
          </a:p>
          <a:p>
            <a:pPr rtl="0" fontAlgn="base">
              <a:spcBef>
                <a:spcPts val="0"/>
              </a:spcBef>
              <a:spcAft>
                <a:spcPts val="0"/>
              </a:spcAft>
              <a:buFont typeface="Arial" panose="020B0604020202020204" pitchFamily="34" charset="0"/>
              <a:buChar char="•"/>
            </a:pPr>
            <a:r>
              <a:rPr lang="pt-BR" sz="1800" b="0" i="0" u="none" strike="noStrike">
                <a:solidFill>
                  <a:schemeClr val="accent1">
                    <a:lumMod val="50000"/>
                  </a:schemeClr>
                </a:solidFill>
                <a:effectLst/>
              </a:rPr>
              <a:t>Inclusão de produtos da </a:t>
            </a:r>
            <a:r>
              <a:rPr lang="pt-BR" sz="1800" b="0" i="0" u="none" strike="noStrike" err="1">
                <a:solidFill>
                  <a:schemeClr val="accent1">
                    <a:lumMod val="50000"/>
                  </a:schemeClr>
                </a:solidFill>
                <a:effectLst/>
              </a:rPr>
              <a:t>sociobiodiversidade</a:t>
            </a:r>
            <a:r>
              <a:rPr lang="pt-BR" sz="1800" b="0" i="0" u="none" strike="noStrike">
                <a:solidFill>
                  <a:schemeClr val="accent1">
                    <a:lumMod val="50000"/>
                  </a:schemeClr>
                </a:solidFill>
                <a:effectLst/>
              </a:rPr>
              <a:t>. </a:t>
            </a:r>
            <a:r>
              <a:rPr lang="pt-BR" sz="1800" b="0" i="0" u="none" strike="noStrike" err="1">
                <a:solidFill>
                  <a:schemeClr val="accent1">
                    <a:lumMod val="50000"/>
                  </a:schemeClr>
                </a:solidFill>
                <a:effectLst/>
              </a:rPr>
              <a:t>Ex</a:t>
            </a:r>
            <a:r>
              <a:rPr lang="pt-BR" sz="1800" b="0" i="0" u="none" strike="noStrike">
                <a:solidFill>
                  <a:schemeClr val="accent1">
                    <a:lumMod val="50000"/>
                  </a:schemeClr>
                </a:solidFill>
                <a:effectLst/>
              </a:rPr>
              <a:t>: farinhas, oleaginosas como castanhas do Pará, de caju, baru.</a:t>
            </a:r>
          </a:p>
          <a:p>
            <a:pPr rtl="0" fontAlgn="base">
              <a:spcBef>
                <a:spcPts val="0"/>
              </a:spcBef>
              <a:spcAft>
                <a:spcPts val="0"/>
              </a:spcAft>
              <a:buFont typeface="Arial" panose="020B0604020202020204" pitchFamily="34" charset="0"/>
              <a:buChar char="•"/>
            </a:pPr>
            <a:r>
              <a:rPr lang="pt-BR" sz="1800" b="0" i="0" u="none" strike="noStrike">
                <a:solidFill>
                  <a:schemeClr val="accent1">
                    <a:lumMod val="50000"/>
                  </a:schemeClr>
                </a:solidFill>
                <a:effectLst/>
              </a:rPr>
              <a:t>Inclusão de água mineral engarrafada.</a:t>
            </a:r>
            <a:endParaRPr lang="pt-BR">
              <a:solidFill>
                <a:schemeClr val="accent1">
                  <a:lumMod val="50000"/>
                </a:schemeClr>
              </a:solidFill>
            </a:endParaRPr>
          </a:p>
        </p:txBody>
      </p:sp>
      <p:sp>
        <p:nvSpPr>
          <p:cNvPr id="6" name="CaixaDeTexto 5">
            <a:extLst>
              <a:ext uri="{FF2B5EF4-FFF2-40B4-BE49-F238E27FC236}">
                <a16:creationId xmlns:a16="http://schemas.microsoft.com/office/drawing/2014/main" xmlns="" id="{D54C9B93-1894-7002-CAF8-C51C331E81E8}"/>
              </a:ext>
            </a:extLst>
          </p:cNvPr>
          <p:cNvSpPr txBox="1"/>
          <p:nvPr/>
        </p:nvSpPr>
        <p:spPr>
          <a:xfrm>
            <a:off x="6470073" y="1421585"/>
            <a:ext cx="5188528" cy="5170646"/>
          </a:xfrm>
          <a:prstGeom prst="rect">
            <a:avLst/>
          </a:prstGeom>
          <a:noFill/>
        </p:spPr>
        <p:txBody>
          <a:bodyPr wrap="square">
            <a:spAutoFit/>
          </a:bodyPr>
          <a:lstStyle/>
          <a:p>
            <a:pPr rtl="0">
              <a:spcBef>
                <a:spcPts val="0"/>
              </a:spcBef>
              <a:spcAft>
                <a:spcPts val="0"/>
              </a:spcAft>
            </a:pPr>
            <a:r>
              <a:rPr lang="pt-BR" sz="2400" b="1" i="0" u="none" strike="noStrike">
                <a:solidFill>
                  <a:schemeClr val="accent1">
                    <a:lumMod val="50000"/>
                  </a:schemeClr>
                </a:solidFill>
                <a:effectLst/>
              </a:rPr>
              <a:t>Imposto Seletivo</a:t>
            </a:r>
            <a:endParaRPr lang="pt-BR" b="0">
              <a:solidFill>
                <a:schemeClr val="accent1">
                  <a:lumMod val="50000"/>
                </a:schemeClr>
              </a:solidFill>
              <a:effectLst/>
            </a:endParaRPr>
          </a:p>
          <a:p>
            <a:pPr rtl="0">
              <a:spcBef>
                <a:spcPts val="0"/>
              </a:spcBef>
              <a:spcAft>
                <a:spcPts val="0"/>
              </a:spcAft>
            </a:pPr>
            <a:r>
              <a:rPr lang="pt-BR" b="0">
                <a:solidFill>
                  <a:schemeClr val="accent1">
                    <a:lumMod val="50000"/>
                  </a:schemeClr>
                </a:solidFill>
                <a:effectLst/>
              </a:rPr>
              <a:t/>
            </a:r>
            <a:br>
              <a:rPr lang="pt-BR" b="0">
                <a:solidFill>
                  <a:schemeClr val="accent1">
                    <a:lumMod val="50000"/>
                  </a:schemeClr>
                </a:solidFill>
                <a:effectLst/>
              </a:rPr>
            </a:br>
            <a:r>
              <a:rPr lang="pt-BR" sz="1800" b="0" i="0" u="sng">
                <a:solidFill>
                  <a:schemeClr val="accent1">
                    <a:lumMod val="50000"/>
                  </a:schemeClr>
                </a:solidFill>
                <a:effectLst/>
              </a:rPr>
              <a:t>Proposta 1:</a:t>
            </a:r>
            <a:r>
              <a:rPr lang="pt-BR" sz="1800" b="0" i="0" u="none" strike="noStrike">
                <a:solidFill>
                  <a:schemeClr val="accent1">
                    <a:lumMod val="50000"/>
                  </a:schemeClr>
                </a:solidFill>
                <a:effectLst/>
              </a:rPr>
              <a:t> Inclusão de ultraprocessados mais consumidos entre crianças e adolescentes:</a:t>
            </a:r>
            <a:endParaRPr lang="pt-BR" b="0">
              <a:solidFill>
                <a:schemeClr val="accent1">
                  <a:lumMod val="50000"/>
                </a:schemeClr>
              </a:solidFill>
              <a:effectLst/>
            </a:endParaRPr>
          </a:p>
          <a:p>
            <a:pPr rtl="0" fontAlgn="base">
              <a:spcBef>
                <a:spcPts val="0"/>
              </a:spcBef>
              <a:spcAft>
                <a:spcPts val="0"/>
              </a:spcAft>
              <a:buFont typeface="Arial" panose="020B0604020202020204" pitchFamily="34" charset="0"/>
              <a:buChar char="•"/>
            </a:pPr>
            <a:r>
              <a:rPr lang="pt-BR" sz="1800" b="0" i="0" u="none" strike="noStrike">
                <a:solidFill>
                  <a:schemeClr val="accent1">
                    <a:lumMod val="50000"/>
                  </a:schemeClr>
                </a:solidFill>
                <a:effectLst/>
              </a:rPr>
              <a:t>Incluir biscoitos doces </a:t>
            </a:r>
          </a:p>
          <a:p>
            <a:pPr rtl="0" fontAlgn="base">
              <a:spcBef>
                <a:spcPts val="0"/>
              </a:spcBef>
              <a:spcAft>
                <a:spcPts val="0"/>
              </a:spcAft>
              <a:buFont typeface="Arial" panose="020B0604020202020204" pitchFamily="34" charset="0"/>
              <a:buChar char="•"/>
            </a:pPr>
            <a:r>
              <a:rPr lang="pt-BR" sz="1800" b="0" i="0" u="none" strike="noStrike">
                <a:solidFill>
                  <a:schemeClr val="accent1">
                    <a:lumMod val="50000"/>
                  </a:schemeClr>
                </a:solidFill>
                <a:effectLst/>
              </a:rPr>
              <a:t>Incluir biscoitos salgados e salgadinhos </a:t>
            </a:r>
          </a:p>
          <a:p>
            <a:pPr rtl="0" fontAlgn="base">
              <a:spcBef>
                <a:spcPts val="0"/>
              </a:spcBef>
              <a:spcAft>
                <a:spcPts val="0"/>
              </a:spcAft>
              <a:buFont typeface="Arial" panose="020B0604020202020204" pitchFamily="34" charset="0"/>
              <a:buChar char="•"/>
            </a:pPr>
            <a:r>
              <a:rPr lang="pt-BR" sz="1800" b="0" i="0" u="none" strike="noStrike">
                <a:solidFill>
                  <a:schemeClr val="accent1">
                    <a:lumMod val="50000"/>
                  </a:schemeClr>
                </a:solidFill>
                <a:effectLst/>
              </a:rPr>
              <a:t>Incluir chocolates, sorvetes, caramelos e assemelhados</a:t>
            </a:r>
          </a:p>
          <a:p>
            <a:pPr rtl="0" fontAlgn="base">
              <a:spcBef>
                <a:spcPts val="0"/>
              </a:spcBef>
              <a:spcAft>
                <a:spcPts val="0"/>
              </a:spcAft>
              <a:buFont typeface="Arial" panose="020B0604020202020204" pitchFamily="34" charset="0"/>
              <a:buChar char="•"/>
            </a:pPr>
            <a:r>
              <a:rPr lang="pt-BR" sz="1800" b="0" i="0" u="none" strike="noStrike">
                <a:solidFill>
                  <a:schemeClr val="accent1">
                    <a:lumMod val="50000"/>
                  </a:schemeClr>
                </a:solidFill>
                <a:effectLst/>
              </a:rPr>
              <a:t>Expandir bebidas adoçadas ultraprocessadas para contemplar néctares e outras bebidas artificiais</a:t>
            </a:r>
          </a:p>
          <a:p>
            <a:pPr algn="just" rtl="0">
              <a:spcBef>
                <a:spcPts val="0"/>
              </a:spcBef>
              <a:spcAft>
                <a:spcPts val="0"/>
              </a:spcAft>
            </a:pPr>
            <a:r>
              <a:rPr lang="pt-BR" b="0">
                <a:solidFill>
                  <a:schemeClr val="accent1">
                    <a:lumMod val="50000"/>
                  </a:schemeClr>
                </a:solidFill>
                <a:effectLst/>
              </a:rPr>
              <a:t/>
            </a:r>
            <a:br>
              <a:rPr lang="pt-BR" b="0">
                <a:solidFill>
                  <a:schemeClr val="accent1">
                    <a:lumMod val="50000"/>
                  </a:schemeClr>
                </a:solidFill>
                <a:effectLst/>
              </a:rPr>
            </a:br>
            <a:r>
              <a:rPr lang="pt-BR" sz="1800" b="0" i="0" u="sng">
                <a:solidFill>
                  <a:schemeClr val="accent1">
                    <a:lumMod val="50000"/>
                  </a:schemeClr>
                </a:solidFill>
                <a:effectLst/>
              </a:rPr>
              <a:t>Proposta 2: </a:t>
            </a:r>
            <a:r>
              <a:rPr lang="pt-BR" sz="1800" b="0" i="0" u="none" strike="noStrike">
                <a:solidFill>
                  <a:schemeClr val="accent1">
                    <a:lumMod val="50000"/>
                  </a:schemeClr>
                </a:solidFill>
                <a:effectLst/>
              </a:rPr>
              <a:t>Produtos alto em açúcar, gorduras, sódio, e com aditivo alimentar, definidos pela autoridade sanitária competente.</a:t>
            </a:r>
            <a:endParaRPr lang="pt-BR" b="0">
              <a:solidFill>
                <a:schemeClr val="accent1">
                  <a:lumMod val="50000"/>
                </a:schemeClr>
              </a:solidFill>
              <a:effectLst/>
            </a:endParaRPr>
          </a:p>
          <a:p>
            <a:r>
              <a:rPr lang="pt-BR" b="0">
                <a:effectLst/>
              </a:rPr>
              <a:t/>
            </a:r>
            <a:br>
              <a:rPr lang="pt-BR" b="0">
                <a:effectLst/>
              </a:rPr>
            </a:br>
            <a:r>
              <a:rPr lang="pt-BR" b="0">
                <a:effectLst/>
              </a:rPr>
              <a:t/>
            </a:r>
            <a:br>
              <a:rPr lang="pt-BR" b="0">
                <a:effectLst/>
              </a:rPr>
            </a:br>
            <a:r>
              <a:rPr lang="pt-BR" b="0">
                <a:effectLst/>
              </a:rPr>
              <a:t/>
            </a:r>
            <a:br>
              <a:rPr lang="pt-BR" b="0">
                <a:effectLst/>
              </a:rPr>
            </a:br>
            <a:endParaRPr lang="pt-BR"/>
          </a:p>
        </p:txBody>
      </p:sp>
      <p:sp>
        <p:nvSpPr>
          <p:cNvPr id="8" name="CaixaDeTexto 7">
            <a:extLst>
              <a:ext uri="{FF2B5EF4-FFF2-40B4-BE49-F238E27FC236}">
                <a16:creationId xmlns:a16="http://schemas.microsoft.com/office/drawing/2014/main" xmlns="" id="{7CACA7FB-CBC7-A097-D82B-73F99A2E50B1}"/>
              </a:ext>
            </a:extLst>
          </p:cNvPr>
          <p:cNvSpPr txBox="1"/>
          <p:nvPr/>
        </p:nvSpPr>
        <p:spPr>
          <a:xfrm>
            <a:off x="2667001" y="311543"/>
            <a:ext cx="6109854" cy="1323439"/>
          </a:xfrm>
          <a:prstGeom prst="rect">
            <a:avLst/>
          </a:prstGeom>
          <a:noFill/>
        </p:spPr>
        <p:txBody>
          <a:bodyPr wrap="square">
            <a:spAutoFit/>
          </a:bodyPr>
          <a:lstStyle/>
          <a:p>
            <a:pPr algn="ctr" rtl="0">
              <a:spcBef>
                <a:spcPts val="0"/>
              </a:spcBef>
              <a:spcAft>
                <a:spcPts val="0"/>
              </a:spcAft>
            </a:pPr>
            <a:r>
              <a:rPr lang="pt-BR" sz="2200" b="0" i="0" u="none" strike="noStrike">
                <a:solidFill>
                  <a:schemeClr val="accent1">
                    <a:lumMod val="50000"/>
                  </a:schemeClr>
                </a:solidFill>
                <a:effectLst/>
              </a:rPr>
              <a:t>Projeto de Lei Complementar 68/2024</a:t>
            </a:r>
            <a:endParaRPr lang="pt-BR" sz="2200" b="0">
              <a:solidFill>
                <a:schemeClr val="accent1">
                  <a:lumMod val="50000"/>
                </a:schemeClr>
              </a:solidFill>
              <a:effectLst/>
            </a:endParaRPr>
          </a:p>
          <a:p>
            <a:pPr algn="ctr" rtl="0">
              <a:spcBef>
                <a:spcPts val="0"/>
              </a:spcBef>
              <a:spcAft>
                <a:spcPts val="0"/>
              </a:spcAft>
            </a:pPr>
            <a:r>
              <a:rPr lang="pt-BR" sz="2200" b="1" i="0" u="none" strike="noStrike">
                <a:solidFill>
                  <a:schemeClr val="accent1">
                    <a:lumMod val="50000"/>
                  </a:schemeClr>
                </a:solidFill>
                <a:effectLst/>
              </a:rPr>
              <a:t>Sugestões de alteração</a:t>
            </a:r>
            <a:endParaRPr lang="pt-BR" sz="2200" b="0">
              <a:solidFill>
                <a:schemeClr val="accent1">
                  <a:lumMod val="50000"/>
                </a:schemeClr>
              </a:solidFill>
              <a:effectLst/>
            </a:endParaRPr>
          </a:p>
          <a:p>
            <a:r>
              <a:rPr lang="pt-BR"/>
              <a:t/>
            </a:r>
            <a:br>
              <a:rPr lang="pt-BR"/>
            </a:br>
            <a:endParaRPr lang="pt-BR"/>
          </a:p>
        </p:txBody>
      </p:sp>
    </p:spTree>
    <p:extLst>
      <p:ext uri="{BB962C8B-B14F-4D97-AF65-F5344CB8AC3E}">
        <p14:creationId xmlns:p14="http://schemas.microsoft.com/office/powerpoint/2010/main" val="1211073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EAFDE26E-64E9-5E3E-8533-32C61841A870}"/>
              </a:ext>
            </a:extLst>
          </p:cNvPr>
          <p:cNvSpPr txBox="1"/>
          <p:nvPr/>
        </p:nvSpPr>
        <p:spPr>
          <a:xfrm>
            <a:off x="6096000" y="1781983"/>
            <a:ext cx="6130635" cy="3785652"/>
          </a:xfrm>
          <a:prstGeom prst="rect">
            <a:avLst/>
          </a:prstGeom>
          <a:noFill/>
        </p:spPr>
        <p:txBody>
          <a:bodyPr wrap="square">
            <a:spAutoFit/>
          </a:bodyPr>
          <a:lstStyle/>
          <a:p>
            <a:pPr rtl="0">
              <a:spcBef>
                <a:spcPts val="0"/>
              </a:spcBef>
              <a:spcAft>
                <a:spcPts val="0"/>
              </a:spcAft>
            </a:pPr>
            <a:r>
              <a:rPr lang="pt-BR" sz="2000" b="0" dirty="0">
                <a:effectLst/>
              </a:rPr>
              <a:t/>
            </a:r>
            <a:br>
              <a:rPr lang="pt-BR" sz="2000" b="0" dirty="0">
                <a:effectLst/>
              </a:rPr>
            </a:br>
            <a:r>
              <a:rPr lang="pt-BR" sz="2000" b="1" i="0" u="none" strike="noStrike" dirty="0">
                <a:solidFill>
                  <a:schemeClr val="accent1">
                    <a:lumMod val="50000"/>
                  </a:schemeClr>
                </a:solidFill>
                <a:effectLst/>
              </a:rPr>
              <a:t>PLP 29/2024 – Porque NÃO aprovar</a:t>
            </a:r>
          </a:p>
          <a:p>
            <a:pPr rtl="0">
              <a:spcBef>
                <a:spcPts val="0"/>
              </a:spcBef>
              <a:spcAft>
                <a:spcPts val="0"/>
              </a:spcAft>
            </a:pPr>
            <a:endParaRPr lang="pt-BR" sz="2000" b="0" dirty="0">
              <a:solidFill>
                <a:schemeClr val="accent1">
                  <a:lumMod val="50000"/>
                </a:schemeClr>
              </a:solidFill>
              <a:effectLst/>
            </a:endParaRPr>
          </a:p>
          <a:p>
            <a:pPr marL="342900" indent="-342900" rtl="0">
              <a:spcBef>
                <a:spcPts val="0"/>
              </a:spcBef>
              <a:spcAft>
                <a:spcPts val="0"/>
              </a:spcAft>
              <a:buFont typeface="Arial" panose="020B0604020202020204" pitchFamily="34" charset="0"/>
              <a:buChar char="•"/>
            </a:pPr>
            <a:r>
              <a:rPr lang="pt-BR" sz="2000" b="0" i="0" u="none" strike="noStrike" dirty="0">
                <a:solidFill>
                  <a:schemeClr val="accent1">
                    <a:lumMod val="50000"/>
                  </a:schemeClr>
                </a:solidFill>
                <a:effectLst/>
              </a:rPr>
              <a:t>Institui figura da Lei Complementar Específica, que define que se proponha um projeto de lei para cada item que se quer tributar. Isso complexificaria um sistema cuja reforma busca simplificar, bem como dificultaria a fiscalização e o controle da tributação;</a:t>
            </a:r>
          </a:p>
          <a:p>
            <a:pPr marL="342900" indent="-342900" rtl="0">
              <a:spcBef>
                <a:spcPts val="0"/>
              </a:spcBef>
              <a:spcAft>
                <a:spcPts val="0"/>
              </a:spcAft>
              <a:buFont typeface="Arial" panose="020B0604020202020204" pitchFamily="34" charset="0"/>
              <a:buChar char="•"/>
            </a:pPr>
            <a:endParaRPr lang="pt-BR" sz="2000" b="0" dirty="0">
              <a:solidFill>
                <a:schemeClr val="accent1">
                  <a:lumMod val="50000"/>
                </a:schemeClr>
              </a:solidFill>
              <a:effectLst/>
            </a:endParaRPr>
          </a:p>
          <a:p>
            <a:pPr marL="342900" indent="-342900" rtl="0">
              <a:spcBef>
                <a:spcPts val="0"/>
              </a:spcBef>
              <a:spcAft>
                <a:spcPts val="0"/>
              </a:spcAft>
              <a:buFont typeface="Arial" panose="020B0604020202020204" pitchFamily="34" charset="0"/>
              <a:buChar char="•"/>
            </a:pPr>
            <a:r>
              <a:rPr lang="pt-BR" sz="2000" b="0" i="0" u="none" strike="noStrike" dirty="0">
                <a:solidFill>
                  <a:schemeClr val="accent1">
                    <a:lumMod val="50000"/>
                  </a:schemeClr>
                </a:solidFill>
                <a:effectLst/>
              </a:rPr>
              <a:t>Princípios fragilizam a instituição e manutenção do imposto seletivo</a:t>
            </a:r>
            <a:r>
              <a:rPr lang="pt-BR" sz="2000" dirty="0">
                <a:solidFill>
                  <a:schemeClr val="accent1">
                    <a:lumMod val="50000"/>
                  </a:schemeClr>
                </a:solidFill>
              </a:rPr>
              <a:t/>
            </a:r>
            <a:br>
              <a:rPr lang="pt-BR" sz="2000" dirty="0">
                <a:solidFill>
                  <a:schemeClr val="accent1">
                    <a:lumMod val="50000"/>
                  </a:schemeClr>
                </a:solidFill>
              </a:rPr>
            </a:br>
            <a:endParaRPr lang="pt-BR" sz="2000" dirty="0">
              <a:solidFill>
                <a:schemeClr val="accent1">
                  <a:lumMod val="50000"/>
                </a:schemeClr>
              </a:solidFill>
            </a:endParaRPr>
          </a:p>
        </p:txBody>
      </p:sp>
      <p:sp>
        <p:nvSpPr>
          <p:cNvPr id="4" name="Espaço Reservado para Conteúdo 1">
            <a:extLst>
              <a:ext uri="{FF2B5EF4-FFF2-40B4-BE49-F238E27FC236}">
                <a16:creationId xmlns:a16="http://schemas.microsoft.com/office/drawing/2014/main" xmlns="" id="{94CFA857-AA39-4F9B-B687-4F5B06DDE50E}"/>
              </a:ext>
            </a:extLst>
          </p:cNvPr>
          <p:cNvSpPr txBox="1">
            <a:spLocks/>
          </p:cNvSpPr>
          <p:nvPr/>
        </p:nvSpPr>
        <p:spPr>
          <a:xfrm>
            <a:off x="263236" y="604417"/>
            <a:ext cx="5694219" cy="5602419"/>
          </a:xfrm>
          <a:prstGeom prst="rect">
            <a:avLst/>
          </a:prstGeom>
        </p:spPr>
        <p:txBody>
          <a:bodyPr vert="horz" lIns="91440" tIns="45720" rIns="91440" bIns="45720" rtlCol="0">
            <a:noAutofit/>
          </a:bodyPr>
          <a:lstStyle>
            <a:lvl1pPr marL="228600" indent="-228600" algn="l" defTabSz="914400" rtl="0" eaLnBrk="1" latinLnBrk="0" hangingPunct="1">
              <a:lnSpc>
                <a:spcPts val="4000"/>
              </a:lnSpc>
              <a:spcBef>
                <a:spcPts val="0"/>
              </a:spcBef>
              <a:buFont typeface="Wingdings" panose="05000000000000000000" pitchFamily="2" charset="2"/>
              <a:buChar char="§"/>
              <a:defRPr sz="2600" kern="1200">
                <a:solidFill>
                  <a:srgbClr val="7F7F7F"/>
                </a:solidFill>
                <a:latin typeface="Roboto"/>
                <a:ea typeface="+mn-ea"/>
                <a:cs typeface="+mn-cs"/>
              </a:defRPr>
            </a:lvl1pPr>
            <a:lvl2pPr marL="6858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2pPr>
            <a:lvl3pPr marL="11430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3pPr>
            <a:lvl4pPr marL="16002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4pPr>
            <a:lvl5pPr marL="2057400" indent="-228600" algn="l" defTabSz="914400" rtl="0" eaLnBrk="1" latinLnBrk="0" hangingPunct="1">
              <a:lnSpc>
                <a:spcPts val="4000"/>
              </a:lnSpc>
              <a:spcBef>
                <a:spcPts val="0"/>
              </a:spcBef>
              <a:buFont typeface="Arial" panose="020B0604020202020204" pitchFamily="34" charset="0"/>
              <a:buChar char="•"/>
              <a:defRPr sz="2600" kern="1200">
                <a:solidFill>
                  <a:srgbClr val="7F7F7F"/>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sz="2000" b="1">
                <a:solidFill>
                  <a:schemeClr val="tx2">
                    <a:lumMod val="50000"/>
                  </a:schemeClr>
                </a:solidFill>
                <a:latin typeface="+mn-lt"/>
              </a:rPr>
              <a:t>PLC 68/2024  - Porque aprovar</a:t>
            </a:r>
          </a:p>
          <a:p>
            <a:pPr marL="0" indent="0">
              <a:lnSpc>
                <a:spcPct val="100000"/>
              </a:lnSpc>
              <a:buNone/>
            </a:pPr>
            <a:endParaRPr lang="pt-BR" sz="2000">
              <a:solidFill>
                <a:schemeClr val="accent1">
                  <a:lumMod val="50000"/>
                </a:schemeClr>
              </a:solidFill>
              <a:latin typeface="+mn-lt"/>
            </a:endParaRPr>
          </a:p>
          <a:p>
            <a:pPr>
              <a:lnSpc>
                <a:spcPct val="100000"/>
              </a:lnSpc>
              <a:buFont typeface="Arial" panose="020B0604020202020204" pitchFamily="34" charset="0"/>
              <a:buChar char="•"/>
            </a:pPr>
            <a:r>
              <a:rPr lang="pt-BR" sz="2000" b="1">
                <a:solidFill>
                  <a:schemeClr val="accent1">
                    <a:lumMod val="50000"/>
                  </a:schemeClr>
                </a:solidFill>
                <a:latin typeface="+mn-lt"/>
              </a:rPr>
              <a:t>Instituir o imposto seletivo para produtos de tabaco, álcool e ultraprocessados</a:t>
            </a:r>
            <a:r>
              <a:rPr lang="pt-BR" sz="2000">
                <a:solidFill>
                  <a:schemeClr val="accent1">
                    <a:lumMod val="50000"/>
                  </a:schemeClr>
                </a:solidFill>
                <a:latin typeface="+mn-lt"/>
              </a:rPr>
              <a:t> é importante pelo seu efeito na prevenção e consumo, assim como pelo potencial uso de recursos advindos da arrecadação para a adoção de políticas sociais que reduzam a iniquidade e promovam a saúde da população brasileira. </a:t>
            </a:r>
          </a:p>
          <a:p>
            <a:pPr>
              <a:lnSpc>
                <a:spcPct val="100000"/>
              </a:lnSpc>
              <a:buFont typeface="Arial" panose="020B0604020202020204" pitchFamily="34" charset="0"/>
              <a:buChar char="•"/>
            </a:pPr>
            <a:endParaRPr lang="pt-BR" sz="2000">
              <a:solidFill>
                <a:schemeClr val="accent1">
                  <a:lumMod val="50000"/>
                </a:schemeClr>
              </a:solidFill>
              <a:latin typeface="+mn-lt"/>
            </a:endParaRPr>
          </a:p>
          <a:p>
            <a:pPr>
              <a:lnSpc>
                <a:spcPct val="100000"/>
              </a:lnSpc>
              <a:buFont typeface="Arial" panose="020B0604020202020204" pitchFamily="34" charset="0"/>
              <a:buChar char="•"/>
            </a:pPr>
            <a:r>
              <a:rPr lang="pt-BR" sz="2000">
                <a:solidFill>
                  <a:schemeClr val="accent1">
                    <a:lumMod val="50000"/>
                  </a:schemeClr>
                </a:solidFill>
                <a:latin typeface="+mn-lt"/>
              </a:rPr>
              <a:t>Princípios seguem boas práticas internacionais e consideram impacto na saúde e economia</a:t>
            </a:r>
          </a:p>
        </p:txBody>
      </p:sp>
    </p:spTree>
    <p:extLst>
      <p:ext uri="{BB962C8B-B14F-4D97-AF65-F5344CB8AC3E}">
        <p14:creationId xmlns:p14="http://schemas.microsoft.com/office/powerpoint/2010/main" val="574744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xmlns=""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xmlns="" id="{DB68A375-CF33-0E56-D26F-F62F7390CB19}"/>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a:lnSpc>
                <a:spcPct val="90000"/>
              </a:lnSpc>
              <a:spcAft>
                <a:spcPts val="600"/>
              </a:spcAft>
              <a:buNone/>
            </a:pPr>
            <a:r>
              <a:rPr lang="en-US" sz="2200" err="1">
                <a:solidFill>
                  <a:schemeClr val="tx1"/>
                </a:solidFill>
                <a:latin typeface="+mn-lt"/>
              </a:rPr>
              <a:t>Impostos</a:t>
            </a:r>
            <a:r>
              <a:rPr lang="en-US" sz="2200">
                <a:solidFill>
                  <a:schemeClr val="tx1"/>
                </a:solidFill>
                <a:latin typeface="+mn-lt"/>
              </a:rPr>
              <a:t> a favor da </a:t>
            </a:r>
            <a:r>
              <a:rPr lang="en-US" sz="2200" err="1">
                <a:solidFill>
                  <a:schemeClr val="tx1"/>
                </a:solidFill>
                <a:latin typeface="+mn-lt"/>
              </a:rPr>
              <a:t>saúde</a:t>
            </a:r>
            <a:r>
              <a:rPr lang="en-US" sz="2200">
                <a:solidFill>
                  <a:schemeClr val="tx1"/>
                </a:solidFill>
                <a:latin typeface="+mn-lt"/>
              </a:rPr>
              <a:t> para </a:t>
            </a:r>
            <a:r>
              <a:rPr lang="en-US" sz="2200" err="1">
                <a:solidFill>
                  <a:schemeClr val="tx1"/>
                </a:solidFill>
                <a:latin typeface="+mn-lt"/>
              </a:rPr>
              <a:t>salvar</a:t>
            </a:r>
            <a:r>
              <a:rPr lang="en-US" sz="2200">
                <a:solidFill>
                  <a:schemeClr val="tx1"/>
                </a:solidFill>
                <a:latin typeface="+mn-lt"/>
              </a:rPr>
              <a:t> </a:t>
            </a:r>
            <a:r>
              <a:rPr lang="en-US" sz="2200" err="1">
                <a:solidFill>
                  <a:schemeClr val="tx1"/>
                </a:solidFill>
                <a:latin typeface="+mn-lt"/>
              </a:rPr>
              <a:t>vidas</a:t>
            </a:r>
            <a:r>
              <a:rPr lang="en-US" sz="2200">
                <a:solidFill>
                  <a:schemeClr val="tx1"/>
                </a:solidFill>
                <a:latin typeface="+mn-lt"/>
              </a:rPr>
              <a:t>, 2019</a:t>
            </a:r>
          </a:p>
        </p:txBody>
      </p:sp>
      <p:pic>
        <p:nvPicPr>
          <p:cNvPr id="5" name="Espaço Reservado para Conteúdo 3">
            <a:extLst>
              <a:ext uri="{FF2B5EF4-FFF2-40B4-BE49-F238E27FC236}">
                <a16:creationId xmlns:a16="http://schemas.microsoft.com/office/drawing/2014/main" xmlns="" id="{9B614F0E-0726-48B1-AFB5-8F78C0E7D622}"/>
              </a:ext>
            </a:extLst>
          </p:cNvPr>
          <p:cNvPicPr>
            <a:picLocks noChangeAspect="1"/>
          </p:cNvPicPr>
          <p:nvPr/>
        </p:nvPicPr>
        <p:blipFill>
          <a:blip r:embed="rId2"/>
          <a:stretch>
            <a:fillRect/>
          </a:stretch>
        </p:blipFill>
        <p:spPr>
          <a:xfrm>
            <a:off x="4654296" y="1513218"/>
            <a:ext cx="6903720" cy="3831564"/>
          </a:xfrm>
          <a:prstGeom prst="rect">
            <a:avLst/>
          </a:prstGeom>
        </p:spPr>
      </p:pic>
    </p:spTree>
    <p:extLst>
      <p:ext uri="{BB962C8B-B14F-4D97-AF65-F5344CB8AC3E}">
        <p14:creationId xmlns:p14="http://schemas.microsoft.com/office/powerpoint/2010/main" val="3883869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24;p24">
            <a:extLst>
              <a:ext uri="{FF2B5EF4-FFF2-40B4-BE49-F238E27FC236}">
                <a16:creationId xmlns:a16="http://schemas.microsoft.com/office/drawing/2014/main" xmlns="" id="{4D2F3ADE-72F9-2455-73FC-1017DA66E498}"/>
              </a:ext>
            </a:extLst>
          </p:cNvPr>
          <p:cNvPicPr preferRelativeResize="0"/>
          <p:nvPr/>
        </p:nvPicPr>
        <p:blipFill rotWithShape="1">
          <a:blip r:embed="rId2">
            <a:alphaModFix/>
          </a:blip>
          <a:srcRect/>
          <a:stretch/>
        </p:blipFill>
        <p:spPr>
          <a:xfrm>
            <a:off x="-135467" y="-151613"/>
            <a:ext cx="12462933" cy="7009613"/>
          </a:xfrm>
          <a:prstGeom prst="rect">
            <a:avLst/>
          </a:prstGeom>
          <a:noFill/>
          <a:ln>
            <a:noFill/>
          </a:ln>
        </p:spPr>
      </p:pic>
      <p:sp>
        <p:nvSpPr>
          <p:cNvPr id="6" name="Título 4">
            <a:extLst>
              <a:ext uri="{FF2B5EF4-FFF2-40B4-BE49-F238E27FC236}">
                <a16:creationId xmlns:a16="http://schemas.microsoft.com/office/drawing/2014/main" xmlns="" id="{F807E3AC-3132-ACAE-3DF7-4BC261462626}"/>
              </a:ext>
            </a:extLst>
          </p:cNvPr>
          <p:cNvSpPr txBox="1">
            <a:spLocks/>
          </p:cNvSpPr>
          <p:nvPr/>
        </p:nvSpPr>
        <p:spPr>
          <a:xfrm>
            <a:off x="838199" y="3762749"/>
            <a:ext cx="10515600"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800" b="1" kern="1200">
                <a:solidFill>
                  <a:schemeClr val="accent2"/>
                </a:solidFill>
                <a:latin typeface="Roboto"/>
                <a:ea typeface="+mj-ea"/>
                <a:cs typeface="+mj-cs"/>
              </a:defRPr>
            </a:lvl1pPr>
          </a:lstStyle>
          <a:p>
            <a:pPr algn="ctr"/>
            <a:r>
              <a:rPr lang="pt-BR" sz="3600">
                <a:solidFill>
                  <a:schemeClr val="bg1"/>
                </a:solidFill>
                <a:latin typeface="+mn-lt"/>
              </a:rPr>
              <a:t>Muito obrigada!</a:t>
            </a:r>
            <a:r>
              <a:rPr lang="pt-BR" sz="2400">
                <a:solidFill>
                  <a:schemeClr val="bg1"/>
                </a:solidFill>
                <a:latin typeface="+mn-lt"/>
              </a:rPr>
              <a:t/>
            </a:r>
            <a:br>
              <a:rPr lang="pt-BR" sz="2400">
                <a:solidFill>
                  <a:schemeClr val="bg1"/>
                </a:solidFill>
                <a:latin typeface="+mn-lt"/>
              </a:rPr>
            </a:br>
            <a:r>
              <a:rPr lang="pt-BR" sz="2400">
                <a:solidFill>
                  <a:schemeClr val="bg1"/>
                </a:solidFill>
                <a:latin typeface="+mn-lt"/>
              </a:rPr>
              <a:t/>
            </a:r>
            <a:br>
              <a:rPr lang="pt-BR" sz="2400">
                <a:solidFill>
                  <a:schemeClr val="bg1"/>
                </a:solidFill>
                <a:latin typeface="+mn-lt"/>
              </a:rPr>
            </a:br>
            <a:r>
              <a:rPr lang="pt-BR" sz="2400">
                <a:solidFill>
                  <a:schemeClr val="bg1"/>
                </a:solidFill>
                <a:latin typeface="+mn-lt"/>
              </a:rPr>
              <a:t>Mônica Andreis</a:t>
            </a:r>
            <a:br>
              <a:rPr lang="pt-BR" sz="2400">
                <a:solidFill>
                  <a:schemeClr val="bg1"/>
                </a:solidFill>
                <a:latin typeface="+mn-lt"/>
              </a:rPr>
            </a:br>
            <a:r>
              <a:rPr lang="pt-BR" sz="2400">
                <a:solidFill>
                  <a:schemeClr val="bg1"/>
                </a:solidFill>
                <a:latin typeface="+mn-lt"/>
              </a:rPr>
              <a:t>http://actbr.org.br</a:t>
            </a:r>
          </a:p>
        </p:txBody>
      </p:sp>
      <p:pic>
        <p:nvPicPr>
          <p:cNvPr id="3" name="Picture 8" descr="Tributo Saudável">
            <a:extLst>
              <a:ext uri="{FF2B5EF4-FFF2-40B4-BE49-F238E27FC236}">
                <a16:creationId xmlns:a16="http://schemas.microsoft.com/office/drawing/2014/main" xmlns="" id="{985CA6EB-A98D-928E-1DAD-A1F20F592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85" y="-151613"/>
            <a:ext cx="3483428" cy="234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1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50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01686231-2451-2A2C-E877-200492381593}"/>
              </a:ext>
            </a:extLst>
          </p:cNvPr>
          <p:cNvSpPr txBox="1">
            <a:spLocks/>
          </p:cNvSpPr>
          <p:nvPr/>
        </p:nvSpPr>
        <p:spPr>
          <a:xfrm>
            <a:off x="8025973" y="90757"/>
            <a:ext cx="3869863" cy="12430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uFillTx/>
                <a:latin typeface="+mj-lt"/>
                <a:ea typeface="+mj-ea"/>
                <a:cs typeface="+mj-cs"/>
              </a:defRPr>
            </a:lvl1pPr>
          </a:lstStyle>
          <a:p>
            <a:pPr algn="l">
              <a:lnSpc>
                <a:spcPct val="90000"/>
              </a:lnSpc>
              <a:spcAft>
                <a:spcPts val="600"/>
              </a:spcAft>
              <a:defRPr/>
            </a:pPr>
            <a:r>
              <a:rPr lang="en-US" sz="2800" b="1" dirty="0">
                <a:solidFill>
                  <a:schemeClr val="bg2">
                    <a:lumMod val="10000"/>
                  </a:schemeClr>
                </a:solidFill>
              </a:rPr>
              <a:t>ACT </a:t>
            </a:r>
            <a:r>
              <a:rPr lang="en-US" sz="2800" b="1" dirty="0" err="1">
                <a:solidFill>
                  <a:schemeClr val="bg2">
                    <a:lumMod val="10000"/>
                  </a:schemeClr>
                </a:solidFill>
              </a:rPr>
              <a:t>Promoção</a:t>
            </a:r>
            <a:r>
              <a:rPr lang="en-US" sz="2800" b="1">
                <a:solidFill>
                  <a:schemeClr val="bg2">
                    <a:lumMod val="10000"/>
                  </a:schemeClr>
                </a:solidFill>
              </a:rPr>
              <a:t> da Saúde</a:t>
            </a:r>
          </a:p>
        </p:txBody>
      </p:sp>
      <p:sp>
        <p:nvSpPr>
          <p:cNvPr id="8" name="Retângulo 7">
            <a:extLst>
              <a:ext uri="{FF2B5EF4-FFF2-40B4-BE49-F238E27FC236}">
                <a16:creationId xmlns:a16="http://schemas.microsoft.com/office/drawing/2014/main" xmlns="" id="{AB466B69-7700-7C53-5E0D-479FB17D3E66}"/>
              </a:ext>
            </a:extLst>
          </p:cNvPr>
          <p:cNvSpPr/>
          <p:nvPr/>
        </p:nvSpPr>
        <p:spPr>
          <a:xfrm>
            <a:off x="1029392" y="990593"/>
            <a:ext cx="10133215" cy="4339392"/>
          </a:xfrm>
          <a:prstGeom prst="rect">
            <a:avLst/>
          </a:prstGeom>
        </p:spPr>
        <p:txBody>
          <a:bodyPr vert="horz" lIns="91440" tIns="45720" rIns="91440" bIns="45720" rtlCol="0">
            <a:noAutofit/>
          </a:bodyPr>
          <a:lstStyle/>
          <a:p>
            <a:pPr>
              <a:lnSpc>
                <a:spcPct val="90000"/>
              </a:lnSpc>
              <a:spcBef>
                <a:spcPct val="0"/>
              </a:spcBef>
              <a:spcAft>
                <a:spcPts val="600"/>
              </a:spcAft>
              <a:buClr>
                <a:srgbClr val="DE5A17"/>
              </a:buClr>
              <a:defRPr/>
            </a:pPr>
            <a:r>
              <a:rPr lang="en-US" altLang="pt-BR" sz="3600" dirty="0">
                <a:solidFill>
                  <a:srgbClr val="C00000"/>
                </a:solidFill>
                <a:latin typeface="Amasis MT Pro Black" panose="02040A04050005020304" pitchFamily="18" charset="0"/>
              </a:rPr>
              <a:t> </a:t>
            </a:r>
            <a:endParaRPr lang="en-US" altLang="pt-BR" sz="3600" dirty="0">
              <a:solidFill>
                <a:schemeClr val="bg1">
                  <a:lumMod val="50000"/>
                </a:schemeClr>
              </a:solidFill>
              <a:latin typeface="Amasis MT Pro Black" panose="02040A04050005020304" pitchFamily="18" charset="0"/>
            </a:endParaRPr>
          </a:p>
          <a:p>
            <a:pPr indent="-228600">
              <a:lnSpc>
                <a:spcPct val="90000"/>
              </a:lnSpc>
              <a:spcBef>
                <a:spcPct val="0"/>
              </a:spcBef>
              <a:spcAft>
                <a:spcPts val="600"/>
              </a:spcAft>
              <a:buClr>
                <a:srgbClr val="DE5A17"/>
              </a:buClr>
              <a:buFont typeface="Arial" panose="020B0604020202020204" pitchFamily="34" charset="0"/>
              <a:buChar char="•"/>
              <a:defRPr/>
            </a:pPr>
            <a:r>
              <a:rPr lang="en-US" altLang="pt-BR" sz="2400" dirty="0" err="1">
                <a:solidFill>
                  <a:schemeClr val="tx2">
                    <a:lumMod val="50000"/>
                  </a:schemeClr>
                </a:solidFill>
              </a:rPr>
              <a:t>Fundação</a:t>
            </a:r>
            <a:r>
              <a:rPr lang="en-US" altLang="pt-BR" sz="2400" dirty="0">
                <a:solidFill>
                  <a:schemeClr val="tx2">
                    <a:lumMod val="50000"/>
                  </a:schemeClr>
                </a:solidFill>
              </a:rPr>
              <a:t> </a:t>
            </a:r>
            <a:r>
              <a:rPr lang="en-US" altLang="pt-BR" sz="2400" dirty="0" err="1">
                <a:solidFill>
                  <a:schemeClr val="tx2">
                    <a:lumMod val="50000"/>
                  </a:schemeClr>
                </a:solidFill>
              </a:rPr>
              <a:t>em</a:t>
            </a:r>
            <a:r>
              <a:rPr lang="en-US" altLang="pt-BR" sz="2400" dirty="0">
                <a:solidFill>
                  <a:schemeClr val="tx2">
                    <a:lumMod val="50000"/>
                  </a:schemeClr>
                </a:solidFill>
              </a:rPr>
              <a:t> 2006 </a:t>
            </a:r>
            <a:r>
              <a:rPr lang="en-US" altLang="pt-BR" sz="2400" dirty="0" err="1">
                <a:solidFill>
                  <a:schemeClr val="tx2">
                    <a:lumMod val="50000"/>
                  </a:schemeClr>
                </a:solidFill>
              </a:rPr>
              <a:t>como</a:t>
            </a:r>
            <a:r>
              <a:rPr lang="en-US" altLang="pt-BR" sz="2400" dirty="0">
                <a:solidFill>
                  <a:schemeClr val="tx2">
                    <a:lumMod val="50000"/>
                  </a:schemeClr>
                </a:solidFill>
              </a:rPr>
              <a:t> </a:t>
            </a:r>
            <a:r>
              <a:rPr lang="en-US" altLang="pt-BR" sz="2400" dirty="0" err="1">
                <a:solidFill>
                  <a:schemeClr val="tx2">
                    <a:lumMod val="50000"/>
                  </a:schemeClr>
                </a:solidFill>
              </a:rPr>
              <a:t>Aliança</a:t>
            </a:r>
            <a:r>
              <a:rPr lang="en-US" altLang="pt-BR" sz="2400" dirty="0">
                <a:solidFill>
                  <a:schemeClr val="tx2">
                    <a:lumMod val="50000"/>
                  </a:schemeClr>
                </a:solidFill>
              </a:rPr>
              <a:t> de </a:t>
            </a:r>
            <a:r>
              <a:rPr lang="en-US" altLang="pt-BR" sz="2400" dirty="0" err="1">
                <a:solidFill>
                  <a:schemeClr val="tx2">
                    <a:lumMod val="50000"/>
                  </a:schemeClr>
                </a:solidFill>
              </a:rPr>
              <a:t>Controle</a:t>
            </a:r>
            <a:r>
              <a:rPr lang="en-US" altLang="pt-BR" sz="2400" dirty="0">
                <a:solidFill>
                  <a:schemeClr val="tx2">
                    <a:lumMod val="50000"/>
                  </a:schemeClr>
                </a:solidFill>
              </a:rPr>
              <a:t> do </a:t>
            </a:r>
            <a:r>
              <a:rPr lang="en-US" altLang="pt-BR" sz="2400" dirty="0" err="1">
                <a:solidFill>
                  <a:schemeClr val="tx2">
                    <a:lumMod val="50000"/>
                  </a:schemeClr>
                </a:solidFill>
              </a:rPr>
              <a:t>Tabagismo</a:t>
            </a:r>
            <a:r>
              <a:rPr lang="en-US" altLang="pt-BR" sz="2400" dirty="0">
                <a:solidFill>
                  <a:schemeClr val="tx2">
                    <a:lumMod val="50000"/>
                  </a:schemeClr>
                </a:solidFill>
              </a:rPr>
              <a:t>, posterior </a:t>
            </a:r>
            <a:r>
              <a:rPr lang="en-US" altLang="pt-BR" sz="2400" dirty="0" err="1">
                <a:solidFill>
                  <a:schemeClr val="tx2">
                    <a:lumMod val="50000"/>
                  </a:schemeClr>
                </a:solidFill>
              </a:rPr>
              <a:t>ampliação</a:t>
            </a:r>
            <a:r>
              <a:rPr lang="en-US" altLang="pt-BR" sz="2400" dirty="0">
                <a:solidFill>
                  <a:schemeClr val="tx2">
                    <a:lumMod val="50000"/>
                  </a:schemeClr>
                </a:solidFill>
              </a:rPr>
              <a:t> de </a:t>
            </a:r>
            <a:r>
              <a:rPr lang="en-US" altLang="pt-BR" sz="2400" dirty="0" err="1">
                <a:solidFill>
                  <a:schemeClr val="tx2">
                    <a:lumMod val="50000"/>
                  </a:schemeClr>
                </a:solidFill>
              </a:rPr>
              <a:t>escopo</a:t>
            </a:r>
            <a:r>
              <a:rPr lang="en-US" altLang="pt-BR" sz="2400" dirty="0">
                <a:solidFill>
                  <a:schemeClr val="tx2">
                    <a:lumMod val="50000"/>
                  </a:schemeClr>
                </a:solidFill>
              </a:rPr>
              <a:t> para </a:t>
            </a:r>
            <a:r>
              <a:rPr lang="en-US" altLang="pt-BR" sz="2400" dirty="0" err="1">
                <a:solidFill>
                  <a:schemeClr val="tx2">
                    <a:lumMod val="50000"/>
                  </a:schemeClr>
                </a:solidFill>
              </a:rPr>
              <a:t>atuar</a:t>
            </a:r>
            <a:r>
              <a:rPr lang="en-US" altLang="pt-BR" sz="2400" dirty="0">
                <a:solidFill>
                  <a:schemeClr val="tx2">
                    <a:lumMod val="50000"/>
                  </a:schemeClr>
                </a:solidFill>
              </a:rPr>
              <a:t> com </a:t>
            </a:r>
            <a:r>
              <a:rPr lang="en-US" altLang="pt-BR" sz="2400" dirty="0" err="1">
                <a:solidFill>
                  <a:schemeClr val="tx2">
                    <a:lumMod val="50000"/>
                  </a:schemeClr>
                </a:solidFill>
              </a:rPr>
              <a:t>prevenção</a:t>
            </a:r>
            <a:r>
              <a:rPr lang="en-US" altLang="pt-BR" sz="2400" dirty="0">
                <a:solidFill>
                  <a:schemeClr val="tx2">
                    <a:lumMod val="50000"/>
                  </a:schemeClr>
                </a:solidFill>
              </a:rPr>
              <a:t> dos </a:t>
            </a:r>
            <a:r>
              <a:rPr lang="en-US" altLang="pt-BR" sz="2400" dirty="0" err="1">
                <a:solidFill>
                  <a:schemeClr val="tx2">
                    <a:lumMod val="50000"/>
                  </a:schemeClr>
                </a:solidFill>
              </a:rPr>
              <a:t>fatores</a:t>
            </a:r>
            <a:r>
              <a:rPr lang="en-US" altLang="pt-BR" sz="2400" dirty="0">
                <a:solidFill>
                  <a:schemeClr val="tx2">
                    <a:lumMod val="50000"/>
                  </a:schemeClr>
                </a:solidFill>
              </a:rPr>
              <a:t> de </a:t>
            </a:r>
            <a:r>
              <a:rPr lang="en-US" altLang="pt-BR" sz="2400" dirty="0" err="1">
                <a:solidFill>
                  <a:schemeClr val="tx2">
                    <a:lumMod val="50000"/>
                  </a:schemeClr>
                </a:solidFill>
              </a:rPr>
              <a:t>risco</a:t>
            </a:r>
            <a:r>
              <a:rPr lang="en-US" altLang="pt-BR" sz="2400" dirty="0">
                <a:solidFill>
                  <a:schemeClr val="tx2">
                    <a:lumMod val="50000"/>
                  </a:schemeClr>
                </a:solidFill>
              </a:rPr>
              <a:t> das </a:t>
            </a:r>
            <a:r>
              <a:rPr lang="en-US" altLang="pt-BR" sz="2400" dirty="0" err="1">
                <a:solidFill>
                  <a:schemeClr val="tx2">
                    <a:lumMod val="50000"/>
                  </a:schemeClr>
                </a:solidFill>
              </a:rPr>
              <a:t>doenças</a:t>
            </a:r>
            <a:r>
              <a:rPr lang="en-US" altLang="pt-BR" sz="2400" dirty="0">
                <a:solidFill>
                  <a:schemeClr val="tx2">
                    <a:lumMod val="50000"/>
                  </a:schemeClr>
                </a:solidFill>
              </a:rPr>
              <a:t> </a:t>
            </a:r>
            <a:r>
              <a:rPr lang="en-US" altLang="pt-BR" sz="2400" dirty="0" err="1">
                <a:solidFill>
                  <a:schemeClr val="tx2">
                    <a:lumMod val="50000"/>
                  </a:schemeClr>
                </a:solidFill>
              </a:rPr>
              <a:t>crônicas</a:t>
            </a:r>
            <a:r>
              <a:rPr lang="en-US" altLang="pt-BR" sz="2400" dirty="0">
                <a:solidFill>
                  <a:schemeClr val="tx2">
                    <a:lumMod val="50000"/>
                  </a:schemeClr>
                </a:solidFill>
              </a:rPr>
              <a:t> </a:t>
            </a:r>
            <a:r>
              <a:rPr lang="en-US" altLang="pt-BR" sz="2400" dirty="0" err="1">
                <a:solidFill>
                  <a:schemeClr val="tx2">
                    <a:lumMod val="50000"/>
                  </a:schemeClr>
                </a:solidFill>
              </a:rPr>
              <a:t>não-transmissíveis</a:t>
            </a:r>
            <a:endParaRPr lang="en-US" altLang="pt-BR" sz="2400" dirty="0">
              <a:solidFill>
                <a:schemeClr val="tx2">
                  <a:lumMod val="50000"/>
                </a:schemeClr>
              </a:solidFill>
            </a:endParaRPr>
          </a:p>
          <a:p>
            <a:pPr indent="-228600">
              <a:lnSpc>
                <a:spcPct val="90000"/>
              </a:lnSpc>
              <a:spcBef>
                <a:spcPct val="0"/>
              </a:spcBef>
              <a:spcAft>
                <a:spcPts val="600"/>
              </a:spcAft>
              <a:buClr>
                <a:srgbClr val="DE5A17"/>
              </a:buClr>
              <a:buFont typeface="Arial" panose="020B0604020202020204" pitchFamily="34" charset="0"/>
              <a:buChar char="•"/>
              <a:defRPr/>
            </a:pPr>
            <a:endParaRPr lang="en-US" altLang="pt-BR" sz="2400" dirty="0">
              <a:solidFill>
                <a:schemeClr val="tx2">
                  <a:lumMod val="50000"/>
                </a:schemeClr>
              </a:solidFill>
            </a:endParaRPr>
          </a:p>
          <a:p>
            <a:pPr indent="-228600">
              <a:lnSpc>
                <a:spcPct val="90000"/>
              </a:lnSpc>
              <a:spcBef>
                <a:spcPct val="0"/>
              </a:spcBef>
              <a:spcAft>
                <a:spcPts val="600"/>
              </a:spcAft>
              <a:buClr>
                <a:srgbClr val="DE5A17"/>
              </a:buClr>
              <a:buFont typeface="Arial" panose="020B0604020202020204" pitchFamily="34" charset="0"/>
              <a:buChar char="•"/>
              <a:defRPr/>
            </a:pPr>
            <a:r>
              <a:rPr lang="en-US" altLang="pt-BR" sz="2400" dirty="0" err="1">
                <a:solidFill>
                  <a:schemeClr val="tx2">
                    <a:lumMod val="50000"/>
                  </a:schemeClr>
                </a:solidFill>
              </a:rPr>
              <a:t>Promoção</a:t>
            </a:r>
            <a:r>
              <a:rPr lang="en-US" altLang="pt-BR" sz="2400" dirty="0">
                <a:solidFill>
                  <a:schemeClr val="tx2">
                    <a:lumMod val="50000"/>
                  </a:schemeClr>
                </a:solidFill>
              </a:rPr>
              <a:t> de </a:t>
            </a:r>
            <a:r>
              <a:rPr lang="en-US" altLang="pt-BR" sz="2400" dirty="0" err="1">
                <a:solidFill>
                  <a:schemeClr val="tx2">
                    <a:lumMod val="50000"/>
                  </a:schemeClr>
                </a:solidFill>
              </a:rPr>
              <a:t>políticas</a:t>
            </a:r>
            <a:r>
              <a:rPr lang="en-US" altLang="pt-BR" sz="2400" dirty="0">
                <a:solidFill>
                  <a:schemeClr val="tx2">
                    <a:lumMod val="50000"/>
                  </a:schemeClr>
                </a:solidFill>
              </a:rPr>
              <a:t> </a:t>
            </a:r>
            <a:r>
              <a:rPr lang="en-US" altLang="pt-BR" sz="2400" dirty="0" err="1">
                <a:solidFill>
                  <a:schemeClr val="tx2">
                    <a:lumMod val="50000"/>
                  </a:schemeClr>
                </a:solidFill>
              </a:rPr>
              <a:t>públicas</a:t>
            </a:r>
            <a:r>
              <a:rPr lang="en-US" altLang="pt-BR" sz="2400" dirty="0">
                <a:solidFill>
                  <a:schemeClr val="tx2">
                    <a:lumMod val="50000"/>
                  </a:schemeClr>
                </a:solidFill>
              </a:rPr>
              <a:t> para </a:t>
            </a:r>
            <a:r>
              <a:rPr lang="en-US" altLang="pt-BR" sz="2400" dirty="0" err="1">
                <a:solidFill>
                  <a:schemeClr val="tx2">
                    <a:lumMod val="50000"/>
                  </a:schemeClr>
                </a:solidFill>
              </a:rPr>
              <a:t>alimentação</a:t>
            </a:r>
            <a:r>
              <a:rPr lang="en-US" altLang="pt-BR" sz="2400" dirty="0">
                <a:solidFill>
                  <a:schemeClr val="tx2">
                    <a:lumMod val="50000"/>
                  </a:schemeClr>
                </a:solidFill>
              </a:rPr>
              <a:t> </a:t>
            </a:r>
            <a:r>
              <a:rPr lang="en-US" altLang="pt-BR" sz="2400" dirty="0" err="1">
                <a:solidFill>
                  <a:schemeClr val="tx2">
                    <a:lumMod val="50000"/>
                  </a:schemeClr>
                </a:solidFill>
              </a:rPr>
              <a:t>adequada</a:t>
            </a:r>
            <a:r>
              <a:rPr lang="en-US" altLang="pt-BR" sz="2400" dirty="0">
                <a:solidFill>
                  <a:schemeClr val="tx2">
                    <a:lumMod val="50000"/>
                  </a:schemeClr>
                </a:solidFill>
              </a:rPr>
              <a:t> e </a:t>
            </a:r>
            <a:r>
              <a:rPr lang="en-US" altLang="pt-BR" sz="2400" dirty="0" err="1">
                <a:solidFill>
                  <a:schemeClr val="tx2">
                    <a:lumMod val="50000"/>
                  </a:schemeClr>
                </a:solidFill>
              </a:rPr>
              <a:t>saudável</a:t>
            </a:r>
            <a:r>
              <a:rPr lang="en-US" altLang="pt-BR" sz="2400" dirty="0">
                <a:solidFill>
                  <a:schemeClr val="tx2">
                    <a:lumMod val="50000"/>
                  </a:schemeClr>
                </a:solidFill>
              </a:rPr>
              <a:t>, </a:t>
            </a:r>
            <a:r>
              <a:rPr lang="en-US" altLang="pt-BR" sz="2400" dirty="0" err="1">
                <a:solidFill>
                  <a:schemeClr val="tx2">
                    <a:lumMod val="50000"/>
                  </a:schemeClr>
                </a:solidFill>
              </a:rPr>
              <a:t>controle</a:t>
            </a:r>
            <a:r>
              <a:rPr lang="en-US" altLang="pt-BR" sz="2400" dirty="0">
                <a:solidFill>
                  <a:schemeClr val="tx2">
                    <a:lumMod val="50000"/>
                  </a:schemeClr>
                </a:solidFill>
              </a:rPr>
              <a:t> do tabaco e do </a:t>
            </a:r>
            <a:r>
              <a:rPr lang="en-US" altLang="pt-BR" sz="2400" dirty="0" err="1">
                <a:solidFill>
                  <a:schemeClr val="tx2">
                    <a:lumMod val="50000"/>
                  </a:schemeClr>
                </a:solidFill>
              </a:rPr>
              <a:t>álcool</a:t>
            </a:r>
            <a:r>
              <a:rPr lang="en-US" altLang="pt-BR" sz="2400" dirty="0">
                <a:solidFill>
                  <a:schemeClr val="tx2">
                    <a:lumMod val="50000"/>
                  </a:schemeClr>
                </a:solidFill>
              </a:rPr>
              <a:t>; </a:t>
            </a:r>
            <a:r>
              <a:rPr lang="pt-BR" sz="2400" dirty="0">
                <a:solidFill>
                  <a:schemeClr val="tx2">
                    <a:lumMod val="50000"/>
                  </a:schemeClr>
                </a:solidFill>
              </a:rPr>
              <a:t>Rede com mais de 1800 membros nas cinco regiões do Brasil</a:t>
            </a:r>
          </a:p>
          <a:p>
            <a:pPr indent="-228600">
              <a:lnSpc>
                <a:spcPct val="90000"/>
              </a:lnSpc>
              <a:spcBef>
                <a:spcPct val="0"/>
              </a:spcBef>
              <a:spcAft>
                <a:spcPts val="600"/>
              </a:spcAft>
              <a:buClr>
                <a:srgbClr val="DE5A17"/>
              </a:buClr>
              <a:buFont typeface="Arial" panose="020B0604020202020204" pitchFamily="34" charset="0"/>
              <a:buChar char="•"/>
              <a:defRPr/>
            </a:pPr>
            <a:endParaRPr lang="pt-BR" sz="2400" dirty="0">
              <a:solidFill>
                <a:schemeClr val="tx2">
                  <a:lumMod val="50000"/>
                </a:schemeClr>
              </a:solidFill>
            </a:endParaRPr>
          </a:p>
          <a:p>
            <a:pPr indent="-228600">
              <a:lnSpc>
                <a:spcPct val="90000"/>
              </a:lnSpc>
              <a:spcBef>
                <a:spcPct val="0"/>
              </a:spcBef>
              <a:spcAft>
                <a:spcPts val="600"/>
              </a:spcAft>
              <a:buClr>
                <a:srgbClr val="DE5A17"/>
              </a:buClr>
              <a:buFont typeface="Arial" panose="020B0604020202020204" pitchFamily="34" charset="0"/>
              <a:buChar char="•"/>
              <a:defRPr/>
            </a:pPr>
            <a:r>
              <a:rPr lang="pt-BR" sz="2400" dirty="0">
                <a:solidFill>
                  <a:schemeClr val="tx2">
                    <a:lumMod val="50000"/>
                  </a:schemeClr>
                </a:solidFill>
              </a:rPr>
              <a:t>Apoiamos a reforma tributária que garante o </a:t>
            </a:r>
            <a:r>
              <a:rPr lang="pt-BR" sz="2400" b="1" dirty="0">
                <a:solidFill>
                  <a:schemeClr val="tx2">
                    <a:lumMod val="50000"/>
                  </a:schemeClr>
                </a:solidFill>
              </a:rPr>
              <a:t>imposto seletivo para produtos nocivos à saúde e meio ambiente</a:t>
            </a:r>
            <a:r>
              <a:rPr lang="pt-BR" sz="2400" dirty="0">
                <a:solidFill>
                  <a:schemeClr val="tx2">
                    <a:lumMod val="50000"/>
                  </a:schemeClr>
                </a:solidFill>
              </a:rPr>
              <a:t>, em especial </a:t>
            </a:r>
            <a:r>
              <a:rPr lang="pt-BR" sz="2400" b="1" dirty="0">
                <a:solidFill>
                  <a:schemeClr val="tx2">
                    <a:lumMod val="50000"/>
                  </a:schemeClr>
                </a:solidFill>
              </a:rPr>
              <a:t>tabaco, álcool e bebidas açucaradas, e defendemos a expansão para incluir outros ultraprocessados</a:t>
            </a:r>
            <a:r>
              <a:rPr lang="pt-BR" sz="2400" b="1" dirty="0">
                <a:solidFill>
                  <a:schemeClr val="tx2">
                    <a:lumMod val="50000"/>
                  </a:schemeClr>
                </a:solidFill>
                <a:latin typeface="+mn-lt"/>
              </a:rPr>
              <a:t> </a:t>
            </a:r>
          </a:p>
          <a:p>
            <a:pPr indent="-228600">
              <a:lnSpc>
                <a:spcPct val="90000"/>
              </a:lnSpc>
              <a:spcBef>
                <a:spcPct val="0"/>
              </a:spcBef>
              <a:spcAft>
                <a:spcPts val="600"/>
              </a:spcAft>
              <a:buClr>
                <a:srgbClr val="DE5A17"/>
              </a:buClr>
              <a:buFont typeface="Arial" panose="020B0604020202020204" pitchFamily="34" charset="0"/>
              <a:buChar char="•"/>
              <a:defRPr/>
            </a:pPr>
            <a:endParaRPr lang="en-US" altLang="pt-BR" sz="2400" dirty="0">
              <a:solidFill>
                <a:schemeClr val="bg1">
                  <a:lumMod val="50000"/>
                </a:schemeClr>
              </a:solidFill>
            </a:endParaRPr>
          </a:p>
        </p:txBody>
      </p:sp>
    </p:spTree>
    <p:extLst>
      <p:ext uri="{BB962C8B-B14F-4D97-AF65-F5344CB8AC3E}">
        <p14:creationId xmlns:p14="http://schemas.microsoft.com/office/powerpoint/2010/main" val="21491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CC56DD92-45C3-BDE7-8044-569FD1CA890B}"/>
              </a:ext>
            </a:extLst>
          </p:cNvPr>
          <p:cNvSpPr>
            <a:spLocks noGrp="1"/>
          </p:cNvSpPr>
          <p:nvPr>
            <p:ph idx="1"/>
          </p:nvPr>
        </p:nvSpPr>
        <p:spPr>
          <a:xfrm>
            <a:off x="789708" y="1737611"/>
            <a:ext cx="10074601" cy="4351338"/>
          </a:xfrm>
        </p:spPr>
        <p:txBody>
          <a:bodyPr>
            <a:noAutofit/>
          </a:bodyPr>
          <a:lstStyle/>
          <a:p>
            <a:pPr>
              <a:lnSpc>
                <a:spcPct val="100000"/>
              </a:lnSpc>
              <a:buFont typeface="Arial" panose="020B0604020202020204" pitchFamily="34" charset="0"/>
              <a:buChar char="•"/>
            </a:pPr>
            <a:r>
              <a:rPr lang="pt-BR" sz="2400">
                <a:solidFill>
                  <a:schemeClr val="tx2">
                    <a:lumMod val="50000"/>
                  </a:schemeClr>
                </a:solidFill>
                <a:latin typeface="+mn-lt"/>
              </a:rPr>
              <a:t>A adoção de tributação majorada para esses produtos por meio do </a:t>
            </a:r>
            <a:r>
              <a:rPr lang="pt-BR" sz="2400" b="1" i="0">
                <a:solidFill>
                  <a:schemeClr val="tx2">
                    <a:lumMod val="50000"/>
                  </a:schemeClr>
                </a:solidFill>
                <a:effectLst/>
                <a:latin typeface="+mn-lt"/>
              </a:rPr>
              <a:t>imposto seletivo </a:t>
            </a:r>
            <a:r>
              <a:rPr lang="pt-BR" sz="2400">
                <a:solidFill>
                  <a:schemeClr val="tx2">
                    <a:lumMod val="50000"/>
                  </a:schemeClr>
                </a:solidFill>
                <a:latin typeface="+mn-lt"/>
              </a:rPr>
              <a:t>contribui para a melhoria dos indicadores de saúde, </a:t>
            </a:r>
            <a:r>
              <a:rPr lang="pt-BR" sz="2400" i="0">
                <a:solidFill>
                  <a:schemeClr val="tx2">
                    <a:lumMod val="50000"/>
                  </a:schemeClr>
                </a:solidFill>
                <a:effectLst/>
                <a:latin typeface="+mn-lt"/>
              </a:rPr>
              <a:t>diminuem gastos no SUS, aumentam a arrecadação e salvam vidas</a:t>
            </a:r>
          </a:p>
          <a:p>
            <a:pPr>
              <a:lnSpc>
                <a:spcPct val="100000"/>
              </a:lnSpc>
              <a:buFont typeface="Arial" panose="020B0604020202020204" pitchFamily="34" charset="0"/>
              <a:buChar char="•"/>
            </a:pPr>
            <a:endParaRPr lang="pt-BR" sz="2400">
              <a:solidFill>
                <a:schemeClr val="tx2">
                  <a:lumMod val="50000"/>
                </a:schemeClr>
              </a:solidFill>
              <a:latin typeface="+mn-lt"/>
            </a:endParaRPr>
          </a:p>
          <a:p>
            <a:pPr>
              <a:lnSpc>
                <a:spcPct val="100000"/>
              </a:lnSpc>
              <a:buFont typeface="Arial" panose="020B0604020202020204" pitchFamily="34" charset="0"/>
              <a:buChar char="•"/>
            </a:pPr>
            <a:r>
              <a:rPr lang="pt-BR" sz="2400" b="1">
                <a:solidFill>
                  <a:schemeClr val="tx2">
                    <a:lumMod val="50000"/>
                  </a:schemeClr>
                </a:solidFill>
                <a:latin typeface="+mn-lt"/>
              </a:rPr>
              <a:t>O Brasil tem uma oportunidade única de transformar o futuro </a:t>
            </a:r>
            <a:r>
              <a:rPr lang="pt-BR" sz="2400">
                <a:solidFill>
                  <a:schemeClr val="tx2">
                    <a:lumMod val="50000"/>
                  </a:schemeClr>
                </a:solidFill>
                <a:latin typeface="+mn-lt"/>
              </a:rPr>
              <a:t>não apenas através da simplificação do sistema tributário, mas também por meio de uma política fiscal que zele pela saúde, proteja gerações futuras e impulsione o desenvolvimento sustentável </a:t>
            </a:r>
          </a:p>
        </p:txBody>
      </p:sp>
      <p:pic>
        <p:nvPicPr>
          <p:cNvPr id="4" name="Picture 8" descr="Tributo Saudável">
            <a:extLst>
              <a:ext uri="{FF2B5EF4-FFF2-40B4-BE49-F238E27FC236}">
                <a16:creationId xmlns:a16="http://schemas.microsoft.com/office/drawing/2014/main" xmlns="" id="{09880796-C1E0-21BF-BF25-AAF9C7680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523" y="199510"/>
            <a:ext cx="2055732" cy="153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5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lvan Rocha/Agência Brasil">
            <a:extLst>
              <a:ext uri="{FF2B5EF4-FFF2-40B4-BE49-F238E27FC236}">
                <a16:creationId xmlns:a16="http://schemas.microsoft.com/office/drawing/2014/main" xmlns="" id="{B754AD4E-BB14-F232-0049-7ADC04C613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07" t="8953" r="2035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0DB5A5A7-2120-0423-8B55-732310D0AF3F}"/>
              </a:ext>
            </a:extLst>
          </p:cNvPr>
          <p:cNvSpPr>
            <a:spLocks noGrp="1"/>
          </p:cNvSpPr>
          <p:nvPr>
            <p:ph type="title"/>
          </p:nvPr>
        </p:nvSpPr>
        <p:spPr>
          <a:xfrm>
            <a:off x="470585" y="1665135"/>
            <a:ext cx="3438144" cy="1124712"/>
          </a:xfrm>
        </p:spPr>
        <p:txBody>
          <a:bodyPr vert="horz" lIns="91440" tIns="45720" rIns="91440" bIns="45720" rtlCol="0" anchor="b">
            <a:normAutofit fontScale="90000"/>
          </a:bodyPr>
          <a:lstStyle/>
          <a:p>
            <a:pPr algn="l"/>
            <a:r>
              <a:rPr lang="en-US" sz="3600" b="0">
                <a:solidFill>
                  <a:schemeClr val="accent1">
                    <a:lumMod val="50000"/>
                  </a:schemeClr>
                </a:solidFill>
                <a:latin typeface="+mn-lt"/>
              </a:rPr>
              <a:t>As </a:t>
            </a:r>
            <a:r>
              <a:rPr lang="en-US" sz="3600" b="0" err="1">
                <a:solidFill>
                  <a:schemeClr val="accent1">
                    <a:lumMod val="50000"/>
                  </a:schemeClr>
                </a:solidFill>
                <a:latin typeface="+mn-lt"/>
              </a:rPr>
              <a:t>decisões</a:t>
            </a:r>
            <a:r>
              <a:rPr lang="en-US" sz="3600" b="0">
                <a:solidFill>
                  <a:schemeClr val="accent1">
                    <a:lumMod val="50000"/>
                  </a:schemeClr>
                </a:solidFill>
                <a:latin typeface="+mn-lt"/>
              </a:rPr>
              <a:t> de </a:t>
            </a:r>
            <a:r>
              <a:rPr lang="en-US" sz="3600" b="0" err="1">
                <a:solidFill>
                  <a:schemeClr val="accent1">
                    <a:lumMod val="50000"/>
                  </a:schemeClr>
                </a:solidFill>
                <a:latin typeface="+mn-lt"/>
              </a:rPr>
              <a:t>hoje</a:t>
            </a:r>
            <a:r>
              <a:rPr lang="en-US" sz="3600" b="0">
                <a:solidFill>
                  <a:schemeClr val="accent1">
                    <a:lumMod val="50000"/>
                  </a:schemeClr>
                </a:solidFill>
                <a:latin typeface="+mn-lt"/>
              </a:rPr>
              <a:t> </a:t>
            </a:r>
            <a:r>
              <a:rPr lang="en-US" sz="3600" b="0" err="1">
                <a:solidFill>
                  <a:schemeClr val="accent1">
                    <a:lumMod val="50000"/>
                  </a:schemeClr>
                </a:solidFill>
                <a:latin typeface="+mn-lt"/>
              </a:rPr>
              <a:t>vão</a:t>
            </a:r>
            <a:r>
              <a:rPr lang="en-US" sz="3600" b="0">
                <a:solidFill>
                  <a:schemeClr val="accent1">
                    <a:lumMod val="50000"/>
                  </a:schemeClr>
                </a:solidFill>
                <a:latin typeface="+mn-lt"/>
              </a:rPr>
              <a:t> </a:t>
            </a:r>
            <a:r>
              <a:rPr lang="en-US" sz="3600" b="0" err="1">
                <a:solidFill>
                  <a:schemeClr val="accent1">
                    <a:lumMod val="50000"/>
                  </a:schemeClr>
                </a:solidFill>
                <a:latin typeface="+mn-lt"/>
              </a:rPr>
              <a:t>moldar</a:t>
            </a:r>
            <a:r>
              <a:rPr lang="en-US" sz="3600" b="0">
                <a:solidFill>
                  <a:schemeClr val="accent1">
                    <a:lumMod val="50000"/>
                  </a:schemeClr>
                </a:solidFill>
                <a:latin typeface="+mn-lt"/>
              </a:rPr>
              <a:t> o </a:t>
            </a:r>
            <a:r>
              <a:rPr lang="en-US" sz="3600" b="0" err="1">
                <a:solidFill>
                  <a:schemeClr val="accent1">
                    <a:lumMod val="50000"/>
                  </a:schemeClr>
                </a:solidFill>
                <a:latin typeface="+mn-lt"/>
              </a:rPr>
              <a:t>Brasil</a:t>
            </a:r>
            <a:r>
              <a:rPr lang="en-US" sz="3600" b="0">
                <a:solidFill>
                  <a:schemeClr val="accent1">
                    <a:lumMod val="50000"/>
                  </a:schemeClr>
                </a:solidFill>
                <a:latin typeface="+mn-lt"/>
              </a:rPr>
              <a:t> de </a:t>
            </a:r>
            <a:r>
              <a:rPr lang="en-US" sz="3600" b="0" err="1">
                <a:solidFill>
                  <a:schemeClr val="accent1">
                    <a:lumMod val="50000"/>
                  </a:schemeClr>
                </a:solidFill>
                <a:latin typeface="+mn-lt"/>
              </a:rPr>
              <a:t>amanhã</a:t>
            </a:r>
            <a:r>
              <a:rPr lang="en-US" sz="2200" b="0">
                <a:solidFill>
                  <a:schemeClr val="tx1"/>
                </a:solidFill>
                <a:latin typeface="+mj-lt"/>
              </a:rPr>
              <a:t/>
            </a:r>
            <a:br>
              <a:rPr lang="en-US" sz="2200" b="0">
                <a:solidFill>
                  <a:schemeClr val="tx1"/>
                </a:solidFill>
                <a:latin typeface="+mj-lt"/>
              </a:rPr>
            </a:br>
            <a:endParaRPr lang="en-US" sz="2200" b="0">
              <a:solidFill>
                <a:schemeClr val="tx1"/>
              </a:solidFill>
              <a:latin typeface="+mj-lt"/>
            </a:endParaRPr>
          </a:p>
        </p:txBody>
      </p:sp>
      <p:pic>
        <p:nvPicPr>
          <p:cNvPr id="1028" name="Picture 4" descr="IBGE mostra o tamanho da desigualdade racial no Brasil de Bolsonaro">
            <a:extLst>
              <a:ext uri="{FF2B5EF4-FFF2-40B4-BE49-F238E27FC236}">
                <a16:creationId xmlns:a16="http://schemas.microsoft.com/office/drawing/2014/main" xmlns="" id="{0A13CE40-FAF2-E451-D9B9-782B49313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208"/>
            <a:ext cx="5271543" cy="35057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m tratamento, 25% dos brasileiros estarão com obesidade em 2030 |  Metrópoles">
            <a:extLst>
              <a:ext uri="{FF2B5EF4-FFF2-40B4-BE49-F238E27FC236}">
                <a16:creationId xmlns:a16="http://schemas.microsoft.com/office/drawing/2014/main" xmlns="" id="{FEB4B55E-C76A-5681-79FA-026C1E086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312" y="483516"/>
            <a:ext cx="5879892" cy="39199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besidade atinge mais de 6,7 milhões de pessoas no Brasil em 2022 - SBCBM">
            <a:extLst>
              <a:ext uri="{FF2B5EF4-FFF2-40B4-BE49-F238E27FC236}">
                <a16:creationId xmlns:a16="http://schemas.microsoft.com/office/drawing/2014/main" xmlns="" id="{678004C0-FA8C-A962-D56B-BB9B405EFE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112" y="1330294"/>
            <a:ext cx="5044190" cy="50441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xmlns="" id="{02D875D6-56E0-3E5C-285E-4EAE9E171D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572500" cy="53721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xmlns="" id="{48586C9D-0616-142A-E999-A7EAC4AB3F15}"/>
              </a:ext>
            </a:extLst>
          </p:cNvPr>
          <p:cNvPicPr>
            <a:picLocks noChangeAspect="1"/>
          </p:cNvPicPr>
          <p:nvPr/>
        </p:nvPicPr>
        <p:blipFill>
          <a:blip r:embed="rId7"/>
          <a:stretch>
            <a:fillRect/>
          </a:stretch>
        </p:blipFill>
        <p:spPr>
          <a:xfrm>
            <a:off x="7476467" y="1863471"/>
            <a:ext cx="4715533" cy="4953691"/>
          </a:xfrm>
          <a:prstGeom prst="rect">
            <a:avLst/>
          </a:prstGeom>
        </p:spPr>
      </p:pic>
      <p:pic>
        <p:nvPicPr>
          <p:cNvPr id="9" name="Imagem 8">
            <a:extLst>
              <a:ext uri="{FF2B5EF4-FFF2-40B4-BE49-F238E27FC236}">
                <a16:creationId xmlns:a16="http://schemas.microsoft.com/office/drawing/2014/main" xmlns="" id="{E159B641-1380-4B95-917C-82825A49D8E4}"/>
              </a:ext>
            </a:extLst>
          </p:cNvPr>
          <p:cNvPicPr>
            <a:picLocks noChangeAspect="1"/>
          </p:cNvPicPr>
          <p:nvPr/>
        </p:nvPicPr>
        <p:blipFill>
          <a:blip r:embed="rId8"/>
          <a:stretch>
            <a:fillRect/>
          </a:stretch>
        </p:blipFill>
        <p:spPr>
          <a:xfrm>
            <a:off x="1311718" y="3458355"/>
            <a:ext cx="5839640" cy="2610214"/>
          </a:xfrm>
          <a:prstGeom prst="rect">
            <a:avLst/>
          </a:prstGeom>
        </p:spPr>
      </p:pic>
      <p:pic>
        <p:nvPicPr>
          <p:cNvPr id="1036" name="Picture 12" descr="Nações Unidas - A #OMS World Health Organization (WHO) alerta que no mundo  ocorrem 3 milhões de mortes todos os anos causadas pelo consumo nocivo de  álcool, isto representa 5,3% das mortes">
            <a:extLst>
              <a:ext uri="{FF2B5EF4-FFF2-40B4-BE49-F238E27FC236}">
                <a16:creationId xmlns:a16="http://schemas.microsoft.com/office/drawing/2014/main" xmlns="" id="{85697121-6B16-0DC6-9562-A6ADCD6CB3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8088" y="483516"/>
            <a:ext cx="4294626" cy="4294626"/>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a:extLst>
              <a:ext uri="{FF2B5EF4-FFF2-40B4-BE49-F238E27FC236}">
                <a16:creationId xmlns:a16="http://schemas.microsoft.com/office/drawing/2014/main" xmlns="" id="{03202C34-380D-3A47-C639-4149FEBA8ED7}"/>
              </a:ext>
            </a:extLst>
          </p:cNvPr>
          <p:cNvPicPr>
            <a:picLocks noChangeAspect="1"/>
          </p:cNvPicPr>
          <p:nvPr/>
        </p:nvPicPr>
        <p:blipFill rotWithShape="1">
          <a:blip r:embed="rId10"/>
          <a:srcRect b="13205"/>
          <a:stretch/>
        </p:blipFill>
        <p:spPr>
          <a:xfrm>
            <a:off x="470585" y="2189330"/>
            <a:ext cx="6525536" cy="2298604"/>
          </a:xfrm>
          <a:prstGeom prst="rect">
            <a:avLst/>
          </a:prstGeom>
        </p:spPr>
      </p:pic>
      <p:pic>
        <p:nvPicPr>
          <p:cNvPr id="10" name="Imagem 9" descr="Desenho de uma mulher&#10;&#10;Descrição gerada automaticamente com confiança média">
            <a:extLst>
              <a:ext uri="{FF2B5EF4-FFF2-40B4-BE49-F238E27FC236}">
                <a16:creationId xmlns:a16="http://schemas.microsoft.com/office/drawing/2014/main" xmlns="" id="{DEB47C2B-C595-2D5C-A09D-1BD31E930D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0585" y="394711"/>
            <a:ext cx="11031387" cy="5372100"/>
          </a:xfrm>
          <a:prstGeom prst="rect">
            <a:avLst/>
          </a:prstGeom>
        </p:spPr>
      </p:pic>
      <p:pic>
        <p:nvPicPr>
          <p:cNvPr id="11" name="Picture 18" descr="Reforma Tributária 3S: Organizações lançam manifesto com foco no Imposto  Seletivo; Coleta de assinaturas está aberta para adesão - Campanha  Permanente Contra os Contra os Agrotóxicos e Pela Vida">
            <a:extLst>
              <a:ext uri="{FF2B5EF4-FFF2-40B4-BE49-F238E27FC236}">
                <a16:creationId xmlns:a16="http://schemas.microsoft.com/office/drawing/2014/main" xmlns="" id="{2DCB9AAE-EE78-30DE-CDBA-A291E851B6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2300"/>
            <a:ext cx="1219199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3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ppt_x"/>
                                          </p:val>
                                        </p:tav>
                                        <p:tav tm="100000">
                                          <p:val>
                                            <p:strVal val="#ppt_x"/>
                                          </p:val>
                                        </p:tav>
                                      </p:tavLst>
                                    </p:anim>
                                    <p:anim calcmode="lin" valueType="num">
                                      <p:cBhvr additive="base">
                                        <p:cTn id="1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 calcmode="lin" valueType="num">
                                      <p:cBhvr>
                                        <p:cTn id="23" dur="1000" fill="hold"/>
                                        <p:tgtEl>
                                          <p:spTgt spid="1032"/>
                                        </p:tgtEl>
                                        <p:attrNameLst>
                                          <p:attrName>ppt_w</p:attrName>
                                        </p:attrNameLst>
                                      </p:cBhvr>
                                      <p:tavLst>
                                        <p:tav tm="0">
                                          <p:val>
                                            <p:fltVal val="0"/>
                                          </p:val>
                                        </p:tav>
                                        <p:tav tm="100000">
                                          <p:val>
                                            <p:strVal val="#ppt_w"/>
                                          </p:val>
                                        </p:tav>
                                      </p:tavLst>
                                    </p:anim>
                                    <p:anim calcmode="lin" valueType="num">
                                      <p:cBhvr>
                                        <p:cTn id="24" dur="1000" fill="hold"/>
                                        <p:tgtEl>
                                          <p:spTgt spid="1032"/>
                                        </p:tgtEl>
                                        <p:attrNameLst>
                                          <p:attrName>ppt_h</p:attrName>
                                        </p:attrNameLst>
                                      </p:cBhvr>
                                      <p:tavLst>
                                        <p:tav tm="0">
                                          <p:val>
                                            <p:fltVal val="0"/>
                                          </p:val>
                                        </p:tav>
                                        <p:tav tm="100000">
                                          <p:val>
                                            <p:strVal val="#ppt_h"/>
                                          </p:val>
                                        </p:tav>
                                      </p:tavLst>
                                    </p:anim>
                                    <p:anim calcmode="lin" valueType="num">
                                      <p:cBhvr>
                                        <p:cTn id="25" dur="1000" fill="hold"/>
                                        <p:tgtEl>
                                          <p:spTgt spid="1032"/>
                                        </p:tgtEl>
                                        <p:attrNameLst>
                                          <p:attrName>style.rotation</p:attrName>
                                        </p:attrNameLst>
                                      </p:cBhvr>
                                      <p:tavLst>
                                        <p:tav tm="0">
                                          <p:val>
                                            <p:fltVal val="90"/>
                                          </p:val>
                                        </p:tav>
                                        <p:tav tm="100000">
                                          <p:val>
                                            <p:fltVal val="0"/>
                                          </p:val>
                                        </p:tav>
                                      </p:tavLst>
                                    </p:anim>
                                    <p:animEffect transition="in" filter="fade">
                                      <p:cBhvr>
                                        <p:cTn id="26" dur="1000"/>
                                        <p:tgtEl>
                                          <p:spTgt spid="103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3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arn(inVertical)">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xmlns="" id="{6752B874-C1C0-9317-5395-53CE804D7F3B}"/>
              </a:ext>
            </a:extLst>
          </p:cNvPr>
          <p:cNvPicPr>
            <a:picLocks noChangeAspect="1"/>
          </p:cNvPicPr>
          <p:nvPr/>
        </p:nvPicPr>
        <p:blipFill>
          <a:blip r:embed="rId2"/>
          <a:stretch>
            <a:fillRect/>
          </a:stretch>
        </p:blipFill>
        <p:spPr>
          <a:xfrm>
            <a:off x="2214140" y="207741"/>
            <a:ext cx="8129457" cy="2499195"/>
          </a:xfrm>
          <a:prstGeom prst="rect">
            <a:avLst/>
          </a:prstGeom>
        </p:spPr>
      </p:pic>
      <p:sp>
        <p:nvSpPr>
          <p:cNvPr id="5" name="CaixaDeTexto 4">
            <a:extLst>
              <a:ext uri="{FF2B5EF4-FFF2-40B4-BE49-F238E27FC236}">
                <a16:creationId xmlns:a16="http://schemas.microsoft.com/office/drawing/2014/main" xmlns="" id="{8D18314D-A2C3-6887-CDD0-99762E1802F0}"/>
              </a:ext>
            </a:extLst>
          </p:cNvPr>
          <p:cNvSpPr txBox="1"/>
          <p:nvPr/>
        </p:nvSpPr>
        <p:spPr>
          <a:xfrm>
            <a:off x="1562387" y="3026609"/>
            <a:ext cx="4533613" cy="1631216"/>
          </a:xfrm>
          <a:prstGeom prst="rect">
            <a:avLst/>
          </a:prstGeom>
          <a:noFill/>
        </p:spPr>
        <p:txBody>
          <a:bodyPr wrap="square" rtlCol="0">
            <a:spAutoFit/>
          </a:bodyPr>
          <a:lstStyle/>
          <a:p>
            <a:pPr algn="r"/>
            <a:r>
              <a:rPr lang="pt-BR" sz="3600" b="1">
                <a:solidFill>
                  <a:schemeClr val="tx2">
                    <a:lumMod val="50000"/>
                  </a:schemeClr>
                </a:solidFill>
                <a:latin typeface="Ebrima" panose="02000000000000000000" pitchFamily="2" charset="0"/>
                <a:ea typeface="Ebrima" panose="02000000000000000000" pitchFamily="2" charset="0"/>
                <a:cs typeface="Ebrima" panose="02000000000000000000" pitchFamily="2" charset="0"/>
              </a:rPr>
              <a:t>Apoio da População</a:t>
            </a:r>
          </a:p>
          <a:p>
            <a:pPr algn="r"/>
            <a:r>
              <a:rPr lang="pt-BR" sz="3600" b="1">
                <a:solidFill>
                  <a:schemeClr val="tx2">
                    <a:lumMod val="50000"/>
                  </a:schemeClr>
                </a:solidFill>
                <a:latin typeface="Ebrima" panose="02000000000000000000" pitchFamily="2" charset="0"/>
                <a:ea typeface="Ebrima" panose="02000000000000000000" pitchFamily="2" charset="0"/>
                <a:cs typeface="Ebrima" panose="02000000000000000000" pitchFamily="2" charset="0"/>
              </a:rPr>
              <a:t>Pesquisa Datafolha</a:t>
            </a:r>
          </a:p>
          <a:p>
            <a:r>
              <a:rPr lang="pt-BR" sz="2800">
                <a:solidFill>
                  <a:schemeClr val="tx2">
                    <a:lumMod val="50000"/>
                  </a:schemeClr>
                </a:solidFill>
                <a:latin typeface="Ebrima" panose="02000000000000000000" pitchFamily="2" charset="0"/>
                <a:ea typeface="Ebrima" panose="02000000000000000000" pitchFamily="2" charset="0"/>
                <a:cs typeface="Ebrima" panose="02000000000000000000" pitchFamily="2" charset="0"/>
              </a:rPr>
              <a:t>			      2023</a:t>
            </a:r>
          </a:p>
        </p:txBody>
      </p:sp>
      <p:sp>
        <p:nvSpPr>
          <p:cNvPr id="7" name="CaixaDeTexto 6">
            <a:extLst>
              <a:ext uri="{FF2B5EF4-FFF2-40B4-BE49-F238E27FC236}">
                <a16:creationId xmlns:a16="http://schemas.microsoft.com/office/drawing/2014/main" xmlns="" id="{FA0BAACF-14A7-2F6C-7939-D60FEED8C64F}"/>
              </a:ext>
            </a:extLst>
          </p:cNvPr>
          <p:cNvSpPr txBox="1"/>
          <p:nvPr/>
        </p:nvSpPr>
        <p:spPr>
          <a:xfrm>
            <a:off x="2457448" y="4525920"/>
            <a:ext cx="5853541" cy="2215991"/>
          </a:xfrm>
          <a:prstGeom prst="rect">
            <a:avLst/>
          </a:prstGeom>
          <a:noFill/>
        </p:spPr>
        <p:txBody>
          <a:bodyPr wrap="square">
            <a:spAutoFit/>
          </a:bodyPr>
          <a:lstStyle/>
          <a:p>
            <a:r>
              <a:rPr kumimoji="0" lang="pt-BR" sz="13800" b="1" i="0" u="none" strike="noStrike" kern="1200" cap="none" spc="0" normalizeH="0" baseline="0" noProof="0">
                <a:ln>
                  <a:noFill/>
                </a:ln>
                <a:solidFill>
                  <a:schemeClr val="tx2">
                    <a:lumMod val="50000"/>
                  </a:schemeClr>
                </a:solidFill>
                <a:effectLst/>
                <a:uLnTx/>
                <a:uFillTx/>
                <a:latin typeface="Bahnschrift SemiCondensed" panose="020B0502040204020203" pitchFamily="34" charset="0"/>
                <a:ea typeface="+mn-ea"/>
                <a:cs typeface="+mn-cs"/>
              </a:rPr>
              <a:t>9</a:t>
            </a:r>
            <a:endParaRPr lang="pt-BR" sz="8000">
              <a:solidFill>
                <a:schemeClr val="tx2">
                  <a:lumMod val="50000"/>
                </a:schemeClr>
              </a:solidFill>
            </a:endParaRPr>
          </a:p>
        </p:txBody>
      </p:sp>
      <p:sp>
        <p:nvSpPr>
          <p:cNvPr id="8" name="CaixaDeTexto 7">
            <a:extLst>
              <a:ext uri="{FF2B5EF4-FFF2-40B4-BE49-F238E27FC236}">
                <a16:creationId xmlns:a16="http://schemas.microsoft.com/office/drawing/2014/main" xmlns="" id="{B61A9B17-50EC-5A91-E745-B491627A68E3}"/>
              </a:ext>
            </a:extLst>
          </p:cNvPr>
          <p:cNvSpPr txBox="1"/>
          <p:nvPr/>
        </p:nvSpPr>
        <p:spPr>
          <a:xfrm>
            <a:off x="3536057" y="5099703"/>
            <a:ext cx="302143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schemeClr val="tx2">
                    <a:lumMod val="50000"/>
                  </a:schemeClr>
                </a:solidFill>
                <a:effectLst/>
                <a:uLnTx/>
                <a:uFillTx/>
                <a:latin typeface="Bahnschrift SemiCondensed" panose="020B0502040204020203" pitchFamily="34" charset="0"/>
                <a:ea typeface="Ebrima" panose="02000000000000000000" pitchFamily="2" charset="0"/>
                <a:cs typeface="Ebrima" panose="02000000000000000000" pitchFamily="2" charset="0"/>
              </a:rPr>
              <a:t>em cada 10 desejam o aumento de tributos para produtos nocivos</a:t>
            </a:r>
            <a:endParaRPr kumimoji="0" lang="pt-BR" sz="5400" b="0" i="0" u="none" strike="noStrike" kern="1200" cap="none" spc="0" normalizeH="0" baseline="0" noProof="0">
              <a:ln>
                <a:noFill/>
              </a:ln>
              <a:solidFill>
                <a:schemeClr val="tx2">
                  <a:lumMod val="50000"/>
                </a:schemeClr>
              </a:solidFill>
              <a:effectLst/>
              <a:uLnTx/>
              <a:uFillTx/>
              <a:latin typeface="Calibri" panose="020F0502020204030204"/>
              <a:ea typeface="+mn-ea"/>
              <a:cs typeface="+mn-cs"/>
            </a:endParaRPr>
          </a:p>
        </p:txBody>
      </p:sp>
      <p:sp>
        <p:nvSpPr>
          <p:cNvPr id="9" name="CaixaDeTexto 8">
            <a:extLst>
              <a:ext uri="{FF2B5EF4-FFF2-40B4-BE49-F238E27FC236}">
                <a16:creationId xmlns:a16="http://schemas.microsoft.com/office/drawing/2014/main" xmlns="" id="{19026990-767E-CC74-117F-4869E9D61516}"/>
              </a:ext>
            </a:extLst>
          </p:cNvPr>
          <p:cNvSpPr txBox="1"/>
          <p:nvPr/>
        </p:nvSpPr>
        <p:spPr>
          <a:xfrm>
            <a:off x="6894079" y="3387146"/>
            <a:ext cx="5297921" cy="2246769"/>
          </a:xfrm>
          <a:prstGeom prst="rect">
            <a:avLst/>
          </a:prstGeom>
          <a:noFill/>
        </p:spPr>
        <p:txBody>
          <a:bodyPr wrap="square">
            <a:spAutoFit/>
          </a:bodyPr>
          <a:lstStyle/>
          <a:p>
            <a:r>
              <a:rPr lang="pt-BR" sz="2800" b="1">
                <a:solidFill>
                  <a:schemeClr val="tx2">
                    <a:lumMod val="50000"/>
                  </a:schemeClr>
                </a:solidFill>
                <a:latin typeface="Bahnschrift SemiCondensed" panose="020B0502040204020203" pitchFamily="34" charset="0"/>
                <a:ea typeface="Ebrima" panose="02000000000000000000" pitchFamily="2" charset="0"/>
                <a:cs typeface="Ebrima" panose="02000000000000000000" pitchFamily="2" charset="0"/>
              </a:rPr>
              <a:t>A população, em sua maioria, acredita que os impostos deveriam ser aumentados para os produtos que são nocivos para a saúde ou para o meio ambiente</a:t>
            </a:r>
          </a:p>
        </p:txBody>
      </p:sp>
    </p:spTree>
    <p:extLst>
      <p:ext uri="{BB962C8B-B14F-4D97-AF65-F5344CB8AC3E}">
        <p14:creationId xmlns:p14="http://schemas.microsoft.com/office/powerpoint/2010/main" val="357357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282360" y="808649"/>
            <a:ext cx="10909640" cy="106583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kern="1200">
                <a:solidFill>
                  <a:schemeClr val="tx1">
                    <a:lumMod val="65000"/>
                    <a:lumOff val="35000"/>
                  </a:schemeClr>
                </a:solidFill>
                <a:latin typeface="Aller" panose="02000503030000020004" pitchFamily="2" charset="0"/>
                <a:ea typeface="+mj-ea"/>
                <a:cs typeface="+mj-cs"/>
              </a:defRPr>
            </a:lvl1pPr>
          </a:lstStyle>
          <a:p>
            <a:pPr algn="l">
              <a:spcAft>
                <a:spcPts val="600"/>
              </a:spcAft>
            </a:pPr>
            <a:r>
              <a:rPr lang="en-US" sz="3200" err="1">
                <a:solidFill>
                  <a:schemeClr val="tx1"/>
                </a:solidFill>
                <a:latin typeface="+mn-lt"/>
              </a:rPr>
              <a:t>Impacto</a:t>
            </a:r>
            <a:r>
              <a:rPr lang="en-US" sz="3200">
                <a:solidFill>
                  <a:schemeClr val="tx1"/>
                </a:solidFill>
                <a:latin typeface="+mn-lt"/>
              </a:rPr>
              <a:t> </a:t>
            </a:r>
            <a:r>
              <a:rPr lang="en-US" sz="3200" err="1">
                <a:solidFill>
                  <a:schemeClr val="tx1"/>
                </a:solidFill>
                <a:latin typeface="+mn-lt"/>
              </a:rPr>
              <a:t>econômico</a:t>
            </a:r>
            <a:r>
              <a:rPr lang="en-US" sz="3200">
                <a:solidFill>
                  <a:schemeClr val="tx1"/>
                </a:solidFill>
                <a:latin typeface="+mn-lt"/>
              </a:rPr>
              <a:t> do tabaco</a:t>
            </a:r>
          </a:p>
        </p:txBody>
      </p:sp>
      <p:pic>
        <p:nvPicPr>
          <p:cNvPr id="12" name="Gráfico 11" descr="Fumo com preenchimento sólido">
            <a:extLst>
              <a:ext uri="{FF2B5EF4-FFF2-40B4-BE49-F238E27FC236}">
                <a16:creationId xmlns:a16="http://schemas.microsoft.com/office/drawing/2014/main" xmlns="" id="{920F8366-1FBD-6C24-4A43-61B9AE22172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92206" y="213018"/>
            <a:ext cx="914400" cy="914400"/>
          </a:xfrm>
          <a:prstGeom prst="rect">
            <a:avLst/>
          </a:prstGeom>
        </p:spPr>
      </p:pic>
      <p:pic>
        <p:nvPicPr>
          <p:cNvPr id="2" name="Imagem 1">
            <a:extLst>
              <a:ext uri="{FF2B5EF4-FFF2-40B4-BE49-F238E27FC236}">
                <a16:creationId xmlns:a16="http://schemas.microsoft.com/office/drawing/2014/main" xmlns="" id="{4504717C-4BFE-3771-AB4C-CB518B6DF31F}"/>
              </a:ext>
            </a:extLst>
          </p:cNvPr>
          <p:cNvPicPr>
            <a:picLocks noChangeAspect="1"/>
          </p:cNvPicPr>
          <p:nvPr/>
        </p:nvPicPr>
        <p:blipFill>
          <a:blip r:embed="rId4"/>
          <a:stretch>
            <a:fillRect/>
          </a:stretch>
        </p:blipFill>
        <p:spPr>
          <a:xfrm>
            <a:off x="706582" y="1874485"/>
            <a:ext cx="5584643" cy="3069474"/>
          </a:xfrm>
          <a:prstGeom prst="rect">
            <a:avLst/>
          </a:prstGeom>
        </p:spPr>
      </p:pic>
      <p:sp>
        <p:nvSpPr>
          <p:cNvPr id="6" name="CaixaDeTexto 5">
            <a:extLst>
              <a:ext uri="{FF2B5EF4-FFF2-40B4-BE49-F238E27FC236}">
                <a16:creationId xmlns:a16="http://schemas.microsoft.com/office/drawing/2014/main" xmlns="" id="{5D7F2DE3-9DD8-62D7-28DE-A9B12714BF38}"/>
              </a:ext>
            </a:extLst>
          </p:cNvPr>
          <p:cNvSpPr txBox="1"/>
          <p:nvPr/>
        </p:nvSpPr>
        <p:spPr>
          <a:xfrm>
            <a:off x="624780" y="4943959"/>
            <a:ext cx="6109854" cy="369332"/>
          </a:xfrm>
          <a:prstGeom prst="rect">
            <a:avLst/>
          </a:prstGeom>
          <a:noFill/>
        </p:spPr>
        <p:txBody>
          <a:bodyPr wrap="square">
            <a:spAutoFit/>
          </a:bodyPr>
          <a:lstStyle/>
          <a:p>
            <a:r>
              <a:rPr lang="pt-BR" sz="1800"/>
              <a:t>IECS 2024 </a:t>
            </a:r>
          </a:p>
        </p:txBody>
      </p:sp>
      <p:sp>
        <p:nvSpPr>
          <p:cNvPr id="8" name="Retângulo 7">
            <a:extLst>
              <a:ext uri="{FF2B5EF4-FFF2-40B4-BE49-F238E27FC236}">
                <a16:creationId xmlns:a16="http://schemas.microsoft.com/office/drawing/2014/main" xmlns="" id="{38301CFB-7A81-6D92-325E-0FEA21DDF836}"/>
              </a:ext>
            </a:extLst>
          </p:cNvPr>
          <p:cNvSpPr/>
          <p:nvPr/>
        </p:nvSpPr>
        <p:spPr>
          <a:xfrm>
            <a:off x="6884450" y="0"/>
            <a:ext cx="5157734"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buNone/>
            </a:pPr>
            <a:r>
              <a:rPr lang="pt-BR" sz="1800" b="0" i="0" u="none" strike="noStrike" baseline="0" dirty="0">
                <a:latin typeface="+mn-lt"/>
              </a:rPr>
              <a:t>O Brasil adotou um aumento progressivo de impostos entre 2011 e 2016, que contribuiu para baixar o percentual de fumantes, passando de 14,8%</a:t>
            </a:r>
          </a:p>
          <a:p>
            <a:pPr marL="0" indent="0" algn="l">
              <a:buNone/>
            </a:pPr>
            <a:r>
              <a:rPr lang="pt-BR" sz="1800" b="0" i="0" u="none" strike="noStrike" baseline="0" dirty="0">
                <a:latin typeface="+mn-lt"/>
              </a:rPr>
              <a:t>para 10,2% naquele período.</a:t>
            </a:r>
            <a:endParaRPr lang="pt-BR" dirty="0"/>
          </a:p>
          <a:p>
            <a:endParaRPr lang="pt-BR" sz="1800" dirty="0"/>
          </a:p>
          <a:p>
            <a:pPr algn="just" rtl="0">
              <a:spcBef>
                <a:spcPts val="0"/>
              </a:spcBef>
              <a:spcAft>
                <a:spcPts val="0"/>
              </a:spcAft>
            </a:pPr>
            <a:r>
              <a:rPr lang="pt-BR" sz="1800" dirty="0"/>
              <a:t>Não há reajuste de preços mínimos e impostos de tabaco desde 2016, </a:t>
            </a:r>
            <a:r>
              <a:rPr lang="pt-BR" sz="1800" dirty="0">
                <a:solidFill>
                  <a:schemeClr val="bg1"/>
                </a:solidFill>
              </a:rPr>
              <a:t>o que resultou </a:t>
            </a:r>
            <a:r>
              <a:rPr lang="pt-BR" sz="1800" b="0" i="0" u="none" strike="noStrike" dirty="0">
                <a:solidFill>
                  <a:schemeClr val="bg1"/>
                </a:solidFill>
                <a:effectLst/>
              </a:rPr>
              <a:t>na estagna</a:t>
            </a:r>
            <a:r>
              <a:rPr lang="pt-BR" dirty="0">
                <a:solidFill>
                  <a:schemeClr val="bg1"/>
                </a:solidFill>
              </a:rPr>
              <a:t>ção da prevalência, na </a:t>
            </a:r>
            <a:r>
              <a:rPr lang="pt-BR" sz="1800" b="0" i="0" u="none" strike="noStrike" dirty="0">
                <a:solidFill>
                  <a:schemeClr val="bg1"/>
                </a:solidFill>
                <a:effectLst/>
              </a:rPr>
              <a:t>queda do preço real e na maior acessibilidade, tornando o cigarro brasileiro um dos mais baratos do mundo.</a:t>
            </a:r>
            <a:endParaRPr lang="pt-BR" b="0" dirty="0">
              <a:solidFill>
                <a:schemeClr val="bg1"/>
              </a:solidFill>
              <a:effectLst/>
            </a:endParaRPr>
          </a:p>
          <a:p>
            <a:pPr algn="ctr"/>
            <a:r>
              <a:rPr lang="pt-BR" dirty="0"/>
              <a:t/>
            </a:r>
            <a:br>
              <a:rPr lang="pt-BR" dirty="0"/>
            </a:br>
            <a:r>
              <a:rPr lang="pt-BR" b="1" dirty="0"/>
              <a:t>RECOMENDAÇÕES</a:t>
            </a:r>
            <a:endParaRPr lang="pt-BR" sz="1800" b="1" dirty="0"/>
          </a:p>
          <a:p>
            <a:endParaRPr lang="pt-BR" dirty="0"/>
          </a:p>
          <a:p>
            <a:r>
              <a:rPr lang="pt-BR" sz="1800" dirty="0"/>
              <a:t>Tributação seletiva deve incidir sobre todos os produtos de tabaco, ter estrutura mista para todos os produtos de </a:t>
            </a:r>
            <a:r>
              <a:rPr lang="pt-BR" sz="1800" dirty="0">
                <a:solidFill>
                  <a:schemeClr val="bg1"/>
                </a:solidFill>
              </a:rPr>
              <a:t>tabaco e o componente especifico deve ser o mais importante dos componen</a:t>
            </a:r>
            <a:r>
              <a:rPr lang="pt-BR" dirty="0">
                <a:solidFill>
                  <a:schemeClr val="bg1"/>
                </a:solidFill>
              </a:rPr>
              <a:t>tes </a:t>
            </a:r>
            <a:r>
              <a:rPr lang="pt-BR" sz="1800" dirty="0">
                <a:solidFill>
                  <a:schemeClr val="bg1"/>
                </a:solidFill>
              </a:rPr>
              <a:t>na tributação seletiva e reajustado regularmente</a:t>
            </a:r>
            <a:r>
              <a:rPr lang="pt-BR" sz="1800" dirty="0"/>
              <a:t>, com base em melhores práticas recomendadas pela OMS.</a:t>
            </a:r>
          </a:p>
          <a:p>
            <a:endParaRPr lang="pt-BR" dirty="0"/>
          </a:p>
          <a:p>
            <a:r>
              <a:rPr lang="pt-BR" sz="1800" dirty="0">
                <a:effectLst/>
                <a:latin typeface="+mn-lt"/>
                <a:ea typeface="Times New Roman" panose="02020603050405020304" pitchFamily="18" charset="0"/>
              </a:rPr>
              <a:t>Imposto Especial sobre o Tabaco deve ser projetado de modo a garantir que </a:t>
            </a:r>
            <a:r>
              <a:rPr lang="pt-BR" sz="1800" dirty="0">
                <a:effectLst/>
                <a:latin typeface="+mn-lt"/>
                <a:ea typeface="Calibri" panose="020F0502020204030204" pitchFamily="34" charset="0"/>
                <a:cs typeface="Calibri" panose="020F0502020204030204" pitchFamily="34" charset="0"/>
              </a:rPr>
              <a:t>reduza simultaneamente o tabagismo e aumente as receitas fiscais. </a:t>
            </a:r>
            <a:endParaRPr lang="pt-BR" sz="1800" dirty="0"/>
          </a:p>
        </p:txBody>
      </p:sp>
      <p:sp>
        <p:nvSpPr>
          <p:cNvPr id="13" name="CaixaDeTexto 12">
            <a:extLst>
              <a:ext uri="{FF2B5EF4-FFF2-40B4-BE49-F238E27FC236}">
                <a16:creationId xmlns:a16="http://schemas.microsoft.com/office/drawing/2014/main" xmlns="" id="{0A4A983D-05D7-7FF7-3500-008E2CB991E7}"/>
              </a:ext>
            </a:extLst>
          </p:cNvPr>
          <p:cNvSpPr txBox="1"/>
          <p:nvPr/>
        </p:nvSpPr>
        <p:spPr>
          <a:xfrm>
            <a:off x="1044288" y="5587686"/>
            <a:ext cx="5690346" cy="923330"/>
          </a:xfrm>
          <a:prstGeom prst="rect">
            <a:avLst/>
          </a:prstGeom>
          <a:noFill/>
        </p:spPr>
        <p:txBody>
          <a:bodyPr wrap="square">
            <a:spAutoFit/>
          </a:bodyPr>
          <a:lstStyle/>
          <a:p>
            <a:pPr algn="l"/>
            <a:r>
              <a:rPr lang="pt-BR" b="0" i="0" u="none" strike="noStrike" baseline="0" dirty="0"/>
              <a:t>A arrecadação tributária da venda de cigarros foi de </a:t>
            </a:r>
            <a:r>
              <a:rPr lang="pt-BR" b="0" i="0" u="none" strike="noStrike" baseline="0" dirty="0" err="1"/>
              <a:t>R</a:t>
            </a:r>
            <a:r>
              <a:rPr lang="pt-BR" b="0" i="0" u="none" strike="noStrike" baseline="0" dirty="0"/>
              <a:t>$ 8</a:t>
            </a:r>
          </a:p>
          <a:p>
            <a:pPr algn="l"/>
            <a:r>
              <a:rPr lang="pt-BR" b="0" i="0" u="none" strike="noStrike" baseline="0" dirty="0"/>
              <a:t>bilhões em impostos federais em 2022, valor que equivale apenas a 5,2% das perdas causadas pelo tabagismo</a:t>
            </a:r>
            <a:endParaRPr lang="pt-BR" dirty="0"/>
          </a:p>
        </p:txBody>
      </p:sp>
    </p:spTree>
    <p:extLst>
      <p:ext uri="{BB962C8B-B14F-4D97-AF65-F5344CB8AC3E}">
        <p14:creationId xmlns:p14="http://schemas.microsoft.com/office/powerpoint/2010/main" val="62619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xmlns="" id="{344FB11F-B030-4F27-8915-CB39A726F879}"/>
              </a:ext>
            </a:extLst>
          </p:cNvPr>
          <p:cNvPicPr>
            <a:picLocks noGrp="1" noChangeAspect="1"/>
          </p:cNvPicPr>
          <p:nvPr>
            <p:ph idx="1"/>
          </p:nvPr>
        </p:nvPicPr>
        <p:blipFill rotWithShape="1">
          <a:blip r:embed="rId2"/>
          <a:srcRect t="2016"/>
          <a:stretch/>
        </p:blipFill>
        <p:spPr>
          <a:xfrm>
            <a:off x="2570018" y="285601"/>
            <a:ext cx="7051964" cy="4313453"/>
          </a:xfrm>
        </p:spPr>
      </p:pic>
      <p:sp>
        <p:nvSpPr>
          <p:cNvPr id="4" name="CaixaDeTexto 3">
            <a:extLst>
              <a:ext uri="{FF2B5EF4-FFF2-40B4-BE49-F238E27FC236}">
                <a16:creationId xmlns:a16="http://schemas.microsoft.com/office/drawing/2014/main" xmlns="" id="{9D8617D2-C08B-4AAF-A7EC-1099C77C7237}"/>
              </a:ext>
            </a:extLst>
          </p:cNvPr>
          <p:cNvSpPr txBox="1"/>
          <p:nvPr/>
        </p:nvSpPr>
        <p:spPr>
          <a:xfrm>
            <a:off x="6017812" y="4599054"/>
            <a:ext cx="6174188" cy="307777"/>
          </a:xfrm>
          <a:prstGeom prst="rect">
            <a:avLst/>
          </a:prstGeom>
          <a:noFill/>
        </p:spPr>
        <p:txBody>
          <a:bodyPr wrap="square">
            <a:spAutoFit/>
          </a:bodyPr>
          <a:lstStyle/>
          <a:p>
            <a:r>
              <a:rPr lang="pt-BR" sz="1400"/>
              <a:t>Impostos a favor da saúde para salvar vidas, 2019</a:t>
            </a:r>
          </a:p>
        </p:txBody>
      </p:sp>
      <p:sp>
        <p:nvSpPr>
          <p:cNvPr id="3" name="CaixaDeTexto 2">
            <a:extLst>
              <a:ext uri="{FF2B5EF4-FFF2-40B4-BE49-F238E27FC236}">
                <a16:creationId xmlns:a16="http://schemas.microsoft.com/office/drawing/2014/main" xmlns="" id="{843817AC-1408-3990-0543-E4312F14012C}"/>
              </a:ext>
            </a:extLst>
          </p:cNvPr>
          <p:cNvSpPr txBox="1"/>
          <p:nvPr/>
        </p:nvSpPr>
        <p:spPr>
          <a:xfrm>
            <a:off x="1302327" y="5128504"/>
            <a:ext cx="10321635" cy="1015663"/>
          </a:xfrm>
          <a:prstGeom prst="rect">
            <a:avLst/>
          </a:prstGeom>
          <a:noFill/>
        </p:spPr>
        <p:txBody>
          <a:bodyPr wrap="square">
            <a:spAutoFit/>
          </a:bodyPr>
          <a:lstStyle/>
          <a:p>
            <a:pPr algn="l"/>
            <a:r>
              <a:rPr lang="pt-BR" sz="2000">
                <a:solidFill>
                  <a:schemeClr val="accent1">
                    <a:lumMod val="50000"/>
                  </a:schemeClr>
                </a:solidFill>
                <a:effectLst/>
                <a:ea typeface="Calibri" panose="020F0502020204030204" pitchFamily="34" charset="0"/>
                <a:cs typeface="Calibri" panose="020F0502020204030204" pitchFamily="34" charset="0"/>
              </a:rPr>
              <a:t>Estudo da UCB de 2022 </a:t>
            </a:r>
            <a:r>
              <a:rPr lang="pt-BR" sz="2000" i="1">
                <a:solidFill>
                  <a:schemeClr val="accent1">
                    <a:lumMod val="50000"/>
                  </a:schemeClr>
                </a:solidFill>
                <a:effectLst/>
                <a:ea typeface="Calibri" panose="020F0502020204030204" pitchFamily="34" charset="0"/>
                <a:cs typeface="Calibri" panose="020F0502020204030204" pitchFamily="34" charset="0"/>
              </a:rPr>
              <a:t>“</a:t>
            </a:r>
            <a:r>
              <a:rPr lang="pt-BR" sz="2000" i="1">
                <a:solidFill>
                  <a:schemeClr val="accent1">
                    <a:lumMod val="50000"/>
                  </a:schemeClr>
                </a:solidFill>
                <a:effectLst/>
                <a:ea typeface="Calibri" panose="020F0502020204030204" pitchFamily="34" charset="0"/>
              </a:rPr>
              <a:t>A reforma tributária do tabaco e a mudança de demanda entre os mercados lícito e ilícito no Brasil” </a:t>
            </a:r>
            <a:r>
              <a:rPr lang="pt-BR" sz="2000" i="1" u="none" strike="noStrike" baseline="0">
                <a:solidFill>
                  <a:schemeClr val="accent1">
                    <a:lumMod val="50000"/>
                  </a:schemeClr>
                </a:solidFill>
              </a:rPr>
              <a:t> </a:t>
            </a:r>
            <a:r>
              <a:rPr lang="pt-BR" sz="2000" u="none" strike="noStrike" baseline="0">
                <a:solidFill>
                  <a:schemeClr val="accent1">
                    <a:lumMod val="50000"/>
                  </a:schemeClr>
                </a:solidFill>
              </a:rPr>
              <a:t>concluiu</a:t>
            </a:r>
            <a:r>
              <a:rPr lang="pt-BR" sz="2000" i="1" u="none" strike="noStrike" baseline="0">
                <a:solidFill>
                  <a:schemeClr val="accent1">
                    <a:lumMod val="50000"/>
                  </a:schemeClr>
                </a:solidFill>
              </a:rPr>
              <a:t> </a:t>
            </a:r>
            <a:r>
              <a:rPr lang="pt-BR" sz="2000" b="0" i="0" u="none" strike="noStrike" baseline="0">
                <a:solidFill>
                  <a:schemeClr val="accent1">
                    <a:lumMod val="50000"/>
                  </a:schemeClr>
                </a:solidFill>
              </a:rPr>
              <a:t>que uma reforma tributária com potencial para elevar os preços dos cigarros, a carga e a arrecadação tributária não aumentaria o comércio ilícito.</a:t>
            </a:r>
            <a:endParaRPr lang="pt-BR" sz="2000">
              <a:solidFill>
                <a:schemeClr val="accent1">
                  <a:lumMod val="50000"/>
                </a:schemeClr>
              </a:solidFill>
            </a:endParaRPr>
          </a:p>
        </p:txBody>
      </p:sp>
    </p:spTree>
    <p:extLst>
      <p:ext uri="{BB962C8B-B14F-4D97-AF65-F5344CB8AC3E}">
        <p14:creationId xmlns:p14="http://schemas.microsoft.com/office/powerpoint/2010/main" val="3455003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4" name="Rectangle 3"/>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TextBox 5"/>
          <p:cNvSpPr txBox="1"/>
          <p:nvPr/>
        </p:nvSpPr>
        <p:spPr>
          <a:xfrm>
            <a:off x="304800" y="2011560"/>
            <a:ext cx="11028216" cy="4975401"/>
          </a:xfrm>
          <a:prstGeom prst="rect">
            <a:avLst/>
          </a:prstGeom>
          <a:noFill/>
          <a:ln>
            <a:noFill/>
          </a:ln>
        </p:spPr>
        <p:txBody>
          <a:bodyPr wrap="square" lIns="254000" tIns="0" rIns="0" bIns="254000" anchor="t">
            <a:spAutoFit/>
          </a:bodyPr>
          <a:lstStyle/>
          <a:p>
            <a:pPr marL="182875">
              <a:spcAft>
                <a:spcPts val="1067"/>
              </a:spcAft>
              <a:buSzPct val="100000"/>
            </a:pPr>
            <a:r>
              <a:rPr lang="pt-BR" sz="2200" b="1">
                <a:solidFill>
                  <a:schemeClr val="accent1">
                    <a:lumMod val="50000"/>
                  </a:schemeClr>
                </a:solidFill>
              </a:rPr>
              <a:t>Custos: </a:t>
            </a:r>
            <a:r>
              <a:rPr lang="pt-BR" sz="2200">
                <a:solidFill>
                  <a:schemeClr val="accent1">
                    <a:lumMod val="50000"/>
                  </a:schemeClr>
                </a:solidFill>
              </a:rPr>
              <a:t>No Brasil, somente o tratamento dos casos de câncer associados ao consumo de álcool custou </a:t>
            </a:r>
            <a:r>
              <a:rPr lang="pt-BR" sz="2200" b="1">
                <a:solidFill>
                  <a:schemeClr val="accent1">
                    <a:lumMod val="50000"/>
                  </a:schemeClr>
                </a:solidFill>
              </a:rPr>
              <a:t>R$ 1,7 bilhão ao SUS</a:t>
            </a:r>
            <a:r>
              <a:rPr lang="pt-BR" sz="2200">
                <a:solidFill>
                  <a:schemeClr val="accent1">
                    <a:lumMod val="50000"/>
                  </a:schemeClr>
                </a:solidFill>
              </a:rPr>
              <a:t>, em 2018. Se nada mudar, em 2030, os gastos devem chegar a R$ 3 bilhões</a:t>
            </a:r>
            <a:r>
              <a:rPr lang="pt-BR" sz="2000">
                <a:solidFill>
                  <a:schemeClr val="accent1">
                    <a:lumMod val="50000"/>
                  </a:schemeClr>
                </a:solidFill>
                <a:latin typeface="Proxima Nova"/>
              </a:rPr>
              <a:t> </a:t>
            </a:r>
          </a:p>
          <a:p>
            <a:pPr marL="182875">
              <a:spcAft>
                <a:spcPts val="1067"/>
              </a:spcAft>
              <a:buSzPct val="100000"/>
            </a:pPr>
            <a:r>
              <a:rPr lang="pt-BR" sz="2200" b="1" i="0" u="none" strike="noStrike">
                <a:solidFill>
                  <a:schemeClr val="accent1">
                    <a:lumMod val="50000"/>
                  </a:schemeClr>
                </a:solidFill>
                <a:effectLst/>
              </a:rPr>
              <a:t>Mortes:</a:t>
            </a:r>
            <a:r>
              <a:rPr lang="pt-BR" sz="2200" b="0" i="0" u="none" strike="noStrike">
                <a:solidFill>
                  <a:schemeClr val="accent1">
                    <a:lumMod val="50000"/>
                  </a:schemeClr>
                </a:solidFill>
                <a:effectLst/>
              </a:rPr>
              <a:t> Considerando doenças, acidentes de trânsito, violência e autolesão, o álcool causou 75 mil mortes no Brasil em 2019</a:t>
            </a:r>
            <a:endParaRPr lang="pt-BR" sz="2000">
              <a:solidFill>
                <a:schemeClr val="accent1">
                  <a:lumMod val="50000"/>
                </a:schemeClr>
              </a:solidFill>
              <a:latin typeface="Proxima Nova"/>
            </a:endParaRPr>
          </a:p>
          <a:p>
            <a:pPr marL="182875">
              <a:spcAft>
                <a:spcPts val="1067"/>
              </a:spcAft>
              <a:buSzPct val="100000"/>
            </a:pPr>
            <a:endParaRPr lang="pt-BR" sz="2000">
              <a:solidFill>
                <a:srgbClr val="616161"/>
              </a:solidFill>
              <a:latin typeface="Proxima Nova"/>
            </a:endParaRPr>
          </a:p>
          <a:p>
            <a:pPr marL="182875">
              <a:spcAft>
                <a:spcPts val="1067"/>
              </a:spcAft>
              <a:buSzPct val="100000"/>
            </a:pPr>
            <a:endParaRPr lang="pt-BR" sz="1733">
              <a:solidFill>
                <a:srgbClr val="616161"/>
              </a:solidFill>
              <a:latin typeface="Proxima Nova"/>
            </a:endParaRPr>
          </a:p>
          <a:p>
            <a:pPr marL="304792" lvl="1" indent="-121917">
              <a:spcBef>
                <a:spcPts val="1600"/>
              </a:spcBef>
              <a:buSzPct val="100000"/>
              <a:buFont typeface="Arial"/>
              <a:buChar char="•"/>
            </a:pPr>
            <a:endParaRPr lang="pt-BR" sz="1733">
              <a:solidFill>
                <a:srgbClr val="616161"/>
              </a:solidFill>
              <a:latin typeface="Proxima Nova"/>
            </a:endParaRPr>
          </a:p>
          <a:p>
            <a:pPr marL="304792" lvl="1" indent="-121917">
              <a:spcBef>
                <a:spcPts val="1600"/>
              </a:spcBef>
              <a:buSzPct val="100000"/>
              <a:buFont typeface="Arial"/>
              <a:buChar char="•"/>
            </a:pPr>
            <a:endParaRPr lang="pt-BR" sz="1733">
              <a:solidFill>
                <a:srgbClr val="616161"/>
              </a:solidFill>
              <a:latin typeface="Proxima Nova"/>
            </a:endParaRPr>
          </a:p>
          <a:p>
            <a:pPr marL="304792" lvl="1" indent="-121917">
              <a:spcBef>
                <a:spcPts val="1600"/>
              </a:spcBef>
              <a:buSzPct val="100000"/>
              <a:buFont typeface="Arial"/>
              <a:buChar char="•"/>
            </a:pPr>
            <a:endParaRPr lang="pt-BR" sz="1733">
              <a:solidFill>
                <a:srgbClr val="616161"/>
              </a:solidFill>
              <a:latin typeface="Proxima Nova"/>
            </a:endParaRPr>
          </a:p>
          <a:p>
            <a:pPr marL="182875" lvl="1">
              <a:spcBef>
                <a:spcPts val="1600"/>
              </a:spcBef>
              <a:buSzPct val="100000"/>
            </a:pPr>
            <a:endParaRPr lang="pt-BR" sz="1733">
              <a:solidFill>
                <a:srgbClr val="616161"/>
              </a:solidFill>
              <a:latin typeface="Proxima Nova"/>
            </a:endParaRPr>
          </a:p>
        </p:txBody>
      </p:sp>
      <p:sp>
        <p:nvSpPr>
          <p:cNvPr id="7" name="Retângulo 6">
            <a:extLst>
              <a:ext uri="{FF2B5EF4-FFF2-40B4-BE49-F238E27FC236}">
                <a16:creationId xmlns:a16="http://schemas.microsoft.com/office/drawing/2014/main" xmlns="" id="{CD1A3278-B870-494D-2E42-C3EA3428B07B}"/>
              </a:ext>
            </a:extLst>
          </p:cNvPr>
          <p:cNvSpPr/>
          <p:nvPr/>
        </p:nvSpPr>
        <p:spPr>
          <a:xfrm>
            <a:off x="907473" y="4145160"/>
            <a:ext cx="9822872" cy="2010032"/>
          </a:xfrm>
          <a:prstGeom prst="rect">
            <a:avLst/>
          </a:prstGeom>
          <a:solidFill>
            <a:srgbClr val="E69E5C"/>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pt-BR" sz="2000" b="1">
              <a:solidFill>
                <a:srgbClr val="616161"/>
              </a:solidFill>
              <a:latin typeface="Proxima Nova"/>
              <a:cs typeface="Arial"/>
            </a:endParaRPr>
          </a:p>
          <a:p>
            <a:pPr algn="l"/>
            <a:r>
              <a:rPr lang="pt-BR" sz="2000">
                <a:solidFill>
                  <a:schemeClr val="tx2">
                    <a:lumMod val="50000"/>
                  </a:schemeClr>
                </a:solidFill>
                <a:cs typeface="Arial"/>
              </a:rPr>
              <a:t>O PLC 68/2024 inclui o álcool na lista de produtos do imposto seletivo. O sistema misto (imposto específico + ad valorem baseado no preço de varejo) segue as recomendações das boas práticas globais.</a:t>
            </a:r>
          </a:p>
          <a:p>
            <a:pPr algn="l"/>
            <a:endParaRPr lang="pt-BR" sz="2000">
              <a:solidFill>
                <a:schemeClr val="tx2">
                  <a:lumMod val="50000"/>
                </a:schemeClr>
              </a:solidFill>
              <a:cs typeface="Arial"/>
            </a:endParaRPr>
          </a:p>
          <a:p>
            <a:r>
              <a:rPr lang="pt-BR" sz="2000">
                <a:solidFill>
                  <a:schemeClr val="tx2">
                    <a:lumMod val="50000"/>
                  </a:schemeClr>
                </a:solidFill>
              </a:rPr>
              <a:t>A alíquota a ser definida posteriormente deve ser alta o suficiente para gerar os resultados esperados para a saúde e arrecadação tributária</a:t>
            </a:r>
          </a:p>
          <a:p>
            <a:pPr algn="l"/>
            <a:endParaRPr lang="pt-BR" sz="2000">
              <a:solidFill>
                <a:srgbClr val="616161"/>
              </a:solidFill>
              <a:latin typeface="Proxima Nova"/>
              <a:cs typeface="Arial"/>
            </a:endParaRPr>
          </a:p>
        </p:txBody>
      </p:sp>
      <p:sp>
        <p:nvSpPr>
          <p:cNvPr id="8" name="Retângulo 7">
            <a:extLst>
              <a:ext uri="{FF2B5EF4-FFF2-40B4-BE49-F238E27FC236}">
                <a16:creationId xmlns:a16="http://schemas.microsoft.com/office/drawing/2014/main" xmlns="" id="{EE740FA8-1B7D-CF94-98FB-42073B878D0B}"/>
              </a:ext>
            </a:extLst>
          </p:cNvPr>
          <p:cNvSpPr/>
          <p:nvPr/>
        </p:nvSpPr>
        <p:spPr>
          <a:xfrm>
            <a:off x="0" y="6705602"/>
            <a:ext cx="12192000" cy="152397"/>
          </a:xfrm>
          <a:prstGeom prst="rect">
            <a:avLst/>
          </a:prstGeom>
          <a:solidFill>
            <a:srgbClr val="DE7E2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2400"/>
          </a:p>
        </p:txBody>
      </p:sp>
      <p:pic>
        <p:nvPicPr>
          <p:cNvPr id="14" name="Gráfico 13" descr="Vinho com preenchimento sólido">
            <a:extLst>
              <a:ext uri="{FF2B5EF4-FFF2-40B4-BE49-F238E27FC236}">
                <a16:creationId xmlns:a16="http://schemas.microsoft.com/office/drawing/2014/main" xmlns="" id="{BE642DE8-141B-BA15-2F36-AD9775E58E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51256" y="351449"/>
            <a:ext cx="914400" cy="914400"/>
          </a:xfrm>
          <a:prstGeom prst="rect">
            <a:avLst/>
          </a:prstGeom>
        </p:spPr>
      </p:pic>
      <p:sp>
        <p:nvSpPr>
          <p:cNvPr id="11" name="Título 1">
            <a:extLst>
              <a:ext uri="{FF2B5EF4-FFF2-40B4-BE49-F238E27FC236}">
                <a16:creationId xmlns:a16="http://schemas.microsoft.com/office/drawing/2014/main" xmlns="" id="{8CA97A4B-5B96-09EA-FEFF-D5CCE270D71D}"/>
              </a:ext>
            </a:extLst>
          </p:cNvPr>
          <p:cNvSpPr txBox="1">
            <a:spLocks/>
          </p:cNvSpPr>
          <p:nvPr/>
        </p:nvSpPr>
        <p:spPr>
          <a:xfrm>
            <a:off x="1282360" y="808649"/>
            <a:ext cx="10909640" cy="106583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kern="1200">
                <a:solidFill>
                  <a:schemeClr val="tx1">
                    <a:lumMod val="65000"/>
                    <a:lumOff val="35000"/>
                  </a:schemeClr>
                </a:solidFill>
                <a:latin typeface="Aller" panose="02000503030000020004" pitchFamily="2" charset="0"/>
                <a:ea typeface="+mj-ea"/>
                <a:cs typeface="+mj-cs"/>
              </a:defRPr>
            </a:lvl1pPr>
          </a:lstStyle>
          <a:p>
            <a:pPr algn="l">
              <a:spcAft>
                <a:spcPts val="600"/>
              </a:spcAft>
            </a:pPr>
            <a:r>
              <a:rPr lang="en-US" sz="3200" err="1">
                <a:solidFill>
                  <a:schemeClr val="tx1"/>
                </a:solidFill>
                <a:latin typeface="+mn-lt"/>
              </a:rPr>
              <a:t>Impacto</a:t>
            </a:r>
            <a:r>
              <a:rPr lang="en-US" sz="3200">
                <a:solidFill>
                  <a:schemeClr val="tx1"/>
                </a:solidFill>
                <a:latin typeface="+mn-lt"/>
              </a:rPr>
              <a:t> </a:t>
            </a:r>
            <a:r>
              <a:rPr lang="en-US" sz="3200" err="1">
                <a:solidFill>
                  <a:schemeClr val="tx1"/>
                </a:solidFill>
                <a:latin typeface="+mn-lt"/>
              </a:rPr>
              <a:t>econômico</a:t>
            </a:r>
            <a:r>
              <a:rPr lang="en-US" sz="3200">
                <a:solidFill>
                  <a:schemeClr val="tx1"/>
                </a:solidFill>
                <a:latin typeface="+mn-lt"/>
              </a:rPr>
              <a:t> das </a:t>
            </a:r>
            <a:r>
              <a:rPr lang="en-US" sz="3200" err="1">
                <a:solidFill>
                  <a:schemeClr val="tx1"/>
                </a:solidFill>
                <a:latin typeface="+mn-lt"/>
              </a:rPr>
              <a:t>bebidas</a:t>
            </a:r>
            <a:r>
              <a:rPr lang="en-US" sz="3200">
                <a:solidFill>
                  <a:schemeClr val="tx1"/>
                </a:solidFill>
                <a:latin typeface="+mn-lt"/>
              </a:rPr>
              <a:t> </a:t>
            </a:r>
            <a:r>
              <a:rPr lang="en-US" sz="3200" err="1">
                <a:solidFill>
                  <a:schemeClr val="tx1"/>
                </a:solidFill>
                <a:latin typeface="+mn-lt"/>
              </a:rPr>
              <a:t>alcoólicas</a:t>
            </a:r>
            <a:endParaRPr lang="en-US" sz="3200">
              <a:solidFill>
                <a:schemeClr val="tx1"/>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83F54550-7F70-7973-932E-94564CBBCE4A}"/>
              </a:ext>
            </a:extLst>
          </p:cNvPr>
          <p:cNvSpPr txBox="1">
            <a:spLocks/>
          </p:cNvSpPr>
          <p:nvPr/>
        </p:nvSpPr>
        <p:spPr>
          <a:xfrm>
            <a:off x="1731818" y="488363"/>
            <a:ext cx="10431534" cy="97223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kern="1200">
                <a:solidFill>
                  <a:schemeClr val="tx1">
                    <a:lumMod val="65000"/>
                    <a:lumOff val="35000"/>
                  </a:schemeClr>
                </a:solidFill>
                <a:latin typeface="Aller" panose="02000503030000020004" pitchFamily="2" charset="0"/>
                <a:ea typeface="+mj-ea"/>
                <a:cs typeface="+mj-cs"/>
              </a:defRPr>
            </a:lvl1pPr>
          </a:lstStyle>
          <a:p>
            <a:pPr algn="l"/>
            <a:r>
              <a:rPr lang="pt-BR" sz="2800">
                <a:solidFill>
                  <a:schemeClr val="tx1"/>
                </a:solidFill>
                <a:latin typeface="+mn-lt"/>
              </a:rPr>
              <a:t>Impacto econômico das bebidas açucaradas e ultraprocessados</a:t>
            </a:r>
            <a:endParaRPr lang="pt-BR" sz="2800" b="1">
              <a:solidFill>
                <a:srgbClr val="C00000"/>
              </a:solidFill>
              <a:latin typeface="+mn-lt"/>
            </a:endParaRPr>
          </a:p>
        </p:txBody>
      </p:sp>
      <p:pic>
        <p:nvPicPr>
          <p:cNvPr id="6" name="Imagem 5">
            <a:extLst>
              <a:ext uri="{FF2B5EF4-FFF2-40B4-BE49-F238E27FC236}">
                <a16:creationId xmlns:a16="http://schemas.microsoft.com/office/drawing/2014/main" xmlns="" id="{51D2ABC7-393E-B247-870D-BA2D185A5B06}"/>
              </a:ext>
            </a:extLst>
          </p:cNvPr>
          <p:cNvPicPr>
            <a:picLocks noChangeAspect="1"/>
          </p:cNvPicPr>
          <p:nvPr/>
        </p:nvPicPr>
        <p:blipFill>
          <a:blip r:embed="rId2"/>
          <a:stretch>
            <a:fillRect/>
          </a:stretch>
        </p:blipFill>
        <p:spPr>
          <a:xfrm>
            <a:off x="775315" y="1982179"/>
            <a:ext cx="4981728" cy="2676986"/>
          </a:xfrm>
          <a:prstGeom prst="rect">
            <a:avLst/>
          </a:prstGeom>
        </p:spPr>
      </p:pic>
      <p:pic>
        <p:nvPicPr>
          <p:cNvPr id="5" name="Gráfico 4" descr="Chá de bolhas com preenchimento sólido">
            <a:extLst>
              <a:ext uri="{FF2B5EF4-FFF2-40B4-BE49-F238E27FC236}">
                <a16:creationId xmlns:a16="http://schemas.microsoft.com/office/drawing/2014/main" xmlns="" id="{96BDE5C2-A7B3-4449-80C5-3371C1675C2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3043" y="286863"/>
            <a:ext cx="914400" cy="914400"/>
          </a:xfrm>
          <a:prstGeom prst="rect">
            <a:avLst/>
          </a:prstGeom>
        </p:spPr>
      </p:pic>
      <p:sp>
        <p:nvSpPr>
          <p:cNvPr id="9" name="CaixaDeTexto 8">
            <a:extLst>
              <a:ext uri="{FF2B5EF4-FFF2-40B4-BE49-F238E27FC236}">
                <a16:creationId xmlns:a16="http://schemas.microsoft.com/office/drawing/2014/main" xmlns="" id="{C9271E00-CE00-F256-569B-CB00DA366E3B}"/>
              </a:ext>
            </a:extLst>
          </p:cNvPr>
          <p:cNvSpPr txBox="1"/>
          <p:nvPr/>
        </p:nvSpPr>
        <p:spPr>
          <a:xfrm>
            <a:off x="6379708" y="2513609"/>
            <a:ext cx="5036977" cy="1107996"/>
          </a:xfrm>
          <a:prstGeom prst="rect">
            <a:avLst/>
          </a:prstGeom>
          <a:noFill/>
        </p:spPr>
        <p:txBody>
          <a:bodyPr wrap="square">
            <a:spAutoFit/>
          </a:bodyPr>
          <a:lstStyle/>
          <a:p>
            <a:r>
              <a:rPr lang="pt-BR" sz="2200">
                <a:solidFill>
                  <a:schemeClr val="accent1">
                    <a:lumMod val="50000"/>
                  </a:schemeClr>
                </a:solidFill>
                <a:latin typeface="+mn-lt"/>
              </a:rPr>
              <a:t>O consumo de alimentos e bebidas ultraprocessados foi responsável por cerca de </a:t>
            </a:r>
            <a:r>
              <a:rPr lang="pt-BR" sz="2200" b="1">
                <a:solidFill>
                  <a:schemeClr val="accent1">
                    <a:lumMod val="50000"/>
                  </a:schemeClr>
                </a:solidFill>
                <a:latin typeface="+mn-lt"/>
              </a:rPr>
              <a:t>57 mil mortes </a:t>
            </a:r>
            <a:r>
              <a:rPr lang="pt-BR" sz="2200">
                <a:solidFill>
                  <a:schemeClr val="accent1">
                    <a:lumMod val="50000"/>
                  </a:schemeClr>
                </a:solidFill>
                <a:latin typeface="+mn-lt"/>
              </a:rPr>
              <a:t>em 2019 no Brasil</a:t>
            </a:r>
          </a:p>
        </p:txBody>
      </p:sp>
      <p:sp>
        <p:nvSpPr>
          <p:cNvPr id="11" name="CaixaDeTexto 10">
            <a:extLst>
              <a:ext uri="{FF2B5EF4-FFF2-40B4-BE49-F238E27FC236}">
                <a16:creationId xmlns:a16="http://schemas.microsoft.com/office/drawing/2014/main" xmlns="" id="{DC8D9D00-BC08-FA7B-7BBD-96C93724F17A}"/>
              </a:ext>
            </a:extLst>
          </p:cNvPr>
          <p:cNvSpPr txBox="1"/>
          <p:nvPr/>
        </p:nvSpPr>
        <p:spPr>
          <a:xfrm>
            <a:off x="1322631" y="5180750"/>
            <a:ext cx="5846618" cy="1446550"/>
          </a:xfrm>
          <a:prstGeom prst="rect">
            <a:avLst/>
          </a:prstGeom>
          <a:noFill/>
        </p:spPr>
        <p:txBody>
          <a:bodyPr wrap="square">
            <a:spAutoFit/>
          </a:bodyPr>
          <a:lstStyle/>
          <a:p>
            <a:r>
              <a:rPr lang="pt-BR" sz="2200" b="0" i="0" u="none" strike="noStrike">
                <a:solidFill>
                  <a:schemeClr val="accent1">
                    <a:lumMod val="50000"/>
                  </a:schemeClr>
                </a:solidFill>
                <a:effectLst/>
              </a:rPr>
              <a:t>Preço de produtos ultraprocessados x preço dos produtos saudáveis</a:t>
            </a:r>
            <a:r>
              <a:rPr lang="pt-BR" sz="2200" b="1">
                <a:solidFill>
                  <a:schemeClr val="accent1">
                    <a:lumMod val="50000"/>
                  </a:schemeClr>
                </a:solidFill>
              </a:rPr>
              <a:t>: </a:t>
            </a:r>
            <a:r>
              <a:rPr lang="pt-BR" sz="2200" b="0" i="0">
                <a:solidFill>
                  <a:schemeClr val="accent1">
                    <a:lumMod val="50000"/>
                  </a:schemeClr>
                </a:solidFill>
                <a:effectLst/>
              </a:rPr>
              <a:t>alimentos saudáveis apresentam, desde 2006, uma elevação de preço muito acima dos produtos ultraprocessados</a:t>
            </a:r>
          </a:p>
        </p:txBody>
      </p:sp>
      <p:pic>
        <p:nvPicPr>
          <p:cNvPr id="12" name="Picture 2">
            <a:extLst>
              <a:ext uri="{FF2B5EF4-FFF2-40B4-BE49-F238E27FC236}">
                <a16:creationId xmlns:a16="http://schemas.microsoft.com/office/drawing/2014/main" xmlns="" id="{CEB41913-A9F0-4429-CDC0-7A819F6AA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4858" y="4517205"/>
            <a:ext cx="3671827" cy="2110095"/>
          </a:xfrm>
          <a:prstGeom prst="rect">
            <a:avLst/>
          </a:prstGeom>
          <a:noFill/>
          <a:extLst>
            <a:ext uri="{909E8E84-426E-40DD-AFC4-6F175D3DCCD1}">
              <a14:hiddenFill xmlns:a14="http://schemas.microsoft.com/office/drawing/2010/main">
                <a:solidFill>
                  <a:srgbClr val="FFFFFF"/>
                </a:solidFill>
              </a14:hiddenFill>
            </a:ext>
          </a:extLst>
        </p:spPr>
      </p:pic>
      <p:pic>
        <p:nvPicPr>
          <p:cNvPr id="3" name="Gráfico 2" descr="Hambúrguer e bebida com preenchimento sólido">
            <a:extLst>
              <a:ext uri="{FF2B5EF4-FFF2-40B4-BE49-F238E27FC236}">
                <a16:creationId xmlns:a16="http://schemas.microsoft.com/office/drawing/2014/main" xmlns="" id="{4B212BFD-786D-C4B0-E418-A19EC34236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50243" y="813370"/>
            <a:ext cx="914400" cy="914400"/>
          </a:xfrm>
          <a:prstGeom prst="rect">
            <a:avLst/>
          </a:prstGeom>
        </p:spPr>
      </p:pic>
    </p:spTree>
    <p:extLst>
      <p:ext uri="{BB962C8B-B14F-4D97-AF65-F5344CB8AC3E}">
        <p14:creationId xmlns:p14="http://schemas.microsoft.com/office/powerpoint/2010/main" val="194003422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680</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13</vt:i4>
      </vt:variant>
    </vt:vector>
  </HeadingPairs>
  <TitlesOfParts>
    <vt:vector size="24" baseType="lpstr">
      <vt:lpstr>Amasis MT Pro Black</vt:lpstr>
      <vt:lpstr>Arial</vt:lpstr>
      <vt:lpstr>Bahnschrift SemiCondensed</vt:lpstr>
      <vt:lpstr>Calibri</vt:lpstr>
      <vt:lpstr>Calibri Light</vt:lpstr>
      <vt:lpstr>Ebrima</vt:lpstr>
      <vt:lpstr>Proxima Nova</vt:lpstr>
      <vt:lpstr>Roboto</vt:lpstr>
      <vt:lpstr>Times New Roman</vt:lpstr>
      <vt:lpstr>Wingdings</vt:lpstr>
      <vt:lpstr>Tema do Office</vt:lpstr>
      <vt:lpstr>Apresentação do PowerPoint</vt:lpstr>
      <vt:lpstr>Apresentação do PowerPoint</vt:lpstr>
      <vt:lpstr>Apresentação do PowerPoint</vt:lpstr>
      <vt:lpstr>As decisões de hoje vão moldar o Brasil de amanhã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Mariana Pinho</dc:creator>
  <cp:lastModifiedBy>Aldenir Aurea da Silva</cp:lastModifiedBy>
  <cp:revision>37</cp:revision>
  <dcterms:created xsi:type="dcterms:W3CDTF">2022-02-16T17:11:19Z</dcterms:created>
  <dcterms:modified xsi:type="dcterms:W3CDTF">2024-06-12T17:05:41Z</dcterms:modified>
</cp:coreProperties>
</file>