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c8eaa20157b76ed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c8eaa20157b76ed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df650abc24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df650abc2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df650abc24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df650abc2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e3097c51a2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e3097c51a2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e3097c51a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e3097c51a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df650abc2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df650abc2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e3097c51a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e3097c51a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e3097c51a2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e3097c51a2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e3097c51a2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e3097c51a2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df650abc2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df650abc2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df650abc24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df650abc2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e3097c51a2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e3097c51a2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75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" y="8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22"/>
          <p:cNvSpPr/>
          <p:nvPr/>
        </p:nvSpPr>
        <p:spPr>
          <a:xfrm>
            <a:off x="0" y="445025"/>
            <a:ext cx="8520600" cy="39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Disparidade Mundial</a:t>
            </a:r>
            <a:endParaRPr/>
          </a:p>
        </p:txBody>
      </p:sp>
      <p:sp>
        <p:nvSpPr>
          <p:cNvPr id="128" name="Google Shape;12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Navegação e Tráfego Aéreo: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Argentina: 100% civil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Uruguai: Operação 100% civil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Peru: 100% Civil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Chile: Operação 100% Civil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EUA: 100% Civil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Brasil: 85% militar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/>
              <a:t>Operação militar deve se especializar na Defesa Aérea, a partir das Bases Aéreas e Defesa, além de SAR (Busca e Salvamento) como são os outros países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" y="8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3"/>
          <p:cNvSpPr/>
          <p:nvPr/>
        </p:nvSpPr>
        <p:spPr>
          <a:xfrm>
            <a:off x="0" y="445025"/>
            <a:ext cx="8730300" cy="4123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Soluções</a:t>
            </a:r>
            <a:endParaRPr/>
          </a:p>
        </p:txBody>
      </p:sp>
      <p:sp>
        <p:nvSpPr>
          <p:cNvPr id="136" name="Google Shape;13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Regulamentação das profissões de Proteção ao Voo / Navegação Aérea - P. Lei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Criação de Agência Reguladora Civil ou adaptação das funções da ANAC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Criação de Comissão de Investigação de Ocorrências civil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Comissão Internacional - ICAO e OIT para avaliação do Tráfego Aéreo no Brasil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Continuidade da transferência das operações de controle de tráfego aéreo civil para instituições civis: NAV Brasil</a:t>
            </a:r>
            <a:endParaRPr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Centro / APPs / Torres / Estações Aeronáuticas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/>
              <a:t>NAV Brasil -&gt; transferência de Ministério da Defesa para Portos e Aeroportos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" y="8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4"/>
          <p:cNvSpPr/>
          <p:nvPr/>
        </p:nvSpPr>
        <p:spPr>
          <a:xfrm>
            <a:off x="0" y="386025"/>
            <a:ext cx="8783100" cy="4581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Questionamentos</a:t>
            </a:r>
            <a:endParaRPr/>
          </a:p>
        </p:txBody>
      </p:sp>
      <p:sp>
        <p:nvSpPr>
          <p:cNvPr id="144" name="Google Shape;144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Planejamento conjunto expansão aeroportuária x expansão da navegação aérea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Estruturação do Tráfego Aéreo Brasileiro seguindo as boas práticas internacionais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Quais foram as tratativas do Min. Defesa, DECEA e Comando da Aeronáutica frente às recomendações das CPIs do apagão aéreo?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45" name="Google Shape;145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85572" y="3150550"/>
            <a:ext cx="1633375" cy="162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" y="8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Problema</a:t>
            </a:r>
            <a:endParaRPr/>
          </a:p>
        </p:txBody>
      </p:sp>
      <p:sp>
        <p:nvSpPr>
          <p:cNvPr id="61" name="Google Shape;61;p14"/>
          <p:cNvSpPr/>
          <p:nvPr/>
        </p:nvSpPr>
        <p:spPr>
          <a:xfrm>
            <a:off x="0" y="-2000250"/>
            <a:ext cx="6142500" cy="7307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Falta de Regulamentação da Profissão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Regulador também executa - DECEA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/>
              <a:t>FAB explora economicamente uma atividade civil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" y="8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/>
          <p:nvPr/>
        </p:nvSpPr>
        <p:spPr>
          <a:xfrm>
            <a:off x="0" y="-2000250"/>
            <a:ext cx="6142500" cy="7307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Falta de Regulamentação da Profissão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Controlador de Tráfego Aéreo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Operador de Estação Aeronáutica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Técnico de Informações Aeronáuticas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CBA - Sistema de Proteção ao Voo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ICAs - Instrução do Comando da Aeronáutica - DECEA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/>
              <a:t>COMAer - Min. Defesa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" y="8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6"/>
          <p:cNvSpPr/>
          <p:nvPr/>
        </p:nvSpPr>
        <p:spPr>
          <a:xfrm>
            <a:off x="0" y="-2000250"/>
            <a:ext cx="6142500" cy="7307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Regulador também executa - DECEA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DECEA - Departamento de Controle do Espaço Aéreo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ROCA 20-7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Regulador não é uma Agência Civil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/>
              <a:t>PCA 11-386 </a:t>
            </a:r>
            <a:endParaRPr/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1475" y="3140638"/>
            <a:ext cx="7429500" cy="1266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" y="8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7"/>
          <p:cNvSpPr/>
          <p:nvPr/>
        </p:nvSpPr>
        <p:spPr>
          <a:xfrm>
            <a:off x="0" y="-2000250"/>
            <a:ext cx="6142500" cy="7307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Regulador também executa - DECEA</a:t>
            </a:r>
            <a:endParaRPr/>
          </a:p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ROCA 20-7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0550" y="1650775"/>
            <a:ext cx="7762875" cy="264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" y="8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8"/>
          <p:cNvSpPr/>
          <p:nvPr/>
        </p:nvSpPr>
        <p:spPr>
          <a:xfrm>
            <a:off x="0" y="-2000250"/>
            <a:ext cx="7648500" cy="5610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FAB explora economicamente uma atividade civil</a:t>
            </a:r>
            <a:endParaRPr/>
          </a:p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São cobradas TARIFAS de Navegação Aérea - modalidade comercial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NAV Brasil - Direção Militar - ConsAd - Comaer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Instrução - ICEA - Militar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/>
              <a:t>Tarifas recolhidas (cerca de 2,2 bi)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" y="8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9"/>
          <p:cNvSpPr/>
          <p:nvPr/>
        </p:nvSpPr>
        <p:spPr>
          <a:xfrm>
            <a:off x="0" y="445025"/>
            <a:ext cx="8687700" cy="4123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Consequências</a:t>
            </a:r>
            <a:endParaRPr/>
          </a:p>
        </p:txBody>
      </p:sp>
      <p:sp>
        <p:nvSpPr>
          <p:cNvPr id="104" name="Google Shape;10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Além da CLT, necessitamos de outras garantias - dependência de ACTs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Aposentadoria - Carga de Estresse - Responsabilidade (Vidas e Patrimônio)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Regulamentos são Instruções do Comando da Aeronáutica e que podem ser alteradas pelo Diretor Geral do DECEA (militar) a qualquer momento, sem outras fiscalizações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Reclassificação dos Órgãos por falta de pessoal - Falta de concurso público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Profissionais: civis 	- celetistas (NAV 13 anos s/ concurso - média 49 anos)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				- estatutários (12 anos s/ concurso)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/>
              <a:t>			militares (concursos anuais ~150 profissionais ao ano)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" y="8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0"/>
          <p:cNvSpPr/>
          <p:nvPr/>
        </p:nvSpPr>
        <p:spPr>
          <a:xfrm>
            <a:off x="0" y="445025"/>
            <a:ext cx="8687700" cy="4123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Reclassificação dos Órgãos por falta de pessoal</a:t>
            </a:r>
            <a:endParaRPr/>
          </a:p>
        </p:txBody>
      </p:sp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Estações Meteorológicas de Superfície - automáticas</a:t>
            </a:r>
            <a:endParaRPr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Campos dos Goytacazes</a:t>
            </a:r>
            <a:endParaRPr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Petrolina</a:t>
            </a:r>
            <a:endParaRPr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Montes Claros</a:t>
            </a:r>
            <a:endParaRPr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Marabá</a:t>
            </a:r>
            <a:endParaRPr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Imperatriz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Torre-Joinville -&gt; Rádio-Joinville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/>
              <a:t>	Grande parte do efetivo foi para a Torre-Aracajú (transferência FAB)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" y="8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1"/>
          <p:cNvSpPr/>
          <p:nvPr/>
        </p:nvSpPr>
        <p:spPr>
          <a:xfrm>
            <a:off x="0" y="-2000250"/>
            <a:ext cx="6534900" cy="6569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Consequências</a:t>
            </a:r>
            <a:endParaRPr/>
          </a:p>
        </p:txBody>
      </p:sp>
      <p:sp>
        <p:nvSpPr>
          <p:cNvPr id="120" name="Google Shape;120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Os interesses são conflitantes quando o próprio</a:t>
            </a:r>
            <a:br>
              <a:rPr lang="pt-BR"/>
            </a:br>
            <a:r>
              <a:rPr lang="pt-BR"/>
              <a:t>regulador fiscaliza, executa, administra, investiga e pune.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FAB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DECEA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JJAER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DTCEAs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/>
              <a:t>Quem atesta que é seguro?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